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  <p:sldMasterId id="2147483696" r:id="rId5"/>
    <p:sldMasterId id="2147483708" r:id="rId6"/>
    <p:sldMasterId id="2147483720" r:id="rId7"/>
  </p:sldMasterIdLst>
  <p:notesMasterIdLst>
    <p:notesMasterId r:id="rId50"/>
  </p:notesMasterIdLst>
  <p:handoutMasterIdLst>
    <p:handoutMasterId r:id="rId51"/>
  </p:handoutMasterIdLst>
  <p:sldIdLst>
    <p:sldId id="256" r:id="rId8"/>
    <p:sldId id="257" r:id="rId9"/>
    <p:sldId id="265" r:id="rId10"/>
    <p:sldId id="281" r:id="rId11"/>
    <p:sldId id="258" r:id="rId12"/>
    <p:sldId id="266" r:id="rId13"/>
    <p:sldId id="267" r:id="rId14"/>
    <p:sldId id="268" r:id="rId15"/>
    <p:sldId id="259" r:id="rId16"/>
    <p:sldId id="270" r:id="rId17"/>
    <p:sldId id="271" r:id="rId18"/>
    <p:sldId id="260" r:id="rId19"/>
    <p:sldId id="269" r:id="rId20"/>
    <p:sldId id="262" r:id="rId21"/>
    <p:sldId id="263" r:id="rId22"/>
    <p:sldId id="273" r:id="rId23"/>
    <p:sldId id="272" r:id="rId24"/>
    <p:sldId id="274" r:id="rId25"/>
    <p:sldId id="275" r:id="rId26"/>
    <p:sldId id="264" r:id="rId27"/>
    <p:sldId id="276" r:id="rId28"/>
    <p:sldId id="277" r:id="rId29"/>
    <p:sldId id="278" r:id="rId30"/>
    <p:sldId id="279" r:id="rId31"/>
    <p:sldId id="283" r:id="rId32"/>
    <p:sldId id="280" r:id="rId33"/>
    <p:sldId id="282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4" r:id="rId44"/>
    <p:sldId id="295" r:id="rId45"/>
    <p:sldId id="293" r:id="rId46"/>
    <p:sldId id="296" r:id="rId47"/>
    <p:sldId id="297" r:id="rId48"/>
    <p:sldId id="298" r:id="rId49"/>
  </p:sldIdLst>
  <p:sldSz cx="12193588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473" autoAdjust="0"/>
  </p:normalViewPr>
  <p:slideViewPr>
    <p:cSldViewPr snapToGrid="0">
      <p:cViewPr varScale="1">
        <p:scale>
          <a:sx n="86" d="100"/>
          <a:sy n="86" d="100"/>
        </p:scale>
        <p:origin x="96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41" Type="http://schemas.openxmlformats.org/officeDocument/2006/relationships/slide" Target="slides/slide34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8" Type="http://schemas.openxmlformats.org/officeDocument/2006/relationships/slide" Target="slides/slide1.xml"/><Relationship Id="rId51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/>
            </a:pPr>
            <a:endParaRPr lang="en-US" sz="1400" b="0" i="0" u="none" strike="noStrike" cap="none" baseline="0">
              <a:ln>
                <a:noFill/>
              </a:ln>
              <a:solidFill>
                <a:srgbClr val="FFFFFF"/>
              </a:solidFill>
              <a:latin typeface="Century Gothic" pitchFamily="34"/>
              <a:ea typeface="WenQuanYi Zen Hei Sharp" pitchFamily="2"/>
              <a:cs typeface="Lohit Devanagari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3881880" y="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/>
            </a:pPr>
            <a:endParaRPr lang="en-US" sz="1400" b="0" i="0" u="none" strike="noStrike" cap="none" baseline="0">
              <a:ln>
                <a:noFill/>
              </a:ln>
              <a:solidFill>
                <a:srgbClr val="FFFFFF"/>
              </a:solidFill>
              <a:latin typeface="Century Gothic" pitchFamily="34"/>
              <a:ea typeface="WenQuanYi Zen Hei Sharp" pitchFamily="2"/>
              <a:cs typeface="Lohit Devanagari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868680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1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/>
            </a:pPr>
            <a:endParaRPr lang="en-US" sz="1400" b="0" i="0" u="none" strike="noStrike" cap="none" baseline="0">
              <a:ln>
                <a:noFill/>
              </a:ln>
              <a:solidFill>
                <a:srgbClr val="FFFFFF"/>
              </a:solidFill>
              <a:latin typeface="Century Gothic" pitchFamily="34"/>
              <a:ea typeface="WenQuanYi Zen Hei Sharp" pitchFamily="2"/>
              <a:cs typeface="Lohit Devanagari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3881880" y="868680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1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/>
            </a:pPr>
            <a:fld id="{C224CAE8-D6E1-4DFA-B688-8EC559DF47B5}" type="slidenum">
              <a:t>‹#›</a:t>
            </a:fld>
            <a:endParaRPr lang="en-US" sz="1400" b="0" i="0" u="none" strike="noStrike" cap="none" baseline="0">
              <a:ln>
                <a:noFill/>
              </a:ln>
              <a:solidFill>
                <a:srgbClr val="FFFFFF"/>
              </a:solidFill>
              <a:latin typeface="Century Gothic" pitchFamily="34"/>
              <a:ea typeface="WenQuanYi Zen Hei Sharp" pitchFamily="2"/>
              <a:cs typeface="Lohit Devanagar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4830058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0" y="694800"/>
            <a:ext cx="360" cy="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685799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compatLnSpc="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623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indent="0" algn="l" rtl="0" hangingPunct="1">
      <a:lnSpc>
        <a:spcPct val="100000"/>
      </a:lnSpc>
      <a:spcBef>
        <a:spcPts val="448"/>
      </a:spcBef>
      <a:spcAft>
        <a:spcPts val="0"/>
      </a:spcAft>
      <a:tabLst>
        <a:tab pos="0" algn="l"/>
        <a:tab pos="914400" algn="l"/>
        <a:tab pos="1828800" algn="l"/>
        <a:tab pos="2743199" algn="l"/>
        <a:tab pos="3657600" algn="l"/>
        <a:tab pos="4572000" algn="l"/>
        <a:tab pos="5486399" algn="l"/>
        <a:tab pos="6400799" algn="l"/>
        <a:tab pos="7315200" algn="l"/>
        <a:tab pos="8229600" algn="l"/>
        <a:tab pos="9144000" algn="l"/>
        <a:tab pos="10058400" algn="l"/>
      </a:tabLst>
      <a:defRPr lang="en-US" sz="1200" b="0" i="0" u="none" strike="noStrike" cap="none" baseline="0">
        <a:ln>
          <a:noFill/>
        </a:ln>
        <a:solidFill>
          <a:srgbClr val="000000"/>
        </a:solidFill>
        <a:highlight>
          <a:scrgbClr r="0" g="0" b="0">
            <a:alpha val="0"/>
          </a:scrgbClr>
        </a:highlight>
        <a:latin typeface="Calibri" pitchFamily="34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382588" y="695325"/>
            <a:ext cx="6092825" cy="34274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kern="1200"/>
          </a:p>
        </p:txBody>
      </p:sp>
    </p:spTree>
    <p:extLst>
      <p:ext uri="{BB962C8B-B14F-4D97-AF65-F5344CB8AC3E}">
        <p14:creationId xmlns:p14="http://schemas.microsoft.com/office/powerpoint/2010/main" val="16726116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382588" y="695325"/>
            <a:ext cx="6092825" cy="34274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6256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382588" y="695325"/>
            <a:ext cx="6092825" cy="34274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4045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382588" y="695325"/>
            <a:ext cx="6092825" cy="34274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0936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382588" y="695325"/>
            <a:ext cx="6092825" cy="34274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5053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382588" y="695325"/>
            <a:ext cx="6092825" cy="34274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047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382588" y="695325"/>
            <a:ext cx="6092825" cy="34274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0951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382588" y="695325"/>
            <a:ext cx="6092825" cy="34274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6809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382588" y="695325"/>
            <a:ext cx="6092825" cy="34274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0569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382588" y="695325"/>
            <a:ext cx="6092825" cy="34274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6222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382588" y="695325"/>
            <a:ext cx="6092825" cy="34274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3960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382588" y="695325"/>
            <a:ext cx="6092825" cy="34274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4520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382588" y="695325"/>
            <a:ext cx="6092825" cy="34274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4084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382588" y="695325"/>
            <a:ext cx="6092825" cy="34274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4071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382588" y="695325"/>
            <a:ext cx="6092825" cy="34274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8506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382588" y="695325"/>
            <a:ext cx="6092825" cy="34274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4319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382588" y="695325"/>
            <a:ext cx="6092825" cy="34274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95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382588" y="695325"/>
            <a:ext cx="6092825" cy="34274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8007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382588" y="695325"/>
            <a:ext cx="6092825" cy="34274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92962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382588" y="695325"/>
            <a:ext cx="6092825" cy="34274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4386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382588" y="695325"/>
            <a:ext cx="6092825" cy="34274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48151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382588" y="695325"/>
            <a:ext cx="6092825" cy="34274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5528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382588" y="695325"/>
            <a:ext cx="6092825" cy="34274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03092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382588" y="695325"/>
            <a:ext cx="6092825" cy="34274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80445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382588" y="695325"/>
            <a:ext cx="6092825" cy="34274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78201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382588" y="695325"/>
            <a:ext cx="6092825" cy="34274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59448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382588" y="695325"/>
            <a:ext cx="6092825" cy="34274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92140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382588" y="695325"/>
            <a:ext cx="6092825" cy="34274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7133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382588" y="695325"/>
            <a:ext cx="6092825" cy="34274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97198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382588" y="695325"/>
            <a:ext cx="6092825" cy="34274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93042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382588" y="695325"/>
            <a:ext cx="6092825" cy="34274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29866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382588" y="695325"/>
            <a:ext cx="6092825" cy="34274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28324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382588" y="695325"/>
            <a:ext cx="6092825" cy="34274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71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382588" y="695325"/>
            <a:ext cx="6092825" cy="34274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2792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382588" y="695325"/>
            <a:ext cx="6092825" cy="34274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27714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382588" y="695325"/>
            <a:ext cx="6092825" cy="34274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45351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382588" y="695325"/>
            <a:ext cx="6092825" cy="34274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2792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382588" y="695325"/>
            <a:ext cx="6092825" cy="34274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1857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382588" y="695325"/>
            <a:ext cx="6092825" cy="34274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9737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382588" y="695325"/>
            <a:ext cx="6092825" cy="34274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1469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382588" y="695325"/>
            <a:ext cx="6092825" cy="34274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8682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382588" y="695325"/>
            <a:ext cx="6092825" cy="34274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220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5588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558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4718035-A34B-4EC9-BE9A-C0259D9194E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135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6C287FE-A849-41B2-AE1A-94F17ABDDF0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173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01100" y="763588"/>
            <a:ext cx="2705100" cy="54546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763588"/>
            <a:ext cx="7962900" cy="54546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2551C40-BB73-4760-8D31-963AD04EDC4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650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5588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558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6FDDBD0-C877-4CE8-AD47-E59C9876960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0977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C00E068-BD20-4709-A75D-B150823F716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9152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718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718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32D1207-BBC4-47AC-9275-1638BB02224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9278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3925"/>
            <a:ext cx="5334000" cy="4024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3925"/>
            <a:ext cx="5334000" cy="4024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5EF322A-7C6A-4D8D-A9C6-D159F7EBBF2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3721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7187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3788" y="1681163"/>
            <a:ext cx="51831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3788" y="2505075"/>
            <a:ext cx="51831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A43DCEA-76D4-422E-B44A-BE3DAFD54FB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82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CBB73AD-4E64-4D9E-A823-D1ECE8D3FD5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6064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4BC1A41-981D-4997-B57A-8FECCACFE6F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498747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3787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CB8FA1E-084E-497A-A1EB-4B7F6378A57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119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40D8EC8-DD82-42EB-8A77-8B612D04CFB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596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3787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0DE86F3-1C97-4D75-90CA-50D817D4870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5488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6F581F7-457D-400B-88B7-9CCC068EB7D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8168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01100" y="763588"/>
            <a:ext cx="2705100" cy="54546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763588"/>
            <a:ext cx="7962900" cy="54546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C633AF8-CBE3-4FD8-B8A6-F067C44FA4B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4545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5588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558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69A88C2-EA94-4790-BEDE-4A21356B706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5402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3312788-A06C-4772-9645-7A33819F6C3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0035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718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718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7D4DB30-22F8-4DFD-8E09-B2867C7BCE4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419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3925"/>
            <a:ext cx="5334000" cy="4024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3925"/>
            <a:ext cx="5334000" cy="4024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A0CF13E-9141-4424-99C1-78462333F6F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0656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7187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3788" y="1681163"/>
            <a:ext cx="51831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3788" y="2505075"/>
            <a:ext cx="51831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AF84EB2-B8C6-43FE-A3C6-1AF621B149A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0866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2BD2D04-3659-4958-A704-D843ADDD76E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83601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D7C0596-B99A-4775-85F3-75C574EABFF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08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718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718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FE30F97-56C8-496C-A90A-8650719A7AC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98083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3787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2A5E499-9F67-49F6-BA42-BA700EA40D9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07711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3787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409F719-E5B3-4BD8-842C-37EDDEDF064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42028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64F1435-D96B-4ABC-B140-482F41B3366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18404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01100" y="763588"/>
            <a:ext cx="2705100" cy="54546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763588"/>
            <a:ext cx="7962900" cy="54546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9295B67-6AA4-4BBE-83B7-055EC45CDE3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8536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5588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558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2A20F8D-76C1-4F54-B825-98AB8FED5A4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39133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07FCDA2-D345-46E5-BB6F-D04B274199B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85094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718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718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9ED1F01-CBD6-402F-8415-E26691AC129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17409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3925"/>
            <a:ext cx="5334000" cy="4024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3925"/>
            <a:ext cx="5334000" cy="4024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F111D66-107E-419A-8F7D-AFA22FEB56E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00428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7187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3788" y="1681163"/>
            <a:ext cx="51831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3788" y="2505075"/>
            <a:ext cx="51831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2CB1992-B600-408F-905D-7700816D1B8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54108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04403F6-0388-4B76-AEF4-8243D6D362F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536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3925"/>
            <a:ext cx="5334000" cy="4024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3925"/>
            <a:ext cx="5334000" cy="4024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529401C-EDEF-4FBC-B969-A4C636E855F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53661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0A23167-1607-427B-B4B7-B138F5EE8E1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46973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3787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C1636DA-55F3-4A0C-93F1-8D760F10C51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99050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3787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8F0430E-3F9C-40D1-AF93-33FEEF56350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92524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B374908-4704-4D67-9D54-F712D41707C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73677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01100" y="763588"/>
            <a:ext cx="2705100" cy="54546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763588"/>
            <a:ext cx="7962900" cy="54546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7C061F6-BB8F-4E4D-AFAC-12B63B32DD7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96872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5588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558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7E127A8-45E9-4550-AAF9-03B022A9BD2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11203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76FA1B0-001A-4CEB-8CCC-90DB82C9AD1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85379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718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718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56782CC-2792-4EF2-A965-7D0DC867D1D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30282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3925"/>
            <a:ext cx="5334000" cy="4024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3925"/>
            <a:ext cx="5334000" cy="4024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E5E77F3-57D2-4150-9747-B8C22658BAF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47715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7187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3788" y="1681163"/>
            <a:ext cx="51831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3788" y="2505075"/>
            <a:ext cx="51831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71AD07F-298B-4436-87D7-A59C4C0AA65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886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7187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3788" y="1681163"/>
            <a:ext cx="51831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3788" y="2505075"/>
            <a:ext cx="51831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37D5CF9-817D-4698-9D77-B0776D76905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21727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537A844-9ED1-4F27-9F04-0441026BF2F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48727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3119F8A-A908-44AD-9B1D-F28A16ECC2A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62807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3787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58FC21B-C4CD-4C78-9941-B3C6F566326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72853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3787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93A7D91-3E93-4E13-90C9-A6868BF2906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28223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037D444-AEE0-4509-A76B-E0BC521511C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90374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01100" y="763588"/>
            <a:ext cx="2705100" cy="54546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763588"/>
            <a:ext cx="7962900" cy="54546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7CE7581-13F3-418E-A0FC-03A9BB9A876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28553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5588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558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BEA0EA7-B07F-4D28-AE1C-AD5CF901A46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35294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1624D5D-93EB-4E65-8AFA-9BF08594321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14717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718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718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1E2691F-61C0-49DB-904D-9ED8F42DBF6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64993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3925"/>
            <a:ext cx="5334000" cy="4024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3925"/>
            <a:ext cx="5334000" cy="4024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07A4BF5-EC77-4165-B14E-C7FA4DD0A19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73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3EE33C9-754A-462F-BA4B-82747242CE3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89780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7187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3788" y="1681163"/>
            <a:ext cx="51831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3788" y="2505075"/>
            <a:ext cx="51831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1F6236E-6796-49AE-AA26-BA71A13398F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44637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B77CBD8-7CC1-43C8-AAE5-D977A072285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74844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6046965-867A-4FE0-8C5C-3DF0AE44C25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02764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3787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0477AE4-CFC4-42AD-9B29-E979B5D5F33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74439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3787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BDB3C6A-4032-443B-A34A-0DF0E92FBA3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42205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69DF421-4C84-4AF2-81CF-465EBC6637F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63405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01100" y="763588"/>
            <a:ext cx="2705100" cy="54546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763588"/>
            <a:ext cx="7962900" cy="54546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4F34D9A-B32F-4582-84C8-E16722F147F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24194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5588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558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C3DB670-2F64-49AC-862B-983C2B50120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253302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645187C-8421-43D1-B17E-C9A9FB0B84E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8010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718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718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1C08EAC-1D1F-4A94-8448-B436EF89D36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73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C7570FC-20ED-4994-A584-04553481679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769164"/>
      </p:ext>
    </p:extLst>
  </p:cSld>
  <p:clrMapOvr>
    <a:masterClrMapping/>
  </p:clrMapOvr>
  <p:hf sldNum="0" hdr="0" ftr="0" dt="0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3925"/>
            <a:ext cx="5334000" cy="4024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3925"/>
            <a:ext cx="5334000" cy="4024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843BAEE-E1E9-4A78-914D-D718A752C0B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12847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7187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3788" y="1681163"/>
            <a:ext cx="51831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3788" y="2505075"/>
            <a:ext cx="51831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B3E7B10-310D-40B4-B53F-FA681030FDE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676434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F6402E0-1A72-41A9-AB1C-E09261E329D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186895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B1B4FE5-55D4-4951-BDD9-E76ECB3D395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927303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3787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23D3A42-3809-43C6-A04A-1F00C55EFB4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347083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3787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3A2A9BC-4658-4421-B5DB-B1EF5C8FF52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192293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36F2B9E-6ECB-45BF-BA2C-38E9E955B04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238420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01100" y="763588"/>
            <a:ext cx="2705100" cy="54546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763588"/>
            <a:ext cx="7962900" cy="54546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22B73DC-0B70-4126-83ED-43FF950F4D4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959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3787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95C1919-3174-4D5F-9A01-0F5E92AD12E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747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3787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C62C1C7-2D59-4B07-968C-583FE61E7E8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553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C0-HD-TOP.png"/>
          <p:cNvPicPr>
            <a:picLocks noChangeAspect="1"/>
          </p:cNvPicPr>
          <p:nvPr/>
        </p:nvPicPr>
        <p:blipFill>
          <a:blip r:embed="rId13">
            <a:lum bright="-50000"/>
            <a:alphaModFix/>
          </a:blip>
          <a:srcRect/>
          <a:stretch>
            <a:fillRect/>
          </a:stretch>
        </p:blipFill>
        <p:spPr>
          <a:xfrm>
            <a:off x="0" y="0"/>
            <a:ext cx="12192119" cy="144143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Placeholder 2"/>
          <p:cNvSpPr txBox="1">
            <a:spLocks noGrp="1"/>
          </p:cNvSpPr>
          <p:nvPr>
            <p:ph type="title"/>
          </p:nvPr>
        </p:nvSpPr>
        <p:spPr>
          <a:xfrm>
            <a:off x="2895120" y="763560"/>
            <a:ext cx="8610840" cy="1293840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ctr" anchorCtr="0" compatLnSpc="1"/>
          <a:lstStyle/>
          <a:p>
            <a:endParaRPr lang="en-US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1"/>
          </p:nvPr>
        </p:nvSpPr>
        <p:spPr>
          <a:xfrm>
            <a:off x="685440" y="2193480"/>
            <a:ext cx="10820520" cy="4024440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2"/>
          </p:nvPr>
        </p:nvSpPr>
        <p:spPr>
          <a:xfrm>
            <a:off x="8594640" y="6356520"/>
            <a:ext cx="2911679" cy="36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>
            <a:noAutofit/>
          </a:bodyPr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lang="en-US" sz="1000" b="0" i="0" u="none" strike="noStrike" cap="none" baseline="0">
                <a:ln>
                  <a:noFill/>
                </a:ln>
                <a:solidFill>
                  <a:srgbClr val="FFFFFF"/>
                </a:solidFill>
                <a:latin typeface="Century Gothic" pitchFamily="34"/>
                <a:ea typeface="WenQuanYi Zen Hei Sharp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3"/>
          </p:nvPr>
        </p:nvSpPr>
        <p:spPr>
          <a:xfrm>
            <a:off x="685799" y="6356520"/>
            <a:ext cx="7772400" cy="36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>
            <a:noAutofit/>
          </a:bodyPr>
          <a:lstStyle>
            <a:lvl1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lang="en-US" sz="1800" b="0" i="0" u="none" strike="noStrike" cap="none" baseline="0">
                <a:ln>
                  <a:noFill/>
                </a:ln>
                <a:solidFill>
                  <a:srgbClr val="FFFFFF"/>
                </a:solidFill>
                <a:latin typeface="Century Gothic" pitchFamily="34"/>
                <a:ea typeface="WenQuanYi Zen Hei Sharp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4"/>
          </p:nvPr>
        </p:nvSpPr>
        <p:spPr>
          <a:xfrm>
            <a:off x="8763120" y="380520"/>
            <a:ext cx="2743199" cy="36539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>
            <a:noAutofit/>
          </a:bodyPr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lang="en-US" sz="1000" b="0" i="0" u="none" strike="noStrike" cap="none" baseline="0">
                <a:ln>
                  <a:noFill/>
                </a:ln>
                <a:solidFill>
                  <a:srgbClr val="FFFFFF"/>
                </a:solidFill>
                <a:latin typeface="Century Gothic" pitchFamily="34"/>
                <a:ea typeface="WenQuanYi Zen Hei Sharp" pitchFamily="2"/>
                <a:cs typeface="Lohit Devanagari" pitchFamily="2"/>
              </a:defRPr>
            </a:lvl1pPr>
          </a:lstStyle>
          <a:p>
            <a:pPr lvl="0"/>
            <a:fld id="{05F10210-5FCE-4BBD-8F7E-63640512FE02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indent="0" algn="r" rtl="0" hangingPunct="0">
        <a:lnSpc>
          <a:spcPct val="90000"/>
        </a:lnSpc>
        <a:spcBef>
          <a:spcPts val="0"/>
        </a:spcBef>
        <a:spcAft>
          <a:spcPts val="0"/>
        </a:spcAft>
        <a:tabLst>
          <a:tab pos="0" algn="l"/>
          <a:tab pos="914400" algn="l"/>
          <a:tab pos="1828800" algn="l"/>
          <a:tab pos="2743199" algn="l"/>
          <a:tab pos="3657600" algn="l"/>
          <a:tab pos="4572000" algn="l"/>
          <a:tab pos="5486399" algn="l"/>
          <a:tab pos="6400799" algn="l"/>
          <a:tab pos="7315200" algn="l"/>
          <a:tab pos="8229600" algn="l"/>
          <a:tab pos="9144000" algn="l"/>
          <a:tab pos="10058400" algn="l"/>
        </a:tabLst>
        <a:defRPr lang="en-US" sz="4000" b="0" i="0" u="none" strike="noStrike" cap="none" baseline="0">
          <a:ln>
            <a:noFill/>
          </a:ln>
          <a:solidFill>
            <a:srgbClr val="FFFFFF"/>
          </a:solidFill>
          <a:highlight>
            <a:scrgbClr r="0" g="0" b="0">
              <a:alpha val="0"/>
            </a:scrgbClr>
          </a:highlight>
          <a:latin typeface="Century Gothic" pitchFamily="34"/>
        </a:defRPr>
      </a:lvl1pPr>
    </p:titleStyle>
    <p:bodyStyle>
      <a:lvl1pPr marL="0" marR="0" indent="0" algn="l" rtl="0" hangingPunct="0">
        <a:lnSpc>
          <a:spcPct val="90000"/>
        </a:lnSpc>
        <a:spcBef>
          <a:spcPts val="998"/>
        </a:spcBef>
        <a:spcAft>
          <a:spcPts val="0"/>
        </a:spcAft>
        <a:tabLst>
          <a:tab pos="685799" algn="l"/>
          <a:tab pos="1600200" algn="l"/>
          <a:tab pos="2514600" algn="l"/>
          <a:tab pos="3429000" algn="l"/>
          <a:tab pos="4343400" algn="l"/>
          <a:tab pos="5257800" algn="l"/>
          <a:tab pos="6172200" algn="l"/>
          <a:tab pos="7086600" algn="l"/>
          <a:tab pos="8000999" algn="l"/>
          <a:tab pos="8915399" algn="l"/>
          <a:tab pos="9829800" algn="l"/>
        </a:tabLst>
        <a:defRPr lang="en-US" sz="2200" b="0" i="0" u="none" strike="noStrike" cap="none" baseline="0">
          <a:ln>
            <a:noFill/>
          </a:ln>
          <a:solidFill>
            <a:srgbClr val="FFFFFF"/>
          </a:solidFill>
          <a:highlight>
            <a:scrgbClr r="0" g="0" b="0">
              <a:alpha val="0"/>
            </a:scrgbClr>
          </a:highlight>
          <a:latin typeface="Century Gothic" pitchFamily="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C0-HD-TOP.png"/>
          <p:cNvPicPr>
            <a:picLocks noChangeAspect="1"/>
          </p:cNvPicPr>
          <p:nvPr/>
        </p:nvPicPr>
        <p:blipFill>
          <a:blip r:embed="rId13">
            <a:lum bright="-50000"/>
            <a:alphaModFix/>
          </a:blip>
          <a:srcRect/>
          <a:stretch>
            <a:fillRect/>
          </a:stretch>
        </p:blipFill>
        <p:spPr>
          <a:xfrm>
            <a:off x="0" y="0"/>
            <a:ext cx="12192119" cy="144143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7" descr="C0-HD-BTM.png"/>
          <p:cNvPicPr>
            <a:picLocks noChangeAspect="1"/>
          </p:cNvPicPr>
          <p:nvPr/>
        </p:nvPicPr>
        <p:blipFill>
          <a:blip r:embed="rId14">
            <a:lum bright="-50000"/>
            <a:alphaModFix/>
          </a:blip>
          <a:srcRect/>
          <a:stretch>
            <a:fillRect/>
          </a:stretch>
        </p:blipFill>
        <p:spPr>
          <a:xfrm>
            <a:off x="0" y="4375080"/>
            <a:ext cx="12192119" cy="248292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Placeholder 3"/>
          <p:cNvSpPr txBox="1">
            <a:spLocks noGrp="1"/>
          </p:cNvSpPr>
          <p:nvPr>
            <p:ph type="title"/>
          </p:nvPr>
        </p:nvSpPr>
        <p:spPr>
          <a:xfrm>
            <a:off x="2895120" y="763560"/>
            <a:ext cx="8610840" cy="1293840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ctr" anchorCtr="0" compatLnSpc="1"/>
          <a:lstStyle/>
          <a:p>
            <a:endParaRPr lang="en-US"/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1"/>
          </p:nvPr>
        </p:nvSpPr>
        <p:spPr>
          <a:xfrm>
            <a:off x="685440" y="2193480"/>
            <a:ext cx="10820520" cy="4024440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 txBox="1">
            <a:spLocks noGrp="1"/>
          </p:cNvSpPr>
          <p:nvPr>
            <p:ph type="dt" sz="half" idx="2"/>
          </p:nvPr>
        </p:nvSpPr>
        <p:spPr>
          <a:xfrm>
            <a:off x="7908839" y="4314960"/>
            <a:ext cx="2911679" cy="3744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>
            <a:noAutofit/>
          </a:bodyPr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lang="en-US" sz="1000" b="0" i="0" u="none" strike="noStrike" cap="none" baseline="0">
                <a:ln>
                  <a:noFill/>
                </a:ln>
                <a:solidFill>
                  <a:srgbClr val="FFFFFF"/>
                </a:solidFill>
                <a:latin typeface="Century Gothic" pitchFamily="34"/>
                <a:ea typeface="WenQuanYi Zen Hei Sharp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Footer Placeholder 6"/>
          <p:cNvSpPr txBox="1">
            <a:spLocks noGrp="1"/>
          </p:cNvSpPr>
          <p:nvPr>
            <p:ph type="ftr" sz="quarter" idx="3"/>
          </p:nvPr>
        </p:nvSpPr>
        <p:spPr>
          <a:xfrm>
            <a:off x="1371599" y="4324320"/>
            <a:ext cx="6400799" cy="36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>
            <a:noAutofit/>
          </a:bodyPr>
          <a:lstStyle>
            <a:lvl1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lang="en-US" sz="1800" b="0" i="0" u="none" strike="noStrike" cap="none" baseline="0">
                <a:ln>
                  <a:noFill/>
                </a:ln>
                <a:solidFill>
                  <a:srgbClr val="FFFFFF"/>
                </a:solidFill>
                <a:latin typeface="Century Gothic" pitchFamily="34"/>
                <a:ea typeface="WenQuanYi Zen Hei Sharp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8" name="Slide Number Placeholder 7"/>
          <p:cNvSpPr txBox="1">
            <a:spLocks noGrp="1"/>
          </p:cNvSpPr>
          <p:nvPr>
            <p:ph type="sldNum" sz="quarter" idx="4"/>
          </p:nvPr>
        </p:nvSpPr>
        <p:spPr>
          <a:xfrm>
            <a:off x="8077320" y="1430280"/>
            <a:ext cx="2743199" cy="36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>
            <a:noAutofit/>
          </a:bodyPr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lang="en-US" sz="1000" b="0" i="0" u="none" strike="noStrike" cap="none" baseline="0">
                <a:ln>
                  <a:noFill/>
                </a:ln>
                <a:solidFill>
                  <a:srgbClr val="FFFFFF"/>
                </a:solidFill>
                <a:latin typeface="Century Gothic" pitchFamily="34"/>
                <a:ea typeface="WenQuanYi Zen Hei Sharp" pitchFamily="2"/>
                <a:cs typeface="Lohit Devanagari" pitchFamily="2"/>
              </a:defRPr>
            </a:lvl1pPr>
          </a:lstStyle>
          <a:p>
            <a:pPr lvl="0"/>
            <a:fld id="{F393CE12-20B0-4AEA-AB03-14112229CE20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0" marR="0" indent="0" algn="r" rtl="0" hangingPunct="0">
        <a:lnSpc>
          <a:spcPct val="90000"/>
        </a:lnSpc>
        <a:spcBef>
          <a:spcPts val="0"/>
        </a:spcBef>
        <a:spcAft>
          <a:spcPts val="0"/>
        </a:spcAft>
        <a:tabLst>
          <a:tab pos="0" algn="l"/>
          <a:tab pos="914400" algn="l"/>
          <a:tab pos="1828800" algn="l"/>
          <a:tab pos="2743199" algn="l"/>
          <a:tab pos="3657600" algn="l"/>
          <a:tab pos="4572000" algn="l"/>
          <a:tab pos="5486399" algn="l"/>
          <a:tab pos="6400799" algn="l"/>
          <a:tab pos="7315200" algn="l"/>
          <a:tab pos="8229600" algn="l"/>
          <a:tab pos="9144000" algn="l"/>
          <a:tab pos="10058400" algn="l"/>
        </a:tabLst>
        <a:defRPr lang="en-US" sz="4000" b="0" i="0" u="none" strike="noStrike" kern="1200" cap="none" baseline="0">
          <a:ln>
            <a:noFill/>
          </a:ln>
          <a:solidFill>
            <a:srgbClr val="FFFFFF"/>
          </a:solidFill>
          <a:highlight>
            <a:scrgbClr r="0" g="0" b="0">
              <a:alpha val="0"/>
            </a:scrgbClr>
          </a:highlight>
          <a:latin typeface="Century Gothic" pitchFamily="34"/>
        </a:defRPr>
      </a:lvl1pPr>
    </p:titleStyle>
    <p:bodyStyle>
      <a:lvl1pPr marL="0" marR="0" indent="0" algn="l" rtl="0" hangingPunct="0">
        <a:lnSpc>
          <a:spcPct val="90000"/>
        </a:lnSpc>
        <a:spcBef>
          <a:spcPts val="998"/>
        </a:spcBef>
        <a:spcAft>
          <a:spcPts val="0"/>
        </a:spcAft>
        <a:tabLst>
          <a:tab pos="685799" algn="l"/>
          <a:tab pos="1600200" algn="l"/>
          <a:tab pos="2514600" algn="l"/>
          <a:tab pos="3429000" algn="l"/>
          <a:tab pos="4343400" algn="l"/>
          <a:tab pos="5257800" algn="l"/>
          <a:tab pos="6172200" algn="l"/>
          <a:tab pos="7086600" algn="l"/>
          <a:tab pos="8000999" algn="l"/>
          <a:tab pos="8915399" algn="l"/>
          <a:tab pos="9829800" algn="l"/>
        </a:tabLst>
        <a:defRPr lang="en-US" sz="2200" b="0" i="0" u="none" strike="noStrike" kern="1200" cap="none" baseline="0">
          <a:ln>
            <a:noFill/>
          </a:ln>
          <a:solidFill>
            <a:srgbClr val="FFFFFF"/>
          </a:solidFill>
          <a:highlight>
            <a:scrgbClr r="0" g="0" b="0">
              <a:alpha val="0"/>
            </a:scrgbClr>
          </a:highlight>
          <a:latin typeface="Century Gothic" pitchFamily="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C0-HD-BTM.png"/>
          <p:cNvPicPr>
            <a:picLocks noChangeAspect="1"/>
          </p:cNvPicPr>
          <p:nvPr/>
        </p:nvPicPr>
        <p:blipFill>
          <a:blip r:embed="rId13">
            <a:lum bright="-50000"/>
            <a:alphaModFix/>
          </a:blip>
          <a:srcRect/>
          <a:stretch>
            <a:fillRect/>
          </a:stretch>
        </p:blipFill>
        <p:spPr>
          <a:xfrm>
            <a:off x="0" y="4375080"/>
            <a:ext cx="12192119" cy="24829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Placeholder 2"/>
          <p:cNvSpPr txBox="1">
            <a:spLocks noGrp="1"/>
          </p:cNvSpPr>
          <p:nvPr>
            <p:ph type="title"/>
          </p:nvPr>
        </p:nvSpPr>
        <p:spPr>
          <a:xfrm>
            <a:off x="2895120" y="763560"/>
            <a:ext cx="8610840" cy="1293840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ctr" anchorCtr="0" compatLnSpc="1"/>
          <a:lstStyle/>
          <a:p>
            <a:endParaRPr lang="en-US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1"/>
          </p:nvPr>
        </p:nvSpPr>
        <p:spPr>
          <a:xfrm>
            <a:off x="685440" y="2193480"/>
            <a:ext cx="10820520" cy="4024440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2"/>
          </p:nvPr>
        </p:nvSpPr>
        <p:spPr>
          <a:xfrm>
            <a:off x="7813440" y="380520"/>
            <a:ext cx="2911320" cy="36539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>
            <a:noAutofit/>
          </a:bodyPr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lang="en-US" sz="1000" b="0" i="0" u="none" strike="noStrike" cap="none" baseline="0">
                <a:ln>
                  <a:noFill/>
                </a:ln>
                <a:solidFill>
                  <a:srgbClr val="FFFFFF"/>
                </a:solidFill>
                <a:latin typeface="Century Gothic" pitchFamily="34"/>
                <a:ea typeface="WenQuanYi Zen Hei Sharp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3"/>
          </p:nvPr>
        </p:nvSpPr>
        <p:spPr>
          <a:xfrm>
            <a:off x="685799" y="380880"/>
            <a:ext cx="6991199" cy="3636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>
            <a:noAutofit/>
          </a:bodyPr>
          <a:lstStyle>
            <a:lvl1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lang="en-US" sz="1800" b="0" i="0" u="none" strike="noStrike" cap="none" baseline="0">
                <a:ln>
                  <a:noFill/>
                </a:ln>
                <a:solidFill>
                  <a:srgbClr val="FFFFFF"/>
                </a:solidFill>
                <a:latin typeface="Century Gothic" pitchFamily="34"/>
                <a:ea typeface="WenQuanYi Zen Hei Sharp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4"/>
          </p:nvPr>
        </p:nvSpPr>
        <p:spPr>
          <a:xfrm>
            <a:off x="10861200" y="380520"/>
            <a:ext cx="644760" cy="36539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>
            <a:noAutofit/>
          </a:bodyPr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lang="en-US" sz="1000" b="0" i="0" u="none" strike="noStrike" cap="none" baseline="0">
                <a:ln>
                  <a:noFill/>
                </a:ln>
                <a:solidFill>
                  <a:srgbClr val="FFFFFF"/>
                </a:solidFill>
                <a:latin typeface="Century Gothic" pitchFamily="34"/>
                <a:ea typeface="WenQuanYi Zen Hei Sharp" pitchFamily="2"/>
                <a:cs typeface="Lohit Devanagari" pitchFamily="2"/>
              </a:defRPr>
            </a:lvl1pPr>
          </a:lstStyle>
          <a:p>
            <a:pPr lvl="0"/>
            <a:fld id="{ED4C9759-A86D-475E-9601-38AEB00A70B1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0" marR="0" indent="0" algn="r" rtl="0" hangingPunct="0">
        <a:lnSpc>
          <a:spcPct val="90000"/>
        </a:lnSpc>
        <a:spcBef>
          <a:spcPts val="0"/>
        </a:spcBef>
        <a:spcAft>
          <a:spcPts val="0"/>
        </a:spcAft>
        <a:tabLst>
          <a:tab pos="0" algn="l"/>
          <a:tab pos="914400" algn="l"/>
          <a:tab pos="1828800" algn="l"/>
          <a:tab pos="2743199" algn="l"/>
          <a:tab pos="3657600" algn="l"/>
          <a:tab pos="4572000" algn="l"/>
          <a:tab pos="5486399" algn="l"/>
          <a:tab pos="6400799" algn="l"/>
          <a:tab pos="7315200" algn="l"/>
          <a:tab pos="8229600" algn="l"/>
          <a:tab pos="9144000" algn="l"/>
          <a:tab pos="10058400" algn="l"/>
        </a:tabLst>
        <a:defRPr lang="en-US" sz="4000" b="0" i="0" u="none" strike="noStrike" kern="1200" cap="none" baseline="0">
          <a:ln>
            <a:noFill/>
          </a:ln>
          <a:solidFill>
            <a:srgbClr val="FFFFFF"/>
          </a:solidFill>
          <a:highlight>
            <a:scrgbClr r="0" g="0" b="0">
              <a:alpha val="0"/>
            </a:scrgbClr>
          </a:highlight>
          <a:latin typeface="Century Gothic" pitchFamily="34"/>
        </a:defRPr>
      </a:lvl1pPr>
    </p:titleStyle>
    <p:bodyStyle>
      <a:lvl1pPr marL="0" marR="0" indent="0" algn="l" rtl="0" hangingPunct="0">
        <a:lnSpc>
          <a:spcPct val="90000"/>
        </a:lnSpc>
        <a:spcBef>
          <a:spcPts val="998"/>
        </a:spcBef>
        <a:spcAft>
          <a:spcPts val="0"/>
        </a:spcAft>
        <a:tabLst>
          <a:tab pos="685799" algn="l"/>
          <a:tab pos="1600200" algn="l"/>
          <a:tab pos="2514600" algn="l"/>
          <a:tab pos="3429000" algn="l"/>
          <a:tab pos="4343400" algn="l"/>
          <a:tab pos="5257800" algn="l"/>
          <a:tab pos="6172200" algn="l"/>
          <a:tab pos="7086600" algn="l"/>
          <a:tab pos="8000999" algn="l"/>
          <a:tab pos="8915399" algn="l"/>
          <a:tab pos="9829800" algn="l"/>
        </a:tabLst>
        <a:defRPr lang="en-US" sz="2200" b="0" i="0" u="none" strike="noStrike" kern="1200" cap="none" baseline="0">
          <a:ln>
            <a:noFill/>
          </a:ln>
          <a:solidFill>
            <a:srgbClr val="FFFFFF"/>
          </a:solidFill>
          <a:highlight>
            <a:scrgbClr r="0" g="0" b="0">
              <a:alpha val="0"/>
            </a:scrgbClr>
          </a:highlight>
          <a:latin typeface="Century Gothic" pitchFamily="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C0-HD-BTM.png"/>
          <p:cNvPicPr>
            <a:picLocks noChangeAspect="1"/>
          </p:cNvPicPr>
          <p:nvPr/>
        </p:nvPicPr>
        <p:blipFill>
          <a:blip r:embed="rId13">
            <a:lum bright="-50000"/>
            <a:alphaModFix/>
          </a:blip>
          <a:srcRect/>
          <a:stretch>
            <a:fillRect/>
          </a:stretch>
        </p:blipFill>
        <p:spPr>
          <a:xfrm>
            <a:off x="0" y="4375080"/>
            <a:ext cx="12192119" cy="24829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Placeholder 2"/>
          <p:cNvSpPr txBox="1">
            <a:spLocks noGrp="1"/>
          </p:cNvSpPr>
          <p:nvPr>
            <p:ph type="title"/>
          </p:nvPr>
        </p:nvSpPr>
        <p:spPr>
          <a:xfrm>
            <a:off x="2895120" y="763560"/>
            <a:ext cx="8610840" cy="1293840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ctr" anchorCtr="0" compatLnSpc="1"/>
          <a:lstStyle/>
          <a:p>
            <a:endParaRPr lang="en-US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1"/>
          </p:nvPr>
        </p:nvSpPr>
        <p:spPr>
          <a:xfrm>
            <a:off x="685440" y="2193480"/>
            <a:ext cx="10820520" cy="4024440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2"/>
          </p:nvPr>
        </p:nvSpPr>
        <p:spPr>
          <a:xfrm>
            <a:off x="7813440" y="380520"/>
            <a:ext cx="2911320" cy="36539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>
            <a:noAutofit/>
          </a:bodyPr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lang="en-US" sz="1000" b="0" i="0" u="none" strike="noStrike" cap="none" baseline="0">
                <a:ln>
                  <a:noFill/>
                </a:ln>
                <a:solidFill>
                  <a:srgbClr val="FFFFFF"/>
                </a:solidFill>
                <a:latin typeface="Century Gothic" pitchFamily="34"/>
                <a:ea typeface="WenQuanYi Zen Hei Sharp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3"/>
          </p:nvPr>
        </p:nvSpPr>
        <p:spPr>
          <a:xfrm>
            <a:off x="685799" y="379440"/>
            <a:ext cx="6991199" cy="36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>
            <a:noAutofit/>
          </a:bodyPr>
          <a:lstStyle>
            <a:lvl1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lang="en-US" sz="1800" b="0" i="0" u="none" strike="noStrike" cap="none" baseline="0">
                <a:ln>
                  <a:noFill/>
                </a:ln>
                <a:solidFill>
                  <a:srgbClr val="FFFFFF"/>
                </a:solidFill>
                <a:latin typeface="Century Gothic" pitchFamily="34"/>
                <a:ea typeface="WenQuanYi Zen Hei Sharp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4"/>
          </p:nvPr>
        </p:nvSpPr>
        <p:spPr>
          <a:xfrm>
            <a:off x="10861200" y="380520"/>
            <a:ext cx="644760" cy="36539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>
            <a:noAutofit/>
          </a:bodyPr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lang="en-US" sz="1000" b="0" i="0" u="none" strike="noStrike" cap="none" baseline="0">
                <a:ln>
                  <a:noFill/>
                </a:ln>
                <a:solidFill>
                  <a:srgbClr val="FFFFFF"/>
                </a:solidFill>
                <a:latin typeface="Century Gothic" pitchFamily="34"/>
                <a:ea typeface="WenQuanYi Zen Hei Sharp" pitchFamily="2"/>
                <a:cs typeface="Lohit Devanagari" pitchFamily="2"/>
              </a:defRPr>
            </a:lvl1pPr>
          </a:lstStyle>
          <a:p>
            <a:pPr lvl="0"/>
            <a:fld id="{36D45615-4D76-4E8E-9499-D3415C901D5E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marL="0" marR="0" indent="0" algn="r" rtl="0" hangingPunct="0">
        <a:lnSpc>
          <a:spcPct val="90000"/>
        </a:lnSpc>
        <a:spcBef>
          <a:spcPts val="0"/>
        </a:spcBef>
        <a:spcAft>
          <a:spcPts val="0"/>
        </a:spcAft>
        <a:tabLst>
          <a:tab pos="0" algn="l"/>
          <a:tab pos="914400" algn="l"/>
          <a:tab pos="1828800" algn="l"/>
          <a:tab pos="2743199" algn="l"/>
          <a:tab pos="3657600" algn="l"/>
          <a:tab pos="4572000" algn="l"/>
          <a:tab pos="5486399" algn="l"/>
          <a:tab pos="6400799" algn="l"/>
          <a:tab pos="7315200" algn="l"/>
          <a:tab pos="8229600" algn="l"/>
          <a:tab pos="9144000" algn="l"/>
          <a:tab pos="10058400" algn="l"/>
        </a:tabLst>
        <a:defRPr lang="en-US" sz="4000" b="0" i="0" u="none" strike="noStrike" kern="1200" cap="none" baseline="0">
          <a:ln>
            <a:noFill/>
          </a:ln>
          <a:solidFill>
            <a:srgbClr val="FFFFFF"/>
          </a:solidFill>
          <a:highlight>
            <a:scrgbClr r="0" g="0" b="0">
              <a:alpha val="0"/>
            </a:scrgbClr>
          </a:highlight>
          <a:latin typeface="Century Gothic" pitchFamily="34"/>
        </a:defRPr>
      </a:lvl1pPr>
    </p:titleStyle>
    <p:bodyStyle>
      <a:lvl1pPr marL="0" marR="0" indent="0" algn="l" rtl="0" hangingPunct="0">
        <a:lnSpc>
          <a:spcPct val="90000"/>
        </a:lnSpc>
        <a:spcBef>
          <a:spcPts val="998"/>
        </a:spcBef>
        <a:spcAft>
          <a:spcPts val="0"/>
        </a:spcAft>
        <a:tabLst>
          <a:tab pos="685799" algn="l"/>
          <a:tab pos="1600200" algn="l"/>
          <a:tab pos="2514600" algn="l"/>
          <a:tab pos="3429000" algn="l"/>
          <a:tab pos="4343400" algn="l"/>
          <a:tab pos="5257800" algn="l"/>
          <a:tab pos="6172200" algn="l"/>
          <a:tab pos="7086600" algn="l"/>
          <a:tab pos="8000999" algn="l"/>
          <a:tab pos="8915399" algn="l"/>
          <a:tab pos="9829800" algn="l"/>
        </a:tabLst>
        <a:defRPr lang="en-US" sz="2200" b="0" i="0" u="none" strike="noStrike" kern="1200" cap="none" baseline="0">
          <a:ln>
            <a:noFill/>
          </a:ln>
          <a:solidFill>
            <a:srgbClr val="FFFFFF"/>
          </a:solidFill>
          <a:highlight>
            <a:scrgbClr r="0" g="0" b="0">
              <a:alpha val="0"/>
            </a:scrgbClr>
          </a:highlight>
          <a:latin typeface="Century Gothic" pitchFamily="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C0-HD-BTM.png"/>
          <p:cNvPicPr>
            <a:picLocks noChangeAspect="1"/>
          </p:cNvPicPr>
          <p:nvPr/>
        </p:nvPicPr>
        <p:blipFill>
          <a:blip r:embed="rId13">
            <a:lum bright="-50000"/>
            <a:alphaModFix/>
          </a:blip>
          <a:srcRect/>
          <a:stretch>
            <a:fillRect/>
          </a:stretch>
        </p:blipFill>
        <p:spPr>
          <a:xfrm>
            <a:off x="0" y="4375080"/>
            <a:ext cx="12192119" cy="24829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8"/>
          <p:cNvSpPr/>
          <p:nvPr/>
        </p:nvSpPr>
        <p:spPr>
          <a:xfrm>
            <a:off x="476280" y="933480"/>
            <a:ext cx="609480" cy="584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8000" b="0" i="0" u="none" strike="noStrike" cap="none" baseline="0">
                <a:ln>
                  <a:noFill/>
                </a:ln>
                <a:solidFill>
                  <a:srgbClr val="FFFFFF"/>
                </a:solidFill>
                <a:latin typeface="Century Gothic" pitchFamily="34"/>
                <a:ea typeface="WenQuanYi Zen Hei Sharp" pitchFamily="2"/>
                <a:cs typeface="Lohit Devanagari" pitchFamily="2"/>
              </a:rPr>
              <a:t>“</a:t>
            </a:r>
          </a:p>
        </p:txBody>
      </p:sp>
      <p:sp>
        <p:nvSpPr>
          <p:cNvPr id="4" name="TextBox 9"/>
          <p:cNvSpPr/>
          <p:nvPr/>
        </p:nvSpPr>
        <p:spPr>
          <a:xfrm>
            <a:off x="10983960" y="2701800"/>
            <a:ext cx="609480" cy="584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8000" b="0" i="0" u="none" strike="noStrike" cap="none" baseline="0">
                <a:ln>
                  <a:noFill/>
                </a:ln>
                <a:solidFill>
                  <a:srgbClr val="FFFFFF"/>
                </a:solidFill>
                <a:latin typeface="Century Gothic" pitchFamily="34"/>
                <a:ea typeface="WenQuanYi Zen Hei Sharp" pitchFamily="2"/>
                <a:cs typeface="Lohit Devanagari" pitchFamily="2"/>
              </a:rPr>
              <a:t>”</a:t>
            </a:r>
          </a:p>
        </p:txBody>
      </p:sp>
      <p:sp>
        <p:nvSpPr>
          <p:cNvPr id="5" name="Title Placeholder 4"/>
          <p:cNvSpPr txBox="1">
            <a:spLocks noGrp="1"/>
          </p:cNvSpPr>
          <p:nvPr>
            <p:ph type="title"/>
          </p:nvPr>
        </p:nvSpPr>
        <p:spPr>
          <a:xfrm>
            <a:off x="2895120" y="763560"/>
            <a:ext cx="8610840" cy="1293840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ctr" anchorCtr="0" compatLnSpc="1"/>
          <a:lstStyle/>
          <a:p>
            <a:endParaRPr lang="en-US"/>
          </a:p>
        </p:txBody>
      </p:sp>
      <p:sp>
        <p:nvSpPr>
          <p:cNvPr id="6" name="Text Placeholder 5"/>
          <p:cNvSpPr txBox="1">
            <a:spLocks noGrp="1"/>
          </p:cNvSpPr>
          <p:nvPr>
            <p:ph type="body" idx="1"/>
          </p:nvPr>
        </p:nvSpPr>
        <p:spPr>
          <a:xfrm>
            <a:off x="685440" y="2193480"/>
            <a:ext cx="10820520" cy="4024440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2"/>
          </p:nvPr>
        </p:nvSpPr>
        <p:spPr>
          <a:xfrm>
            <a:off x="7813440" y="380520"/>
            <a:ext cx="2911320" cy="36539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>
            <a:noAutofit/>
          </a:bodyPr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lang="en-US" sz="1000" b="0" i="0" u="none" strike="noStrike" cap="none" baseline="0">
                <a:ln>
                  <a:noFill/>
                </a:ln>
                <a:solidFill>
                  <a:srgbClr val="FFFFFF"/>
                </a:solidFill>
                <a:latin typeface="Century Gothic" pitchFamily="34"/>
                <a:ea typeface="WenQuanYi Zen Hei Sharp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3"/>
          </p:nvPr>
        </p:nvSpPr>
        <p:spPr>
          <a:xfrm>
            <a:off x="685799" y="379440"/>
            <a:ext cx="6991199" cy="36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>
            <a:noAutofit/>
          </a:bodyPr>
          <a:lstStyle>
            <a:lvl1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lang="en-US" sz="1800" b="0" i="0" u="none" strike="noStrike" cap="none" baseline="0">
                <a:ln>
                  <a:noFill/>
                </a:ln>
                <a:solidFill>
                  <a:srgbClr val="FFFFFF"/>
                </a:solidFill>
                <a:latin typeface="Century Gothic" pitchFamily="34"/>
                <a:ea typeface="WenQuanYi Zen Hei Sharp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4"/>
          </p:nvPr>
        </p:nvSpPr>
        <p:spPr>
          <a:xfrm>
            <a:off x="10861200" y="380520"/>
            <a:ext cx="644760" cy="36539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>
            <a:noAutofit/>
          </a:bodyPr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lang="en-US" sz="1000" b="0" i="0" u="none" strike="noStrike" cap="none" baseline="0">
                <a:ln>
                  <a:noFill/>
                </a:ln>
                <a:solidFill>
                  <a:srgbClr val="FFFFFF"/>
                </a:solidFill>
                <a:latin typeface="Century Gothic" pitchFamily="34"/>
                <a:ea typeface="WenQuanYi Zen Hei Sharp" pitchFamily="2"/>
                <a:cs typeface="Lohit Devanagari" pitchFamily="2"/>
              </a:defRPr>
            </a:lvl1pPr>
          </a:lstStyle>
          <a:p>
            <a:pPr lvl="0"/>
            <a:fld id="{FAC7CD73-6B19-4846-BF6F-A2BDCCF72919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marL="0" marR="0" indent="0" algn="r" rtl="0" hangingPunct="0">
        <a:lnSpc>
          <a:spcPct val="90000"/>
        </a:lnSpc>
        <a:spcBef>
          <a:spcPts val="0"/>
        </a:spcBef>
        <a:spcAft>
          <a:spcPts val="0"/>
        </a:spcAft>
        <a:tabLst>
          <a:tab pos="0" algn="l"/>
          <a:tab pos="914400" algn="l"/>
          <a:tab pos="1828800" algn="l"/>
          <a:tab pos="2743199" algn="l"/>
          <a:tab pos="3657600" algn="l"/>
          <a:tab pos="4572000" algn="l"/>
          <a:tab pos="5486399" algn="l"/>
          <a:tab pos="6400799" algn="l"/>
          <a:tab pos="7315200" algn="l"/>
          <a:tab pos="8229600" algn="l"/>
          <a:tab pos="9144000" algn="l"/>
          <a:tab pos="10058400" algn="l"/>
        </a:tabLst>
        <a:defRPr lang="en-US" sz="4000" b="0" i="0" u="none" strike="noStrike" kern="1200" cap="none" baseline="0">
          <a:ln>
            <a:noFill/>
          </a:ln>
          <a:solidFill>
            <a:srgbClr val="FFFFFF"/>
          </a:solidFill>
          <a:highlight>
            <a:scrgbClr r="0" g="0" b="0">
              <a:alpha val="0"/>
            </a:scrgbClr>
          </a:highlight>
          <a:latin typeface="Century Gothic" pitchFamily="34"/>
        </a:defRPr>
      </a:lvl1pPr>
    </p:titleStyle>
    <p:bodyStyle>
      <a:lvl1pPr marL="0" marR="0" indent="0" algn="l" rtl="0" hangingPunct="0">
        <a:lnSpc>
          <a:spcPct val="90000"/>
        </a:lnSpc>
        <a:spcBef>
          <a:spcPts val="998"/>
        </a:spcBef>
        <a:spcAft>
          <a:spcPts val="0"/>
        </a:spcAft>
        <a:tabLst>
          <a:tab pos="685799" algn="l"/>
          <a:tab pos="1600200" algn="l"/>
          <a:tab pos="2514600" algn="l"/>
          <a:tab pos="3429000" algn="l"/>
          <a:tab pos="4343400" algn="l"/>
          <a:tab pos="5257800" algn="l"/>
          <a:tab pos="6172200" algn="l"/>
          <a:tab pos="7086600" algn="l"/>
          <a:tab pos="8000999" algn="l"/>
          <a:tab pos="8915399" algn="l"/>
          <a:tab pos="9829800" algn="l"/>
        </a:tabLst>
        <a:defRPr lang="en-US" sz="2200" b="0" i="0" u="none" strike="noStrike" kern="1200" cap="none" baseline="0">
          <a:ln>
            <a:noFill/>
          </a:ln>
          <a:solidFill>
            <a:srgbClr val="FFFFFF"/>
          </a:solidFill>
          <a:highlight>
            <a:scrgbClr r="0" g="0" b="0">
              <a:alpha val="0"/>
            </a:scrgbClr>
          </a:highlight>
          <a:latin typeface="Century Gothic" pitchFamily="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C0-HD-BTM.png"/>
          <p:cNvPicPr>
            <a:picLocks noChangeAspect="1"/>
          </p:cNvPicPr>
          <p:nvPr/>
        </p:nvPicPr>
        <p:blipFill>
          <a:blip r:embed="rId13">
            <a:lum bright="-50000"/>
            <a:alphaModFix/>
          </a:blip>
          <a:srcRect/>
          <a:stretch>
            <a:fillRect/>
          </a:stretch>
        </p:blipFill>
        <p:spPr>
          <a:xfrm>
            <a:off x="0" y="4375080"/>
            <a:ext cx="12192119" cy="24829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Placeholder 2"/>
          <p:cNvSpPr txBox="1">
            <a:spLocks noGrp="1"/>
          </p:cNvSpPr>
          <p:nvPr>
            <p:ph type="title"/>
          </p:nvPr>
        </p:nvSpPr>
        <p:spPr>
          <a:xfrm>
            <a:off x="2895120" y="763560"/>
            <a:ext cx="8610840" cy="1293840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ctr" anchorCtr="0" compatLnSpc="1"/>
          <a:lstStyle/>
          <a:p>
            <a:endParaRPr lang="en-US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1"/>
          </p:nvPr>
        </p:nvSpPr>
        <p:spPr>
          <a:xfrm>
            <a:off x="685440" y="2193480"/>
            <a:ext cx="10820520" cy="4024440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2"/>
          </p:nvPr>
        </p:nvSpPr>
        <p:spPr>
          <a:xfrm>
            <a:off x="7813440" y="379440"/>
            <a:ext cx="2911320" cy="36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>
            <a:noAutofit/>
          </a:bodyPr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lang="en-US" sz="1000" b="0" i="0" u="none" strike="noStrike" cap="none" baseline="0">
                <a:ln>
                  <a:noFill/>
                </a:ln>
                <a:solidFill>
                  <a:srgbClr val="FFFFFF"/>
                </a:solidFill>
                <a:latin typeface="Century Gothic" pitchFamily="34"/>
                <a:ea typeface="WenQuanYi Zen Hei Sharp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3"/>
          </p:nvPr>
        </p:nvSpPr>
        <p:spPr>
          <a:xfrm>
            <a:off x="685799" y="379440"/>
            <a:ext cx="6991199" cy="36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>
            <a:noAutofit/>
          </a:bodyPr>
          <a:lstStyle>
            <a:lvl1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lang="en-US" sz="1800" b="0" i="0" u="none" strike="noStrike" cap="none" baseline="0">
                <a:ln>
                  <a:noFill/>
                </a:ln>
                <a:solidFill>
                  <a:srgbClr val="FFFFFF"/>
                </a:solidFill>
                <a:latin typeface="Century Gothic" pitchFamily="34"/>
                <a:ea typeface="WenQuanYi Zen Hei Sharp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4"/>
          </p:nvPr>
        </p:nvSpPr>
        <p:spPr>
          <a:xfrm>
            <a:off x="10861200" y="380520"/>
            <a:ext cx="644760" cy="36539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>
            <a:noAutofit/>
          </a:bodyPr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lang="en-US" sz="1000" b="0" i="0" u="none" strike="noStrike" cap="none" baseline="0">
                <a:ln>
                  <a:noFill/>
                </a:ln>
                <a:solidFill>
                  <a:srgbClr val="FFFFFF"/>
                </a:solidFill>
                <a:latin typeface="Century Gothic" pitchFamily="34"/>
                <a:ea typeface="WenQuanYi Zen Hei Sharp" pitchFamily="2"/>
                <a:cs typeface="Lohit Devanagari" pitchFamily="2"/>
              </a:defRPr>
            </a:lvl1pPr>
          </a:lstStyle>
          <a:p>
            <a:pPr lvl="0"/>
            <a:fld id="{8E45A6AF-3B79-4DA2-B94B-A3594252FDA0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marL="0" marR="0" indent="0" algn="r" rtl="0" hangingPunct="0">
        <a:lnSpc>
          <a:spcPct val="90000"/>
        </a:lnSpc>
        <a:spcBef>
          <a:spcPts val="0"/>
        </a:spcBef>
        <a:spcAft>
          <a:spcPts val="0"/>
        </a:spcAft>
        <a:tabLst>
          <a:tab pos="0" algn="l"/>
          <a:tab pos="914400" algn="l"/>
          <a:tab pos="1828800" algn="l"/>
          <a:tab pos="2743199" algn="l"/>
          <a:tab pos="3657600" algn="l"/>
          <a:tab pos="4572000" algn="l"/>
          <a:tab pos="5486399" algn="l"/>
          <a:tab pos="6400799" algn="l"/>
          <a:tab pos="7315200" algn="l"/>
          <a:tab pos="8229600" algn="l"/>
          <a:tab pos="9144000" algn="l"/>
          <a:tab pos="10058400" algn="l"/>
        </a:tabLst>
        <a:defRPr lang="en-US" sz="4000" b="0" i="0" u="none" strike="noStrike" kern="1200" cap="none" baseline="0">
          <a:ln>
            <a:noFill/>
          </a:ln>
          <a:solidFill>
            <a:srgbClr val="FFFFFF"/>
          </a:solidFill>
          <a:highlight>
            <a:scrgbClr r="0" g="0" b="0">
              <a:alpha val="0"/>
            </a:scrgbClr>
          </a:highlight>
          <a:latin typeface="Century Gothic" pitchFamily="34"/>
        </a:defRPr>
      </a:lvl1pPr>
    </p:titleStyle>
    <p:bodyStyle>
      <a:lvl1pPr marL="0" marR="0" indent="0" algn="l" rtl="0" hangingPunct="0">
        <a:lnSpc>
          <a:spcPct val="90000"/>
        </a:lnSpc>
        <a:spcBef>
          <a:spcPts val="998"/>
        </a:spcBef>
        <a:spcAft>
          <a:spcPts val="0"/>
        </a:spcAft>
        <a:tabLst>
          <a:tab pos="685799" algn="l"/>
          <a:tab pos="1600200" algn="l"/>
          <a:tab pos="2514600" algn="l"/>
          <a:tab pos="3429000" algn="l"/>
          <a:tab pos="4343400" algn="l"/>
          <a:tab pos="5257800" algn="l"/>
          <a:tab pos="6172200" algn="l"/>
          <a:tab pos="7086600" algn="l"/>
          <a:tab pos="8000999" algn="l"/>
          <a:tab pos="8915399" algn="l"/>
          <a:tab pos="9829800" algn="l"/>
        </a:tabLst>
        <a:defRPr lang="en-US" sz="2200" b="0" i="0" u="none" strike="noStrike" kern="1200" cap="none" baseline="0">
          <a:ln>
            <a:noFill/>
          </a:ln>
          <a:solidFill>
            <a:srgbClr val="FFFFFF"/>
          </a:solidFill>
          <a:highlight>
            <a:scrgbClr r="0" g="0" b="0">
              <a:alpha val="0"/>
            </a:scrgbClr>
          </a:highlight>
          <a:latin typeface="Century Gothic" pitchFamily="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C0-HD-BTM.png"/>
          <p:cNvPicPr>
            <a:picLocks noChangeAspect="1"/>
          </p:cNvPicPr>
          <p:nvPr/>
        </p:nvPicPr>
        <p:blipFill>
          <a:blip r:embed="rId13">
            <a:lum bright="-50000"/>
            <a:alphaModFix/>
          </a:blip>
          <a:srcRect/>
          <a:stretch>
            <a:fillRect/>
          </a:stretch>
        </p:blipFill>
        <p:spPr>
          <a:xfrm>
            <a:off x="0" y="4375080"/>
            <a:ext cx="12192119" cy="24829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Placeholder 2"/>
          <p:cNvSpPr txBox="1">
            <a:spLocks noGrp="1"/>
          </p:cNvSpPr>
          <p:nvPr>
            <p:ph type="title"/>
          </p:nvPr>
        </p:nvSpPr>
        <p:spPr>
          <a:xfrm>
            <a:off x="2895120" y="763560"/>
            <a:ext cx="8610840" cy="1293840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ctr" anchorCtr="0" compatLnSpc="1"/>
          <a:lstStyle/>
          <a:p>
            <a:endParaRPr lang="en-US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1"/>
          </p:nvPr>
        </p:nvSpPr>
        <p:spPr>
          <a:xfrm>
            <a:off x="685440" y="2193480"/>
            <a:ext cx="10820520" cy="4024440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2"/>
          </p:nvPr>
        </p:nvSpPr>
        <p:spPr>
          <a:xfrm>
            <a:off x="7813440" y="379440"/>
            <a:ext cx="2911320" cy="36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>
            <a:noAutofit/>
          </a:bodyPr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lang="en-US" sz="1000" b="0" i="0" u="none" strike="noStrike" cap="none" baseline="0">
                <a:ln>
                  <a:noFill/>
                </a:ln>
                <a:solidFill>
                  <a:srgbClr val="FFFFFF"/>
                </a:solidFill>
                <a:latin typeface="Century Gothic" pitchFamily="34"/>
                <a:ea typeface="WenQuanYi Zen Hei Sharp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3"/>
          </p:nvPr>
        </p:nvSpPr>
        <p:spPr>
          <a:xfrm>
            <a:off x="685799" y="380520"/>
            <a:ext cx="6991199" cy="36539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>
            <a:noAutofit/>
          </a:bodyPr>
          <a:lstStyle>
            <a:lvl1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lang="en-US" sz="1800" b="0" i="0" u="none" strike="noStrike" cap="none" baseline="0">
                <a:ln>
                  <a:noFill/>
                </a:ln>
                <a:solidFill>
                  <a:srgbClr val="FFFFFF"/>
                </a:solidFill>
                <a:latin typeface="Century Gothic" pitchFamily="34"/>
                <a:ea typeface="WenQuanYi Zen Hei Sharp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4"/>
          </p:nvPr>
        </p:nvSpPr>
        <p:spPr>
          <a:xfrm>
            <a:off x="10861200" y="380520"/>
            <a:ext cx="644760" cy="36539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>
            <a:noAutofit/>
          </a:bodyPr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lang="en-US" sz="1000" b="0" i="0" u="none" strike="noStrike" cap="none" baseline="0">
                <a:ln>
                  <a:noFill/>
                </a:ln>
                <a:solidFill>
                  <a:srgbClr val="FFFFFF"/>
                </a:solidFill>
                <a:latin typeface="Century Gothic" pitchFamily="34"/>
                <a:ea typeface="WenQuanYi Zen Hei Sharp" pitchFamily="2"/>
                <a:cs typeface="Lohit Devanagari" pitchFamily="2"/>
              </a:defRPr>
            </a:lvl1pPr>
          </a:lstStyle>
          <a:p>
            <a:pPr lvl="0"/>
            <a:fld id="{184C2505-6BF8-4576-B13F-F6D2518E3448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marL="0" marR="0" indent="0" algn="r" rtl="0" hangingPunct="0">
        <a:lnSpc>
          <a:spcPct val="90000"/>
        </a:lnSpc>
        <a:spcBef>
          <a:spcPts val="0"/>
        </a:spcBef>
        <a:spcAft>
          <a:spcPts val="0"/>
        </a:spcAft>
        <a:tabLst>
          <a:tab pos="0" algn="l"/>
          <a:tab pos="914400" algn="l"/>
          <a:tab pos="1828800" algn="l"/>
          <a:tab pos="2743199" algn="l"/>
          <a:tab pos="3657600" algn="l"/>
          <a:tab pos="4572000" algn="l"/>
          <a:tab pos="5486399" algn="l"/>
          <a:tab pos="6400799" algn="l"/>
          <a:tab pos="7315200" algn="l"/>
          <a:tab pos="8229600" algn="l"/>
          <a:tab pos="9144000" algn="l"/>
          <a:tab pos="10058400" algn="l"/>
        </a:tabLst>
        <a:defRPr lang="en-US" sz="4000" b="0" i="0" u="none" strike="noStrike" kern="1200" cap="none" baseline="0">
          <a:ln>
            <a:noFill/>
          </a:ln>
          <a:solidFill>
            <a:srgbClr val="FFFFFF"/>
          </a:solidFill>
          <a:highlight>
            <a:scrgbClr r="0" g="0" b="0">
              <a:alpha val="0"/>
            </a:scrgbClr>
          </a:highlight>
          <a:latin typeface="Century Gothic" pitchFamily="34"/>
        </a:defRPr>
      </a:lvl1pPr>
    </p:titleStyle>
    <p:bodyStyle>
      <a:lvl1pPr marL="0" marR="0" indent="0" algn="l" rtl="0" hangingPunct="0">
        <a:lnSpc>
          <a:spcPct val="90000"/>
        </a:lnSpc>
        <a:spcBef>
          <a:spcPts val="998"/>
        </a:spcBef>
        <a:spcAft>
          <a:spcPts val="0"/>
        </a:spcAft>
        <a:tabLst>
          <a:tab pos="685799" algn="l"/>
          <a:tab pos="1600200" algn="l"/>
          <a:tab pos="2514600" algn="l"/>
          <a:tab pos="3429000" algn="l"/>
          <a:tab pos="4343400" algn="l"/>
          <a:tab pos="5257800" algn="l"/>
          <a:tab pos="6172200" algn="l"/>
          <a:tab pos="7086600" algn="l"/>
          <a:tab pos="8000999" algn="l"/>
          <a:tab pos="8915399" algn="l"/>
          <a:tab pos="9829800" algn="l"/>
        </a:tabLst>
        <a:defRPr lang="en-US" sz="2200" b="0" i="0" u="none" strike="noStrike" kern="1200" cap="none" baseline="0">
          <a:ln>
            <a:noFill/>
          </a:ln>
          <a:solidFill>
            <a:srgbClr val="FFFFFF"/>
          </a:solidFill>
          <a:highlight>
            <a:scrgbClr r="0" g="0" b="0">
              <a:alpha val="0"/>
            </a:scrgbClr>
          </a:highlight>
          <a:latin typeface="Century Gothic" pitchFamily="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DesiGN (ANTI-)PATTER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371240" y="1803240"/>
            <a:ext cx="9448920" cy="1825920"/>
          </a:xfrm>
        </p:spPr>
        <p:txBody>
          <a:bodyPr wrap="square" lIns="91440" tIns="45720" rIns="91440" bIns="45720" anchor="b">
            <a:noAutofit/>
          </a:bodyPr>
          <a:lstStyle/>
          <a:p>
            <a:pPr lvl="0" algn="l" hangingPunct="1"/>
            <a:r>
              <a:rPr lang="en-US" sz="6000" dirty="0"/>
              <a:t>DESIGN (</a:t>
            </a:r>
            <a:r>
              <a:rPr lang="en-US" sz="6000" dirty="0" smtClean="0"/>
              <a:t>ANT</a:t>
            </a:r>
            <a:r>
              <a:rPr lang="en-US" sz="6000" dirty="0" smtClean="0">
                <a:solidFill>
                  <a:srgbClr val="FF0000"/>
                </a:solidFill>
                <a:latin typeface="Freestyle Script" panose="030804020302050B0404" pitchFamily="66" charset="0"/>
              </a:rPr>
              <a:t>Y</a:t>
            </a:r>
            <a:r>
              <a:rPr lang="en-US" sz="6000" dirty="0" smtClean="0"/>
              <a:t>-</a:t>
            </a:r>
            <a:r>
              <a:rPr lang="en-US" sz="6000" dirty="0"/>
              <a:t>)PATTERNS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1240" y="3974442"/>
            <a:ext cx="5867610" cy="583321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/>
            </a:pPr>
            <a:r>
              <a:rPr lang="en-US" sz="3200" dirty="0" smtClean="0">
                <a:solidFill>
                  <a:srgbClr val="FFFFFF"/>
                </a:solidFill>
                <a:latin typeface="Century Gothic" pitchFamily="34"/>
                <a:ea typeface="WenQuanYi Zen Hei Sharp" pitchFamily="2"/>
                <a:cs typeface="Lohit Devanagari" pitchFamily="2"/>
              </a:rPr>
              <a:t>The package “</a:t>
            </a:r>
            <a:r>
              <a:rPr lang="en-US" sz="3200" dirty="0" err="1" smtClean="0">
                <a:solidFill>
                  <a:srgbClr val="FFFFFF"/>
                </a:solidFill>
                <a:latin typeface="Century Gothic" pitchFamily="34"/>
                <a:ea typeface="WenQuanYi Zen Hei Sharp" pitchFamily="2"/>
                <a:cs typeface="Lohit Devanagari" pitchFamily="2"/>
              </a:rPr>
              <a:t>java.lang.ref</a:t>
            </a:r>
            <a:r>
              <a:rPr lang="en-US" sz="3200" dirty="0" smtClean="0">
                <a:solidFill>
                  <a:srgbClr val="FFFFFF"/>
                </a:solidFill>
                <a:latin typeface="Century Gothic" pitchFamily="34"/>
                <a:ea typeface="WenQuanYi Zen Hei Sharp" pitchFamily="2"/>
                <a:cs typeface="Lohit Devanagari" pitchFamily="2"/>
              </a:rPr>
              <a:t>”</a:t>
            </a:r>
            <a:endParaRPr lang="en-US" sz="3200" b="0" i="0" u="none" strike="noStrike" cap="none" baseline="0" dirty="0">
              <a:ln>
                <a:noFill/>
              </a:ln>
              <a:solidFill>
                <a:srgbClr val="FFFFFF"/>
              </a:solidFill>
              <a:latin typeface="Century Gothic" pitchFamily="34"/>
              <a:ea typeface="WenQuanYi Zen Hei Sharp" pitchFamily="2"/>
              <a:cs typeface="Lohit Devanagari" pitchFamily="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154568B-73B0-4334-9050-B1F024F64123}"/>
              </a:ext>
            </a:extLst>
          </p:cNvPr>
          <p:cNvSpPr txBox="1"/>
          <p:nvPr/>
        </p:nvSpPr>
        <p:spPr>
          <a:xfrm>
            <a:off x="1371240" y="5575178"/>
            <a:ext cx="2218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Peter Prazenica</a:t>
            </a:r>
            <a:endParaRPr lang="en-US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9</a:t>
            </a:r>
            <a:r>
              <a:rPr lang="en-US" sz="2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.5.2019</a:t>
            </a:r>
            <a:endParaRPr lang="en-US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3538173" y="0"/>
            <a:ext cx="8557971" cy="951346"/>
          </a:xfrm>
        </p:spPr>
        <p:txBody>
          <a:bodyPr wrap="square" lIns="91440" tIns="45720" rIns="91440" bIns="45720">
            <a:noAutofit/>
          </a:bodyPr>
          <a:lstStyle/>
          <a:p>
            <a:pPr lvl="0" hangingPunct="1"/>
            <a:r>
              <a:rPr lang="en-US" sz="3600" b="1" dirty="0" smtClean="0">
                <a:solidFill>
                  <a:schemeClr val="accent2"/>
                </a:solidFill>
              </a:rPr>
              <a:t>Weak References – Example</a:t>
            </a:r>
            <a:endParaRPr lang="sk-SK" sz="3600" b="1" dirty="0">
              <a:solidFill>
                <a:schemeClr val="accent2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8173" y="1430492"/>
            <a:ext cx="3703502" cy="4524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73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6485" y="1182029"/>
            <a:ext cx="12210073" cy="5151863"/>
          </a:xfrm>
          <a:prstGeom prst="rect">
            <a:avLst/>
          </a:prstGeom>
        </p:spPr>
      </p:pic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3538173" y="0"/>
            <a:ext cx="8557971" cy="951346"/>
          </a:xfrm>
        </p:spPr>
        <p:txBody>
          <a:bodyPr wrap="square" lIns="91440" tIns="45720" rIns="91440" bIns="45720">
            <a:noAutofit/>
          </a:bodyPr>
          <a:lstStyle/>
          <a:p>
            <a:pPr lvl="0" hangingPunct="1"/>
            <a:r>
              <a:rPr lang="en-US" sz="3600" b="1" dirty="0" smtClean="0">
                <a:solidFill>
                  <a:schemeClr val="accent2"/>
                </a:solidFill>
              </a:rPr>
              <a:t>Weak References – Example</a:t>
            </a:r>
            <a:endParaRPr lang="sk-SK" sz="36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0788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0928759" cy="461123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-6884" y="4611231"/>
            <a:ext cx="1200401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BEFORE GC: Get method of the weak reference </a:t>
            </a:r>
            <a:r>
              <a:rPr lang="en-US" sz="2000" dirty="0" err="1">
                <a:solidFill>
                  <a:schemeClr val="bg1"/>
                </a:solidFill>
              </a:rPr>
              <a:t>allways</a:t>
            </a:r>
            <a:r>
              <a:rPr lang="en-US" sz="2000" dirty="0">
                <a:solidFill>
                  <a:schemeClr val="bg1"/>
                </a:solidFill>
              </a:rPr>
              <a:t> returns the instance: other.references.WeakReferenceExample$ObjectWithFinalize@15db9742</a:t>
            </a:r>
          </a:p>
          <a:p>
            <a:r>
              <a:rPr lang="en-US" sz="2000" dirty="0">
                <a:solidFill>
                  <a:schemeClr val="bg1"/>
                </a:solidFill>
              </a:rPr>
              <a:t>Calling </a:t>
            </a:r>
            <a:r>
              <a:rPr lang="en-US" sz="2000" dirty="0" err="1">
                <a:solidFill>
                  <a:schemeClr val="bg1"/>
                </a:solidFill>
              </a:rPr>
              <a:t>System.gc</a:t>
            </a:r>
            <a:r>
              <a:rPr lang="en-US" sz="2000" dirty="0">
                <a:solidFill>
                  <a:schemeClr val="bg1"/>
                </a:solidFill>
              </a:rPr>
              <a:t>() and sleeping 1 </a:t>
            </a:r>
            <a:r>
              <a:rPr lang="en-US" sz="2000" dirty="0" smtClean="0">
                <a:solidFill>
                  <a:schemeClr val="bg1"/>
                </a:solidFill>
              </a:rPr>
              <a:t>second </a:t>
            </a:r>
            <a:r>
              <a:rPr lang="en-US" sz="2000" dirty="0">
                <a:solidFill>
                  <a:schemeClr val="bg1"/>
                </a:solidFill>
              </a:rPr>
              <a:t>...</a:t>
            </a:r>
          </a:p>
          <a:p>
            <a:r>
              <a:rPr lang="en-US" sz="2000" dirty="0">
                <a:solidFill>
                  <a:schemeClr val="bg1"/>
                </a:solidFill>
              </a:rPr>
              <a:t>The object other.references.WeakReferenceExample$ObjectWithFinalize@15db9742 is being finalized!</a:t>
            </a:r>
          </a:p>
          <a:p>
            <a:r>
              <a:rPr lang="en-US" sz="2000" dirty="0">
                <a:solidFill>
                  <a:schemeClr val="bg1"/>
                </a:solidFill>
              </a:rPr>
              <a:t>Calling </a:t>
            </a:r>
            <a:r>
              <a:rPr lang="en-US" sz="2000" dirty="0" err="1">
                <a:solidFill>
                  <a:schemeClr val="bg1"/>
                </a:solidFill>
              </a:rPr>
              <a:t>System.gc</a:t>
            </a:r>
            <a:r>
              <a:rPr lang="en-US" sz="2000" dirty="0">
                <a:solidFill>
                  <a:schemeClr val="bg1"/>
                </a:solidFill>
              </a:rPr>
              <a:t>() and sleeping 1 </a:t>
            </a:r>
            <a:r>
              <a:rPr lang="en-US" sz="2000" dirty="0" smtClean="0">
                <a:solidFill>
                  <a:schemeClr val="bg1"/>
                </a:solidFill>
              </a:rPr>
              <a:t>second </a:t>
            </a:r>
            <a:r>
              <a:rPr lang="en-US" sz="2000" dirty="0">
                <a:solidFill>
                  <a:schemeClr val="bg1"/>
                </a:solidFill>
              </a:rPr>
              <a:t>...</a:t>
            </a:r>
          </a:p>
          <a:p>
            <a:r>
              <a:rPr lang="en-US" sz="2000" dirty="0">
                <a:solidFill>
                  <a:schemeClr val="bg1"/>
                </a:solidFill>
              </a:rPr>
              <a:t>Calling </a:t>
            </a:r>
            <a:r>
              <a:rPr lang="en-US" sz="2000" dirty="0" err="1">
                <a:solidFill>
                  <a:schemeClr val="bg1"/>
                </a:solidFill>
              </a:rPr>
              <a:t>System.gc</a:t>
            </a:r>
            <a:r>
              <a:rPr lang="en-US" sz="2000" dirty="0">
                <a:solidFill>
                  <a:schemeClr val="bg1"/>
                </a:solidFill>
              </a:rPr>
              <a:t>() and sleeping 1 </a:t>
            </a:r>
            <a:r>
              <a:rPr lang="en-US" sz="2000" dirty="0" smtClean="0">
                <a:solidFill>
                  <a:schemeClr val="bg1"/>
                </a:solidFill>
              </a:rPr>
              <a:t>second </a:t>
            </a:r>
            <a:r>
              <a:rPr lang="en-US" sz="2000" dirty="0">
                <a:solidFill>
                  <a:schemeClr val="bg1"/>
                </a:solidFill>
              </a:rPr>
              <a:t>...</a:t>
            </a:r>
          </a:p>
          <a:p>
            <a:r>
              <a:rPr lang="en-US" sz="2000" dirty="0">
                <a:solidFill>
                  <a:schemeClr val="bg1"/>
                </a:solidFill>
              </a:rPr>
              <a:t>AFTER GC: Get method of the weak reference is usually not returning the instance: null</a:t>
            </a:r>
            <a:endParaRPr lang="sk-SK" sz="2000" dirty="0">
              <a:solidFill>
                <a:schemeClr val="bg1"/>
              </a:solidFill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3538173" y="0"/>
            <a:ext cx="8557971" cy="95134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indent="0" algn="r" rtl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US" sz="4000" b="0" i="0" u="none" strike="noStrike" cap="none" baseline="0">
                <a:ln>
                  <a:noFill/>
                </a:ln>
                <a:solidFill>
                  <a:srgbClr val="FFFFFF"/>
                </a:solidFill>
                <a:highlight>
                  <a:scrgbClr r="0" g="0" b="0">
                    <a:alpha val="0"/>
                  </a:scrgbClr>
                </a:highlight>
                <a:latin typeface="Century Gothic" pitchFamily="34"/>
              </a:defRPr>
            </a:lvl1pPr>
          </a:lstStyle>
          <a:p>
            <a:pPr hangingPunct="1"/>
            <a:r>
              <a:rPr lang="sk-SK" sz="3600" b="1" kern="0" smtClean="0">
                <a:solidFill>
                  <a:schemeClr val="accent2"/>
                </a:solidFill>
              </a:rPr>
              <a:t>Weak References – Example</a:t>
            </a:r>
            <a:endParaRPr lang="sk-SK" sz="3600" b="1" kern="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176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4154448"/>
            <a:ext cx="121935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chemeClr val="accent2">
                    <a:lumMod val="75000"/>
                  </a:schemeClr>
                </a:solidFill>
              </a:rPr>
              <a:t>“get</a:t>
            </a:r>
            <a:r>
              <a:rPr lang="en-US" sz="2800" i="1" dirty="0">
                <a:solidFill>
                  <a:schemeClr val="accent2">
                    <a:lumMod val="75000"/>
                  </a:schemeClr>
                </a:solidFill>
              </a:rPr>
              <a:t>” </a:t>
            </a:r>
            <a:r>
              <a:rPr lang="en-US" sz="2800" i="1" dirty="0" smtClean="0">
                <a:solidFill>
                  <a:schemeClr val="accent2">
                    <a:lumMod val="75000"/>
                  </a:schemeClr>
                </a:solidFill>
              </a:rPr>
              <a:t>returns this reference </a:t>
            </a:r>
            <a:r>
              <a:rPr lang="en-US" sz="2800" i="1" dirty="0">
                <a:solidFill>
                  <a:schemeClr val="accent2">
                    <a:lumMod val="75000"/>
                  </a:schemeClr>
                </a:solidFill>
              </a:rPr>
              <a:t>object's referent. If this reference object has been cleared, either by the program or by the garbage collector, then this </a:t>
            </a:r>
            <a:r>
              <a:rPr lang="en-US" sz="2800" i="1" dirty="0" smtClean="0">
                <a:solidFill>
                  <a:schemeClr val="accent2">
                    <a:lumMod val="75000"/>
                  </a:schemeClr>
                </a:solidFill>
              </a:rPr>
              <a:t>method returns </a:t>
            </a:r>
            <a:r>
              <a:rPr lang="en-US" sz="2800" i="1" dirty="0">
                <a:solidFill>
                  <a:schemeClr val="accent2">
                    <a:lumMod val="75000"/>
                  </a:schemeClr>
                </a:solidFill>
              </a:rPr>
              <a:t>null</a:t>
            </a:r>
            <a:r>
              <a:rPr lang="en-US" sz="2800" i="1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  <a:endParaRPr lang="sk-SK" sz="2800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-6884" y="951346"/>
            <a:ext cx="1200401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BEFORE GC: </a:t>
            </a:r>
            <a:r>
              <a:rPr lang="en-US" sz="2400" dirty="0">
                <a:solidFill>
                  <a:srgbClr val="FF0000"/>
                </a:solidFill>
              </a:rPr>
              <a:t>Get method </a:t>
            </a:r>
            <a:r>
              <a:rPr lang="en-US" sz="2400" dirty="0">
                <a:solidFill>
                  <a:schemeClr val="bg1"/>
                </a:solidFill>
              </a:rPr>
              <a:t>of the weak reference </a:t>
            </a:r>
            <a:r>
              <a:rPr lang="en-US" sz="2400" dirty="0" err="1">
                <a:solidFill>
                  <a:schemeClr val="bg1"/>
                </a:solidFill>
              </a:rPr>
              <a:t>allways</a:t>
            </a:r>
            <a:r>
              <a:rPr lang="en-US" sz="2400" dirty="0">
                <a:solidFill>
                  <a:schemeClr val="bg1"/>
                </a:solidFill>
              </a:rPr>
              <a:t> returns the instance: other.references.WeakReferenceExample$</a:t>
            </a:r>
            <a:r>
              <a:rPr lang="en-US" sz="2400" dirty="0">
                <a:solidFill>
                  <a:srgbClr val="FF0000"/>
                </a:solidFill>
              </a:rPr>
              <a:t>ObjectWithFinalize@15db9742</a:t>
            </a:r>
          </a:p>
          <a:p>
            <a:r>
              <a:rPr lang="en-US" sz="2400" dirty="0">
                <a:solidFill>
                  <a:schemeClr val="bg1"/>
                </a:solidFill>
              </a:rPr>
              <a:t>Calling </a:t>
            </a:r>
            <a:r>
              <a:rPr lang="en-US" sz="2400" dirty="0" err="1">
                <a:solidFill>
                  <a:schemeClr val="bg1"/>
                </a:solidFill>
              </a:rPr>
              <a:t>System.gc</a:t>
            </a:r>
            <a:r>
              <a:rPr lang="en-US" sz="2400" dirty="0">
                <a:solidFill>
                  <a:schemeClr val="bg1"/>
                </a:solidFill>
              </a:rPr>
              <a:t>() and sleeping 1 </a:t>
            </a:r>
            <a:r>
              <a:rPr lang="en-US" sz="2400" dirty="0" err="1">
                <a:solidFill>
                  <a:schemeClr val="bg1"/>
                </a:solidFill>
              </a:rPr>
              <a:t>seccond</a:t>
            </a:r>
            <a:r>
              <a:rPr lang="en-US" sz="2400" dirty="0">
                <a:solidFill>
                  <a:schemeClr val="bg1"/>
                </a:solidFill>
              </a:rPr>
              <a:t> ...</a:t>
            </a:r>
          </a:p>
          <a:p>
            <a:r>
              <a:rPr lang="en-US" sz="2400" dirty="0">
                <a:solidFill>
                  <a:schemeClr val="bg1"/>
                </a:solidFill>
              </a:rPr>
              <a:t>The object other.references.WeakReferenceExample$</a:t>
            </a:r>
            <a:r>
              <a:rPr lang="en-US" sz="2400" dirty="0">
                <a:solidFill>
                  <a:srgbClr val="FF0000"/>
                </a:solidFill>
              </a:rPr>
              <a:t>ObjectWithFinalize@15db9742 is being finalized</a:t>
            </a:r>
            <a:r>
              <a:rPr lang="en-US" sz="2400" dirty="0">
                <a:solidFill>
                  <a:schemeClr val="bg1"/>
                </a:solidFill>
              </a:rPr>
              <a:t>!</a:t>
            </a:r>
          </a:p>
          <a:p>
            <a:r>
              <a:rPr lang="en-US" sz="2400" dirty="0">
                <a:solidFill>
                  <a:schemeClr val="bg1"/>
                </a:solidFill>
              </a:rPr>
              <a:t>Calling </a:t>
            </a:r>
            <a:r>
              <a:rPr lang="en-US" sz="2400" dirty="0" err="1">
                <a:solidFill>
                  <a:schemeClr val="bg1"/>
                </a:solidFill>
              </a:rPr>
              <a:t>System.gc</a:t>
            </a:r>
            <a:r>
              <a:rPr lang="en-US" sz="2400" dirty="0">
                <a:solidFill>
                  <a:schemeClr val="bg1"/>
                </a:solidFill>
              </a:rPr>
              <a:t>() and sleeping 1 </a:t>
            </a:r>
            <a:r>
              <a:rPr lang="en-US" sz="2400" dirty="0" err="1">
                <a:solidFill>
                  <a:schemeClr val="bg1"/>
                </a:solidFill>
              </a:rPr>
              <a:t>seccond</a:t>
            </a:r>
            <a:r>
              <a:rPr lang="en-US" sz="2400" dirty="0">
                <a:solidFill>
                  <a:schemeClr val="bg1"/>
                </a:solidFill>
              </a:rPr>
              <a:t> ...</a:t>
            </a:r>
          </a:p>
          <a:p>
            <a:r>
              <a:rPr lang="en-US" sz="2400" dirty="0">
                <a:solidFill>
                  <a:schemeClr val="bg1"/>
                </a:solidFill>
              </a:rPr>
              <a:t>Calling </a:t>
            </a:r>
            <a:r>
              <a:rPr lang="en-US" sz="2400" dirty="0" err="1">
                <a:solidFill>
                  <a:schemeClr val="bg1"/>
                </a:solidFill>
              </a:rPr>
              <a:t>System.gc</a:t>
            </a:r>
            <a:r>
              <a:rPr lang="en-US" sz="2400" dirty="0">
                <a:solidFill>
                  <a:schemeClr val="bg1"/>
                </a:solidFill>
              </a:rPr>
              <a:t>() and sleeping 1 </a:t>
            </a:r>
            <a:r>
              <a:rPr lang="en-US" sz="2400" dirty="0" err="1">
                <a:solidFill>
                  <a:schemeClr val="bg1"/>
                </a:solidFill>
              </a:rPr>
              <a:t>seccond</a:t>
            </a:r>
            <a:r>
              <a:rPr lang="en-US" sz="2400" dirty="0">
                <a:solidFill>
                  <a:schemeClr val="bg1"/>
                </a:solidFill>
              </a:rPr>
              <a:t> ...</a:t>
            </a:r>
          </a:p>
          <a:p>
            <a:r>
              <a:rPr lang="en-US" sz="2400" dirty="0">
                <a:solidFill>
                  <a:schemeClr val="bg1"/>
                </a:solidFill>
              </a:rPr>
              <a:t>AFTER GC: </a:t>
            </a:r>
            <a:r>
              <a:rPr lang="en-US" sz="2400" dirty="0">
                <a:solidFill>
                  <a:srgbClr val="FF0000"/>
                </a:solidFill>
              </a:rPr>
              <a:t>Get method </a:t>
            </a:r>
            <a:r>
              <a:rPr lang="en-US" sz="2400" dirty="0">
                <a:solidFill>
                  <a:schemeClr val="bg1"/>
                </a:solidFill>
              </a:rPr>
              <a:t>of the weak reference is usually not returning the instance: </a:t>
            </a:r>
            <a:r>
              <a:rPr lang="en-US" sz="2400" dirty="0">
                <a:solidFill>
                  <a:srgbClr val="FF0000"/>
                </a:solidFill>
              </a:rPr>
              <a:t>null</a:t>
            </a:r>
            <a:endParaRPr lang="sk-SK" sz="2400" dirty="0">
              <a:solidFill>
                <a:srgbClr val="FF0000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538173" y="0"/>
            <a:ext cx="8557971" cy="95134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indent="0" algn="r" rtl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US" sz="4000" b="0" i="0" u="none" strike="noStrike" cap="none" baseline="0">
                <a:ln>
                  <a:noFill/>
                </a:ln>
                <a:solidFill>
                  <a:srgbClr val="FFFFFF"/>
                </a:solidFill>
                <a:highlight>
                  <a:scrgbClr r="0" g="0" b="0">
                    <a:alpha val="0"/>
                  </a:scrgbClr>
                </a:highlight>
                <a:latin typeface="Century Gothic" pitchFamily="34"/>
              </a:defRPr>
            </a:lvl1pPr>
          </a:lstStyle>
          <a:p>
            <a:pPr hangingPunct="1"/>
            <a:r>
              <a:rPr lang="en-US" sz="3600" b="1" kern="0" dirty="0" smtClean="0">
                <a:solidFill>
                  <a:schemeClr val="accent2"/>
                </a:solidFill>
              </a:rPr>
              <a:t>Weak References – Example</a:t>
            </a:r>
            <a:endParaRPr lang="en-US" sz="3600" b="1" kern="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82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3504720" y="0"/>
            <a:ext cx="8557971" cy="951346"/>
          </a:xfrm>
        </p:spPr>
        <p:txBody>
          <a:bodyPr wrap="square" lIns="91440" tIns="45720" rIns="91440" bIns="45720">
            <a:noAutofit/>
          </a:bodyPr>
          <a:lstStyle/>
          <a:p>
            <a:pPr lvl="0" hangingPunct="1"/>
            <a:r>
              <a:rPr lang="en-US" sz="3600" b="1" dirty="0" smtClean="0">
                <a:solidFill>
                  <a:schemeClr val="accent2"/>
                </a:solidFill>
              </a:rPr>
              <a:t>Soft References</a:t>
            </a:r>
            <a:endParaRPr lang="sk-SK" sz="3600" b="1" dirty="0">
              <a:solidFill>
                <a:schemeClr val="accent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0836" y="1225689"/>
            <a:ext cx="1208275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bg1"/>
                </a:solidFill>
              </a:rPr>
              <a:t>To create such references </a:t>
            </a:r>
            <a:r>
              <a:rPr lang="en-US" sz="3600" dirty="0" err="1" smtClean="0">
                <a:solidFill>
                  <a:schemeClr val="accent2"/>
                </a:solidFill>
              </a:rPr>
              <a:t>java.lang.ref.SoftReference</a:t>
            </a:r>
            <a:r>
              <a:rPr lang="en-US" sz="3600" dirty="0" smtClean="0">
                <a:solidFill>
                  <a:schemeClr val="bg1"/>
                </a:solidFill>
              </a:rPr>
              <a:t> class is used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accent2"/>
                </a:solidFill>
              </a:rPr>
              <a:t>Example: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</a:rPr>
              <a:t>SoftReference</a:t>
            </a:r>
            <a:r>
              <a:rPr lang="en-US" sz="3600" dirty="0" smtClean="0">
                <a:solidFill>
                  <a:schemeClr val="bg1"/>
                </a:solidFill>
              </a:rPr>
              <a:t>&lt;Integer</a:t>
            </a:r>
            <a:r>
              <a:rPr lang="en-US" sz="3600" dirty="0">
                <a:solidFill>
                  <a:schemeClr val="bg1"/>
                </a:solidFill>
              </a:rPr>
              <a:t>&gt; </a:t>
            </a:r>
            <a:r>
              <a:rPr lang="en-US" sz="3600" dirty="0" err="1" smtClean="0">
                <a:solidFill>
                  <a:schemeClr val="bg1"/>
                </a:solidFill>
              </a:rPr>
              <a:t>softRefToInteger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en-US" sz="3600" dirty="0">
                <a:solidFill>
                  <a:schemeClr val="bg1"/>
                </a:solidFill>
              </a:rPr>
              <a:t>= new </a:t>
            </a:r>
            <a:r>
              <a:rPr lang="en-US" sz="3600" dirty="0" err="1" smtClean="0">
                <a:solidFill>
                  <a:schemeClr val="bg1"/>
                </a:solidFill>
              </a:rPr>
              <a:t>SoftReference</a:t>
            </a:r>
            <a:r>
              <a:rPr lang="en-US" sz="3600" dirty="0" smtClean="0">
                <a:solidFill>
                  <a:schemeClr val="bg1"/>
                </a:solidFill>
              </a:rPr>
              <a:t>&lt;Integer</a:t>
            </a:r>
            <a:r>
              <a:rPr lang="en-US" sz="3600" dirty="0">
                <a:solidFill>
                  <a:schemeClr val="bg1"/>
                </a:solidFill>
              </a:rPr>
              <a:t>&gt;(</a:t>
            </a:r>
            <a:r>
              <a:rPr lang="en-US" sz="3600" dirty="0" err="1">
                <a:solidFill>
                  <a:schemeClr val="bg1"/>
                </a:solidFill>
              </a:rPr>
              <a:t>i</a:t>
            </a:r>
            <a:r>
              <a:rPr lang="en-US" sz="3600" dirty="0">
                <a:solidFill>
                  <a:schemeClr val="bg1"/>
                </a:solidFill>
              </a:rPr>
              <a:t>); </a:t>
            </a:r>
            <a:endParaRPr lang="en-US" sz="3600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If an object has no strong reference but has a soft reference, then the garbage collector reclaims this object’s memory </a:t>
            </a:r>
            <a:r>
              <a:rPr lang="en-US" sz="3600" dirty="0">
                <a:solidFill>
                  <a:schemeClr val="accent2"/>
                </a:solidFill>
              </a:rPr>
              <a:t>when GC needs to free up some </a:t>
            </a:r>
            <a:r>
              <a:rPr lang="en-US" sz="3600" dirty="0" smtClean="0">
                <a:solidFill>
                  <a:schemeClr val="accent2"/>
                </a:solidFill>
              </a:rPr>
              <a:t>memory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accent2"/>
                </a:solidFill>
              </a:rPr>
              <a:t>C</a:t>
            </a:r>
            <a:r>
              <a:rPr lang="en-US" sz="3600" dirty="0" smtClean="0">
                <a:solidFill>
                  <a:schemeClr val="accent2"/>
                </a:solidFill>
              </a:rPr>
              <a:t>leared </a:t>
            </a:r>
            <a:r>
              <a:rPr lang="en-US" sz="3600" dirty="0">
                <a:solidFill>
                  <a:schemeClr val="accent2"/>
                </a:solidFill>
              </a:rPr>
              <a:t>before </a:t>
            </a:r>
            <a:r>
              <a:rPr lang="en-US" sz="3600" dirty="0">
                <a:solidFill>
                  <a:schemeClr val="bg1"/>
                </a:solidFill>
              </a:rPr>
              <a:t>the virtual machine throws an </a:t>
            </a:r>
            <a:r>
              <a:rPr lang="en-US" sz="3600" dirty="0" err="1">
                <a:solidFill>
                  <a:schemeClr val="accent2"/>
                </a:solidFill>
              </a:rPr>
              <a:t>OutOfMemoryError</a:t>
            </a:r>
            <a:endParaRPr lang="en-US" sz="3600" dirty="0" smtClean="0">
              <a:solidFill>
                <a:schemeClr val="accent2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bg1"/>
                </a:solidFill>
              </a:rPr>
              <a:t>Most </a:t>
            </a:r>
            <a:r>
              <a:rPr lang="en-US" sz="3600" dirty="0">
                <a:solidFill>
                  <a:schemeClr val="bg1"/>
                </a:solidFill>
              </a:rPr>
              <a:t>often used to implement memory-sensitive caches</a:t>
            </a:r>
            <a:endParaRPr lang="en-US" sz="36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896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3504720" y="0"/>
            <a:ext cx="8557971" cy="951346"/>
          </a:xfrm>
        </p:spPr>
        <p:txBody>
          <a:bodyPr wrap="square" lIns="91440" tIns="45720" rIns="91440" bIns="45720">
            <a:noAutofit/>
          </a:bodyPr>
          <a:lstStyle/>
          <a:p>
            <a:pPr lvl="0" hangingPunct="1"/>
            <a:r>
              <a:rPr lang="en-US" sz="3600" b="1" dirty="0" smtClean="0">
                <a:solidFill>
                  <a:schemeClr val="accent2"/>
                </a:solidFill>
              </a:rPr>
              <a:t>Soft References – Example No. 1</a:t>
            </a:r>
            <a:endParaRPr lang="sk-SK" sz="3600" b="1" dirty="0">
              <a:solidFill>
                <a:schemeClr val="accent2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2011" y="1095955"/>
            <a:ext cx="4328087" cy="5485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85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3504720" y="0"/>
            <a:ext cx="8557971" cy="951346"/>
          </a:xfrm>
        </p:spPr>
        <p:txBody>
          <a:bodyPr wrap="square" lIns="91440" tIns="45720" rIns="91440" bIns="45720">
            <a:noAutofit/>
          </a:bodyPr>
          <a:lstStyle/>
          <a:p>
            <a:pPr lvl="0" hangingPunct="1"/>
            <a:r>
              <a:rPr lang="en-US" sz="3600" b="1" dirty="0" smtClean="0">
                <a:solidFill>
                  <a:schemeClr val="accent2"/>
                </a:solidFill>
              </a:rPr>
              <a:t>Soft References – Example No. 1</a:t>
            </a:r>
            <a:endParaRPr lang="sk-SK" sz="3600" b="1" dirty="0">
              <a:solidFill>
                <a:schemeClr val="accent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473005"/>
            <a:ext cx="121935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chemeClr val="accent2">
                    <a:lumMod val="75000"/>
                  </a:schemeClr>
                </a:solidFill>
              </a:rPr>
              <a:t>“get</a:t>
            </a:r>
            <a:r>
              <a:rPr lang="en-US" sz="2800" i="1" dirty="0">
                <a:solidFill>
                  <a:schemeClr val="accent2">
                    <a:lumMod val="75000"/>
                  </a:schemeClr>
                </a:solidFill>
              </a:rPr>
              <a:t>” </a:t>
            </a:r>
            <a:r>
              <a:rPr lang="en-US" sz="2800" i="1" dirty="0" smtClean="0">
                <a:solidFill>
                  <a:schemeClr val="accent2">
                    <a:lumMod val="75000"/>
                  </a:schemeClr>
                </a:solidFill>
              </a:rPr>
              <a:t>returns this reference </a:t>
            </a:r>
            <a:r>
              <a:rPr lang="en-US" sz="2800" i="1" dirty="0">
                <a:solidFill>
                  <a:schemeClr val="accent2">
                    <a:lumMod val="75000"/>
                  </a:schemeClr>
                </a:solidFill>
              </a:rPr>
              <a:t>object's referent. If this reference object has been cleared, either by the program or by the garbage collector, then this </a:t>
            </a:r>
            <a:r>
              <a:rPr lang="en-US" sz="2800" i="1" dirty="0" smtClean="0">
                <a:solidFill>
                  <a:schemeClr val="accent2">
                    <a:lumMod val="75000"/>
                  </a:schemeClr>
                </a:solidFill>
              </a:rPr>
              <a:t>method returns </a:t>
            </a:r>
            <a:r>
              <a:rPr lang="en-US" sz="2800" i="1" dirty="0">
                <a:solidFill>
                  <a:schemeClr val="accent2">
                    <a:lumMod val="75000"/>
                  </a:schemeClr>
                </a:solidFill>
              </a:rPr>
              <a:t>null</a:t>
            </a:r>
            <a:r>
              <a:rPr lang="en-US" sz="2800" i="1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  <a:endParaRPr lang="sk-SK" sz="2800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15303"/>
            <a:ext cx="12193588" cy="4699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593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65642"/>
            <a:ext cx="12193588" cy="4699467"/>
          </a:xfrm>
          <a:prstGeom prst="rect">
            <a:avLst/>
          </a:prstGeom>
        </p:spPr>
      </p:pic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3649683" y="-356826"/>
            <a:ext cx="8557971" cy="951346"/>
          </a:xfrm>
        </p:spPr>
        <p:txBody>
          <a:bodyPr wrap="square" lIns="91440" tIns="45720" rIns="91440" bIns="45720">
            <a:noAutofit/>
          </a:bodyPr>
          <a:lstStyle/>
          <a:p>
            <a:pPr lvl="0" hangingPunct="1"/>
            <a:r>
              <a:rPr lang="en-US" sz="3600" b="1" dirty="0" smtClean="0">
                <a:solidFill>
                  <a:schemeClr val="accent2"/>
                </a:solidFill>
              </a:rPr>
              <a:t>Soft References – Example No. 1</a:t>
            </a:r>
            <a:endParaRPr lang="sk-SK" sz="3600" b="1" dirty="0">
              <a:solidFill>
                <a:schemeClr val="accent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6884" y="4611231"/>
            <a:ext cx="1200401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BEFORE GC: Get </a:t>
            </a:r>
            <a:r>
              <a:rPr lang="en-US" sz="2000" dirty="0" err="1">
                <a:solidFill>
                  <a:schemeClr val="bg1"/>
                </a:solidFill>
              </a:rPr>
              <a:t>allways</a:t>
            </a:r>
            <a:r>
              <a:rPr lang="en-US" sz="2000" dirty="0">
                <a:solidFill>
                  <a:schemeClr val="bg1"/>
                </a:solidFill>
              </a:rPr>
              <a:t> returns the instance: other.references.SoftReferenceExample$ObjectWithFinalize@15db9742</a:t>
            </a:r>
          </a:p>
          <a:p>
            <a:r>
              <a:rPr lang="en-US" sz="2000" dirty="0">
                <a:solidFill>
                  <a:schemeClr val="bg1"/>
                </a:solidFill>
              </a:rPr>
              <a:t>Calling </a:t>
            </a:r>
            <a:r>
              <a:rPr lang="en-US" sz="2000" dirty="0" err="1">
                <a:solidFill>
                  <a:schemeClr val="bg1"/>
                </a:solidFill>
              </a:rPr>
              <a:t>System.gc</a:t>
            </a:r>
            <a:r>
              <a:rPr lang="en-US" sz="2000" dirty="0">
                <a:solidFill>
                  <a:schemeClr val="bg1"/>
                </a:solidFill>
              </a:rPr>
              <a:t>() and sleeping 1 </a:t>
            </a:r>
            <a:r>
              <a:rPr lang="en-US" sz="2000" dirty="0" smtClean="0">
                <a:solidFill>
                  <a:schemeClr val="bg1"/>
                </a:solidFill>
              </a:rPr>
              <a:t>second </a:t>
            </a:r>
            <a:r>
              <a:rPr lang="en-US" sz="2000" dirty="0">
                <a:solidFill>
                  <a:schemeClr val="bg1"/>
                </a:solidFill>
              </a:rPr>
              <a:t>...</a:t>
            </a:r>
          </a:p>
          <a:p>
            <a:r>
              <a:rPr lang="en-US" sz="2000" dirty="0">
                <a:solidFill>
                  <a:schemeClr val="bg1"/>
                </a:solidFill>
              </a:rPr>
              <a:t>Calling </a:t>
            </a:r>
            <a:r>
              <a:rPr lang="en-US" sz="2000" dirty="0" err="1">
                <a:solidFill>
                  <a:schemeClr val="bg1"/>
                </a:solidFill>
              </a:rPr>
              <a:t>System.gc</a:t>
            </a:r>
            <a:r>
              <a:rPr lang="en-US" sz="2000" dirty="0">
                <a:solidFill>
                  <a:schemeClr val="bg1"/>
                </a:solidFill>
              </a:rPr>
              <a:t>() and sleeping 1 </a:t>
            </a:r>
            <a:r>
              <a:rPr lang="en-US" sz="2000" dirty="0" smtClean="0">
                <a:solidFill>
                  <a:schemeClr val="bg1"/>
                </a:solidFill>
              </a:rPr>
              <a:t>second </a:t>
            </a:r>
            <a:r>
              <a:rPr lang="en-US" sz="2000" dirty="0">
                <a:solidFill>
                  <a:schemeClr val="bg1"/>
                </a:solidFill>
              </a:rPr>
              <a:t>...</a:t>
            </a:r>
          </a:p>
          <a:p>
            <a:r>
              <a:rPr lang="en-US" sz="2000" dirty="0">
                <a:solidFill>
                  <a:schemeClr val="bg1"/>
                </a:solidFill>
              </a:rPr>
              <a:t>Calling </a:t>
            </a:r>
            <a:r>
              <a:rPr lang="en-US" sz="2000" dirty="0" err="1">
                <a:solidFill>
                  <a:schemeClr val="bg1"/>
                </a:solidFill>
              </a:rPr>
              <a:t>System.gc</a:t>
            </a:r>
            <a:r>
              <a:rPr lang="en-US" sz="2000" dirty="0">
                <a:solidFill>
                  <a:schemeClr val="bg1"/>
                </a:solidFill>
              </a:rPr>
              <a:t>() and sleeping 1 </a:t>
            </a:r>
            <a:r>
              <a:rPr lang="en-US" sz="2000" dirty="0" smtClean="0">
                <a:solidFill>
                  <a:schemeClr val="bg1"/>
                </a:solidFill>
              </a:rPr>
              <a:t>second </a:t>
            </a:r>
            <a:r>
              <a:rPr lang="en-US" sz="2000" dirty="0">
                <a:solidFill>
                  <a:schemeClr val="bg1"/>
                </a:solidFill>
              </a:rPr>
              <a:t>...</a:t>
            </a:r>
          </a:p>
          <a:p>
            <a:r>
              <a:rPr lang="en-US" sz="2000" dirty="0">
                <a:solidFill>
                  <a:schemeClr val="bg1"/>
                </a:solidFill>
              </a:rPr>
              <a:t>AFTER GC: Can we still retrieve back the object? (Yes, JVM was not in badly need of free memory) other.references.SoftReferenceExample$ObjectWithFinalize@15db9742</a:t>
            </a:r>
          </a:p>
        </p:txBody>
      </p:sp>
    </p:spTree>
    <p:extLst>
      <p:ext uri="{BB962C8B-B14F-4D97-AF65-F5344CB8AC3E}">
        <p14:creationId xmlns:p14="http://schemas.microsoft.com/office/powerpoint/2010/main" val="119082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3504720" y="0"/>
            <a:ext cx="8557971" cy="951346"/>
          </a:xfrm>
        </p:spPr>
        <p:txBody>
          <a:bodyPr wrap="square" lIns="91440" tIns="45720" rIns="91440" bIns="45720">
            <a:noAutofit/>
          </a:bodyPr>
          <a:lstStyle/>
          <a:p>
            <a:pPr lvl="0" hangingPunct="1"/>
            <a:r>
              <a:rPr lang="en-US" sz="3600" b="1" dirty="0" smtClean="0">
                <a:solidFill>
                  <a:schemeClr val="accent2"/>
                </a:solidFill>
              </a:rPr>
              <a:t>Soft References – Example No. 2</a:t>
            </a:r>
            <a:endParaRPr lang="sk-SK" sz="3600" b="1" dirty="0">
              <a:solidFill>
                <a:schemeClr val="accent2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48580"/>
            <a:ext cx="12193588" cy="4615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8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3504720" y="0"/>
            <a:ext cx="8557971" cy="951346"/>
          </a:xfrm>
        </p:spPr>
        <p:txBody>
          <a:bodyPr wrap="square" lIns="91440" tIns="45720" rIns="91440" bIns="45720">
            <a:noAutofit/>
          </a:bodyPr>
          <a:lstStyle/>
          <a:p>
            <a:pPr lvl="0" hangingPunct="1"/>
            <a:r>
              <a:rPr lang="en-US" sz="3600" b="1" dirty="0" smtClean="0">
                <a:solidFill>
                  <a:schemeClr val="accent2"/>
                </a:solidFill>
              </a:rPr>
              <a:t>Soft References – Example No. 2</a:t>
            </a:r>
            <a:endParaRPr lang="sk-SK" sz="3600" b="1" dirty="0">
              <a:solidFill>
                <a:schemeClr val="accent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96726" y="1578100"/>
            <a:ext cx="1200401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BEFORE GC: Get </a:t>
            </a:r>
            <a:r>
              <a:rPr lang="en-US" sz="2000" dirty="0" err="1">
                <a:solidFill>
                  <a:schemeClr val="bg1"/>
                </a:solidFill>
              </a:rPr>
              <a:t>allways</a:t>
            </a:r>
            <a:r>
              <a:rPr lang="en-US" sz="2000" dirty="0">
                <a:solidFill>
                  <a:schemeClr val="bg1"/>
                </a:solidFill>
              </a:rPr>
              <a:t> returns the instance: other.references.SoftReferenceExample2$</a:t>
            </a:r>
            <a:r>
              <a:rPr lang="en-US" sz="2000" dirty="0">
                <a:solidFill>
                  <a:srgbClr val="FF0000"/>
                </a:solidFill>
              </a:rPr>
              <a:t>ObjectWithFinalize@15db9742</a:t>
            </a:r>
          </a:p>
          <a:p>
            <a:r>
              <a:rPr lang="en-US" sz="2000" dirty="0">
                <a:solidFill>
                  <a:schemeClr val="bg1"/>
                </a:solidFill>
              </a:rPr>
              <a:t>Allocating additional 500 MB</a:t>
            </a:r>
          </a:p>
          <a:p>
            <a:r>
              <a:rPr lang="en-US" sz="2000" dirty="0">
                <a:solidFill>
                  <a:schemeClr val="bg1"/>
                </a:solidFill>
              </a:rPr>
              <a:t>Allocating additional 500 MB</a:t>
            </a:r>
          </a:p>
          <a:p>
            <a:r>
              <a:rPr lang="en-US" sz="2000" dirty="0">
                <a:solidFill>
                  <a:schemeClr val="bg1"/>
                </a:solidFill>
              </a:rPr>
              <a:t>Allocating additional 500 MB</a:t>
            </a:r>
          </a:p>
          <a:p>
            <a:r>
              <a:rPr lang="en-US" sz="2000" dirty="0">
                <a:solidFill>
                  <a:schemeClr val="bg1"/>
                </a:solidFill>
              </a:rPr>
              <a:t>Allocating additional 500 MB</a:t>
            </a:r>
          </a:p>
          <a:p>
            <a:r>
              <a:rPr lang="en-US" sz="2000" dirty="0">
                <a:solidFill>
                  <a:schemeClr val="bg1"/>
                </a:solidFill>
              </a:rPr>
              <a:t>Allocating additional 500 MB</a:t>
            </a:r>
          </a:p>
          <a:p>
            <a:r>
              <a:rPr lang="en-US" sz="2000" dirty="0">
                <a:solidFill>
                  <a:schemeClr val="bg1"/>
                </a:solidFill>
              </a:rPr>
              <a:t>Allocating additional 500 MB</a:t>
            </a:r>
          </a:p>
          <a:p>
            <a:r>
              <a:rPr lang="en-US" sz="2000" dirty="0">
                <a:solidFill>
                  <a:srgbClr val="FF0000"/>
                </a:solidFill>
              </a:rPr>
              <a:t>Out of memory error raised</a:t>
            </a:r>
          </a:p>
          <a:p>
            <a:r>
              <a:rPr lang="en-US" sz="2000" dirty="0">
                <a:solidFill>
                  <a:srgbClr val="FF0000"/>
                </a:solidFill>
              </a:rPr>
              <a:t>AFTER GC: </a:t>
            </a:r>
            <a:r>
              <a:rPr lang="en-US" sz="2000" dirty="0" err="1">
                <a:solidFill>
                  <a:srgbClr val="FF0000"/>
                </a:solidFill>
              </a:rPr>
              <a:t>softRefToO.get</a:t>
            </a:r>
            <a:r>
              <a:rPr lang="en-US" sz="2000" dirty="0">
                <a:solidFill>
                  <a:srgbClr val="FF0000"/>
                </a:solidFill>
              </a:rPr>
              <a:t>(): null</a:t>
            </a:r>
          </a:p>
          <a:p>
            <a:r>
              <a:rPr lang="en-US" sz="2000" dirty="0">
                <a:solidFill>
                  <a:schemeClr val="bg1"/>
                </a:solidFill>
              </a:rPr>
              <a:t>The object other.references.SoftReferenceExample2$</a:t>
            </a:r>
            <a:r>
              <a:rPr lang="en-US" sz="2000" dirty="0">
                <a:solidFill>
                  <a:srgbClr val="FF0000"/>
                </a:solidFill>
              </a:rPr>
              <a:t>ObjectWithFinalize@15db9742 is being finalized!</a:t>
            </a:r>
          </a:p>
        </p:txBody>
      </p:sp>
    </p:spTree>
    <p:extLst>
      <p:ext uri="{BB962C8B-B14F-4D97-AF65-F5344CB8AC3E}">
        <p14:creationId xmlns:p14="http://schemas.microsoft.com/office/powerpoint/2010/main" val="332863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What Are Design Patterns 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3504720" y="0"/>
            <a:ext cx="8557971" cy="951346"/>
          </a:xfrm>
        </p:spPr>
        <p:txBody>
          <a:bodyPr wrap="square" lIns="91440" tIns="45720" rIns="91440" bIns="45720">
            <a:noAutofit/>
          </a:bodyPr>
          <a:lstStyle/>
          <a:p>
            <a:pPr lvl="0" hangingPunct="1"/>
            <a:r>
              <a:rPr lang="en-US" sz="3600" b="1" dirty="0" smtClean="0"/>
              <a:t>The Package </a:t>
            </a:r>
            <a:r>
              <a:rPr lang="en-US" sz="3600" b="1" dirty="0" err="1" smtClean="0"/>
              <a:t>j</a:t>
            </a:r>
            <a:r>
              <a:rPr lang="en-US" sz="3600" b="1" dirty="0" err="1" smtClean="0"/>
              <a:t>ava.lang.ref</a:t>
            </a:r>
            <a:endParaRPr lang="sk-SK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071420" y="1038342"/>
            <a:ext cx="10991272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bg1"/>
                </a:solidFill>
              </a:rPr>
              <a:t>Reference</a:t>
            </a:r>
            <a:endParaRPr lang="en-US" sz="3200" i="1" dirty="0" smtClean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err="1" smtClean="0">
                <a:solidFill>
                  <a:schemeClr val="accent2">
                    <a:lumMod val="75000"/>
                  </a:schemeClr>
                </a:solidFill>
              </a:rPr>
              <a:t>SoftReference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3200" i="1" dirty="0">
                <a:solidFill>
                  <a:schemeClr val="bg1"/>
                </a:solidFill>
              </a:rPr>
              <a:t>(extends </a:t>
            </a:r>
            <a:r>
              <a:rPr lang="sk-SK" sz="3200" i="1" dirty="0">
                <a:solidFill>
                  <a:schemeClr val="bg1"/>
                </a:solidFill>
              </a:rPr>
              <a:t>Reference</a:t>
            </a:r>
            <a:r>
              <a:rPr lang="en-US" sz="3200" i="1" dirty="0">
                <a:solidFill>
                  <a:schemeClr val="bg1"/>
                </a:solidFill>
              </a:rPr>
              <a:t>)</a:t>
            </a:r>
            <a:endParaRPr lang="en-US" sz="3200" i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err="1" smtClean="0">
                <a:solidFill>
                  <a:schemeClr val="accent2">
                    <a:lumMod val="75000"/>
                  </a:schemeClr>
                </a:solidFill>
              </a:rPr>
              <a:t>WeakReference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3200" i="1" dirty="0">
                <a:solidFill>
                  <a:schemeClr val="bg1"/>
                </a:solidFill>
              </a:rPr>
              <a:t>(extends </a:t>
            </a:r>
            <a:r>
              <a:rPr lang="sk-SK" sz="3200" i="1" dirty="0">
                <a:solidFill>
                  <a:schemeClr val="bg1"/>
                </a:solidFill>
              </a:rPr>
              <a:t>Reference</a:t>
            </a:r>
            <a:r>
              <a:rPr lang="en-US" sz="3200" i="1" dirty="0" smtClean="0">
                <a:solidFill>
                  <a:schemeClr val="bg1"/>
                </a:solidFill>
              </a:rPr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err="1" smtClean="0">
                <a:solidFill>
                  <a:schemeClr val="accent2">
                    <a:lumMod val="75000"/>
                  </a:schemeClr>
                </a:solidFill>
              </a:rPr>
              <a:t>PhantomReference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3200" i="1" dirty="0">
                <a:solidFill>
                  <a:schemeClr val="bg1"/>
                </a:solidFill>
              </a:rPr>
              <a:t>(extends </a:t>
            </a:r>
            <a:r>
              <a:rPr lang="sk-SK" sz="3200" i="1" dirty="0">
                <a:solidFill>
                  <a:schemeClr val="bg1"/>
                </a:solidFill>
              </a:rPr>
              <a:t>Reference</a:t>
            </a:r>
            <a:r>
              <a:rPr lang="en-US" sz="3200" i="1" dirty="0" smtClean="0">
                <a:solidFill>
                  <a:schemeClr val="bg1"/>
                </a:solidFill>
              </a:rPr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err="1">
                <a:solidFill>
                  <a:schemeClr val="bg1"/>
                </a:solidFill>
              </a:rPr>
              <a:t>ReferenceQueue</a:t>
            </a:r>
            <a:endParaRPr lang="en-US" sz="36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err="1">
                <a:solidFill>
                  <a:schemeClr val="bg1">
                    <a:lumMod val="50000"/>
                  </a:schemeClr>
                </a:solidFill>
              </a:rPr>
              <a:t>FinalReference</a:t>
            </a:r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3600" i="1" dirty="0">
                <a:solidFill>
                  <a:schemeClr val="bg1">
                    <a:lumMod val="50000"/>
                  </a:schemeClr>
                </a:solidFill>
              </a:rPr>
              <a:t>(extends </a:t>
            </a:r>
            <a:r>
              <a:rPr lang="sk-SK" sz="3600" i="1" dirty="0">
                <a:solidFill>
                  <a:schemeClr val="bg1">
                    <a:lumMod val="50000"/>
                  </a:schemeClr>
                </a:solidFill>
              </a:rPr>
              <a:t>Reference</a:t>
            </a:r>
            <a:r>
              <a:rPr lang="en-US" sz="3600" i="1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Finalizer (extends </a:t>
            </a:r>
            <a:r>
              <a:rPr lang="en-US" sz="3200" dirty="0" err="1" smtClean="0">
                <a:solidFill>
                  <a:schemeClr val="bg1">
                    <a:lumMod val="50000"/>
                  </a:schemeClr>
                </a:solidFill>
              </a:rPr>
              <a:t>FinalReference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US" sz="3200" i="1" dirty="0">
              <a:solidFill>
                <a:schemeClr val="bg1">
                  <a:lumMod val="50000"/>
                </a:schemeClr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err="1" smtClean="0">
                <a:solidFill>
                  <a:schemeClr val="bg1">
                    <a:lumMod val="50000"/>
                  </a:schemeClr>
                </a:solidFill>
              </a:rPr>
              <a:t>FinalizerHistogram</a:t>
            </a:r>
            <a:endParaRPr lang="en-US" sz="36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5760486"/>
            <a:ext cx="117578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US" sz="2800" i="1" dirty="0" smtClean="0">
                <a:solidFill>
                  <a:schemeClr val="accent2">
                    <a:lumMod val="75000"/>
                  </a:schemeClr>
                </a:solidFill>
              </a:rPr>
              <a:t>he </a:t>
            </a:r>
            <a:r>
              <a:rPr lang="en-US" sz="2800" i="1" dirty="0" err="1" smtClean="0">
                <a:solidFill>
                  <a:schemeClr val="accent2">
                    <a:lumMod val="75000"/>
                  </a:schemeClr>
                </a:solidFill>
              </a:rPr>
              <a:t>FinalReference</a:t>
            </a:r>
            <a:r>
              <a:rPr lang="en-US" sz="2800" i="1" dirty="0" smtClean="0">
                <a:solidFill>
                  <a:schemeClr val="accent2">
                    <a:lumMod val="75000"/>
                  </a:schemeClr>
                </a:solidFill>
              </a:rPr>
              <a:t>, Finalizer, </a:t>
            </a:r>
            <a:r>
              <a:rPr lang="en-US" sz="2800" i="1" dirty="0" err="1" smtClean="0">
                <a:solidFill>
                  <a:schemeClr val="accent2">
                    <a:lumMod val="75000"/>
                  </a:schemeClr>
                </a:solidFill>
              </a:rPr>
              <a:t>FinalizerHistogram</a:t>
            </a:r>
            <a:r>
              <a:rPr lang="en-US" sz="2800" i="1" dirty="0" smtClean="0">
                <a:solidFill>
                  <a:schemeClr val="accent2">
                    <a:lumMod val="75000"/>
                  </a:schemeClr>
                </a:solidFill>
              </a:rPr>
              <a:t> classes are </a:t>
            </a:r>
            <a:r>
              <a:rPr lang="en-US" sz="2800" i="1" dirty="0">
                <a:solidFill>
                  <a:schemeClr val="accent2">
                    <a:lumMod val="75000"/>
                  </a:schemeClr>
                </a:solidFill>
              </a:rPr>
              <a:t>visible in the package, and the </a:t>
            </a:r>
            <a:r>
              <a:rPr lang="en-US" sz="2800" i="1" dirty="0" smtClean="0">
                <a:solidFill>
                  <a:schemeClr val="accent2">
                    <a:lumMod val="75000"/>
                  </a:schemeClr>
                </a:solidFill>
              </a:rPr>
              <a:t>other are </a:t>
            </a:r>
            <a:r>
              <a:rPr lang="en-US" sz="2800" i="1" dirty="0">
                <a:solidFill>
                  <a:schemeClr val="accent2">
                    <a:lumMod val="75000"/>
                  </a:schemeClr>
                </a:solidFill>
              </a:rPr>
              <a:t>all public and can be used directly in the application</a:t>
            </a:r>
            <a:endParaRPr lang="sk-SK" sz="2800" i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3504720" y="0"/>
            <a:ext cx="8557971" cy="951346"/>
          </a:xfrm>
        </p:spPr>
        <p:txBody>
          <a:bodyPr wrap="square" lIns="91440" tIns="45720" rIns="91440" bIns="45720">
            <a:noAutofit/>
          </a:bodyPr>
          <a:lstStyle/>
          <a:p>
            <a:pPr lvl="0" hangingPunct="1"/>
            <a:r>
              <a:rPr lang="en-US" sz="3600" b="1" dirty="0" smtClean="0">
                <a:solidFill>
                  <a:schemeClr val="accent2"/>
                </a:solidFill>
              </a:rPr>
              <a:t>Phantom References</a:t>
            </a:r>
            <a:endParaRPr lang="sk-SK" sz="3600" b="1" dirty="0">
              <a:solidFill>
                <a:schemeClr val="accent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0836" y="1219200"/>
            <a:ext cx="1208275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If the garbage collector determines at a certain point in time that the </a:t>
            </a:r>
            <a:r>
              <a:rPr lang="en-US" sz="3200" dirty="0" smtClean="0">
                <a:solidFill>
                  <a:schemeClr val="accent2"/>
                </a:solidFill>
              </a:rPr>
              <a:t>referent</a:t>
            </a:r>
            <a:r>
              <a:rPr lang="en-US" sz="3200" dirty="0" smtClean="0">
                <a:solidFill>
                  <a:schemeClr val="bg1"/>
                </a:solidFill>
              </a:rPr>
              <a:t> of a phantom reference </a:t>
            </a:r>
            <a:r>
              <a:rPr lang="en-US" sz="3200" dirty="0" smtClean="0">
                <a:solidFill>
                  <a:schemeClr val="accent2"/>
                </a:solidFill>
              </a:rPr>
              <a:t>is phantom reachable</a:t>
            </a:r>
            <a:r>
              <a:rPr lang="en-US" sz="3200" dirty="0" smtClean="0">
                <a:solidFill>
                  <a:schemeClr val="bg1"/>
                </a:solidFill>
              </a:rPr>
              <a:t>, then at that time or at some later time </a:t>
            </a:r>
            <a:r>
              <a:rPr lang="en-US" sz="3200" dirty="0" smtClean="0">
                <a:solidFill>
                  <a:schemeClr val="accent2"/>
                </a:solidFill>
              </a:rPr>
              <a:t>it will </a:t>
            </a:r>
            <a:r>
              <a:rPr lang="en-US" sz="3200" dirty="0" err="1" smtClean="0">
                <a:solidFill>
                  <a:schemeClr val="accent2"/>
                </a:solidFill>
              </a:rPr>
              <a:t>enqueue</a:t>
            </a:r>
            <a:r>
              <a:rPr lang="en-US" sz="3200" dirty="0" smtClean="0">
                <a:solidFill>
                  <a:schemeClr val="accent2"/>
                </a:solidFill>
              </a:rPr>
              <a:t> the reference</a:t>
            </a:r>
            <a:r>
              <a:rPr lang="en-US" sz="3200" dirty="0" smtClean="0">
                <a:solidFill>
                  <a:schemeClr val="bg1"/>
                </a:solidFill>
              </a:rPr>
              <a:t>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To create such references </a:t>
            </a:r>
            <a:r>
              <a:rPr lang="en-US" sz="3200" dirty="0" err="1" smtClean="0">
                <a:solidFill>
                  <a:schemeClr val="accent2"/>
                </a:solidFill>
              </a:rPr>
              <a:t>java.lang.ref</a:t>
            </a:r>
            <a:r>
              <a:rPr lang="en-US" sz="3200" dirty="0" smtClean="0">
                <a:solidFill>
                  <a:schemeClr val="accent2"/>
                </a:solidFill>
              </a:rPr>
              <a:t>.</a:t>
            </a:r>
            <a:r>
              <a:rPr lang="sk-SK" sz="3200" dirty="0" smtClean="0">
                <a:solidFill>
                  <a:schemeClr val="accent2"/>
                </a:solidFill>
              </a:rPr>
              <a:t>PhantomReference</a:t>
            </a:r>
            <a:r>
              <a:rPr lang="en-US" sz="3200" dirty="0" smtClean="0">
                <a:solidFill>
                  <a:schemeClr val="accent2"/>
                </a:solidFill>
              </a:rPr>
              <a:t> </a:t>
            </a:r>
            <a:r>
              <a:rPr lang="en-US" sz="3200" dirty="0" smtClean="0">
                <a:solidFill>
                  <a:schemeClr val="bg1"/>
                </a:solidFill>
              </a:rPr>
              <a:t>and </a:t>
            </a:r>
            <a:r>
              <a:rPr lang="en-US" sz="3200" dirty="0" err="1" smtClean="0">
                <a:solidFill>
                  <a:schemeClr val="accent2"/>
                </a:solidFill>
              </a:rPr>
              <a:t>java.lang.ref</a:t>
            </a:r>
            <a:r>
              <a:rPr lang="en-US" sz="3200" dirty="0" smtClean="0">
                <a:solidFill>
                  <a:schemeClr val="accent2"/>
                </a:solidFill>
              </a:rPr>
              <a:t>.</a:t>
            </a:r>
            <a:r>
              <a:rPr lang="sk-SK" sz="3200" dirty="0" smtClean="0">
                <a:solidFill>
                  <a:schemeClr val="accent2"/>
                </a:solidFill>
              </a:rPr>
              <a:t>ReferenceQueue</a:t>
            </a:r>
            <a:r>
              <a:rPr lang="en-US" sz="3200" dirty="0" smtClean="0">
                <a:solidFill>
                  <a:schemeClr val="accent2"/>
                </a:solidFill>
              </a:rPr>
              <a:t> </a:t>
            </a:r>
            <a:r>
              <a:rPr lang="en-US" sz="3200" dirty="0" smtClean="0">
                <a:solidFill>
                  <a:schemeClr val="bg1"/>
                </a:solidFill>
              </a:rPr>
              <a:t>classes are used.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2"/>
                </a:solidFill>
              </a:rPr>
              <a:t>Example: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sk-SK" sz="3200" dirty="0" smtClean="0">
                <a:solidFill>
                  <a:schemeClr val="bg1"/>
                </a:solidFill>
              </a:rPr>
              <a:t>new PhantomReference&lt;</a:t>
            </a:r>
            <a:r>
              <a:rPr lang="en-US" sz="3200" dirty="0" smtClean="0">
                <a:solidFill>
                  <a:schemeClr val="bg1"/>
                </a:solidFill>
              </a:rPr>
              <a:t>T</a:t>
            </a:r>
            <a:r>
              <a:rPr lang="sk-SK" sz="3200" dirty="0" smtClean="0">
                <a:solidFill>
                  <a:schemeClr val="bg1"/>
                </a:solidFill>
              </a:rPr>
              <a:t>&gt;(</a:t>
            </a:r>
            <a:r>
              <a:rPr lang="en-US" sz="3200" dirty="0" smtClean="0">
                <a:solidFill>
                  <a:schemeClr val="bg1"/>
                </a:solidFill>
              </a:rPr>
              <a:t>instance</a:t>
            </a:r>
            <a:r>
              <a:rPr lang="sk-SK" sz="3200" dirty="0" smtClean="0">
                <a:solidFill>
                  <a:schemeClr val="bg1"/>
                </a:solidFill>
              </a:rPr>
              <a:t>, referenceQueue);</a:t>
            </a:r>
            <a:endParaRPr lang="en-US" sz="3200" dirty="0" smtClean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In order to ensure that a reclaimable object remains so, the referent of a phantom reference may not be retrieved. The </a:t>
            </a:r>
            <a:r>
              <a:rPr lang="en-US" sz="3200" dirty="0" smtClean="0">
                <a:solidFill>
                  <a:schemeClr val="accent2"/>
                </a:solidFill>
              </a:rPr>
              <a:t>get</a:t>
            </a:r>
            <a:r>
              <a:rPr lang="en-US" sz="3200" dirty="0" smtClean="0">
                <a:solidFill>
                  <a:schemeClr val="bg1"/>
                </a:solidFill>
              </a:rPr>
              <a:t> method of a phantom reference </a:t>
            </a:r>
            <a:r>
              <a:rPr lang="en-US" sz="3200" dirty="0" smtClean="0">
                <a:solidFill>
                  <a:schemeClr val="accent2"/>
                </a:solidFill>
              </a:rPr>
              <a:t>always returns null</a:t>
            </a:r>
            <a:r>
              <a:rPr lang="en-US" sz="3200" dirty="0" smtClean="0">
                <a:solidFill>
                  <a:schemeClr val="bg1"/>
                </a:solidFill>
              </a:rPr>
              <a:t>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Most often used for scheduling </a:t>
            </a:r>
            <a:r>
              <a:rPr lang="en-US" sz="3200" dirty="0" smtClean="0">
                <a:solidFill>
                  <a:schemeClr val="accent2"/>
                </a:solidFill>
              </a:rPr>
              <a:t>pre-mortem cleanup actions</a:t>
            </a:r>
          </a:p>
        </p:txBody>
      </p:sp>
    </p:spTree>
    <p:extLst>
      <p:ext uri="{BB962C8B-B14F-4D97-AF65-F5344CB8AC3E}">
        <p14:creationId xmlns:p14="http://schemas.microsoft.com/office/powerpoint/2010/main" val="110421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3515871" y="-156114"/>
            <a:ext cx="8557971" cy="951346"/>
          </a:xfrm>
        </p:spPr>
        <p:txBody>
          <a:bodyPr wrap="square" lIns="91440" tIns="45720" rIns="91440" bIns="45720">
            <a:noAutofit/>
          </a:bodyPr>
          <a:lstStyle/>
          <a:p>
            <a:pPr lvl="0" hangingPunct="1"/>
            <a:r>
              <a:rPr lang="en-US" sz="3600" b="1" dirty="0" smtClean="0">
                <a:solidFill>
                  <a:schemeClr val="accent2"/>
                </a:solidFill>
              </a:rPr>
              <a:t>Phantom References – Example</a:t>
            </a:r>
            <a:endParaRPr lang="sk-SK" sz="3600" b="1" dirty="0">
              <a:solidFill>
                <a:schemeClr val="accent2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39" y="615758"/>
            <a:ext cx="12101145" cy="6202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22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951346"/>
            <a:ext cx="12004017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BEFORE GC: Get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allways</a:t>
            </a:r>
            <a:r>
              <a:rPr lang="en-US" sz="2800" dirty="0">
                <a:solidFill>
                  <a:schemeClr val="bg1"/>
                </a:solidFill>
              </a:rPr>
              <a:t> returns null: </a:t>
            </a:r>
            <a:r>
              <a:rPr lang="en-US" sz="2800" dirty="0">
                <a:solidFill>
                  <a:srgbClr val="FF0000"/>
                </a:solidFill>
              </a:rPr>
              <a:t>null</a:t>
            </a:r>
          </a:p>
          <a:p>
            <a:r>
              <a:rPr lang="en-US" sz="2800" dirty="0">
                <a:solidFill>
                  <a:srgbClr val="FF0000"/>
                </a:solidFill>
              </a:rPr>
              <a:t>BEFORE GC: </a:t>
            </a:r>
            <a:r>
              <a:rPr lang="en-US" sz="2800" dirty="0">
                <a:solidFill>
                  <a:schemeClr val="bg1"/>
                </a:solidFill>
              </a:rPr>
              <a:t>Is object </a:t>
            </a:r>
            <a:r>
              <a:rPr lang="en-US" sz="2800" dirty="0" err="1">
                <a:solidFill>
                  <a:srgbClr val="FF0000"/>
                </a:solidFill>
              </a:rPr>
              <a:t>enqueued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by GC: </a:t>
            </a:r>
            <a:r>
              <a:rPr lang="en-US" sz="2800" dirty="0">
                <a:solidFill>
                  <a:srgbClr val="FF0000"/>
                </a:solidFill>
              </a:rPr>
              <a:t>false</a:t>
            </a:r>
          </a:p>
          <a:p>
            <a:r>
              <a:rPr lang="en-US" sz="2800" dirty="0">
                <a:solidFill>
                  <a:srgbClr val="FF0000"/>
                </a:solidFill>
              </a:rPr>
              <a:t>BEFORE GC: </a:t>
            </a:r>
            <a:r>
              <a:rPr lang="en-US" sz="2800" dirty="0" err="1">
                <a:solidFill>
                  <a:schemeClr val="bg1"/>
                </a:solidFill>
              </a:rPr>
              <a:t>referenceQueue.</a:t>
            </a:r>
            <a:r>
              <a:rPr lang="en-US" sz="2800" dirty="0" err="1">
                <a:solidFill>
                  <a:srgbClr val="FF0000"/>
                </a:solidFill>
              </a:rPr>
              <a:t>poll</a:t>
            </a:r>
            <a:r>
              <a:rPr lang="en-US" sz="2800" dirty="0">
                <a:solidFill>
                  <a:srgbClr val="FF0000"/>
                </a:solidFill>
              </a:rPr>
              <a:t>: null</a:t>
            </a:r>
          </a:p>
          <a:p>
            <a:r>
              <a:rPr lang="en-US" sz="2800" dirty="0">
                <a:solidFill>
                  <a:schemeClr val="bg1"/>
                </a:solidFill>
              </a:rPr>
              <a:t>Calling </a:t>
            </a:r>
            <a:r>
              <a:rPr lang="en-US" sz="2800" dirty="0" err="1">
                <a:solidFill>
                  <a:schemeClr val="bg1"/>
                </a:solidFill>
              </a:rPr>
              <a:t>System.gc</a:t>
            </a:r>
            <a:r>
              <a:rPr lang="en-US" sz="2800" dirty="0">
                <a:solidFill>
                  <a:schemeClr val="bg1"/>
                </a:solidFill>
              </a:rPr>
              <a:t>() and sleeping 1 </a:t>
            </a:r>
            <a:r>
              <a:rPr lang="en-US" sz="2800" dirty="0" smtClean="0">
                <a:solidFill>
                  <a:schemeClr val="bg1"/>
                </a:solidFill>
              </a:rPr>
              <a:t>second </a:t>
            </a:r>
            <a:r>
              <a:rPr lang="en-US" sz="2800" dirty="0">
                <a:solidFill>
                  <a:schemeClr val="bg1"/>
                </a:solidFill>
              </a:rPr>
              <a:t>...</a:t>
            </a:r>
          </a:p>
          <a:p>
            <a:r>
              <a:rPr lang="en-US" sz="2800" dirty="0">
                <a:solidFill>
                  <a:schemeClr val="bg1"/>
                </a:solidFill>
              </a:rPr>
              <a:t>The object other.references.PhantomReferenceExample$</a:t>
            </a:r>
            <a:r>
              <a:rPr lang="en-US" sz="2800" dirty="0">
                <a:solidFill>
                  <a:srgbClr val="FF0000"/>
                </a:solidFill>
              </a:rPr>
              <a:t>ObjectWithFinalize@49b04085 is being finalized</a:t>
            </a:r>
            <a:r>
              <a:rPr lang="en-US" sz="2800" dirty="0">
                <a:solidFill>
                  <a:schemeClr val="bg1"/>
                </a:solidFill>
              </a:rPr>
              <a:t>!</a:t>
            </a:r>
          </a:p>
          <a:p>
            <a:r>
              <a:rPr lang="en-US" sz="2800" dirty="0">
                <a:solidFill>
                  <a:schemeClr val="bg1"/>
                </a:solidFill>
              </a:rPr>
              <a:t>Calling </a:t>
            </a:r>
            <a:r>
              <a:rPr lang="en-US" sz="2800" dirty="0" err="1">
                <a:solidFill>
                  <a:schemeClr val="bg1"/>
                </a:solidFill>
              </a:rPr>
              <a:t>System.gc</a:t>
            </a:r>
            <a:r>
              <a:rPr lang="en-US" sz="2800" dirty="0">
                <a:solidFill>
                  <a:schemeClr val="bg1"/>
                </a:solidFill>
              </a:rPr>
              <a:t>() and sleeping 1 </a:t>
            </a:r>
            <a:r>
              <a:rPr lang="en-US" sz="2800" dirty="0" smtClean="0">
                <a:solidFill>
                  <a:schemeClr val="bg1"/>
                </a:solidFill>
              </a:rPr>
              <a:t>second </a:t>
            </a:r>
            <a:r>
              <a:rPr lang="en-US" sz="2800" dirty="0">
                <a:solidFill>
                  <a:schemeClr val="bg1"/>
                </a:solidFill>
              </a:rPr>
              <a:t>...</a:t>
            </a:r>
          </a:p>
          <a:p>
            <a:r>
              <a:rPr lang="en-US" sz="2800" dirty="0">
                <a:solidFill>
                  <a:schemeClr val="bg1"/>
                </a:solidFill>
              </a:rPr>
              <a:t>Calling </a:t>
            </a:r>
            <a:r>
              <a:rPr lang="en-US" sz="2800" dirty="0" err="1">
                <a:solidFill>
                  <a:schemeClr val="bg1"/>
                </a:solidFill>
              </a:rPr>
              <a:t>System.gc</a:t>
            </a:r>
            <a:r>
              <a:rPr lang="en-US" sz="2800" dirty="0">
                <a:solidFill>
                  <a:schemeClr val="bg1"/>
                </a:solidFill>
              </a:rPr>
              <a:t>() and sleeping 1 </a:t>
            </a:r>
            <a:r>
              <a:rPr lang="en-US" sz="2800" dirty="0" smtClean="0">
                <a:solidFill>
                  <a:schemeClr val="bg1"/>
                </a:solidFill>
              </a:rPr>
              <a:t>second </a:t>
            </a:r>
            <a:r>
              <a:rPr lang="en-US" sz="2800" dirty="0">
                <a:solidFill>
                  <a:schemeClr val="bg1"/>
                </a:solidFill>
              </a:rPr>
              <a:t>...</a:t>
            </a:r>
          </a:p>
          <a:p>
            <a:r>
              <a:rPr lang="en-US" sz="2800" dirty="0">
                <a:solidFill>
                  <a:srgbClr val="FF0000"/>
                </a:solidFill>
              </a:rPr>
              <a:t>AFTER GC: Get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allways</a:t>
            </a:r>
            <a:r>
              <a:rPr lang="en-US" sz="2800" dirty="0">
                <a:solidFill>
                  <a:schemeClr val="bg1"/>
                </a:solidFill>
              </a:rPr>
              <a:t> returns null: </a:t>
            </a:r>
            <a:r>
              <a:rPr lang="en-US" sz="2800" dirty="0">
                <a:solidFill>
                  <a:srgbClr val="FF0000"/>
                </a:solidFill>
              </a:rPr>
              <a:t>null</a:t>
            </a:r>
          </a:p>
          <a:p>
            <a:r>
              <a:rPr lang="en-US" sz="2800" dirty="0">
                <a:solidFill>
                  <a:srgbClr val="FF0000"/>
                </a:solidFill>
              </a:rPr>
              <a:t>AFTER GC: </a:t>
            </a:r>
            <a:r>
              <a:rPr lang="en-US" sz="2800" dirty="0">
                <a:solidFill>
                  <a:schemeClr val="bg1"/>
                </a:solidFill>
              </a:rPr>
              <a:t>Is object </a:t>
            </a:r>
            <a:r>
              <a:rPr lang="en-US" sz="2800" dirty="0" err="1">
                <a:solidFill>
                  <a:srgbClr val="FF0000"/>
                </a:solidFill>
              </a:rPr>
              <a:t>enqueued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by GC: </a:t>
            </a:r>
            <a:r>
              <a:rPr lang="en-US" sz="2800" dirty="0">
                <a:solidFill>
                  <a:srgbClr val="FF0000"/>
                </a:solidFill>
              </a:rPr>
              <a:t>true</a:t>
            </a:r>
          </a:p>
          <a:p>
            <a:r>
              <a:rPr lang="en-US" sz="2800" dirty="0">
                <a:solidFill>
                  <a:srgbClr val="FF0000"/>
                </a:solidFill>
              </a:rPr>
              <a:t>AFTER GC: </a:t>
            </a:r>
            <a:r>
              <a:rPr lang="en-US" sz="2800" dirty="0" err="1">
                <a:solidFill>
                  <a:schemeClr val="bg1"/>
                </a:solidFill>
              </a:rPr>
              <a:t>referenceQueue.</a:t>
            </a:r>
            <a:r>
              <a:rPr lang="en-US" sz="2800" dirty="0" err="1">
                <a:solidFill>
                  <a:srgbClr val="FF0000"/>
                </a:solidFill>
              </a:rPr>
              <a:t>poll</a:t>
            </a:r>
            <a:r>
              <a:rPr lang="en-US" sz="2800" dirty="0">
                <a:solidFill>
                  <a:schemeClr val="bg1"/>
                </a:solidFill>
              </a:rPr>
              <a:t>: java.lang.ref.</a:t>
            </a:r>
            <a:r>
              <a:rPr lang="en-US" sz="2800" dirty="0">
                <a:solidFill>
                  <a:srgbClr val="FF0000"/>
                </a:solidFill>
              </a:rPr>
              <a:t>PhantomReference@15db9742</a:t>
            </a:r>
          </a:p>
          <a:p>
            <a:r>
              <a:rPr lang="en-US" sz="2800" dirty="0">
                <a:solidFill>
                  <a:srgbClr val="FF0000"/>
                </a:solidFill>
              </a:rPr>
              <a:t>AFTER GC: 2nd</a:t>
            </a:r>
            <a:r>
              <a:rPr lang="en-US" sz="2800" dirty="0">
                <a:solidFill>
                  <a:schemeClr val="bg1"/>
                </a:solidFill>
              </a:rPr>
              <a:t> call of </a:t>
            </a:r>
            <a:r>
              <a:rPr lang="en-US" sz="2800" dirty="0" err="1">
                <a:solidFill>
                  <a:schemeClr val="bg1"/>
                </a:solidFill>
              </a:rPr>
              <a:t>referenceQueue.</a:t>
            </a:r>
            <a:r>
              <a:rPr lang="en-US" sz="2800" dirty="0" err="1">
                <a:solidFill>
                  <a:srgbClr val="FF0000"/>
                </a:solidFill>
              </a:rPr>
              <a:t>poll</a:t>
            </a:r>
            <a:r>
              <a:rPr lang="en-US" sz="2800" dirty="0">
                <a:solidFill>
                  <a:schemeClr val="bg1"/>
                </a:solidFill>
              </a:rPr>
              <a:t>: </a:t>
            </a:r>
            <a:r>
              <a:rPr lang="en-US" sz="2800" dirty="0">
                <a:solidFill>
                  <a:srgbClr val="FF0000"/>
                </a:solidFill>
              </a:rPr>
              <a:t>null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504720" y="0"/>
            <a:ext cx="8557971" cy="95134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indent="0" algn="r" rtl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US" sz="4000" b="0" i="0" u="none" strike="noStrike" cap="none" baseline="0">
                <a:ln>
                  <a:noFill/>
                </a:ln>
                <a:solidFill>
                  <a:srgbClr val="FFFFFF"/>
                </a:solidFill>
                <a:highlight>
                  <a:scrgbClr r="0" g="0" b="0">
                    <a:alpha val="0"/>
                  </a:scrgbClr>
                </a:highlight>
                <a:latin typeface="Century Gothic" pitchFamily="34"/>
              </a:defRPr>
            </a:lvl1pPr>
          </a:lstStyle>
          <a:p>
            <a:pPr hangingPunct="1"/>
            <a:r>
              <a:rPr lang="en-US" sz="3600" b="1" kern="0" dirty="0" smtClean="0">
                <a:solidFill>
                  <a:schemeClr val="accent2"/>
                </a:solidFill>
              </a:rPr>
              <a:t>Phantom </a:t>
            </a:r>
            <a:r>
              <a:rPr lang="sk-SK" sz="3600" b="1" kern="0" dirty="0" smtClean="0">
                <a:solidFill>
                  <a:schemeClr val="accent2"/>
                </a:solidFill>
              </a:rPr>
              <a:t>References – Example</a:t>
            </a:r>
            <a:endParaRPr lang="sk-SK" sz="3600" b="1" kern="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865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504720" y="0"/>
            <a:ext cx="8557971" cy="95134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indent="0" algn="r" rtl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US" sz="4000" b="0" i="0" u="none" strike="noStrike" cap="none" baseline="0">
                <a:ln>
                  <a:noFill/>
                </a:ln>
                <a:solidFill>
                  <a:srgbClr val="FFFFFF"/>
                </a:solidFill>
                <a:highlight>
                  <a:scrgbClr r="0" g="0" b="0">
                    <a:alpha val="0"/>
                  </a:scrgbClr>
                </a:highlight>
                <a:latin typeface="Century Gothic" pitchFamily="34"/>
              </a:defRPr>
            </a:lvl1pPr>
          </a:lstStyle>
          <a:p>
            <a:pPr hangingPunct="1"/>
            <a:r>
              <a:rPr lang="en-US" sz="3600" b="1" kern="0" dirty="0" smtClean="0">
                <a:solidFill>
                  <a:schemeClr val="accent2"/>
                </a:solidFill>
              </a:rPr>
              <a:t>Phantom </a:t>
            </a:r>
            <a:r>
              <a:rPr lang="sk-SK" sz="3600" b="1" kern="0" dirty="0" smtClean="0">
                <a:solidFill>
                  <a:schemeClr val="accent2"/>
                </a:solidFill>
              </a:rPr>
              <a:t>References – Example</a:t>
            </a:r>
            <a:endParaRPr lang="sk-SK" sz="3600" b="1" kern="0" dirty="0">
              <a:solidFill>
                <a:schemeClr val="accent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1873" y="951346"/>
            <a:ext cx="121935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chemeClr val="bg1"/>
                </a:solidFill>
              </a:rPr>
              <a:t>QUESTION: If the “get” </a:t>
            </a:r>
            <a:r>
              <a:rPr lang="en-US" sz="2800" i="1" dirty="0">
                <a:solidFill>
                  <a:schemeClr val="bg1"/>
                </a:solidFill>
              </a:rPr>
              <a:t>method of a phantom reference always returns </a:t>
            </a:r>
            <a:r>
              <a:rPr lang="en-US" sz="2800" i="1" dirty="0" smtClean="0">
                <a:solidFill>
                  <a:schemeClr val="bg1"/>
                </a:solidFill>
              </a:rPr>
              <a:t>null, no matter if we call it before or after GC, how can we find out what referent has been finalized and/or what pre-mortem cleanup action should we execute?</a:t>
            </a:r>
            <a:endParaRPr lang="sk-SK" sz="28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61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504720" y="0"/>
            <a:ext cx="8557971" cy="95134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indent="0" algn="r" rtl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US" sz="4000" b="0" i="0" u="none" strike="noStrike" cap="none" baseline="0">
                <a:ln>
                  <a:noFill/>
                </a:ln>
                <a:solidFill>
                  <a:srgbClr val="FFFFFF"/>
                </a:solidFill>
                <a:highlight>
                  <a:scrgbClr r="0" g="0" b="0">
                    <a:alpha val="0"/>
                  </a:scrgbClr>
                </a:highlight>
                <a:latin typeface="Century Gothic" pitchFamily="34"/>
              </a:defRPr>
            </a:lvl1pPr>
          </a:lstStyle>
          <a:p>
            <a:pPr hangingPunct="1"/>
            <a:r>
              <a:rPr lang="en-US" sz="3600" b="1" kern="0" dirty="0" smtClean="0">
                <a:solidFill>
                  <a:schemeClr val="accent2"/>
                </a:solidFill>
              </a:rPr>
              <a:t>Phantom </a:t>
            </a:r>
            <a:r>
              <a:rPr lang="sk-SK" sz="3600" b="1" kern="0" dirty="0" smtClean="0">
                <a:solidFill>
                  <a:schemeClr val="accent2"/>
                </a:solidFill>
              </a:rPr>
              <a:t>References – Example</a:t>
            </a:r>
            <a:endParaRPr lang="sk-SK" sz="3600" b="1" kern="0" dirty="0">
              <a:solidFill>
                <a:schemeClr val="accent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1873" y="951346"/>
            <a:ext cx="121935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chemeClr val="bg1"/>
                </a:solidFill>
              </a:rPr>
              <a:t>QUESTION: If the “get” </a:t>
            </a:r>
            <a:r>
              <a:rPr lang="en-US" sz="2800" i="1" dirty="0">
                <a:solidFill>
                  <a:schemeClr val="bg1"/>
                </a:solidFill>
              </a:rPr>
              <a:t>method of a phantom reference always returns </a:t>
            </a:r>
            <a:r>
              <a:rPr lang="en-US" sz="2800" i="1" dirty="0" smtClean="0">
                <a:solidFill>
                  <a:schemeClr val="bg1"/>
                </a:solidFill>
              </a:rPr>
              <a:t>null, no matter if we call it before or after GC, how can we find out what referent has been finalized and/or what pre-mortem cleanup action should we execute?</a:t>
            </a:r>
            <a:endParaRPr lang="sk-SK" sz="2800" i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1873" y="2637424"/>
            <a:ext cx="121935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chemeClr val="bg1"/>
                </a:solidFill>
              </a:rPr>
              <a:t>ANSWER: You can extend the “</a:t>
            </a:r>
            <a:r>
              <a:rPr lang="sk-SK" sz="2800" i="1" dirty="0" smtClean="0">
                <a:solidFill>
                  <a:schemeClr val="bg1"/>
                </a:solidFill>
              </a:rPr>
              <a:t>PhantomReference</a:t>
            </a:r>
            <a:r>
              <a:rPr lang="en-US" sz="2800" i="1" dirty="0" smtClean="0">
                <a:solidFill>
                  <a:schemeClr val="bg1"/>
                </a:solidFill>
              </a:rPr>
              <a:t>” class and remember some metadata.</a:t>
            </a:r>
            <a:endParaRPr lang="sk-SK" sz="28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31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504720" y="0"/>
            <a:ext cx="8557971" cy="95134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indent="0" algn="r" rtl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US" sz="4000" b="0" i="0" u="none" strike="noStrike" cap="none" baseline="0">
                <a:ln>
                  <a:noFill/>
                </a:ln>
                <a:solidFill>
                  <a:srgbClr val="FFFFFF"/>
                </a:solidFill>
                <a:highlight>
                  <a:scrgbClr r="0" g="0" b="0">
                    <a:alpha val="0"/>
                  </a:scrgbClr>
                </a:highlight>
                <a:latin typeface="Century Gothic" pitchFamily="34"/>
              </a:defRPr>
            </a:lvl1pPr>
          </a:lstStyle>
          <a:p>
            <a:pPr hangingPunct="1"/>
            <a:r>
              <a:rPr lang="en-US" sz="3600" b="1" kern="0" dirty="0" err="1">
                <a:solidFill>
                  <a:schemeClr val="accent2"/>
                </a:solidFill>
              </a:rPr>
              <a:t>java.util.WeakHashMap</a:t>
            </a:r>
            <a:endParaRPr lang="sk-SK" sz="3600" b="1" kern="0" dirty="0">
              <a:solidFill>
                <a:schemeClr val="accent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0836" y="1225689"/>
            <a:ext cx="1208275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Hash table based implementation of the Map interface, with </a:t>
            </a:r>
            <a:r>
              <a:rPr lang="en-US" sz="3600" dirty="0">
                <a:solidFill>
                  <a:schemeClr val="accent2"/>
                </a:solidFill>
              </a:rPr>
              <a:t>weak keys</a:t>
            </a:r>
            <a:r>
              <a:rPr lang="en-US" sz="3600" dirty="0" smtClean="0">
                <a:solidFill>
                  <a:schemeClr val="bg1"/>
                </a:solidFill>
              </a:rPr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An </a:t>
            </a:r>
            <a:r>
              <a:rPr lang="en-US" sz="3600" dirty="0">
                <a:solidFill>
                  <a:schemeClr val="accent2"/>
                </a:solidFill>
              </a:rPr>
              <a:t>entry</a:t>
            </a:r>
            <a:r>
              <a:rPr lang="en-US" sz="3600" dirty="0">
                <a:solidFill>
                  <a:schemeClr val="bg1"/>
                </a:solidFill>
              </a:rPr>
              <a:t> in a </a:t>
            </a:r>
            <a:r>
              <a:rPr lang="en-US" sz="3600" dirty="0" err="1">
                <a:solidFill>
                  <a:schemeClr val="bg1"/>
                </a:solidFill>
              </a:rPr>
              <a:t>WeakHashMap</a:t>
            </a:r>
            <a:r>
              <a:rPr lang="en-US" sz="3600" dirty="0">
                <a:solidFill>
                  <a:schemeClr val="bg1"/>
                </a:solidFill>
              </a:rPr>
              <a:t> will </a:t>
            </a:r>
            <a:r>
              <a:rPr lang="en-US" sz="3600" dirty="0">
                <a:solidFill>
                  <a:schemeClr val="accent2"/>
                </a:solidFill>
              </a:rPr>
              <a:t>automatically be removed </a:t>
            </a:r>
            <a:r>
              <a:rPr lang="en-US" sz="3600" dirty="0">
                <a:solidFill>
                  <a:schemeClr val="bg1"/>
                </a:solidFill>
              </a:rPr>
              <a:t>when its key is no longer in ordinary use.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When a key has been discarded its entry is effectively removed from the map, so this class behaves somewhat differently from other Map implementations.</a:t>
            </a:r>
            <a:endParaRPr lang="en-US" sz="3600" dirty="0" smtClean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Both </a:t>
            </a:r>
            <a:r>
              <a:rPr lang="en-US" sz="3600" dirty="0">
                <a:solidFill>
                  <a:schemeClr val="accent2"/>
                </a:solidFill>
              </a:rPr>
              <a:t>null values and the null key are supported</a:t>
            </a:r>
            <a:r>
              <a:rPr lang="en-US" sz="3600" dirty="0">
                <a:solidFill>
                  <a:schemeClr val="bg1"/>
                </a:solidFill>
              </a:rPr>
              <a:t>.</a:t>
            </a:r>
            <a:endParaRPr lang="en-US" sz="36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01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504720" y="-200718"/>
            <a:ext cx="8557971" cy="95134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indent="0" algn="r" rtl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US" sz="4000" b="0" i="0" u="none" strike="noStrike" cap="none" baseline="0">
                <a:ln>
                  <a:noFill/>
                </a:ln>
                <a:solidFill>
                  <a:srgbClr val="FFFFFF"/>
                </a:solidFill>
                <a:highlight>
                  <a:scrgbClr r="0" g="0" b="0">
                    <a:alpha val="0"/>
                  </a:scrgbClr>
                </a:highlight>
                <a:latin typeface="Century Gothic" pitchFamily="34"/>
              </a:defRPr>
            </a:lvl1pPr>
          </a:lstStyle>
          <a:p>
            <a:pPr hangingPunct="1"/>
            <a:r>
              <a:rPr lang="en-US" sz="3600" b="1" kern="0" dirty="0" err="1">
                <a:solidFill>
                  <a:schemeClr val="accent2"/>
                </a:solidFill>
              </a:rPr>
              <a:t>j</a:t>
            </a:r>
            <a:r>
              <a:rPr lang="en-US" sz="3600" b="1" kern="0" dirty="0" err="1" smtClean="0">
                <a:solidFill>
                  <a:schemeClr val="accent2"/>
                </a:solidFill>
              </a:rPr>
              <a:t>ava.util.WeakHashMap</a:t>
            </a:r>
            <a:endParaRPr lang="sk-SK" sz="3600" b="1" kern="0" dirty="0">
              <a:solidFill>
                <a:schemeClr val="accent2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869" y="577311"/>
            <a:ext cx="11753524" cy="6046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647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504720" y="0"/>
            <a:ext cx="8557971" cy="95134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indent="0" algn="r" rtl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US" sz="4000" b="0" i="0" u="none" strike="noStrike" cap="none" baseline="0">
                <a:ln>
                  <a:noFill/>
                </a:ln>
                <a:solidFill>
                  <a:srgbClr val="FFFFFF"/>
                </a:solidFill>
                <a:highlight>
                  <a:scrgbClr r="0" g="0" b="0">
                    <a:alpha val="0"/>
                  </a:scrgbClr>
                </a:highlight>
                <a:latin typeface="Century Gothic" pitchFamily="34"/>
              </a:defRPr>
            </a:lvl1pPr>
          </a:lstStyle>
          <a:p>
            <a:pPr hangingPunct="1"/>
            <a:r>
              <a:rPr lang="en-US" sz="3600" b="1" kern="0" dirty="0" err="1">
                <a:solidFill>
                  <a:schemeClr val="accent2"/>
                </a:solidFill>
              </a:rPr>
              <a:t>java.util.WeakHashMap</a:t>
            </a:r>
            <a:endParaRPr lang="sk-SK" sz="3600" b="1" kern="0" dirty="0">
              <a:solidFill>
                <a:schemeClr val="accent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9571" y="954838"/>
            <a:ext cx="1200401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chemeClr val="bg1"/>
                </a:solidFill>
              </a:rPr>
              <a:t>weakHashMap.size</a:t>
            </a:r>
            <a:r>
              <a:rPr lang="en-US" sz="3600" dirty="0">
                <a:solidFill>
                  <a:schemeClr val="bg1"/>
                </a:solidFill>
              </a:rPr>
              <a:t>() == 2</a:t>
            </a:r>
          </a:p>
          <a:p>
            <a:r>
              <a:rPr lang="en-US" sz="3600" dirty="0" err="1">
                <a:solidFill>
                  <a:schemeClr val="bg1"/>
                </a:solidFill>
              </a:rPr>
              <a:t>weakHashMap.containsKey</a:t>
            </a:r>
            <a:r>
              <a:rPr lang="en-US" sz="3600" dirty="0">
                <a:solidFill>
                  <a:schemeClr val="bg1"/>
                </a:solidFill>
              </a:rPr>
              <a:t>(pk1) == true</a:t>
            </a:r>
          </a:p>
          <a:p>
            <a:r>
              <a:rPr lang="en-US" sz="3600" dirty="0" err="1">
                <a:solidFill>
                  <a:schemeClr val="bg1"/>
                </a:solidFill>
              </a:rPr>
              <a:t>weakHashMap.containsKey</a:t>
            </a:r>
            <a:r>
              <a:rPr lang="en-US" sz="3600" dirty="0">
                <a:solidFill>
                  <a:schemeClr val="bg1"/>
                </a:solidFill>
              </a:rPr>
              <a:t>(pk2) == true</a:t>
            </a:r>
          </a:p>
          <a:p>
            <a:r>
              <a:rPr lang="en-US" sz="3600" dirty="0">
                <a:solidFill>
                  <a:schemeClr val="bg1"/>
                </a:solidFill>
              </a:rPr>
              <a:t>pk1 has been set to null</a:t>
            </a:r>
          </a:p>
          <a:p>
            <a:r>
              <a:rPr lang="en-US" sz="3600" dirty="0">
                <a:solidFill>
                  <a:schemeClr val="bg1"/>
                </a:solidFill>
              </a:rPr>
              <a:t>Calling </a:t>
            </a:r>
            <a:r>
              <a:rPr lang="en-US" sz="3600" dirty="0" err="1">
                <a:solidFill>
                  <a:schemeClr val="bg1"/>
                </a:solidFill>
              </a:rPr>
              <a:t>System.gc</a:t>
            </a:r>
            <a:r>
              <a:rPr lang="en-US" sz="3600" dirty="0">
                <a:solidFill>
                  <a:schemeClr val="bg1"/>
                </a:solidFill>
              </a:rPr>
              <a:t>() and sleeping 1 </a:t>
            </a:r>
            <a:r>
              <a:rPr lang="en-US" sz="3600" dirty="0" smtClean="0">
                <a:solidFill>
                  <a:schemeClr val="bg1"/>
                </a:solidFill>
              </a:rPr>
              <a:t>second </a:t>
            </a:r>
            <a:r>
              <a:rPr lang="en-US" sz="3600" dirty="0">
                <a:solidFill>
                  <a:schemeClr val="bg1"/>
                </a:solidFill>
              </a:rPr>
              <a:t>...</a:t>
            </a:r>
          </a:p>
          <a:p>
            <a:r>
              <a:rPr lang="en-US" sz="3600" dirty="0">
                <a:solidFill>
                  <a:schemeClr val="bg1"/>
                </a:solidFill>
              </a:rPr>
              <a:t>Calling </a:t>
            </a:r>
            <a:r>
              <a:rPr lang="en-US" sz="3600" dirty="0" err="1">
                <a:solidFill>
                  <a:schemeClr val="bg1"/>
                </a:solidFill>
              </a:rPr>
              <a:t>System.gc</a:t>
            </a:r>
            <a:r>
              <a:rPr lang="en-US" sz="3600" dirty="0">
                <a:solidFill>
                  <a:schemeClr val="bg1"/>
                </a:solidFill>
              </a:rPr>
              <a:t>() and sleeping 1 </a:t>
            </a:r>
            <a:r>
              <a:rPr lang="en-US" sz="3600" dirty="0" smtClean="0">
                <a:solidFill>
                  <a:schemeClr val="bg1"/>
                </a:solidFill>
              </a:rPr>
              <a:t>second </a:t>
            </a:r>
            <a:r>
              <a:rPr lang="en-US" sz="3600" dirty="0">
                <a:solidFill>
                  <a:schemeClr val="bg1"/>
                </a:solidFill>
              </a:rPr>
              <a:t>...</a:t>
            </a:r>
          </a:p>
          <a:p>
            <a:r>
              <a:rPr lang="en-US" sz="3600" dirty="0">
                <a:solidFill>
                  <a:schemeClr val="bg1"/>
                </a:solidFill>
              </a:rPr>
              <a:t>Calling </a:t>
            </a:r>
            <a:r>
              <a:rPr lang="en-US" sz="3600" dirty="0" err="1">
                <a:solidFill>
                  <a:schemeClr val="bg1"/>
                </a:solidFill>
              </a:rPr>
              <a:t>System.gc</a:t>
            </a:r>
            <a:r>
              <a:rPr lang="en-US" sz="3600" dirty="0">
                <a:solidFill>
                  <a:schemeClr val="bg1"/>
                </a:solidFill>
              </a:rPr>
              <a:t>() and sleeping 1 </a:t>
            </a:r>
            <a:r>
              <a:rPr lang="en-US" sz="3600" dirty="0" smtClean="0">
                <a:solidFill>
                  <a:schemeClr val="bg1"/>
                </a:solidFill>
              </a:rPr>
              <a:t>second </a:t>
            </a:r>
            <a:r>
              <a:rPr lang="en-US" sz="3600" dirty="0">
                <a:solidFill>
                  <a:schemeClr val="bg1"/>
                </a:solidFill>
              </a:rPr>
              <a:t>...</a:t>
            </a:r>
          </a:p>
          <a:p>
            <a:r>
              <a:rPr lang="en-US" sz="3600" dirty="0" err="1">
                <a:solidFill>
                  <a:schemeClr val="bg1"/>
                </a:solidFill>
              </a:rPr>
              <a:t>weakHashMap.size</a:t>
            </a:r>
            <a:r>
              <a:rPr lang="en-US" sz="3600" dirty="0">
                <a:solidFill>
                  <a:schemeClr val="bg1"/>
                </a:solidFill>
              </a:rPr>
              <a:t>() == 1</a:t>
            </a:r>
          </a:p>
          <a:p>
            <a:r>
              <a:rPr lang="en-US" sz="3600" dirty="0" err="1">
                <a:solidFill>
                  <a:schemeClr val="bg1"/>
                </a:solidFill>
              </a:rPr>
              <a:t>weakHashMap.containsKey</a:t>
            </a:r>
            <a:r>
              <a:rPr lang="en-US" sz="3600" dirty="0">
                <a:solidFill>
                  <a:schemeClr val="bg1"/>
                </a:solidFill>
              </a:rPr>
              <a:t>(pk2) == true</a:t>
            </a:r>
          </a:p>
        </p:txBody>
      </p:sp>
    </p:spTree>
    <p:extLst>
      <p:ext uri="{BB962C8B-B14F-4D97-AF65-F5344CB8AC3E}">
        <p14:creationId xmlns:p14="http://schemas.microsoft.com/office/powerpoint/2010/main" val="99901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504720" y="0"/>
            <a:ext cx="8557971" cy="95134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indent="0" algn="r" rtl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US" sz="4000" b="0" i="0" u="none" strike="noStrike" cap="none" baseline="0">
                <a:ln>
                  <a:noFill/>
                </a:ln>
                <a:solidFill>
                  <a:srgbClr val="FFFFFF"/>
                </a:solidFill>
                <a:highlight>
                  <a:scrgbClr r="0" g="0" b="0">
                    <a:alpha val="0"/>
                  </a:scrgbClr>
                </a:highlight>
                <a:latin typeface="Century Gothic" pitchFamily="34"/>
              </a:defRPr>
            </a:lvl1pPr>
          </a:lstStyle>
          <a:p>
            <a:pPr hangingPunct="1"/>
            <a:r>
              <a:rPr lang="en-US" sz="3600" b="1" kern="0" dirty="0" smtClean="0">
                <a:solidFill>
                  <a:schemeClr val="accent2"/>
                </a:solidFill>
              </a:rPr>
              <a:t>Recap</a:t>
            </a:r>
            <a:endParaRPr lang="sk-SK" sz="3600" b="1" kern="0" dirty="0">
              <a:solidFill>
                <a:schemeClr val="accent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9571" y="475673"/>
            <a:ext cx="1200401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2"/>
                </a:solidFill>
              </a:rPr>
              <a:t>What distinct forms </a:t>
            </a:r>
            <a:r>
              <a:rPr lang="en-US" sz="3200" dirty="0">
                <a:solidFill>
                  <a:schemeClr val="accent2"/>
                </a:solidFill>
              </a:rPr>
              <a:t>of </a:t>
            </a:r>
            <a:r>
              <a:rPr lang="en-US" sz="3200" dirty="0" smtClean="0">
                <a:solidFill>
                  <a:schemeClr val="accent2"/>
                </a:solidFill>
              </a:rPr>
              <a:t>Java </a:t>
            </a:r>
            <a:r>
              <a:rPr lang="en-US" sz="3200" dirty="0">
                <a:solidFill>
                  <a:schemeClr val="accent2"/>
                </a:solidFill>
              </a:rPr>
              <a:t>r</a:t>
            </a:r>
            <a:r>
              <a:rPr lang="en-US" sz="3200" dirty="0" smtClean="0">
                <a:solidFill>
                  <a:schemeClr val="accent2"/>
                </a:solidFill>
              </a:rPr>
              <a:t>eferences do we know?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	</a:t>
            </a:r>
            <a:endParaRPr lang="en-US" sz="32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57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504720" y="0"/>
            <a:ext cx="8557971" cy="95134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indent="0" algn="r" rtl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US" sz="4000" b="0" i="0" u="none" strike="noStrike" cap="none" baseline="0">
                <a:ln>
                  <a:noFill/>
                </a:ln>
                <a:solidFill>
                  <a:srgbClr val="FFFFFF"/>
                </a:solidFill>
                <a:highlight>
                  <a:scrgbClr r="0" g="0" b="0">
                    <a:alpha val="0"/>
                  </a:scrgbClr>
                </a:highlight>
                <a:latin typeface="Century Gothic" pitchFamily="34"/>
              </a:defRPr>
            </a:lvl1pPr>
          </a:lstStyle>
          <a:p>
            <a:pPr hangingPunct="1"/>
            <a:r>
              <a:rPr lang="en-US" sz="3600" b="1" kern="0" dirty="0" smtClean="0">
                <a:solidFill>
                  <a:schemeClr val="accent2"/>
                </a:solidFill>
              </a:rPr>
              <a:t>Recap</a:t>
            </a:r>
            <a:endParaRPr lang="sk-SK" sz="3600" b="1" kern="0" dirty="0">
              <a:solidFill>
                <a:schemeClr val="accent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9571" y="475673"/>
            <a:ext cx="120040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2"/>
                </a:solidFill>
              </a:rPr>
              <a:t>What distinct forms </a:t>
            </a:r>
            <a:r>
              <a:rPr lang="en-US" sz="3200" dirty="0">
                <a:solidFill>
                  <a:schemeClr val="accent2"/>
                </a:solidFill>
              </a:rPr>
              <a:t>of </a:t>
            </a:r>
            <a:r>
              <a:rPr lang="en-US" sz="3200" dirty="0" smtClean="0">
                <a:solidFill>
                  <a:schemeClr val="accent2"/>
                </a:solidFill>
              </a:rPr>
              <a:t>Java </a:t>
            </a:r>
            <a:r>
              <a:rPr lang="en-US" sz="3200" dirty="0">
                <a:solidFill>
                  <a:schemeClr val="accent2"/>
                </a:solidFill>
              </a:rPr>
              <a:t>r</a:t>
            </a:r>
            <a:r>
              <a:rPr lang="en-US" sz="3200" dirty="0" smtClean="0">
                <a:solidFill>
                  <a:schemeClr val="accent2"/>
                </a:solidFill>
              </a:rPr>
              <a:t>eferences do we know?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	</a:t>
            </a:r>
            <a:r>
              <a:rPr lang="en-US" sz="3200" i="1" dirty="0" smtClean="0">
                <a:solidFill>
                  <a:schemeClr val="bg1"/>
                </a:solidFill>
              </a:rPr>
              <a:t>Strong, Soft, Weak, Phantom</a:t>
            </a:r>
            <a:endParaRPr lang="en-US" sz="3200" i="1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2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613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29310" y="0"/>
            <a:ext cx="11933382" cy="951346"/>
          </a:xfrm>
        </p:spPr>
        <p:txBody>
          <a:bodyPr wrap="square" lIns="91440" tIns="45720" rIns="91440" bIns="45720">
            <a:noAutofit/>
          </a:bodyPr>
          <a:lstStyle/>
          <a:p>
            <a:pPr lvl="0" hangingPunct="1"/>
            <a:r>
              <a:rPr lang="en-US" sz="3600" b="1" dirty="0" smtClean="0"/>
              <a:t>Four Distinct Forms </a:t>
            </a:r>
            <a:r>
              <a:rPr lang="en-US" sz="3600" b="1" dirty="0"/>
              <a:t>of R</a:t>
            </a:r>
            <a:r>
              <a:rPr lang="en-US" sz="3600" b="1" dirty="0" smtClean="0"/>
              <a:t>eferences</a:t>
            </a:r>
            <a:endParaRPr lang="sk-SK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0" y="791760"/>
            <a:ext cx="12193588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Strong Reference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smtClean="0">
                <a:solidFill>
                  <a:schemeClr val="bg1"/>
                </a:solidFill>
              </a:rPr>
              <a:t>- </a:t>
            </a:r>
            <a:r>
              <a:rPr lang="en-US" sz="3600" dirty="0">
                <a:solidFill>
                  <a:schemeClr val="bg1"/>
                </a:solidFill>
              </a:rPr>
              <a:t>never </a:t>
            </a:r>
            <a:r>
              <a:rPr lang="en-US" sz="3600" dirty="0" smtClean="0">
                <a:solidFill>
                  <a:schemeClr val="bg1"/>
                </a:solidFill>
              </a:rPr>
              <a:t>gets </a:t>
            </a:r>
            <a:r>
              <a:rPr lang="en-US" sz="3600" dirty="0">
                <a:solidFill>
                  <a:schemeClr val="bg1"/>
                </a:solidFill>
              </a:rPr>
              <a:t>collected</a:t>
            </a:r>
            <a:endParaRPr lang="en-US" sz="3200" i="1" dirty="0" smtClean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</a:rPr>
              <a:t>Soft 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Reference </a:t>
            </a:r>
            <a:r>
              <a:rPr lang="en-US" sz="3600" dirty="0">
                <a:solidFill>
                  <a:schemeClr val="bg1"/>
                </a:solidFill>
              </a:rPr>
              <a:t>-  </a:t>
            </a:r>
            <a:r>
              <a:rPr lang="en-US" sz="3600" dirty="0" smtClean="0">
                <a:solidFill>
                  <a:schemeClr val="bg1"/>
                </a:solidFill>
              </a:rPr>
              <a:t>gets </a:t>
            </a:r>
            <a:r>
              <a:rPr lang="en-US" sz="3600" dirty="0">
                <a:solidFill>
                  <a:schemeClr val="bg1"/>
                </a:solidFill>
              </a:rPr>
              <a:t>collected </a:t>
            </a:r>
            <a:r>
              <a:rPr lang="en-US" sz="3600" dirty="0" smtClean="0">
                <a:solidFill>
                  <a:schemeClr val="bg1"/>
                </a:solidFill>
              </a:rPr>
              <a:t>only  if </a:t>
            </a:r>
            <a:r>
              <a:rPr lang="en-US" sz="3600" dirty="0">
                <a:solidFill>
                  <a:schemeClr val="bg1"/>
                </a:solidFill>
              </a:rPr>
              <a:t>the JVM absolutely needs the memory. This makes them excellent for implementing object cache's.</a:t>
            </a:r>
            <a:endParaRPr lang="en-US" sz="3600" dirty="0" smtClean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Weak Reference </a:t>
            </a:r>
            <a:r>
              <a:rPr lang="en-US" sz="3600" dirty="0">
                <a:solidFill>
                  <a:schemeClr val="bg1"/>
                </a:solidFill>
              </a:rPr>
              <a:t>– </a:t>
            </a:r>
            <a:r>
              <a:rPr lang="en-US" sz="3600" dirty="0" smtClean="0">
                <a:solidFill>
                  <a:schemeClr val="bg1"/>
                </a:solidFill>
              </a:rPr>
              <a:t>gets </a:t>
            </a:r>
            <a:r>
              <a:rPr lang="en-US" sz="3600" dirty="0">
                <a:solidFill>
                  <a:schemeClr val="bg1"/>
                </a:solidFill>
              </a:rPr>
              <a:t>collected </a:t>
            </a:r>
            <a:r>
              <a:rPr lang="en-US" sz="3600" dirty="0" smtClean="0">
                <a:solidFill>
                  <a:schemeClr val="bg1"/>
                </a:solidFill>
              </a:rPr>
              <a:t> only if </a:t>
            </a:r>
            <a:r>
              <a:rPr lang="en-US" sz="3600" dirty="0">
                <a:solidFill>
                  <a:schemeClr val="bg1"/>
                </a:solidFill>
              </a:rPr>
              <a:t>no other object references it except the weak references. This makes them perfect for keeping meta data about a particular object for the life time of the object.</a:t>
            </a:r>
            <a:endParaRPr lang="en-US" sz="3200" i="1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Phantom Reference </a:t>
            </a:r>
            <a:r>
              <a:rPr lang="en-US" sz="3600" dirty="0" smtClean="0">
                <a:solidFill>
                  <a:schemeClr val="bg1"/>
                </a:solidFill>
              </a:rPr>
              <a:t>– a safer </a:t>
            </a:r>
            <a:r>
              <a:rPr lang="en-US" sz="3600" dirty="0">
                <a:solidFill>
                  <a:schemeClr val="bg1"/>
                </a:solidFill>
              </a:rPr>
              <a:t>alternative to the finalize() </a:t>
            </a:r>
            <a:r>
              <a:rPr lang="en-US" sz="3600" dirty="0" smtClean="0">
                <a:solidFill>
                  <a:schemeClr val="bg1"/>
                </a:solidFill>
              </a:rPr>
              <a:t>method, it cannot resurrect </a:t>
            </a:r>
            <a:r>
              <a:rPr lang="en-US" sz="3600" dirty="0">
                <a:solidFill>
                  <a:schemeClr val="bg1"/>
                </a:solidFill>
              </a:rPr>
              <a:t>the object by creating </a:t>
            </a:r>
            <a:r>
              <a:rPr lang="en-US" sz="3600" dirty="0" smtClean="0">
                <a:solidFill>
                  <a:schemeClr val="bg1"/>
                </a:solidFill>
              </a:rPr>
              <a:t>a new </a:t>
            </a:r>
            <a:r>
              <a:rPr lang="en-US" sz="3600" dirty="0">
                <a:solidFill>
                  <a:schemeClr val="bg1"/>
                </a:solidFill>
              </a:rPr>
              <a:t>strong </a:t>
            </a:r>
            <a:r>
              <a:rPr lang="en-US" sz="3600" dirty="0" smtClean="0">
                <a:solidFill>
                  <a:schemeClr val="bg1"/>
                </a:solidFill>
              </a:rPr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284585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504720" y="0"/>
            <a:ext cx="8557971" cy="95134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indent="0" algn="r" rtl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US" sz="4000" b="0" i="0" u="none" strike="noStrike" cap="none" baseline="0">
                <a:ln>
                  <a:noFill/>
                </a:ln>
                <a:solidFill>
                  <a:srgbClr val="FFFFFF"/>
                </a:solidFill>
                <a:highlight>
                  <a:scrgbClr r="0" g="0" b="0">
                    <a:alpha val="0"/>
                  </a:scrgbClr>
                </a:highlight>
                <a:latin typeface="Century Gothic" pitchFamily="34"/>
              </a:defRPr>
            </a:lvl1pPr>
          </a:lstStyle>
          <a:p>
            <a:pPr hangingPunct="1"/>
            <a:r>
              <a:rPr lang="en-US" sz="3600" b="1" kern="0" dirty="0" smtClean="0">
                <a:solidFill>
                  <a:schemeClr val="accent2"/>
                </a:solidFill>
              </a:rPr>
              <a:t>Recap</a:t>
            </a:r>
            <a:endParaRPr lang="sk-SK" sz="3600" b="1" kern="0" dirty="0">
              <a:solidFill>
                <a:schemeClr val="accent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9571" y="475673"/>
            <a:ext cx="1200401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2"/>
                </a:solidFill>
              </a:rPr>
              <a:t>What distinct forms </a:t>
            </a:r>
            <a:r>
              <a:rPr lang="en-US" sz="3200" dirty="0">
                <a:solidFill>
                  <a:schemeClr val="accent2"/>
                </a:solidFill>
              </a:rPr>
              <a:t>of </a:t>
            </a:r>
            <a:r>
              <a:rPr lang="en-US" sz="3200" dirty="0" smtClean="0">
                <a:solidFill>
                  <a:schemeClr val="accent2"/>
                </a:solidFill>
              </a:rPr>
              <a:t>Java </a:t>
            </a:r>
            <a:r>
              <a:rPr lang="en-US" sz="3200" dirty="0">
                <a:solidFill>
                  <a:schemeClr val="accent2"/>
                </a:solidFill>
              </a:rPr>
              <a:t>r</a:t>
            </a:r>
            <a:r>
              <a:rPr lang="en-US" sz="3200" dirty="0" smtClean="0">
                <a:solidFill>
                  <a:schemeClr val="accent2"/>
                </a:solidFill>
              </a:rPr>
              <a:t>eferences do we know?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	</a:t>
            </a:r>
            <a:r>
              <a:rPr lang="en-US" sz="3200" i="1" dirty="0" smtClean="0">
                <a:solidFill>
                  <a:schemeClr val="bg1"/>
                </a:solidFill>
              </a:rPr>
              <a:t>Strong, Soft, Weak, Phantom</a:t>
            </a:r>
            <a:endParaRPr lang="en-US" sz="3200" i="1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2"/>
                </a:solidFill>
              </a:rPr>
              <a:t>Which one is </a:t>
            </a:r>
            <a:r>
              <a:rPr lang="en-US" sz="3200" dirty="0">
                <a:solidFill>
                  <a:schemeClr val="accent2"/>
                </a:solidFill>
              </a:rPr>
              <a:t>used </a:t>
            </a:r>
            <a:r>
              <a:rPr lang="en-US" sz="3200" dirty="0" smtClean="0">
                <a:solidFill>
                  <a:schemeClr val="accent2"/>
                </a:solidFill>
              </a:rPr>
              <a:t>in </a:t>
            </a:r>
            <a:r>
              <a:rPr lang="en-US" sz="3200" dirty="0">
                <a:solidFill>
                  <a:schemeClr val="accent2"/>
                </a:solidFill>
              </a:rPr>
              <a:t>99.99% </a:t>
            </a:r>
            <a:r>
              <a:rPr lang="en-US" sz="3200" dirty="0" smtClean="0">
                <a:solidFill>
                  <a:schemeClr val="accent2"/>
                </a:solidFill>
              </a:rPr>
              <a:t>cases?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	</a:t>
            </a:r>
            <a:endParaRPr lang="en-US" sz="32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9061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504720" y="0"/>
            <a:ext cx="8557971" cy="95134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indent="0" algn="r" rtl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US" sz="4000" b="0" i="0" u="none" strike="noStrike" cap="none" baseline="0">
                <a:ln>
                  <a:noFill/>
                </a:ln>
                <a:solidFill>
                  <a:srgbClr val="FFFFFF"/>
                </a:solidFill>
                <a:highlight>
                  <a:scrgbClr r="0" g="0" b="0">
                    <a:alpha val="0"/>
                  </a:scrgbClr>
                </a:highlight>
                <a:latin typeface="Century Gothic" pitchFamily="34"/>
              </a:defRPr>
            </a:lvl1pPr>
          </a:lstStyle>
          <a:p>
            <a:pPr hangingPunct="1"/>
            <a:r>
              <a:rPr lang="en-US" sz="3600" b="1" kern="0" dirty="0" smtClean="0">
                <a:solidFill>
                  <a:schemeClr val="accent2"/>
                </a:solidFill>
              </a:rPr>
              <a:t>Recap</a:t>
            </a:r>
            <a:endParaRPr lang="sk-SK" sz="3600" b="1" kern="0" dirty="0">
              <a:solidFill>
                <a:schemeClr val="accent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9571" y="475673"/>
            <a:ext cx="1200401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2"/>
                </a:solidFill>
              </a:rPr>
              <a:t>What distinct forms </a:t>
            </a:r>
            <a:r>
              <a:rPr lang="en-US" sz="3200" dirty="0">
                <a:solidFill>
                  <a:schemeClr val="accent2"/>
                </a:solidFill>
              </a:rPr>
              <a:t>of </a:t>
            </a:r>
            <a:r>
              <a:rPr lang="en-US" sz="3200" dirty="0" smtClean="0">
                <a:solidFill>
                  <a:schemeClr val="accent2"/>
                </a:solidFill>
              </a:rPr>
              <a:t>Java </a:t>
            </a:r>
            <a:r>
              <a:rPr lang="en-US" sz="3200" dirty="0">
                <a:solidFill>
                  <a:schemeClr val="accent2"/>
                </a:solidFill>
              </a:rPr>
              <a:t>r</a:t>
            </a:r>
            <a:r>
              <a:rPr lang="en-US" sz="3200" dirty="0" smtClean="0">
                <a:solidFill>
                  <a:schemeClr val="accent2"/>
                </a:solidFill>
              </a:rPr>
              <a:t>eferences do we know?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	</a:t>
            </a:r>
            <a:r>
              <a:rPr lang="en-US" sz="3200" i="1" dirty="0" smtClean="0">
                <a:solidFill>
                  <a:schemeClr val="bg1"/>
                </a:solidFill>
              </a:rPr>
              <a:t>Strong, Soft, Weak, Phantom</a:t>
            </a:r>
            <a:endParaRPr lang="en-US" sz="3200" i="1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2"/>
                </a:solidFill>
              </a:rPr>
              <a:t>Which one is </a:t>
            </a:r>
            <a:r>
              <a:rPr lang="en-US" sz="3200" dirty="0">
                <a:solidFill>
                  <a:schemeClr val="accent2"/>
                </a:solidFill>
              </a:rPr>
              <a:t>used in </a:t>
            </a:r>
            <a:r>
              <a:rPr lang="en-US" sz="3200" dirty="0" smtClean="0">
                <a:solidFill>
                  <a:schemeClr val="accent2"/>
                </a:solidFill>
              </a:rPr>
              <a:t>99.99</a:t>
            </a:r>
            <a:r>
              <a:rPr lang="en-US" sz="3200" dirty="0">
                <a:solidFill>
                  <a:schemeClr val="accent2"/>
                </a:solidFill>
              </a:rPr>
              <a:t>% </a:t>
            </a:r>
            <a:r>
              <a:rPr lang="en-US" sz="3200" dirty="0" smtClean="0">
                <a:solidFill>
                  <a:schemeClr val="accent2"/>
                </a:solidFill>
              </a:rPr>
              <a:t>cases?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	</a:t>
            </a:r>
            <a:r>
              <a:rPr lang="en-US" sz="3200" i="1" dirty="0" smtClean="0">
                <a:solidFill>
                  <a:schemeClr val="bg1"/>
                </a:solidFill>
              </a:rPr>
              <a:t>Strong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2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733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504720" y="0"/>
            <a:ext cx="8557971" cy="95134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indent="0" algn="r" rtl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US" sz="4000" b="0" i="0" u="none" strike="noStrike" cap="none" baseline="0">
                <a:ln>
                  <a:noFill/>
                </a:ln>
                <a:solidFill>
                  <a:srgbClr val="FFFFFF"/>
                </a:solidFill>
                <a:highlight>
                  <a:scrgbClr r="0" g="0" b="0">
                    <a:alpha val="0"/>
                  </a:scrgbClr>
                </a:highlight>
                <a:latin typeface="Century Gothic" pitchFamily="34"/>
              </a:defRPr>
            </a:lvl1pPr>
          </a:lstStyle>
          <a:p>
            <a:pPr hangingPunct="1"/>
            <a:r>
              <a:rPr lang="en-US" sz="3600" b="1" kern="0" dirty="0" smtClean="0">
                <a:solidFill>
                  <a:schemeClr val="accent2"/>
                </a:solidFill>
              </a:rPr>
              <a:t>Recap</a:t>
            </a:r>
            <a:endParaRPr lang="sk-SK" sz="3600" b="1" kern="0" dirty="0">
              <a:solidFill>
                <a:schemeClr val="accent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9571" y="475673"/>
            <a:ext cx="1200401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2"/>
                </a:solidFill>
              </a:rPr>
              <a:t>What distinct forms </a:t>
            </a:r>
            <a:r>
              <a:rPr lang="en-US" sz="3200" dirty="0">
                <a:solidFill>
                  <a:schemeClr val="accent2"/>
                </a:solidFill>
              </a:rPr>
              <a:t>of </a:t>
            </a:r>
            <a:r>
              <a:rPr lang="en-US" sz="3200" dirty="0" smtClean="0">
                <a:solidFill>
                  <a:schemeClr val="accent2"/>
                </a:solidFill>
              </a:rPr>
              <a:t>Java </a:t>
            </a:r>
            <a:r>
              <a:rPr lang="en-US" sz="3200" dirty="0">
                <a:solidFill>
                  <a:schemeClr val="accent2"/>
                </a:solidFill>
              </a:rPr>
              <a:t>r</a:t>
            </a:r>
            <a:r>
              <a:rPr lang="en-US" sz="3200" dirty="0" smtClean="0">
                <a:solidFill>
                  <a:schemeClr val="accent2"/>
                </a:solidFill>
              </a:rPr>
              <a:t>eferences do we know?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	</a:t>
            </a:r>
            <a:r>
              <a:rPr lang="en-US" sz="3200" i="1" dirty="0" smtClean="0">
                <a:solidFill>
                  <a:schemeClr val="bg1"/>
                </a:solidFill>
              </a:rPr>
              <a:t>Strong, Soft, Weak, Phantom</a:t>
            </a:r>
            <a:endParaRPr lang="en-US" sz="3200" i="1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2"/>
                </a:solidFill>
              </a:rPr>
              <a:t>Which one is </a:t>
            </a:r>
            <a:r>
              <a:rPr lang="en-US" sz="3200" dirty="0">
                <a:solidFill>
                  <a:schemeClr val="accent2"/>
                </a:solidFill>
              </a:rPr>
              <a:t>used </a:t>
            </a:r>
            <a:r>
              <a:rPr lang="en-US" sz="3200" dirty="0" smtClean="0">
                <a:solidFill>
                  <a:schemeClr val="accent2"/>
                </a:solidFill>
              </a:rPr>
              <a:t>in </a:t>
            </a:r>
            <a:r>
              <a:rPr lang="en-US" sz="3200" dirty="0">
                <a:solidFill>
                  <a:schemeClr val="accent2"/>
                </a:solidFill>
              </a:rPr>
              <a:t>99.99% </a:t>
            </a:r>
            <a:r>
              <a:rPr lang="en-US" sz="3200" dirty="0" smtClean="0">
                <a:solidFill>
                  <a:schemeClr val="accent2"/>
                </a:solidFill>
              </a:rPr>
              <a:t>cases?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	</a:t>
            </a:r>
            <a:r>
              <a:rPr lang="en-US" sz="3200" i="1" dirty="0" smtClean="0">
                <a:solidFill>
                  <a:schemeClr val="bg1"/>
                </a:solidFill>
              </a:rPr>
              <a:t>Strong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2"/>
                </a:solidFill>
              </a:rPr>
              <a:t>Which </a:t>
            </a:r>
            <a:r>
              <a:rPr lang="en-US" sz="3200" dirty="0" smtClean="0">
                <a:solidFill>
                  <a:schemeClr val="accent2"/>
                </a:solidFill>
              </a:rPr>
              <a:t>one’s “get” method always returns null?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	</a:t>
            </a:r>
            <a:endParaRPr lang="en-US" sz="32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539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504720" y="0"/>
            <a:ext cx="8557971" cy="95134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indent="0" algn="r" rtl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US" sz="4000" b="0" i="0" u="none" strike="noStrike" cap="none" baseline="0">
                <a:ln>
                  <a:noFill/>
                </a:ln>
                <a:solidFill>
                  <a:srgbClr val="FFFFFF"/>
                </a:solidFill>
                <a:highlight>
                  <a:scrgbClr r="0" g="0" b="0">
                    <a:alpha val="0"/>
                  </a:scrgbClr>
                </a:highlight>
                <a:latin typeface="Century Gothic" pitchFamily="34"/>
              </a:defRPr>
            </a:lvl1pPr>
          </a:lstStyle>
          <a:p>
            <a:pPr hangingPunct="1"/>
            <a:r>
              <a:rPr lang="en-US" sz="3600" b="1" kern="0" dirty="0" smtClean="0">
                <a:solidFill>
                  <a:schemeClr val="accent2"/>
                </a:solidFill>
              </a:rPr>
              <a:t>Recap</a:t>
            </a:r>
            <a:endParaRPr lang="sk-SK" sz="3600" b="1" kern="0" dirty="0">
              <a:solidFill>
                <a:schemeClr val="accent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9571" y="475673"/>
            <a:ext cx="1200401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2"/>
                </a:solidFill>
              </a:rPr>
              <a:t>What distinct forms </a:t>
            </a:r>
            <a:r>
              <a:rPr lang="en-US" sz="3200" dirty="0">
                <a:solidFill>
                  <a:schemeClr val="accent2"/>
                </a:solidFill>
              </a:rPr>
              <a:t>of </a:t>
            </a:r>
            <a:r>
              <a:rPr lang="en-US" sz="3200" dirty="0" smtClean="0">
                <a:solidFill>
                  <a:schemeClr val="accent2"/>
                </a:solidFill>
              </a:rPr>
              <a:t>Java </a:t>
            </a:r>
            <a:r>
              <a:rPr lang="en-US" sz="3200" dirty="0">
                <a:solidFill>
                  <a:schemeClr val="accent2"/>
                </a:solidFill>
              </a:rPr>
              <a:t>r</a:t>
            </a:r>
            <a:r>
              <a:rPr lang="en-US" sz="3200" dirty="0" smtClean="0">
                <a:solidFill>
                  <a:schemeClr val="accent2"/>
                </a:solidFill>
              </a:rPr>
              <a:t>eferences do we know?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	</a:t>
            </a:r>
            <a:r>
              <a:rPr lang="en-US" sz="3200" i="1" dirty="0" smtClean="0">
                <a:solidFill>
                  <a:schemeClr val="bg1"/>
                </a:solidFill>
              </a:rPr>
              <a:t>Strong, Soft, Weak, Phantom</a:t>
            </a:r>
            <a:endParaRPr lang="en-US" sz="3200" i="1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2"/>
                </a:solidFill>
              </a:rPr>
              <a:t>Which one is </a:t>
            </a:r>
            <a:r>
              <a:rPr lang="en-US" sz="3200" dirty="0">
                <a:solidFill>
                  <a:schemeClr val="accent2"/>
                </a:solidFill>
              </a:rPr>
              <a:t>used </a:t>
            </a:r>
            <a:r>
              <a:rPr lang="en-US" sz="3200" dirty="0" smtClean="0">
                <a:solidFill>
                  <a:schemeClr val="accent2"/>
                </a:solidFill>
              </a:rPr>
              <a:t>in </a:t>
            </a:r>
            <a:r>
              <a:rPr lang="en-US" sz="3200" dirty="0">
                <a:solidFill>
                  <a:schemeClr val="accent2"/>
                </a:solidFill>
              </a:rPr>
              <a:t>99.99% </a:t>
            </a:r>
            <a:r>
              <a:rPr lang="en-US" sz="3200" dirty="0" smtClean="0">
                <a:solidFill>
                  <a:schemeClr val="accent2"/>
                </a:solidFill>
              </a:rPr>
              <a:t>cases?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	</a:t>
            </a:r>
            <a:r>
              <a:rPr lang="en-US" sz="3200" i="1" dirty="0" smtClean="0">
                <a:solidFill>
                  <a:schemeClr val="bg1"/>
                </a:solidFill>
              </a:rPr>
              <a:t>Strong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2"/>
                </a:solidFill>
              </a:rPr>
              <a:t>Which </a:t>
            </a:r>
            <a:r>
              <a:rPr lang="en-US" sz="3200" dirty="0" smtClean="0">
                <a:solidFill>
                  <a:schemeClr val="accent2"/>
                </a:solidFill>
              </a:rPr>
              <a:t>one’s “get” method always returns null?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	</a:t>
            </a:r>
            <a:r>
              <a:rPr lang="en-US" sz="3200" i="1" dirty="0" smtClean="0">
                <a:solidFill>
                  <a:schemeClr val="bg1"/>
                </a:solidFill>
              </a:rPr>
              <a:t>Phantom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437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504720" y="0"/>
            <a:ext cx="8557971" cy="95134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indent="0" algn="r" rtl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US" sz="4000" b="0" i="0" u="none" strike="noStrike" cap="none" baseline="0">
                <a:ln>
                  <a:noFill/>
                </a:ln>
                <a:solidFill>
                  <a:srgbClr val="FFFFFF"/>
                </a:solidFill>
                <a:highlight>
                  <a:scrgbClr r="0" g="0" b="0">
                    <a:alpha val="0"/>
                  </a:scrgbClr>
                </a:highlight>
                <a:latin typeface="Century Gothic" pitchFamily="34"/>
              </a:defRPr>
            </a:lvl1pPr>
          </a:lstStyle>
          <a:p>
            <a:pPr hangingPunct="1"/>
            <a:r>
              <a:rPr lang="en-US" sz="3600" b="1" kern="0" dirty="0" smtClean="0">
                <a:solidFill>
                  <a:schemeClr val="accent2"/>
                </a:solidFill>
              </a:rPr>
              <a:t>Recap</a:t>
            </a:r>
            <a:endParaRPr lang="sk-SK" sz="3600" b="1" kern="0" dirty="0">
              <a:solidFill>
                <a:schemeClr val="accent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9571" y="475673"/>
            <a:ext cx="1200401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2"/>
                </a:solidFill>
              </a:rPr>
              <a:t>What distinct forms </a:t>
            </a:r>
            <a:r>
              <a:rPr lang="en-US" sz="3200" dirty="0">
                <a:solidFill>
                  <a:schemeClr val="accent2"/>
                </a:solidFill>
              </a:rPr>
              <a:t>of </a:t>
            </a:r>
            <a:r>
              <a:rPr lang="en-US" sz="3200" dirty="0" smtClean="0">
                <a:solidFill>
                  <a:schemeClr val="accent2"/>
                </a:solidFill>
              </a:rPr>
              <a:t>Java </a:t>
            </a:r>
            <a:r>
              <a:rPr lang="en-US" sz="3200" dirty="0">
                <a:solidFill>
                  <a:schemeClr val="accent2"/>
                </a:solidFill>
              </a:rPr>
              <a:t>r</a:t>
            </a:r>
            <a:r>
              <a:rPr lang="en-US" sz="3200" dirty="0" smtClean="0">
                <a:solidFill>
                  <a:schemeClr val="accent2"/>
                </a:solidFill>
              </a:rPr>
              <a:t>eferences do we know?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	</a:t>
            </a:r>
            <a:r>
              <a:rPr lang="en-US" sz="3200" i="1" dirty="0" smtClean="0">
                <a:solidFill>
                  <a:schemeClr val="bg1"/>
                </a:solidFill>
              </a:rPr>
              <a:t>Strong, Soft, Weak, Phantom</a:t>
            </a:r>
            <a:endParaRPr lang="en-US" sz="3200" i="1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2"/>
                </a:solidFill>
              </a:rPr>
              <a:t>Which one is </a:t>
            </a:r>
            <a:r>
              <a:rPr lang="en-US" sz="3200" dirty="0">
                <a:solidFill>
                  <a:schemeClr val="accent2"/>
                </a:solidFill>
              </a:rPr>
              <a:t>used </a:t>
            </a:r>
            <a:r>
              <a:rPr lang="en-US" sz="3200" dirty="0" smtClean="0">
                <a:solidFill>
                  <a:schemeClr val="accent2"/>
                </a:solidFill>
              </a:rPr>
              <a:t>in </a:t>
            </a:r>
            <a:r>
              <a:rPr lang="en-US" sz="3200" dirty="0">
                <a:solidFill>
                  <a:schemeClr val="accent2"/>
                </a:solidFill>
              </a:rPr>
              <a:t>99.99% </a:t>
            </a:r>
            <a:r>
              <a:rPr lang="en-US" sz="3200" dirty="0" smtClean="0">
                <a:solidFill>
                  <a:schemeClr val="accent2"/>
                </a:solidFill>
              </a:rPr>
              <a:t>cases?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	</a:t>
            </a:r>
            <a:r>
              <a:rPr lang="en-US" sz="3200" i="1" dirty="0" smtClean="0">
                <a:solidFill>
                  <a:schemeClr val="bg1"/>
                </a:solidFill>
              </a:rPr>
              <a:t>Strong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2"/>
                </a:solidFill>
              </a:rPr>
              <a:t>Which </a:t>
            </a:r>
            <a:r>
              <a:rPr lang="en-US" sz="3200" dirty="0" smtClean="0">
                <a:solidFill>
                  <a:schemeClr val="accent2"/>
                </a:solidFill>
              </a:rPr>
              <a:t>one’s “get” method always returns null?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	</a:t>
            </a:r>
            <a:r>
              <a:rPr lang="en-US" sz="3200" i="1" dirty="0" smtClean="0">
                <a:solidFill>
                  <a:schemeClr val="bg1"/>
                </a:solidFill>
              </a:rPr>
              <a:t>Phantom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2"/>
                </a:solidFill>
              </a:rPr>
              <a:t>Which one asks GC to wait until there is not enough memory?</a:t>
            </a:r>
          </a:p>
          <a:p>
            <a:r>
              <a:rPr lang="en-US" sz="3200" i="1" dirty="0" smtClean="0">
                <a:solidFill>
                  <a:schemeClr val="bg1"/>
                </a:solidFill>
              </a:rPr>
              <a:t>	</a:t>
            </a:r>
            <a:endParaRPr lang="en-US" sz="32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962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504720" y="0"/>
            <a:ext cx="8557971" cy="95134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indent="0" algn="r" rtl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US" sz="4000" b="0" i="0" u="none" strike="noStrike" cap="none" baseline="0">
                <a:ln>
                  <a:noFill/>
                </a:ln>
                <a:solidFill>
                  <a:srgbClr val="FFFFFF"/>
                </a:solidFill>
                <a:highlight>
                  <a:scrgbClr r="0" g="0" b="0">
                    <a:alpha val="0"/>
                  </a:scrgbClr>
                </a:highlight>
                <a:latin typeface="Century Gothic" pitchFamily="34"/>
              </a:defRPr>
            </a:lvl1pPr>
          </a:lstStyle>
          <a:p>
            <a:pPr hangingPunct="1"/>
            <a:r>
              <a:rPr lang="en-US" sz="3600" b="1" kern="0" dirty="0" smtClean="0">
                <a:solidFill>
                  <a:schemeClr val="accent2"/>
                </a:solidFill>
              </a:rPr>
              <a:t>Recap</a:t>
            </a:r>
            <a:endParaRPr lang="sk-SK" sz="3600" b="1" kern="0" dirty="0">
              <a:solidFill>
                <a:schemeClr val="accent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9571" y="475673"/>
            <a:ext cx="1200401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2"/>
                </a:solidFill>
              </a:rPr>
              <a:t>What distinct forms </a:t>
            </a:r>
            <a:r>
              <a:rPr lang="en-US" sz="3200" dirty="0">
                <a:solidFill>
                  <a:schemeClr val="accent2"/>
                </a:solidFill>
              </a:rPr>
              <a:t>of </a:t>
            </a:r>
            <a:r>
              <a:rPr lang="en-US" sz="3200" dirty="0" smtClean="0">
                <a:solidFill>
                  <a:schemeClr val="accent2"/>
                </a:solidFill>
              </a:rPr>
              <a:t>Java </a:t>
            </a:r>
            <a:r>
              <a:rPr lang="en-US" sz="3200" dirty="0">
                <a:solidFill>
                  <a:schemeClr val="accent2"/>
                </a:solidFill>
              </a:rPr>
              <a:t>r</a:t>
            </a:r>
            <a:r>
              <a:rPr lang="en-US" sz="3200" dirty="0" smtClean="0">
                <a:solidFill>
                  <a:schemeClr val="accent2"/>
                </a:solidFill>
              </a:rPr>
              <a:t>eferences do we know?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	</a:t>
            </a:r>
            <a:r>
              <a:rPr lang="en-US" sz="3200" i="1" dirty="0" smtClean="0">
                <a:solidFill>
                  <a:schemeClr val="bg1"/>
                </a:solidFill>
              </a:rPr>
              <a:t>Strong, Soft, Weak, Phantom</a:t>
            </a:r>
            <a:endParaRPr lang="en-US" sz="3200" i="1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2"/>
                </a:solidFill>
              </a:rPr>
              <a:t>Which one is </a:t>
            </a:r>
            <a:r>
              <a:rPr lang="en-US" sz="3200" dirty="0">
                <a:solidFill>
                  <a:schemeClr val="accent2"/>
                </a:solidFill>
              </a:rPr>
              <a:t>used </a:t>
            </a:r>
            <a:r>
              <a:rPr lang="en-US" sz="3200" dirty="0" smtClean="0">
                <a:solidFill>
                  <a:schemeClr val="accent2"/>
                </a:solidFill>
              </a:rPr>
              <a:t>in </a:t>
            </a:r>
            <a:r>
              <a:rPr lang="en-US" sz="3200" dirty="0">
                <a:solidFill>
                  <a:schemeClr val="accent2"/>
                </a:solidFill>
              </a:rPr>
              <a:t>99.99% </a:t>
            </a:r>
            <a:r>
              <a:rPr lang="en-US" sz="3200" dirty="0" smtClean="0">
                <a:solidFill>
                  <a:schemeClr val="accent2"/>
                </a:solidFill>
              </a:rPr>
              <a:t>cases?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	</a:t>
            </a:r>
            <a:r>
              <a:rPr lang="en-US" sz="3200" i="1" dirty="0" smtClean="0">
                <a:solidFill>
                  <a:schemeClr val="bg1"/>
                </a:solidFill>
              </a:rPr>
              <a:t>Strong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2"/>
                </a:solidFill>
              </a:rPr>
              <a:t>Which </a:t>
            </a:r>
            <a:r>
              <a:rPr lang="en-US" sz="3200" dirty="0" smtClean="0">
                <a:solidFill>
                  <a:schemeClr val="accent2"/>
                </a:solidFill>
              </a:rPr>
              <a:t>one’s “get” method always returns null?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	</a:t>
            </a:r>
            <a:r>
              <a:rPr lang="en-US" sz="3200" i="1" dirty="0" smtClean="0">
                <a:solidFill>
                  <a:schemeClr val="bg1"/>
                </a:solidFill>
              </a:rPr>
              <a:t>Phantom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2"/>
                </a:solidFill>
              </a:rPr>
              <a:t>Which one asks GC to wait until there is not enough memory?</a:t>
            </a:r>
          </a:p>
          <a:p>
            <a:r>
              <a:rPr lang="en-US" sz="3200" i="1" dirty="0" smtClean="0">
                <a:solidFill>
                  <a:schemeClr val="bg1"/>
                </a:solidFill>
              </a:rPr>
              <a:t>	Soft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877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504720" y="0"/>
            <a:ext cx="8557971" cy="95134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indent="0" algn="r" rtl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US" sz="4000" b="0" i="0" u="none" strike="noStrike" cap="none" baseline="0">
                <a:ln>
                  <a:noFill/>
                </a:ln>
                <a:solidFill>
                  <a:srgbClr val="FFFFFF"/>
                </a:solidFill>
                <a:highlight>
                  <a:scrgbClr r="0" g="0" b="0">
                    <a:alpha val="0"/>
                  </a:scrgbClr>
                </a:highlight>
                <a:latin typeface="Century Gothic" pitchFamily="34"/>
              </a:defRPr>
            </a:lvl1pPr>
          </a:lstStyle>
          <a:p>
            <a:pPr hangingPunct="1"/>
            <a:r>
              <a:rPr lang="en-US" sz="3600" b="1" kern="0" dirty="0" smtClean="0">
                <a:solidFill>
                  <a:schemeClr val="accent2"/>
                </a:solidFill>
              </a:rPr>
              <a:t>Recap</a:t>
            </a:r>
            <a:endParaRPr lang="sk-SK" sz="3600" b="1" kern="0" dirty="0">
              <a:solidFill>
                <a:schemeClr val="accent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9571" y="475673"/>
            <a:ext cx="1200401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2"/>
                </a:solidFill>
              </a:rPr>
              <a:t>What distinct forms </a:t>
            </a:r>
            <a:r>
              <a:rPr lang="en-US" sz="3200" dirty="0">
                <a:solidFill>
                  <a:schemeClr val="accent2"/>
                </a:solidFill>
              </a:rPr>
              <a:t>of </a:t>
            </a:r>
            <a:r>
              <a:rPr lang="en-US" sz="3200" dirty="0" smtClean="0">
                <a:solidFill>
                  <a:schemeClr val="accent2"/>
                </a:solidFill>
              </a:rPr>
              <a:t>Java </a:t>
            </a:r>
            <a:r>
              <a:rPr lang="en-US" sz="3200" dirty="0">
                <a:solidFill>
                  <a:schemeClr val="accent2"/>
                </a:solidFill>
              </a:rPr>
              <a:t>r</a:t>
            </a:r>
            <a:r>
              <a:rPr lang="en-US" sz="3200" dirty="0" smtClean="0">
                <a:solidFill>
                  <a:schemeClr val="accent2"/>
                </a:solidFill>
              </a:rPr>
              <a:t>eferences do we know?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	</a:t>
            </a:r>
            <a:r>
              <a:rPr lang="en-US" sz="3200" i="1" dirty="0" smtClean="0">
                <a:solidFill>
                  <a:schemeClr val="bg1"/>
                </a:solidFill>
              </a:rPr>
              <a:t>Strong, Soft, Weak, Phantom</a:t>
            </a:r>
            <a:endParaRPr lang="en-US" sz="3200" i="1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2"/>
                </a:solidFill>
              </a:rPr>
              <a:t>Which one is </a:t>
            </a:r>
            <a:r>
              <a:rPr lang="en-US" sz="3200" dirty="0">
                <a:solidFill>
                  <a:schemeClr val="accent2"/>
                </a:solidFill>
              </a:rPr>
              <a:t>used </a:t>
            </a:r>
            <a:r>
              <a:rPr lang="en-US" sz="3200" dirty="0" smtClean="0">
                <a:solidFill>
                  <a:schemeClr val="accent2"/>
                </a:solidFill>
              </a:rPr>
              <a:t>in </a:t>
            </a:r>
            <a:r>
              <a:rPr lang="en-US" sz="3200" dirty="0">
                <a:solidFill>
                  <a:schemeClr val="accent2"/>
                </a:solidFill>
              </a:rPr>
              <a:t>99.99% </a:t>
            </a:r>
            <a:r>
              <a:rPr lang="en-US" sz="3200" dirty="0" smtClean="0">
                <a:solidFill>
                  <a:schemeClr val="accent2"/>
                </a:solidFill>
              </a:rPr>
              <a:t>cases?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	</a:t>
            </a:r>
            <a:r>
              <a:rPr lang="en-US" sz="3200" i="1" dirty="0" smtClean="0">
                <a:solidFill>
                  <a:schemeClr val="bg1"/>
                </a:solidFill>
              </a:rPr>
              <a:t>Strong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2"/>
                </a:solidFill>
              </a:rPr>
              <a:t>Which </a:t>
            </a:r>
            <a:r>
              <a:rPr lang="en-US" sz="3200" dirty="0" smtClean="0">
                <a:solidFill>
                  <a:schemeClr val="accent2"/>
                </a:solidFill>
              </a:rPr>
              <a:t>one’s “get” method always returns null?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	</a:t>
            </a:r>
            <a:r>
              <a:rPr lang="en-US" sz="3200" i="1" dirty="0" smtClean="0">
                <a:solidFill>
                  <a:schemeClr val="bg1"/>
                </a:solidFill>
              </a:rPr>
              <a:t>Phantom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2"/>
                </a:solidFill>
              </a:rPr>
              <a:t>Which one asks GC to wait until there is not enough memory?</a:t>
            </a:r>
          </a:p>
          <a:p>
            <a:r>
              <a:rPr lang="en-US" sz="3200" i="1" dirty="0" smtClean="0">
                <a:solidFill>
                  <a:schemeClr val="bg1"/>
                </a:solidFill>
              </a:rPr>
              <a:t>	Soft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2"/>
                </a:solidFill>
              </a:rPr>
              <a:t>What needs </a:t>
            </a:r>
            <a:r>
              <a:rPr lang="en-US" sz="3200" dirty="0" err="1" smtClean="0">
                <a:solidFill>
                  <a:schemeClr val="accent2"/>
                </a:solidFill>
              </a:rPr>
              <a:t>PhantomReference</a:t>
            </a:r>
            <a:r>
              <a:rPr lang="en-US" sz="3200" dirty="0" smtClean="0">
                <a:solidFill>
                  <a:schemeClr val="accent2"/>
                </a:solidFill>
              </a:rPr>
              <a:t> in its constructor?</a:t>
            </a:r>
          </a:p>
          <a:p>
            <a:pPr lvl="1"/>
            <a:r>
              <a:rPr lang="en-US" sz="3200" dirty="0">
                <a:solidFill>
                  <a:schemeClr val="bg1"/>
                </a:solidFill>
              </a:rPr>
              <a:t>	</a:t>
            </a:r>
            <a:endParaRPr lang="en-US" sz="32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01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504720" y="0"/>
            <a:ext cx="8557971" cy="95134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indent="0" algn="r" rtl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US" sz="4000" b="0" i="0" u="none" strike="noStrike" cap="none" baseline="0">
                <a:ln>
                  <a:noFill/>
                </a:ln>
                <a:solidFill>
                  <a:srgbClr val="FFFFFF"/>
                </a:solidFill>
                <a:highlight>
                  <a:scrgbClr r="0" g="0" b="0">
                    <a:alpha val="0"/>
                  </a:scrgbClr>
                </a:highlight>
                <a:latin typeface="Century Gothic" pitchFamily="34"/>
              </a:defRPr>
            </a:lvl1pPr>
          </a:lstStyle>
          <a:p>
            <a:pPr hangingPunct="1"/>
            <a:r>
              <a:rPr lang="en-US" sz="3600" b="1" kern="0" dirty="0" smtClean="0">
                <a:solidFill>
                  <a:schemeClr val="accent2"/>
                </a:solidFill>
              </a:rPr>
              <a:t>Recap</a:t>
            </a:r>
            <a:endParaRPr lang="sk-SK" sz="3600" b="1" kern="0" dirty="0">
              <a:solidFill>
                <a:schemeClr val="accent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9571" y="475673"/>
            <a:ext cx="12004017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2"/>
                </a:solidFill>
              </a:rPr>
              <a:t>What distinct forms </a:t>
            </a:r>
            <a:r>
              <a:rPr lang="en-US" sz="3200" dirty="0">
                <a:solidFill>
                  <a:schemeClr val="accent2"/>
                </a:solidFill>
              </a:rPr>
              <a:t>of </a:t>
            </a:r>
            <a:r>
              <a:rPr lang="en-US" sz="3200" dirty="0" smtClean="0">
                <a:solidFill>
                  <a:schemeClr val="accent2"/>
                </a:solidFill>
              </a:rPr>
              <a:t>Java </a:t>
            </a:r>
            <a:r>
              <a:rPr lang="en-US" sz="3200" dirty="0">
                <a:solidFill>
                  <a:schemeClr val="accent2"/>
                </a:solidFill>
              </a:rPr>
              <a:t>r</a:t>
            </a:r>
            <a:r>
              <a:rPr lang="en-US" sz="3200" dirty="0" smtClean="0">
                <a:solidFill>
                  <a:schemeClr val="accent2"/>
                </a:solidFill>
              </a:rPr>
              <a:t>eferences do we know?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	</a:t>
            </a:r>
            <a:r>
              <a:rPr lang="en-US" sz="3200" i="1" dirty="0" smtClean="0">
                <a:solidFill>
                  <a:schemeClr val="bg1"/>
                </a:solidFill>
              </a:rPr>
              <a:t>Strong, Soft, Weak, Phantom</a:t>
            </a:r>
            <a:endParaRPr lang="en-US" sz="3200" i="1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2"/>
                </a:solidFill>
              </a:rPr>
              <a:t>Which one is </a:t>
            </a:r>
            <a:r>
              <a:rPr lang="en-US" sz="3200" dirty="0">
                <a:solidFill>
                  <a:schemeClr val="accent2"/>
                </a:solidFill>
              </a:rPr>
              <a:t>used </a:t>
            </a:r>
            <a:r>
              <a:rPr lang="en-US" sz="3200" dirty="0" smtClean="0">
                <a:solidFill>
                  <a:schemeClr val="accent2"/>
                </a:solidFill>
              </a:rPr>
              <a:t>in </a:t>
            </a:r>
            <a:r>
              <a:rPr lang="en-US" sz="3200" dirty="0">
                <a:solidFill>
                  <a:schemeClr val="accent2"/>
                </a:solidFill>
              </a:rPr>
              <a:t>99.99% </a:t>
            </a:r>
            <a:r>
              <a:rPr lang="en-US" sz="3200" dirty="0" smtClean="0">
                <a:solidFill>
                  <a:schemeClr val="accent2"/>
                </a:solidFill>
              </a:rPr>
              <a:t>cases?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	</a:t>
            </a:r>
            <a:r>
              <a:rPr lang="en-US" sz="3200" i="1" dirty="0" smtClean="0">
                <a:solidFill>
                  <a:schemeClr val="bg1"/>
                </a:solidFill>
              </a:rPr>
              <a:t>Strong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2"/>
                </a:solidFill>
              </a:rPr>
              <a:t>Which </a:t>
            </a:r>
            <a:r>
              <a:rPr lang="en-US" sz="3200" dirty="0" smtClean="0">
                <a:solidFill>
                  <a:schemeClr val="accent2"/>
                </a:solidFill>
              </a:rPr>
              <a:t>one’s “get” method always returns null?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	</a:t>
            </a:r>
            <a:r>
              <a:rPr lang="en-US" sz="3200" i="1" dirty="0" smtClean="0">
                <a:solidFill>
                  <a:schemeClr val="bg1"/>
                </a:solidFill>
              </a:rPr>
              <a:t>Phantom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2"/>
                </a:solidFill>
              </a:rPr>
              <a:t>Which one asks GC to wait until there is not enough memory?</a:t>
            </a:r>
          </a:p>
          <a:p>
            <a:r>
              <a:rPr lang="en-US" sz="3200" i="1" dirty="0" smtClean="0">
                <a:solidFill>
                  <a:schemeClr val="bg1"/>
                </a:solidFill>
              </a:rPr>
              <a:t>	Soft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2"/>
                </a:solidFill>
              </a:rPr>
              <a:t>What needs </a:t>
            </a:r>
            <a:r>
              <a:rPr lang="en-US" sz="3200" dirty="0" err="1" smtClean="0">
                <a:solidFill>
                  <a:schemeClr val="accent2"/>
                </a:solidFill>
              </a:rPr>
              <a:t>PhantomReference</a:t>
            </a:r>
            <a:r>
              <a:rPr lang="en-US" sz="3200" dirty="0" smtClean="0">
                <a:solidFill>
                  <a:schemeClr val="accent2"/>
                </a:solidFill>
              </a:rPr>
              <a:t> in its constructor?</a:t>
            </a:r>
          </a:p>
          <a:p>
            <a:pPr lvl="1"/>
            <a:r>
              <a:rPr lang="en-US" sz="3200" dirty="0">
                <a:solidFill>
                  <a:schemeClr val="bg1"/>
                </a:solidFill>
              </a:rPr>
              <a:t>	</a:t>
            </a:r>
            <a:r>
              <a:rPr lang="sk-SK" sz="3200" i="1" dirty="0" smtClean="0">
                <a:solidFill>
                  <a:schemeClr val="bg1"/>
                </a:solidFill>
              </a:rPr>
              <a:t>ReferenceQueue</a:t>
            </a:r>
            <a:endParaRPr lang="en-US" sz="3200" i="1" dirty="0" smtClean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5514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504720" y="0"/>
            <a:ext cx="8557971" cy="95134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indent="0" algn="r" rtl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US" sz="4000" b="0" i="0" u="none" strike="noStrike" cap="none" baseline="0">
                <a:ln>
                  <a:noFill/>
                </a:ln>
                <a:solidFill>
                  <a:srgbClr val="FFFFFF"/>
                </a:solidFill>
                <a:highlight>
                  <a:scrgbClr r="0" g="0" b="0">
                    <a:alpha val="0"/>
                  </a:scrgbClr>
                </a:highlight>
                <a:latin typeface="Century Gothic" pitchFamily="34"/>
              </a:defRPr>
            </a:lvl1pPr>
          </a:lstStyle>
          <a:p>
            <a:pPr hangingPunct="1"/>
            <a:r>
              <a:rPr lang="en-US" sz="3600" b="1" kern="0" dirty="0" smtClean="0">
                <a:solidFill>
                  <a:schemeClr val="accent2"/>
                </a:solidFill>
              </a:rPr>
              <a:t>Recap</a:t>
            </a:r>
            <a:endParaRPr lang="sk-SK" sz="3600" b="1" kern="0" dirty="0">
              <a:solidFill>
                <a:schemeClr val="accent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9571" y="475673"/>
            <a:ext cx="12004017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2"/>
                </a:solidFill>
              </a:rPr>
              <a:t>What distinct forms </a:t>
            </a:r>
            <a:r>
              <a:rPr lang="en-US" sz="3200" dirty="0">
                <a:solidFill>
                  <a:schemeClr val="accent2"/>
                </a:solidFill>
              </a:rPr>
              <a:t>of </a:t>
            </a:r>
            <a:r>
              <a:rPr lang="en-US" sz="3200" dirty="0" smtClean="0">
                <a:solidFill>
                  <a:schemeClr val="accent2"/>
                </a:solidFill>
              </a:rPr>
              <a:t>Java </a:t>
            </a:r>
            <a:r>
              <a:rPr lang="en-US" sz="3200" dirty="0">
                <a:solidFill>
                  <a:schemeClr val="accent2"/>
                </a:solidFill>
              </a:rPr>
              <a:t>r</a:t>
            </a:r>
            <a:r>
              <a:rPr lang="en-US" sz="3200" dirty="0" smtClean="0">
                <a:solidFill>
                  <a:schemeClr val="accent2"/>
                </a:solidFill>
              </a:rPr>
              <a:t>eferences do we know?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	</a:t>
            </a:r>
            <a:r>
              <a:rPr lang="en-US" sz="3200" i="1" dirty="0" smtClean="0">
                <a:solidFill>
                  <a:schemeClr val="bg1"/>
                </a:solidFill>
              </a:rPr>
              <a:t>Strong, Soft, Weak, Phantom</a:t>
            </a:r>
            <a:endParaRPr lang="en-US" sz="3200" i="1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2"/>
                </a:solidFill>
              </a:rPr>
              <a:t>Which one is </a:t>
            </a:r>
            <a:r>
              <a:rPr lang="en-US" sz="3200" dirty="0">
                <a:solidFill>
                  <a:schemeClr val="accent2"/>
                </a:solidFill>
              </a:rPr>
              <a:t>used </a:t>
            </a:r>
            <a:r>
              <a:rPr lang="en-US" sz="3200" dirty="0" smtClean="0">
                <a:solidFill>
                  <a:schemeClr val="accent2"/>
                </a:solidFill>
              </a:rPr>
              <a:t>in </a:t>
            </a:r>
            <a:r>
              <a:rPr lang="en-US" sz="3200" dirty="0">
                <a:solidFill>
                  <a:schemeClr val="accent2"/>
                </a:solidFill>
              </a:rPr>
              <a:t>99.99% </a:t>
            </a:r>
            <a:r>
              <a:rPr lang="en-US" sz="3200" dirty="0" smtClean="0">
                <a:solidFill>
                  <a:schemeClr val="accent2"/>
                </a:solidFill>
              </a:rPr>
              <a:t>cases?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	</a:t>
            </a:r>
            <a:r>
              <a:rPr lang="en-US" sz="3200" i="1" dirty="0" smtClean="0">
                <a:solidFill>
                  <a:schemeClr val="bg1"/>
                </a:solidFill>
              </a:rPr>
              <a:t>Strong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2"/>
                </a:solidFill>
              </a:rPr>
              <a:t>Which </a:t>
            </a:r>
            <a:r>
              <a:rPr lang="en-US" sz="3200" dirty="0" smtClean="0">
                <a:solidFill>
                  <a:schemeClr val="accent2"/>
                </a:solidFill>
              </a:rPr>
              <a:t>one’s “get” method always returns null?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	</a:t>
            </a:r>
            <a:r>
              <a:rPr lang="en-US" sz="3200" i="1" dirty="0" smtClean="0">
                <a:solidFill>
                  <a:schemeClr val="bg1"/>
                </a:solidFill>
              </a:rPr>
              <a:t>Phantom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2"/>
                </a:solidFill>
              </a:rPr>
              <a:t>Which one asks GC to wait until there is not enough memory?</a:t>
            </a:r>
          </a:p>
          <a:p>
            <a:r>
              <a:rPr lang="en-US" sz="3200" i="1" dirty="0" smtClean="0">
                <a:solidFill>
                  <a:schemeClr val="bg1"/>
                </a:solidFill>
              </a:rPr>
              <a:t>	Soft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2"/>
                </a:solidFill>
              </a:rPr>
              <a:t>What needs </a:t>
            </a:r>
            <a:r>
              <a:rPr lang="en-US" sz="3200" dirty="0" err="1" smtClean="0">
                <a:solidFill>
                  <a:schemeClr val="accent2"/>
                </a:solidFill>
              </a:rPr>
              <a:t>PhantomReference</a:t>
            </a:r>
            <a:r>
              <a:rPr lang="en-US" sz="3200" dirty="0" smtClean="0">
                <a:solidFill>
                  <a:schemeClr val="accent2"/>
                </a:solidFill>
              </a:rPr>
              <a:t> in its constructor?</a:t>
            </a:r>
          </a:p>
          <a:p>
            <a:pPr lvl="1"/>
            <a:r>
              <a:rPr lang="en-US" sz="3200" dirty="0">
                <a:solidFill>
                  <a:schemeClr val="bg1"/>
                </a:solidFill>
              </a:rPr>
              <a:t>	</a:t>
            </a:r>
            <a:r>
              <a:rPr lang="sk-SK" sz="3200" i="1" dirty="0" smtClean="0">
                <a:solidFill>
                  <a:schemeClr val="bg1"/>
                </a:solidFill>
              </a:rPr>
              <a:t>ReferenceQueue</a:t>
            </a:r>
            <a:endParaRPr lang="en-US" sz="3200" i="1" dirty="0" smtClean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2"/>
                </a:solidFill>
              </a:rPr>
              <a:t>Hash </a:t>
            </a:r>
            <a:r>
              <a:rPr lang="en-US" sz="3200" dirty="0">
                <a:solidFill>
                  <a:schemeClr val="accent2"/>
                </a:solidFill>
              </a:rPr>
              <a:t>table </a:t>
            </a:r>
            <a:r>
              <a:rPr lang="en-US" sz="3200" dirty="0" smtClean="0">
                <a:solidFill>
                  <a:schemeClr val="accent2"/>
                </a:solidFill>
              </a:rPr>
              <a:t>implementing the </a:t>
            </a:r>
            <a:r>
              <a:rPr lang="en-US" sz="3200" dirty="0">
                <a:solidFill>
                  <a:schemeClr val="accent2"/>
                </a:solidFill>
              </a:rPr>
              <a:t>Map interface, with weak </a:t>
            </a:r>
            <a:r>
              <a:rPr lang="en-US" sz="3200" dirty="0" smtClean="0">
                <a:solidFill>
                  <a:schemeClr val="accent2"/>
                </a:solidFill>
              </a:rPr>
              <a:t>keys?</a:t>
            </a:r>
          </a:p>
          <a:p>
            <a:r>
              <a:rPr lang="en-US" sz="3200" i="1" dirty="0">
                <a:solidFill>
                  <a:schemeClr val="bg1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6091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504720" y="0"/>
            <a:ext cx="8557971" cy="95134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indent="0" algn="r" rtl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US" sz="4000" b="0" i="0" u="none" strike="noStrike" cap="none" baseline="0">
                <a:ln>
                  <a:noFill/>
                </a:ln>
                <a:solidFill>
                  <a:srgbClr val="FFFFFF"/>
                </a:solidFill>
                <a:highlight>
                  <a:scrgbClr r="0" g="0" b="0">
                    <a:alpha val="0"/>
                  </a:scrgbClr>
                </a:highlight>
                <a:latin typeface="Century Gothic" pitchFamily="34"/>
              </a:defRPr>
            </a:lvl1pPr>
          </a:lstStyle>
          <a:p>
            <a:pPr hangingPunct="1"/>
            <a:r>
              <a:rPr lang="en-US" sz="3600" b="1" kern="0" dirty="0" smtClean="0">
                <a:solidFill>
                  <a:schemeClr val="accent2"/>
                </a:solidFill>
              </a:rPr>
              <a:t>Recap</a:t>
            </a:r>
            <a:endParaRPr lang="sk-SK" sz="3600" b="1" kern="0" dirty="0">
              <a:solidFill>
                <a:schemeClr val="accent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9571" y="475673"/>
            <a:ext cx="12004017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2"/>
                </a:solidFill>
              </a:rPr>
              <a:t>What distinct forms </a:t>
            </a:r>
            <a:r>
              <a:rPr lang="en-US" sz="3200" dirty="0">
                <a:solidFill>
                  <a:schemeClr val="accent2"/>
                </a:solidFill>
              </a:rPr>
              <a:t>of </a:t>
            </a:r>
            <a:r>
              <a:rPr lang="en-US" sz="3200" dirty="0" smtClean="0">
                <a:solidFill>
                  <a:schemeClr val="accent2"/>
                </a:solidFill>
              </a:rPr>
              <a:t>Java </a:t>
            </a:r>
            <a:r>
              <a:rPr lang="en-US" sz="3200" dirty="0">
                <a:solidFill>
                  <a:schemeClr val="accent2"/>
                </a:solidFill>
              </a:rPr>
              <a:t>r</a:t>
            </a:r>
            <a:r>
              <a:rPr lang="en-US" sz="3200" dirty="0" smtClean="0">
                <a:solidFill>
                  <a:schemeClr val="accent2"/>
                </a:solidFill>
              </a:rPr>
              <a:t>eferences do we know?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	</a:t>
            </a:r>
            <a:r>
              <a:rPr lang="en-US" sz="3200" i="1" dirty="0" smtClean="0">
                <a:solidFill>
                  <a:schemeClr val="bg1"/>
                </a:solidFill>
              </a:rPr>
              <a:t>Strong, Soft, Weak, Phantom</a:t>
            </a:r>
            <a:endParaRPr lang="en-US" sz="3200" i="1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2"/>
                </a:solidFill>
              </a:rPr>
              <a:t>Which one is </a:t>
            </a:r>
            <a:r>
              <a:rPr lang="en-US" sz="3200" dirty="0">
                <a:solidFill>
                  <a:schemeClr val="accent2"/>
                </a:solidFill>
              </a:rPr>
              <a:t>used </a:t>
            </a:r>
            <a:r>
              <a:rPr lang="en-US" sz="3200" dirty="0" smtClean="0">
                <a:solidFill>
                  <a:schemeClr val="accent2"/>
                </a:solidFill>
              </a:rPr>
              <a:t>in </a:t>
            </a:r>
            <a:r>
              <a:rPr lang="en-US" sz="3200" dirty="0">
                <a:solidFill>
                  <a:schemeClr val="accent2"/>
                </a:solidFill>
              </a:rPr>
              <a:t>99.99% </a:t>
            </a:r>
            <a:r>
              <a:rPr lang="en-US" sz="3200" dirty="0" smtClean="0">
                <a:solidFill>
                  <a:schemeClr val="accent2"/>
                </a:solidFill>
              </a:rPr>
              <a:t>cases?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	</a:t>
            </a:r>
            <a:r>
              <a:rPr lang="en-US" sz="3200" i="1" dirty="0" smtClean="0">
                <a:solidFill>
                  <a:schemeClr val="bg1"/>
                </a:solidFill>
              </a:rPr>
              <a:t>Strong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2"/>
                </a:solidFill>
              </a:rPr>
              <a:t>Which </a:t>
            </a:r>
            <a:r>
              <a:rPr lang="en-US" sz="3200" dirty="0" smtClean="0">
                <a:solidFill>
                  <a:schemeClr val="accent2"/>
                </a:solidFill>
              </a:rPr>
              <a:t>one’s “get” method always returns null?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	</a:t>
            </a:r>
            <a:r>
              <a:rPr lang="en-US" sz="3200" i="1" dirty="0" smtClean="0">
                <a:solidFill>
                  <a:schemeClr val="bg1"/>
                </a:solidFill>
              </a:rPr>
              <a:t>Phantom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2"/>
                </a:solidFill>
              </a:rPr>
              <a:t>Which one asks GC to wait until there is not enough memory?</a:t>
            </a:r>
          </a:p>
          <a:p>
            <a:r>
              <a:rPr lang="en-US" sz="3200" i="1" dirty="0" smtClean="0">
                <a:solidFill>
                  <a:schemeClr val="bg1"/>
                </a:solidFill>
              </a:rPr>
              <a:t>	Soft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2"/>
                </a:solidFill>
              </a:rPr>
              <a:t>What needs </a:t>
            </a:r>
            <a:r>
              <a:rPr lang="en-US" sz="3200" dirty="0" err="1" smtClean="0">
                <a:solidFill>
                  <a:schemeClr val="accent2"/>
                </a:solidFill>
              </a:rPr>
              <a:t>PhantomReference</a:t>
            </a:r>
            <a:r>
              <a:rPr lang="en-US" sz="3200" dirty="0" smtClean="0">
                <a:solidFill>
                  <a:schemeClr val="accent2"/>
                </a:solidFill>
              </a:rPr>
              <a:t> in its constructor?</a:t>
            </a:r>
          </a:p>
          <a:p>
            <a:pPr lvl="1"/>
            <a:r>
              <a:rPr lang="en-US" sz="3200" dirty="0">
                <a:solidFill>
                  <a:schemeClr val="bg1"/>
                </a:solidFill>
              </a:rPr>
              <a:t>	</a:t>
            </a:r>
            <a:r>
              <a:rPr lang="sk-SK" sz="3200" i="1" dirty="0" smtClean="0">
                <a:solidFill>
                  <a:schemeClr val="bg1"/>
                </a:solidFill>
              </a:rPr>
              <a:t>ReferenceQueue</a:t>
            </a:r>
            <a:endParaRPr lang="en-US" sz="3200" i="1" dirty="0" smtClean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2"/>
                </a:solidFill>
              </a:rPr>
              <a:t>Hash </a:t>
            </a:r>
            <a:r>
              <a:rPr lang="en-US" sz="3200" dirty="0">
                <a:solidFill>
                  <a:schemeClr val="accent2"/>
                </a:solidFill>
              </a:rPr>
              <a:t>table </a:t>
            </a:r>
            <a:r>
              <a:rPr lang="en-US" sz="3200" dirty="0" smtClean="0">
                <a:solidFill>
                  <a:schemeClr val="accent2"/>
                </a:solidFill>
              </a:rPr>
              <a:t>implementing the </a:t>
            </a:r>
            <a:r>
              <a:rPr lang="en-US" sz="3200" dirty="0">
                <a:solidFill>
                  <a:schemeClr val="accent2"/>
                </a:solidFill>
              </a:rPr>
              <a:t>Map interface, with weak </a:t>
            </a:r>
            <a:r>
              <a:rPr lang="en-US" sz="3200" dirty="0" smtClean="0">
                <a:solidFill>
                  <a:schemeClr val="accent2"/>
                </a:solidFill>
              </a:rPr>
              <a:t>keys?</a:t>
            </a:r>
          </a:p>
          <a:p>
            <a:r>
              <a:rPr lang="en-US" sz="3200" i="1" dirty="0">
                <a:solidFill>
                  <a:schemeClr val="bg1"/>
                </a:solidFill>
              </a:rPr>
              <a:t>	</a:t>
            </a:r>
            <a:r>
              <a:rPr lang="en-US" sz="3200" i="1" dirty="0" err="1" smtClean="0">
                <a:solidFill>
                  <a:schemeClr val="bg1"/>
                </a:solidFill>
              </a:rPr>
              <a:t>WeakHashMap</a:t>
            </a:r>
            <a:endParaRPr lang="en-US" sz="32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5196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29310" y="0"/>
            <a:ext cx="11933382" cy="951346"/>
          </a:xfrm>
        </p:spPr>
        <p:txBody>
          <a:bodyPr wrap="square" lIns="91440" tIns="45720" rIns="91440" bIns="45720">
            <a:noAutofit/>
          </a:bodyPr>
          <a:lstStyle/>
          <a:p>
            <a:pPr lvl="0" hangingPunct="1"/>
            <a:r>
              <a:rPr lang="en-US" sz="3600" b="1" dirty="0" smtClean="0"/>
              <a:t>Four Distinct Forms </a:t>
            </a:r>
            <a:r>
              <a:rPr lang="en-US" sz="3600" b="1" dirty="0"/>
              <a:t>of R</a:t>
            </a:r>
            <a:r>
              <a:rPr lang="en-US" sz="3600" b="1" dirty="0" smtClean="0"/>
              <a:t>eferences</a:t>
            </a:r>
            <a:endParaRPr lang="sk-SK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0" y="791760"/>
            <a:ext cx="1219358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Strong 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</a:rPr>
              <a:t>Reference</a:t>
            </a:r>
            <a:endParaRPr lang="en-US" sz="3600" dirty="0" smtClean="0">
              <a:solidFill>
                <a:schemeClr val="bg1"/>
              </a:solidFill>
            </a:endParaRPr>
          </a:p>
          <a:p>
            <a:r>
              <a:rPr lang="en-US" sz="3600" dirty="0">
                <a:solidFill>
                  <a:schemeClr val="bg1"/>
                </a:solidFill>
              </a:rPr>
              <a:t>	</a:t>
            </a:r>
            <a:r>
              <a:rPr lang="en-US" sz="3200" dirty="0" smtClean="0">
                <a:solidFill>
                  <a:schemeClr val="bg1"/>
                </a:solidFill>
              </a:rPr>
              <a:t>Integer </a:t>
            </a:r>
            <a:r>
              <a:rPr lang="en-US" sz="3200" dirty="0">
                <a:solidFill>
                  <a:schemeClr val="bg1"/>
                </a:solidFill>
              </a:rPr>
              <a:t>prime = 1;</a:t>
            </a:r>
            <a:endParaRPr lang="en-US" sz="3200" i="1" dirty="0" smtClean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</a:rPr>
              <a:t>Soft Reference</a:t>
            </a:r>
          </a:p>
          <a:p>
            <a:r>
              <a:rPr lang="en-US" sz="3600" dirty="0" smtClean="0">
                <a:solidFill>
                  <a:schemeClr val="bg1"/>
                </a:solidFill>
              </a:rPr>
              <a:t>	</a:t>
            </a:r>
            <a:r>
              <a:rPr lang="en-US" sz="3200" dirty="0" smtClean="0">
                <a:solidFill>
                  <a:schemeClr val="bg1"/>
                </a:solidFill>
              </a:rPr>
              <a:t>Integer </a:t>
            </a:r>
            <a:r>
              <a:rPr lang="en-US" sz="3200" dirty="0">
                <a:solidFill>
                  <a:schemeClr val="bg1"/>
                </a:solidFill>
              </a:rPr>
              <a:t>prime = 1; 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</a:p>
          <a:p>
            <a:r>
              <a:rPr lang="en-US" sz="3600" dirty="0" smtClean="0">
                <a:solidFill>
                  <a:schemeClr val="bg1"/>
                </a:solidFill>
              </a:rPr>
              <a:t>	</a:t>
            </a:r>
            <a:r>
              <a:rPr lang="en-US" sz="3200" dirty="0" err="1" smtClean="0">
                <a:solidFill>
                  <a:schemeClr val="bg1"/>
                </a:solidFill>
              </a:rPr>
              <a:t>SoftReference</a:t>
            </a:r>
            <a:r>
              <a:rPr lang="en-US" sz="3200" dirty="0" smtClean="0">
                <a:solidFill>
                  <a:schemeClr val="bg1"/>
                </a:solidFill>
              </a:rPr>
              <a:t>&lt;Integer</a:t>
            </a:r>
            <a:r>
              <a:rPr lang="en-US" sz="3200" dirty="0">
                <a:solidFill>
                  <a:schemeClr val="bg1"/>
                </a:solidFill>
              </a:rPr>
              <a:t>&gt; soft = </a:t>
            </a:r>
            <a:r>
              <a:rPr lang="en-US" sz="3200" dirty="0" smtClean="0">
                <a:solidFill>
                  <a:schemeClr val="bg1"/>
                </a:solidFill>
              </a:rPr>
              <a:t>new </a:t>
            </a:r>
            <a:r>
              <a:rPr lang="en-US" sz="3200" dirty="0" err="1" smtClean="0">
                <a:solidFill>
                  <a:schemeClr val="bg1"/>
                </a:solidFill>
              </a:rPr>
              <a:t>SoftReference</a:t>
            </a:r>
            <a:r>
              <a:rPr lang="en-US" sz="3200" dirty="0" smtClean="0">
                <a:solidFill>
                  <a:schemeClr val="bg1"/>
                </a:solidFill>
              </a:rPr>
              <a:t>&lt;&gt;(</a:t>
            </a:r>
            <a:r>
              <a:rPr lang="en-US" sz="3200" dirty="0">
                <a:solidFill>
                  <a:schemeClr val="bg1"/>
                </a:solidFill>
              </a:rPr>
              <a:t>prime); </a:t>
            </a:r>
          </a:p>
          <a:p>
            <a:r>
              <a:rPr lang="en-US" sz="3600" dirty="0" smtClean="0">
                <a:solidFill>
                  <a:schemeClr val="bg1"/>
                </a:solidFill>
              </a:rPr>
              <a:t>	</a:t>
            </a:r>
            <a:r>
              <a:rPr lang="en-US" sz="3200" dirty="0" smtClean="0">
                <a:solidFill>
                  <a:schemeClr val="bg1"/>
                </a:solidFill>
              </a:rPr>
              <a:t>prime </a:t>
            </a:r>
            <a:r>
              <a:rPr lang="en-US" sz="3200" dirty="0">
                <a:solidFill>
                  <a:schemeClr val="bg1"/>
                </a:solidFill>
              </a:rPr>
              <a:t>= null;</a:t>
            </a:r>
            <a:endParaRPr lang="en-US" sz="3200" dirty="0" smtClean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Weak 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</a:rPr>
              <a:t>Reference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	Integer </a:t>
            </a:r>
            <a:r>
              <a:rPr lang="en-US" sz="3200" dirty="0">
                <a:solidFill>
                  <a:schemeClr val="bg1"/>
                </a:solidFill>
              </a:rPr>
              <a:t>prime = 1;  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	</a:t>
            </a:r>
            <a:r>
              <a:rPr lang="en-US" sz="3200" dirty="0" err="1" smtClean="0">
                <a:solidFill>
                  <a:schemeClr val="bg1"/>
                </a:solidFill>
              </a:rPr>
              <a:t>WeakReference</a:t>
            </a:r>
            <a:r>
              <a:rPr lang="en-US" sz="3200" dirty="0" smtClean="0">
                <a:solidFill>
                  <a:schemeClr val="bg1"/>
                </a:solidFill>
              </a:rPr>
              <a:t>&lt;Integer</a:t>
            </a:r>
            <a:r>
              <a:rPr lang="en-US" sz="3200" dirty="0">
                <a:solidFill>
                  <a:schemeClr val="bg1"/>
                </a:solidFill>
              </a:rPr>
              <a:t>&gt; </a:t>
            </a:r>
            <a:r>
              <a:rPr lang="en-US" sz="3200" dirty="0" smtClean="0">
                <a:solidFill>
                  <a:schemeClr val="bg1"/>
                </a:solidFill>
              </a:rPr>
              <a:t>weak = </a:t>
            </a:r>
            <a:r>
              <a:rPr lang="en-US" sz="3200" dirty="0">
                <a:solidFill>
                  <a:schemeClr val="bg1"/>
                </a:solidFill>
              </a:rPr>
              <a:t>new </a:t>
            </a:r>
            <a:r>
              <a:rPr lang="en-US" sz="3200" dirty="0" err="1" smtClean="0">
                <a:solidFill>
                  <a:schemeClr val="bg1"/>
                </a:solidFill>
              </a:rPr>
              <a:t>WeakReference</a:t>
            </a:r>
            <a:r>
              <a:rPr lang="en-US" sz="3200" dirty="0" smtClean="0">
                <a:solidFill>
                  <a:schemeClr val="bg1"/>
                </a:solidFill>
              </a:rPr>
              <a:t>&lt;&gt;(</a:t>
            </a:r>
            <a:r>
              <a:rPr lang="en-US" sz="3200" dirty="0">
                <a:solidFill>
                  <a:schemeClr val="bg1"/>
                </a:solidFill>
              </a:rPr>
              <a:t>prime); 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	prime </a:t>
            </a:r>
            <a:r>
              <a:rPr lang="en-US" sz="3200" dirty="0">
                <a:solidFill>
                  <a:schemeClr val="bg1"/>
                </a:solidFill>
              </a:rPr>
              <a:t>= null</a:t>
            </a:r>
            <a:r>
              <a:rPr lang="en-US" sz="3200" dirty="0" smtClean="0">
                <a:solidFill>
                  <a:schemeClr val="bg1"/>
                </a:solidFill>
              </a:rPr>
              <a:t>;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</a:rPr>
              <a:t>Phantom Reference</a:t>
            </a:r>
            <a:endParaRPr lang="en-US" sz="36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1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504720" y="0"/>
            <a:ext cx="8557971" cy="95134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indent="0" algn="r" rtl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US" sz="4000" b="0" i="0" u="none" strike="noStrike" cap="none" baseline="0">
                <a:ln>
                  <a:noFill/>
                </a:ln>
                <a:solidFill>
                  <a:srgbClr val="FFFFFF"/>
                </a:solidFill>
                <a:highlight>
                  <a:scrgbClr r="0" g="0" b="0">
                    <a:alpha val="0"/>
                  </a:scrgbClr>
                </a:highlight>
                <a:latin typeface="Century Gothic" pitchFamily="34"/>
              </a:defRPr>
            </a:lvl1pPr>
          </a:lstStyle>
          <a:p>
            <a:pPr hangingPunct="1"/>
            <a:r>
              <a:rPr lang="en-US" sz="3600" b="1" kern="0" dirty="0" smtClean="0">
                <a:solidFill>
                  <a:schemeClr val="accent2"/>
                </a:solidFill>
              </a:rPr>
              <a:t>Recap</a:t>
            </a:r>
            <a:endParaRPr lang="sk-SK" sz="3600" b="1" kern="0" dirty="0">
              <a:solidFill>
                <a:schemeClr val="accent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9571" y="1133595"/>
            <a:ext cx="120040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2"/>
                </a:solidFill>
              </a:rPr>
              <a:t>How can we deal </a:t>
            </a:r>
            <a:r>
              <a:rPr lang="en-US" sz="3200" dirty="0">
                <a:solidFill>
                  <a:schemeClr val="accent2"/>
                </a:solidFill>
              </a:rPr>
              <a:t>with lapsed listeners (observers</a:t>
            </a:r>
            <a:r>
              <a:rPr lang="en-US" sz="3200" dirty="0" smtClean="0">
                <a:solidFill>
                  <a:schemeClr val="accent2"/>
                </a:solidFill>
              </a:rPr>
              <a:t>)?</a:t>
            </a:r>
          </a:p>
          <a:p>
            <a:endParaRPr lang="en-US" sz="1200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193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504720" y="0"/>
            <a:ext cx="8557971" cy="95134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indent="0" algn="r" rtl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US" sz="4000" b="0" i="0" u="none" strike="noStrike" cap="none" baseline="0">
                <a:ln>
                  <a:noFill/>
                </a:ln>
                <a:solidFill>
                  <a:srgbClr val="FFFFFF"/>
                </a:solidFill>
                <a:highlight>
                  <a:scrgbClr r="0" g="0" b="0">
                    <a:alpha val="0"/>
                  </a:scrgbClr>
                </a:highlight>
                <a:latin typeface="Century Gothic" pitchFamily="34"/>
              </a:defRPr>
            </a:lvl1pPr>
          </a:lstStyle>
          <a:p>
            <a:pPr hangingPunct="1"/>
            <a:r>
              <a:rPr lang="en-US" sz="3600" b="1" kern="0" dirty="0" smtClean="0">
                <a:solidFill>
                  <a:schemeClr val="accent2"/>
                </a:solidFill>
              </a:rPr>
              <a:t>Recap</a:t>
            </a:r>
            <a:endParaRPr lang="sk-SK" sz="3600" b="1" kern="0" dirty="0">
              <a:solidFill>
                <a:schemeClr val="accent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9571" y="1133595"/>
            <a:ext cx="12004017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2"/>
                </a:solidFill>
              </a:rPr>
              <a:t>How can we deal </a:t>
            </a:r>
            <a:r>
              <a:rPr lang="en-US" sz="3200" dirty="0">
                <a:solidFill>
                  <a:schemeClr val="accent2"/>
                </a:solidFill>
              </a:rPr>
              <a:t>with lapsed listeners (observers</a:t>
            </a:r>
            <a:r>
              <a:rPr lang="en-US" sz="3200" dirty="0" smtClean="0">
                <a:solidFill>
                  <a:schemeClr val="accent2"/>
                </a:solidFill>
              </a:rPr>
              <a:t>)?</a:t>
            </a:r>
          </a:p>
          <a:p>
            <a:endParaRPr lang="en-US" sz="1200" dirty="0" smtClean="0">
              <a:solidFill>
                <a:schemeClr val="accent2"/>
              </a:solidFill>
            </a:endParaRP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3200" i="1" dirty="0">
                <a:solidFill>
                  <a:schemeClr val="bg1"/>
                </a:solidFill>
              </a:rPr>
              <a:t>Always unregister your listeners unless they are interested in receiving notifications</a:t>
            </a:r>
            <a:r>
              <a:rPr lang="en-US" sz="3200" i="1" dirty="0" smtClean="0">
                <a:solidFill>
                  <a:schemeClr val="bg1"/>
                </a:solidFill>
              </a:rPr>
              <a:t>.</a:t>
            </a:r>
          </a:p>
          <a:p>
            <a:pPr lvl="1"/>
            <a:endParaRPr lang="en-US" sz="1200" i="1" dirty="0" smtClean="0">
              <a:solidFill>
                <a:schemeClr val="bg1"/>
              </a:solidFill>
            </a:endParaRPr>
          </a:p>
          <a:p>
            <a:pPr lvl="1"/>
            <a:endParaRPr lang="en-US" sz="32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229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504720" y="0"/>
            <a:ext cx="8557971" cy="95134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indent="0" algn="r" rtl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US" sz="4000" b="0" i="0" u="none" strike="noStrike" cap="none" baseline="0">
                <a:ln>
                  <a:noFill/>
                </a:ln>
                <a:solidFill>
                  <a:srgbClr val="FFFFFF"/>
                </a:solidFill>
                <a:highlight>
                  <a:scrgbClr r="0" g="0" b="0">
                    <a:alpha val="0"/>
                  </a:scrgbClr>
                </a:highlight>
                <a:latin typeface="Century Gothic" pitchFamily="34"/>
              </a:defRPr>
            </a:lvl1pPr>
          </a:lstStyle>
          <a:p>
            <a:pPr hangingPunct="1"/>
            <a:r>
              <a:rPr lang="en-US" sz="3600" b="1" kern="0" dirty="0" smtClean="0">
                <a:solidFill>
                  <a:schemeClr val="accent2"/>
                </a:solidFill>
              </a:rPr>
              <a:t>Recap</a:t>
            </a:r>
            <a:endParaRPr lang="sk-SK" sz="3600" b="1" kern="0" dirty="0">
              <a:solidFill>
                <a:schemeClr val="accent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9571" y="1133595"/>
            <a:ext cx="1200401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2"/>
                </a:solidFill>
              </a:rPr>
              <a:t>How can we deal </a:t>
            </a:r>
            <a:r>
              <a:rPr lang="en-US" sz="3200" dirty="0">
                <a:solidFill>
                  <a:schemeClr val="accent2"/>
                </a:solidFill>
              </a:rPr>
              <a:t>with lapsed listeners (observers</a:t>
            </a:r>
            <a:r>
              <a:rPr lang="en-US" sz="3200" dirty="0" smtClean="0">
                <a:solidFill>
                  <a:schemeClr val="accent2"/>
                </a:solidFill>
              </a:rPr>
              <a:t>)?</a:t>
            </a:r>
          </a:p>
          <a:p>
            <a:endParaRPr lang="en-US" sz="1200" dirty="0" smtClean="0">
              <a:solidFill>
                <a:schemeClr val="accent2"/>
              </a:solidFill>
            </a:endParaRP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3200" i="1" dirty="0">
                <a:solidFill>
                  <a:schemeClr val="bg1"/>
                </a:solidFill>
              </a:rPr>
              <a:t>Always unregister your listeners unless they are interested in receiving notifications</a:t>
            </a:r>
            <a:r>
              <a:rPr lang="en-US" sz="3200" i="1" dirty="0" smtClean="0">
                <a:solidFill>
                  <a:schemeClr val="bg1"/>
                </a:solidFill>
              </a:rPr>
              <a:t>.</a:t>
            </a:r>
          </a:p>
          <a:p>
            <a:pPr lvl="1"/>
            <a:endParaRPr lang="en-US" sz="1200" i="1" dirty="0" smtClean="0">
              <a:solidFill>
                <a:schemeClr val="bg1"/>
              </a:solidFill>
            </a:endParaRPr>
          </a:p>
          <a:p>
            <a:pPr lvl="1"/>
            <a:r>
              <a:rPr lang="en-US" sz="3200" i="1" dirty="0" smtClean="0">
                <a:solidFill>
                  <a:schemeClr val="bg1"/>
                </a:solidFill>
              </a:rPr>
              <a:t>and/or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endParaRPr lang="en-US" sz="1200" i="1" dirty="0" smtClean="0">
              <a:solidFill>
                <a:schemeClr val="bg1"/>
              </a:solidFill>
            </a:endParaRP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3200" i="1" dirty="0" smtClean="0">
                <a:solidFill>
                  <a:schemeClr val="bg1"/>
                </a:solidFill>
              </a:rPr>
              <a:t>Use weak </a:t>
            </a:r>
            <a:r>
              <a:rPr lang="en-US" sz="3200" i="1" dirty="0">
                <a:solidFill>
                  <a:schemeClr val="bg1"/>
                </a:solidFill>
              </a:rPr>
              <a:t>r</a:t>
            </a:r>
            <a:r>
              <a:rPr lang="en-US" sz="3200" i="1" dirty="0" smtClean="0">
                <a:solidFill>
                  <a:schemeClr val="bg1"/>
                </a:solidFill>
              </a:rPr>
              <a:t>eferences  </a:t>
            </a:r>
            <a:r>
              <a:rPr lang="en-US" sz="3200" i="1" dirty="0">
                <a:solidFill>
                  <a:schemeClr val="bg1"/>
                </a:solidFill>
              </a:rPr>
              <a:t>to keep track of registered observers</a:t>
            </a:r>
            <a:r>
              <a:rPr lang="en-US" sz="3200" i="1" dirty="0" smtClean="0">
                <a:solidFill>
                  <a:schemeClr val="bg1"/>
                </a:solidFill>
              </a:rPr>
              <a:t>.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3200" i="1" dirty="0" smtClean="0">
                <a:solidFill>
                  <a:schemeClr val="bg1"/>
                </a:solidFill>
              </a:rPr>
              <a:t>Find </a:t>
            </a:r>
            <a:r>
              <a:rPr lang="en-US" sz="3200" i="1" dirty="0">
                <a:solidFill>
                  <a:schemeClr val="bg1"/>
                </a:solidFill>
              </a:rPr>
              <a:t>an object that has the same lifecycle as the observers and </a:t>
            </a:r>
            <a:r>
              <a:rPr lang="en-US" sz="3200" i="1" dirty="0" smtClean="0">
                <a:solidFill>
                  <a:schemeClr val="bg1"/>
                </a:solidFill>
              </a:rPr>
              <a:t>hold </a:t>
            </a:r>
            <a:r>
              <a:rPr lang="en-US" sz="3200" i="1" dirty="0">
                <a:solidFill>
                  <a:schemeClr val="bg1"/>
                </a:solidFill>
              </a:rPr>
              <a:t>a strong reference to the </a:t>
            </a:r>
            <a:r>
              <a:rPr lang="en-US" sz="3200" i="1" dirty="0" smtClean="0">
                <a:solidFill>
                  <a:schemeClr val="bg1"/>
                </a:solidFill>
              </a:rPr>
              <a:t>observer within it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3200" i="1" dirty="0">
                <a:solidFill>
                  <a:schemeClr val="bg1"/>
                </a:solidFill>
              </a:rPr>
              <a:t>Consider if </a:t>
            </a:r>
            <a:r>
              <a:rPr lang="en-US" sz="3200" i="1" dirty="0" smtClean="0">
                <a:solidFill>
                  <a:schemeClr val="bg1"/>
                </a:solidFill>
              </a:rPr>
              <a:t>you need to store observers in a  thread-safe implementation of List</a:t>
            </a:r>
            <a:endParaRPr lang="en-US" sz="32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99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3504720" y="0"/>
            <a:ext cx="8557971" cy="951346"/>
          </a:xfrm>
        </p:spPr>
        <p:txBody>
          <a:bodyPr wrap="square" lIns="91440" tIns="45720" rIns="91440" bIns="45720">
            <a:noAutofit/>
          </a:bodyPr>
          <a:lstStyle/>
          <a:p>
            <a:pPr lvl="0" hangingPunct="1"/>
            <a:r>
              <a:rPr lang="en-US" sz="3600" b="1" dirty="0" smtClean="0">
                <a:solidFill>
                  <a:schemeClr val="accent2"/>
                </a:solidFill>
              </a:rPr>
              <a:t>Strong References</a:t>
            </a:r>
            <a:endParaRPr lang="sk-SK" sz="3600" b="1" dirty="0">
              <a:solidFill>
                <a:schemeClr val="accent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7782" y="1093758"/>
            <a:ext cx="1191491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This is </a:t>
            </a:r>
            <a:r>
              <a:rPr lang="en-US" sz="3600" dirty="0" smtClean="0">
                <a:solidFill>
                  <a:schemeClr val="bg1"/>
                </a:solidFill>
              </a:rPr>
              <a:t>a </a:t>
            </a:r>
            <a:r>
              <a:rPr lang="en-US" sz="3600" dirty="0" smtClean="0">
                <a:solidFill>
                  <a:schemeClr val="accent2"/>
                </a:solidFill>
              </a:rPr>
              <a:t>default </a:t>
            </a:r>
            <a:r>
              <a:rPr lang="en-US" sz="3600" dirty="0">
                <a:solidFill>
                  <a:schemeClr val="accent2"/>
                </a:solidFill>
              </a:rPr>
              <a:t>type/class </a:t>
            </a:r>
            <a:r>
              <a:rPr lang="en-US" sz="3600" dirty="0">
                <a:solidFill>
                  <a:schemeClr val="bg1"/>
                </a:solidFill>
              </a:rPr>
              <a:t>of Reference </a:t>
            </a:r>
            <a:r>
              <a:rPr lang="en-US" sz="3600" dirty="0" smtClean="0">
                <a:solidFill>
                  <a:schemeClr val="bg1"/>
                </a:solidFill>
              </a:rPr>
              <a:t>Object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bg1"/>
                </a:solidFill>
              </a:rPr>
              <a:t>Any </a:t>
            </a:r>
            <a:r>
              <a:rPr lang="en-US" sz="3600" dirty="0">
                <a:solidFill>
                  <a:schemeClr val="bg1"/>
                </a:solidFill>
              </a:rPr>
              <a:t>object which has an active strong reference are </a:t>
            </a:r>
            <a:r>
              <a:rPr lang="en-US" sz="3600" dirty="0">
                <a:solidFill>
                  <a:schemeClr val="accent2"/>
                </a:solidFill>
              </a:rPr>
              <a:t>not eligible for garbage </a:t>
            </a:r>
            <a:r>
              <a:rPr lang="en-US" sz="3600" dirty="0" smtClean="0">
                <a:solidFill>
                  <a:schemeClr val="accent2"/>
                </a:solidFill>
              </a:rPr>
              <a:t>collection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bg1"/>
                </a:solidFill>
              </a:rPr>
              <a:t>The </a:t>
            </a:r>
            <a:r>
              <a:rPr lang="en-US" sz="3600" dirty="0">
                <a:solidFill>
                  <a:schemeClr val="bg1"/>
                </a:solidFill>
              </a:rPr>
              <a:t>object is garbage collected </a:t>
            </a:r>
            <a:r>
              <a:rPr lang="en-US" sz="3600" dirty="0">
                <a:solidFill>
                  <a:schemeClr val="accent2"/>
                </a:solidFill>
              </a:rPr>
              <a:t>only when </a:t>
            </a:r>
            <a:r>
              <a:rPr lang="en-US" sz="3600" dirty="0">
                <a:solidFill>
                  <a:schemeClr val="bg1"/>
                </a:solidFill>
              </a:rPr>
              <a:t>the variable which was strongly referenced points to </a:t>
            </a:r>
            <a:r>
              <a:rPr lang="en-US" sz="3600" dirty="0" smtClean="0">
                <a:solidFill>
                  <a:schemeClr val="accent2"/>
                </a:solidFill>
              </a:rPr>
              <a:t>null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782" y="3956080"/>
            <a:ext cx="10112901" cy="271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37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3504720" y="0"/>
            <a:ext cx="8557971" cy="951346"/>
          </a:xfrm>
        </p:spPr>
        <p:txBody>
          <a:bodyPr wrap="square" lIns="91440" tIns="45720" rIns="91440" bIns="45720">
            <a:noAutofit/>
          </a:bodyPr>
          <a:lstStyle/>
          <a:p>
            <a:pPr lvl="0" hangingPunct="1"/>
            <a:r>
              <a:rPr lang="en-US" sz="3600" b="1" dirty="0" smtClean="0">
                <a:solidFill>
                  <a:schemeClr val="accent2"/>
                </a:solidFill>
              </a:rPr>
              <a:t>Strong References – Example No. 1</a:t>
            </a:r>
            <a:endParaRPr lang="sk-SK" sz="3600" b="1" dirty="0">
              <a:solidFill>
                <a:schemeClr val="accent2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28" y="873286"/>
            <a:ext cx="12052767" cy="5906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6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3504720" y="0"/>
            <a:ext cx="8557971" cy="951346"/>
          </a:xfrm>
        </p:spPr>
        <p:txBody>
          <a:bodyPr wrap="square" lIns="91440" tIns="45720" rIns="91440" bIns="45720">
            <a:noAutofit/>
          </a:bodyPr>
          <a:lstStyle/>
          <a:p>
            <a:pPr lvl="0" hangingPunct="1"/>
            <a:r>
              <a:rPr lang="en-US" sz="3600" b="1" dirty="0" smtClean="0">
                <a:solidFill>
                  <a:schemeClr val="accent2"/>
                </a:solidFill>
              </a:rPr>
              <a:t>Strong References – Example No. 1</a:t>
            </a:r>
            <a:endParaRPr lang="sk-SK" sz="3600" b="1" dirty="0">
              <a:solidFill>
                <a:schemeClr val="accent2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570" y="951346"/>
            <a:ext cx="8877876" cy="346453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9570" y="4616604"/>
            <a:ext cx="1200401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Our instance: other.references.StrongReferenceExample$ObjectWithFinalize@15db9742</a:t>
            </a:r>
          </a:p>
          <a:p>
            <a:r>
              <a:rPr lang="en-US" sz="2000" dirty="0">
                <a:solidFill>
                  <a:schemeClr val="bg1"/>
                </a:solidFill>
              </a:rPr>
              <a:t>Calling </a:t>
            </a:r>
            <a:r>
              <a:rPr lang="en-US" sz="2000" dirty="0" err="1">
                <a:solidFill>
                  <a:schemeClr val="bg1"/>
                </a:solidFill>
              </a:rPr>
              <a:t>System.gc</a:t>
            </a:r>
            <a:r>
              <a:rPr lang="en-US" sz="2000" dirty="0">
                <a:solidFill>
                  <a:schemeClr val="bg1"/>
                </a:solidFill>
              </a:rPr>
              <a:t>() and sleeping 1 </a:t>
            </a:r>
            <a:r>
              <a:rPr lang="en-US" sz="2000" dirty="0" smtClean="0">
                <a:solidFill>
                  <a:schemeClr val="bg1"/>
                </a:solidFill>
              </a:rPr>
              <a:t>second </a:t>
            </a:r>
            <a:r>
              <a:rPr lang="en-US" sz="2000" dirty="0">
                <a:solidFill>
                  <a:schemeClr val="bg1"/>
                </a:solidFill>
              </a:rPr>
              <a:t>...</a:t>
            </a:r>
          </a:p>
          <a:p>
            <a:r>
              <a:rPr lang="en-US" sz="2000" dirty="0">
                <a:solidFill>
                  <a:schemeClr val="bg1"/>
                </a:solidFill>
              </a:rPr>
              <a:t>The object other.references.StrongReferenceExample$ObjectWithFinalize@15db9742 is being finalized!</a:t>
            </a:r>
          </a:p>
          <a:p>
            <a:r>
              <a:rPr lang="en-US" sz="2000" dirty="0">
                <a:solidFill>
                  <a:schemeClr val="bg1"/>
                </a:solidFill>
              </a:rPr>
              <a:t>Calling </a:t>
            </a:r>
            <a:r>
              <a:rPr lang="en-US" sz="2000" dirty="0" err="1">
                <a:solidFill>
                  <a:schemeClr val="bg1"/>
                </a:solidFill>
              </a:rPr>
              <a:t>System.gc</a:t>
            </a:r>
            <a:r>
              <a:rPr lang="en-US" sz="2000" dirty="0">
                <a:solidFill>
                  <a:schemeClr val="bg1"/>
                </a:solidFill>
              </a:rPr>
              <a:t>() and sleeping 1 </a:t>
            </a:r>
            <a:r>
              <a:rPr lang="en-US" sz="2000" dirty="0" smtClean="0">
                <a:solidFill>
                  <a:schemeClr val="bg1"/>
                </a:solidFill>
              </a:rPr>
              <a:t>second </a:t>
            </a:r>
            <a:r>
              <a:rPr lang="en-US" sz="2000" dirty="0">
                <a:solidFill>
                  <a:schemeClr val="bg1"/>
                </a:solidFill>
              </a:rPr>
              <a:t>...</a:t>
            </a:r>
          </a:p>
          <a:p>
            <a:r>
              <a:rPr lang="en-US" sz="2000" dirty="0">
                <a:solidFill>
                  <a:schemeClr val="bg1"/>
                </a:solidFill>
              </a:rPr>
              <a:t>Calling </a:t>
            </a:r>
            <a:r>
              <a:rPr lang="en-US" sz="2000" dirty="0" err="1">
                <a:solidFill>
                  <a:schemeClr val="bg1"/>
                </a:solidFill>
              </a:rPr>
              <a:t>System.gc</a:t>
            </a:r>
            <a:r>
              <a:rPr lang="en-US" sz="2000" dirty="0">
                <a:solidFill>
                  <a:schemeClr val="bg1"/>
                </a:solidFill>
              </a:rPr>
              <a:t>() and sleeping 1 </a:t>
            </a:r>
            <a:r>
              <a:rPr lang="en-US" sz="2000" dirty="0" smtClean="0">
                <a:solidFill>
                  <a:schemeClr val="bg1"/>
                </a:solidFill>
              </a:rPr>
              <a:t>second </a:t>
            </a:r>
            <a:r>
              <a:rPr lang="en-US" sz="2000" dirty="0">
                <a:solidFill>
                  <a:schemeClr val="bg1"/>
                </a:solidFill>
              </a:rPr>
              <a:t>...</a:t>
            </a:r>
            <a:endParaRPr lang="sk-SK" sz="2000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1796" y="951346"/>
            <a:ext cx="2830895" cy="3285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349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3504720" y="0"/>
            <a:ext cx="8557971" cy="951346"/>
          </a:xfrm>
        </p:spPr>
        <p:txBody>
          <a:bodyPr wrap="square" lIns="91440" tIns="45720" rIns="91440" bIns="45720">
            <a:noAutofit/>
          </a:bodyPr>
          <a:lstStyle/>
          <a:p>
            <a:pPr lvl="0" hangingPunct="1"/>
            <a:r>
              <a:rPr lang="en-US" sz="3600" b="1" dirty="0" smtClean="0">
                <a:solidFill>
                  <a:schemeClr val="accent2"/>
                </a:solidFill>
              </a:rPr>
              <a:t>Strong References – Example No. 2</a:t>
            </a:r>
            <a:endParaRPr lang="sk-SK" sz="3600" b="1" dirty="0">
              <a:solidFill>
                <a:schemeClr val="accent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174107"/>
            <a:ext cx="1200401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Our instance: other.references.StrongReferenceExample2$ObjectWithFinalize@15db9742</a:t>
            </a:r>
          </a:p>
          <a:p>
            <a:r>
              <a:rPr lang="en-US" sz="2000" dirty="0">
                <a:solidFill>
                  <a:schemeClr val="bg1"/>
                </a:solidFill>
              </a:rPr>
              <a:t>Calling </a:t>
            </a:r>
            <a:r>
              <a:rPr lang="en-US" sz="2000" dirty="0" err="1">
                <a:solidFill>
                  <a:schemeClr val="bg1"/>
                </a:solidFill>
              </a:rPr>
              <a:t>System.gc</a:t>
            </a:r>
            <a:r>
              <a:rPr lang="en-US" sz="2000" dirty="0">
                <a:solidFill>
                  <a:schemeClr val="bg1"/>
                </a:solidFill>
              </a:rPr>
              <a:t>() and sleeping 1 </a:t>
            </a:r>
            <a:r>
              <a:rPr lang="en-US" sz="2000" dirty="0" smtClean="0">
                <a:solidFill>
                  <a:schemeClr val="bg1"/>
                </a:solidFill>
              </a:rPr>
              <a:t>second </a:t>
            </a:r>
            <a:r>
              <a:rPr lang="en-US" sz="2000" dirty="0">
                <a:solidFill>
                  <a:schemeClr val="bg1"/>
                </a:solidFill>
              </a:rPr>
              <a:t>...</a:t>
            </a:r>
          </a:p>
          <a:p>
            <a:r>
              <a:rPr lang="en-US" sz="2000" dirty="0">
                <a:solidFill>
                  <a:schemeClr val="bg1"/>
                </a:solidFill>
              </a:rPr>
              <a:t>Calling </a:t>
            </a:r>
            <a:r>
              <a:rPr lang="en-US" sz="2000" dirty="0" err="1">
                <a:solidFill>
                  <a:schemeClr val="bg1"/>
                </a:solidFill>
              </a:rPr>
              <a:t>System.gc</a:t>
            </a:r>
            <a:r>
              <a:rPr lang="en-US" sz="2000" dirty="0">
                <a:solidFill>
                  <a:schemeClr val="bg1"/>
                </a:solidFill>
              </a:rPr>
              <a:t>() and sleeping 1 </a:t>
            </a:r>
            <a:r>
              <a:rPr lang="en-US" sz="2000" dirty="0" smtClean="0">
                <a:solidFill>
                  <a:schemeClr val="bg1"/>
                </a:solidFill>
              </a:rPr>
              <a:t>second </a:t>
            </a:r>
            <a:r>
              <a:rPr lang="en-US" sz="2000" dirty="0">
                <a:solidFill>
                  <a:schemeClr val="bg1"/>
                </a:solidFill>
              </a:rPr>
              <a:t>...</a:t>
            </a:r>
          </a:p>
          <a:p>
            <a:r>
              <a:rPr lang="en-US" sz="2000" dirty="0">
                <a:solidFill>
                  <a:schemeClr val="bg1"/>
                </a:solidFill>
              </a:rPr>
              <a:t>Calling </a:t>
            </a:r>
            <a:r>
              <a:rPr lang="en-US" sz="2000" dirty="0" err="1">
                <a:solidFill>
                  <a:schemeClr val="bg1"/>
                </a:solidFill>
              </a:rPr>
              <a:t>System.gc</a:t>
            </a:r>
            <a:r>
              <a:rPr lang="en-US" sz="2000" dirty="0">
                <a:solidFill>
                  <a:schemeClr val="bg1"/>
                </a:solidFill>
              </a:rPr>
              <a:t>() and sleeping 1 </a:t>
            </a:r>
            <a:r>
              <a:rPr lang="en-US" sz="2000" dirty="0" smtClean="0">
                <a:solidFill>
                  <a:schemeClr val="bg1"/>
                </a:solidFill>
              </a:rPr>
              <a:t>second </a:t>
            </a:r>
            <a:r>
              <a:rPr lang="en-US" sz="2000" dirty="0">
                <a:solidFill>
                  <a:schemeClr val="bg1"/>
                </a:solidFill>
              </a:rPr>
              <a:t>...</a:t>
            </a:r>
          </a:p>
          <a:p>
            <a:r>
              <a:rPr lang="en-US" sz="2000" dirty="0">
                <a:solidFill>
                  <a:schemeClr val="bg1"/>
                </a:solidFill>
              </a:rPr>
              <a:t>Our strong reference is still valid: other.references.StrongReferenceExample2$ObjectWithFinalize@15db9742</a:t>
            </a:r>
            <a:endParaRPr lang="sk-SK" sz="2000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82095"/>
            <a:ext cx="12184318" cy="44255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74525" y="1072736"/>
            <a:ext cx="2888166" cy="342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648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3504720" y="0"/>
            <a:ext cx="8557971" cy="951346"/>
          </a:xfrm>
        </p:spPr>
        <p:txBody>
          <a:bodyPr wrap="square" lIns="91440" tIns="45720" rIns="91440" bIns="45720">
            <a:noAutofit/>
          </a:bodyPr>
          <a:lstStyle/>
          <a:p>
            <a:pPr lvl="0" hangingPunct="1"/>
            <a:r>
              <a:rPr lang="en-US" sz="3600" b="1" dirty="0" smtClean="0">
                <a:solidFill>
                  <a:schemeClr val="accent2"/>
                </a:solidFill>
              </a:rPr>
              <a:t>Weak References</a:t>
            </a:r>
            <a:endParaRPr lang="sk-SK" sz="3600" b="1" dirty="0">
              <a:solidFill>
                <a:schemeClr val="accent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752006"/>
            <a:ext cx="1208275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bg1"/>
                </a:solidFill>
              </a:rPr>
              <a:t>To create such references </a:t>
            </a:r>
            <a:r>
              <a:rPr lang="en-US" sz="3600" dirty="0" err="1" smtClean="0">
                <a:solidFill>
                  <a:schemeClr val="accent2"/>
                </a:solidFill>
              </a:rPr>
              <a:t>java.lang.ref.WeakReference</a:t>
            </a:r>
            <a:r>
              <a:rPr lang="en-US" sz="3600" dirty="0" smtClean="0">
                <a:solidFill>
                  <a:schemeClr val="bg1"/>
                </a:solidFill>
              </a:rPr>
              <a:t> class is used.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accent2"/>
                </a:solidFill>
              </a:rPr>
              <a:t>Example: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WeakReference</a:t>
            </a:r>
            <a:r>
              <a:rPr lang="en-US" sz="3600" dirty="0">
                <a:solidFill>
                  <a:schemeClr val="bg1"/>
                </a:solidFill>
              </a:rPr>
              <a:t>&lt;Integer&gt; </a:t>
            </a:r>
            <a:r>
              <a:rPr lang="en-US" sz="3600" dirty="0" err="1">
                <a:solidFill>
                  <a:schemeClr val="bg1"/>
                </a:solidFill>
              </a:rPr>
              <a:t>weakRefToInteger</a:t>
            </a:r>
            <a:r>
              <a:rPr lang="en-US" sz="3600" dirty="0">
                <a:solidFill>
                  <a:schemeClr val="bg1"/>
                </a:solidFill>
              </a:rPr>
              <a:t> = new </a:t>
            </a:r>
            <a:r>
              <a:rPr lang="en-US" sz="3600" dirty="0" err="1">
                <a:solidFill>
                  <a:schemeClr val="bg1"/>
                </a:solidFill>
              </a:rPr>
              <a:t>WeakReference</a:t>
            </a:r>
            <a:r>
              <a:rPr lang="en-US" sz="3600" dirty="0">
                <a:solidFill>
                  <a:schemeClr val="bg1"/>
                </a:solidFill>
              </a:rPr>
              <a:t>&lt;Integer&gt;(</a:t>
            </a:r>
            <a:r>
              <a:rPr lang="en-US" sz="3600" dirty="0" err="1">
                <a:solidFill>
                  <a:schemeClr val="bg1"/>
                </a:solidFill>
              </a:rPr>
              <a:t>i</a:t>
            </a:r>
            <a:r>
              <a:rPr lang="en-US" sz="3600" dirty="0">
                <a:solidFill>
                  <a:schemeClr val="bg1"/>
                </a:solidFill>
              </a:rPr>
              <a:t>); </a:t>
            </a:r>
            <a:endParaRPr lang="en-US" sz="3600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bg1"/>
                </a:solidFill>
              </a:rPr>
              <a:t>If </a:t>
            </a:r>
            <a:r>
              <a:rPr lang="en-US" sz="3600" dirty="0">
                <a:solidFill>
                  <a:schemeClr val="bg1"/>
                </a:solidFill>
              </a:rPr>
              <a:t>JVM detects an object with </a:t>
            </a:r>
            <a:r>
              <a:rPr lang="en-US" sz="3600" dirty="0">
                <a:solidFill>
                  <a:schemeClr val="accent2"/>
                </a:solidFill>
              </a:rPr>
              <a:t>only weak references</a:t>
            </a:r>
            <a:r>
              <a:rPr lang="en-US" sz="3600" dirty="0">
                <a:solidFill>
                  <a:schemeClr val="bg1"/>
                </a:solidFill>
              </a:rPr>
              <a:t> (i.e. no strong or soft references linked to </a:t>
            </a:r>
            <a:r>
              <a:rPr lang="en-US" sz="3600" dirty="0" smtClean="0">
                <a:solidFill>
                  <a:schemeClr val="bg1"/>
                </a:solidFill>
              </a:rPr>
              <a:t>this object), it </a:t>
            </a:r>
            <a:r>
              <a:rPr lang="en-US" sz="3600" dirty="0">
                <a:solidFill>
                  <a:schemeClr val="bg1"/>
                </a:solidFill>
              </a:rPr>
              <a:t>will be </a:t>
            </a:r>
            <a:r>
              <a:rPr lang="en-US" sz="3600" dirty="0">
                <a:solidFill>
                  <a:schemeClr val="accent2"/>
                </a:solidFill>
              </a:rPr>
              <a:t>marked for garbage collection</a:t>
            </a:r>
            <a:r>
              <a:rPr lang="en-US" sz="3600" dirty="0" smtClean="0">
                <a:solidFill>
                  <a:schemeClr val="bg1"/>
                </a:solidFill>
              </a:rPr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bg1"/>
                </a:solidFill>
              </a:rPr>
              <a:t>It </a:t>
            </a:r>
            <a:r>
              <a:rPr lang="en-US" sz="3600" dirty="0" smtClean="0">
                <a:solidFill>
                  <a:schemeClr val="accent2"/>
                </a:solidFill>
              </a:rPr>
              <a:t>does </a:t>
            </a:r>
            <a:r>
              <a:rPr lang="en-US" sz="3600" dirty="0">
                <a:solidFill>
                  <a:schemeClr val="accent2"/>
                </a:solidFill>
              </a:rPr>
              <a:t>not prevent </a:t>
            </a:r>
            <a:r>
              <a:rPr lang="en-US" sz="3600" dirty="0" smtClean="0">
                <a:solidFill>
                  <a:schemeClr val="bg1"/>
                </a:solidFill>
              </a:rPr>
              <a:t>the referent </a:t>
            </a:r>
            <a:r>
              <a:rPr lang="en-US" sz="3600" dirty="0">
                <a:solidFill>
                  <a:schemeClr val="bg1"/>
                </a:solidFill>
              </a:rPr>
              <a:t>from </a:t>
            </a:r>
            <a:r>
              <a:rPr lang="en-US" sz="3600" dirty="0">
                <a:solidFill>
                  <a:schemeClr val="accent2"/>
                </a:solidFill>
              </a:rPr>
              <a:t>being made </a:t>
            </a:r>
            <a:r>
              <a:rPr lang="en-US" sz="3600" dirty="0" err="1">
                <a:solidFill>
                  <a:schemeClr val="accent2"/>
                </a:solidFill>
              </a:rPr>
              <a:t>finalizable</a:t>
            </a:r>
            <a:r>
              <a:rPr lang="en-US" sz="3600" dirty="0">
                <a:solidFill>
                  <a:schemeClr val="accent2"/>
                </a:solidFill>
              </a:rPr>
              <a:t>, finalized, and then </a:t>
            </a:r>
            <a:r>
              <a:rPr lang="en-US" sz="3600" dirty="0" smtClean="0">
                <a:solidFill>
                  <a:schemeClr val="accent2"/>
                </a:solidFill>
              </a:rPr>
              <a:t>reclaimed</a:t>
            </a:r>
            <a:r>
              <a:rPr lang="en-US" sz="3600" dirty="0" smtClean="0">
                <a:solidFill>
                  <a:schemeClr val="bg1"/>
                </a:solidFill>
              </a:rPr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It is often used to implement </a:t>
            </a:r>
            <a:r>
              <a:rPr lang="en-US" sz="3600" dirty="0" err="1">
                <a:solidFill>
                  <a:schemeClr val="accent2"/>
                </a:solidFill>
              </a:rPr>
              <a:t>canonicalizing</a:t>
            </a:r>
            <a:r>
              <a:rPr lang="en-US" sz="3600" dirty="0">
                <a:solidFill>
                  <a:schemeClr val="accent2"/>
                </a:solidFill>
              </a:rPr>
              <a:t> </a:t>
            </a:r>
            <a:r>
              <a:rPr lang="en-US" sz="3600" dirty="0" smtClean="0">
                <a:solidFill>
                  <a:schemeClr val="accent2"/>
                </a:solidFill>
              </a:rPr>
              <a:t>mappings or to fix  the </a:t>
            </a:r>
            <a:r>
              <a:rPr lang="en-US" sz="3600" dirty="0">
                <a:solidFill>
                  <a:schemeClr val="accent2"/>
                </a:solidFill>
              </a:rPr>
              <a:t>Lapsed Listener </a:t>
            </a:r>
            <a:r>
              <a:rPr lang="en-US" sz="3600" dirty="0" smtClean="0">
                <a:solidFill>
                  <a:schemeClr val="accent2"/>
                </a:solidFill>
              </a:rPr>
              <a:t>problem.</a:t>
            </a:r>
          </a:p>
        </p:txBody>
      </p:sp>
    </p:spTree>
    <p:extLst>
      <p:ext uri="{BB962C8B-B14F-4D97-AF65-F5344CB8AC3E}">
        <p14:creationId xmlns:p14="http://schemas.microsoft.com/office/powerpoint/2010/main" val="389922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tl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itle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itle3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itle4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Title5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Title6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2314</TotalTime>
  <Words>1479</Words>
  <Application>Microsoft Office PowerPoint</Application>
  <PresentationFormat>Custom</PresentationFormat>
  <Paragraphs>250</Paragraphs>
  <Slides>42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42</vt:i4>
      </vt:variant>
    </vt:vector>
  </HeadingPairs>
  <TitlesOfParts>
    <vt:vector size="55" baseType="lpstr">
      <vt:lpstr>Arial</vt:lpstr>
      <vt:lpstr>Calibri</vt:lpstr>
      <vt:lpstr>Century Gothic</vt:lpstr>
      <vt:lpstr>Freestyle Script</vt:lpstr>
      <vt:lpstr>Lohit Devanagari</vt:lpstr>
      <vt:lpstr>WenQuanYi Zen Hei Sharp</vt:lpstr>
      <vt:lpstr>Default</vt:lpstr>
      <vt:lpstr>Title1</vt:lpstr>
      <vt:lpstr>Title2</vt:lpstr>
      <vt:lpstr>Title3</vt:lpstr>
      <vt:lpstr>Title4</vt:lpstr>
      <vt:lpstr>Title5</vt:lpstr>
      <vt:lpstr>Title6</vt:lpstr>
      <vt:lpstr>DESIGN (ANTY-)PATTERNS</vt:lpstr>
      <vt:lpstr>The Package java.lang.ref</vt:lpstr>
      <vt:lpstr>Four Distinct Forms of References</vt:lpstr>
      <vt:lpstr>Four Distinct Forms of References</vt:lpstr>
      <vt:lpstr>Strong References</vt:lpstr>
      <vt:lpstr>Strong References – Example No. 1</vt:lpstr>
      <vt:lpstr>Strong References – Example No. 1</vt:lpstr>
      <vt:lpstr>Strong References – Example No. 2</vt:lpstr>
      <vt:lpstr>Weak References</vt:lpstr>
      <vt:lpstr>Weak References – Example</vt:lpstr>
      <vt:lpstr>Weak References – Example</vt:lpstr>
      <vt:lpstr>PowerPoint Presentation</vt:lpstr>
      <vt:lpstr>PowerPoint Presentation</vt:lpstr>
      <vt:lpstr>Soft References</vt:lpstr>
      <vt:lpstr>Soft References – Example No. 1</vt:lpstr>
      <vt:lpstr>Soft References – Example No. 1</vt:lpstr>
      <vt:lpstr>Soft References – Example No. 1</vt:lpstr>
      <vt:lpstr>Soft References – Example No. 2</vt:lpstr>
      <vt:lpstr>Soft References – Example No. 2</vt:lpstr>
      <vt:lpstr>Phantom References</vt:lpstr>
      <vt:lpstr>Phantom References –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(ANTI-)PATTERNS</dc:title>
  <dc:creator>Juraj Kollar</dc:creator>
  <cp:lastModifiedBy>Peter Prazenica</cp:lastModifiedBy>
  <cp:revision>97</cp:revision>
  <dcterms:created xsi:type="dcterms:W3CDTF">2019-03-26T16:03:10Z</dcterms:created>
  <dcterms:modified xsi:type="dcterms:W3CDTF">2019-05-08T03:18:28Z</dcterms:modified>
</cp:coreProperties>
</file>