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19"/>
  </p:notesMasterIdLst>
  <p:handoutMasterIdLst>
    <p:handoutMasterId r:id="rId20"/>
  </p:handoutMasterIdLst>
  <p:sldIdLst>
    <p:sldId id="256" r:id="rId8"/>
    <p:sldId id="257" r:id="rId9"/>
    <p:sldId id="259" r:id="rId10"/>
    <p:sldId id="272" r:id="rId11"/>
    <p:sldId id="282" r:id="rId12"/>
    <p:sldId id="283" r:id="rId13"/>
    <p:sldId id="260" r:id="rId14"/>
    <p:sldId id="284" r:id="rId15"/>
    <p:sldId id="274" r:id="rId16"/>
    <p:sldId id="275" r:id="rId17"/>
    <p:sldId id="281" r:id="rId18"/>
  </p:sldIdLst>
  <p:sldSz cx="12193588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C224CAE8-D6E1-4DFA-B688-8EC559DF47B5}" type="slidenum">
              <a:t>‹#›</a:t>
            </a:fld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3005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7261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4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1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5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82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18035-A34B-4EC9-BE9A-C0259D919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C287FE-A849-41B2-AE1A-94F17ABDDF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551C40-BB73-4760-8D31-963AD04ED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FDDBD0-C877-4CE8-AD47-E59C987696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00E068-BD20-4709-A75D-B150823F71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2D1207-BBC4-47AC-9275-1638BB0222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2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F322A-7C6A-4D8D-A9C6-D159F7EBBF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43DCEA-76D4-422E-B44A-BE3DAFD54F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B73AD-4E64-4D9E-A823-D1ECE8D3FD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6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BC1A41-981D-4997-B57A-8FECCACFE6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87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B8FA1E-084E-497A-A1EB-4B7F6378A5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0D8EC8-DD82-42EB-8A77-8B612D04CF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9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DE86F3-1C97-4D75-90CA-50D817D48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8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F581F7-457D-400B-88B7-9CCC068EB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633AF8-CBE3-4FD8-B8A6-F067C44F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4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A88C2-EA94-4790-BEDE-4A21356B7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40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312788-A06C-4772-9645-7A33819F6C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D4DB30-22F8-4DFD-8E09-B2867C7BC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1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0CF13E-9141-4424-99C1-78462333F6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5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84EB2-B8C6-43FE-A3C6-1AF621B149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8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D2D04-3659-4958-A704-D843ADDD76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6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7C0596-B99A-4775-85F3-75C574EAB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30F97-56C8-496C-A90A-8650719A7A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0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A5E499-9F67-49F6-BA42-BA700EA40D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7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09F719-E5B3-4BD8-842C-37EDDEDF06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0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F1435-D96B-4ABC-B140-482F41B336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4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295B67-6AA4-4BBE-83B7-055EC45CD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A20F8D-76C1-4F54-B825-98AB8FED5A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1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7FCDA2-D345-46E5-BB6F-D04B274199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ED1F01-CBD6-402F-8415-E26691AC1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40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111D66-107E-419A-8F7D-AFA22FEB56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42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CB1992-B600-408F-905D-7700816D1B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10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4403F6-0388-4B76-AEF4-8243D6D362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29401C-EDEF-4FBC-B969-A4C636E855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36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A23167-1607-427B-B4B7-B138F5EE8E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97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1636DA-55F3-4A0C-93F1-8D760F10C5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0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0430E-3F9C-40D1-AF93-33FEEF5635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5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74908-4704-4D67-9D54-F712D41707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67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C061F6-BB8F-4E4D-AFAC-12B63B32D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8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E127A8-45E9-4550-AAF9-03B022A9BD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20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6FA1B0-001A-4CEB-8CCC-90DB82C9AD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37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6782CC-2792-4EF2-A965-7D0DC867D1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28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5E77F3-57D2-4150-9747-B8C22658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71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1AD07F-298B-4436-87D7-A59C4C0AA6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D5CF9-817D-4698-9D77-B0776D7690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72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37A844-9ED1-4F27-9F04-0441026BF2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872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119F8A-A908-44AD-9B1D-F28A16ECC2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80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8FC21B-C4CD-4C78-9941-B3C6F56632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85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3A7D91-3E93-4E13-90C9-A6868BF29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22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37D444-AEE0-4509-A76B-E0BC521511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37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CE7581-13F3-418E-A0FC-03A9BB9A87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A0EA7-B07F-4D28-AE1C-AD5CF901A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29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24D5D-93EB-4E65-8AFA-9BF0859432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71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E2691F-61C0-49DB-904D-9ED8F42DBF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99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7A4BF5-EC77-4165-B14E-C7FA4DD0A1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EE33C9-754A-462F-BA4B-82747242C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78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F6236E-6796-49AE-AA26-BA71A13398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63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77CBD8-7CC1-43C8-AAE5-D977A0722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84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046965-867A-4FE0-8C5C-3DF0AE44C2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76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477AE4-CFC4-42AD-9B29-E979B5D5F3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DB3C6A-4032-443B-A34A-0DF0E92FBA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20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9DF421-4C84-4AF2-81CF-465EBC6637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4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F34D9A-B32F-4582-84C8-E16722F147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19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DB670-2F64-49AC-862B-983C2B501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33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45187C-8421-43D1-B17E-C9A9FB0B8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1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C08EAC-1D1F-4A94-8448-B436EF89D3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7570FC-20ED-4994-A584-0455348167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916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3BAEE-E1E9-4A78-914D-D718A752C0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28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E7B10-310D-40B4-B53F-FA681030F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64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402E0-1A72-41A9-AB1C-E09261E329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68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B4FE5-55D4-4951-BDD9-E76ECB3D39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73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3D3A42-3809-43C6-A04A-1F00C55EFB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70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2A9BC-4658-4421-B5DB-B1EF5C8FF5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22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6F2B9E-6ECB-45BF-BA2C-38E9E955B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84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2B73DC-0B70-4126-83ED-43FF950F4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C1919-3174-4D5F-9A01-0F5E92AD12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2C1C7-2D59-4B07-968C-583FE61E7E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8594640" y="6356520"/>
            <a:ext cx="29116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6356520"/>
            <a:ext cx="77724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763120" y="380520"/>
            <a:ext cx="2743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05F10210-5FCE-4BBD-8F7E-63640512FE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7" descr="C0-HD-BTM.png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7908839" y="4314960"/>
            <a:ext cx="2911679" cy="37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1371599" y="4324320"/>
            <a:ext cx="64007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8077320" y="143028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393CE12-20B0-4AEA-AB03-14112229CE2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880"/>
            <a:ext cx="6991199" cy="3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ED4C9759-A86D-475E-9601-38AEB00A70B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36D45615-4D76-4E8E-9499-D3415C901D5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8"/>
          <p:cNvSpPr/>
          <p:nvPr/>
        </p:nvSpPr>
        <p:spPr>
          <a:xfrm>
            <a:off x="476280" y="93348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“</a:t>
            </a:r>
          </a:p>
        </p:txBody>
      </p:sp>
      <p:sp>
        <p:nvSpPr>
          <p:cNvPr id="4" name="TextBox 9"/>
          <p:cNvSpPr/>
          <p:nvPr/>
        </p:nvSpPr>
        <p:spPr>
          <a:xfrm>
            <a:off x="10983960" y="270180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”</a:t>
            </a:r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AC7CD73-6B19-4846-BF6F-A2BDCCF7291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8E45A6AF-3B79-4DA2-B94B-A3594252FDA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520"/>
            <a:ext cx="6991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184C2505-6BF8-4576-B13F-F6D2518E344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server_patter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journaldev.com/1739/observer-design-pattern-in-java" TargetMode="External"/><Relationship Id="rId5" Type="http://schemas.openxmlformats.org/officeDocument/2006/relationships/hyperlink" Target="https://www.oodesign.com/observer-pattern.html" TargetMode="External"/><Relationship Id="rId4" Type="http://schemas.openxmlformats.org/officeDocument/2006/relationships/hyperlink" Target="https://www.baeldung.com/java-observer-patter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siGN (ANTI-)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240" y="1803240"/>
            <a:ext cx="9448920" cy="1825920"/>
          </a:xfrm>
        </p:spPr>
        <p:txBody>
          <a:bodyPr wrap="square" lIns="91440" tIns="45720" rIns="91440" bIns="45720" anchor="b">
            <a:noAutofit/>
          </a:bodyPr>
          <a:lstStyle/>
          <a:p>
            <a:pPr lvl="0" algn="l" hangingPunct="1"/>
            <a:r>
              <a:rPr lang="en-US" sz="6000" dirty="0"/>
              <a:t>DESIGN (ANTI-)PATTERNS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240" y="3974442"/>
            <a:ext cx="1985137" cy="58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r>
              <a:rPr lang="en-US" sz="3200" dirty="0"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Observer</a:t>
            </a:r>
            <a:endParaRPr lang="en-US" sz="3200" b="0" i="0" u="none" strike="noStrike" cap="none" baseline="0" dirty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4568B-73B0-4334-9050-B1F024F64123}"/>
              </a:ext>
            </a:extLst>
          </p:cNvPr>
          <p:cNvSpPr txBox="1"/>
          <p:nvPr/>
        </p:nvSpPr>
        <p:spPr>
          <a:xfrm>
            <a:off x="1371240" y="5575178"/>
            <a:ext cx="221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Jaroslav Sobek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24.4.2019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OBSERVER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201400" cy="4956480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</a:pPr>
            <a:r>
              <a:rPr lang="en-US" sz="3200" b="1" dirty="0">
                <a:solidFill>
                  <a:srgbClr val="FE801A"/>
                </a:solidFill>
              </a:rPr>
              <a:t>Observer - interface</a:t>
            </a:r>
            <a:endParaRPr lang="sk-SK" sz="3200" b="1" dirty="0">
              <a:solidFill>
                <a:srgbClr val="FE801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0569E-F7EE-4BB7-8BDB-33A3C7FD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0" y="2520000"/>
            <a:ext cx="47910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1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OBSERVER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292840" cy="2927046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</a:pPr>
            <a:r>
              <a:rPr lang="en-US" b="1" dirty="0">
                <a:solidFill>
                  <a:srgbClr val="FE801A"/>
                </a:solidFill>
              </a:rPr>
              <a:t>Sources</a:t>
            </a:r>
          </a:p>
          <a:p>
            <a:pPr lvl="0" hangingPunct="1">
              <a:lnSpc>
                <a:spcPct val="80000"/>
              </a:lnSpc>
              <a:spcBef>
                <a:spcPts val="1871"/>
              </a:spcBef>
              <a:buSzPct val="45000"/>
              <a:buFont typeface="StarSymbol"/>
              <a:buChar char="●"/>
            </a:pPr>
            <a:r>
              <a:rPr lang="en-US" sz="2000" dirty="0">
                <a:hlinkClick r:id="rId3"/>
              </a:rPr>
              <a:t>https://en.wikipedia.org/wiki/Observer_pattern</a:t>
            </a:r>
            <a:endParaRPr lang="en-US" sz="2000" dirty="0"/>
          </a:p>
          <a:p>
            <a:pPr lvl="0" hangingPunct="1">
              <a:lnSpc>
                <a:spcPct val="80000"/>
              </a:lnSpc>
              <a:spcBef>
                <a:spcPts val="1871"/>
              </a:spcBef>
              <a:buSzPct val="45000"/>
              <a:buFont typeface="StarSymbol"/>
              <a:buChar char="●"/>
            </a:pPr>
            <a:r>
              <a:rPr lang="en-US" sz="2000" dirty="0">
                <a:hlinkClick r:id="rId4"/>
              </a:rPr>
              <a:t>https://www.baeldung.com/java-observer-pattern</a:t>
            </a:r>
            <a:endParaRPr lang="en-US" sz="2000" dirty="0"/>
          </a:p>
          <a:p>
            <a:pPr lvl="0" hangingPunct="1">
              <a:lnSpc>
                <a:spcPct val="80000"/>
              </a:lnSpc>
              <a:spcBef>
                <a:spcPts val="1871"/>
              </a:spcBef>
              <a:buSzPct val="45000"/>
              <a:buFont typeface="StarSymbol"/>
              <a:buChar char="●"/>
            </a:pPr>
            <a:r>
              <a:rPr lang="en-US" sz="2000" dirty="0">
                <a:hlinkClick r:id="rId5"/>
              </a:rPr>
              <a:t>https://www.oodesign.com/observer-pattern.html</a:t>
            </a:r>
            <a:endParaRPr lang="en-US" sz="2000" dirty="0"/>
          </a:p>
          <a:p>
            <a:pPr lvl="0" hangingPunct="1">
              <a:lnSpc>
                <a:spcPct val="80000"/>
              </a:lnSpc>
              <a:spcBef>
                <a:spcPts val="1871"/>
              </a:spcBef>
              <a:buSzPct val="45000"/>
              <a:buFont typeface="StarSymbol"/>
              <a:buChar char="●"/>
            </a:pPr>
            <a:r>
              <a:rPr lang="en-US" sz="2000" dirty="0">
                <a:hlinkClick r:id="rId6"/>
              </a:rPr>
              <a:t>https://www.journaldev.com/1739/observer-design-pattern-in-java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5961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 Are Design Patterns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sk-SK" b="1"/>
              <a:t>WHAT ARE DESIGN PATTERNS </a:t>
            </a:r>
            <a:br>
              <a:rPr lang="sk-SK" b="1"/>
            </a:br>
            <a:endParaRPr lang="sk-SK" b="1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506319" cy="5230800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r>
              <a:rPr lang="en-US" i="1" dirty="0"/>
              <a:t>A software design pattern is a general, reusable solution to a commonly occurring problem. It is not a finished design that can be transformed directly into source or machine code. It is a description or template for how to solve a problem that can be used in many different situations. Design patterns are formalized best practices that the programmer can use to solve common problems when designing an application or system.</a:t>
            </a:r>
          </a:p>
          <a:p>
            <a:pPr lvl="0" hangingPunct="1">
              <a:lnSpc>
                <a:spcPct val="80000"/>
              </a:lnSpc>
            </a:pPr>
            <a:endParaRPr lang="en-US" dirty="0"/>
          </a:p>
          <a:p>
            <a:pPr lvl="0" hangingPunct="1">
              <a:lnSpc>
                <a:spcPct val="80000"/>
              </a:lnSpc>
            </a:pPr>
            <a:r>
              <a:rPr lang="en-US" b="1" dirty="0"/>
              <a:t>Types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Creational (singleton, builder, lazy </a:t>
            </a:r>
            <a:r>
              <a:rPr lang="en-US" dirty="0" err="1"/>
              <a:t>init</a:t>
            </a:r>
            <a:r>
              <a:rPr lang="en-US" dirty="0"/>
              <a:t>, abstract factory, object pool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Structural (adapter, bridge, decorator, facade, composite, proxy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Behavioral (iterator, strategy, template method, visitor, command, </a:t>
            </a:r>
            <a:r>
              <a:rPr lang="en-US" b="1" u="sng" dirty="0"/>
              <a:t>observer</a:t>
            </a:r>
            <a:r>
              <a:rPr lang="en-US" dirty="0"/>
              <a:t>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 dirty="0"/>
              <a:t>Concurrency (thread pool, double checked locking, monitor object, reactor etc.)</a:t>
            </a:r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OBSERVER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506319" cy="5022176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</a:pPr>
            <a:r>
              <a:rPr lang="sk-SK" b="1" dirty="0">
                <a:solidFill>
                  <a:srgbClr val="FE801A"/>
                </a:solidFill>
              </a:rPr>
              <a:t>GoF Definition</a:t>
            </a:r>
          </a:p>
          <a:p>
            <a:pPr lvl="0" hangingPunct="1">
              <a:lnSpc>
                <a:spcPct val="80000"/>
              </a:lnSpc>
            </a:pPr>
            <a:r>
              <a:rPr lang="en-US" i="1" dirty="0"/>
              <a:t>The observer pattern is a design pattern that defines a link between objects so that when one object's state changes, all dependent objects are updated automatically. This pattern allows communication between objects in a loosely coupled manner.</a:t>
            </a:r>
            <a:endParaRPr lang="en-US" sz="800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</a:pPr>
            <a:r>
              <a:rPr lang="sk-SK" b="1" dirty="0">
                <a:solidFill>
                  <a:srgbClr val="FE801A"/>
                </a:solidFill>
              </a:rPr>
              <a:t>Concept</a:t>
            </a:r>
            <a:endParaRPr lang="en-US" dirty="0"/>
          </a:p>
          <a:p>
            <a:pPr marL="171450" indent="-171450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observer pattern is used to allow a single object, known as the </a:t>
            </a:r>
            <a:r>
              <a:rPr lang="en-US" i="1" u="sng" dirty="0">
                <a:solidFill>
                  <a:schemeClr val="accent1"/>
                </a:solidFill>
              </a:rPr>
              <a:t>subject</a:t>
            </a:r>
            <a:r>
              <a:rPr lang="en-US" dirty="0"/>
              <a:t>, to publish changes to its state.</a:t>
            </a:r>
          </a:p>
          <a:p>
            <a:pPr marL="171450" indent="-171450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i="1" dirty="0"/>
              <a:t>behavioural</a:t>
            </a:r>
            <a:r>
              <a:rPr lang="en-US" dirty="0"/>
              <a:t> pattern as it defines a manner for controlling communication between classes or entities.</a:t>
            </a:r>
          </a:p>
          <a:p>
            <a:pPr marL="171450" indent="-171450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pattern gives loose coupling between the subject and its observers. The subject holds a collection of observers that are set only at run-time.</a:t>
            </a:r>
          </a:p>
          <a:p>
            <a:pPr marL="171450" indent="-171450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observer may be of any class that inherits from a known </a:t>
            </a:r>
            <a:r>
              <a:rPr lang="en-US" u="sng" dirty="0">
                <a:solidFill>
                  <a:schemeClr val="accent1"/>
                </a:solidFill>
              </a:rPr>
              <a:t>base class</a:t>
            </a:r>
            <a:r>
              <a:rPr lang="en-US" dirty="0"/>
              <a:t> or implements a common </a:t>
            </a:r>
            <a:r>
              <a:rPr lang="en-US" u="sng" dirty="0">
                <a:solidFill>
                  <a:schemeClr val="accent1"/>
                </a:solidFill>
              </a:rPr>
              <a:t>interface</a:t>
            </a:r>
            <a:r>
              <a:rPr lang="en-US" dirty="0"/>
              <a:t>. The actual functionality of the observers and their use of the state data need not be known by the subject.</a:t>
            </a:r>
            <a:endParaRPr lang="en-US" sz="800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sk-SK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en-US" dirty="0"/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OBSERVER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What problems can the Observer design pattern solve?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 one-to-many dependency between objects should be defined without making the objects tightly coupled.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It should be ensured that when one object changes state an open-ended number of dependent objects are updated automatically.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It should be possible that one object can notify an open-ended number of other objects.</a:t>
            </a:r>
            <a:endParaRPr lang="sk-SK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en-US" dirty="0"/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9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OBSERVER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Additional information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observer pattern can cause </a:t>
            </a:r>
            <a:r>
              <a:rPr lang="en-US" b="1" dirty="0">
                <a:solidFill>
                  <a:schemeClr val="accent1"/>
                </a:solidFill>
              </a:rPr>
              <a:t>memory leaks</a:t>
            </a:r>
            <a:r>
              <a:rPr lang="en-US" dirty="0"/>
              <a:t>, known as the lapsed listener problem, because in basic implementation it requires both explicit registration and explicit deregistration, as in the dispose pattern, because the subject holds </a:t>
            </a:r>
            <a:r>
              <a:rPr lang="en-US" dirty="0">
                <a:solidFill>
                  <a:schemeClr val="accent1"/>
                </a:solidFill>
              </a:rPr>
              <a:t>strong references </a:t>
            </a:r>
            <a:r>
              <a:rPr lang="en-US" dirty="0"/>
              <a:t>to the observers, keeping them alive. This can be prevented by the subject holding </a:t>
            </a:r>
            <a:r>
              <a:rPr lang="en-US" dirty="0">
                <a:solidFill>
                  <a:schemeClr val="accent1"/>
                </a:solidFill>
              </a:rPr>
              <a:t>weak references</a:t>
            </a:r>
            <a:r>
              <a:rPr lang="en-US" dirty="0"/>
              <a:t> to the observers.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While the library classes </a:t>
            </a:r>
            <a:r>
              <a:rPr lang="en-US" i="1" dirty="0">
                <a:solidFill>
                  <a:schemeClr val="accent1"/>
                </a:solidFill>
              </a:rPr>
              <a:t>java.util.Observer</a:t>
            </a:r>
            <a:r>
              <a:rPr lang="en-US" dirty="0"/>
              <a:t> and </a:t>
            </a:r>
            <a:r>
              <a:rPr lang="en-US" i="1" dirty="0">
                <a:solidFill>
                  <a:schemeClr val="accent1"/>
                </a:solidFill>
              </a:rPr>
              <a:t>java.util.Observable </a:t>
            </a:r>
            <a:r>
              <a:rPr lang="en-US" dirty="0"/>
              <a:t>exist, they have been deprecated in </a:t>
            </a:r>
            <a:r>
              <a:rPr lang="en-US" b="1" dirty="0">
                <a:solidFill>
                  <a:schemeClr val="accent1"/>
                </a:solidFill>
              </a:rPr>
              <a:t>Java 9</a:t>
            </a:r>
            <a:r>
              <a:rPr lang="en-US" b="1" dirty="0"/>
              <a:t> </a:t>
            </a:r>
            <a:r>
              <a:rPr lang="en-US" dirty="0"/>
              <a:t>because the model implemented was quite limited.</a:t>
            </a:r>
          </a:p>
          <a:p>
            <a:pPr lvl="0" hangingPunct="1">
              <a:lnSpc>
                <a:spcPct val="80000"/>
              </a:lnSpc>
            </a:pPr>
            <a:endParaRPr lang="sk-SK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en-US" dirty="0"/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6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49014" y="763680"/>
            <a:ext cx="512769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hangingPunct="1">
              <a:spcBef>
                <a:spcPct val="0"/>
              </a:spcBef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class diagram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152E4-29FF-444E-AF7E-3E5276693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08" y="2314447"/>
            <a:ext cx="7940658" cy="32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4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49014" y="763680"/>
            <a:ext cx="512769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hangingPunct="1">
              <a:spcBef>
                <a:spcPct val="0"/>
              </a:spcBef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class diagram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152E4-29FF-444E-AF7E-3E5276693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50" y="1865174"/>
            <a:ext cx="5568219" cy="3878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DDCACE-6315-4FB0-BEEC-16E32DD8CD78}"/>
              </a:ext>
            </a:extLst>
          </p:cNvPr>
          <p:cNvSpPr txBox="1"/>
          <p:nvPr/>
        </p:nvSpPr>
        <p:spPr>
          <a:xfrm>
            <a:off x="198894" y="2272684"/>
            <a:ext cx="60279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Observable</a:t>
            </a:r>
            <a:r>
              <a:rPr lang="en-US" dirty="0"/>
              <a:t> - interface or abstract class defining the operations for attaching and de-attaching observers to the client. In the GOF book this class/interface is known as </a:t>
            </a:r>
            <a:r>
              <a:rPr lang="en-US" b="1" dirty="0"/>
              <a:t>Subject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b="1" dirty="0" err="1"/>
              <a:t>ConcreteObservable</a:t>
            </a:r>
            <a:r>
              <a:rPr lang="en-US" dirty="0"/>
              <a:t> - concrete Observable class. It maintain the state of the object and when a change in the state occurs it notifies the attached </a:t>
            </a:r>
            <a:r>
              <a:rPr lang="en-US" b="1" dirty="0"/>
              <a:t>Observers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b="1" dirty="0"/>
              <a:t>Observer</a:t>
            </a:r>
            <a:r>
              <a:rPr lang="en-US" dirty="0"/>
              <a:t> - interface or abstract class defining the operations to be used to notify this object.</a:t>
            </a:r>
          </a:p>
          <a:p>
            <a:pPr>
              <a:spcAft>
                <a:spcPts val="1200"/>
              </a:spcAft>
            </a:pPr>
            <a:r>
              <a:rPr lang="en-US" b="1" dirty="0" err="1"/>
              <a:t>ConcreteObserverA</a:t>
            </a:r>
            <a:r>
              <a:rPr lang="en-US" b="1" dirty="0"/>
              <a:t>, ConcreteObserver2</a:t>
            </a:r>
            <a:r>
              <a:rPr lang="en-US" dirty="0"/>
              <a:t> - concrete </a:t>
            </a:r>
            <a:r>
              <a:rPr lang="en-US" b="1" dirty="0"/>
              <a:t>Observer</a:t>
            </a:r>
            <a:r>
              <a:rPr lang="en-US" dirty="0"/>
              <a:t> implementations.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49014" y="763680"/>
            <a:ext cx="512769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hangingPunct="1">
              <a:spcBef>
                <a:spcPct val="0"/>
              </a:spcBef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Observer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152E4-29FF-444E-AF7E-3E5276693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80" y="2087796"/>
            <a:ext cx="7129047" cy="40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3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OBSERVER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201400" cy="4956480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</a:pPr>
            <a:r>
              <a:rPr lang="en-US" sz="3200" b="1" dirty="0">
                <a:solidFill>
                  <a:srgbClr val="FE801A"/>
                </a:solidFill>
              </a:rPr>
              <a:t>Subject - interface</a:t>
            </a:r>
            <a:endParaRPr lang="sk-SK" sz="3200" b="1" dirty="0">
              <a:solidFill>
                <a:srgbClr val="FE801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D0142-E116-4B26-98B5-0B4475AE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0" y="2520000"/>
            <a:ext cx="7620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86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611</Words>
  <Application>Microsoft Office PowerPoint</Application>
  <PresentationFormat>Custom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Lohit Devanagari</vt:lpstr>
      <vt:lpstr>StarSymbol</vt:lpstr>
      <vt:lpstr>WenQuanYi Zen Hei Sharp</vt:lpstr>
      <vt:lpstr>Default</vt:lpstr>
      <vt:lpstr>Title1</vt:lpstr>
      <vt:lpstr>Title2</vt:lpstr>
      <vt:lpstr>Title3</vt:lpstr>
      <vt:lpstr>Title4</vt:lpstr>
      <vt:lpstr>Title5</vt:lpstr>
      <vt:lpstr>Title6</vt:lpstr>
      <vt:lpstr>DESIGN (ANTI-)PATTERNS</vt:lpstr>
      <vt:lpstr>WHAT ARE DESIGN PATTERNS  </vt:lpstr>
      <vt:lpstr>OBSERVER</vt:lpstr>
      <vt:lpstr>OBSERVER</vt:lpstr>
      <vt:lpstr>OBSERVER</vt:lpstr>
      <vt:lpstr>UML class diagram #1</vt:lpstr>
      <vt:lpstr>UML class diagram #2</vt:lpstr>
      <vt:lpstr>Observer Demo</vt:lpstr>
      <vt:lpstr>OBSERVER</vt:lpstr>
      <vt:lpstr>OBSERVER</vt:lpstr>
      <vt:lpstr>OBSERVER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(ANTI-)PATTERNS</dc:title>
  <dc:creator>Juraj Kollar</dc:creator>
  <cp:lastModifiedBy>Jaroslav Sobek</cp:lastModifiedBy>
  <cp:revision>46</cp:revision>
  <dcterms:created xsi:type="dcterms:W3CDTF">2019-03-26T16:03:10Z</dcterms:created>
  <dcterms:modified xsi:type="dcterms:W3CDTF">2019-04-18T19:18:35Z</dcterms:modified>
</cp:coreProperties>
</file>