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3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sk-SK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14">
            <a:lum bright="-50000"/>
          </a:blip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15">
            <a:lum bright="-50000"/>
          </a:blip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dt"/>
          </p:nvPr>
        </p:nvSpPr>
        <p:spPr>
          <a:xfrm>
            <a:off x="7908840" y="4314960"/>
            <a:ext cx="2911320" cy="374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/>
          </p:nvPr>
        </p:nvSpPr>
        <p:spPr>
          <a:xfrm>
            <a:off x="1371600" y="4324320"/>
            <a:ext cx="6400440" cy="3646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/>
          </p:nvPr>
        </p:nvSpPr>
        <p:spPr>
          <a:xfrm>
            <a:off x="8077320" y="1430280"/>
            <a:ext cx="2742840" cy="3646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</a:pPr>
            <a:fld id="{A414FD9D-A13B-40C2-BCE6-75A2BF92571A}" type="slidenum">
              <a:rPr lang="en-US" sz="1000" b="0" strike="noStrike" spc="-1">
                <a:solidFill>
                  <a:srgbClr val="FFFFFF"/>
                </a:solidFill>
                <a:latin typeface="Century Gothic"/>
                <a:ea typeface="WenQuanYi Zen Hei Sharp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sk-SK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/>
          <p:cNvPicPr/>
          <p:nvPr/>
        </p:nvPicPr>
        <p:blipFill>
          <a:blip r:embed="rId14">
            <a:lum bright="-50000"/>
          </a:blip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dt"/>
          </p:nvPr>
        </p:nvSpPr>
        <p:spPr>
          <a:xfrm>
            <a:off x="8594640" y="6356520"/>
            <a:ext cx="2911320" cy="3646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/>
          </p:nvPr>
        </p:nvSpPr>
        <p:spPr>
          <a:xfrm>
            <a:off x="685800" y="6356520"/>
            <a:ext cx="7772040" cy="3646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/>
          </p:nvPr>
        </p:nvSpPr>
        <p:spPr>
          <a:xfrm>
            <a:off x="8763120" y="380520"/>
            <a:ext cx="274284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</a:pPr>
            <a:fld id="{4B2DB127-907D-4480-B135-70AB29EE05CC}" type="slidenum">
              <a:rPr lang="en-US" sz="1000" b="0" strike="noStrike" spc="-1">
                <a:solidFill>
                  <a:srgbClr val="FFFFFF"/>
                </a:solidFill>
                <a:latin typeface="Century Gothic"/>
                <a:ea typeface="WenQuanYi Zen Hei Sharp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sk-SK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decorator-design-pattern-in-java" TargetMode="External"/><Relationship Id="rId2" Type="http://schemas.openxmlformats.org/officeDocument/2006/relationships/hyperlink" Target="https://en.wikipedia.org/wiki/Decorator_pattern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371240" y="1803240"/>
            <a:ext cx="9448560" cy="18255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sk-SK" sz="6000" b="0" strike="noStrike" spc="-1">
                <a:solidFill>
                  <a:srgbClr val="FFFFFF"/>
                </a:solidFill>
                <a:latin typeface="Century Gothic"/>
              </a:rPr>
              <a:t>DESIGN (ANTI-)PATTERNS</a:t>
            </a:r>
            <a:endParaRPr lang="sk-SK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259280" y="3974400"/>
            <a:ext cx="22096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entury Gothic"/>
                <a:ea typeface="WenQuanYi Zen Hei Sharp"/>
              </a:rPr>
              <a:t>Decorator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1371240" y="5575320"/>
            <a:ext cx="221832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Matúš Turčin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22.5.2019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895120" y="763560"/>
            <a:ext cx="8610480" cy="12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sk-SK" sz="4000" b="1" strike="noStrike" spc="-1">
                <a:solidFill>
                  <a:srgbClr val="FFFFFF"/>
                </a:solidFill>
                <a:latin typeface="Century Gothic"/>
              </a:rPr>
              <a:t>DECORATOR</a:t>
            </a:r>
            <a:endParaRPr lang="sk-SK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85800" y="1627200"/>
            <a:ext cx="11292480" cy="292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998"/>
              </a:spcBef>
            </a:pPr>
            <a:r>
              <a:rPr lang="en-US" sz="2200" b="1" strike="noStrike" spc="-1" dirty="0">
                <a:solidFill>
                  <a:srgbClr val="FE801A"/>
                </a:solidFill>
                <a:latin typeface="Century Gothic"/>
              </a:rPr>
              <a:t>Sources</a:t>
            </a:r>
            <a:endParaRPr lang="en-US" sz="22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80000"/>
              </a:lnSpc>
              <a:spcBef>
                <a:spcPts val="187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entury Gothic"/>
              </a:rPr>
              <a:t> O’REILY – Head first design patterns</a:t>
            </a: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80000"/>
              </a:lnSpc>
              <a:spcBef>
                <a:spcPts val="187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entury Gothic"/>
              </a:rPr>
              <a:t> 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entury Gothic"/>
                <a:hlinkClick r:id="rId2"/>
              </a:rPr>
              <a:t>https://en.wikipedia.org/wiki/Decorator_pattern</a:t>
            </a: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80000"/>
              </a:lnSpc>
              <a:spcBef>
                <a:spcPts val="187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entury Gothic"/>
              </a:rPr>
              <a:t> 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entury Gothic"/>
                <a:hlinkClick r:id="rId3"/>
              </a:rPr>
              <a:t>https://dzone.com/articles/decorator-design-pattern-in-java</a:t>
            </a: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80000"/>
              </a:lnSpc>
              <a:spcBef>
                <a:spcPts val="187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entury Gothic"/>
              </a:rPr>
              <a:t> https://www.gofpatterns.com/structural-design-patterns/structural-patterns/decorator-pattern.php</a:t>
            </a: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895120" y="763560"/>
            <a:ext cx="8610480" cy="12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sk-SK" sz="4000" b="1" strike="noStrike" spc="-1">
                <a:solidFill>
                  <a:srgbClr val="FFFFFF"/>
                </a:solidFill>
                <a:latin typeface="Century Gothic"/>
              </a:rPr>
              <a:t>WHAT ARE DESIGN PATTERNS </a:t>
            </a:r>
            <a:br/>
            <a:endParaRPr lang="sk-SK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27200"/>
            <a:ext cx="11734560" cy="523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998"/>
              </a:spcBef>
            </a:pPr>
            <a:r>
              <a:rPr lang="en-US" sz="2200" b="0" i="1" strike="noStrike" spc="-1">
                <a:solidFill>
                  <a:srgbClr val="FFFFFF"/>
                </a:solidFill>
                <a:latin typeface="Century Gothic"/>
              </a:rPr>
              <a:t>A software design pattern is a general, reusable solution to a commonly occurring problem. It is not a finished design that can be transformed directly into source or machine code. It is a description or template for how to solve a problem that can be used in many different situations. Design patterns are formalized best practices that the programmer can use to solve common problems when designing an application or system.</a:t>
            </a: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80000"/>
              </a:lnSpc>
              <a:spcBef>
                <a:spcPts val="998"/>
              </a:spcBef>
            </a:pP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80000"/>
              </a:lnSpc>
              <a:spcBef>
                <a:spcPts val="998"/>
              </a:spcBef>
            </a:pPr>
            <a:r>
              <a:rPr lang="en-US" sz="2200" b="1" strike="noStrike" spc="-1">
                <a:solidFill>
                  <a:srgbClr val="FFFFFF"/>
                </a:solidFill>
                <a:latin typeface="Century Gothic"/>
              </a:rPr>
              <a:t>Types</a:t>
            </a: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80000"/>
              </a:lnSpc>
              <a:spcBef>
                <a:spcPts val="998"/>
              </a:spcBef>
              <a:buClr>
                <a:srgbClr val="FFFFFF"/>
              </a:buClr>
              <a:buFont typeface="Symbol" charset="2"/>
              <a:buChar char=""/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Creational (singleton, builder, lazy init, abstract factory, object pool etc.)</a:t>
            </a:r>
          </a:p>
          <a:p>
            <a:pPr>
              <a:lnSpc>
                <a:spcPct val="80000"/>
              </a:lnSpc>
              <a:spcBef>
                <a:spcPts val="998"/>
              </a:spcBef>
              <a:buClr>
                <a:srgbClr val="FFFFFF"/>
              </a:buClr>
              <a:buFont typeface="Symbol" charset="2"/>
              <a:buChar char=""/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Structural (adapter, bridge, </a:t>
            </a:r>
            <a:r>
              <a:rPr lang="en-US" sz="2200" b="1" u="sng" strike="noStrike" spc="-1">
                <a:solidFill>
                  <a:srgbClr val="FFFFFF"/>
                </a:solidFill>
                <a:uFillTx/>
                <a:latin typeface="Century Gothic"/>
              </a:rPr>
              <a:t>decorator</a:t>
            </a: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, facade, composite, proxy etc.)</a:t>
            </a:r>
          </a:p>
          <a:p>
            <a:pPr>
              <a:lnSpc>
                <a:spcPct val="80000"/>
              </a:lnSpc>
              <a:spcBef>
                <a:spcPts val="998"/>
              </a:spcBef>
              <a:buClr>
                <a:srgbClr val="FFFFFF"/>
              </a:buClr>
              <a:buFont typeface="Symbol" charset="2"/>
              <a:buChar char=""/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Behavioral (iterator, strategy, template method, visitor, command, observer etc.)</a:t>
            </a:r>
          </a:p>
          <a:p>
            <a:pPr>
              <a:lnSpc>
                <a:spcPct val="80000"/>
              </a:lnSpc>
              <a:spcBef>
                <a:spcPts val="998"/>
              </a:spcBef>
              <a:buClr>
                <a:srgbClr val="FFFFFF"/>
              </a:buClr>
              <a:buFont typeface="Symbol" charset="2"/>
              <a:buChar char=""/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Concurrency (thread pool, double checked locking, monitor object, reactor etc.)</a:t>
            </a:r>
          </a:p>
          <a:p>
            <a:pPr>
              <a:lnSpc>
                <a:spcPct val="80000"/>
              </a:lnSpc>
              <a:spcBef>
                <a:spcPts val="998"/>
              </a:spcBef>
            </a:pP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895120" y="763560"/>
            <a:ext cx="8610480" cy="12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sk-SK" sz="4000" b="1" strike="noStrike" spc="-1">
                <a:solidFill>
                  <a:srgbClr val="FFFFFF"/>
                </a:solidFill>
                <a:latin typeface="Century Gothic"/>
              </a:rPr>
              <a:t>DECORATOR</a:t>
            </a:r>
            <a:endParaRPr lang="sk-SK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685800" y="1828800"/>
            <a:ext cx="10744200" cy="482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998"/>
              </a:spcBef>
            </a:pPr>
            <a:r>
              <a:rPr lang="en-US" sz="2800" b="1" strike="noStrike" spc="-1">
                <a:solidFill>
                  <a:srgbClr val="FE801A"/>
                </a:solidFill>
                <a:latin typeface="Century Gothic"/>
              </a:rPr>
              <a:t>Definition</a:t>
            </a: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80000"/>
              </a:lnSpc>
              <a:spcBef>
                <a:spcPts val="998"/>
              </a:spcBef>
            </a:pPr>
            <a:r>
              <a:rPr lang="en-US" sz="2800" b="0" i="1" strike="noStrike" spc="-1">
                <a:solidFill>
                  <a:srgbClr val="FFFFFF"/>
                </a:solidFill>
                <a:latin typeface="Century Gothic"/>
              </a:rPr>
              <a:t>The Decorator Pattern attaches additional responsibilities to an object dynamically. Decorators provide a flexible alternative to subclassing for extending functionality.</a:t>
            </a: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80000"/>
              </a:lnSpc>
              <a:spcBef>
                <a:spcPts val="998"/>
              </a:spcBef>
            </a:pP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80000"/>
              </a:lnSpc>
              <a:spcBef>
                <a:spcPts val="998"/>
              </a:spcBef>
            </a:pPr>
            <a:r>
              <a:rPr lang="en-US" sz="2800" b="1" strike="noStrike" spc="-1">
                <a:solidFill>
                  <a:srgbClr val="FE801A"/>
                </a:solidFill>
                <a:latin typeface="Century Gothic"/>
              </a:rPr>
              <a:t>When to use</a:t>
            </a: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  <a:p>
            <a:pPr marL="432000" indent="-324000">
              <a:lnSpc>
                <a:spcPct val="80000"/>
              </a:lnSpc>
              <a:spcBef>
                <a:spcPts val="998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You want to add responsibilities to individual objects dynamically and transparently, that is without affecting other objects</a:t>
            </a:r>
          </a:p>
          <a:p>
            <a:pPr marL="432000" indent="-324000">
              <a:lnSpc>
                <a:spcPct val="80000"/>
              </a:lnSpc>
              <a:spcBef>
                <a:spcPts val="998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You want to add responsibilities to the object that you want to change in the future</a:t>
            </a:r>
          </a:p>
          <a:p>
            <a:pPr marL="432000" indent="-324000">
              <a:lnSpc>
                <a:spcPct val="80000"/>
              </a:lnSpc>
              <a:spcBef>
                <a:spcPts val="998"/>
              </a:spcBef>
              <a:buClr>
                <a:srgbClr val="FFFFFF"/>
              </a:buClr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When extension by static sub-classing is impractical.</a:t>
            </a:r>
          </a:p>
          <a:p>
            <a:pPr>
              <a:lnSpc>
                <a:spcPct val="80000"/>
              </a:lnSpc>
              <a:spcBef>
                <a:spcPts val="998"/>
              </a:spcBef>
            </a:pP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80000"/>
              </a:lnSpc>
              <a:spcBef>
                <a:spcPts val="998"/>
              </a:spcBef>
            </a:pP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80000"/>
              </a:lnSpc>
              <a:spcBef>
                <a:spcPts val="998"/>
              </a:spcBef>
            </a:pP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80000"/>
              </a:lnSpc>
              <a:spcBef>
                <a:spcPts val="998"/>
              </a:spcBef>
            </a:pP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80000"/>
              </a:lnSpc>
              <a:spcBef>
                <a:spcPts val="998"/>
              </a:spcBef>
            </a:pP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80000"/>
              </a:lnSpc>
              <a:spcBef>
                <a:spcPts val="998"/>
              </a:spcBef>
            </a:pP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895120" y="763560"/>
            <a:ext cx="8610480" cy="12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sk-SK" sz="4000" b="1" strike="noStrike" spc="-1">
                <a:solidFill>
                  <a:srgbClr val="FFFFFF"/>
                </a:solidFill>
                <a:latin typeface="Century Gothic"/>
              </a:rPr>
              <a:t>DECORATOR</a:t>
            </a:r>
            <a:endParaRPr lang="sk-SK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85800" y="1627200"/>
            <a:ext cx="11505960" cy="4977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998"/>
              </a:spcBef>
              <a:spcAft>
                <a:spcPts val="1199"/>
              </a:spcAft>
            </a:pPr>
            <a:r>
              <a:rPr lang="en-US" sz="2200" b="1" strike="noStrike" spc="-1">
                <a:solidFill>
                  <a:srgbClr val="FE801A"/>
                </a:solidFill>
                <a:latin typeface="Century Gothic"/>
              </a:rPr>
              <a:t>Additional information</a:t>
            </a: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80000"/>
              </a:lnSpc>
              <a:spcBef>
                <a:spcPts val="998"/>
              </a:spcBef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Decorator classes mirror the type of the components they decorate (In fact, they are the same type as the components they decorate, either through inheritance or interface implementation.)</a:t>
            </a:r>
          </a:p>
          <a:p>
            <a:pPr marL="343080" indent="-342720">
              <a:lnSpc>
                <a:spcPct val="80000"/>
              </a:lnSpc>
              <a:spcBef>
                <a:spcPts val="998"/>
              </a:spcBef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Decorators change the behavior of their components by adding new functionality before and/or after (or even in place of) method calls to the component</a:t>
            </a:r>
          </a:p>
          <a:p>
            <a:pPr marL="343080" indent="-342720">
              <a:lnSpc>
                <a:spcPct val="80000"/>
              </a:lnSpc>
              <a:spcBef>
                <a:spcPts val="998"/>
              </a:spcBef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You can wrap a component with any number of decorators.</a:t>
            </a:r>
          </a:p>
          <a:p>
            <a:pPr marL="343080" indent="-342720">
              <a:lnSpc>
                <a:spcPct val="80000"/>
              </a:lnSpc>
              <a:spcBef>
                <a:spcPts val="998"/>
              </a:spcBef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Alternative to subclassing for extending behavior. It offers better flexibility than inheritance</a:t>
            </a:r>
          </a:p>
          <a:p>
            <a:pPr marL="343080" indent="-342720">
              <a:lnSpc>
                <a:spcPct val="80000"/>
              </a:lnSpc>
              <a:spcBef>
                <a:spcPts val="998"/>
              </a:spcBef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Allow add behaviour to class without modifying existing code</a:t>
            </a:r>
          </a:p>
          <a:p>
            <a:pPr marL="343080" indent="-342720">
              <a:lnSpc>
                <a:spcPct val="80000"/>
              </a:lnSpc>
              <a:spcBef>
                <a:spcPts val="998"/>
              </a:spcBef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Composition and delegation can often be used to add new behaviors at runtime</a:t>
            </a:r>
          </a:p>
          <a:p>
            <a:pPr>
              <a:lnSpc>
                <a:spcPct val="80000"/>
              </a:lnSpc>
              <a:spcBef>
                <a:spcPts val="998"/>
              </a:spcBef>
              <a:spcAft>
                <a:spcPts val="1199"/>
              </a:spcAft>
            </a:pP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80000"/>
              </a:lnSpc>
              <a:spcBef>
                <a:spcPts val="998"/>
              </a:spcBef>
            </a:pP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80000"/>
              </a:lnSpc>
              <a:spcBef>
                <a:spcPts val="998"/>
              </a:spcBef>
            </a:pP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80000"/>
              </a:lnSpc>
              <a:spcBef>
                <a:spcPts val="998"/>
              </a:spcBef>
            </a:pP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29200" y="306360"/>
            <a:ext cx="7123320" cy="1065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4000"/>
          </a:bodyPr>
          <a:lstStyle/>
          <a:p>
            <a:pPr>
              <a:lnSpc>
                <a:spcPct val="90000"/>
              </a:lnSpc>
            </a:pPr>
            <a:r>
              <a:rPr lang="sk-SK" sz="4400" b="1" strike="noStrike" spc="-1">
                <a:solidFill>
                  <a:srgbClr val="000000"/>
                </a:solidFill>
                <a:latin typeface="Calibri Light"/>
              </a:rPr>
              <a:t>UML class diagram #1</a:t>
            </a:r>
            <a:endParaRPr lang="sk-SK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2560320" y="1370520"/>
            <a:ext cx="6941520" cy="512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895120" y="763560"/>
            <a:ext cx="8610480" cy="12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sk-SK" sz="4000" b="1" strike="noStrike" spc="-1">
                <a:solidFill>
                  <a:srgbClr val="FFFFFF"/>
                </a:solidFill>
                <a:latin typeface="Century Gothic"/>
              </a:rPr>
              <a:t>DECORATOR</a:t>
            </a:r>
            <a:endParaRPr lang="sk-SK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85800" y="1627200"/>
            <a:ext cx="10927080" cy="4977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998"/>
              </a:spcBef>
              <a:spcAft>
                <a:spcPts val="1199"/>
              </a:spcAft>
            </a:pPr>
            <a:r>
              <a:rPr lang="en-US" sz="2200" b="1" strike="noStrike" spc="-1">
                <a:solidFill>
                  <a:srgbClr val="FE801A"/>
                </a:solidFill>
                <a:latin typeface="Century Gothic"/>
              </a:rPr>
              <a:t>PROS/CONS</a:t>
            </a: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80000"/>
              </a:lnSpc>
              <a:spcBef>
                <a:spcPts val="998"/>
              </a:spcBef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+ Alternative to subclassing for extending behavior. It offers better flexibility than inheritance</a:t>
            </a:r>
          </a:p>
          <a:p>
            <a:pPr marL="343080" indent="-342720">
              <a:lnSpc>
                <a:spcPct val="80000"/>
              </a:lnSpc>
              <a:spcBef>
                <a:spcPts val="998"/>
              </a:spcBef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+ Great pattern for creating flexible designs and staying true to the Open-Closed Principle and Single Responsibility Principle</a:t>
            </a:r>
          </a:p>
          <a:p>
            <a:pPr marL="343080" indent="-342720">
              <a:lnSpc>
                <a:spcPct val="80000"/>
              </a:lnSpc>
              <a:spcBef>
                <a:spcPts val="998"/>
              </a:spcBef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- Decorators can result in a large number of small classes in our design. It can be overwhelming to a developer trying to use the Decorator-based API</a:t>
            </a:r>
          </a:p>
          <a:p>
            <a:pPr marL="343080" indent="-342720">
              <a:lnSpc>
                <a:spcPct val="80000"/>
              </a:lnSpc>
              <a:spcBef>
                <a:spcPts val="998"/>
              </a:spcBef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Century Gothic"/>
              </a:rPr>
              <a:t>- Decorators can increase the complexity of the code needed to instantiate the component. (Instantiate not only the component, but also wrap it with who knows how many decorators.)</a:t>
            </a:r>
          </a:p>
          <a:p>
            <a:pPr>
              <a:lnSpc>
                <a:spcPct val="80000"/>
              </a:lnSpc>
              <a:spcBef>
                <a:spcPts val="998"/>
              </a:spcBef>
              <a:spcAft>
                <a:spcPts val="1199"/>
              </a:spcAft>
            </a:pP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80000"/>
              </a:lnSpc>
              <a:spcBef>
                <a:spcPts val="998"/>
              </a:spcBef>
            </a:pP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80000"/>
              </a:lnSpc>
              <a:spcBef>
                <a:spcPts val="998"/>
              </a:spcBef>
            </a:pPr>
            <a:endParaRPr lang="en-US" sz="2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895120" y="763560"/>
            <a:ext cx="8610480" cy="12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sk-SK" sz="4000" b="1" strike="noStrike" spc="-1">
                <a:solidFill>
                  <a:srgbClr val="FFFFFF"/>
                </a:solidFill>
                <a:latin typeface="Century Gothic"/>
              </a:rPr>
              <a:t>DECORATOR</a:t>
            </a:r>
            <a:endParaRPr lang="sk-SK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85800" y="1627200"/>
            <a:ext cx="3703320" cy="567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998"/>
              </a:spcBef>
            </a:pPr>
            <a:r>
              <a:rPr lang="en-US" sz="3200" b="1" strike="noStrike" spc="-1">
                <a:solidFill>
                  <a:srgbClr val="FE801A"/>
                </a:solidFill>
                <a:latin typeface="Century Gothic"/>
              </a:rPr>
              <a:t>Java API usage</a:t>
            </a:r>
            <a:endParaRPr lang="en-US" sz="32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2"/>
          <a:stretch/>
        </p:blipFill>
        <p:spPr>
          <a:xfrm>
            <a:off x="1554480" y="2194560"/>
            <a:ext cx="9052560" cy="42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895120" y="763560"/>
            <a:ext cx="8610480" cy="1293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sk-SK" sz="4000" b="1" strike="noStrike" spc="-1">
                <a:solidFill>
                  <a:srgbClr val="FFFFFF"/>
                </a:solidFill>
                <a:latin typeface="Century Gothic"/>
              </a:rPr>
              <a:t>DECORATOR</a:t>
            </a:r>
            <a:endParaRPr lang="sk-SK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114800" y="3017520"/>
            <a:ext cx="4023360" cy="1097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80000"/>
              </a:lnSpc>
              <a:spcBef>
                <a:spcPts val="998"/>
              </a:spcBef>
            </a:pPr>
            <a:r>
              <a:rPr lang="en-US" sz="5400" b="1" strike="noStrike" spc="-1">
                <a:solidFill>
                  <a:srgbClr val="FE801A"/>
                </a:solidFill>
                <a:latin typeface="Century Gothic"/>
              </a:rPr>
              <a:t>Example</a:t>
            </a:r>
            <a:endParaRPr lang="en-US" sz="54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2973240" y="1188720"/>
            <a:ext cx="6353640" cy="5487120"/>
          </a:xfrm>
          <a:prstGeom prst="rect">
            <a:avLst/>
          </a:prstGeom>
          <a:ln>
            <a:noFill/>
          </a:ln>
        </p:spPr>
      </p:pic>
      <p:sp>
        <p:nvSpPr>
          <p:cNvPr id="104" name="TextShape 1"/>
          <p:cNvSpPr txBox="1"/>
          <p:nvPr/>
        </p:nvSpPr>
        <p:spPr>
          <a:xfrm>
            <a:off x="2194560" y="91440"/>
            <a:ext cx="7863840" cy="100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sk-SK" sz="4000" b="1" strike="noStrike" spc="-1" dirty="0">
                <a:solidFill>
                  <a:srgbClr val="FFFFFF"/>
                </a:solidFill>
                <a:latin typeface="Century Gothic"/>
              </a:rPr>
              <a:t>THANK YOU FOR ATTENTION</a:t>
            </a:r>
            <a:endParaRPr lang="sk-SK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491</Words>
  <Application>Microsoft Office PowerPoint</Application>
  <PresentationFormat>Custom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DejaVu Sans</vt:lpstr>
      <vt:lpstr>Symbol</vt:lpstr>
      <vt:lpstr>Times New Roman</vt:lpstr>
      <vt:lpstr>WenQuanYi Zen Hei Sharp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(ANTI-)PATTERNS</dc:title>
  <dc:subject/>
  <dc:creator>Juraj Kollar</dc:creator>
  <dc:description/>
  <cp:lastModifiedBy>Matus Turcin</cp:lastModifiedBy>
  <cp:revision>60</cp:revision>
  <dcterms:created xsi:type="dcterms:W3CDTF">2019-03-26T16:03:10Z</dcterms:created>
  <dcterms:modified xsi:type="dcterms:W3CDTF">2019-05-22T05:49:35Z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