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59" r:id="rId10"/>
    <p:sldId id="289" r:id="rId11"/>
    <p:sldId id="294" r:id="rId12"/>
    <p:sldId id="293" r:id="rId13"/>
    <p:sldId id="284" r:id="rId14"/>
    <p:sldId id="285" r:id="rId15"/>
    <p:sldId id="296" r:id="rId16"/>
    <p:sldId id="295" r:id="rId17"/>
    <p:sldId id="288" r:id="rId18"/>
    <p:sldId id="297" r:id="rId19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Brndiarova" initials="GB" lastIdx="2" clrIdx="0">
    <p:extLst>
      <p:ext uri="{19B8F6BF-5375-455C-9EA6-DF929625EA0E}">
        <p15:presenceInfo xmlns:p15="http://schemas.microsoft.com/office/powerpoint/2012/main" userId="Gabriela Brndiar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3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null-object-pattern-in-java" TargetMode="External"/><Relationship Id="rId3" Type="http://schemas.openxmlformats.org/officeDocument/2006/relationships/hyperlink" Target="https://learning.oreilly.com/library/view/design-patterns-and/9781786463593/54e890ba-e824-4ad9-b04c-cf70437561d8.xhtml" TargetMode="External"/><Relationship Id="rId7" Type="http://schemas.openxmlformats.org/officeDocument/2006/relationships/hyperlink" Target="https://sourcemaking.com/design_patterns/null_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null-object-design-pattern/" TargetMode="External"/><Relationship Id="rId5" Type="http://schemas.openxmlformats.org/officeDocument/2006/relationships/hyperlink" Target="https://www.tutorialspoint.com/design_pattern/null_object_pattern.htm" TargetMode="External"/><Relationship Id="rId4" Type="http://schemas.openxmlformats.org/officeDocument/2006/relationships/hyperlink" Target="https://learning.oreilly.com/library/view/java-design-patterns/9781484240786/html/395506_2_En_25_Chapter.x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0201633612/ref=as_li_tl?ie=UTF8&amp;camp=1789&amp;creative=390957&amp;creativeASIN=0201633612&amp;linkCode=as2&amp;tag=triatcraft-20&amp;linkId=XRGUDJCGWC6AJNZ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/>
              <a:t>DESIGN (ANTI-)PATTERNS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240" y="3631679"/>
            <a:ext cx="9448920" cy="68579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Null Object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A4889B-222D-4E9E-82ED-0993F6129697}"/>
              </a:ext>
            </a:extLst>
          </p:cNvPr>
          <p:cNvSpPr txBox="1">
            <a:spLocks/>
          </p:cNvSpPr>
          <p:nvPr/>
        </p:nvSpPr>
        <p:spPr>
          <a:xfrm>
            <a:off x="8097398" y="5690587"/>
            <a:ext cx="3186119" cy="861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kern="1200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Gabriela Mar</a:t>
            </a:r>
            <a:r>
              <a:rPr lang="sk-SK" sz="2400" dirty="0" err="1"/>
              <a:t>áková</a:t>
            </a:r>
            <a:endParaRPr lang="sk-SK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Real world examples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Handling invalid input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Controller (Real Object) is a View's Strategy (View = 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AbstractClass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) for handling input, and 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NoController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 (Null Object) is the strategy that ignores all input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Handling of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customer</a:t>
            </a: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which</a:t>
            </a: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was</a:t>
            </a: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 not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found</a:t>
            </a: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 in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database</a:t>
            </a:r>
            <a:endParaRPr lang="fr-FR" sz="2100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adapter classes in </a:t>
            </a:r>
            <a:r>
              <a:rPr lang="fr-FR" sz="2100" dirty="0" err="1">
                <a:solidFill>
                  <a:schemeClr val="bg1"/>
                </a:solidFill>
                <a:latin typeface="Century Gothic" pitchFamily="34" charset="0"/>
              </a:rPr>
              <a:t>java.awt.event</a:t>
            </a:r>
            <a:r>
              <a:rPr lang="fr-FR" sz="2100" dirty="0">
                <a:solidFill>
                  <a:schemeClr val="bg1"/>
                </a:solidFill>
                <a:latin typeface="Century Gothic" pitchFamily="34" charset="0"/>
              </a:rPr>
              <a:t> package - 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empty bodies like 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mouseDragged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MouseEvent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 e){ }, 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mouseMoved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en-US" sz="2100" dirty="0" err="1">
                <a:solidFill>
                  <a:schemeClr val="bg1"/>
                </a:solidFill>
                <a:latin typeface="Century Gothic" pitchFamily="34" charset="0"/>
              </a:rPr>
              <a:t>MouseEvent</a:t>
            </a: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 e){ } </a:t>
            </a:r>
          </a:p>
          <a:p>
            <a:pPr hangingPunct="1">
              <a:lnSpc>
                <a:spcPct val="80000"/>
              </a:lnSpc>
              <a:spcAft>
                <a:spcPts val="1200"/>
              </a:spcAft>
            </a:pPr>
            <a:endParaRPr lang="fr-FR" sz="2000" dirty="0">
              <a:solidFill>
                <a:schemeClr val="bg1"/>
              </a:solidFill>
            </a:endParaRP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21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5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4956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b="1" dirty="0">
                <a:solidFill>
                  <a:srgbClr val="FE801A"/>
                </a:solidFill>
              </a:rPr>
              <a:t>References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Design Patterns and Best Practices in Java - Adrian </a:t>
            </a:r>
            <a:r>
              <a:rPr lang="en-US" sz="2000" dirty="0" err="1"/>
              <a:t>Ianculescu</a:t>
            </a:r>
            <a:r>
              <a:rPr lang="en-US" sz="2000" dirty="0"/>
              <a:t>; Lucian-Paul </a:t>
            </a:r>
            <a:r>
              <a:rPr lang="en-US" sz="2000" dirty="0" err="1"/>
              <a:t>Torje</a:t>
            </a:r>
            <a:r>
              <a:rPr lang="en-US" sz="2000" dirty="0"/>
              <a:t>; </a:t>
            </a:r>
            <a:r>
              <a:rPr lang="en-US" sz="2000" dirty="0" err="1"/>
              <a:t>Kamalmeet</a:t>
            </a:r>
            <a:r>
              <a:rPr lang="en-US" sz="2000" dirty="0"/>
              <a:t> Singh </a:t>
            </a:r>
            <a:r>
              <a:rPr lang="en-US" sz="2000" dirty="0">
                <a:hlinkClick r:id="rId3"/>
              </a:rPr>
              <a:t>https://learning.oreilly.com/library/view/design-patterns-and/9781786463593/54e890ba-e824-4ad9-b04c-cf70437561d8.xhtml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Java Design Patterns: A Hands-On Experience with Real-World Examples - By </a:t>
            </a:r>
            <a:r>
              <a:rPr lang="en-US" sz="2000" dirty="0" err="1"/>
              <a:t>Vaskaran</a:t>
            </a:r>
            <a:r>
              <a:rPr lang="en-US" sz="2000" dirty="0"/>
              <a:t> </a:t>
            </a:r>
            <a:r>
              <a:rPr lang="en-US" sz="2000" dirty="0" err="1"/>
              <a:t>Sarcar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https://learning.oreilly.com/library/view/java-design-patterns/9781484240786/html/395506_2_En_25_Chapter.xhtml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5"/>
              </a:rPr>
              <a:t>https://www.tutorialspoint.com/design_pattern/null_object_pattern.htm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6"/>
              </a:rPr>
              <a:t>https://www.geeksforgeeks.org/null-object-design-pattern/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7"/>
              </a:rPr>
              <a:t>https://sourcemaking.com/design_patterns/null_object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8"/>
              </a:rPr>
              <a:t>https://dzone.com/articles/null-object-pattern-in-java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56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CA6969-A6BF-4D0F-8C95-83746BD3B073}"/>
              </a:ext>
            </a:extLst>
          </p:cNvPr>
          <p:cNvSpPr/>
          <p:nvPr/>
        </p:nvSpPr>
        <p:spPr>
          <a:xfrm>
            <a:off x="0" y="3269277"/>
            <a:ext cx="1209501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sk-SK" sz="3600" b="1" dirty="0" err="1">
                <a:solidFill>
                  <a:srgbClr val="FE801A"/>
                </a:solidFill>
              </a:rPr>
              <a:t>Questions</a:t>
            </a:r>
            <a:r>
              <a:rPr lang="en-US" sz="3600" b="1" dirty="0">
                <a:solidFill>
                  <a:srgbClr val="FE801A"/>
                </a:solidFill>
              </a:rPr>
              <a:t> and discussion</a:t>
            </a:r>
            <a:endParaRPr lang="sk-SK" sz="3600" b="1" dirty="0">
              <a:solidFill>
                <a:srgbClr val="FE8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0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/>
              <a:t>WHAT ARE DESIGN PATTERNS </a:t>
            </a:r>
            <a:br>
              <a:rPr lang="sk-SK" b="1"/>
            </a:br>
            <a:endParaRPr lang="sk-SK" b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en-US" i="1" dirty="0"/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r>
              <a:rPr lang="en-US" b="1" dirty="0"/>
              <a:t>Types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Creational (singleton, builder, lazy </a:t>
            </a:r>
            <a:r>
              <a:rPr lang="en-US" dirty="0" err="1"/>
              <a:t>init</a:t>
            </a:r>
            <a:r>
              <a:rPr lang="en-US" dirty="0"/>
              <a:t>, abstract factory, object pool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Structural (adapter, bridge, decorator, facade, composite, proxy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b="1" u="sng" dirty="0"/>
              <a:t>Behavioral</a:t>
            </a:r>
            <a:r>
              <a:rPr lang="en-US" dirty="0"/>
              <a:t> (iterator, strategy, template method, visitor, command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Concurrency (thread pool, double checked locking, monitor object, reactor etc.)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GoF Definition</a:t>
            </a:r>
          </a:p>
          <a:p>
            <a:pPr lvl="0" hangingPunct="1">
              <a:lnSpc>
                <a:spcPct val="80000"/>
              </a:lnSpc>
            </a:pPr>
            <a:r>
              <a:rPr lang="en-US" dirty="0"/>
              <a:t>“The intent of a Null Object is to encapsulate the absence of an object by providing a substitutable alternative that offers suitable default do nothing behavior.” </a:t>
            </a:r>
            <a:r>
              <a:rPr lang="en-US" sz="900" dirty="0"/>
              <a:t>(</a:t>
            </a:r>
            <a:r>
              <a:rPr lang="en-US" sz="900" dirty="0">
                <a:hlinkClick r:id="rId3" tooltip=" Design Patterns: Elements of Reusable Object-Oriented Software"/>
              </a:rPr>
              <a:t>Design Patterns: Elements of Reusable Object-Oriented Software</a:t>
            </a:r>
            <a:r>
              <a:rPr lang="en-US" sz="900" dirty="0"/>
              <a:t>)</a:t>
            </a:r>
          </a:p>
          <a:p>
            <a:pPr lvl="0" hangingPunct="1">
              <a:lnSpc>
                <a:spcPct val="80000"/>
              </a:lnSpc>
            </a:pP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What is the Null Object pattern good for?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putting </a:t>
            </a:r>
            <a:r>
              <a:rPr lang="en-US" i="1" dirty="0"/>
              <a:t>if</a:t>
            </a:r>
            <a:r>
              <a:rPr lang="en-US" dirty="0"/>
              <a:t> check for a null value, Null Object reflects a </a:t>
            </a:r>
            <a:r>
              <a:rPr lang="en-US" b="1" dirty="0"/>
              <a:t>do nothing behavior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to provide </a:t>
            </a:r>
            <a:r>
              <a:rPr lang="en-US" b="1" dirty="0"/>
              <a:t>default behavior </a:t>
            </a:r>
            <a:r>
              <a:rPr lang="en-US" dirty="0"/>
              <a:t>in case data is not available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to abstract the </a:t>
            </a:r>
            <a:r>
              <a:rPr lang="en-US" b="1" dirty="0"/>
              <a:t>handling</a:t>
            </a:r>
            <a:r>
              <a:rPr lang="en-US" dirty="0"/>
              <a:t> of null </a:t>
            </a:r>
            <a:r>
              <a:rPr lang="en-US" b="1" dirty="0"/>
              <a:t>away from the client</a:t>
            </a:r>
            <a:endParaRPr lang="en-US" dirty="0"/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particular </a:t>
            </a:r>
            <a:r>
              <a:rPr lang="en-US" b="1" dirty="0"/>
              <a:t>case of the strategy pattern </a:t>
            </a:r>
            <a:r>
              <a:rPr lang="en-US" dirty="0"/>
              <a:t>in which we choose the strategy of doing nothing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67315" y="188021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Participants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34476" y="188021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Class diagram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D35C2-F260-40D3-BE2B-4D5367EC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83" y="2305894"/>
            <a:ext cx="6439286" cy="2415703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4DA2FABA-9600-4C01-9B1A-3AC640A25BC0}"/>
              </a:ext>
            </a:extLst>
          </p:cNvPr>
          <p:cNvSpPr txBox="1"/>
          <p:nvPr/>
        </p:nvSpPr>
        <p:spPr>
          <a:xfrm>
            <a:off x="467315" y="2263413"/>
            <a:ext cx="4832968" cy="275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Client</a:t>
            </a:r>
            <a:r>
              <a:rPr lang="en-US" sz="2400" dirty="0"/>
              <a:t> – the user of an interchangeable algorithm.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AbstractClass</a:t>
            </a:r>
            <a:r>
              <a:rPr lang="en-US" sz="2400" dirty="0"/>
              <a:t> – defines operations (abstract class or interface in java).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RealClass</a:t>
            </a:r>
            <a:r>
              <a:rPr lang="en-US" sz="2400" dirty="0"/>
              <a:t> – provides real implementation.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NullClass</a:t>
            </a:r>
            <a:r>
              <a:rPr lang="en-US" sz="2400" dirty="0"/>
              <a:t> –  provides “do nothing” implementation. Can replace the </a:t>
            </a:r>
            <a:r>
              <a:rPr lang="en-US" sz="2400" b="1" dirty="0" err="1"/>
              <a:t>RealClass</a:t>
            </a:r>
            <a:r>
              <a:rPr lang="en-US" sz="2400" b="1" dirty="0"/>
              <a:t> </a:t>
            </a:r>
            <a:r>
              <a:rPr lang="en-US" sz="2400" dirty="0"/>
              <a:t>in our program.</a:t>
            </a:r>
          </a:p>
        </p:txBody>
      </p:sp>
    </p:spTree>
    <p:extLst>
      <p:ext uri="{BB962C8B-B14F-4D97-AF65-F5344CB8AC3E}">
        <p14:creationId xmlns:p14="http://schemas.microsoft.com/office/powerpoint/2010/main" val="18354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67315" y="188021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Participants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467315" y="2263413"/>
            <a:ext cx="4832968" cy="275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Client</a:t>
            </a:r>
            <a:r>
              <a:rPr lang="en-US" sz="2400" dirty="0"/>
              <a:t> – the user of an interchangeable algorithm.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AbstractClass</a:t>
            </a:r>
            <a:r>
              <a:rPr lang="en-US" sz="2400" dirty="0"/>
              <a:t> – defines operations (abstract class or interface in java).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RealClass</a:t>
            </a:r>
            <a:r>
              <a:rPr lang="en-US" sz="2400" dirty="0"/>
              <a:t> – provides real implementation.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NullClass</a:t>
            </a:r>
            <a:r>
              <a:rPr lang="en-US" sz="2400" dirty="0"/>
              <a:t> –  provides “do nothing” implementation. Can replace the </a:t>
            </a:r>
            <a:r>
              <a:rPr lang="en-US" sz="2400" b="1" dirty="0" err="1"/>
              <a:t>RealClass</a:t>
            </a:r>
            <a:r>
              <a:rPr lang="en-US" sz="2400" b="1" dirty="0"/>
              <a:t> </a:t>
            </a:r>
            <a:r>
              <a:rPr lang="en-US" sz="2400" dirty="0"/>
              <a:t>in our program.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34476" y="188021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Class diagram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217B9-5110-45DC-BCCA-DA5144641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83" y="2300287"/>
            <a:ext cx="6425990" cy="30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6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186249" y="2741346"/>
            <a:ext cx="9489989" cy="2141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lnSpc>
                <a:spcPct val="80000"/>
              </a:lnSpc>
              <a:spcAft>
                <a:spcPts val="1200"/>
              </a:spcAft>
            </a:pPr>
            <a:r>
              <a:rPr lang="en-US" sz="3600" b="1" dirty="0" err="1">
                <a:solidFill>
                  <a:srgbClr val="FE801A"/>
                </a:solidFill>
              </a:rPr>
              <a:t>NullObject</a:t>
            </a:r>
            <a:r>
              <a:rPr lang="en-US" sz="3600" b="1" dirty="0">
                <a:solidFill>
                  <a:srgbClr val="FE801A"/>
                </a:solidFill>
              </a:rPr>
              <a:t> Demo – Invalid input handler</a:t>
            </a: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Benefits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avoids</a:t>
            </a:r>
            <a:r>
              <a:rPr lang="en-US" dirty="0"/>
              <a:t> a large number of </a:t>
            </a:r>
            <a:r>
              <a:rPr lang="en-US" b="1" dirty="0"/>
              <a:t>null checks </a:t>
            </a:r>
            <a:r>
              <a:rPr lang="en-US" dirty="0"/>
              <a:t>and if/else blocks (before every usage of object in client code)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us to implement a </a:t>
            </a:r>
            <a:r>
              <a:rPr lang="en-US" b="1" dirty="0"/>
              <a:t>default behavior </a:t>
            </a:r>
            <a:r>
              <a:rPr lang="en-US" dirty="0"/>
              <a:t>when you want to deal with an object that is not present at all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prevents </a:t>
            </a:r>
            <a:r>
              <a:rPr lang="en-US" dirty="0" err="1"/>
              <a:t>NullPointerException</a:t>
            </a:r>
            <a:r>
              <a:rPr lang="en-US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55054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Pitfalls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It can make </a:t>
            </a:r>
            <a:r>
              <a:rPr lang="en-US" b="1" dirty="0"/>
              <a:t>bugs</a:t>
            </a:r>
            <a:r>
              <a:rPr lang="en-US" dirty="0"/>
              <a:t> appear </a:t>
            </a:r>
            <a:r>
              <a:rPr lang="en-US" b="1" dirty="0"/>
              <a:t>as a normal program execution </a:t>
            </a:r>
            <a:r>
              <a:rPr lang="en-US" dirty="0"/>
              <a:t>- null value is not explicitly handled by any handler (however, it can be valid use case in some cases)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Can be difficult to implement if various clients do not agree on </a:t>
            </a:r>
            <a:r>
              <a:rPr lang="en-US" sz="2100" b="1" dirty="0">
                <a:solidFill>
                  <a:schemeClr val="bg1"/>
                </a:solidFill>
                <a:latin typeface="Century Gothic" pitchFamily="34" charset="0"/>
              </a:rPr>
              <a:t>how the null object should do nothing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We should </a:t>
            </a:r>
            <a:r>
              <a:rPr lang="en-US" b="1" dirty="0"/>
              <a:t>not</a:t>
            </a:r>
            <a:r>
              <a:rPr lang="en-US" dirty="0"/>
              <a:t> implement this pattern </a:t>
            </a:r>
            <a:r>
              <a:rPr lang="en-US" b="1" dirty="0"/>
              <a:t>just to avoid null checks</a:t>
            </a:r>
          </a:p>
        </p:txBody>
      </p:sp>
    </p:spTree>
    <p:extLst>
      <p:ext uri="{BB962C8B-B14F-4D97-AF65-F5344CB8AC3E}">
        <p14:creationId xmlns:p14="http://schemas.microsoft.com/office/powerpoint/2010/main" val="42425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Null Object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Combinations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801A"/>
                </a:solidFill>
              </a:rPr>
              <a:t>Null Object + Singleton</a:t>
            </a:r>
          </a:p>
          <a:p>
            <a:pPr marL="1028700" lvl="1" indent="-342900">
              <a:lnSpc>
                <a:spcPct val="8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Null Object usually does not have any state</a:t>
            </a:r>
          </a:p>
          <a:p>
            <a:pPr marL="1028700" lvl="1" indent="-342900">
              <a:lnSpc>
                <a:spcPct val="8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Rather than use multiple identical instances, the system can just use a single instance repeatedly.</a:t>
            </a:r>
          </a:p>
          <a:p>
            <a:pPr marL="342900" indent="-34290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801A"/>
                </a:solidFill>
              </a:rPr>
              <a:t>Null Object + Factory</a:t>
            </a:r>
          </a:p>
          <a:p>
            <a:pPr marL="1028700" lvl="1" indent="-342900">
              <a:lnSpc>
                <a:spcPct val="8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Factory returns Real Object or Null Object</a:t>
            </a:r>
          </a:p>
          <a:p>
            <a:pPr marL="342900" indent="-34290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801A"/>
                </a:solidFill>
              </a:rPr>
              <a:t>Null Object + Visitor</a:t>
            </a:r>
          </a:p>
          <a:p>
            <a:pPr marL="1028700" lvl="1" indent="-342900">
              <a:lnSpc>
                <a:spcPct val="8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Allow a Visitor to safely visit a hierarchy and handle the null situation</a:t>
            </a:r>
          </a:p>
          <a:p>
            <a:pPr marL="342900" indent="-34290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801A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90209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726</Words>
  <Application>Microsoft Office PowerPoint</Application>
  <PresentationFormat>Custom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Century Gothic</vt:lpstr>
      <vt:lpstr>Lohit Devanagari</vt:lpstr>
      <vt:lpstr>StarSymbol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(ANTI-)PATTERNS</vt:lpstr>
      <vt:lpstr>WHAT ARE DESIGN PATTERNS  </vt:lpstr>
      <vt:lpstr>Null Object</vt:lpstr>
      <vt:lpstr>PowerPoint Presentation</vt:lpstr>
      <vt:lpstr>PowerPoint Presentation</vt:lpstr>
      <vt:lpstr>PowerPoint Presentation</vt:lpstr>
      <vt:lpstr>Null Object</vt:lpstr>
      <vt:lpstr>Null Object</vt:lpstr>
      <vt:lpstr>Null Object</vt:lpstr>
      <vt:lpstr>Null Object</vt:lpstr>
      <vt:lpstr>Null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Gabriela Brndiarova</cp:lastModifiedBy>
  <cp:revision>101</cp:revision>
  <dcterms:created xsi:type="dcterms:W3CDTF">2019-03-26T16:03:10Z</dcterms:created>
  <dcterms:modified xsi:type="dcterms:W3CDTF">2019-06-12T08:05:25Z</dcterms:modified>
</cp:coreProperties>
</file>