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22"/>
  </p:notesMasterIdLst>
  <p:handoutMasterIdLst>
    <p:handoutMasterId r:id="rId23"/>
  </p:handoutMasterIdLst>
  <p:sldIdLst>
    <p:sldId id="256" r:id="rId8"/>
    <p:sldId id="257" r:id="rId9"/>
    <p:sldId id="259" r:id="rId10"/>
    <p:sldId id="260" r:id="rId11"/>
    <p:sldId id="282" r:id="rId12"/>
    <p:sldId id="261" r:id="rId13"/>
    <p:sldId id="287" r:id="rId14"/>
    <p:sldId id="284" r:id="rId15"/>
    <p:sldId id="285" r:id="rId16"/>
    <p:sldId id="286" r:id="rId17"/>
    <p:sldId id="267" r:id="rId18"/>
    <p:sldId id="283" r:id="rId19"/>
    <p:sldId id="281" r:id="rId20"/>
    <p:sldId id="268" r:id="rId21"/>
  </p:sldIdLst>
  <p:sldSz cx="12193588"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C224CAE8-D6E1-4DFA-B688-8EC559DF47B5}" type="slidenum">
              <a:t>‹#›</a:t>
            </a:fld>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Tree>
    <p:extLst>
      <p:ext uri="{BB962C8B-B14F-4D97-AF65-F5344CB8AC3E}">
        <p14:creationId xmlns:p14="http://schemas.microsoft.com/office/powerpoint/2010/main" val="3483005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694800"/>
            <a:ext cx="360" cy="36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p>
            <a:endParaRPr lang="en-US"/>
          </a:p>
        </p:txBody>
      </p:sp>
    </p:spTree>
    <p:extLst>
      <p:ext uri="{BB962C8B-B14F-4D97-AF65-F5344CB8AC3E}">
        <p14:creationId xmlns:p14="http://schemas.microsoft.com/office/powerpoint/2010/main" val="1424623094"/>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cap="none" baseline="0">
        <a:ln>
          <a:noFill/>
        </a:ln>
        <a:solidFill>
          <a:srgbClr val="000000"/>
        </a:solidFill>
        <a:highlight>
          <a:scrgbClr r="0" g="0" b="0">
            <a:alpha val="0"/>
          </a:scrgbClr>
        </a:highlight>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kern="1200"/>
          </a:p>
        </p:txBody>
      </p:sp>
    </p:spTree>
    <p:extLst>
      <p:ext uri="{BB962C8B-B14F-4D97-AF65-F5344CB8AC3E}">
        <p14:creationId xmlns:p14="http://schemas.microsoft.com/office/powerpoint/2010/main" val="1672611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44408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47196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92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5843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4336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3245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4921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31507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5537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16758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85302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1140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0267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4718035-A34B-4EC9-BE9A-C0259D9194E9}" type="slidenum">
              <a:t>‹#›</a:t>
            </a:fld>
            <a:endParaRPr lang="en-US"/>
          </a:p>
        </p:txBody>
      </p:sp>
    </p:spTree>
    <p:extLst>
      <p:ext uri="{BB962C8B-B14F-4D97-AF65-F5344CB8AC3E}">
        <p14:creationId xmlns:p14="http://schemas.microsoft.com/office/powerpoint/2010/main" val="32441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C287FE-A849-41B2-AE1A-94F17ABDDF05}" type="slidenum">
              <a:t>‹#›</a:t>
            </a:fld>
            <a:endParaRPr lang="en-US"/>
          </a:p>
        </p:txBody>
      </p:sp>
    </p:spTree>
    <p:extLst>
      <p:ext uri="{BB962C8B-B14F-4D97-AF65-F5344CB8AC3E}">
        <p14:creationId xmlns:p14="http://schemas.microsoft.com/office/powerpoint/2010/main" val="351417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2551C40-BB73-4760-8D31-963AD04EDC43}" type="slidenum">
              <a:t>‹#›</a:t>
            </a:fld>
            <a:endParaRPr lang="en-US"/>
          </a:p>
        </p:txBody>
      </p:sp>
    </p:spTree>
    <p:extLst>
      <p:ext uri="{BB962C8B-B14F-4D97-AF65-F5344CB8AC3E}">
        <p14:creationId xmlns:p14="http://schemas.microsoft.com/office/powerpoint/2010/main" val="154265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6FDDBD0-C877-4CE8-AD47-E59C9876960C}" type="slidenum">
              <a:t>‹#›</a:t>
            </a:fld>
            <a:endParaRPr lang="en-US"/>
          </a:p>
        </p:txBody>
      </p:sp>
    </p:spTree>
    <p:extLst>
      <p:ext uri="{BB962C8B-B14F-4D97-AF65-F5344CB8AC3E}">
        <p14:creationId xmlns:p14="http://schemas.microsoft.com/office/powerpoint/2010/main" val="261409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00E068-BD20-4709-A75D-B150823F7164}" type="slidenum">
              <a:t>‹#›</a:t>
            </a:fld>
            <a:endParaRPr lang="en-US"/>
          </a:p>
        </p:txBody>
      </p:sp>
    </p:spTree>
    <p:extLst>
      <p:ext uri="{BB962C8B-B14F-4D97-AF65-F5344CB8AC3E}">
        <p14:creationId xmlns:p14="http://schemas.microsoft.com/office/powerpoint/2010/main" val="194791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2D1207-BBC4-47AC-9275-1638BB022247}" type="slidenum">
              <a:t>‹#›</a:t>
            </a:fld>
            <a:endParaRPr lang="en-US"/>
          </a:p>
        </p:txBody>
      </p:sp>
    </p:spTree>
    <p:extLst>
      <p:ext uri="{BB962C8B-B14F-4D97-AF65-F5344CB8AC3E}">
        <p14:creationId xmlns:p14="http://schemas.microsoft.com/office/powerpoint/2010/main" val="56692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5EF322A-7C6A-4D8D-A9C6-D159F7EBBF2E}" type="slidenum">
              <a:t>‹#›</a:t>
            </a:fld>
            <a:endParaRPr lang="en-US"/>
          </a:p>
        </p:txBody>
      </p:sp>
    </p:spTree>
    <p:extLst>
      <p:ext uri="{BB962C8B-B14F-4D97-AF65-F5344CB8AC3E}">
        <p14:creationId xmlns:p14="http://schemas.microsoft.com/office/powerpoint/2010/main" val="776372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43DCEA-76D4-422E-B44A-BE3DAFD54FB6}" type="slidenum">
              <a:t>‹#›</a:t>
            </a:fld>
            <a:endParaRPr lang="en-US"/>
          </a:p>
        </p:txBody>
      </p:sp>
    </p:spTree>
    <p:extLst>
      <p:ext uri="{BB962C8B-B14F-4D97-AF65-F5344CB8AC3E}">
        <p14:creationId xmlns:p14="http://schemas.microsoft.com/office/powerpoint/2010/main" val="32988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CBB73AD-4E64-4D9E-A823-D1ECE8D3FD5B}" type="slidenum">
              <a:t>‹#›</a:t>
            </a:fld>
            <a:endParaRPr lang="en-US"/>
          </a:p>
        </p:txBody>
      </p:sp>
    </p:spTree>
    <p:extLst>
      <p:ext uri="{BB962C8B-B14F-4D97-AF65-F5344CB8AC3E}">
        <p14:creationId xmlns:p14="http://schemas.microsoft.com/office/powerpoint/2010/main" val="2599606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4BC1A41-981D-4997-B57A-8FECCACFE6F9}" type="slidenum">
              <a:t>‹#›</a:t>
            </a:fld>
            <a:endParaRPr lang="en-US"/>
          </a:p>
        </p:txBody>
      </p:sp>
    </p:spTree>
    <p:extLst>
      <p:ext uri="{BB962C8B-B14F-4D97-AF65-F5344CB8AC3E}">
        <p14:creationId xmlns:p14="http://schemas.microsoft.com/office/powerpoint/2010/main" val="45549874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CB8FA1E-084E-497A-A1EB-4B7F6378A578}" type="slidenum">
              <a:t>‹#›</a:t>
            </a:fld>
            <a:endParaRPr lang="en-US"/>
          </a:p>
        </p:txBody>
      </p:sp>
    </p:spTree>
    <p:extLst>
      <p:ext uri="{BB962C8B-B14F-4D97-AF65-F5344CB8AC3E}">
        <p14:creationId xmlns:p14="http://schemas.microsoft.com/office/powerpoint/2010/main" val="254011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40D8EC8-DD82-42EB-8A77-8B612D04CFBF}" type="slidenum">
              <a:t>‹#›</a:t>
            </a:fld>
            <a:endParaRPr lang="en-US"/>
          </a:p>
        </p:txBody>
      </p:sp>
    </p:spTree>
    <p:extLst>
      <p:ext uri="{BB962C8B-B14F-4D97-AF65-F5344CB8AC3E}">
        <p14:creationId xmlns:p14="http://schemas.microsoft.com/office/powerpoint/2010/main" val="2622459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0DE86F3-1C97-4D75-90CA-50D817D4870F}" type="slidenum">
              <a:t>‹#›</a:t>
            </a:fld>
            <a:endParaRPr lang="en-US"/>
          </a:p>
        </p:txBody>
      </p:sp>
    </p:spTree>
    <p:extLst>
      <p:ext uri="{BB962C8B-B14F-4D97-AF65-F5344CB8AC3E}">
        <p14:creationId xmlns:p14="http://schemas.microsoft.com/office/powerpoint/2010/main" val="2181548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F581F7-457D-400B-88B7-9CCC068EB7D4}" type="slidenum">
              <a:t>‹#›</a:t>
            </a:fld>
            <a:endParaRPr lang="en-US"/>
          </a:p>
        </p:txBody>
      </p:sp>
    </p:spTree>
    <p:extLst>
      <p:ext uri="{BB962C8B-B14F-4D97-AF65-F5344CB8AC3E}">
        <p14:creationId xmlns:p14="http://schemas.microsoft.com/office/powerpoint/2010/main" val="2722816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C633AF8-CBE3-4FD8-B8A6-F067C44FA4B8}" type="slidenum">
              <a:t>‹#›</a:t>
            </a:fld>
            <a:endParaRPr lang="en-US"/>
          </a:p>
        </p:txBody>
      </p:sp>
    </p:spTree>
    <p:extLst>
      <p:ext uri="{BB962C8B-B14F-4D97-AF65-F5344CB8AC3E}">
        <p14:creationId xmlns:p14="http://schemas.microsoft.com/office/powerpoint/2010/main" val="1810454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A88C2-EA94-4790-BEDE-4A21356B7064}" type="slidenum">
              <a:t>‹#›</a:t>
            </a:fld>
            <a:endParaRPr lang="en-US"/>
          </a:p>
        </p:txBody>
      </p:sp>
    </p:spTree>
    <p:extLst>
      <p:ext uri="{BB962C8B-B14F-4D97-AF65-F5344CB8AC3E}">
        <p14:creationId xmlns:p14="http://schemas.microsoft.com/office/powerpoint/2010/main" val="2875540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3312788-A06C-4772-9645-7A33819F6C32}" type="slidenum">
              <a:t>‹#›</a:t>
            </a:fld>
            <a:endParaRPr lang="en-US"/>
          </a:p>
        </p:txBody>
      </p:sp>
    </p:spTree>
    <p:extLst>
      <p:ext uri="{BB962C8B-B14F-4D97-AF65-F5344CB8AC3E}">
        <p14:creationId xmlns:p14="http://schemas.microsoft.com/office/powerpoint/2010/main" val="159500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7D4DB30-22F8-4DFD-8E09-B2867C7BCE41}" type="slidenum">
              <a:t>‹#›</a:t>
            </a:fld>
            <a:endParaRPr lang="en-US"/>
          </a:p>
        </p:txBody>
      </p:sp>
    </p:spTree>
    <p:extLst>
      <p:ext uri="{BB962C8B-B14F-4D97-AF65-F5344CB8AC3E}">
        <p14:creationId xmlns:p14="http://schemas.microsoft.com/office/powerpoint/2010/main" val="3860741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A0CF13E-9141-4424-99C1-78462333F6F7}" type="slidenum">
              <a:t>‹#›</a:t>
            </a:fld>
            <a:endParaRPr lang="en-US"/>
          </a:p>
        </p:txBody>
      </p:sp>
    </p:spTree>
    <p:extLst>
      <p:ext uri="{BB962C8B-B14F-4D97-AF65-F5344CB8AC3E}">
        <p14:creationId xmlns:p14="http://schemas.microsoft.com/office/powerpoint/2010/main" val="3950065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F84EB2-B8C6-43FE-A3C6-1AF621B149AF}" type="slidenum">
              <a:t>‹#›</a:t>
            </a:fld>
            <a:endParaRPr lang="en-US"/>
          </a:p>
        </p:txBody>
      </p:sp>
    </p:spTree>
    <p:extLst>
      <p:ext uri="{BB962C8B-B14F-4D97-AF65-F5344CB8AC3E}">
        <p14:creationId xmlns:p14="http://schemas.microsoft.com/office/powerpoint/2010/main" val="1691008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2BD2D04-3659-4958-A704-D843ADDD76E9}" type="slidenum">
              <a:t>‹#›</a:t>
            </a:fld>
            <a:endParaRPr lang="en-US"/>
          </a:p>
        </p:txBody>
      </p:sp>
    </p:spTree>
    <p:extLst>
      <p:ext uri="{BB962C8B-B14F-4D97-AF65-F5344CB8AC3E}">
        <p14:creationId xmlns:p14="http://schemas.microsoft.com/office/powerpoint/2010/main" val="2924836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7C0596-B99A-4775-85F3-75C574EABFFB}" type="slidenum">
              <a:t>‹#›</a:t>
            </a:fld>
            <a:endParaRPr lang="en-US"/>
          </a:p>
        </p:txBody>
      </p:sp>
    </p:spTree>
    <p:extLst>
      <p:ext uri="{BB962C8B-B14F-4D97-AF65-F5344CB8AC3E}">
        <p14:creationId xmlns:p14="http://schemas.microsoft.com/office/powerpoint/2010/main" val="6460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FE30F97-56C8-496C-A90A-8650719A7ACE}" type="slidenum">
              <a:t>‹#›</a:t>
            </a:fld>
            <a:endParaRPr lang="en-US"/>
          </a:p>
        </p:txBody>
      </p:sp>
    </p:spTree>
    <p:extLst>
      <p:ext uri="{BB962C8B-B14F-4D97-AF65-F5344CB8AC3E}">
        <p14:creationId xmlns:p14="http://schemas.microsoft.com/office/powerpoint/2010/main" val="2818980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2A5E499-9F67-49F6-BA42-BA700EA40D9D}" type="slidenum">
              <a:t>‹#›</a:t>
            </a:fld>
            <a:endParaRPr lang="en-US"/>
          </a:p>
        </p:txBody>
      </p:sp>
    </p:spTree>
    <p:extLst>
      <p:ext uri="{BB962C8B-B14F-4D97-AF65-F5344CB8AC3E}">
        <p14:creationId xmlns:p14="http://schemas.microsoft.com/office/powerpoint/2010/main" val="2359077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409F719-E5B3-4BD8-842C-37EDDEDF064E}" type="slidenum">
              <a:t>‹#›</a:t>
            </a:fld>
            <a:endParaRPr lang="en-US"/>
          </a:p>
        </p:txBody>
      </p:sp>
    </p:spTree>
    <p:extLst>
      <p:ext uri="{BB962C8B-B14F-4D97-AF65-F5344CB8AC3E}">
        <p14:creationId xmlns:p14="http://schemas.microsoft.com/office/powerpoint/2010/main" val="783420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64F1435-D96B-4ABC-B140-482F41B3366A}" type="slidenum">
              <a:t>‹#›</a:t>
            </a:fld>
            <a:endParaRPr lang="en-US"/>
          </a:p>
        </p:txBody>
      </p:sp>
    </p:spTree>
    <p:extLst>
      <p:ext uri="{BB962C8B-B14F-4D97-AF65-F5344CB8AC3E}">
        <p14:creationId xmlns:p14="http://schemas.microsoft.com/office/powerpoint/2010/main" val="64318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9295B67-6AA4-4BBE-83B7-055EC45CDE31}" type="slidenum">
              <a:t>‹#›</a:t>
            </a:fld>
            <a:endParaRPr lang="en-US"/>
          </a:p>
        </p:txBody>
      </p:sp>
    </p:spTree>
    <p:extLst>
      <p:ext uri="{BB962C8B-B14F-4D97-AF65-F5344CB8AC3E}">
        <p14:creationId xmlns:p14="http://schemas.microsoft.com/office/powerpoint/2010/main" val="155885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A20F8D-76C1-4F54-B825-98AB8FED5A41}" type="slidenum">
              <a:t>‹#›</a:t>
            </a:fld>
            <a:endParaRPr lang="en-US"/>
          </a:p>
        </p:txBody>
      </p:sp>
    </p:spTree>
    <p:extLst>
      <p:ext uri="{BB962C8B-B14F-4D97-AF65-F5344CB8AC3E}">
        <p14:creationId xmlns:p14="http://schemas.microsoft.com/office/powerpoint/2010/main" val="24373913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07FCDA2-D345-46E5-BB6F-D04B274199BE}" type="slidenum">
              <a:t>‹#›</a:t>
            </a:fld>
            <a:endParaRPr lang="en-US"/>
          </a:p>
        </p:txBody>
      </p:sp>
    </p:spTree>
    <p:extLst>
      <p:ext uri="{BB962C8B-B14F-4D97-AF65-F5344CB8AC3E}">
        <p14:creationId xmlns:p14="http://schemas.microsoft.com/office/powerpoint/2010/main" val="3805850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ED1F01-CBD6-402F-8415-E26691AC1297}" type="slidenum">
              <a:t>‹#›</a:t>
            </a:fld>
            <a:endParaRPr lang="en-US"/>
          </a:p>
        </p:txBody>
      </p:sp>
    </p:spTree>
    <p:extLst>
      <p:ext uri="{BB962C8B-B14F-4D97-AF65-F5344CB8AC3E}">
        <p14:creationId xmlns:p14="http://schemas.microsoft.com/office/powerpoint/2010/main" val="942174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F111D66-107E-419A-8F7D-AFA22FEB56E1}" type="slidenum">
              <a:t>‹#›</a:t>
            </a:fld>
            <a:endParaRPr lang="en-US"/>
          </a:p>
        </p:txBody>
      </p:sp>
    </p:spTree>
    <p:extLst>
      <p:ext uri="{BB962C8B-B14F-4D97-AF65-F5344CB8AC3E}">
        <p14:creationId xmlns:p14="http://schemas.microsoft.com/office/powerpoint/2010/main" val="3296004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2CB1992-B600-408F-905D-7700816D1B8F}" type="slidenum">
              <a:t>‹#›</a:t>
            </a:fld>
            <a:endParaRPr lang="en-US"/>
          </a:p>
        </p:txBody>
      </p:sp>
    </p:spTree>
    <p:extLst>
      <p:ext uri="{BB962C8B-B14F-4D97-AF65-F5344CB8AC3E}">
        <p14:creationId xmlns:p14="http://schemas.microsoft.com/office/powerpoint/2010/main" val="1462541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04403F6-0388-4B76-AEF4-8243D6D362F1}" type="slidenum">
              <a:t>‹#›</a:t>
            </a:fld>
            <a:endParaRPr lang="en-US"/>
          </a:p>
        </p:txBody>
      </p:sp>
    </p:spTree>
    <p:extLst>
      <p:ext uri="{BB962C8B-B14F-4D97-AF65-F5344CB8AC3E}">
        <p14:creationId xmlns:p14="http://schemas.microsoft.com/office/powerpoint/2010/main" val="394853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529401C-EDEF-4FBC-B969-A4C636E855F2}" type="slidenum">
              <a:t>‹#›</a:t>
            </a:fld>
            <a:endParaRPr lang="en-US"/>
          </a:p>
        </p:txBody>
      </p:sp>
    </p:spTree>
    <p:extLst>
      <p:ext uri="{BB962C8B-B14F-4D97-AF65-F5344CB8AC3E}">
        <p14:creationId xmlns:p14="http://schemas.microsoft.com/office/powerpoint/2010/main" val="22695366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0A23167-1607-427B-B4B7-B138F5EE8E15}" type="slidenum">
              <a:t>‹#›</a:t>
            </a:fld>
            <a:endParaRPr lang="en-US"/>
          </a:p>
        </p:txBody>
      </p:sp>
    </p:spTree>
    <p:extLst>
      <p:ext uri="{BB962C8B-B14F-4D97-AF65-F5344CB8AC3E}">
        <p14:creationId xmlns:p14="http://schemas.microsoft.com/office/powerpoint/2010/main" val="1059469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C1636DA-55F3-4A0C-93F1-8D760F10C51A}" type="slidenum">
              <a:t>‹#›</a:t>
            </a:fld>
            <a:endParaRPr lang="en-US"/>
          </a:p>
        </p:txBody>
      </p:sp>
    </p:spTree>
    <p:extLst>
      <p:ext uri="{BB962C8B-B14F-4D97-AF65-F5344CB8AC3E}">
        <p14:creationId xmlns:p14="http://schemas.microsoft.com/office/powerpoint/2010/main" val="3367990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8F0430E-3F9C-40D1-AF93-33FEEF563503}" type="slidenum">
              <a:t>‹#›</a:t>
            </a:fld>
            <a:endParaRPr lang="en-US"/>
          </a:p>
        </p:txBody>
      </p:sp>
    </p:spTree>
    <p:extLst>
      <p:ext uri="{BB962C8B-B14F-4D97-AF65-F5344CB8AC3E}">
        <p14:creationId xmlns:p14="http://schemas.microsoft.com/office/powerpoint/2010/main" val="2153925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B374908-4704-4D67-9D54-F712D41707C6}" type="slidenum">
              <a:t>‹#›</a:t>
            </a:fld>
            <a:endParaRPr lang="en-US"/>
          </a:p>
        </p:txBody>
      </p:sp>
    </p:spTree>
    <p:extLst>
      <p:ext uri="{BB962C8B-B14F-4D97-AF65-F5344CB8AC3E}">
        <p14:creationId xmlns:p14="http://schemas.microsoft.com/office/powerpoint/2010/main" val="3840736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7C061F6-BB8F-4E4D-AFAC-12B63B32DD79}" type="slidenum">
              <a:t>‹#›</a:t>
            </a:fld>
            <a:endParaRPr lang="en-US"/>
          </a:p>
        </p:txBody>
      </p:sp>
    </p:spTree>
    <p:extLst>
      <p:ext uri="{BB962C8B-B14F-4D97-AF65-F5344CB8AC3E}">
        <p14:creationId xmlns:p14="http://schemas.microsoft.com/office/powerpoint/2010/main" val="2911968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7E127A8-45E9-4550-AAF9-03B022A9BD28}" type="slidenum">
              <a:t>‹#›</a:t>
            </a:fld>
            <a:endParaRPr lang="en-US"/>
          </a:p>
        </p:txBody>
      </p:sp>
    </p:spTree>
    <p:extLst>
      <p:ext uri="{BB962C8B-B14F-4D97-AF65-F5344CB8AC3E}">
        <p14:creationId xmlns:p14="http://schemas.microsoft.com/office/powerpoint/2010/main" val="680112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6FA1B0-001A-4CEB-8CCC-90DB82C9AD10}" type="slidenum">
              <a:t>‹#›</a:t>
            </a:fld>
            <a:endParaRPr lang="en-US"/>
          </a:p>
        </p:txBody>
      </p:sp>
    </p:spTree>
    <p:extLst>
      <p:ext uri="{BB962C8B-B14F-4D97-AF65-F5344CB8AC3E}">
        <p14:creationId xmlns:p14="http://schemas.microsoft.com/office/powerpoint/2010/main" val="1021853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56782CC-2792-4EF2-A965-7D0DC867D1D1}" type="slidenum">
              <a:t>‹#›</a:t>
            </a:fld>
            <a:endParaRPr lang="en-US"/>
          </a:p>
        </p:txBody>
      </p:sp>
    </p:spTree>
    <p:extLst>
      <p:ext uri="{BB962C8B-B14F-4D97-AF65-F5344CB8AC3E}">
        <p14:creationId xmlns:p14="http://schemas.microsoft.com/office/powerpoint/2010/main" val="2679302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E5E77F3-57D2-4150-9747-B8C22658BAF9}" type="slidenum">
              <a:t>‹#›</a:t>
            </a:fld>
            <a:endParaRPr lang="en-US"/>
          </a:p>
        </p:txBody>
      </p:sp>
    </p:spTree>
    <p:extLst>
      <p:ext uri="{BB962C8B-B14F-4D97-AF65-F5344CB8AC3E}">
        <p14:creationId xmlns:p14="http://schemas.microsoft.com/office/powerpoint/2010/main" val="33544771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71AD07F-298B-4436-87D7-A59C4C0AA658}" type="slidenum">
              <a:t>‹#›</a:t>
            </a:fld>
            <a:endParaRPr lang="en-US"/>
          </a:p>
        </p:txBody>
      </p:sp>
    </p:spTree>
    <p:extLst>
      <p:ext uri="{BB962C8B-B14F-4D97-AF65-F5344CB8AC3E}">
        <p14:creationId xmlns:p14="http://schemas.microsoft.com/office/powerpoint/2010/main" val="173188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37D5CF9-817D-4698-9D77-B0776D76905E}" type="slidenum">
              <a:t>‹#›</a:t>
            </a:fld>
            <a:endParaRPr lang="en-US"/>
          </a:p>
        </p:txBody>
      </p:sp>
    </p:spTree>
    <p:extLst>
      <p:ext uri="{BB962C8B-B14F-4D97-AF65-F5344CB8AC3E}">
        <p14:creationId xmlns:p14="http://schemas.microsoft.com/office/powerpoint/2010/main" val="15532172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537A844-9ED1-4F27-9F04-0441026BF2FA}" type="slidenum">
              <a:t>‹#›</a:t>
            </a:fld>
            <a:endParaRPr lang="en-US"/>
          </a:p>
        </p:txBody>
      </p:sp>
    </p:spTree>
    <p:extLst>
      <p:ext uri="{BB962C8B-B14F-4D97-AF65-F5344CB8AC3E}">
        <p14:creationId xmlns:p14="http://schemas.microsoft.com/office/powerpoint/2010/main" val="16494872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3119F8A-A908-44AD-9B1D-F28A16ECC2A6}" type="slidenum">
              <a:t>‹#›</a:t>
            </a:fld>
            <a:endParaRPr lang="en-US"/>
          </a:p>
        </p:txBody>
      </p:sp>
    </p:spTree>
    <p:extLst>
      <p:ext uri="{BB962C8B-B14F-4D97-AF65-F5344CB8AC3E}">
        <p14:creationId xmlns:p14="http://schemas.microsoft.com/office/powerpoint/2010/main" val="18076280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58FC21B-C4CD-4C78-9941-B3C6F5663262}" type="slidenum">
              <a:t>‹#›</a:t>
            </a:fld>
            <a:endParaRPr lang="en-US"/>
          </a:p>
        </p:txBody>
      </p:sp>
    </p:spTree>
    <p:extLst>
      <p:ext uri="{BB962C8B-B14F-4D97-AF65-F5344CB8AC3E}">
        <p14:creationId xmlns:p14="http://schemas.microsoft.com/office/powerpoint/2010/main" val="39937285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93A7D91-3E93-4E13-90C9-A6868BF29064}" type="slidenum">
              <a:t>‹#›</a:t>
            </a:fld>
            <a:endParaRPr lang="en-US"/>
          </a:p>
        </p:txBody>
      </p:sp>
    </p:spTree>
    <p:extLst>
      <p:ext uri="{BB962C8B-B14F-4D97-AF65-F5344CB8AC3E}">
        <p14:creationId xmlns:p14="http://schemas.microsoft.com/office/powerpoint/2010/main" val="4832822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037D444-AEE0-4509-A76B-E0BC521511C2}" type="slidenum">
              <a:t>‹#›</a:t>
            </a:fld>
            <a:endParaRPr lang="en-US"/>
          </a:p>
        </p:txBody>
      </p:sp>
    </p:spTree>
    <p:extLst>
      <p:ext uri="{BB962C8B-B14F-4D97-AF65-F5344CB8AC3E}">
        <p14:creationId xmlns:p14="http://schemas.microsoft.com/office/powerpoint/2010/main" val="4187903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7CE7581-13F3-418E-A0FC-03A9BB9A876A}" type="slidenum">
              <a:t>‹#›</a:t>
            </a:fld>
            <a:endParaRPr lang="en-US"/>
          </a:p>
        </p:txBody>
      </p:sp>
    </p:spTree>
    <p:extLst>
      <p:ext uri="{BB962C8B-B14F-4D97-AF65-F5344CB8AC3E}">
        <p14:creationId xmlns:p14="http://schemas.microsoft.com/office/powerpoint/2010/main" val="30962855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EA0EA7-B07F-4D28-AE1C-AD5CF901A46C}" type="slidenum">
              <a:t>‹#›</a:t>
            </a:fld>
            <a:endParaRPr lang="en-US"/>
          </a:p>
        </p:txBody>
      </p:sp>
    </p:spTree>
    <p:extLst>
      <p:ext uri="{BB962C8B-B14F-4D97-AF65-F5344CB8AC3E}">
        <p14:creationId xmlns:p14="http://schemas.microsoft.com/office/powerpoint/2010/main" val="1104352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1624D5D-93EB-4E65-8AFA-9BF085943212}" type="slidenum">
              <a:t>‹#›</a:t>
            </a:fld>
            <a:endParaRPr lang="en-US"/>
          </a:p>
        </p:txBody>
      </p:sp>
    </p:spTree>
    <p:extLst>
      <p:ext uri="{BB962C8B-B14F-4D97-AF65-F5344CB8AC3E}">
        <p14:creationId xmlns:p14="http://schemas.microsoft.com/office/powerpoint/2010/main" val="1888147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1E2691F-61C0-49DB-904D-9ED8F42DBF6E}" type="slidenum">
              <a:t>‹#›</a:t>
            </a:fld>
            <a:endParaRPr lang="en-US"/>
          </a:p>
        </p:txBody>
      </p:sp>
    </p:spTree>
    <p:extLst>
      <p:ext uri="{BB962C8B-B14F-4D97-AF65-F5344CB8AC3E}">
        <p14:creationId xmlns:p14="http://schemas.microsoft.com/office/powerpoint/2010/main" val="13616499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07A4BF5-EC77-4165-B14E-C7FA4DD0A191}" type="slidenum">
              <a:t>‹#›</a:t>
            </a:fld>
            <a:endParaRPr lang="en-US"/>
          </a:p>
        </p:txBody>
      </p:sp>
    </p:spTree>
    <p:extLst>
      <p:ext uri="{BB962C8B-B14F-4D97-AF65-F5344CB8AC3E}">
        <p14:creationId xmlns:p14="http://schemas.microsoft.com/office/powerpoint/2010/main" val="29997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3EE33C9-754A-462F-BA4B-82747242CE31}" type="slidenum">
              <a:t>‹#›</a:t>
            </a:fld>
            <a:endParaRPr lang="en-US"/>
          </a:p>
        </p:txBody>
      </p:sp>
    </p:spTree>
    <p:extLst>
      <p:ext uri="{BB962C8B-B14F-4D97-AF65-F5344CB8AC3E}">
        <p14:creationId xmlns:p14="http://schemas.microsoft.com/office/powerpoint/2010/main" val="19708978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1F6236E-6796-49AE-AA26-BA71A13398FB}" type="slidenum">
              <a:t>‹#›</a:t>
            </a:fld>
            <a:endParaRPr lang="en-US"/>
          </a:p>
        </p:txBody>
      </p:sp>
    </p:spTree>
    <p:extLst>
      <p:ext uri="{BB962C8B-B14F-4D97-AF65-F5344CB8AC3E}">
        <p14:creationId xmlns:p14="http://schemas.microsoft.com/office/powerpoint/2010/main" val="22864463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B77CBD8-7CC1-43C8-AAE5-D977A0722851}" type="slidenum">
              <a:t>‹#›</a:t>
            </a:fld>
            <a:endParaRPr lang="en-US"/>
          </a:p>
        </p:txBody>
      </p:sp>
    </p:spTree>
    <p:extLst>
      <p:ext uri="{BB962C8B-B14F-4D97-AF65-F5344CB8AC3E}">
        <p14:creationId xmlns:p14="http://schemas.microsoft.com/office/powerpoint/2010/main" val="20907484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6046965-867A-4FE0-8C5C-3DF0AE44C257}" type="slidenum">
              <a:t>‹#›</a:t>
            </a:fld>
            <a:endParaRPr lang="en-US"/>
          </a:p>
        </p:txBody>
      </p:sp>
    </p:spTree>
    <p:extLst>
      <p:ext uri="{BB962C8B-B14F-4D97-AF65-F5344CB8AC3E}">
        <p14:creationId xmlns:p14="http://schemas.microsoft.com/office/powerpoint/2010/main" val="35180276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0477AE4-CFC4-42AD-9B29-E979B5D5F33B}" type="slidenum">
              <a:t>‹#›</a:t>
            </a:fld>
            <a:endParaRPr lang="en-US"/>
          </a:p>
        </p:txBody>
      </p:sp>
    </p:spTree>
    <p:extLst>
      <p:ext uri="{BB962C8B-B14F-4D97-AF65-F5344CB8AC3E}">
        <p14:creationId xmlns:p14="http://schemas.microsoft.com/office/powerpoint/2010/main" val="235074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BDB3C6A-4032-443B-A34A-0DF0E92FBA3F}" type="slidenum">
              <a:t>‹#›</a:t>
            </a:fld>
            <a:endParaRPr lang="en-US"/>
          </a:p>
        </p:txBody>
      </p:sp>
    </p:spTree>
    <p:extLst>
      <p:ext uri="{BB962C8B-B14F-4D97-AF65-F5344CB8AC3E}">
        <p14:creationId xmlns:p14="http://schemas.microsoft.com/office/powerpoint/2010/main" val="196942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9DF421-4C84-4AF2-81CF-465EBC6637F6}" type="slidenum">
              <a:t>‹#›</a:t>
            </a:fld>
            <a:endParaRPr lang="en-US"/>
          </a:p>
        </p:txBody>
      </p:sp>
    </p:spTree>
    <p:extLst>
      <p:ext uri="{BB962C8B-B14F-4D97-AF65-F5344CB8AC3E}">
        <p14:creationId xmlns:p14="http://schemas.microsoft.com/office/powerpoint/2010/main" val="2349634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4F34D9A-B32F-4582-84C8-E16722F147FC}" type="slidenum">
              <a:t>‹#›</a:t>
            </a:fld>
            <a:endParaRPr lang="en-US"/>
          </a:p>
        </p:txBody>
      </p:sp>
    </p:spTree>
    <p:extLst>
      <p:ext uri="{BB962C8B-B14F-4D97-AF65-F5344CB8AC3E}">
        <p14:creationId xmlns:p14="http://schemas.microsoft.com/office/powerpoint/2010/main" val="21102419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C3DB670-2F64-49AC-862B-983C2B501206}" type="slidenum">
              <a:t>‹#›</a:t>
            </a:fld>
            <a:endParaRPr lang="en-US"/>
          </a:p>
        </p:txBody>
      </p:sp>
    </p:spTree>
    <p:extLst>
      <p:ext uri="{BB962C8B-B14F-4D97-AF65-F5344CB8AC3E}">
        <p14:creationId xmlns:p14="http://schemas.microsoft.com/office/powerpoint/2010/main" val="16732533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645187C-8421-43D1-B17E-C9A9FB0B84E9}" type="slidenum">
              <a:t>‹#›</a:t>
            </a:fld>
            <a:endParaRPr lang="en-US"/>
          </a:p>
        </p:txBody>
      </p:sp>
    </p:spTree>
    <p:extLst>
      <p:ext uri="{BB962C8B-B14F-4D97-AF65-F5344CB8AC3E}">
        <p14:creationId xmlns:p14="http://schemas.microsoft.com/office/powerpoint/2010/main" val="851801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C08EAC-1D1F-4A94-8448-B436EF89D36A}" type="slidenum">
              <a:t>‹#›</a:t>
            </a:fld>
            <a:endParaRPr lang="en-US"/>
          </a:p>
        </p:txBody>
      </p:sp>
    </p:spTree>
    <p:extLst>
      <p:ext uri="{BB962C8B-B14F-4D97-AF65-F5344CB8AC3E}">
        <p14:creationId xmlns:p14="http://schemas.microsoft.com/office/powerpoint/2010/main" val="24827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C7570FC-20ED-4994-A584-045534816794}" type="slidenum">
              <a:t>‹#›</a:t>
            </a:fld>
            <a:endParaRPr lang="en-US"/>
          </a:p>
        </p:txBody>
      </p:sp>
    </p:spTree>
    <p:extLst>
      <p:ext uri="{BB962C8B-B14F-4D97-AF65-F5344CB8AC3E}">
        <p14:creationId xmlns:p14="http://schemas.microsoft.com/office/powerpoint/2010/main" val="60076916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843BAEE-E1E9-4A78-914D-D718A752C0B6}" type="slidenum">
              <a:t>‹#›</a:t>
            </a:fld>
            <a:endParaRPr lang="en-US"/>
          </a:p>
        </p:txBody>
      </p:sp>
    </p:spTree>
    <p:extLst>
      <p:ext uri="{BB962C8B-B14F-4D97-AF65-F5344CB8AC3E}">
        <p14:creationId xmlns:p14="http://schemas.microsoft.com/office/powerpoint/2010/main" val="27441128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B3E7B10-310D-40B4-B53F-FA681030FDE4}" type="slidenum">
              <a:t>‹#›</a:t>
            </a:fld>
            <a:endParaRPr lang="en-US"/>
          </a:p>
        </p:txBody>
      </p:sp>
    </p:spTree>
    <p:extLst>
      <p:ext uri="{BB962C8B-B14F-4D97-AF65-F5344CB8AC3E}">
        <p14:creationId xmlns:p14="http://schemas.microsoft.com/office/powerpoint/2010/main" val="20566764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F6402E0-1A72-41A9-AB1C-E09261E329DA}" type="slidenum">
              <a:t>‹#›</a:t>
            </a:fld>
            <a:endParaRPr lang="en-US"/>
          </a:p>
        </p:txBody>
      </p:sp>
    </p:spTree>
    <p:extLst>
      <p:ext uri="{BB962C8B-B14F-4D97-AF65-F5344CB8AC3E}">
        <p14:creationId xmlns:p14="http://schemas.microsoft.com/office/powerpoint/2010/main" val="14451868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B1B4FE5-55D4-4951-BDD9-E76ECB3D3950}" type="slidenum">
              <a:t>‹#›</a:t>
            </a:fld>
            <a:endParaRPr lang="en-US"/>
          </a:p>
        </p:txBody>
      </p:sp>
    </p:spTree>
    <p:extLst>
      <p:ext uri="{BB962C8B-B14F-4D97-AF65-F5344CB8AC3E}">
        <p14:creationId xmlns:p14="http://schemas.microsoft.com/office/powerpoint/2010/main" val="34589273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23D3A42-3809-43C6-A04A-1F00C55EFB49}" type="slidenum">
              <a:t>‹#›</a:t>
            </a:fld>
            <a:endParaRPr lang="en-US"/>
          </a:p>
        </p:txBody>
      </p:sp>
    </p:spTree>
    <p:extLst>
      <p:ext uri="{BB962C8B-B14F-4D97-AF65-F5344CB8AC3E}">
        <p14:creationId xmlns:p14="http://schemas.microsoft.com/office/powerpoint/2010/main" val="10883470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3A2A9BC-4658-4421-B5DB-B1EF5C8FF528}" type="slidenum">
              <a:t>‹#›</a:t>
            </a:fld>
            <a:endParaRPr lang="en-US"/>
          </a:p>
        </p:txBody>
      </p:sp>
    </p:spTree>
    <p:extLst>
      <p:ext uri="{BB962C8B-B14F-4D97-AF65-F5344CB8AC3E}">
        <p14:creationId xmlns:p14="http://schemas.microsoft.com/office/powerpoint/2010/main" val="11631922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36F2B9E-6ECB-45BF-BA2C-38E9E955B04A}" type="slidenum">
              <a:t>‹#›</a:t>
            </a:fld>
            <a:endParaRPr lang="en-US"/>
          </a:p>
        </p:txBody>
      </p:sp>
    </p:spTree>
    <p:extLst>
      <p:ext uri="{BB962C8B-B14F-4D97-AF65-F5344CB8AC3E}">
        <p14:creationId xmlns:p14="http://schemas.microsoft.com/office/powerpoint/2010/main" val="2808238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2B73DC-0B70-4126-83ED-43FF950F4D4F}" type="slidenum">
              <a:t>‹#›</a:t>
            </a:fld>
            <a:endParaRPr lang="en-US"/>
          </a:p>
        </p:txBody>
      </p:sp>
    </p:spTree>
    <p:extLst>
      <p:ext uri="{BB962C8B-B14F-4D97-AF65-F5344CB8AC3E}">
        <p14:creationId xmlns:p14="http://schemas.microsoft.com/office/powerpoint/2010/main" val="107095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95C1919-3174-4D5F-9A01-0F5E92AD12E6}" type="slidenum">
              <a:t>‹#›</a:t>
            </a:fld>
            <a:endParaRPr lang="en-US"/>
          </a:p>
        </p:txBody>
      </p:sp>
    </p:spTree>
    <p:extLst>
      <p:ext uri="{BB962C8B-B14F-4D97-AF65-F5344CB8AC3E}">
        <p14:creationId xmlns:p14="http://schemas.microsoft.com/office/powerpoint/2010/main" val="368574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C62C1C7-2D59-4B07-968C-583FE61E7E8D}" type="slidenum">
              <a:t>‹#›</a:t>
            </a:fld>
            <a:endParaRPr lang="en-US"/>
          </a:p>
        </p:txBody>
      </p:sp>
    </p:spTree>
    <p:extLst>
      <p:ext uri="{BB962C8B-B14F-4D97-AF65-F5344CB8AC3E}">
        <p14:creationId xmlns:p14="http://schemas.microsoft.com/office/powerpoint/2010/main" val="36685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8594640" y="6356520"/>
            <a:ext cx="291167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6356520"/>
            <a:ext cx="7772400"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8763120" y="380520"/>
            <a:ext cx="2743199"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05F10210-5FCE-4BBD-8F7E-63640512FE0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pic>
        <p:nvPicPr>
          <p:cNvPr id="3" name="Picture 7" descr="C0-HD-BTM.png"/>
          <p:cNvPicPr>
            <a:picLocks noChangeAspect="1"/>
          </p:cNvPicPr>
          <p:nvPr/>
        </p:nvPicPr>
        <p:blipFill>
          <a:blip r:embed="rId14">
            <a:lum bright="-50000"/>
            <a:alphaModFix/>
          </a:blip>
          <a:srcRect/>
          <a:stretch>
            <a:fillRect/>
          </a:stretch>
        </p:blipFill>
        <p:spPr>
          <a:xfrm>
            <a:off x="0" y="4375080"/>
            <a:ext cx="12192119" cy="2482920"/>
          </a:xfrm>
          <a:prstGeom prst="rect">
            <a:avLst/>
          </a:prstGeom>
          <a:noFill/>
          <a:ln>
            <a:noFill/>
          </a:ln>
        </p:spPr>
      </p:pic>
      <p:sp>
        <p:nvSpPr>
          <p:cNvPr id="4" name="Title Placeholder 3"/>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5" name="Text Placeholder 4"/>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txBox="1">
            <a:spLocks noGrp="1"/>
          </p:cNvSpPr>
          <p:nvPr>
            <p:ph type="dt" sz="half" idx="2"/>
          </p:nvPr>
        </p:nvSpPr>
        <p:spPr>
          <a:xfrm>
            <a:off x="7908839" y="4314960"/>
            <a:ext cx="2911679" cy="37440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Footer Placeholder 6"/>
          <p:cNvSpPr txBox="1">
            <a:spLocks noGrp="1"/>
          </p:cNvSpPr>
          <p:nvPr>
            <p:ph type="ftr" sz="quarter" idx="3"/>
          </p:nvPr>
        </p:nvSpPr>
        <p:spPr>
          <a:xfrm>
            <a:off x="1371599" y="4324320"/>
            <a:ext cx="64007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Slide Number Placeholder 7"/>
          <p:cNvSpPr txBox="1">
            <a:spLocks noGrp="1"/>
          </p:cNvSpPr>
          <p:nvPr>
            <p:ph type="sldNum" sz="quarter" idx="4"/>
          </p:nvPr>
        </p:nvSpPr>
        <p:spPr>
          <a:xfrm>
            <a:off x="8077320" y="1430280"/>
            <a:ext cx="274319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393CE12-20B0-4AEA-AB03-14112229CE20}"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880"/>
            <a:ext cx="6991199" cy="36360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ED4C9759-A86D-475E-9601-38AEB00A70B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36D45615-4D76-4E8E-9499-D3415C901D5E}"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extBox 8"/>
          <p:cNvSpPr/>
          <p:nvPr/>
        </p:nvSpPr>
        <p:spPr>
          <a:xfrm>
            <a:off x="476280" y="93348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4" name="TextBox 9"/>
          <p:cNvSpPr/>
          <p:nvPr/>
        </p:nvSpPr>
        <p:spPr>
          <a:xfrm>
            <a:off x="10983960" y="270180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5" name="Title Placeholder 4"/>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6" name="Text Placeholder 5"/>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Footer Placeholder 7"/>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9" name="Slide Number Placeholder 8"/>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AC7CD73-6B19-4846-BF6F-A2BDCCF72919}" type="slidenum">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8E45A6AF-3B79-4DA2-B94B-A3594252FDA0}" type="slidenum">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520"/>
            <a:ext cx="6991199" cy="365399"/>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184C2505-6BF8-4576-B13F-F6D2518E3448}" type="slidenum">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Bridge_pattern"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dzone.com/articles/bridge-design-pattern-in-jav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DesiGN (ANTI-)PATTERN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240" y="1803240"/>
            <a:ext cx="9448920" cy="1825920"/>
          </a:xfrm>
        </p:spPr>
        <p:txBody>
          <a:bodyPr wrap="square" lIns="91440" tIns="45720" rIns="91440" bIns="45720" anchor="b">
            <a:noAutofit/>
          </a:bodyPr>
          <a:lstStyle/>
          <a:p>
            <a:pPr lvl="0" algn="l" hangingPunct="1"/>
            <a:r>
              <a:rPr lang="en-US" sz="6000"/>
              <a:t>DESIGN (ANTI-)PATTERNS</a:t>
            </a:r>
          </a:p>
        </p:txBody>
      </p:sp>
      <p:sp>
        <p:nvSpPr>
          <p:cNvPr id="3" name="Subtitle 2"/>
          <p:cNvSpPr txBox="1">
            <a:spLocks noGrp="1"/>
          </p:cNvSpPr>
          <p:nvPr>
            <p:ph type="subTitle" idx="4294967295"/>
          </p:nvPr>
        </p:nvSpPr>
        <p:spPr>
          <a:xfrm>
            <a:off x="1371240" y="3631679"/>
            <a:ext cx="9448920" cy="685799"/>
          </a:xfrm>
        </p:spPr>
        <p:txBody>
          <a:bodyPr wrap="square" lIns="91440" tIns="45720" rIns="91440" bIns="45720">
            <a:noAutofit/>
          </a:bodyPr>
          <a:lstStyle/>
          <a:p>
            <a:pPr lvl="0" hangingPunct="1">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t>Coffee Break</a:t>
            </a:r>
          </a:p>
        </p:txBody>
      </p:sp>
      <p:sp>
        <p:nvSpPr>
          <p:cNvPr id="4" name="TextBox 3"/>
          <p:cNvSpPr txBox="1"/>
          <p:nvPr/>
        </p:nvSpPr>
        <p:spPr>
          <a:xfrm>
            <a:off x="1408319" y="4134240"/>
            <a:ext cx="1105088" cy="306323"/>
          </a:xfrm>
          <a:prstGeom prst="rect">
            <a:avLst/>
          </a:prstGeom>
          <a:noFill/>
          <a:ln>
            <a:noFill/>
          </a:ln>
        </p:spPr>
        <p:txBody>
          <a:bodyPr vert="horz" wrap="none" lIns="90000" tIns="45000" rIns="90000" bIns="45000"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r>
              <a:rPr lang="en-US" sz="1400" dirty="0">
                <a:solidFill>
                  <a:srgbClr val="FFFFFF"/>
                </a:solidFill>
                <a:latin typeface="Century Gothic" pitchFamily="34"/>
                <a:ea typeface="WenQuanYi Zen Hei Sharp" pitchFamily="2"/>
                <a:cs typeface="Lohit Devanagari" pitchFamily="2"/>
              </a:rPr>
              <a:t>Bridge	</a:t>
            </a:r>
            <a:endParaRPr lang="en-US" sz="1400" b="0" i="0" u="none" strike="noStrike" cap="none" baseline="0" dirty="0">
              <a:ln>
                <a:noFill/>
              </a:ln>
              <a:solidFill>
                <a:srgbClr val="FFFFFF"/>
              </a:solidFill>
              <a:latin typeface="Century Gothic" pitchFamily="34"/>
              <a:ea typeface="WenQuanYi Zen Hei Sharp" pitchFamily="2"/>
              <a:cs typeface="Lohit Devanagari"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95119" y="763560"/>
            <a:ext cx="8612669" cy="1293840"/>
          </a:xfrm>
        </p:spPr>
        <p:txBody>
          <a:bodyPr wrap="square" lIns="91440" tIns="45720" rIns="91440" bIns="45720">
            <a:noAutofit/>
          </a:bodyPr>
          <a:lstStyle/>
          <a:p>
            <a:pPr lvl="0" hangingPunct="1"/>
            <a:r>
              <a:rPr lang="en-US" b="1" dirty="0"/>
              <a:t>BRIDGE</a:t>
            </a:r>
            <a:endParaRPr lang="sk-SK" b="1" dirty="0"/>
          </a:p>
        </p:txBody>
      </p:sp>
      <p:sp>
        <p:nvSpPr>
          <p:cNvPr id="3" name="Text Placeholder 2"/>
          <p:cNvSpPr txBox="1">
            <a:spLocks noGrp="1"/>
          </p:cNvSpPr>
          <p:nvPr>
            <p:ph type="body" idx="4294967295"/>
          </p:nvPr>
        </p:nvSpPr>
        <p:spPr>
          <a:xfrm>
            <a:off x="685799" y="1627199"/>
            <a:ext cx="11201400" cy="4956480"/>
          </a:xfrm>
        </p:spPr>
        <p:txBody>
          <a:bodyPr wrap="square" lIns="91440" tIns="45720" rIns="91440" bIns="45720"/>
          <a:lstStyle/>
          <a:p>
            <a:pPr lvl="0" hangingPunct="1">
              <a:lnSpc>
                <a:spcPct val="80000"/>
              </a:lnSpc>
            </a:pPr>
            <a:r>
              <a:rPr lang="sk-SK" b="1" dirty="0">
                <a:solidFill>
                  <a:srgbClr val="FE801A"/>
                </a:solidFill>
              </a:rPr>
              <a:t>Example </a:t>
            </a:r>
            <a:r>
              <a:rPr lang="en-US" b="1" dirty="0">
                <a:solidFill>
                  <a:srgbClr val="FE801A"/>
                </a:solidFill>
              </a:rPr>
              <a:t>Bridge </a:t>
            </a:r>
            <a:r>
              <a:rPr lang="sk-SK" b="1" dirty="0">
                <a:solidFill>
                  <a:srgbClr val="FE801A"/>
                </a:solidFill>
              </a:rPr>
              <a:t>implementation</a:t>
            </a:r>
          </a:p>
          <a:p>
            <a:pPr lvl="0" hangingPunct="1">
              <a:lnSpc>
                <a:spcPct val="80000"/>
              </a:lnSpc>
              <a:spcBef>
                <a:spcPts val="1871"/>
              </a:spcBef>
              <a:buSzPct val="45000"/>
              <a:buFont typeface="StarSymbol"/>
              <a:buChar char="●"/>
            </a:pPr>
            <a:r>
              <a:rPr lang="en-US" sz="2000" i="1" dirty="0"/>
              <a:t> Create refined Implementation</a:t>
            </a:r>
          </a:p>
          <a:p>
            <a:pPr lvl="0" hangingPunct="1">
              <a:lnSpc>
                <a:spcPct val="80000"/>
              </a:lnSpc>
              <a:spcBef>
                <a:spcPts val="1871"/>
              </a:spcBef>
              <a:buSzPct val="45000"/>
              <a:buFont typeface="StarSymbol"/>
              <a:buChar char="●"/>
            </a:pPr>
            <a:endParaRPr lang="en-US" sz="2000" i="1" dirty="0"/>
          </a:p>
        </p:txBody>
      </p:sp>
      <p:pic>
        <p:nvPicPr>
          <p:cNvPr id="6" name="Picture 5">
            <a:extLst>
              <a:ext uri="{FF2B5EF4-FFF2-40B4-BE49-F238E27FC236}">
                <a16:creationId xmlns:a16="http://schemas.microsoft.com/office/drawing/2014/main" id="{18E4E4CA-D1B2-467B-B782-AF4D804CD233}"/>
              </a:ext>
            </a:extLst>
          </p:cNvPr>
          <p:cNvPicPr>
            <a:picLocks noChangeAspect="1"/>
          </p:cNvPicPr>
          <p:nvPr/>
        </p:nvPicPr>
        <p:blipFill>
          <a:blip r:embed="rId3"/>
          <a:stretch>
            <a:fillRect/>
          </a:stretch>
        </p:blipFill>
        <p:spPr>
          <a:xfrm>
            <a:off x="777993" y="2550572"/>
            <a:ext cx="9484687" cy="4195676"/>
          </a:xfrm>
          <a:prstGeom prst="rect">
            <a:avLst/>
          </a:prstGeom>
        </p:spPr>
      </p:pic>
    </p:spTree>
    <p:extLst>
      <p:ext uri="{BB962C8B-B14F-4D97-AF65-F5344CB8AC3E}">
        <p14:creationId xmlns:p14="http://schemas.microsoft.com/office/powerpoint/2010/main" val="325320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BRIDGE</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en-US" b="1" dirty="0">
                <a:solidFill>
                  <a:srgbClr val="FE801A"/>
                </a:solidFill>
              </a:rPr>
              <a:t>When we need Bridge pattern ?</a:t>
            </a:r>
          </a:p>
        </p:txBody>
      </p:sp>
      <p:pic>
        <p:nvPicPr>
          <p:cNvPr id="5" name="Picture 4">
            <a:extLst>
              <a:ext uri="{FF2B5EF4-FFF2-40B4-BE49-F238E27FC236}">
                <a16:creationId xmlns:a16="http://schemas.microsoft.com/office/drawing/2014/main" id="{9F1A5953-B032-4440-B43F-FBC037CCB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76" y="2558374"/>
            <a:ext cx="6807345" cy="3837267"/>
          </a:xfrm>
          <a:prstGeom prst="rect">
            <a:avLst/>
          </a:prstGeom>
        </p:spPr>
      </p:pic>
      <p:sp>
        <p:nvSpPr>
          <p:cNvPr id="6" name="Rectangle 5">
            <a:extLst>
              <a:ext uri="{FF2B5EF4-FFF2-40B4-BE49-F238E27FC236}">
                <a16:creationId xmlns:a16="http://schemas.microsoft.com/office/drawing/2014/main" id="{95F16181-455D-41EF-A227-5FBCB2538F07}"/>
              </a:ext>
            </a:extLst>
          </p:cNvPr>
          <p:cNvSpPr/>
          <p:nvPr/>
        </p:nvSpPr>
        <p:spPr>
          <a:xfrm>
            <a:off x="475949" y="1974756"/>
            <a:ext cx="4748141" cy="584775"/>
          </a:xfrm>
          <a:prstGeom prst="rect">
            <a:avLst/>
          </a:prstGeom>
        </p:spPr>
        <p:txBody>
          <a:bodyPr wrap="square">
            <a:spAutoFit/>
          </a:bodyPr>
          <a:lstStyle/>
          <a:p>
            <a:pPr lvl="0">
              <a:lnSpc>
                <a:spcPct val="80000"/>
              </a:lnSpc>
              <a:spcBef>
                <a:spcPts val="1871"/>
              </a:spcBef>
              <a:buSzPct val="45000"/>
            </a:pPr>
            <a:r>
              <a:rPr lang="en-US" sz="2000" i="1" dirty="0">
                <a:solidFill>
                  <a:schemeClr val="bg1"/>
                </a:solidFill>
                <a:latin typeface="Century Gothic" panose="020B0502020202020204" pitchFamily="34" charset="0"/>
              </a:rPr>
              <a:t>The above example can also be done something like this :</a:t>
            </a:r>
          </a:p>
        </p:txBody>
      </p:sp>
      <p:sp>
        <p:nvSpPr>
          <p:cNvPr id="8" name="Rectangle 7">
            <a:extLst>
              <a:ext uri="{FF2B5EF4-FFF2-40B4-BE49-F238E27FC236}">
                <a16:creationId xmlns:a16="http://schemas.microsoft.com/office/drawing/2014/main" id="{72BB01D3-6157-411C-842A-CD304739630B}"/>
              </a:ext>
            </a:extLst>
          </p:cNvPr>
          <p:cNvSpPr/>
          <p:nvPr/>
        </p:nvSpPr>
        <p:spPr>
          <a:xfrm>
            <a:off x="7514221" y="2209800"/>
            <a:ext cx="4748141" cy="3277820"/>
          </a:xfrm>
          <a:prstGeom prst="rect">
            <a:avLst/>
          </a:prstGeom>
        </p:spPr>
        <p:txBody>
          <a:bodyPr wrap="square">
            <a:spAutoFit/>
          </a:bodyPr>
          <a:lstStyle/>
          <a:p>
            <a:pPr lvl="0">
              <a:lnSpc>
                <a:spcPct val="80000"/>
              </a:lnSpc>
              <a:spcBef>
                <a:spcPts val="1871"/>
              </a:spcBef>
              <a:buSzPct val="45000"/>
            </a:pPr>
            <a:r>
              <a:rPr lang="en-US" sz="2000" i="1" dirty="0">
                <a:solidFill>
                  <a:schemeClr val="bg1"/>
                </a:solidFill>
                <a:latin typeface="Century Gothic" panose="020B0502020202020204" pitchFamily="34" charset="0"/>
              </a:rPr>
              <a:t> This solution has a problem. If you </a:t>
            </a:r>
          </a:p>
          <a:p>
            <a:pPr lvl="0">
              <a:lnSpc>
                <a:spcPct val="80000"/>
              </a:lnSpc>
              <a:spcBef>
                <a:spcPts val="1871"/>
              </a:spcBef>
              <a:buSzPct val="45000"/>
            </a:pPr>
            <a:r>
              <a:rPr lang="en-US" sz="2000" i="1" dirty="0">
                <a:solidFill>
                  <a:schemeClr val="bg1"/>
                </a:solidFill>
                <a:latin typeface="Century Gothic" panose="020B0502020202020204" pitchFamily="34" charset="0"/>
              </a:rPr>
              <a:t> want to change the Bus class, then</a:t>
            </a:r>
          </a:p>
          <a:p>
            <a:pPr lvl="0">
              <a:lnSpc>
                <a:spcPct val="80000"/>
              </a:lnSpc>
              <a:spcBef>
                <a:spcPts val="1871"/>
              </a:spcBef>
              <a:buSzPct val="45000"/>
            </a:pPr>
            <a:r>
              <a:rPr lang="en-US" sz="2000" i="1" dirty="0">
                <a:solidFill>
                  <a:schemeClr val="bg1"/>
                </a:solidFill>
                <a:latin typeface="Century Gothic" panose="020B0502020202020204" pitchFamily="34" charset="0"/>
              </a:rPr>
              <a:t>You may end up with changing</a:t>
            </a:r>
          </a:p>
          <a:p>
            <a:pPr lvl="0">
              <a:lnSpc>
                <a:spcPct val="80000"/>
              </a:lnSpc>
              <a:spcBef>
                <a:spcPts val="1871"/>
              </a:spcBef>
              <a:buSzPct val="45000"/>
            </a:pPr>
            <a:r>
              <a:rPr lang="en-US" sz="2000" i="1" dirty="0" err="1">
                <a:solidFill>
                  <a:schemeClr val="bg1"/>
                </a:solidFill>
                <a:latin typeface="Century Gothic" panose="020B0502020202020204" pitchFamily="34" charset="0"/>
              </a:rPr>
              <a:t>ProduceBus</a:t>
            </a:r>
            <a:r>
              <a:rPr lang="en-US" sz="2000" i="1" dirty="0">
                <a:solidFill>
                  <a:schemeClr val="bg1"/>
                </a:solidFill>
                <a:latin typeface="Century Gothic" panose="020B0502020202020204" pitchFamily="34" charset="0"/>
              </a:rPr>
              <a:t> and </a:t>
            </a:r>
            <a:r>
              <a:rPr lang="en-US" sz="2000" i="1" dirty="0" err="1">
                <a:solidFill>
                  <a:schemeClr val="bg1"/>
                </a:solidFill>
                <a:latin typeface="Century Gothic" panose="020B0502020202020204" pitchFamily="34" charset="0"/>
              </a:rPr>
              <a:t>AssembleBus</a:t>
            </a:r>
            <a:r>
              <a:rPr lang="en-US" sz="2000" i="1" dirty="0">
                <a:solidFill>
                  <a:schemeClr val="bg1"/>
                </a:solidFill>
                <a:latin typeface="Century Gothic" panose="020B0502020202020204" pitchFamily="34" charset="0"/>
              </a:rPr>
              <a:t> as</a:t>
            </a:r>
          </a:p>
          <a:p>
            <a:pPr lvl="0">
              <a:lnSpc>
                <a:spcPct val="80000"/>
              </a:lnSpc>
              <a:spcBef>
                <a:spcPts val="1871"/>
              </a:spcBef>
              <a:buSzPct val="45000"/>
            </a:pPr>
            <a:r>
              <a:rPr lang="en-US" sz="2000" i="1" dirty="0">
                <a:solidFill>
                  <a:schemeClr val="bg1"/>
                </a:solidFill>
                <a:latin typeface="Century Gothic" panose="020B0502020202020204" pitchFamily="34" charset="0"/>
              </a:rPr>
              <a:t>Well and if the change is workshop</a:t>
            </a:r>
          </a:p>
          <a:p>
            <a:pPr lvl="0">
              <a:lnSpc>
                <a:spcPct val="80000"/>
              </a:lnSpc>
              <a:spcBef>
                <a:spcPts val="1871"/>
              </a:spcBef>
              <a:buSzPct val="45000"/>
            </a:pPr>
            <a:r>
              <a:rPr lang="en-US" sz="2000" i="1" dirty="0">
                <a:solidFill>
                  <a:schemeClr val="bg1"/>
                </a:solidFill>
                <a:latin typeface="Century Gothic" panose="020B0502020202020204" pitchFamily="34" charset="0"/>
              </a:rPr>
              <a:t>Specific than you may need to</a:t>
            </a:r>
          </a:p>
          <a:p>
            <a:pPr lvl="0">
              <a:lnSpc>
                <a:spcPct val="80000"/>
              </a:lnSpc>
              <a:spcBef>
                <a:spcPts val="1871"/>
              </a:spcBef>
              <a:buSzPct val="45000"/>
            </a:pPr>
            <a:r>
              <a:rPr lang="en-US" sz="2000" i="1" dirty="0">
                <a:solidFill>
                  <a:schemeClr val="bg1"/>
                </a:solidFill>
                <a:latin typeface="Century Gothic" panose="020B0502020202020204" pitchFamily="34" charset="0"/>
              </a:rPr>
              <a:t> change the bike class as well.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BRIDGE</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en-US" b="1" dirty="0">
                <a:solidFill>
                  <a:srgbClr val="FE801A"/>
                </a:solidFill>
              </a:rPr>
              <a:t>When we need Bridge pattern ?</a:t>
            </a:r>
          </a:p>
        </p:txBody>
      </p:sp>
      <p:sp>
        <p:nvSpPr>
          <p:cNvPr id="6" name="Rectangle 5">
            <a:extLst>
              <a:ext uri="{FF2B5EF4-FFF2-40B4-BE49-F238E27FC236}">
                <a16:creationId xmlns:a16="http://schemas.microsoft.com/office/drawing/2014/main" id="{95F16181-455D-41EF-A227-5FBCB2538F07}"/>
              </a:ext>
            </a:extLst>
          </p:cNvPr>
          <p:cNvSpPr/>
          <p:nvPr/>
        </p:nvSpPr>
        <p:spPr>
          <a:xfrm>
            <a:off x="1348653" y="2090042"/>
            <a:ext cx="4748141" cy="830997"/>
          </a:xfrm>
          <a:prstGeom prst="rect">
            <a:avLst/>
          </a:prstGeom>
        </p:spPr>
        <p:txBody>
          <a:bodyPr wrap="square">
            <a:spAutoFit/>
          </a:bodyPr>
          <a:lstStyle/>
          <a:p>
            <a:pPr lvl="0">
              <a:lnSpc>
                <a:spcPct val="80000"/>
              </a:lnSpc>
              <a:spcBef>
                <a:spcPts val="1871"/>
              </a:spcBef>
              <a:buSzPct val="45000"/>
            </a:pPr>
            <a:r>
              <a:rPr lang="en-US" sz="2000" i="1" dirty="0">
                <a:solidFill>
                  <a:schemeClr val="bg1"/>
                </a:solidFill>
                <a:latin typeface="Century Gothic" panose="020B0502020202020204" pitchFamily="34" charset="0"/>
              </a:rPr>
              <a:t>The problem above can be solved by decoupling the Vehicle and Workshop interfaces : </a:t>
            </a:r>
          </a:p>
        </p:txBody>
      </p:sp>
      <p:pic>
        <p:nvPicPr>
          <p:cNvPr id="7" name="Picture 6">
            <a:extLst>
              <a:ext uri="{FF2B5EF4-FFF2-40B4-BE49-F238E27FC236}">
                <a16:creationId xmlns:a16="http://schemas.microsoft.com/office/drawing/2014/main" id="{030E2087-A1D5-48F7-8EBB-BF1F6F90B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87" y="3248947"/>
            <a:ext cx="6897063" cy="2753109"/>
          </a:xfrm>
          <a:prstGeom prst="rect">
            <a:avLst/>
          </a:prstGeom>
        </p:spPr>
      </p:pic>
    </p:spTree>
    <p:extLst>
      <p:ext uri="{BB962C8B-B14F-4D97-AF65-F5344CB8AC3E}">
        <p14:creationId xmlns:p14="http://schemas.microsoft.com/office/powerpoint/2010/main" val="234761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STRATEGY</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en-US" b="1" dirty="0">
                <a:solidFill>
                  <a:srgbClr val="FE801A"/>
                </a:solidFill>
              </a:rPr>
              <a:t>Sources</a:t>
            </a:r>
          </a:p>
          <a:p>
            <a:pPr lvl="0" hangingPunct="1">
              <a:lnSpc>
                <a:spcPct val="80000"/>
              </a:lnSpc>
              <a:spcBef>
                <a:spcPts val="1871"/>
              </a:spcBef>
              <a:buSzPct val="45000"/>
              <a:buFont typeface="StarSymbol"/>
              <a:buChar char="●"/>
            </a:pPr>
            <a:r>
              <a:rPr lang="en-US" sz="2000" dirty="0">
                <a:hlinkClick r:id="rId3"/>
              </a:rPr>
              <a:t>https://en.wikipedia.org/wiki/Bridge_pattern</a:t>
            </a:r>
            <a:endParaRPr lang="en-US" sz="2000" dirty="0"/>
          </a:p>
          <a:p>
            <a:pPr lvl="0" hangingPunct="1">
              <a:lnSpc>
                <a:spcPct val="80000"/>
              </a:lnSpc>
              <a:spcBef>
                <a:spcPts val="1871"/>
              </a:spcBef>
              <a:buSzPct val="45000"/>
              <a:buFont typeface="StarSymbol"/>
              <a:buChar char="●"/>
            </a:pPr>
            <a:r>
              <a:rPr lang="en-US" sz="2000" dirty="0">
                <a:hlinkClick r:id="rId4"/>
              </a:rPr>
              <a:t>https://dzone.com/articles</a:t>
            </a:r>
            <a:r>
              <a:rPr lang="en-US" sz="2000">
                <a:hlinkClick r:id="rId4"/>
              </a:rPr>
              <a:t>/bridge-design-pattern-in-java</a:t>
            </a:r>
            <a:endParaRPr lang="en-US" sz="2000" dirty="0"/>
          </a:p>
        </p:txBody>
      </p:sp>
    </p:spTree>
    <p:extLst>
      <p:ext uri="{BB962C8B-B14F-4D97-AF65-F5344CB8AC3E}">
        <p14:creationId xmlns:p14="http://schemas.microsoft.com/office/powerpoint/2010/main" val="135961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STRATEGY</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sk-SK" b="1" dirty="0">
                <a:solidFill>
                  <a:srgbClr val="FE801A"/>
                </a:solidFill>
              </a:rPr>
              <a:t>Questions</a:t>
            </a:r>
            <a:r>
              <a:rPr lang="en-US" b="1" dirty="0">
                <a:solidFill>
                  <a:srgbClr val="FE801A"/>
                </a:solidFill>
              </a:rPr>
              <a:t> and discussion</a:t>
            </a:r>
            <a:endParaRPr lang="sk-SK" b="1" dirty="0">
              <a:solidFill>
                <a:srgbClr val="FE801A"/>
              </a:solidFill>
            </a:endParaRPr>
          </a:p>
          <a:p>
            <a:pPr lvl="0" hangingPunct="1">
              <a:lnSpc>
                <a:spcPct val="80000"/>
              </a:lnSpc>
              <a:spcBef>
                <a:spcPts val="1871"/>
              </a:spcBef>
            </a:pP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What Are Design Patterns  ">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sk-SK" b="1"/>
              <a:t>WHAT ARE DESIGN PATTERNS </a:t>
            </a:r>
            <a:br>
              <a:rPr lang="sk-SK" b="1"/>
            </a:br>
            <a:endParaRPr lang="sk-SK" b="1"/>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lstStyle/>
          <a:p>
            <a:pPr lvl="0" hangingPunct="1">
              <a:lnSpc>
                <a:spcPct val="80000"/>
              </a:lnSpc>
            </a:pPr>
            <a:r>
              <a:rPr lang="en-US" i="1" dirty="0"/>
              <a:t>A software design pattern is a general, reusable solution to a commonly occurring problem. It is not a finished design that can be transformed directly into source or machine code. It is a description or template for how to solve a problem that can be used in many different situations. Design patterns are formalized best practices that the programmer can use to solve common problems when designing an application or system.</a:t>
            </a:r>
          </a:p>
          <a:p>
            <a:pPr lvl="0" hangingPunct="1">
              <a:lnSpc>
                <a:spcPct val="80000"/>
              </a:lnSpc>
            </a:pPr>
            <a:endParaRPr lang="en-US" dirty="0"/>
          </a:p>
          <a:p>
            <a:pPr lvl="0" hangingPunct="1">
              <a:lnSpc>
                <a:spcPct val="80000"/>
              </a:lnSpc>
            </a:pPr>
            <a:r>
              <a:rPr lang="en-US" b="1" dirty="0"/>
              <a:t>Types</a:t>
            </a:r>
          </a:p>
          <a:p>
            <a:pPr lvl="0" hangingPunct="1">
              <a:lnSpc>
                <a:spcPct val="80000"/>
              </a:lnSpc>
              <a:buClr>
                <a:srgbClr val="FFFFFF"/>
              </a:buClr>
              <a:buSzPct val="100000"/>
              <a:buFont typeface="StarSymbol"/>
              <a:buChar char="•"/>
            </a:pPr>
            <a:r>
              <a:rPr lang="en-US" dirty="0"/>
              <a:t>Creational (singleton, builder, lazy </a:t>
            </a:r>
            <a:r>
              <a:rPr lang="en-US" dirty="0" err="1"/>
              <a:t>init</a:t>
            </a:r>
            <a:r>
              <a:rPr lang="en-US" dirty="0"/>
              <a:t>, abstract factory, object pool etc.)</a:t>
            </a:r>
          </a:p>
          <a:p>
            <a:pPr lvl="0" hangingPunct="1">
              <a:lnSpc>
                <a:spcPct val="80000"/>
              </a:lnSpc>
              <a:buClr>
                <a:srgbClr val="FFFFFF"/>
              </a:buClr>
              <a:buSzPct val="100000"/>
              <a:buFont typeface="StarSymbol"/>
              <a:buChar char="•"/>
            </a:pPr>
            <a:r>
              <a:rPr lang="en-US" dirty="0"/>
              <a:t>Structural (adapter, </a:t>
            </a:r>
            <a:r>
              <a:rPr lang="en-US" b="1" u="sng" dirty="0"/>
              <a:t>bridge</a:t>
            </a:r>
            <a:r>
              <a:rPr lang="en-US" dirty="0"/>
              <a:t>, decorator, facade, composite, proxy etc.)</a:t>
            </a:r>
          </a:p>
          <a:p>
            <a:pPr lvl="0" hangingPunct="1">
              <a:lnSpc>
                <a:spcPct val="80000"/>
              </a:lnSpc>
              <a:buClr>
                <a:srgbClr val="FFFFFF"/>
              </a:buClr>
              <a:buSzPct val="100000"/>
              <a:buFont typeface="StarSymbol"/>
              <a:buChar char="•"/>
            </a:pPr>
            <a:r>
              <a:rPr lang="en-US" dirty="0"/>
              <a:t>Behavioral (iterator, strategy, template method, visitor, command etc.)</a:t>
            </a:r>
          </a:p>
          <a:p>
            <a:pPr lvl="0" hangingPunct="1">
              <a:lnSpc>
                <a:spcPct val="80000"/>
              </a:lnSpc>
              <a:buClr>
                <a:srgbClr val="FFFFFF"/>
              </a:buClr>
              <a:buSzPct val="100000"/>
              <a:buFont typeface="StarSymbol"/>
              <a:buChar char="•"/>
            </a:pPr>
            <a:r>
              <a:rPr lang="en-US" dirty="0"/>
              <a:t>Concurrency (thread pool, double checked locking, monitor object, reactor etc.)</a:t>
            </a:r>
          </a:p>
          <a:p>
            <a:pPr lvl="0" hangingPunct="1">
              <a:lnSpc>
                <a:spcPct val="8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BRIDGE	</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r>
              <a:rPr lang="en-US" dirty="0"/>
              <a:t>The bridge pattern is used to </a:t>
            </a:r>
            <a:r>
              <a:rPr lang="en-US" i="1" dirty="0"/>
              <a:t>decouple an abstraction from its implementation so that the two can vary independently</a:t>
            </a:r>
            <a:r>
              <a:rPr lang="en-US" dirty="0"/>
              <a:t>.</a:t>
            </a:r>
            <a:endParaRPr lang="en-US" sz="800" b="1" dirty="0">
              <a:solidFill>
                <a:srgbClr val="FE801A"/>
              </a:solidFill>
            </a:endParaRPr>
          </a:p>
          <a:p>
            <a:pPr lvl="0" hangingPunct="1">
              <a:lnSpc>
                <a:spcPct val="80000"/>
              </a:lnSpc>
            </a:pPr>
            <a:endParaRPr lang="en-US" b="1" dirty="0">
              <a:solidFill>
                <a:srgbClr val="FE801A"/>
              </a:solidFill>
            </a:endParaRPr>
          </a:p>
          <a:p>
            <a:pPr lvl="0" hangingPunct="1">
              <a:lnSpc>
                <a:spcPct val="80000"/>
              </a:lnSpc>
            </a:pPr>
            <a:r>
              <a:rPr lang="sk-SK" b="1" dirty="0">
                <a:solidFill>
                  <a:srgbClr val="FE801A"/>
                </a:solidFill>
              </a:rPr>
              <a:t>Concept</a:t>
            </a:r>
          </a:p>
          <a:p>
            <a:pPr marL="342900" lvl="0" indent="-342900">
              <a:buFont typeface="Arial" panose="020B0604020202020204" pitchFamily="34" charset="0"/>
              <a:buChar char="•"/>
            </a:pPr>
            <a:r>
              <a:rPr lang="en-US" i="1" dirty="0"/>
              <a:t>structural</a:t>
            </a:r>
            <a:r>
              <a:rPr lang="sk-SK" dirty="0"/>
              <a:t> pattern</a:t>
            </a:r>
            <a:endParaRPr lang="en-US" b="1" dirty="0">
              <a:solidFill>
                <a:srgbClr val="FE801A"/>
              </a:solidFill>
            </a:endParaRPr>
          </a:p>
          <a:p>
            <a:pPr marL="342900" lvl="0" indent="-342900">
              <a:buFont typeface="Arial" panose="020B0604020202020204" pitchFamily="34" charset="0"/>
              <a:buChar char="•"/>
            </a:pPr>
            <a:r>
              <a:rPr lang="en-US" dirty="0"/>
              <a:t>The bridge pattern is useful when both the class and what it does vary often.</a:t>
            </a:r>
          </a:p>
          <a:p>
            <a:pPr marL="342900" lvl="0" indent="-342900">
              <a:buFont typeface="Arial" panose="020B0604020202020204" pitchFamily="34" charset="0"/>
              <a:buChar char="•"/>
            </a:pPr>
            <a:r>
              <a:rPr lang="en-US" dirty="0"/>
              <a:t>Abstraction = class that </a:t>
            </a:r>
            <a:r>
              <a:rPr lang="sk-SK" dirty="0"/>
              <a:t>interpose services</a:t>
            </a:r>
          </a:p>
          <a:p>
            <a:pPr marL="342900" lvl="0" indent="-342900">
              <a:buFont typeface="Arial" panose="020B0604020202020204" pitchFamily="34" charset="0"/>
              <a:buChar char="•"/>
            </a:pPr>
            <a:r>
              <a:rPr lang="sk-SK" dirty="0"/>
              <a:t>Implemantation = class that offers </a:t>
            </a:r>
            <a:r>
              <a:rPr lang="en-US" dirty="0"/>
              <a:t>those services</a:t>
            </a:r>
          </a:p>
          <a:p>
            <a:pPr lvl="0"/>
            <a:endParaRPr lang="en-US" sz="800" b="1" dirty="0">
              <a:solidFill>
                <a:srgbClr val="FE801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49014" y="763680"/>
            <a:ext cx="5127699" cy="1676603"/>
          </a:xfrm>
        </p:spPr>
        <p:txBody>
          <a:bodyPr vert="horz" lIns="91440" tIns="45720" rIns="91440" bIns="45720" rtlCol="0" anchor="ctr">
            <a:normAutofit/>
          </a:bodyPr>
          <a:lstStyle/>
          <a:p>
            <a:pPr lvl="0" algn="l" hangingPunct="1">
              <a:spcBef>
                <a:spcPct val="0"/>
              </a:spcBef>
            </a:pPr>
            <a:r>
              <a:rPr lang="en-US" sz="4400" b="1" kern="1200" dirty="0">
                <a:solidFill>
                  <a:schemeClr val="tx1"/>
                </a:solidFill>
                <a:latin typeface="+mj-lt"/>
                <a:ea typeface="+mj-ea"/>
                <a:cs typeface="+mj-cs"/>
              </a:rPr>
              <a:t>UML class diagram</a:t>
            </a:r>
          </a:p>
        </p:txBody>
      </p:sp>
      <p:pic>
        <p:nvPicPr>
          <p:cNvPr id="8" name="Picture 7">
            <a:extLst>
              <a:ext uri="{FF2B5EF4-FFF2-40B4-BE49-F238E27FC236}">
                <a16:creationId xmlns:a16="http://schemas.microsoft.com/office/drawing/2014/main" id="{D64CF273-862A-4B76-A24F-4D8DA551E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260" y="2354094"/>
            <a:ext cx="5877328" cy="2938664"/>
          </a:xfrm>
          <a:prstGeom prst="rect">
            <a:avLst/>
          </a:prstGeom>
        </p:spPr>
      </p:pic>
      <p:sp>
        <p:nvSpPr>
          <p:cNvPr id="10" name="Rectangle 2">
            <a:extLst>
              <a:ext uri="{FF2B5EF4-FFF2-40B4-BE49-F238E27FC236}">
                <a16:creationId xmlns:a16="http://schemas.microsoft.com/office/drawing/2014/main" id="{162EB0A1-AEBF-4C67-A5A8-259ADB7C86E3}"/>
              </a:ext>
            </a:extLst>
          </p:cNvPr>
          <p:cNvSpPr>
            <a:spLocks noGrp="1" noChangeArrowheads="1"/>
          </p:cNvSpPr>
          <p:nvPr>
            <p:ph type="body" idx="4294967295"/>
          </p:nvPr>
        </p:nvSpPr>
        <p:spPr bwMode="auto">
          <a:xfrm>
            <a:off x="649288" y="2484836"/>
            <a:ext cx="551946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Abstraction (</a:t>
            </a:r>
            <a:r>
              <a:rPr kumimoji="0" lang="sk-SK" altLang="en-US" sz="1800" b="0" i="0" u="none" strike="noStrike" cap="none" normalizeH="0" baseline="0" dirty="0">
                <a:ln>
                  <a:noFill/>
                </a:ln>
                <a:solidFill>
                  <a:schemeClr val="tx1"/>
                </a:solidFill>
                <a:effectLst/>
                <a:latin typeface="Arial" panose="020B0604020202020204" pitchFamily="34" charset="0"/>
              </a:rPr>
              <a:t>interface or </a:t>
            </a:r>
            <a:r>
              <a:rPr kumimoji="0" lang="en-US" altLang="en-US" sz="1800" b="0" i="0" u="none" strike="noStrike" cap="none" normalizeH="0" baseline="0" dirty="0">
                <a:ln>
                  <a:noFill/>
                </a:ln>
                <a:solidFill>
                  <a:schemeClr val="tx1"/>
                </a:solidFill>
                <a:effectLst/>
                <a:latin typeface="Arial" panose="020B0604020202020204" pitchFamily="34" charset="0"/>
              </a:rPr>
              <a:t>abstract class)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defines the abstract interface</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maintains the Implementor reference.</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RefinedAbstraction</a:t>
            </a:r>
            <a:r>
              <a:rPr kumimoji="0" lang="en-US" altLang="en-US" sz="1800" b="0" i="0" u="none" strike="noStrike" cap="none" normalizeH="0" baseline="0" dirty="0">
                <a:ln>
                  <a:noFill/>
                </a:ln>
                <a:solidFill>
                  <a:schemeClr val="tx1"/>
                </a:solidFill>
                <a:effectLst/>
                <a:latin typeface="Arial" panose="020B0604020202020204" pitchFamily="34" charset="0"/>
              </a:rPr>
              <a:t> (normal class)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extends the interface defined by Abstraction</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Implementor (interface</a:t>
            </a:r>
            <a:r>
              <a:rPr kumimoji="0" lang="sk-SK" altLang="en-US" sz="1800" b="0" i="0" u="none" strike="noStrike" cap="none" normalizeH="0" baseline="0" dirty="0">
                <a:ln>
                  <a:noFill/>
                </a:ln>
                <a:solidFill>
                  <a:schemeClr val="tx1"/>
                </a:solidFill>
                <a:effectLst/>
                <a:latin typeface="Arial" panose="020B0604020202020204" pitchFamily="34" charset="0"/>
              </a:rPr>
              <a:t> or abstract class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defines the interface for implementation classes</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ConcreteImplementor</a:t>
            </a:r>
            <a:r>
              <a:rPr kumimoji="0" lang="en-US" altLang="en-US" sz="1800" b="0" i="0" u="none" strike="noStrike" cap="none" normalizeH="0" baseline="0" dirty="0">
                <a:ln>
                  <a:noFill/>
                </a:ln>
                <a:solidFill>
                  <a:schemeClr val="tx1"/>
                </a:solidFill>
                <a:effectLst/>
                <a:latin typeface="Arial" panose="020B0604020202020204" pitchFamily="34" charset="0"/>
              </a:rPr>
              <a:t> (normal class)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implements the Implementor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BRIDGE</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a:r>
              <a:rPr lang="en-US" b="1" dirty="0">
                <a:solidFill>
                  <a:srgbClr val="FE801A"/>
                </a:solidFill>
              </a:rPr>
              <a:t>Principles</a:t>
            </a:r>
          </a:p>
          <a:p>
            <a:pPr marL="342900" lvl="0" indent="-342900">
              <a:buFont typeface="Arial" panose="020B0604020202020204" pitchFamily="34" charset="0"/>
              <a:buChar char="•"/>
            </a:pPr>
            <a:r>
              <a:rPr lang="en-US" dirty="0"/>
              <a:t>Bridge patterns decouple the abstract class and its implementation classes by providing a bridge structure between them.</a:t>
            </a:r>
          </a:p>
          <a:p>
            <a:pPr marL="342900" lvl="0" indent="-342900">
              <a:buFont typeface="Arial" panose="020B0604020202020204" pitchFamily="34" charset="0"/>
              <a:buChar char="•"/>
            </a:pPr>
            <a:r>
              <a:rPr lang="en-US" dirty="0"/>
              <a:t>This bridge uses encapsulation, aggregation, and inheritance to separate responsibilities into various classes</a:t>
            </a:r>
          </a:p>
          <a:p>
            <a:pPr marL="342900" lvl="0" indent="-342900">
              <a:buFont typeface="Arial" panose="020B0604020202020204" pitchFamily="34" charset="0"/>
              <a:buChar char="•"/>
            </a:pPr>
            <a:r>
              <a:rPr lang="en-US" dirty="0"/>
              <a:t>The abstraction is an interface or abstract class and the implementor is also an interface or abstract class.</a:t>
            </a:r>
          </a:p>
          <a:p>
            <a:pPr marL="342900" lvl="0" indent="-342900">
              <a:buFont typeface="Arial" panose="020B0604020202020204" pitchFamily="34" charset="0"/>
              <a:buChar char="•"/>
            </a:pPr>
            <a:r>
              <a:rPr lang="en-US" dirty="0"/>
              <a:t>The abstraction contains a reference to the implementor. Children of the abstraction are referred to as refined abstractions, and children of the implementor are concrete implementors. Since we can change the reference to the implementor in the abstraction, we are able to change the abstraction’s implementor at run-time. Changes to the implementor do not affect client code.</a:t>
            </a:r>
          </a:p>
          <a:p>
            <a:pPr marL="342900" lvl="0" indent="-342900">
              <a:buFont typeface="Arial" panose="020B0604020202020204" pitchFamily="34" charset="0"/>
              <a:buChar char="•"/>
            </a:pPr>
            <a:r>
              <a:rPr lang="en-US" dirty="0"/>
              <a:t>It increases the loose coupling between class abstraction and it’s implementation.</a:t>
            </a:r>
          </a:p>
        </p:txBody>
      </p:sp>
    </p:spTree>
    <p:extLst>
      <p:ext uri="{BB962C8B-B14F-4D97-AF65-F5344CB8AC3E}">
        <p14:creationId xmlns:p14="http://schemas.microsoft.com/office/powerpoint/2010/main" val="349446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95119" y="763560"/>
            <a:ext cx="8612669" cy="1293840"/>
          </a:xfrm>
        </p:spPr>
        <p:txBody>
          <a:bodyPr wrap="square" lIns="91440" tIns="45720" rIns="91440" bIns="45720">
            <a:noAutofit/>
          </a:bodyPr>
          <a:lstStyle/>
          <a:p>
            <a:pPr lvl="0" hangingPunct="1"/>
            <a:r>
              <a:rPr lang="en-US" b="1" dirty="0"/>
              <a:t>BRIDGE</a:t>
            </a:r>
            <a:endParaRPr lang="sk-SK" b="1" dirty="0"/>
          </a:p>
        </p:txBody>
      </p:sp>
      <p:sp>
        <p:nvSpPr>
          <p:cNvPr id="3" name="Text Placeholder 2"/>
          <p:cNvSpPr txBox="1">
            <a:spLocks noGrp="1"/>
          </p:cNvSpPr>
          <p:nvPr>
            <p:ph type="body" idx="4294967295"/>
          </p:nvPr>
        </p:nvSpPr>
        <p:spPr>
          <a:xfrm>
            <a:off x="685799" y="1627199"/>
            <a:ext cx="11201400" cy="4956480"/>
          </a:xfrm>
        </p:spPr>
        <p:txBody>
          <a:bodyPr wrap="square" lIns="91440" tIns="45720" rIns="91440" bIns="45720"/>
          <a:lstStyle/>
          <a:p>
            <a:pPr lvl="0" hangingPunct="1">
              <a:lnSpc>
                <a:spcPct val="80000"/>
              </a:lnSpc>
            </a:pPr>
            <a:r>
              <a:rPr lang="en-US" b="1" dirty="0">
                <a:solidFill>
                  <a:srgbClr val="FE801A"/>
                </a:solidFill>
              </a:rPr>
              <a:t>Bridge example</a:t>
            </a:r>
            <a:endParaRPr lang="sk-SK" b="1" dirty="0">
              <a:solidFill>
                <a:srgbClr val="FE801A"/>
              </a:solidFill>
            </a:endParaRPr>
          </a:p>
          <a:p>
            <a:pPr lvl="0" hangingPunct="1">
              <a:lnSpc>
                <a:spcPct val="80000"/>
              </a:lnSpc>
              <a:spcBef>
                <a:spcPts val="1871"/>
              </a:spcBef>
              <a:buSzPct val="45000"/>
              <a:buFont typeface="StarSymbol"/>
              <a:buChar char="●"/>
            </a:pPr>
            <a:r>
              <a:rPr lang="en-US" sz="2000" i="1" dirty="0"/>
              <a:t>  Suppose there is a company that manufactures various types of vehicles like bikes, cars and buses. </a:t>
            </a:r>
          </a:p>
          <a:p>
            <a:pPr lvl="0" hangingPunct="1">
              <a:lnSpc>
                <a:spcPct val="80000"/>
              </a:lnSpc>
              <a:spcBef>
                <a:spcPts val="1871"/>
              </a:spcBef>
              <a:buSzPct val="45000"/>
              <a:buFont typeface="StarSymbol"/>
              <a:buChar char="●"/>
            </a:pPr>
            <a:r>
              <a:rPr lang="en-US" sz="2000" i="1" dirty="0"/>
              <a:t> There are frequent changes in vehicle, as new models of bikes and cars can be  introduced and have different processes to manufacture them</a:t>
            </a:r>
          </a:p>
          <a:p>
            <a:pPr lvl="0" hangingPunct="1">
              <a:lnSpc>
                <a:spcPct val="80000"/>
              </a:lnSpc>
              <a:spcBef>
                <a:spcPts val="1871"/>
              </a:spcBef>
              <a:buSzPct val="45000"/>
              <a:buFont typeface="StarSymbol"/>
              <a:buChar char="●"/>
            </a:pPr>
            <a:r>
              <a:rPr lang="en-US" sz="2000" i="1" dirty="0"/>
              <a:t>There are different art of work that needs to be performed to produce the vehicle ( produce, assembly, paint )</a:t>
            </a:r>
          </a:p>
          <a:p>
            <a:pPr lvl="0" hangingPunct="1">
              <a:lnSpc>
                <a:spcPct val="80000"/>
              </a:lnSpc>
              <a:spcBef>
                <a:spcPts val="1871"/>
              </a:spcBef>
              <a:buSzPct val="45000"/>
              <a:buFont typeface="StarSymbol"/>
              <a:buChar char="●"/>
            </a:pPr>
            <a:endParaRPr lang="en-US" sz="20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95119" y="763560"/>
            <a:ext cx="8612669" cy="1293840"/>
          </a:xfrm>
        </p:spPr>
        <p:txBody>
          <a:bodyPr wrap="square" lIns="91440" tIns="45720" rIns="91440" bIns="45720">
            <a:noAutofit/>
          </a:bodyPr>
          <a:lstStyle/>
          <a:p>
            <a:pPr lvl="0" hangingPunct="1"/>
            <a:r>
              <a:rPr lang="en-US" b="1" dirty="0"/>
              <a:t>BRIDGE</a:t>
            </a:r>
            <a:endParaRPr lang="sk-SK" b="1" dirty="0"/>
          </a:p>
        </p:txBody>
      </p:sp>
      <p:sp>
        <p:nvSpPr>
          <p:cNvPr id="3" name="Text Placeholder 2"/>
          <p:cNvSpPr txBox="1">
            <a:spLocks noGrp="1"/>
          </p:cNvSpPr>
          <p:nvPr>
            <p:ph type="body" idx="4294967295"/>
          </p:nvPr>
        </p:nvSpPr>
        <p:spPr>
          <a:xfrm>
            <a:off x="685799" y="1627199"/>
            <a:ext cx="11201400" cy="4956480"/>
          </a:xfrm>
        </p:spPr>
        <p:txBody>
          <a:bodyPr wrap="square" lIns="91440" tIns="45720" rIns="91440" bIns="45720"/>
          <a:lstStyle/>
          <a:p>
            <a:pPr lvl="0" hangingPunct="1">
              <a:lnSpc>
                <a:spcPct val="80000"/>
              </a:lnSpc>
            </a:pPr>
            <a:r>
              <a:rPr lang="sk-SK" b="1" dirty="0">
                <a:solidFill>
                  <a:srgbClr val="FE801A"/>
                </a:solidFill>
              </a:rPr>
              <a:t>Example </a:t>
            </a:r>
            <a:r>
              <a:rPr lang="en-US" b="1" dirty="0">
                <a:solidFill>
                  <a:srgbClr val="FE801A"/>
                </a:solidFill>
              </a:rPr>
              <a:t>Bridge </a:t>
            </a:r>
            <a:r>
              <a:rPr lang="sk-SK" b="1" dirty="0">
                <a:solidFill>
                  <a:srgbClr val="FE801A"/>
                </a:solidFill>
              </a:rPr>
              <a:t>implementation</a:t>
            </a:r>
          </a:p>
          <a:p>
            <a:pPr lvl="0" hangingPunct="1">
              <a:lnSpc>
                <a:spcPct val="80000"/>
              </a:lnSpc>
              <a:spcBef>
                <a:spcPts val="1871"/>
              </a:spcBef>
              <a:buSzPct val="45000"/>
              <a:buFont typeface="StarSymbol"/>
              <a:buChar char="●"/>
            </a:pPr>
            <a:r>
              <a:rPr lang="en-US" sz="2000" i="1" dirty="0"/>
              <a:t> Create basic Abstraction class</a:t>
            </a:r>
          </a:p>
          <a:p>
            <a:pPr lvl="0" hangingPunct="1">
              <a:lnSpc>
                <a:spcPct val="80000"/>
              </a:lnSpc>
              <a:spcBef>
                <a:spcPts val="1871"/>
              </a:spcBef>
              <a:buSzPct val="45000"/>
              <a:buFont typeface="StarSymbol"/>
              <a:buChar char="●"/>
            </a:pPr>
            <a:endParaRPr lang="en-US" sz="2000" i="1" dirty="0"/>
          </a:p>
        </p:txBody>
      </p:sp>
      <p:pic>
        <p:nvPicPr>
          <p:cNvPr id="9" name="Picture 8">
            <a:extLst>
              <a:ext uri="{FF2B5EF4-FFF2-40B4-BE49-F238E27FC236}">
                <a16:creationId xmlns:a16="http://schemas.microsoft.com/office/drawing/2014/main" id="{54A39717-CD04-4645-B950-5C64EF032EC7}"/>
              </a:ext>
            </a:extLst>
          </p:cNvPr>
          <p:cNvPicPr>
            <a:picLocks noChangeAspect="1"/>
          </p:cNvPicPr>
          <p:nvPr/>
        </p:nvPicPr>
        <p:blipFill>
          <a:blip r:embed="rId3"/>
          <a:stretch>
            <a:fillRect/>
          </a:stretch>
        </p:blipFill>
        <p:spPr>
          <a:xfrm>
            <a:off x="989795" y="2803750"/>
            <a:ext cx="10401294" cy="3456718"/>
          </a:xfrm>
          <a:prstGeom prst="rect">
            <a:avLst/>
          </a:prstGeom>
        </p:spPr>
      </p:pic>
    </p:spTree>
    <p:extLst>
      <p:ext uri="{BB962C8B-B14F-4D97-AF65-F5344CB8AC3E}">
        <p14:creationId xmlns:p14="http://schemas.microsoft.com/office/powerpoint/2010/main" val="158090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95119" y="763560"/>
            <a:ext cx="8612669" cy="1293840"/>
          </a:xfrm>
        </p:spPr>
        <p:txBody>
          <a:bodyPr wrap="square" lIns="91440" tIns="45720" rIns="91440" bIns="45720">
            <a:noAutofit/>
          </a:bodyPr>
          <a:lstStyle/>
          <a:p>
            <a:pPr lvl="0" hangingPunct="1"/>
            <a:r>
              <a:rPr lang="en-US" b="1" dirty="0"/>
              <a:t>BRIDGE</a:t>
            </a:r>
            <a:endParaRPr lang="sk-SK" b="1" dirty="0"/>
          </a:p>
        </p:txBody>
      </p:sp>
      <p:sp>
        <p:nvSpPr>
          <p:cNvPr id="3" name="Text Placeholder 2"/>
          <p:cNvSpPr txBox="1">
            <a:spLocks noGrp="1"/>
          </p:cNvSpPr>
          <p:nvPr>
            <p:ph type="body" idx="4294967295"/>
          </p:nvPr>
        </p:nvSpPr>
        <p:spPr>
          <a:xfrm>
            <a:off x="685799" y="1627199"/>
            <a:ext cx="11201400" cy="4956480"/>
          </a:xfrm>
        </p:spPr>
        <p:txBody>
          <a:bodyPr wrap="square" lIns="91440" tIns="45720" rIns="91440" bIns="45720"/>
          <a:lstStyle/>
          <a:p>
            <a:pPr lvl="0" hangingPunct="1">
              <a:lnSpc>
                <a:spcPct val="80000"/>
              </a:lnSpc>
            </a:pPr>
            <a:r>
              <a:rPr lang="sk-SK" b="1" dirty="0">
                <a:solidFill>
                  <a:srgbClr val="FE801A"/>
                </a:solidFill>
              </a:rPr>
              <a:t>Example </a:t>
            </a:r>
            <a:r>
              <a:rPr lang="en-US" b="1" dirty="0">
                <a:solidFill>
                  <a:srgbClr val="FE801A"/>
                </a:solidFill>
              </a:rPr>
              <a:t>Bridge </a:t>
            </a:r>
            <a:r>
              <a:rPr lang="sk-SK" b="1" dirty="0">
                <a:solidFill>
                  <a:srgbClr val="FE801A"/>
                </a:solidFill>
              </a:rPr>
              <a:t>implementation</a:t>
            </a:r>
          </a:p>
          <a:p>
            <a:pPr lvl="0" hangingPunct="1">
              <a:lnSpc>
                <a:spcPct val="80000"/>
              </a:lnSpc>
              <a:spcBef>
                <a:spcPts val="1871"/>
              </a:spcBef>
              <a:buSzPct val="45000"/>
              <a:buFont typeface="StarSymbol"/>
              <a:buChar char="●"/>
            </a:pPr>
            <a:r>
              <a:rPr lang="en-US" sz="2000" i="1" dirty="0"/>
              <a:t> Create refined Abstraction class</a:t>
            </a:r>
          </a:p>
          <a:p>
            <a:pPr lvl="0" hangingPunct="1">
              <a:lnSpc>
                <a:spcPct val="80000"/>
              </a:lnSpc>
              <a:spcBef>
                <a:spcPts val="1871"/>
              </a:spcBef>
              <a:buSzPct val="45000"/>
              <a:buFont typeface="StarSymbol"/>
              <a:buChar char="●"/>
            </a:pPr>
            <a:endParaRPr lang="en-US" sz="2000" i="1" dirty="0"/>
          </a:p>
        </p:txBody>
      </p:sp>
      <p:pic>
        <p:nvPicPr>
          <p:cNvPr id="4" name="Picture 3">
            <a:extLst>
              <a:ext uri="{FF2B5EF4-FFF2-40B4-BE49-F238E27FC236}">
                <a16:creationId xmlns:a16="http://schemas.microsoft.com/office/drawing/2014/main" id="{6ACB38EF-A22D-4377-82BD-5E399355F93C}"/>
              </a:ext>
            </a:extLst>
          </p:cNvPr>
          <p:cNvPicPr>
            <a:picLocks noChangeAspect="1"/>
          </p:cNvPicPr>
          <p:nvPr/>
        </p:nvPicPr>
        <p:blipFill>
          <a:blip r:embed="rId3"/>
          <a:stretch>
            <a:fillRect/>
          </a:stretch>
        </p:blipFill>
        <p:spPr>
          <a:xfrm>
            <a:off x="828050" y="2611369"/>
            <a:ext cx="7459916" cy="4034693"/>
          </a:xfrm>
          <a:prstGeom prst="rect">
            <a:avLst/>
          </a:prstGeom>
        </p:spPr>
      </p:pic>
    </p:spTree>
    <p:extLst>
      <p:ext uri="{BB962C8B-B14F-4D97-AF65-F5344CB8AC3E}">
        <p14:creationId xmlns:p14="http://schemas.microsoft.com/office/powerpoint/2010/main" val="184421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95119" y="763560"/>
            <a:ext cx="8612669" cy="1293840"/>
          </a:xfrm>
        </p:spPr>
        <p:txBody>
          <a:bodyPr wrap="square" lIns="91440" tIns="45720" rIns="91440" bIns="45720">
            <a:noAutofit/>
          </a:bodyPr>
          <a:lstStyle/>
          <a:p>
            <a:pPr lvl="0" hangingPunct="1"/>
            <a:r>
              <a:rPr lang="en-US" b="1" dirty="0"/>
              <a:t>BRIDGE</a:t>
            </a:r>
            <a:endParaRPr lang="sk-SK" b="1" dirty="0"/>
          </a:p>
        </p:txBody>
      </p:sp>
      <p:sp>
        <p:nvSpPr>
          <p:cNvPr id="3" name="Text Placeholder 2"/>
          <p:cNvSpPr txBox="1">
            <a:spLocks noGrp="1"/>
          </p:cNvSpPr>
          <p:nvPr>
            <p:ph type="body" idx="4294967295"/>
          </p:nvPr>
        </p:nvSpPr>
        <p:spPr>
          <a:xfrm>
            <a:off x="685799" y="1627199"/>
            <a:ext cx="11201400" cy="4956480"/>
          </a:xfrm>
        </p:spPr>
        <p:txBody>
          <a:bodyPr wrap="square" lIns="91440" tIns="45720" rIns="91440" bIns="45720"/>
          <a:lstStyle/>
          <a:p>
            <a:pPr lvl="0" hangingPunct="1">
              <a:lnSpc>
                <a:spcPct val="80000"/>
              </a:lnSpc>
            </a:pPr>
            <a:r>
              <a:rPr lang="sk-SK" b="1" dirty="0">
                <a:solidFill>
                  <a:srgbClr val="FE801A"/>
                </a:solidFill>
              </a:rPr>
              <a:t>Example </a:t>
            </a:r>
            <a:r>
              <a:rPr lang="en-US" b="1" dirty="0">
                <a:solidFill>
                  <a:srgbClr val="FE801A"/>
                </a:solidFill>
              </a:rPr>
              <a:t>Bridge </a:t>
            </a:r>
            <a:r>
              <a:rPr lang="sk-SK" b="1" dirty="0">
                <a:solidFill>
                  <a:srgbClr val="FE801A"/>
                </a:solidFill>
              </a:rPr>
              <a:t>implementation</a:t>
            </a:r>
          </a:p>
          <a:p>
            <a:pPr lvl="0" hangingPunct="1">
              <a:lnSpc>
                <a:spcPct val="80000"/>
              </a:lnSpc>
              <a:spcBef>
                <a:spcPts val="1871"/>
              </a:spcBef>
              <a:buSzPct val="45000"/>
              <a:buFont typeface="StarSymbol"/>
              <a:buChar char="●"/>
            </a:pPr>
            <a:r>
              <a:rPr lang="en-US" sz="2000" i="1" dirty="0"/>
              <a:t> Create Implementation interface ( bridge ) </a:t>
            </a:r>
          </a:p>
          <a:p>
            <a:pPr lvl="0" hangingPunct="1">
              <a:lnSpc>
                <a:spcPct val="80000"/>
              </a:lnSpc>
              <a:spcBef>
                <a:spcPts val="1871"/>
              </a:spcBef>
              <a:buSzPct val="45000"/>
              <a:buFont typeface="StarSymbol"/>
              <a:buChar char="●"/>
            </a:pPr>
            <a:endParaRPr lang="en-US" sz="2000" i="1" dirty="0"/>
          </a:p>
        </p:txBody>
      </p:sp>
      <p:pic>
        <p:nvPicPr>
          <p:cNvPr id="4" name="Picture 3">
            <a:extLst>
              <a:ext uri="{FF2B5EF4-FFF2-40B4-BE49-F238E27FC236}">
                <a16:creationId xmlns:a16="http://schemas.microsoft.com/office/drawing/2014/main" id="{70178840-9531-4CA4-8E73-2A0174C1EBCA}"/>
              </a:ext>
            </a:extLst>
          </p:cNvPr>
          <p:cNvPicPr>
            <a:picLocks noChangeAspect="1"/>
          </p:cNvPicPr>
          <p:nvPr/>
        </p:nvPicPr>
        <p:blipFill>
          <a:blip r:embed="rId3"/>
          <a:stretch>
            <a:fillRect/>
          </a:stretch>
        </p:blipFill>
        <p:spPr>
          <a:xfrm>
            <a:off x="900399" y="2720339"/>
            <a:ext cx="8203831" cy="2510462"/>
          </a:xfrm>
          <a:prstGeom prst="rect">
            <a:avLst/>
          </a:prstGeom>
        </p:spPr>
      </p:pic>
    </p:spTree>
    <p:extLst>
      <p:ext uri="{BB962C8B-B14F-4D97-AF65-F5344CB8AC3E}">
        <p14:creationId xmlns:p14="http://schemas.microsoft.com/office/powerpoint/2010/main" val="2765754932"/>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itle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456</Words>
  <Application>Microsoft Office PowerPoint</Application>
  <PresentationFormat>Custom</PresentationFormat>
  <Paragraphs>75</Paragraphs>
  <Slides>14</Slides>
  <Notes>14</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14</vt:i4>
      </vt:variant>
    </vt:vector>
  </HeadingPairs>
  <TitlesOfParts>
    <vt:vector size="28" baseType="lpstr">
      <vt:lpstr>Arial</vt:lpstr>
      <vt:lpstr>Calibri</vt:lpstr>
      <vt:lpstr>Calibri Light</vt:lpstr>
      <vt:lpstr>Century Gothic</vt:lpstr>
      <vt:lpstr>Lohit Devanagari</vt:lpstr>
      <vt:lpstr>StarSymbol</vt:lpstr>
      <vt:lpstr>WenQuanYi Zen Hei Sharp</vt:lpstr>
      <vt:lpstr>Default</vt:lpstr>
      <vt:lpstr>Title1</vt:lpstr>
      <vt:lpstr>Title2</vt:lpstr>
      <vt:lpstr>Title3</vt:lpstr>
      <vt:lpstr>Title4</vt:lpstr>
      <vt:lpstr>Title5</vt:lpstr>
      <vt:lpstr>Title6</vt:lpstr>
      <vt:lpstr>DESIGN (ANTI-)PATTERNS</vt:lpstr>
      <vt:lpstr>WHAT ARE DESIGN PATTERNS  </vt:lpstr>
      <vt:lpstr>BRIDGE </vt:lpstr>
      <vt:lpstr>UML class diagram</vt:lpstr>
      <vt:lpstr>BRIDGE</vt:lpstr>
      <vt:lpstr>BRIDGE</vt:lpstr>
      <vt:lpstr>BRIDGE</vt:lpstr>
      <vt:lpstr>BRIDGE</vt:lpstr>
      <vt:lpstr>BRIDGE</vt:lpstr>
      <vt:lpstr>BRIDGE</vt:lpstr>
      <vt:lpstr>BRIDGE</vt:lpstr>
      <vt:lpstr>BRIDGE</vt:lpstr>
      <vt:lpstr>STRATEGY</vt:lpstr>
      <vt:lpstr>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(ANTI-)PATTERNS</dc:title>
  <dc:creator>Juraj Kollar</dc:creator>
  <cp:lastModifiedBy>robert.sevcik</cp:lastModifiedBy>
  <cp:revision>52</cp:revision>
  <dcterms:created xsi:type="dcterms:W3CDTF">2019-03-26T16:03:10Z</dcterms:created>
  <dcterms:modified xsi:type="dcterms:W3CDTF">2019-05-13T22:53:38Z</dcterms:modified>
</cp:coreProperties>
</file>