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39"/>
  </p:notesMasterIdLst>
  <p:handoutMasterIdLst>
    <p:handoutMasterId r:id="rId40"/>
  </p:handoutMasterIdLst>
  <p:sldIdLst>
    <p:sldId id="256" r:id="rId8"/>
    <p:sldId id="257" r:id="rId9"/>
    <p:sldId id="290" r:id="rId10"/>
    <p:sldId id="288" r:id="rId11"/>
    <p:sldId id="289" r:id="rId12"/>
    <p:sldId id="294" r:id="rId13"/>
    <p:sldId id="292" r:id="rId14"/>
    <p:sldId id="291" r:id="rId15"/>
    <p:sldId id="293" r:id="rId16"/>
    <p:sldId id="295" r:id="rId17"/>
    <p:sldId id="296" r:id="rId18"/>
    <p:sldId id="298" r:id="rId19"/>
    <p:sldId id="297" r:id="rId20"/>
    <p:sldId id="299" r:id="rId21"/>
    <p:sldId id="300" r:id="rId22"/>
    <p:sldId id="301" r:id="rId23"/>
    <p:sldId id="302" r:id="rId24"/>
    <p:sldId id="303" r:id="rId25"/>
    <p:sldId id="314" r:id="rId26"/>
    <p:sldId id="304" r:id="rId27"/>
    <p:sldId id="305" r:id="rId28"/>
    <p:sldId id="313" r:id="rId29"/>
    <p:sldId id="306" r:id="rId30"/>
    <p:sldId id="307" r:id="rId31"/>
    <p:sldId id="309" r:id="rId32"/>
    <p:sldId id="308" r:id="rId33"/>
    <p:sldId id="310" r:id="rId34"/>
    <p:sldId id="312" r:id="rId35"/>
    <p:sldId id="311" r:id="rId36"/>
    <p:sldId id="268" r:id="rId37"/>
    <p:sldId id="281" r:id="rId38"/>
  </p:sldIdLst>
  <p:sldSz cx="12193588"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C224CAE8-D6E1-4DFA-B688-8EC559DF47B5}" type="slidenum">
              <a:t>‹#›</a:t>
            </a:fld>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Tree>
    <p:extLst>
      <p:ext uri="{BB962C8B-B14F-4D97-AF65-F5344CB8AC3E}">
        <p14:creationId xmlns:p14="http://schemas.microsoft.com/office/powerpoint/2010/main" val="348300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800"/>
            <a:ext cx="360" cy="36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1424623094"/>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cap="none" baseline="0">
        <a:ln>
          <a:noFill/>
        </a:ln>
        <a:solidFill>
          <a:srgbClr val="000000"/>
        </a:solidFill>
        <a:highlight>
          <a:scrgbClr r="0" g="0" b="0">
            <a:alpha val="0"/>
          </a:scrgbClr>
        </a:highlight>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kern="1200"/>
          </a:p>
        </p:txBody>
      </p:sp>
    </p:spTree>
    <p:extLst>
      <p:ext uri="{BB962C8B-B14F-4D97-AF65-F5344CB8AC3E}">
        <p14:creationId xmlns:p14="http://schemas.microsoft.com/office/powerpoint/2010/main" val="1672611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9037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72063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2438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49723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4478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9339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0049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0937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19996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1033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32452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64634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41134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4376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70376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36589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06792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7972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25888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35903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4336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383481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843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7471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0199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79983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0713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024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0972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4718035-A34B-4EC9-BE9A-C0259D9194E9}" type="slidenum">
              <a:t>‹#›</a:t>
            </a:fld>
            <a:endParaRPr lang="en-US"/>
          </a:p>
        </p:txBody>
      </p:sp>
    </p:spTree>
    <p:extLst>
      <p:ext uri="{BB962C8B-B14F-4D97-AF65-F5344CB8AC3E}">
        <p14:creationId xmlns:p14="http://schemas.microsoft.com/office/powerpoint/2010/main" val="32441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C287FE-A849-41B2-AE1A-94F17ABDDF05}" type="slidenum">
              <a:t>‹#›</a:t>
            </a:fld>
            <a:endParaRPr lang="en-US"/>
          </a:p>
        </p:txBody>
      </p:sp>
    </p:spTree>
    <p:extLst>
      <p:ext uri="{BB962C8B-B14F-4D97-AF65-F5344CB8AC3E}">
        <p14:creationId xmlns:p14="http://schemas.microsoft.com/office/powerpoint/2010/main" val="351417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551C40-BB73-4760-8D31-963AD04EDC43}" type="slidenum">
              <a:t>‹#›</a:t>
            </a:fld>
            <a:endParaRPr lang="en-US"/>
          </a:p>
        </p:txBody>
      </p:sp>
    </p:spTree>
    <p:extLst>
      <p:ext uri="{BB962C8B-B14F-4D97-AF65-F5344CB8AC3E}">
        <p14:creationId xmlns:p14="http://schemas.microsoft.com/office/powerpoint/2010/main" val="15426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FDDBD0-C877-4CE8-AD47-E59C9876960C}" type="slidenum">
              <a:t>‹#›</a:t>
            </a:fld>
            <a:endParaRPr lang="en-US"/>
          </a:p>
        </p:txBody>
      </p:sp>
    </p:spTree>
    <p:extLst>
      <p:ext uri="{BB962C8B-B14F-4D97-AF65-F5344CB8AC3E}">
        <p14:creationId xmlns:p14="http://schemas.microsoft.com/office/powerpoint/2010/main" val="26140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00E068-BD20-4709-A75D-B150823F7164}" type="slidenum">
              <a:t>‹#›</a:t>
            </a:fld>
            <a:endParaRPr lang="en-US"/>
          </a:p>
        </p:txBody>
      </p:sp>
    </p:spTree>
    <p:extLst>
      <p:ext uri="{BB962C8B-B14F-4D97-AF65-F5344CB8AC3E}">
        <p14:creationId xmlns:p14="http://schemas.microsoft.com/office/powerpoint/2010/main" val="194791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2D1207-BBC4-47AC-9275-1638BB022247}" type="slidenum">
              <a:t>‹#›</a:t>
            </a:fld>
            <a:endParaRPr lang="en-US"/>
          </a:p>
        </p:txBody>
      </p:sp>
    </p:spTree>
    <p:extLst>
      <p:ext uri="{BB962C8B-B14F-4D97-AF65-F5344CB8AC3E}">
        <p14:creationId xmlns:p14="http://schemas.microsoft.com/office/powerpoint/2010/main" val="56692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5EF322A-7C6A-4D8D-A9C6-D159F7EBBF2E}" type="slidenum">
              <a:t>‹#›</a:t>
            </a:fld>
            <a:endParaRPr lang="en-US"/>
          </a:p>
        </p:txBody>
      </p:sp>
    </p:spTree>
    <p:extLst>
      <p:ext uri="{BB962C8B-B14F-4D97-AF65-F5344CB8AC3E}">
        <p14:creationId xmlns:p14="http://schemas.microsoft.com/office/powerpoint/2010/main" val="7763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43DCEA-76D4-422E-B44A-BE3DAFD54FB6}" type="slidenum">
              <a:t>‹#›</a:t>
            </a:fld>
            <a:endParaRPr lang="en-US"/>
          </a:p>
        </p:txBody>
      </p:sp>
    </p:spTree>
    <p:extLst>
      <p:ext uri="{BB962C8B-B14F-4D97-AF65-F5344CB8AC3E}">
        <p14:creationId xmlns:p14="http://schemas.microsoft.com/office/powerpoint/2010/main" val="3298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CBB73AD-4E64-4D9E-A823-D1ECE8D3FD5B}" type="slidenum">
              <a:t>‹#›</a:t>
            </a:fld>
            <a:endParaRPr lang="en-US"/>
          </a:p>
        </p:txBody>
      </p:sp>
    </p:spTree>
    <p:extLst>
      <p:ext uri="{BB962C8B-B14F-4D97-AF65-F5344CB8AC3E}">
        <p14:creationId xmlns:p14="http://schemas.microsoft.com/office/powerpoint/2010/main" val="259960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4BC1A41-981D-4997-B57A-8FECCACFE6F9}" type="slidenum">
              <a:t>‹#›</a:t>
            </a:fld>
            <a:endParaRPr lang="en-US"/>
          </a:p>
        </p:txBody>
      </p:sp>
    </p:spTree>
    <p:extLst>
      <p:ext uri="{BB962C8B-B14F-4D97-AF65-F5344CB8AC3E}">
        <p14:creationId xmlns:p14="http://schemas.microsoft.com/office/powerpoint/2010/main" val="455498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CB8FA1E-084E-497A-A1EB-4B7F6378A578}" type="slidenum">
              <a:t>‹#›</a:t>
            </a:fld>
            <a:endParaRPr lang="en-US"/>
          </a:p>
        </p:txBody>
      </p:sp>
    </p:spTree>
    <p:extLst>
      <p:ext uri="{BB962C8B-B14F-4D97-AF65-F5344CB8AC3E}">
        <p14:creationId xmlns:p14="http://schemas.microsoft.com/office/powerpoint/2010/main" val="254011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40D8EC8-DD82-42EB-8A77-8B612D04CFBF}" type="slidenum">
              <a:t>‹#›</a:t>
            </a:fld>
            <a:endParaRPr lang="en-US"/>
          </a:p>
        </p:txBody>
      </p:sp>
    </p:spTree>
    <p:extLst>
      <p:ext uri="{BB962C8B-B14F-4D97-AF65-F5344CB8AC3E}">
        <p14:creationId xmlns:p14="http://schemas.microsoft.com/office/powerpoint/2010/main" val="262245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DE86F3-1C97-4D75-90CA-50D817D4870F}" type="slidenum">
              <a:t>‹#›</a:t>
            </a:fld>
            <a:endParaRPr lang="en-US"/>
          </a:p>
        </p:txBody>
      </p:sp>
    </p:spTree>
    <p:extLst>
      <p:ext uri="{BB962C8B-B14F-4D97-AF65-F5344CB8AC3E}">
        <p14:creationId xmlns:p14="http://schemas.microsoft.com/office/powerpoint/2010/main" val="21815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F581F7-457D-400B-88B7-9CCC068EB7D4}" type="slidenum">
              <a:t>‹#›</a:t>
            </a:fld>
            <a:endParaRPr lang="en-US"/>
          </a:p>
        </p:txBody>
      </p:sp>
    </p:spTree>
    <p:extLst>
      <p:ext uri="{BB962C8B-B14F-4D97-AF65-F5344CB8AC3E}">
        <p14:creationId xmlns:p14="http://schemas.microsoft.com/office/powerpoint/2010/main" val="2722816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633AF8-CBE3-4FD8-B8A6-F067C44FA4B8}" type="slidenum">
              <a:t>‹#›</a:t>
            </a:fld>
            <a:endParaRPr lang="en-US"/>
          </a:p>
        </p:txBody>
      </p:sp>
    </p:spTree>
    <p:extLst>
      <p:ext uri="{BB962C8B-B14F-4D97-AF65-F5344CB8AC3E}">
        <p14:creationId xmlns:p14="http://schemas.microsoft.com/office/powerpoint/2010/main" val="181045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A88C2-EA94-4790-BEDE-4A21356B7064}" type="slidenum">
              <a:t>‹#›</a:t>
            </a:fld>
            <a:endParaRPr lang="en-US"/>
          </a:p>
        </p:txBody>
      </p:sp>
    </p:spTree>
    <p:extLst>
      <p:ext uri="{BB962C8B-B14F-4D97-AF65-F5344CB8AC3E}">
        <p14:creationId xmlns:p14="http://schemas.microsoft.com/office/powerpoint/2010/main" val="287554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312788-A06C-4772-9645-7A33819F6C32}" type="slidenum">
              <a:t>‹#›</a:t>
            </a:fld>
            <a:endParaRPr lang="en-US"/>
          </a:p>
        </p:txBody>
      </p:sp>
    </p:spTree>
    <p:extLst>
      <p:ext uri="{BB962C8B-B14F-4D97-AF65-F5344CB8AC3E}">
        <p14:creationId xmlns:p14="http://schemas.microsoft.com/office/powerpoint/2010/main" val="159500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D4DB30-22F8-4DFD-8E09-B2867C7BCE41}" type="slidenum">
              <a:t>‹#›</a:t>
            </a:fld>
            <a:endParaRPr lang="en-US"/>
          </a:p>
        </p:txBody>
      </p:sp>
    </p:spTree>
    <p:extLst>
      <p:ext uri="{BB962C8B-B14F-4D97-AF65-F5344CB8AC3E}">
        <p14:creationId xmlns:p14="http://schemas.microsoft.com/office/powerpoint/2010/main" val="386074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0CF13E-9141-4424-99C1-78462333F6F7}" type="slidenum">
              <a:t>‹#›</a:t>
            </a:fld>
            <a:endParaRPr lang="en-US"/>
          </a:p>
        </p:txBody>
      </p:sp>
    </p:spTree>
    <p:extLst>
      <p:ext uri="{BB962C8B-B14F-4D97-AF65-F5344CB8AC3E}">
        <p14:creationId xmlns:p14="http://schemas.microsoft.com/office/powerpoint/2010/main" val="3950065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F84EB2-B8C6-43FE-A3C6-1AF621B149AF}" type="slidenum">
              <a:t>‹#›</a:t>
            </a:fld>
            <a:endParaRPr lang="en-US"/>
          </a:p>
        </p:txBody>
      </p:sp>
    </p:spTree>
    <p:extLst>
      <p:ext uri="{BB962C8B-B14F-4D97-AF65-F5344CB8AC3E}">
        <p14:creationId xmlns:p14="http://schemas.microsoft.com/office/powerpoint/2010/main" val="16910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BD2D04-3659-4958-A704-D843ADDD76E9}" type="slidenum">
              <a:t>‹#›</a:t>
            </a:fld>
            <a:endParaRPr lang="en-US"/>
          </a:p>
        </p:txBody>
      </p:sp>
    </p:spTree>
    <p:extLst>
      <p:ext uri="{BB962C8B-B14F-4D97-AF65-F5344CB8AC3E}">
        <p14:creationId xmlns:p14="http://schemas.microsoft.com/office/powerpoint/2010/main" val="292483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7C0596-B99A-4775-85F3-75C574EABFFB}" type="slidenum">
              <a:t>‹#›</a:t>
            </a:fld>
            <a:endParaRPr lang="en-US"/>
          </a:p>
        </p:txBody>
      </p:sp>
    </p:spTree>
    <p:extLst>
      <p:ext uri="{BB962C8B-B14F-4D97-AF65-F5344CB8AC3E}">
        <p14:creationId xmlns:p14="http://schemas.microsoft.com/office/powerpoint/2010/main" val="646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FE30F97-56C8-496C-A90A-8650719A7ACE}" type="slidenum">
              <a:t>‹#›</a:t>
            </a:fld>
            <a:endParaRPr lang="en-US"/>
          </a:p>
        </p:txBody>
      </p:sp>
    </p:spTree>
    <p:extLst>
      <p:ext uri="{BB962C8B-B14F-4D97-AF65-F5344CB8AC3E}">
        <p14:creationId xmlns:p14="http://schemas.microsoft.com/office/powerpoint/2010/main" val="281898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2A5E499-9F67-49F6-BA42-BA700EA40D9D}" type="slidenum">
              <a:t>‹#›</a:t>
            </a:fld>
            <a:endParaRPr lang="en-US"/>
          </a:p>
        </p:txBody>
      </p:sp>
    </p:spTree>
    <p:extLst>
      <p:ext uri="{BB962C8B-B14F-4D97-AF65-F5344CB8AC3E}">
        <p14:creationId xmlns:p14="http://schemas.microsoft.com/office/powerpoint/2010/main" val="235907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9F719-E5B3-4BD8-842C-37EDDEDF064E}" type="slidenum">
              <a:t>‹#›</a:t>
            </a:fld>
            <a:endParaRPr lang="en-US"/>
          </a:p>
        </p:txBody>
      </p:sp>
    </p:spTree>
    <p:extLst>
      <p:ext uri="{BB962C8B-B14F-4D97-AF65-F5344CB8AC3E}">
        <p14:creationId xmlns:p14="http://schemas.microsoft.com/office/powerpoint/2010/main" val="78342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F1435-D96B-4ABC-B140-482F41B3366A}" type="slidenum">
              <a:t>‹#›</a:t>
            </a:fld>
            <a:endParaRPr lang="en-US"/>
          </a:p>
        </p:txBody>
      </p:sp>
    </p:spTree>
    <p:extLst>
      <p:ext uri="{BB962C8B-B14F-4D97-AF65-F5344CB8AC3E}">
        <p14:creationId xmlns:p14="http://schemas.microsoft.com/office/powerpoint/2010/main" val="64318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295B67-6AA4-4BBE-83B7-055EC45CDE31}" type="slidenum">
              <a:t>‹#›</a:t>
            </a:fld>
            <a:endParaRPr lang="en-US"/>
          </a:p>
        </p:txBody>
      </p:sp>
    </p:spTree>
    <p:extLst>
      <p:ext uri="{BB962C8B-B14F-4D97-AF65-F5344CB8AC3E}">
        <p14:creationId xmlns:p14="http://schemas.microsoft.com/office/powerpoint/2010/main" val="155885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A20F8D-76C1-4F54-B825-98AB8FED5A41}" type="slidenum">
              <a:t>‹#›</a:t>
            </a:fld>
            <a:endParaRPr lang="en-US"/>
          </a:p>
        </p:txBody>
      </p:sp>
    </p:spTree>
    <p:extLst>
      <p:ext uri="{BB962C8B-B14F-4D97-AF65-F5344CB8AC3E}">
        <p14:creationId xmlns:p14="http://schemas.microsoft.com/office/powerpoint/2010/main" val="24373913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07FCDA2-D345-46E5-BB6F-D04B274199BE}" type="slidenum">
              <a:t>‹#›</a:t>
            </a:fld>
            <a:endParaRPr lang="en-US"/>
          </a:p>
        </p:txBody>
      </p:sp>
    </p:spTree>
    <p:extLst>
      <p:ext uri="{BB962C8B-B14F-4D97-AF65-F5344CB8AC3E}">
        <p14:creationId xmlns:p14="http://schemas.microsoft.com/office/powerpoint/2010/main" val="3805850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ED1F01-CBD6-402F-8415-E26691AC1297}" type="slidenum">
              <a:t>‹#›</a:t>
            </a:fld>
            <a:endParaRPr lang="en-US"/>
          </a:p>
        </p:txBody>
      </p:sp>
    </p:spTree>
    <p:extLst>
      <p:ext uri="{BB962C8B-B14F-4D97-AF65-F5344CB8AC3E}">
        <p14:creationId xmlns:p14="http://schemas.microsoft.com/office/powerpoint/2010/main" val="94217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F111D66-107E-419A-8F7D-AFA22FEB56E1}" type="slidenum">
              <a:t>‹#›</a:t>
            </a:fld>
            <a:endParaRPr lang="en-US"/>
          </a:p>
        </p:txBody>
      </p:sp>
    </p:spTree>
    <p:extLst>
      <p:ext uri="{BB962C8B-B14F-4D97-AF65-F5344CB8AC3E}">
        <p14:creationId xmlns:p14="http://schemas.microsoft.com/office/powerpoint/2010/main" val="329600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CB1992-B600-408F-905D-7700816D1B8F}" type="slidenum">
              <a:t>‹#›</a:t>
            </a:fld>
            <a:endParaRPr lang="en-US"/>
          </a:p>
        </p:txBody>
      </p:sp>
    </p:spTree>
    <p:extLst>
      <p:ext uri="{BB962C8B-B14F-4D97-AF65-F5344CB8AC3E}">
        <p14:creationId xmlns:p14="http://schemas.microsoft.com/office/powerpoint/2010/main" val="1462541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04403F6-0388-4B76-AEF4-8243D6D362F1}" type="slidenum">
              <a:t>‹#›</a:t>
            </a:fld>
            <a:endParaRPr lang="en-US"/>
          </a:p>
        </p:txBody>
      </p:sp>
    </p:spTree>
    <p:extLst>
      <p:ext uri="{BB962C8B-B14F-4D97-AF65-F5344CB8AC3E}">
        <p14:creationId xmlns:p14="http://schemas.microsoft.com/office/powerpoint/2010/main" val="394853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29401C-EDEF-4FBC-B969-A4C636E855F2}" type="slidenum">
              <a:t>‹#›</a:t>
            </a:fld>
            <a:endParaRPr lang="en-US"/>
          </a:p>
        </p:txBody>
      </p:sp>
    </p:spTree>
    <p:extLst>
      <p:ext uri="{BB962C8B-B14F-4D97-AF65-F5344CB8AC3E}">
        <p14:creationId xmlns:p14="http://schemas.microsoft.com/office/powerpoint/2010/main" val="2269536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0A23167-1607-427B-B4B7-B138F5EE8E15}" type="slidenum">
              <a:t>‹#›</a:t>
            </a:fld>
            <a:endParaRPr lang="en-US"/>
          </a:p>
        </p:txBody>
      </p:sp>
    </p:spTree>
    <p:extLst>
      <p:ext uri="{BB962C8B-B14F-4D97-AF65-F5344CB8AC3E}">
        <p14:creationId xmlns:p14="http://schemas.microsoft.com/office/powerpoint/2010/main" val="105946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C1636DA-55F3-4A0C-93F1-8D760F10C51A}" type="slidenum">
              <a:t>‹#›</a:t>
            </a:fld>
            <a:endParaRPr lang="en-US"/>
          </a:p>
        </p:txBody>
      </p:sp>
    </p:spTree>
    <p:extLst>
      <p:ext uri="{BB962C8B-B14F-4D97-AF65-F5344CB8AC3E}">
        <p14:creationId xmlns:p14="http://schemas.microsoft.com/office/powerpoint/2010/main" val="336799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8F0430E-3F9C-40D1-AF93-33FEEF563503}" type="slidenum">
              <a:t>‹#›</a:t>
            </a:fld>
            <a:endParaRPr lang="en-US"/>
          </a:p>
        </p:txBody>
      </p:sp>
    </p:spTree>
    <p:extLst>
      <p:ext uri="{BB962C8B-B14F-4D97-AF65-F5344CB8AC3E}">
        <p14:creationId xmlns:p14="http://schemas.microsoft.com/office/powerpoint/2010/main" val="215392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74908-4704-4D67-9D54-F712D41707C6}" type="slidenum">
              <a:t>‹#›</a:t>
            </a:fld>
            <a:endParaRPr lang="en-US"/>
          </a:p>
        </p:txBody>
      </p:sp>
    </p:spTree>
    <p:extLst>
      <p:ext uri="{BB962C8B-B14F-4D97-AF65-F5344CB8AC3E}">
        <p14:creationId xmlns:p14="http://schemas.microsoft.com/office/powerpoint/2010/main" val="3840736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7C061F6-BB8F-4E4D-AFAC-12B63B32DD79}" type="slidenum">
              <a:t>‹#›</a:t>
            </a:fld>
            <a:endParaRPr lang="en-US"/>
          </a:p>
        </p:txBody>
      </p:sp>
    </p:spTree>
    <p:extLst>
      <p:ext uri="{BB962C8B-B14F-4D97-AF65-F5344CB8AC3E}">
        <p14:creationId xmlns:p14="http://schemas.microsoft.com/office/powerpoint/2010/main" val="2911968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127A8-45E9-4550-AAF9-03B022A9BD28}" type="slidenum">
              <a:t>‹#›</a:t>
            </a:fld>
            <a:endParaRPr lang="en-US"/>
          </a:p>
        </p:txBody>
      </p:sp>
    </p:spTree>
    <p:extLst>
      <p:ext uri="{BB962C8B-B14F-4D97-AF65-F5344CB8AC3E}">
        <p14:creationId xmlns:p14="http://schemas.microsoft.com/office/powerpoint/2010/main" val="68011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6FA1B0-001A-4CEB-8CCC-90DB82C9AD10}" type="slidenum">
              <a:t>‹#›</a:t>
            </a:fld>
            <a:endParaRPr lang="en-US"/>
          </a:p>
        </p:txBody>
      </p:sp>
    </p:spTree>
    <p:extLst>
      <p:ext uri="{BB962C8B-B14F-4D97-AF65-F5344CB8AC3E}">
        <p14:creationId xmlns:p14="http://schemas.microsoft.com/office/powerpoint/2010/main" val="102185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6782CC-2792-4EF2-A965-7D0DC867D1D1}" type="slidenum">
              <a:t>‹#›</a:t>
            </a:fld>
            <a:endParaRPr lang="en-US"/>
          </a:p>
        </p:txBody>
      </p:sp>
    </p:spTree>
    <p:extLst>
      <p:ext uri="{BB962C8B-B14F-4D97-AF65-F5344CB8AC3E}">
        <p14:creationId xmlns:p14="http://schemas.microsoft.com/office/powerpoint/2010/main" val="2679302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5E77F3-57D2-4150-9747-B8C22658BAF9}" type="slidenum">
              <a:t>‹#›</a:t>
            </a:fld>
            <a:endParaRPr lang="en-US"/>
          </a:p>
        </p:txBody>
      </p:sp>
    </p:spTree>
    <p:extLst>
      <p:ext uri="{BB962C8B-B14F-4D97-AF65-F5344CB8AC3E}">
        <p14:creationId xmlns:p14="http://schemas.microsoft.com/office/powerpoint/2010/main" val="335447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71AD07F-298B-4436-87D7-A59C4C0AA658}" type="slidenum">
              <a:t>‹#›</a:t>
            </a:fld>
            <a:endParaRPr lang="en-US"/>
          </a:p>
        </p:txBody>
      </p:sp>
    </p:spTree>
    <p:extLst>
      <p:ext uri="{BB962C8B-B14F-4D97-AF65-F5344CB8AC3E}">
        <p14:creationId xmlns:p14="http://schemas.microsoft.com/office/powerpoint/2010/main" val="17318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37D5CF9-817D-4698-9D77-B0776D76905E}" type="slidenum">
              <a:t>‹#›</a:t>
            </a:fld>
            <a:endParaRPr lang="en-US"/>
          </a:p>
        </p:txBody>
      </p:sp>
    </p:spTree>
    <p:extLst>
      <p:ext uri="{BB962C8B-B14F-4D97-AF65-F5344CB8AC3E}">
        <p14:creationId xmlns:p14="http://schemas.microsoft.com/office/powerpoint/2010/main" val="1553217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537A844-9ED1-4F27-9F04-0441026BF2FA}" type="slidenum">
              <a:t>‹#›</a:t>
            </a:fld>
            <a:endParaRPr lang="en-US"/>
          </a:p>
        </p:txBody>
      </p:sp>
    </p:spTree>
    <p:extLst>
      <p:ext uri="{BB962C8B-B14F-4D97-AF65-F5344CB8AC3E}">
        <p14:creationId xmlns:p14="http://schemas.microsoft.com/office/powerpoint/2010/main" val="164948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3119F8A-A908-44AD-9B1D-F28A16ECC2A6}" type="slidenum">
              <a:t>‹#›</a:t>
            </a:fld>
            <a:endParaRPr lang="en-US"/>
          </a:p>
        </p:txBody>
      </p:sp>
    </p:spTree>
    <p:extLst>
      <p:ext uri="{BB962C8B-B14F-4D97-AF65-F5344CB8AC3E}">
        <p14:creationId xmlns:p14="http://schemas.microsoft.com/office/powerpoint/2010/main" val="1807628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58FC21B-C4CD-4C78-9941-B3C6F5663262}" type="slidenum">
              <a:t>‹#›</a:t>
            </a:fld>
            <a:endParaRPr lang="en-US"/>
          </a:p>
        </p:txBody>
      </p:sp>
    </p:spTree>
    <p:extLst>
      <p:ext uri="{BB962C8B-B14F-4D97-AF65-F5344CB8AC3E}">
        <p14:creationId xmlns:p14="http://schemas.microsoft.com/office/powerpoint/2010/main" val="3993728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3A7D91-3E93-4E13-90C9-A6868BF29064}" type="slidenum">
              <a:t>‹#›</a:t>
            </a:fld>
            <a:endParaRPr lang="en-US"/>
          </a:p>
        </p:txBody>
      </p:sp>
    </p:spTree>
    <p:extLst>
      <p:ext uri="{BB962C8B-B14F-4D97-AF65-F5344CB8AC3E}">
        <p14:creationId xmlns:p14="http://schemas.microsoft.com/office/powerpoint/2010/main" val="483282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037D444-AEE0-4509-A76B-E0BC521511C2}" type="slidenum">
              <a:t>‹#›</a:t>
            </a:fld>
            <a:endParaRPr lang="en-US"/>
          </a:p>
        </p:txBody>
      </p:sp>
    </p:spTree>
    <p:extLst>
      <p:ext uri="{BB962C8B-B14F-4D97-AF65-F5344CB8AC3E}">
        <p14:creationId xmlns:p14="http://schemas.microsoft.com/office/powerpoint/2010/main" val="4187903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E7581-13F3-418E-A0FC-03A9BB9A876A}" type="slidenum">
              <a:t>‹#›</a:t>
            </a:fld>
            <a:endParaRPr lang="en-US"/>
          </a:p>
        </p:txBody>
      </p:sp>
    </p:spTree>
    <p:extLst>
      <p:ext uri="{BB962C8B-B14F-4D97-AF65-F5344CB8AC3E}">
        <p14:creationId xmlns:p14="http://schemas.microsoft.com/office/powerpoint/2010/main" val="3096285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EA0EA7-B07F-4D28-AE1C-AD5CF901A46C}" type="slidenum">
              <a:t>‹#›</a:t>
            </a:fld>
            <a:endParaRPr lang="en-US"/>
          </a:p>
        </p:txBody>
      </p:sp>
    </p:spTree>
    <p:extLst>
      <p:ext uri="{BB962C8B-B14F-4D97-AF65-F5344CB8AC3E}">
        <p14:creationId xmlns:p14="http://schemas.microsoft.com/office/powerpoint/2010/main" val="110435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24D5D-93EB-4E65-8AFA-9BF085943212}" type="slidenum">
              <a:t>‹#›</a:t>
            </a:fld>
            <a:endParaRPr lang="en-US"/>
          </a:p>
        </p:txBody>
      </p:sp>
    </p:spTree>
    <p:extLst>
      <p:ext uri="{BB962C8B-B14F-4D97-AF65-F5344CB8AC3E}">
        <p14:creationId xmlns:p14="http://schemas.microsoft.com/office/powerpoint/2010/main" val="188814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E2691F-61C0-49DB-904D-9ED8F42DBF6E}" type="slidenum">
              <a:t>‹#›</a:t>
            </a:fld>
            <a:endParaRPr lang="en-US"/>
          </a:p>
        </p:txBody>
      </p:sp>
    </p:spTree>
    <p:extLst>
      <p:ext uri="{BB962C8B-B14F-4D97-AF65-F5344CB8AC3E}">
        <p14:creationId xmlns:p14="http://schemas.microsoft.com/office/powerpoint/2010/main" val="13616499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07A4BF5-EC77-4165-B14E-C7FA4DD0A191}" type="slidenum">
              <a:t>‹#›</a:t>
            </a:fld>
            <a:endParaRPr lang="en-US"/>
          </a:p>
        </p:txBody>
      </p:sp>
    </p:spTree>
    <p:extLst>
      <p:ext uri="{BB962C8B-B14F-4D97-AF65-F5344CB8AC3E}">
        <p14:creationId xmlns:p14="http://schemas.microsoft.com/office/powerpoint/2010/main" val="2999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3EE33C9-754A-462F-BA4B-82747242CE31}" type="slidenum">
              <a:t>‹#›</a:t>
            </a:fld>
            <a:endParaRPr lang="en-US"/>
          </a:p>
        </p:txBody>
      </p:sp>
    </p:spTree>
    <p:extLst>
      <p:ext uri="{BB962C8B-B14F-4D97-AF65-F5344CB8AC3E}">
        <p14:creationId xmlns:p14="http://schemas.microsoft.com/office/powerpoint/2010/main" val="197089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1F6236E-6796-49AE-AA26-BA71A13398FB}" type="slidenum">
              <a:t>‹#›</a:t>
            </a:fld>
            <a:endParaRPr lang="en-US"/>
          </a:p>
        </p:txBody>
      </p:sp>
    </p:spTree>
    <p:extLst>
      <p:ext uri="{BB962C8B-B14F-4D97-AF65-F5344CB8AC3E}">
        <p14:creationId xmlns:p14="http://schemas.microsoft.com/office/powerpoint/2010/main" val="228644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B77CBD8-7CC1-43C8-AAE5-D977A0722851}" type="slidenum">
              <a:t>‹#›</a:t>
            </a:fld>
            <a:endParaRPr lang="en-US"/>
          </a:p>
        </p:txBody>
      </p:sp>
    </p:spTree>
    <p:extLst>
      <p:ext uri="{BB962C8B-B14F-4D97-AF65-F5344CB8AC3E}">
        <p14:creationId xmlns:p14="http://schemas.microsoft.com/office/powerpoint/2010/main" val="20907484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6046965-867A-4FE0-8C5C-3DF0AE44C257}" type="slidenum">
              <a:t>‹#›</a:t>
            </a:fld>
            <a:endParaRPr lang="en-US"/>
          </a:p>
        </p:txBody>
      </p:sp>
    </p:spTree>
    <p:extLst>
      <p:ext uri="{BB962C8B-B14F-4D97-AF65-F5344CB8AC3E}">
        <p14:creationId xmlns:p14="http://schemas.microsoft.com/office/powerpoint/2010/main" val="3518027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0477AE4-CFC4-42AD-9B29-E979B5D5F33B}" type="slidenum">
              <a:t>‹#›</a:t>
            </a:fld>
            <a:endParaRPr lang="en-US"/>
          </a:p>
        </p:txBody>
      </p:sp>
    </p:spTree>
    <p:extLst>
      <p:ext uri="{BB962C8B-B14F-4D97-AF65-F5344CB8AC3E}">
        <p14:creationId xmlns:p14="http://schemas.microsoft.com/office/powerpoint/2010/main" val="235074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BDB3C6A-4032-443B-A34A-0DF0E92FBA3F}" type="slidenum">
              <a:t>‹#›</a:t>
            </a:fld>
            <a:endParaRPr lang="en-US"/>
          </a:p>
        </p:txBody>
      </p:sp>
    </p:spTree>
    <p:extLst>
      <p:ext uri="{BB962C8B-B14F-4D97-AF65-F5344CB8AC3E}">
        <p14:creationId xmlns:p14="http://schemas.microsoft.com/office/powerpoint/2010/main" val="196942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9DF421-4C84-4AF2-81CF-465EBC6637F6}" type="slidenum">
              <a:t>‹#›</a:t>
            </a:fld>
            <a:endParaRPr lang="en-US"/>
          </a:p>
        </p:txBody>
      </p:sp>
    </p:spTree>
    <p:extLst>
      <p:ext uri="{BB962C8B-B14F-4D97-AF65-F5344CB8AC3E}">
        <p14:creationId xmlns:p14="http://schemas.microsoft.com/office/powerpoint/2010/main" val="2349634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F34D9A-B32F-4582-84C8-E16722F147FC}" type="slidenum">
              <a:t>‹#›</a:t>
            </a:fld>
            <a:endParaRPr lang="en-US"/>
          </a:p>
        </p:txBody>
      </p:sp>
    </p:spTree>
    <p:extLst>
      <p:ext uri="{BB962C8B-B14F-4D97-AF65-F5344CB8AC3E}">
        <p14:creationId xmlns:p14="http://schemas.microsoft.com/office/powerpoint/2010/main" val="21102419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3DB670-2F64-49AC-862B-983C2B501206}" type="slidenum">
              <a:t>‹#›</a:t>
            </a:fld>
            <a:endParaRPr lang="en-US"/>
          </a:p>
        </p:txBody>
      </p:sp>
    </p:spTree>
    <p:extLst>
      <p:ext uri="{BB962C8B-B14F-4D97-AF65-F5344CB8AC3E}">
        <p14:creationId xmlns:p14="http://schemas.microsoft.com/office/powerpoint/2010/main" val="1673253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645187C-8421-43D1-B17E-C9A9FB0B84E9}" type="slidenum">
              <a:t>‹#›</a:t>
            </a:fld>
            <a:endParaRPr lang="en-US"/>
          </a:p>
        </p:txBody>
      </p:sp>
    </p:spTree>
    <p:extLst>
      <p:ext uri="{BB962C8B-B14F-4D97-AF65-F5344CB8AC3E}">
        <p14:creationId xmlns:p14="http://schemas.microsoft.com/office/powerpoint/2010/main" val="851801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C08EAC-1D1F-4A94-8448-B436EF89D36A}" type="slidenum">
              <a:t>‹#›</a:t>
            </a:fld>
            <a:endParaRPr lang="en-US"/>
          </a:p>
        </p:txBody>
      </p:sp>
    </p:spTree>
    <p:extLst>
      <p:ext uri="{BB962C8B-B14F-4D97-AF65-F5344CB8AC3E}">
        <p14:creationId xmlns:p14="http://schemas.microsoft.com/office/powerpoint/2010/main" val="2482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C7570FC-20ED-4994-A584-045534816794}" type="slidenum">
              <a:t>‹#›</a:t>
            </a:fld>
            <a:endParaRPr lang="en-US"/>
          </a:p>
        </p:txBody>
      </p:sp>
    </p:spTree>
    <p:extLst>
      <p:ext uri="{BB962C8B-B14F-4D97-AF65-F5344CB8AC3E}">
        <p14:creationId xmlns:p14="http://schemas.microsoft.com/office/powerpoint/2010/main" val="60076916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843BAEE-E1E9-4A78-914D-D718A752C0B6}" type="slidenum">
              <a:t>‹#›</a:t>
            </a:fld>
            <a:endParaRPr lang="en-US"/>
          </a:p>
        </p:txBody>
      </p:sp>
    </p:spTree>
    <p:extLst>
      <p:ext uri="{BB962C8B-B14F-4D97-AF65-F5344CB8AC3E}">
        <p14:creationId xmlns:p14="http://schemas.microsoft.com/office/powerpoint/2010/main" val="2744112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B3E7B10-310D-40B4-B53F-FA681030FDE4}" type="slidenum">
              <a:t>‹#›</a:t>
            </a:fld>
            <a:endParaRPr lang="en-US"/>
          </a:p>
        </p:txBody>
      </p:sp>
    </p:spTree>
    <p:extLst>
      <p:ext uri="{BB962C8B-B14F-4D97-AF65-F5344CB8AC3E}">
        <p14:creationId xmlns:p14="http://schemas.microsoft.com/office/powerpoint/2010/main" val="20566764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F6402E0-1A72-41A9-AB1C-E09261E329DA}" type="slidenum">
              <a:t>‹#›</a:t>
            </a:fld>
            <a:endParaRPr lang="en-US"/>
          </a:p>
        </p:txBody>
      </p:sp>
    </p:spTree>
    <p:extLst>
      <p:ext uri="{BB962C8B-B14F-4D97-AF65-F5344CB8AC3E}">
        <p14:creationId xmlns:p14="http://schemas.microsoft.com/office/powerpoint/2010/main" val="1445186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B1B4FE5-55D4-4951-BDD9-E76ECB3D3950}" type="slidenum">
              <a:t>‹#›</a:t>
            </a:fld>
            <a:endParaRPr lang="en-US"/>
          </a:p>
        </p:txBody>
      </p:sp>
    </p:spTree>
    <p:extLst>
      <p:ext uri="{BB962C8B-B14F-4D97-AF65-F5344CB8AC3E}">
        <p14:creationId xmlns:p14="http://schemas.microsoft.com/office/powerpoint/2010/main" val="34589273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23D3A42-3809-43C6-A04A-1F00C55EFB49}" type="slidenum">
              <a:t>‹#›</a:t>
            </a:fld>
            <a:endParaRPr lang="en-US"/>
          </a:p>
        </p:txBody>
      </p:sp>
    </p:spTree>
    <p:extLst>
      <p:ext uri="{BB962C8B-B14F-4D97-AF65-F5344CB8AC3E}">
        <p14:creationId xmlns:p14="http://schemas.microsoft.com/office/powerpoint/2010/main" val="1088347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A2A9BC-4658-4421-B5DB-B1EF5C8FF528}" type="slidenum">
              <a:t>‹#›</a:t>
            </a:fld>
            <a:endParaRPr lang="en-US"/>
          </a:p>
        </p:txBody>
      </p:sp>
    </p:spTree>
    <p:extLst>
      <p:ext uri="{BB962C8B-B14F-4D97-AF65-F5344CB8AC3E}">
        <p14:creationId xmlns:p14="http://schemas.microsoft.com/office/powerpoint/2010/main" val="1163192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6F2B9E-6ECB-45BF-BA2C-38E9E955B04A}" type="slidenum">
              <a:t>‹#›</a:t>
            </a:fld>
            <a:endParaRPr lang="en-US"/>
          </a:p>
        </p:txBody>
      </p:sp>
    </p:spTree>
    <p:extLst>
      <p:ext uri="{BB962C8B-B14F-4D97-AF65-F5344CB8AC3E}">
        <p14:creationId xmlns:p14="http://schemas.microsoft.com/office/powerpoint/2010/main" val="2808238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2B73DC-0B70-4126-83ED-43FF950F4D4F}" type="slidenum">
              <a:t>‹#›</a:t>
            </a:fld>
            <a:endParaRPr lang="en-US"/>
          </a:p>
        </p:txBody>
      </p:sp>
    </p:spTree>
    <p:extLst>
      <p:ext uri="{BB962C8B-B14F-4D97-AF65-F5344CB8AC3E}">
        <p14:creationId xmlns:p14="http://schemas.microsoft.com/office/powerpoint/2010/main" val="10709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95C1919-3174-4D5F-9A01-0F5E92AD12E6}" type="slidenum">
              <a:t>‹#›</a:t>
            </a:fld>
            <a:endParaRPr lang="en-US"/>
          </a:p>
        </p:txBody>
      </p:sp>
    </p:spTree>
    <p:extLst>
      <p:ext uri="{BB962C8B-B14F-4D97-AF65-F5344CB8AC3E}">
        <p14:creationId xmlns:p14="http://schemas.microsoft.com/office/powerpoint/2010/main" val="368574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C62C1C7-2D59-4B07-968C-583FE61E7E8D}" type="slidenum">
              <a:t>‹#›</a:t>
            </a:fld>
            <a:endParaRPr lang="en-US"/>
          </a:p>
        </p:txBody>
      </p:sp>
    </p:spTree>
    <p:extLst>
      <p:ext uri="{BB962C8B-B14F-4D97-AF65-F5344CB8AC3E}">
        <p14:creationId xmlns:p14="http://schemas.microsoft.com/office/powerpoint/2010/main" val="36685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8594640" y="6356520"/>
            <a:ext cx="291167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6356520"/>
            <a:ext cx="7772400"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8763120" y="380520"/>
            <a:ext cx="2743199"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05F10210-5FCE-4BBD-8F7E-63640512FE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pic>
        <p:nvPicPr>
          <p:cNvPr id="3" name="Picture 7" descr="C0-HD-BTM.png"/>
          <p:cNvPicPr>
            <a:picLocks noChangeAspect="1"/>
          </p:cNvPicPr>
          <p:nvPr/>
        </p:nvPicPr>
        <p:blipFill>
          <a:blip r:embed="rId14">
            <a:lum bright="-50000"/>
            <a:alphaModFix/>
          </a:blip>
          <a:srcRect/>
          <a:stretch>
            <a:fillRect/>
          </a:stretch>
        </p:blipFill>
        <p:spPr>
          <a:xfrm>
            <a:off x="0" y="4375080"/>
            <a:ext cx="12192119" cy="2482920"/>
          </a:xfrm>
          <a:prstGeom prst="rect">
            <a:avLst/>
          </a:prstGeom>
          <a:noFill/>
          <a:ln>
            <a:noFill/>
          </a:ln>
        </p:spPr>
      </p:pic>
      <p:sp>
        <p:nvSpPr>
          <p:cNvPr id="4" name="Title Placeholder 3"/>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5" name="Text Placeholder 4"/>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txBox="1">
            <a:spLocks noGrp="1"/>
          </p:cNvSpPr>
          <p:nvPr>
            <p:ph type="dt" sz="half" idx="2"/>
          </p:nvPr>
        </p:nvSpPr>
        <p:spPr>
          <a:xfrm>
            <a:off x="7908839" y="4314960"/>
            <a:ext cx="2911679" cy="37440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Footer Placeholder 6"/>
          <p:cNvSpPr txBox="1">
            <a:spLocks noGrp="1"/>
          </p:cNvSpPr>
          <p:nvPr>
            <p:ph type="ftr" sz="quarter" idx="3"/>
          </p:nvPr>
        </p:nvSpPr>
        <p:spPr>
          <a:xfrm>
            <a:off x="1371599" y="4324320"/>
            <a:ext cx="64007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Slide Number Placeholder 7"/>
          <p:cNvSpPr txBox="1">
            <a:spLocks noGrp="1"/>
          </p:cNvSpPr>
          <p:nvPr>
            <p:ph type="sldNum" sz="quarter" idx="4"/>
          </p:nvPr>
        </p:nvSpPr>
        <p:spPr>
          <a:xfrm>
            <a:off x="8077320" y="1430280"/>
            <a:ext cx="274319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393CE12-20B0-4AEA-AB03-14112229CE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880"/>
            <a:ext cx="6991199" cy="36360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ED4C9759-A86D-475E-9601-38AEB00A70B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36D45615-4D76-4E8E-9499-D3415C901D5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extBox 8"/>
          <p:cNvSpPr/>
          <p:nvPr/>
        </p:nvSpPr>
        <p:spPr>
          <a:xfrm>
            <a:off x="476280" y="93348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4" name="TextBox 9"/>
          <p:cNvSpPr/>
          <p:nvPr/>
        </p:nvSpPr>
        <p:spPr>
          <a:xfrm>
            <a:off x="10983960" y="270180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5" name="Title Placeholder 4"/>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6" name="Text Placeholder 5"/>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Footer Placeholder 7"/>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9" name="Slide Number Placeholder 8"/>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AC7CD73-6B19-4846-BF6F-A2BDCCF72919}"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8E45A6AF-3B79-4DA2-B94B-A3594252FDA0}"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520"/>
            <a:ext cx="6991199" cy="365399"/>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184C2505-6BF8-4576-B13F-F6D2518E3448}"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refactoring.guru/design-patterns/factory-method" TargetMode="External"/><Relationship Id="rId7" Type="http://schemas.openxmlformats.org/officeDocument/2006/relationships/hyperlink" Target="https://www.tutorialspoint.com/design_pattern/factory_pattern"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hyperlink" Target="https://sourcemaking.com/design_patterns/factory_method" TargetMode="External"/><Relationship Id="rId5" Type="http://schemas.openxmlformats.org/officeDocument/2006/relationships/hyperlink" Target="https://learning.oreilly.com/library/view/design-patterns-in/9780321630483/ch16.html" TargetMode="External"/><Relationship Id="rId4" Type="http://schemas.openxmlformats.org/officeDocument/2006/relationships/hyperlink" Target="https://learning.oreilly.com/library/view/design-patterns-and/9781786463593/069027bf-63c7-4326-a9e6-ef8af2f6d79c.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DesiGN (ANTI-)PATTERNS">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555" y="1803240"/>
            <a:ext cx="4405824" cy="2919680"/>
          </a:xfrm>
          <a:prstGeom prst="rect">
            <a:avLst/>
          </a:prstGeom>
        </p:spPr>
      </p:pic>
      <p:sp>
        <p:nvSpPr>
          <p:cNvPr id="2" name="Title 1"/>
          <p:cNvSpPr txBox="1">
            <a:spLocks noGrp="1"/>
          </p:cNvSpPr>
          <p:nvPr>
            <p:ph type="title" idx="4294967295"/>
          </p:nvPr>
        </p:nvSpPr>
        <p:spPr>
          <a:xfrm>
            <a:off x="3844030" y="1803240"/>
            <a:ext cx="6976129" cy="1825920"/>
          </a:xfrm>
        </p:spPr>
        <p:txBody>
          <a:bodyPr wrap="square" lIns="91440" tIns="45720" rIns="91440" bIns="45720" anchor="b">
            <a:noAutofit/>
          </a:bodyPr>
          <a:lstStyle/>
          <a:p>
            <a:pPr algn="l" hangingPunct="1"/>
            <a:r>
              <a:rPr lang="en-US" sz="6000" dirty="0" smtClean="0"/>
              <a:t>Factory Method</a:t>
            </a:r>
            <a:br>
              <a:rPr lang="en-US" sz="6000" dirty="0" smtClean="0"/>
            </a:br>
            <a:r>
              <a:rPr lang="en-US" sz="1600" dirty="0" smtClean="0"/>
              <a:t/>
            </a:r>
            <a:br>
              <a:rPr lang="en-US" sz="1600" dirty="0" smtClean="0"/>
            </a:br>
            <a:r>
              <a:rPr lang="en-US" sz="1800" dirty="0" smtClean="0"/>
              <a:t>DESIGN </a:t>
            </a:r>
            <a:r>
              <a:rPr lang="en-US" sz="1800" dirty="0"/>
              <a:t>(ANT</a:t>
            </a:r>
            <a:r>
              <a:rPr lang="en-US" sz="1800" dirty="0">
                <a:solidFill>
                  <a:srgbClr val="FF0000"/>
                </a:solidFill>
                <a:latin typeface="Freehand575 BT" panose="03080702030306060204" pitchFamily="66" charset="0"/>
              </a:rPr>
              <a:t>Y</a:t>
            </a:r>
            <a:r>
              <a:rPr lang="en-US" sz="1800" dirty="0"/>
              <a:t>-)</a:t>
            </a:r>
            <a:r>
              <a:rPr lang="en-US" sz="1800" dirty="0" smtClean="0"/>
              <a:t>PATTERNS</a:t>
            </a:r>
            <a:br>
              <a:rPr lang="en-US" sz="1800" dirty="0" smtClean="0"/>
            </a:br>
            <a:r>
              <a:rPr lang="en-US" sz="1800" dirty="0" smtClean="0"/>
              <a:t>Coffee Break</a:t>
            </a:r>
            <a:endParaRPr lang="en-US" sz="1800" dirty="0"/>
          </a:p>
        </p:txBody>
      </p:sp>
      <p:sp>
        <p:nvSpPr>
          <p:cNvPr id="4" name="TextBox 3"/>
          <p:cNvSpPr txBox="1"/>
          <p:nvPr/>
        </p:nvSpPr>
        <p:spPr>
          <a:xfrm>
            <a:off x="1408319" y="4134240"/>
            <a:ext cx="182399" cy="306323"/>
          </a:xfrm>
          <a:prstGeom prst="rect">
            <a:avLst/>
          </a:prstGeom>
          <a:noFill/>
          <a:ln>
            <a:noFill/>
          </a:ln>
        </p:spPr>
        <p:txBody>
          <a:bodyPr vert="horz" wrap="none" lIns="90000" tIns="45000" rIns="90000" bIns="45000"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r>
              <a:rPr lang="en-US" sz="1400" dirty="0">
                <a:solidFill>
                  <a:srgbClr val="FFFFFF"/>
                </a:solidFill>
                <a:latin typeface="Century Gothic" pitchFamily="34"/>
                <a:ea typeface="WenQuanYi Zen Hei Sharp" pitchFamily="2"/>
                <a:cs typeface="Lohit Devanagari" pitchFamily="2"/>
              </a:rPr>
              <a:t>	</a:t>
            </a:r>
            <a:endParaRPr lang="en-US" sz="1400" b="0" i="0" u="none" strike="noStrike" cap="none" baseline="0" dirty="0">
              <a:ln>
                <a:noFill/>
              </a:ln>
              <a:solidFill>
                <a:srgbClr val="FFFFFF"/>
              </a:solidFill>
              <a:latin typeface="Century Gothic" pitchFamily="34"/>
              <a:ea typeface="WenQuanYi Zen Hei Sharp" pitchFamily="2"/>
              <a:cs typeface="Lohit Devanagari" pitchFamily="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sp>
        <p:nvSpPr>
          <p:cNvPr id="10" name="TextBox 9"/>
          <p:cNvSpPr txBox="1"/>
          <p:nvPr/>
        </p:nvSpPr>
        <p:spPr>
          <a:xfrm>
            <a:off x="384953" y="4008945"/>
            <a:ext cx="11466736" cy="2246769"/>
          </a:xfrm>
          <a:prstGeom prst="rect">
            <a:avLst/>
          </a:prstGeom>
          <a:noFill/>
        </p:spPr>
        <p:txBody>
          <a:bodyPr wrap="square" rtlCol="0">
            <a:spAutoFit/>
          </a:bodyPr>
          <a:lstStyle/>
          <a:p>
            <a:r>
              <a:rPr lang="en-US" sz="2800" b="1" dirty="0">
                <a:solidFill>
                  <a:schemeClr val="accent2"/>
                </a:solidFill>
              </a:rPr>
              <a:t>Solution: </a:t>
            </a:r>
            <a:r>
              <a:rPr lang="en-US" sz="2800" dirty="0" smtClean="0">
                <a:solidFill>
                  <a:schemeClr val="bg1"/>
                </a:solidFill>
              </a:rPr>
              <a:t>Both </a:t>
            </a:r>
            <a:r>
              <a:rPr lang="en-US" sz="2800" i="1" dirty="0">
                <a:solidFill>
                  <a:schemeClr val="bg1"/>
                </a:solidFill>
              </a:rPr>
              <a:t>Truck</a:t>
            </a:r>
            <a:r>
              <a:rPr lang="en-US" sz="2800" dirty="0">
                <a:solidFill>
                  <a:schemeClr val="bg1"/>
                </a:solidFill>
              </a:rPr>
              <a:t> and </a:t>
            </a:r>
            <a:r>
              <a:rPr lang="en-US" sz="2800" i="1" dirty="0">
                <a:solidFill>
                  <a:schemeClr val="bg1"/>
                </a:solidFill>
              </a:rPr>
              <a:t>Ship</a:t>
            </a:r>
            <a:r>
              <a:rPr lang="en-US" sz="2800" dirty="0">
                <a:solidFill>
                  <a:schemeClr val="bg1"/>
                </a:solidFill>
              </a:rPr>
              <a:t> classes should implement the </a:t>
            </a:r>
            <a:r>
              <a:rPr lang="en-US" sz="2800" i="1" dirty="0">
                <a:solidFill>
                  <a:schemeClr val="bg1"/>
                </a:solidFill>
              </a:rPr>
              <a:t>Transport</a:t>
            </a:r>
            <a:r>
              <a:rPr lang="en-US" sz="2800" dirty="0">
                <a:solidFill>
                  <a:schemeClr val="bg1"/>
                </a:solidFill>
              </a:rPr>
              <a:t> interface, which declares a method called </a:t>
            </a:r>
            <a:r>
              <a:rPr lang="en-US" sz="2800" i="1" dirty="0">
                <a:solidFill>
                  <a:schemeClr val="bg1"/>
                </a:solidFill>
              </a:rPr>
              <a:t>deliver</a:t>
            </a:r>
            <a:r>
              <a:rPr lang="en-US" sz="2800" dirty="0">
                <a:solidFill>
                  <a:schemeClr val="bg1"/>
                </a:solidFill>
              </a:rPr>
              <a:t>. Each class implements this method differently: trucks deliver cargo by land, ships deliver cargo by sea. The factory method in the </a:t>
            </a:r>
            <a:r>
              <a:rPr lang="en-US" sz="2800" i="1" dirty="0" err="1">
                <a:solidFill>
                  <a:schemeClr val="bg1"/>
                </a:solidFill>
              </a:rPr>
              <a:t>RoadLogistics</a:t>
            </a:r>
            <a:r>
              <a:rPr lang="en-US" sz="2800" dirty="0">
                <a:solidFill>
                  <a:schemeClr val="bg1"/>
                </a:solidFill>
              </a:rPr>
              <a:t> class returns truck objects, whereas the factory method in the </a:t>
            </a:r>
            <a:r>
              <a:rPr lang="en-US" sz="2800" i="1" dirty="0" err="1">
                <a:solidFill>
                  <a:schemeClr val="bg1"/>
                </a:solidFill>
              </a:rPr>
              <a:t>SeaLogistics</a:t>
            </a:r>
            <a:r>
              <a:rPr lang="en-US" sz="2800" dirty="0">
                <a:solidFill>
                  <a:schemeClr val="bg1"/>
                </a:solidFill>
              </a:rPr>
              <a:t> class returns ships. </a:t>
            </a:r>
            <a:endParaRPr lang="sk-SK" sz="28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53" y="1357789"/>
            <a:ext cx="5905500" cy="2571750"/>
          </a:xfrm>
          <a:prstGeom prst="rect">
            <a:avLst/>
          </a:prstGeom>
          <a:solidFill>
            <a:schemeClr val="bg1"/>
          </a:solid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391" y="1357789"/>
            <a:ext cx="5040630" cy="2571750"/>
          </a:xfrm>
          <a:prstGeom prst="rect">
            <a:avLst/>
          </a:prstGeom>
          <a:solidFill>
            <a:schemeClr val="bg1"/>
          </a:solidFill>
        </p:spPr>
      </p:pic>
    </p:spTree>
    <p:extLst>
      <p:ext uri="{BB962C8B-B14F-4D97-AF65-F5344CB8AC3E}">
        <p14:creationId xmlns:p14="http://schemas.microsoft.com/office/powerpoint/2010/main" val="755380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sp>
        <p:nvSpPr>
          <p:cNvPr id="10" name="TextBox 9"/>
          <p:cNvSpPr txBox="1"/>
          <p:nvPr/>
        </p:nvSpPr>
        <p:spPr>
          <a:xfrm>
            <a:off x="384952" y="4565124"/>
            <a:ext cx="11466736" cy="2246769"/>
          </a:xfrm>
          <a:prstGeom prst="rect">
            <a:avLst/>
          </a:prstGeom>
          <a:noFill/>
        </p:spPr>
        <p:txBody>
          <a:bodyPr wrap="square" rtlCol="0">
            <a:spAutoFit/>
          </a:bodyPr>
          <a:lstStyle/>
          <a:p>
            <a:r>
              <a:rPr lang="en-US" sz="2800" b="1" dirty="0">
                <a:solidFill>
                  <a:schemeClr val="accent2"/>
                </a:solidFill>
              </a:rPr>
              <a:t>Solution: </a:t>
            </a:r>
            <a:r>
              <a:rPr lang="en-US" sz="2800" dirty="0" smtClean="0">
                <a:solidFill>
                  <a:schemeClr val="bg1"/>
                </a:solidFill>
              </a:rPr>
              <a:t>As </a:t>
            </a:r>
            <a:r>
              <a:rPr lang="en-US" sz="2800" dirty="0">
                <a:solidFill>
                  <a:schemeClr val="bg1"/>
                </a:solidFill>
              </a:rPr>
              <a:t>long as all product classes implement a common interface, you can pass their objects to the client code without breaking it. The client treats all the products as abstract </a:t>
            </a:r>
            <a:r>
              <a:rPr lang="en-US" sz="2800" i="1" dirty="0">
                <a:solidFill>
                  <a:schemeClr val="bg1"/>
                </a:solidFill>
              </a:rPr>
              <a:t>Transport</a:t>
            </a:r>
            <a:r>
              <a:rPr lang="en-US" sz="2800" dirty="0">
                <a:solidFill>
                  <a:schemeClr val="bg1"/>
                </a:solidFill>
              </a:rPr>
              <a:t>. The client knows that all transport objects are supposed to have the </a:t>
            </a:r>
            <a:r>
              <a:rPr lang="en-US" sz="2800" i="1" dirty="0">
                <a:solidFill>
                  <a:schemeClr val="bg1"/>
                </a:solidFill>
              </a:rPr>
              <a:t>deliver</a:t>
            </a:r>
            <a:r>
              <a:rPr lang="en-US" sz="2800" dirty="0">
                <a:solidFill>
                  <a:schemeClr val="bg1"/>
                </a:solidFill>
              </a:rPr>
              <a:t> method, but exactly how it works isn’t important to the client.</a:t>
            </a:r>
            <a:endParaRPr lang="sk-SK" sz="2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012" y="1168237"/>
            <a:ext cx="5948224" cy="3252935"/>
          </a:xfrm>
          <a:prstGeom prst="rect">
            <a:avLst/>
          </a:prstGeom>
          <a:solidFill>
            <a:schemeClr val="bg1"/>
          </a:solidFill>
        </p:spPr>
      </p:pic>
    </p:spTree>
    <p:extLst>
      <p:ext uri="{BB962C8B-B14F-4D97-AF65-F5344CB8AC3E}">
        <p14:creationId xmlns:p14="http://schemas.microsoft.com/office/powerpoint/2010/main" val="152833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sp>
        <p:nvSpPr>
          <p:cNvPr id="10" name="TextBox 9"/>
          <p:cNvSpPr txBox="1"/>
          <p:nvPr/>
        </p:nvSpPr>
        <p:spPr>
          <a:xfrm>
            <a:off x="384952" y="4565124"/>
            <a:ext cx="11466736" cy="523220"/>
          </a:xfrm>
          <a:prstGeom prst="rect">
            <a:avLst/>
          </a:prstGeom>
          <a:noFill/>
        </p:spPr>
        <p:txBody>
          <a:bodyPr wrap="square" rtlCol="0">
            <a:spAutoFit/>
          </a:bodyPr>
          <a:lstStyle/>
          <a:p>
            <a:r>
              <a:rPr lang="en-US" sz="2800" b="1" dirty="0">
                <a:solidFill>
                  <a:schemeClr val="accent2"/>
                </a:solidFill>
              </a:rPr>
              <a:t>Solution: </a:t>
            </a:r>
            <a:r>
              <a:rPr lang="en-US" sz="2800" dirty="0" smtClean="0">
                <a:solidFill>
                  <a:schemeClr val="bg1"/>
                </a:solidFill>
              </a:rPr>
              <a:t>UML Class Diagram</a:t>
            </a:r>
            <a:endParaRPr lang="sk-SK" sz="28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3" y="1019419"/>
            <a:ext cx="6158330" cy="3545705"/>
          </a:xfrm>
          <a:prstGeom prst="rect">
            <a:avLst/>
          </a:prstGeom>
        </p:spPr>
      </p:pic>
    </p:spTree>
    <p:extLst>
      <p:ext uri="{BB962C8B-B14F-4D97-AF65-F5344CB8AC3E}">
        <p14:creationId xmlns:p14="http://schemas.microsoft.com/office/powerpoint/2010/main" val="1506023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3" y="1019419"/>
            <a:ext cx="6158329" cy="3545705"/>
          </a:xfrm>
          <a:prstGeom prst="rect">
            <a:avLst/>
          </a:prstGeom>
        </p:spPr>
      </p:pic>
      <p:sp>
        <p:nvSpPr>
          <p:cNvPr id="6" name="TextBox 5"/>
          <p:cNvSpPr txBox="1"/>
          <p:nvPr/>
        </p:nvSpPr>
        <p:spPr>
          <a:xfrm>
            <a:off x="384952" y="4565124"/>
            <a:ext cx="11466736" cy="954107"/>
          </a:xfrm>
          <a:prstGeom prst="rect">
            <a:avLst/>
          </a:prstGeom>
          <a:noFill/>
        </p:spPr>
        <p:txBody>
          <a:bodyPr wrap="square" rtlCol="0">
            <a:spAutoFit/>
          </a:bodyPr>
          <a:lstStyle/>
          <a:p>
            <a:r>
              <a:rPr lang="en-US" sz="2800" b="1" dirty="0">
                <a:solidFill>
                  <a:schemeClr val="accent2"/>
                </a:solidFill>
              </a:rPr>
              <a:t>Solution: </a:t>
            </a:r>
            <a:r>
              <a:rPr lang="en-US" sz="2800" dirty="0" smtClean="0">
                <a:solidFill>
                  <a:schemeClr val="bg1"/>
                </a:solidFill>
              </a:rPr>
              <a:t>The </a:t>
            </a:r>
            <a:r>
              <a:rPr lang="en-US" sz="2800" i="1" dirty="0">
                <a:solidFill>
                  <a:schemeClr val="bg1"/>
                </a:solidFill>
              </a:rPr>
              <a:t>Product</a:t>
            </a:r>
            <a:r>
              <a:rPr lang="en-US" sz="2800" dirty="0">
                <a:solidFill>
                  <a:schemeClr val="bg1"/>
                </a:solidFill>
              </a:rPr>
              <a:t> declares the interface, which is common to all objects that can be produced by the creator and its subclasses.</a:t>
            </a:r>
            <a:endParaRPr lang="sk-SK" sz="2800" dirty="0">
              <a:solidFill>
                <a:schemeClr val="bg1"/>
              </a:solidFill>
            </a:endParaRPr>
          </a:p>
        </p:txBody>
      </p:sp>
    </p:spTree>
    <p:extLst>
      <p:ext uri="{BB962C8B-B14F-4D97-AF65-F5344CB8AC3E}">
        <p14:creationId xmlns:p14="http://schemas.microsoft.com/office/powerpoint/2010/main" val="2590042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3" y="1019419"/>
            <a:ext cx="6158329" cy="3545704"/>
          </a:xfrm>
          <a:prstGeom prst="rect">
            <a:avLst/>
          </a:prstGeom>
        </p:spPr>
      </p:pic>
      <p:sp>
        <p:nvSpPr>
          <p:cNvPr id="6" name="TextBox 5"/>
          <p:cNvSpPr txBox="1"/>
          <p:nvPr/>
        </p:nvSpPr>
        <p:spPr>
          <a:xfrm>
            <a:off x="384952" y="4565124"/>
            <a:ext cx="11466736" cy="954107"/>
          </a:xfrm>
          <a:prstGeom prst="rect">
            <a:avLst/>
          </a:prstGeom>
          <a:noFill/>
        </p:spPr>
        <p:txBody>
          <a:bodyPr wrap="square" rtlCol="0">
            <a:spAutoFit/>
          </a:bodyPr>
          <a:lstStyle/>
          <a:p>
            <a:r>
              <a:rPr lang="en-US" sz="2800" b="1" dirty="0">
                <a:solidFill>
                  <a:schemeClr val="accent2"/>
                </a:solidFill>
              </a:rPr>
              <a:t>Solution: </a:t>
            </a:r>
            <a:r>
              <a:rPr lang="en-US" sz="2800" i="1" dirty="0" smtClean="0">
                <a:solidFill>
                  <a:schemeClr val="bg1"/>
                </a:solidFill>
              </a:rPr>
              <a:t>Concrete </a:t>
            </a:r>
            <a:r>
              <a:rPr lang="en-US" sz="2800" i="1" dirty="0">
                <a:solidFill>
                  <a:schemeClr val="bg1"/>
                </a:solidFill>
              </a:rPr>
              <a:t>Products</a:t>
            </a:r>
            <a:r>
              <a:rPr lang="en-US" sz="2800" dirty="0">
                <a:solidFill>
                  <a:schemeClr val="bg1"/>
                </a:solidFill>
              </a:rPr>
              <a:t> are different implementations of the product interface.</a:t>
            </a:r>
            <a:endParaRPr lang="sk-SK" sz="2800" dirty="0">
              <a:solidFill>
                <a:schemeClr val="bg1"/>
              </a:solidFill>
            </a:endParaRPr>
          </a:p>
        </p:txBody>
      </p:sp>
    </p:spTree>
    <p:extLst>
      <p:ext uri="{BB962C8B-B14F-4D97-AF65-F5344CB8AC3E}">
        <p14:creationId xmlns:p14="http://schemas.microsoft.com/office/powerpoint/2010/main" val="383162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4" y="1019419"/>
            <a:ext cx="6158327" cy="3545704"/>
          </a:xfrm>
          <a:prstGeom prst="rect">
            <a:avLst/>
          </a:prstGeom>
        </p:spPr>
      </p:pic>
      <p:sp>
        <p:nvSpPr>
          <p:cNvPr id="6" name="TextBox 5"/>
          <p:cNvSpPr txBox="1"/>
          <p:nvPr/>
        </p:nvSpPr>
        <p:spPr>
          <a:xfrm>
            <a:off x="384952" y="4565124"/>
            <a:ext cx="11466736" cy="1384995"/>
          </a:xfrm>
          <a:prstGeom prst="rect">
            <a:avLst/>
          </a:prstGeom>
          <a:noFill/>
        </p:spPr>
        <p:txBody>
          <a:bodyPr wrap="square" rtlCol="0">
            <a:spAutoFit/>
          </a:bodyPr>
          <a:lstStyle/>
          <a:p>
            <a:r>
              <a:rPr lang="en-US" sz="2800" b="1" dirty="0">
                <a:solidFill>
                  <a:schemeClr val="accent2"/>
                </a:solidFill>
              </a:rPr>
              <a:t>Solution: </a:t>
            </a:r>
            <a:r>
              <a:rPr lang="en-US" sz="2800" dirty="0">
                <a:solidFill>
                  <a:schemeClr val="bg1"/>
                </a:solidFill>
              </a:rPr>
              <a:t>The </a:t>
            </a:r>
            <a:r>
              <a:rPr lang="en-US" sz="2800" i="1" dirty="0">
                <a:solidFill>
                  <a:schemeClr val="bg1"/>
                </a:solidFill>
              </a:rPr>
              <a:t>Creator</a:t>
            </a:r>
            <a:r>
              <a:rPr lang="en-US" sz="2800" dirty="0">
                <a:solidFill>
                  <a:schemeClr val="bg1"/>
                </a:solidFill>
              </a:rPr>
              <a:t> class declares the factory method that returns new product objects. It’s important that the return type of this method matches the product interface.</a:t>
            </a:r>
            <a:endParaRPr lang="sk-SK" sz="2800" dirty="0">
              <a:solidFill>
                <a:schemeClr val="bg1"/>
              </a:solidFill>
            </a:endParaRPr>
          </a:p>
        </p:txBody>
      </p:sp>
    </p:spTree>
    <p:extLst>
      <p:ext uri="{BB962C8B-B14F-4D97-AF65-F5344CB8AC3E}">
        <p14:creationId xmlns:p14="http://schemas.microsoft.com/office/powerpoint/2010/main" val="1497277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4" y="1019419"/>
            <a:ext cx="6158327" cy="3545703"/>
          </a:xfrm>
          <a:prstGeom prst="rect">
            <a:avLst/>
          </a:prstGeom>
        </p:spPr>
      </p:pic>
      <p:sp>
        <p:nvSpPr>
          <p:cNvPr id="6" name="TextBox 5"/>
          <p:cNvSpPr txBox="1"/>
          <p:nvPr/>
        </p:nvSpPr>
        <p:spPr>
          <a:xfrm>
            <a:off x="384952" y="4565124"/>
            <a:ext cx="11466736" cy="1384995"/>
          </a:xfrm>
          <a:prstGeom prst="rect">
            <a:avLst/>
          </a:prstGeom>
          <a:noFill/>
        </p:spPr>
        <p:txBody>
          <a:bodyPr wrap="square" rtlCol="0">
            <a:spAutoFit/>
          </a:bodyPr>
          <a:lstStyle/>
          <a:p>
            <a:r>
              <a:rPr lang="en-US" sz="2800" b="1" dirty="0">
                <a:solidFill>
                  <a:schemeClr val="accent2"/>
                </a:solidFill>
              </a:rPr>
              <a:t>Solution: </a:t>
            </a:r>
            <a:r>
              <a:rPr lang="en-US" sz="2800" dirty="0" smtClean="0">
                <a:solidFill>
                  <a:schemeClr val="bg1"/>
                </a:solidFill>
              </a:rPr>
              <a:t>You </a:t>
            </a:r>
            <a:r>
              <a:rPr lang="en-US" sz="2800" dirty="0">
                <a:solidFill>
                  <a:schemeClr val="bg1"/>
                </a:solidFill>
              </a:rPr>
              <a:t>can declare the factory method as abstract to force all subclasses to implement their own versions of the method. As an alternative, the base factory method can return some default product type.</a:t>
            </a:r>
            <a:endParaRPr lang="sk-SK" sz="2800" dirty="0">
              <a:solidFill>
                <a:schemeClr val="bg1"/>
              </a:solidFill>
            </a:endParaRPr>
          </a:p>
        </p:txBody>
      </p:sp>
    </p:spTree>
    <p:extLst>
      <p:ext uri="{BB962C8B-B14F-4D97-AF65-F5344CB8AC3E}">
        <p14:creationId xmlns:p14="http://schemas.microsoft.com/office/powerpoint/2010/main" val="3722132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5" y="1019419"/>
            <a:ext cx="6158325" cy="3545703"/>
          </a:xfrm>
          <a:prstGeom prst="rect">
            <a:avLst/>
          </a:prstGeom>
        </p:spPr>
      </p:pic>
      <p:sp>
        <p:nvSpPr>
          <p:cNvPr id="6" name="TextBox 5"/>
          <p:cNvSpPr txBox="1"/>
          <p:nvPr/>
        </p:nvSpPr>
        <p:spPr>
          <a:xfrm>
            <a:off x="384952" y="4565124"/>
            <a:ext cx="11466736" cy="1815882"/>
          </a:xfrm>
          <a:prstGeom prst="rect">
            <a:avLst/>
          </a:prstGeom>
          <a:noFill/>
        </p:spPr>
        <p:txBody>
          <a:bodyPr wrap="square" rtlCol="0">
            <a:spAutoFit/>
          </a:bodyPr>
          <a:lstStyle/>
          <a:p>
            <a:r>
              <a:rPr lang="en-US" sz="2800" b="1" dirty="0">
                <a:solidFill>
                  <a:schemeClr val="accent2"/>
                </a:solidFill>
              </a:rPr>
              <a:t>Solution: </a:t>
            </a:r>
            <a:r>
              <a:rPr lang="en-US" sz="2800" dirty="0" smtClean="0">
                <a:solidFill>
                  <a:schemeClr val="bg1"/>
                </a:solidFill>
              </a:rPr>
              <a:t>Note</a:t>
            </a:r>
            <a:r>
              <a:rPr lang="en-US" sz="2800" dirty="0">
                <a:solidFill>
                  <a:schemeClr val="bg1"/>
                </a:solidFill>
              </a:rPr>
              <a:t>, despite its name, product creation is not the primary responsibility of the creator. Usually, the creator class already has some core business logic related to products. The factory method helps to decouple this logic from the concrete product classes. </a:t>
            </a:r>
            <a:endParaRPr lang="sk-SK" sz="2800" dirty="0">
              <a:solidFill>
                <a:schemeClr val="bg1"/>
              </a:solidFill>
            </a:endParaRPr>
          </a:p>
        </p:txBody>
      </p:sp>
    </p:spTree>
    <p:extLst>
      <p:ext uri="{BB962C8B-B14F-4D97-AF65-F5344CB8AC3E}">
        <p14:creationId xmlns:p14="http://schemas.microsoft.com/office/powerpoint/2010/main" val="1190914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275" y="1019419"/>
            <a:ext cx="6158325" cy="3545702"/>
          </a:xfrm>
          <a:prstGeom prst="rect">
            <a:avLst/>
          </a:prstGeom>
        </p:spPr>
      </p:pic>
      <p:sp>
        <p:nvSpPr>
          <p:cNvPr id="6" name="TextBox 5"/>
          <p:cNvSpPr txBox="1"/>
          <p:nvPr/>
        </p:nvSpPr>
        <p:spPr>
          <a:xfrm>
            <a:off x="384952" y="4565124"/>
            <a:ext cx="11466736" cy="2246769"/>
          </a:xfrm>
          <a:prstGeom prst="rect">
            <a:avLst/>
          </a:prstGeom>
          <a:noFill/>
        </p:spPr>
        <p:txBody>
          <a:bodyPr wrap="square" rtlCol="0">
            <a:spAutoFit/>
          </a:bodyPr>
          <a:lstStyle/>
          <a:p>
            <a:r>
              <a:rPr lang="en-US" sz="2800" b="1" dirty="0">
                <a:solidFill>
                  <a:schemeClr val="accent2"/>
                </a:solidFill>
              </a:rPr>
              <a:t>Solution: </a:t>
            </a:r>
            <a:r>
              <a:rPr lang="en-US" sz="2800" i="1" dirty="0">
                <a:solidFill>
                  <a:schemeClr val="bg1"/>
                </a:solidFill>
              </a:rPr>
              <a:t>C</a:t>
            </a:r>
            <a:r>
              <a:rPr lang="en-US" sz="2800" i="1" dirty="0" smtClean="0">
                <a:solidFill>
                  <a:schemeClr val="bg1"/>
                </a:solidFill>
              </a:rPr>
              <a:t>oncrete </a:t>
            </a:r>
            <a:r>
              <a:rPr lang="en-US" sz="2800" i="1" dirty="0">
                <a:solidFill>
                  <a:schemeClr val="bg1"/>
                </a:solidFill>
              </a:rPr>
              <a:t>Creators</a:t>
            </a:r>
            <a:r>
              <a:rPr lang="en-US" sz="2800" dirty="0">
                <a:solidFill>
                  <a:schemeClr val="bg1"/>
                </a:solidFill>
              </a:rPr>
              <a:t> override the base factory method so it returns a different type of </a:t>
            </a:r>
            <a:r>
              <a:rPr lang="en-US" sz="2800" dirty="0" smtClean="0">
                <a:solidFill>
                  <a:schemeClr val="bg1"/>
                </a:solidFill>
              </a:rPr>
              <a:t>product. Note </a:t>
            </a:r>
            <a:r>
              <a:rPr lang="en-US" sz="2800" dirty="0">
                <a:solidFill>
                  <a:schemeClr val="bg1"/>
                </a:solidFill>
              </a:rPr>
              <a:t>that the factory method doesn’t have to create new instances all the time. It can also return existing objects from a cache, an object pool, or another source.</a:t>
            </a:r>
          </a:p>
          <a:p>
            <a:endParaRPr lang="sk-SK" sz="2800" dirty="0">
              <a:solidFill>
                <a:schemeClr val="bg1"/>
              </a:solidFill>
            </a:endParaRPr>
          </a:p>
        </p:txBody>
      </p:sp>
    </p:spTree>
    <p:extLst>
      <p:ext uri="{BB962C8B-B14F-4D97-AF65-F5344CB8AC3E}">
        <p14:creationId xmlns:p14="http://schemas.microsoft.com/office/powerpoint/2010/main" val="4221357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917" y="97654"/>
            <a:ext cx="10121043" cy="118073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smtClean="0"/>
              <a:t>Factory Method – Real World Example</a:t>
            </a:r>
            <a:endParaRPr lang="en-US" b="1" kern="0" dirty="0"/>
          </a:p>
        </p:txBody>
      </p:sp>
      <p:sp>
        <p:nvSpPr>
          <p:cNvPr id="4" name="TextBox 3"/>
          <p:cNvSpPr txBox="1"/>
          <p:nvPr/>
        </p:nvSpPr>
        <p:spPr>
          <a:xfrm>
            <a:off x="625097" y="6186440"/>
            <a:ext cx="11466736" cy="523220"/>
          </a:xfrm>
          <a:prstGeom prst="rect">
            <a:avLst/>
          </a:prstGeom>
          <a:noFill/>
        </p:spPr>
        <p:txBody>
          <a:bodyPr wrap="square" rtlCol="0">
            <a:spAutoFit/>
          </a:bodyPr>
          <a:lstStyle/>
          <a:p>
            <a:r>
              <a:rPr lang="en-US" sz="2800" b="1" dirty="0" smtClean="0">
                <a:solidFill>
                  <a:schemeClr val="accent2"/>
                </a:solidFill>
              </a:rPr>
              <a:t>Notice: </a:t>
            </a:r>
            <a:r>
              <a:rPr lang="en-US" sz="2800" i="1" dirty="0">
                <a:solidFill>
                  <a:schemeClr val="bg1"/>
                </a:solidFill>
              </a:rPr>
              <a:t>S</a:t>
            </a:r>
            <a:r>
              <a:rPr lang="en-US" sz="2800" i="1" dirty="0" smtClean="0">
                <a:solidFill>
                  <a:schemeClr val="bg1"/>
                </a:solidFill>
              </a:rPr>
              <a:t>ee the attached source code of the whole </a:t>
            </a:r>
            <a:r>
              <a:rPr lang="en-US" sz="2800" i="1" dirty="0" err="1" smtClean="0">
                <a:solidFill>
                  <a:schemeClr val="bg1"/>
                </a:solidFill>
              </a:rPr>
              <a:t>LogisticsApp</a:t>
            </a:r>
            <a:endParaRPr lang="sk-SK" sz="2800" dirty="0">
              <a:solidFill>
                <a:schemeClr val="bg1"/>
              </a:solidFill>
            </a:endParaRPr>
          </a:p>
        </p:txBody>
      </p:sp>
      <p:pic>
        <p:nvPicPr>
          <p:cNvPr id="5" name="Picture 4"/>
          <p:cNvPicPr>
            <a:picLocks noChangeAspect="1"/>
          </p:cNvPicPr>
          <p:nvPr/>
        </p:nvPicPr>
        <p:blipFill>
          <a:blip r:embed="rId2"/>
          <a:stretch>
            <a:fillRect/>
          </a:stretch>
        </p:blipFill>
        <p:spPr>
          <a:xfrm>
            <a:off x="625097" y="1186020"/>
            <a:ext cx="10953276" cy="4900744"/>
          </a:xfrm>
          <a:prstGeom prst="rect">
            <a:avLst/>
          </a:prstGeom>
        </p:spPr>
      </p:pic>
    </p:spTree>
    <p:extLst>
      <p:ext uri="{BB962C8B-B14F-4D97-AF65-F5344CB8AC3E}">
        <p14:creationId xmlns:p14="http://schemas.microsoft.com/office/powerpoint/2010/main" val="3792490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What Are Design Patterns  ">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20" y="97654"/>
            <a:ext cx="8610840" cy="1180730"/>
          </a:xfrm>
        </p:spPr>
        <p:txBody>
          <a:bodyPr wrap="square" lIns="91440" tIns="45720" rIns="91440" bIns="45720">
            <a:noAutofit/>
          </a:bodyPr>
          <a:lstStyle/>
          <a:p>
            <a:pPr lvl="0" hangingPunct="1"/>
            <a:r>
              <a:rPr lang="en-US" b="1" dirty="0" smtClean="0"/>
              <a:t>Factory Method - Intent</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sk-SK" sz="3600" b="1" dirty="0" smtClean="0">
                <a:solidFill>
                  <a:schemeClr val="accent2"/>
                </a:solidFill>
              </a:rPr>
              <a:t>GoF</a:t>
            </a:r>
            <a:r>
              <a:rPr lang="en-US" sz="3600" dirty="0"/>
              <a:t>: </a:t>
            </a:r>
            <a:r>
              <a:rPr lang="en-US" sz="3600" i="1" dirty="0"/>
              <a:t>this pattern </a:t>
            </a:r>
            <a:r>
              <a:rPr lang="en-US" sz="3600" b="1" i="1" dirty="0"/>
              <a:t>“</a:t>
            </a:r>
            <a:r>
              <a:rPr lang="en-US" sz="3600" b="1" i="1" dirty="0">
                <a:solidFill>
                  <a:schemeClr val="accent2"/>
                </a:solidFill>
              </a:rPr>
              <a:t>defines an interface for creating an object, but let subclasses decide which class to instantiate</a:t>
            </a:r>
            <a:r>
              <a:rPr lang="en-US" sz="3600" b="1" i="1" dirty="0"/>
              <a:t>.</a:t>
            </a:r>
            <a:r>
              <a:rPr lang="en-US" sz="3600" i="1" dirty="0"/>
              <a:t> The Factory method lets a class defer instantiation to subclasses</a:t>
            </a:r>
            <a:r>
              <a:rPr lang="en-US" sz="3600" i="1"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 II</a:t>
            </a:r>
            <a:endParaRPr lang="sk-SK" b="1" dirty="0"/>
          </a:p>
        </p:txBody>
      </p:sp>
      <p:sp>
        <p:nvSpPr>
          <p:cNvPr id="6" name="TextBox 5"/>
          <p:cNvSpPr txBox="1"/>
          <p:nvPr/>
        </p:nvSpPr>
        <p:spPr>
          <a:xfrm>
            <a:off x="384952" y="5088384"/>
            <a:ext cx="11466736" cy="1384995"/>
          </a:xfrm>
          <a:prstGeom prst="rect">
            <a:avLst/>
          </a:prstGeom>
          <a:noFill/>
        </p:spPr>
        <p:txBody>
          <a:bodyPr wrap="square" rtlCol="0">
            <a:spAutoFit/>
          </a:bodyPr>
          <a:lstStyle/>
          <a:p>
            <a:r>
              <a:rPr lang="en-US" sz="2800" b="1" dirty="0" smtClean="0">
                <a:solidFill>
                  <a:schemeClr val="accent2"/>
                </a:solidFill>
              </a:rPr>
              <a:t>Notice: </a:t>
            </a:r>
            <a:r>
              <a:rPr lang="en-US" sz="2800" dirty="0">
                <a:solidFill>
                  <a:schemeClr val="bg1"/>
                </a:solidFill>
              </a:rPr>
              <a:t>The cross-platform dialog </a:t>
            </a:r>
            <a:r>
              <a:rPr lang="en-US" sz="2800" dirty="0" smtClean="0">
                <a:solidFill>
                  <a:schemeClr val="bg1"/>
                </a:solidFill>
              </a:rPr>
              <a:t>example. This </a:t>
            </a:r>
            <a:r>
              <a:rPr lang="en-US" sz="2800" dirty="0">
                <a:solidFill>
                  <a:schemeClr val="bg1"/>
                </a:solidFill>
              </a:rPr>
              <a:t>example illustrates how the Factory Method can be used for creating cross-platform UI elements without coupling the client code to concrete UI classes</a:t>
            </a:r>
            <a:r>
              <a:rPr lang="en-US" sz="2800" dirty="0" smtClean="0">
                <a:solidFill>
                  <a:schemeClr val="bg1"/>
                </a:solidFill>
              </a:rPr>
              <a:t>.</a:t>
            </a:r>
            <a:endParaRPr lang="sk-SK" sz="2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320" y="1278384"/>
            <a:ext cx="6096000" cy="3810000"/>
          </a:xfrm>
          <a:prstGeom prst="rect">
            <a:avLst/>
          </a:prstGeom>
          <a:solidFill>
            <a:schemeClr val="bg1"/>
          </a:solidFill>
        </p:spPr>
      </p:pic>
    </p:spTree>
    <p:extLst>
      <p:ext uri="{BB962C8B-B14F-4D97-AF65-F5344CB8AC3E}">
        <p14:creationId xmlns:p14="http://schemas.microsoft.com/office/powerpoint/2010/main" val="1490327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 II</a:t>
            </a:r>
            <a:endParaRPr lang="sk-SK" b="1" dirty="0"/>
          </a:p>
        </p:txBody>
      </p:sp>
      <p:sp>
        <p:nvSpPr>
          <p:cNvPr id="6" name="TextBox 5"/>
          <p:cNvSpPr txBox="1"/>
          <p:nvPr/>
        </p:nvSpPr>
        <p:spPr>
          <a:xfrm>
            <a:off x="384952" y="5088384"/>
            <a:ext cx="11466736" cy="1384995"/>
          </a:xfrm>
          <a:prstGeom prst="rect">
            <a:avLst/>
          </a:prstGeom>
          <a:noFill/>
        </p:spPr>
        <p:txBody>
          <a:bodyPr wrap="square" rtlCol="0">
            <a:spAutoFit/>
          </a:bodyPr>
          <a:lstStyle/>
          <a:p>
            <a:r>
              <a:rPr lang="en-US" sz="2800" b="1" dirty="0" smtClean="0">
                <a:solidFill>
                  <a:schemeClr val="accent2"/>
                </a:solidFill>
              </a:rPr>
              <a:t>Notice: </a:t>
            </a:r>
            <a:r>
              <a:rPr lang="en-US" sz="2800" dirty="0" smtClean="0">
                <a:solidFill>
                  <a:schemeClr val="bg1"/>
                </a:solidFill>
              </a:rPr>
              <a:t>Of </a:t>
            </a:r>
            <a:r>
              <a:rPr lang="en-US" sz="2800" dirty="0">
                <a:solidFill>
                  <a:schemeClr val="bg1"/>
                </a:solidFill>
              </a:rPr>
              <a:t>course, you can apply this approach to other UI elements as well. However, with each new factory method you add to the dialog, you get closer to the Abstract Factory pattern.</a:t>
            </a:r>
            <a:endParaRPr lang="sk-SK" sz="2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038" y="1975184"/>
            <a:ext cx="3866239" cy="2416399"/>
          </a:xfrm>
          <a:prstGeom prst="rect">
            <a:avLst/>
          </a:prstGeom>
          <a:solidFill>
            <a:schemeClr val="bg1"/>
          </a:solidFill>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442" y="1278384"/>
            <a:ext cx="7897096" cy="3810000"/>
          </a:xfrm>
          <a:prstGeom prst="rect">
            <a:avLst/>
          </a:prstGeom>
        </p:spPr>
      </p:pic>
    </p:spTree>
    <p:extLst>
      <p:ext uri="{BB962C8B-B14F-4D97-AF65-F5344CB8AC3E}">
        <p14:creationId xmlns:p14="http://schemas.microsoft.com/office/powerpoint/2010/main" val="96478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vs. Abstract Factory</a:t>
            </a:r>
            <a:endParaRPr lang="sk-SK"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88" y="1278384"/>
            <a:ext cx="4761905" cy="406349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5711" y="1278384"/>
            <a:ext cx="6946031" cy="5053968"/>
          </a:xfrm>
          <a:prstGeom prst="rect">
            <a:avLst/>
          </a:prstGeom>
        </p:spPr>
      </p:pic>
    </p:spTree>
    <p:extLst>
      <p:ext uri="{BB962C8B-B14F-4D97-AF65-F5344CB8AC3E}">
        <p14:creationId xmlns:p14="http://schemas.microsoft.com/office/powerpoint/2010/main" val="2772346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a:t>
            </a:r>
            <a:r>
              <a:rPr lang="en-US" b="1" dirty="0"/>
              <a:t>– Applicability</a:t>
            </a:r>
            <a:endParaRPr lang="sk-SK" b="1" dirty="0"/>
          </a:p>
        </p:txBody>
      </p:sp>
    </p:spTree>
    <p:extLst>
      <p:ext uri="{BB962C8B-B14F-4D97-AF65-F5344CB8AC3E}">
        <p14:creationId xmlns:p14="http://schemas.microsoft.com/office/powerpoint/2010/main" val="3079519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a:t>
            </a:r>
            <a:r>
              <a:rPr lang="en-US" b="1" dirty="0"/>
              <a:t>– Applicability</a:t>
            </a:r>
            <a:endParaRPr lang="sk-SK" b="1" dirty="0"/>
          </a:p>
        </p:txBody>
      </p:sp>
      <p:sp>
        <p:nvSpPr>
          <p:cNvPr id="6" name="TextBox 5"/>
          <p:cNvSpPr txBox="1"/>
          <p:nvPr/>
        </p:nvSpPr>
        <p:spPr>
          <a:xfrm>
            <a:off x="318965" y="1278384"/>
            <a:ext cx="11466736" cy="1200329"/>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solidFill>
                  <a:schemeClr val="bg1"/>
                </a:solidFill>
              </a:rPr>
              <a:t>You </a:t>
            </a:r>
            <a:r>
              <a:rPr lang="en-US" sz="3600" dirty="0">
                <a:solidFill>
                  <a:schemeClr val="accent2"/>
                </a:solidFill>
              </a:rPr>
              <a:t>don’t know </a:t>
            </a:r>
            <a:r>
              <a:rPr lang="en-US" sz="3600" dirty="0">
                <a:solidFill>
                  <a:schemeClr val="bg1"/>
                </a:solidFill>
              </a:rPr>
              <a:t>beforehand </a:t>
            </a:r>
            <a:r>
              <a:rPr lang="en-US" sz="3600" dirty="0">
                <a:solidFill>
                  <a:schemeClr val="accent2"/>
                </a:solidFill>
              </a:rPr>
              <a:t>the exact types and dependencies</a:t>
            </a:r>
            <a:r>
              <a:rPr lang="en-US" sz="3600" dirty="0">
                <a:solidFill>
                  <a:schemeClr val="bg1"/>
                </a:solidFill>
              </a:rPr>
              <a:t> of the objects your code should work with</a:t>
            </a:r>
            <a:r>
              <a:rPr lang="en-US" sz="3600" dirty="0" smtClean="0">
                <a:solidFill>
                  <a:schemeClr val="bg1"/>
                </a:solidFill>
              </a:rPr>
              <a:t>.</a:t>
            </a:r>
          </a:p>
        </p:txBody>
      </p:sp>
    </p:spTree>
    <p:extLst>
      <p:ext uri="{BB962C8B-B14F-4D97-AF65-F5344CB8AC3E}">
        <p14:creationId xmlns:p14="http://schemas.microsoft.com/office/powerpoint/2010/main" val="2881149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a:t>
            </a:r>
            <a:r>
              <a:rPr lang="en-US" b="1" dirty="0"/>
              <a:t>– Applicability</a:t>
            </a:r>
            <a:endParaRPr lang="sk-SK" b="1" dirty="0"/>
          </a:p>
        </p:txBody>
      </p:sp>
      <p:sp>
        <p:nvSpPr>
          <p:cNvPr id="6" name="TextBox 5"/>
          <p:cNvSpPr txBox="1"/>
          <p:nvPr/>
        </p:nvSpPr>
        <p:spPr>
          <a:xfrm>
            <a:off x="318965" y="1278384"/>
            <a:ext cx="11466736" cy="2308324"/>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solidFill>
                  <a:schemeClr val="bg1"/>
                </a:solidFill>
              </a:rPr>
              <a:t>You </a:t>
            </a:r>
            <a:r>
              <a:rPr lang="en-US" sz="3600" dirty="0">
                <a:solidFill>
                  <a:schemeClr val="bg1"/>
                </a:solidFill>
              </a:rPr>
              <a:t>don’t know beforehand the exact types and dependencies of the objects your code should work with</a:t>
            </a:r>
            <a:r>
              <a:rPr lang="en-US" sz="3600" dirty="0" smtClean="0">
                <a:solidFill>
                  <a:schemeClr val="bg1"/>
                </a:solidFill>
              </a:rPr>
              <a:t>.</a:t>
            </a:r>
          </a:p>
          <a:p>
            <a:pPr marL="457200" indent="-457200">
              <a:buFont typeface="Arial" panose="020B0604020202020204" pitchFamily="34" charset="0"/>
              <a:buChar char="•"/>
            </a:pPr>
            <a:r>
              <a:rPr lang="en-US" sz="3600" dirty="0" smtClean="0">
                <a:solidFill>
                  <a:schemeClr val="bg1"/>
                </a:solidFill>
              </a:rPr>
              <a:t>You </a:t>
            </a:r>
            <a:r>
              <a:rPr lang="en-US" sz="3600" dirty="0">
                <a:solidFill>
                  <a:schemeClr val="bg1"/>
                </a:solidFill>
              </a:rPr>
              <a:t>want to provide users of your </a:t>
            </a:r>
            <a:r>
              <a:rPr lang="en-US" sz="3600" dirty="0">
                <a:solidFill>
                  <a:schemeClr val="accent2"/>
                </a:solidFill>
              </a:rPr>
              <a:t>library or framework with</a:t>
            </a:r>
            <a:r>
              <a:rPr lang="en-US" sz="3600" dirty="0">
                <a:solidFill>
                  <a:schemeClr val="bg1"/>
                </a:solidFill>
              </a:rPr>
              <a:t> </a:t>
            </a:r>
            <a:r>
              <a:rPr lang="en-US" sz="3600" dirty="0">
                <a:solidFill>
                  <a:schemeClr val="accent2"/>
                </a:solidFill>
              </a:rPr>
              <a:t>a way to extend its internal </a:t>
            </a:r>
            <a:r>
              <a:rPr lang="en-US" sz="3600" dirty="0" smtClean="0">
                <a:solidFill>
                  <a:schemeClr val="accent2"/>
                </a:solidFill>
              </a:rPr>
              <a:t>components</a:t>
            </a:r>
          </a:p>
        </p:txBody>
      </p:sp>
    </p:spTree>
    <p:extLst>
      <p:ext uri="{BB962C8B-B14F-4D97-AF65-F5344CB8AC3E}">
        <p14:creationId xmlns:p14="http://schemas.microsoft.com/office/powerpoint/2010/main" val="2314932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a:t>
            </a:r>
            <a:r>
              <a:rPr lang="en-US" b="1" dirty="0"/>
              <a:t>– Applicability</a:t>
            </a:r>
            <a:endParaRPr lang="sk-SK" b="1" dirty="0"/>
          </a:p>
        </p:txBody>
      </p:sp>
      <p:sp>
        <p:nvSpPr>
          <p:cNvPr id="6" name="TextBox 5"/>
          <p:cNvSpPr txBox="1"/>
          <p:nvPr/>
        </p:nvSpPr>
        <p:spPr>
          <a:xfrm>
            <a:off x="318965" y="1278384"/>
            <a:ext cx="11466736"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smtClean="0">
                <a:solidFill>
                  <a:schemeClr val="bg1"/>
                </a:solidFill>
              </a:rPr>
              <a:t>You </a:t>
            </a:r>
            <a:r>
              <a:rPr lang="en-US" sz="3600" dirty="0">
                <a:solidFill>
                  <a:schemeClr val="bg1"/>
                </a:solidFill>
              </a:rPr>
              <a:t>don’t know beforehand the exact types and dependencies of the objects your code should work with</a:t>
            </a:r>
            <a:r>
              <a:rPr lang="en-US" sz="3600" dirty="0" smtClean="0">
                <a:solidFill>
                  <a:schemeClr val="bg1"/>
                </a:solidFill>
              </a:rPr>
              <a:t>.</a:t>
            </a:r>
          </a:p>
          <a:p>
            <a:pPr marL="457200" indent="-457200">
              <a:buFont typeface="Arial" panose="020B0604020202020204" pitchFamily="34" charset="0"/>
              <a:buChar char="•"/>
            </a:pPr>
            <a:r>
              <a:rPr lang="en-US" sz="3600" dirty="0" smtClean="0">
                <a:solidFill>
                  <a:schemeClr val="bg1"/>
                </a:solidFill>
              </a:rPr>
              <a:t>You </a:t>
            </a:r>
            <a:r>
              <a:rPr lang="en-US" sz="3600" dirty="0">
                <a:solidFill>
                  <a:schemeClr val="bg1"/>
                </a:solidFill>
              </a:rPr>
              <a:t>want to provide users of your library or framework with a way to extend its internal </a:t>
            </a:r>
            <a:r>
              <a:rPr lang="en-US" sz="3600" dirty="0" smtClean="0">
                <a:solidFill>
                  <a:schemeClr val="bg1"/>
                </a:solidFill>
              </a:rPr>
              <a:t>components</a:t>
            </a:r>
          </a:p>
          <a:p>
            <a:pPr marL="457200" indent="-457200">
              <a:buFont typeface="Arial" panose="020B0604020202020204" pitchFamily="34" charset="0"/>
              <a:buChar char="•"/>
            </a:pPr>
            <a:r>
              <a:rPr lang="en-US" sz="3600" dirty="0" smtClean="0">
                <a:solidFill>
                  <a:schemeClr val="accent2"/>
                </a:solidFill>
              </a:rPr>
              <a:t>You </a:t>
            </a:r>
            <a:r>
              <a:rPr lang="en-US" sz="3600" dirty="0">
                <a:solidFill>
                  <a:schemeClr val="accent2"/>
                </a:solidFill>
              </a:rPr>
              <a:t>want to save system resources </a:t>
            </a:r>
            <a:r>
              <a:rPr lang="en-US" sz="3600" dirty="0">
                <a:solidFill>
                  <a:schemeClr val="bg1"/>
                </a:solidFill>
              </a:rPr>
              <a:t>by reusing existing objects instead of rebuilding them each time</a:t>
            </a:r>
            <a:endParaRPr lang="sk-SK" sz="3600" dirty="0">
              <a:solidFill>
                <a:schemeClr val="bg1"/>
              </a:solidFill>
            </a:endParaRPr>
          </a:p>
        </p:txBody>
      </p:sp>
    </p:spTree>
    <p:extLst>
      <p:ext uri="{BB962C8B-B14F-4D97-AF65-F5344CB8AC3E}">
        <p14:creationId xmlns:p14="http://schemas.microsoft.com/office/powerpoint/2010/main" val="1883456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a:t>
            </a:r>
            <a:r>
              <a:rPr lang="en-US" b="1" dirty="0"/>
              <a:t>– Pros and Cons</a:t>
            </a:r>
            <a:endParaRPr lang="sk-SK" b="1" dirty="0"/>
          </a:p>
        </p:txBody>
      </p:sp>
      <p:sp>
        <p:nvSpPr>
          <p:cNvPr id="6" name="TextBox 5"/>
          <p:cNvSpPr txBox="1"/>
          <p:nvPr/>
        </p:nvSpPr>
        <p:spPr>
          <a:xfrm>
            <a:off x="122548" y="1278384"/>
            <a:ext cx="11943761" cy="5632311"/>
          </a:xfrm>
          <a:prstGeom prst="rect">
            <a:avLst/>
          </a:prstGeom>
          <a:noFill/>
        </p:spPr>
        <p:txBody>
          <a:bodyPr wrap="square" rtlCol="0">
            <a:spAutoFit/>
          </a:bodyPr>
          <a:lstStyle/>
          <a:p>
            <a:pPr marL="457200" indent="-457200">
              <a:buFont typeface="Arial" panose="020B0604020202020204" pitchFamily="34" charset="0"/>
              <a:buChar char="•"/>
            </a:pPr>
            <a:r>
              <a:rPr lang="en-US" sz="3600" dirty="0">
                <a:solidFill>
                  <a:schemeClr val="accent6">
                    <a:lumMod val="50000"/>
                  </a:schemeClr>
                </a:solidFill>
              </a:rPr>
              <a:t>You avoid tight coupling </a:t>
            </a:r>
            <a:r>
              <a:rPr lang="en-US" sz="3600" dirty="0">
                <a:solidFill>
                  <a:schemeClr val="bg1"/>
                </a:solidFill>
              </a:rPr>
              <a:t>between the creator and the concrete products</a:t>
            </a:r>
            <a:r>
              <a:rPr lang="en-US" sz="3600" dirty="0" smtClean="0">
                <a:solidFill>
                  <a:schemeClr val="bg1"/>
                </a:solidFill>
              </a:rPr>
              <a:t>.</a:t>
            </a:r>
          </a:p>
          <a:p>
            <a:pPr marL="457200" indent="-457200">
              <a:buFont typeface="Arial" panose="020B0604020202020204" pitchFamily="34" charset="0"/>
              <a:buChar char="•"/>
            </a:pPr>
            <a:r>
              <a:rPr lang="en-US" sz="3600" dirty="0">
                <a:solidFill>
                  <a:schemeClr val="accent6">
                    <a:lumMod val="50000"/>
                  </a:schemeClr>
                </a:solidFill>
              </a:rPr>
              <a:t>Single Responsibility Principle. </a:t>
            </a:r>
            <a:r>
              <a:rPr lang="en-US" sz="3600" dirty="0">
                <a:solidFill>
                  <a:schemeClr val="bg1"/>
                </a:solidFill>
              </a:rPr>
              <a:t>You can move the product creation code into one place in the program, making the code easier to support.</a:t>
            </a:r>
            <a:endParaRPr lang="en-US" sz="3600" dirty="0" smtClean="0">
              <a:solidFill>
                <a:schemeClr val="bg1"/>
              </a:solidFill>
            </a:endParaRPr>
          </a:p>
          <a:p>
            <a:pPr marL="457200" indent="-457200">
              <a:buFont typeface="Arial" panose="020B0604020202020204" pitchFamily="34" charset="0"/>
              <a:buChar char="•"/>
            </a:pPr>
            <a:r>
              <a:rPr lang="en-US" sz="3600" dirty="0">
                <a:solidFill>
                  <a:schemeClr val="accent6">
                    <a:lumMod val="50000"/>
                  </a:schemeClr>
                </a:solidFill>
              </a:rPr>
              <a:t>Open/Closed Principle. </a:t>
            </a:r>
            <a:r>
              <a:rPr lang="en-US" sz="3600" dirty="0">
                <a:solidFill>
                  <a:schemeClr val="bg1"/>
                </a:solidFill>
              </a:rPr>
              <a:t>You can introduce new types of products into the program without breaking existing client code</a:t>
            </a:r>
            <a:r>
              <a:rPr lang="en-US" sz="3600" dirty="0" smtClean="0">
                <a:solidFill>
                  <a:schemeClr val="bg1"/>
                </a:solidFill>
              </a:rPr>
              <a:t>.</a:t>
            </a:r>
          </a:p>
          <a:p>
            <a:pPr marL="457200" indent="-457200">
              <a:buFont typeface="Arial" panose="020B0604020202020204" pitchFamily="34" charset="0"/>
              <a:buChar char="•"/>
            </a:pPr>
            <a:r>
              <a:rPr lang="en-US" sz="3600" dirty="0">
                <a:solidFill>
                  <a:srgbClr val="FF0000"/>
                </a:solidFill>
              </a:rPr>
              <a:t>The code may become more complicated </a:t>
            </a:r>
            <a:r>
              <a:rPr lang="en-US" sz="3600" dirty="0">
                <a:solidFill>
                  <a:schemeClr val="bg1"/>
                </a:solidFill>
              </a:rPr>
              <a:t>since you need to introduce a lot of new subclasses to implement the pattern. </a:t>
            </a:r>
            <a:endParaRPr lang="sk-SK" sz="3600" dirty="0">
              <a:solidFill>
                <a:schemeClr val="bg1"/>
              </a:solidFill>
            </a:endParaRPr>
          </a:p>
        </p:txBody>
      </p:sp>
    </p:spTree>
    <p:extLst>
      <p:ext uri="{BB962C8B-B14F-4D97-AF65-F5344CB8AC3E}">
        <p14:creationId xmlns:p14="http://schemas.microsoft.com/office/powerpoint/2010/main" val="2030232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 An ambiguous </a:t>
            </a:r>
            <a:r>
              <a:rPr lang="en-US" b="1" dirty="0"/>
              <a:t>term</a:t>
            </a:r>
            <a:endParaRPr lang="sk-SK" b="1" dirty="0"/>
          </a:p>
        </p:txBody>
      </p:sp>
      <p:sp>
        <p:nvSpPr>
          <p:cNvPr id="6" name="TextBox 5"/>
          <p:cNvSpPr txBox="1"/>
          <p:nvPr/>
        </p:nvSpPr>
        <p:spPr>
          <a:xfrm>
            <a:off x="122548" y="1278384"/>
            <a:ext cx="11943761" cy="3970318"/>
          </a:xfrm>
          <a:prstGeom prst="rect">
            <a:avLst/>
          </a:prstGeom>
          <a:noFill/>
        </p:spPr>
        <p:txBody>
          <a:bodyPr wrap="square" rtlCol="0">
            <a:spAutoFit/>
          </a:bodyPr>
          <a:lstStyle/>
          <a:p>
            <a:r>
              <a:rPr lang="en-US" sz="3600" dirty="0">
                <a:solidFill>
                  <a:schemeClr val="bg1"/>
                </a:solidFill>
              </a:rPr>
              <a:t>Factory is an ambiguous term that stands for a function, method or class that supposed to be producing something</a:t>
            </a:r>
            <a:r>
              <a:rPr lang="en-US" sz="3600" dirty="0" smtClean="0">
                <a:solidFill>
                  <a:schemeClr val="bg1"/>
                </a:solidFill>
              </a:rPr>
              <a:t>.</a:t>
            </a:r>
          </a:p>
          <a:p>
            <a:pPr marL="457200" indent="-457200">
              <a:buFont typeface="Arial" panose="020B0604020202020204" pitchFamily="34" charset="0"/>
              <a:buChar char="•"/>
            </a:pPr>
            <a:endParaRPr lang="en-US" sz="3600" dirty="0">
              <a:solidFill>
                <a:schemeClr val="accent6">
                  <a:lumMod val="50000"/>
                </a:schemeClr>
              </a:solidFill>
            </a:endParaRPr>
          </a:p>
          <a:p>
            <a:pPr marL="457200" indent="-457200">
              <a:buFont typeface="Arial" panose="020B0604020202020204" pitchFamily="34" charset="0"/>
              <a:buChar char="•"/>
            </a:pPr>
            <a:r>
              <a:rPr lang="en-US" sz="3600" dirty="0">
                <a:solidFill>
                  <a:schemeClr val="accent2"/>
                </a:solidFill>
              </a:rPr>
              <a:t>a function or method </a:t>
            </a:r>
            <a:r>
              <a:rPr lang="en-US" sz="3600" dirty="0">
                <a:solidFill>
                  <a:schemeClr val="bg1"/>
                </a:solidFill>
              </a:rPr>
              <a:t>that creates program’s </a:t>
            </a:r>
            <a:r>
              <a:rPr lang="en-US" sz="3600" dirty="0" smtClean="0">
                <a:solidFill>
                  <a:schemeClr val="bg1"/>
                </a:solidFill>
              </a:rPr>
              <a:t>GUI</a:t>
            </a:r>
          </a:p>
          <a:p>
            <a:pPr marL="457200" indent="-457200">
              <a:buFont typeface="Arial" panose="020B0604020202020204" pitchFamily="34" charset="0"/>
              <a:buChar char="•"/>
            </a:pPr>
            <a:r>
              <a:rPr lang="en-US" sz="3600" dirty="0">
                <a:solidFill>
                  <a:schemeClr val="accent2"/>
                </a:solidFill>
              </a:rPr>
              <a:t>a static method </a:t>
            </a:r>
            <a:r>
              <a:rPr lang="en-US" sz="3600" dirty="0">
                <a:solidFill>
                  <a:schemeClr val="bg1"/>
                </a:solidFill>
              </a:rPr>
              <a:t>that calls a class constructor in a certain way</a:t>
            </a:r>
          </a:p>
          <a:p>
            <a:pPr marL="457200" indent="-457200">
              <a:buFont typeface="Arial" panose="020B0604020202020204" pitchFamily="34" charset="0"/>
              <a:buChar char="•"/>
            </a:pPr>
            <a:r>
              <a:rPr lang="en-US" sz="3600" dirty="0" smtClean="0">
                <a:solidFill>
                  <a:schemeClr val="accent2"/>
                </a:solidFill>
              </a:rPr>
              <a:t>a class </a:t>
            </a:r>
            <a:r>
              <a:rPr lang="en-US" sz="3600" dirty="0">
                <a:solidFill>
                  <a:schemeClr val="bg1"/>
                </a:solidFill>
              </a:rPr>
              <a:t>that creates </a:t>
            </a:r>
            <a:r>
              <a:rPr lang="en-US" sz="3600" dirty="0" smtClean="0">
                <a:solidFill>
                  <a:schemeClr val="bg1"/>
                </a:solidFill>
              </a:rPr>
              <a:t>users</a:t>
            </a:r>
          </a:p>
          <a:p>
            <a:pPr marL="457200" indent="-457200">
              <a:buFont typeface="Arial" panose="020B0604020202020204" pitchFamily="34" charset="0"/>
              <a:buChar char="•"/>
            </a:pPr>
            <a:r>
              <a:rPr lang="en-US" sz="3600" dirty="0" smtClean="0">
                <a:solidFill>
                  <a:schemeClr val="accent2"/>
                </a:solidFill>
              </a:rPr>
              <a:t>one </a:t>
            </a:r>
            <a:r>
              <a:rPr lang="en-US" sz="3600" dirty="0">
                <a:solidFill>
                  <a:schemeClr val="accent2"/>
                </a:solidFill>
              </a:rPr>
              <a:t>of the creational design </a:t>
            </a:r>
            <a:r>
              <a:rPr lang="en-US" sz="3600" dirty="0" smtClean="0">
                <a:solidFill>
                  <a:schemeClr val="accent2"/>
                </a:solidFill>
              </a:rPr>
              <a:t>patterns</a:t>
            </a:r>
            <a:endParaRPr lang="sk-SK" sz="3600" dirty="0">
              <a:solidFill>
                <a:schemeClr val="accent2"/>
              </a:solidFill>
            </a:endParaRPr>
          </a:p>
        </p:txBody>
      </p:sp>
    </p:spTree>
    <p:extLst>
      <p:ext uri="{BB962C8B-B14F-4D97-AF65-F5344CB8AC3E}">
        <p14:creationId xmlns:p14="http://schemas.microsoft.com/office/powerpoint/2010/main" val="4072740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 y="97654"/>
            <a:ext cx="11505960" cy="1180730"/>
          </a:xfrm>
        </p:spPr>
        <p:txBody>
          <a:bodyPr wrap="square" lIns="91440" tIns="45720" rIns="91440" bIns="45720">
            <a:noAutofit/>
          </a:bodyPr>
          <a:lstStyle/>
          <a:p>
            <a:pPr lvl="0" hangingPunct="1"/>
            <a:r>
              <a:rPr lang="en-US" b="1" dirty="0" smtClean="0"/>
              <a:t>Relations </a:t>
            </a:r>
            <a:r>
              <a:rPr lang="en-US" b="1" dirty="0"/>
              <a:t>with Other Patterns</a:t>
            </a:r>
            <a:endParaRPr lang="sk-SK" b="1" dirty="0"/>
          </a:p>
        </p:txBody>
      </p:sp>
      <p:sp>
        <p:nvSpPr>
          <p:cNvPr id="6" name="TextBox 5"/>
          <p:cNvSpPr txBox="1"/>
          <p:nvPr/>
        </p:nvSpPr>
        <p:spPr>
          <a:xfrm>
            <a:off x="318965" y="1278384"/>
            <a:ext cx="11466736" cy="5262979"/>
          </a:xfrm>
          <a:prstGeom prst="rect">
            <a:avLst/>
          </a:prstGeom>
          <a:noFill/>
        </p:spPr>
        <p:txBody>
          <a:bodyPr wrap="square" rtlCol="0">
            <a:spAutoFit/>
          </a:bodyPr>
          <a:lstStyle/>
          <a:p>
            <a:pPr marL="457200" indent="-457200">
              <a:buFont typeface="Arial" panose="020B0604020202020204" pitchFamily="34" charset="0"/>
              <a:buChar char="•"/>
            </a:pPr>
            <a:r>
              <a:rPr lang="en-US" sz="2800" i="1" dirty="0">
                <a:solidFill>
                  <a:schemeClr val="accent2"/>
                </a:solidFill>
              </a:rPr>
              <a:t>Factory Method </a:t>
            </a:r>
            <a:r>
              <a:rPr lang="en-US" sz="2800" dirty="0">
                <a:solidFill>
                  <a:schemeClr val="bg1"/>
                </a:solidFill>
              </a:rPr>
              <a:t>is a specialization of </a:t>
            </a:r>
            <a:r>
              <a:rPr lang="en-US" sz="2800" i="1" dirty="0">
                <a:solidFill>
                  <a:schemeClr val="accent2"/>
                </a:solidFill>
              </a:rPr>
              <a:t>Template Method</a:t>
            </a:r>
            <a:r>
              <a:rPr lang="en-US" sz="2800" dirty="0">
                <a:solidFill>
                  <a:schemeClr val="bg1"/>
                </a:solidFill>
              </a:rPr>
              <a:t>. At the same time, a Factory Method may serve as a step in a large Template Method.</a:t>
            </a:r>
          </a:p>
          <a:p>
            <a:pPr marL="457200" indent="-457200">
              <a:buFont typeface="Arial" panose="020B0604020202020204" pitchFamily="34" charset="0"/>
              <a:buChar char="•"/>
            </a:pPr>
            <a:r>
              <a:rPr lang="en-US" sz="2800" dirty="0" smtClean="0">
                <a:solidFill>
                  <a:schemeClr val="bg1"/>
                </a:solidFill>
              </a:rPr>
              <a:t>Many </a:t>
            </a:r>
            <a:r>
              <a:rPr lang="en-US" sz="2800" dirty="0">
                <a:solidFill>
                  <a:schemeClr val="bg1"/>
                </a:solidFill>
              </a:rPr>
              <a:t>designs start by using </a:t>
            </a:r>
            <a:r>
              <a:rPr lang="en-US" sz="2800" i="1" dirty="0">
                <a:solidFill>
                  <a:schemeClr val="accent2"/>
                </a:solidFill>
              </a:rPr>
              <a:t>Factory </a:t>
            </a:r>
            <a:r>
              <a:rPr lang="en-US" sz="2800" i="1" dirty="0" smtClean="0">
                <a:solidFill>
                  <a:schemeClr val="accent2"/>
                </a:solidFill>
              </a:rPr>
              <a:t>Method </a:t>
            </a:r>
            <a:r>
              <a:rPr lang="en-US" sz="2800" dirty="0">
                <a:solidFill>
                  <a:schemeClr val="bg1"/>
                </a:solidFill>
              </a:rPr>
              <a:t>and evolve toward </a:t>
            </a:r>
            <a:r>
              <a:rPr lang="en-US" sz="2800" i="1" dirty="0">
                <a:solidFill>
                  <a:schemeClr val="accent2"/>
                </a:solidFill>
              </a:rPr>
              <a:t>Abstract Factory, Prototype</a:t>
            </a:r>
            <a:r>
              <a:rPr lang="en-US" sz="2800" dirty="0">
                <a:solidFill>
                  <a:schemeClr val="accent2"/>
                </a:solidFill>
              </a:rPr>
              <a:t>, or </a:t>
            </a:r>
            <a:r>
              <a:rPr lang="en-US" sz="2800" dirty="0" smtClean="0">
                <a:solidFill>
                  <a:schemeClr val="accent2"/>
                </a:solidFill>
              </a:rPr>
              <a:t>Builder</a:t>
            </a:r>
          </a:p>
          <a:p>
            <a:pPr marL="457200" indent="-457200">
              <a:buFont typeface="Arial" panose="020B0604020202020204" pitchFamily="34" charset="0"/>
              <a:buChar char="•"/>
            </a:pPr>
            <a:r>
              <a:rPr lang="en-US" sz="2800" i="1" dirty="0">
                <a:solidFill>
                  <a:schemeClr val="accent2"/>
                </a:solidFill>
              </a:rPr>
              <a:t>Abstract Factory </a:t>
            </a:r>
            <a:r>
              <a:rPr lang="en-US" sz="2800" dirty="0">
                <a:solidFill>
                  <a:schemeClr val="bg1"/>
                </a:solidFill>
              </a:rPr>
              <a:t>classes are often implemented with </a:t>
            </a:r>
            <a:r>
              <a:rPr lang="en-US" sz="2800" i="1" dirty="0">
                <a:solidFill>
                  <a:schemeClr val="accent2"/>
                </a:solidFill>
              </a:rPr>
              <a:t>Factory Methods</a:t>
            </a:r>
            <a:r>
              <a:rPr lang="en-US" sz="2800" dirty="0">
                <a:solidFill>
                  <a:schemeClr val="bg1"/>
                </a:solidFill>
              </a:rPr>
              <a:t>, but they can be implemented using </a:t>
            </a:r>
            <a:r>
              <a:rPr lang="en-US" sz="2800" i="1" dirty="0">
                <a:solidFill>
                  <a:schemeClr val="accent2"/>
                </a:solidFill>
              </a:rPr>
              <a:t>Prototype.</a:t>
            </a:r>
            <a:endParaRPr lang="en-US" sz="2800" dirty="0" smtClean="0">
              <a:solidFill>
                <a:schemeClr val="bg1"/>
              </a:solidFill>
            </a:endParaRPr>
          </a:p>
          <a:p>
            <a:pPr marL="457200" indent="-457200">
              <a:buFont typeface="Arial" panose="020B0604020202020204" pitchFamily="34" charset="0"/>
              <a:buChar char="•"/>
            </a:pPr>
            <a:r>
              <a:rPr lang="en-US" sz="2800" i="1" dirty="0">
                <a:solidFill>
                  <a:schemeClr val="accent2"/>
                </a:solidFill>
              </a:rPr>
              <a:t>Factory Method: </a:t>
            </a:r>
            <a:r>
              <a:rPr lang="en-US" sz="2800" dirty="0">
                <a:solidFill>
                  <a:schemeClr val="bg1"/>
                </a:solidFill>
              </a:rPr>
              <a:t>creation through inheritance. </a:t>
            </a:r>
            <a:r>
              <a:rPr lang="en-US" sz="2800" i="1" dirty="0">
                <a:solidFill>
                  <a:schemeClr val="accent2"/>
                </a:solidFill>
              </a:rPr>
              <a:t>Prototype: </a:t>
            </a:r>
            <a:r>
              <a:rPr lang="en-US" sz="2800" dirty="0">
                <a:solidFill>
                  <a:schemeClr val="bg1"/>
                </a:solidFill>
              </a:rPr>
              <a:t>creation through delegation</a:t>
            </a:r>
            <a:r>
              <a:rPr lang="en-US" sz="2800" dirty="0" smtClean="0">
                <a:solidFill>
                  <a:schemeClr val="bg1"/>
                </a:solidFill>
              </a:rPr>
              <a:t>. </a:t>
            </a:r>
            <a:r>
              <a:rPr lang="en-US" sz="2800" i="1" dirty="0">
                <a:solidFill>
                  <a:schemeClr val="accent2"/>
                </a:solidFill>
              </a:rPr>
              <a:t>Prototype</a:t>
            </a:r>
            <a:r>
              <a:rPr lang="en-US" sz="2800" dirty="0">
                <a:solidFill>
                  <a:schemeClr val="accent2"/>
                </a:solidFill>
              </a:rPr>
              <a:t> </a:t>
            </a:r>
            <a:r>
              <a:rPr lang="en-US" sz="2800" dirty="0">
                <a:solidFill>
                  <a:schemeClr val="bg1"/>
                </a:solidFill>
              </a:rPr>
              <a:t>doesn't require </a:t>
            </a:r>
            <a:r>
              <a:rPr lang="en-US" sz="2800" dirty="0" err="1">
                <a:solidFill>
                  <a:schemeClr val="bg1"/>
                </a:solidFill>
              </a:rPr>
              <a:t>subclassing</a:t>
            </a:r>
            <a:r>
              <a:rPr lang="en-US" sz="2800" dirty="0">
                <a:solidFill>
                  <a:schemeClr val="bg1"/>
                </a:solidFill>
              </a:rPr>
              <a:t>, but it does require an Initialize operation. </a:t>
            </a:r>
            <a:r>
              <a:rPr lang="en-US" sz="2800" i="1" dirty="0">
                <a:solidFill>
                  <a:schemeClr val="accent2"/>
                </a:solidFill>
              </a:rPr>
              <a:t>Factory Method </a:t>
            </a:r>
            <a:r>
              <a:rPr lang="en-US" sz="2800" dirty="0">
                <a:solidFill>
                  <a:schemeClr val="bg1"/>
                </a:solidFill>
              </a:rPr>
              <a:t>requires </a:t>
            </a:r>
            <a:r>
              <a:rPr lang="en-US" sz="2800" dirty="0" err="1">
                <a:solidFill>
                  <a:schemeClr val="bg1"/>
                </a:solidFill>
              </a:rPr>
              <a:t>subclassing</a:t>
            </a:r>
            <a:r>
              <a:rPr lang="en-US" sz="2800" dirty="0">
                <a:solidFill>
                  <a:schemeClr val="bg1"/>
                </a:solidFill>
              </a:rPr>
              <a:t>, but doesn't require Initialize.</a:t>
            </a:r>
            <a:endParaRPr lang="en-US" sz="2800" dirty="0" smtClean="0">
              <a:solidFill>
                <a:schemeClr val="bg1"/>
              </a:solidFill>
            </a:endParaRPr>
          </a:p>
          <a:p>
            <a:pPr marL="457200" indent="-457200">
              <a:buFont typeface="Arial" panose="020B0604020202020204" pitchFamily="34" charset="0"/>
              <a:buChar char="•"/>
            </a:pPr>
            <a:r>
              <a:rPr lang="en-US" sz="2800" dirty="0">
                <a:solidFill>
                  <a:schemeClr val="bg1"/>
                </a:solidFill>
              </a:rPr>
              <a:t>You can use </a:t>
            </a:r>
            <a:r>
              <a:rPr lang="en-US" sz="2800" i="1" dirty="0">
                <a:solidFill>
                  <a:schemeClr val="accent2"/>
                </a:solidFill>
              </a:rPr>
              <a:t>Factory Method </a:t>
            </a:r>
            <a:r>
              <a:rPr lang="en-US" sz="2800" dirty="0">
                <a:solidFill>
                  <a:schemeClr val="bg1"/>
                </a:solidFill>
              </a:rPr>
              <a:t>along with </a:t>
            </a:r>
            <a:r>
              <a:rPr lang="en-US" sz="2800" i="1" dirty="0">
                <a:solidFill>
                  <a:schemeClr val="accent2"/>
                </a:solidFill>
              </a:rPr>
              <a:t>Iterator</a:t>
            </a:r>
            <a:r>
              <a:rPr lang="en-US" sz="2800" dirty="0">
                <a:solidFill>
                  <a:schemeClr val="accent2"/>
                </a:solidFill>
              </a:rPr>
              <a:t> </a:t>
            </a:r>
            <a:r>
              <a:rPr lang="en-US" sz="2800" dirty="0">
                <a:solidFill>
                  <a:schemeClr val="bg1"/>
                </a:solidFill>
              </a:rPr>
              <a:t>to let collection subclasses return different types of iterators that are compatible with the collections.</a:t>
            </a:r>
            <a:endParaRPr lang="sk-SK" sz="2800" dirty="0">
              <a:solidFill>
                <a:schemeClr val="bg1"/>
              </a:solidFill>
            </a:endParaRPr>
          </a:p>
        </p:txBody>
      </p:sp>
    </p:spTree>
    <p:extLst>
      <p:ext uri="{BB962C8B-B14F-4D97-AF65-F5344CB8AC3E}">
        <p14:creationId xmlns:p14="http://schemas.microsoft.com/office/powerpoint/2010/main" val="2431186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5120" y="97654"/>
            <a:ext cx="8610840" cy="1180730"/>
          </a:xfrm>
        </p:spPr>
        <p:txBody>
          <a:bodyPr wrap="square" lIns="91440" tIns="45720" rIns="91440" bIns="45720">
            <a:noAutofit/>
          </a:bodyPr>
          <a:lstStyle/>
          <a:p>
            <a:pPr lvl="0" hangingPunct="1"/>
            <a:r>
              <a:rPr lang="en-US" b="1" dirty="0" smtClean="0"/>
              <a:t>Factory Method - Intent</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sk-SK" sz="3600" b="1" dirty="0" smtClean="0">
                <a:solidFill>
                  <a:schemeClr val="accent2"/>
                </a:solidFill>
              </a:rPr>
              <a:t>GoF</a:t>
            </a:r>
            <a:r>
              <a:rPr lang="en-US" sz="3600" dirty="0"/>
              <a:t>: </a:t>
            </a:r>
            <a:r>
              <a:rPr lang="en-US" sz="3600" i="1" dirty="0"/>
              <a:t>this pattern </a:t>
            </a:r>
            <a:r>
              <a:rPr lang="en-US" sz="3600" b="1" i="1" dirty="0"/>
              <a:t>“</a:t>
            </a:r>
            <a:r>
              <a:rPr lang="en-US" sz="3600" b="1" i="1" dirty="0">
                <a:solidFill>
                  <a:schemeClr val="accent2"/>
                </a:solidFill>
              </a:rPr>
              <a:t>defines an interface for creating an object, but let subclasses decide which class to instantiate</a:t>
            </a:r>
            <a:r>
              <a:rPr lang="en-US" sz="3600" b="1" i="1" dirty="0"/>
              <a:t>.</a:t>
            </a:r>
            <a:r>
              <a:rPr lang="en-US" sz="3600" i="1" dirty="0"/>
              <a:t> The Factory method lets a class defer instantiation to subclasses</a:t>
            </a:r>
            <a:r>
              <a:rPr lang="en-US" sz="3600" i="1" dirty="0" smtClean="0"/>
              <a:t>”.</a:t>
            </a:r>
          </a:p>
          <a:p>
            <a:pPr lvl="0" hangingPunct="1">
              <a:lnSpc>
                <a:spcPct val="80000"/>
              </a:lnSpc>
            </a:pPr>
            <a:endParaRPr lang="en-US" sz="3600" dirty="0"/>
          </a:p>
          <a:p>
            <a:pPr lvl="0" hangingPunct="1">
              <a:lnSpc>
                <a:spcPct val="80000"/>
              </a:lnSpc>
            </a:pPr>
            <a:r>
              <a:rPr lang="en-US" sz="3600" b="1" dirty="0" smtClean="0">
                <a:solidFill>
                  <a:schemeClr val="accent2"/>
                </a:solidFill>
              </a:rPr>
              <a:t>Creational</a:t>
            </a:r>
            <a:r>
              <a:rPr lang="en-US" sz="3600" dirty="0" smtClean="0">
                <a:solidFill>
                  <a:schemeClr val="accent2"/>
                </a:solidFill>
              </a:rPr>
              <a:t> </a:t>
            </a:r>
            <a:r>
              <a:rPr lang="en-US" sz="3600" dirty="0" smtClean="0"/>
              <a:t>Design Patterns: </a:t>
            </a:r>
            <a:r>
              <a:rPr lang="en-US" sz="3600" b="1" dirty="0">
                <a:solidFill>
                  <a:schemeClr val="accent2"/>
                </a:solidFill>
              </a:rPr>
              <a:t>Factory Method</a:t>
            </a:r>
            <a:r>
              <a:rPr lang="en-US" sz="3600" dirty="0"/>
              <a:t>, </a:t>
            </a:r>
            <a:r>
              <a:rPr lang="en-US" sz="3600" u="sng" dirty="0"/>
              <a:t>Abstract Factory</a:t>
            </a:r>
            <a:r>
              <a:rPr lang="en-US" sz="3600" dirty="0"/>
              <a:t>, </a:t>
            </a:r>
            <a:r>
              <a:rPr lang="en-US" sz="3600" u="sng" dirty="0"/>
              <a:t>Builder</a:t>
            </a:r>
            <a:r>
              <a:rPr lang="en-US" sz="3600" dirty="0"/>
              <a:t>, </a:t>
            </a:r>
            <a:r>
              <a:rPr lang="en-US" sz="3600" u="sng" dirty="0"/>
              <a:t>Singleton</a:t>
            </a:r>
            <a:r>
              <a:rPr lang="en-US" sz="3600" dirty="0"/>
              <a:t>, Object Pool, Prototype</a:t>
            </a:r>
            <a:endParaRPr lang="en-US" sz="3600" dirty="0" smtClean="0"/>
          </a:p>
        </p:txBody>
      </p:sp>
    </p:spTree>
    <p:extLst>
      <p:ext uri="{BB962C8B-B14F-4D97-AF65-F5344CB8AC3E}">
        <p14:creationId xmlns:p14="http://schemas.microsoft.com/office/powerpoint/2010/main" val="2461853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Title 1"/>
          <p:cNvSpPr txBox="1">
            <a:spLocks/>
          </p:cNvSpPr>
          <p:nvPr/>
        </p:nvSpPr>
        <p:spPr>
          <a:xfrm>
            <a:off x="2895120" y="97654"/>
            <a:ext cx="8610840" cy="118073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en-US" b="1" kern="0" dirty="0" smtClean="0"/>
              <a:t>Factory Method - Discussion</a:t>
            </a:r>
            <a:endParaRPr lang="sk-SK" b="1" kern="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369" y="952107"/>
            <a:ext cx="8130991" cy="57409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685799" y="1627199"/>
            <a:ext cx="11292840" cy="4956480"/>
          </a:xfrm>
        </p:spPr>
        <p:txBody>
          <a:bodyPr wrap="square" lIns="91440" tIns="45720" rIns="91440" bIns="45720">
            <a:normAutofit/>
          </a:bodyPr>
          <a:lstStyle/>
          <a:p>
            <a:pPr lvl="0" hangingPunct="1">
              <a:lnSpc>
                <a:spcPct val="80000"/>
              </a:lnSpc>
              <a:spcBef>
                <a:spcPts val="1871"/>
              </a:spcBef>
              <a:buSzPct val="45000"/>
            </a:pPr>
            <a:r>
              <a:rPr lang="en-US" sz="2000" dirty="0" smtClean="0">
                <a:solidFill>
                  <a:schemeClr val="bg1"/>
                </a:solidFill>
              </a:rPr>
              <a:t>Safari Books</a:t>
            </a:r>
            <a:endParaRPr lang="en-US" sz="2000" dirty="0" smtClean="0">
              <a:hlinkClick r:id="rId3"/>
            </a:endParaRPr>
          </a:p>
          <a:p>
            <a:pPr marL="342900" indent="-342900" hangingPunct="1">
              <a:lnSpc>
                <a:spcPct val="80000"/>
              </a:lnSpc>
              <a:spcBef>
                <a:spcPts val="1871"/>
              </a:spcBef>
              <a:buSzPct val="45000"/>
              <a:buFont typeface="Arial" panose="020B0604020202020204" pitchFamily="34" charset="0"/>
              <a:buChar char="•"/>
            </a:pPr>
            <a:r>
              <a:rPr lang="en-US" sz="2000" dirty="0">
                <a:solidFill>
                  <a:schemeClr val="bg1"/>
                </a:solidFill>
              </a:rPr>
              <a:t>Design Patterns and Best Practices in Java </a:t>
            </a:r>
            <a:r>
              <a:rPr lang="en-US" sz="2000" dirty="0" smtClean="0">
                <a:solidFill>
                  <a:schemeClr val="bg1"/>
                </a:solidFill>
              </a:rPr>
              <a:t/>
            </a:r>
            <a:br>
              <a:rPr lang="en-US" sz="2000" dirty="0" smtClean="0">
                <a:solidFill>
                  <a:schemeClr val="bg1"/>
                </a:solidFill>
              </a:rPr>
            </a:br>
            <a:r>
              <a:rPr lang="en-US" sz="2000" dirty="0" smtClean="0">
                <a:solidFill>
                  <a:schemeClr val="bg1"/>
                </a:solidFill>
                <a:hlinkClick r:id="rId4"/>
              </a:rPr>
              <a:t>https</a:t>
            </a:r>
            <a:r>
              <a:rPr lang="en-US" sz="2000" dirty="0">
                <a:solidFill>
                  <a:schemeClr val="bg1"/>
                </a:solidFill>
                <a:hlinkClick r:id="rId4"/>
              </a:rPr>
              <a:t>://</a:t>
            </a:r>
            <a:r>
              <a:rPr lang="en-US" sz="2000" dirty="0" smtClean="0">
                <a:solidFill>
                  <a:schemeClr val="bg1"/>
                </a:solidFill>
                <a:hlinkClick r:id="rId4"/>
              </a:rPr>
              <a:t>learning.oreilly.com/library/view/design-patterns-and/9781786463593/069027bf-63c7-4326-a9e6-ef8af2f6d79c.xhtml</a:t>
            </a:r>
            <a:endParaRPr lang="en-US" sz="2000" dirty="0" smtClean="0">
              <a:solidFill>
                <a:schemeClr val="bg1"/>
              </a:solidFill>
            </a:endParaRPr>
          </a:p>
          <a:p>
            <a:pPr marL="342900" indent="-342900" hangingPunct="1">
              <a:lnSpc>
                <a:spcPct val="80000"/>
              </a:lnSpc>
              <a:spcBef>
                <a:spcPts val="1871"/>
              </a:spcBef>
              <a:buSzPct val="45000"/>
              <a:buFont typeface="Arial" panose="020B0604020202020204" pitchFamily="34" charset="0"/>
              <a:buChar char="•"/>
            </a:pPr>
            <a:r>
              <a:rPr lang="en-US" sz="2000" dirty="0" smtClean="0">
                <a:solidFill>
                  <a:schemeClr val="bg1"/>
                </a:solidFill>
              </a:rPr>
              <a:t>Design Patterns in Java</a:t>
            </a:r>
            <a:r>
              <a:rPr lang="en-US" sz="2000" dirty="0">
                <a:solidFill>
                  <a:schemeClr val="bg1"/>
                </a:solidFill>
              </a:rPr>
              <a:t>, Second Edition </a:t>
            </a:r>
            <a:r>
              <a:rPr lang="en-US" sz="2000" dirty="0" smtClean="0">
                <a:solidFill>
                  <a:schemeClr val="bg1"/>
                </a:solidFill>
              </a:rPr>
              <a:t/>
            </a:r>
            <a:br>
              <a:rPr lang="en-US" sz="2000" dirty="0" smtClean="0">
                <a:solidFill>
                  <a:schemeClr val="bg1"/>
                </a:solidFill>
              </a:rPr>
            </a:br>
            <a:r>
              <a:rPr lang="en-US" sz="2000" dirty="0" smtClean="0">
                <a:solidFill>
                  <a:schemeClr val="bg1"/>
                </a:solidFill>
                <a:hlinkClick r:id="rId5"/>
              </a:rPr>
              <a:t>https</a:t>
            </a:r>
            <a:r>
              <a:rPr lang="en-US" sz="2000" dirty="0">
                <a:solidFill>
                  <a:schemeClr val="bg1"/>
                </a:solidFill>
                <a:hlinkClick r:id="rId5"/>
              </a:rPr>
              <a:t>://</a:t>
            </a:r>
            <a:r>
              <a:rPr lang="en-US" sz="2000" dirty="0" smtClean="0">
                <a:solidFill>
                  <a:schemeClr val="bg1"/>
                </a:solidFill>
                <a:hlinkClick r:id="rId5"/>
              </a:rPr>
              <a:t>learning.oreilly.com/library/view/design-patterns-in/9780321630483/ch16.html</a:t>
            </a:r>
            <a:endParaRPr lang="en-US" sz="2000" dirty="0" smtClean="0">
              <a:solidFill>
                <a:schemeClr val="bg1"/>
              </a:solidFill>
            </a:endParaRPr>
          </a:p>
          <a:p>
            <a:pPr hangingPunct="1">
              <a:lnSpc>
                <a:spcPct val="80000"/>
              </a:lnSpc>
              <a:spcBef>
                <a:spcPts val="1871"/>
              </a:spcBef>
              <a:buSzPct val="45000"/>
            </a:pPr>
            <a:r>
              <a:rPr lang="en-US" sz="2000" dirty="0" smtClean="0">
                <a:solidFill>
                  <a:schemeClr val="bg1"/>
                </a:solidFill>
              </a:rPr>
              <a:t>Online Sites</a:t>
            </a:r>
            <a:endParaRPr lang="en-US" sz="2000" dirty="0" smtClean="0">
              <a:hlinkClick r:id="rId3"/>
            </a:endParaRPr>
          </a:p>
          <a:p>
            <a:pPr marL="342900" lvl="0" indent="-342900" hangingPunct="1">
              <a:lnSpc>
                <a:spcPct val="80000"/>
              </a:lnSpc>
              <a:spcBef>
                <a:spcPts val="1871"/>
              </a:spcBef>
              <a:buSzPct val="45000"/>
              <a:buFont typeface="Arial" panose="020B0604020202020204" pitchFamily="34" charset="0"/>
              <a:buChar char="•"/>
            </a:pPr>
            <a:r>
              <a:rPr lang="en-US" sz="2000" dirty="0" smtClean="0">
                <a:hlinkClick r:id="rId3"/>
              </a:rPr>
              <a:t>https</a:t>
            </a:r>
            <a:r>
              <a:rPr lang="en-US" sz="2000" dirty="0">
                <a:hlinkClick r:id="rId3"/>
              </a:rPr>
              <a:t>://en.wikipedia.org/wiki/Software_design_pattern</a:t>
            </a:r>
          </a:p>
          <a:p>
            <a:pPr marL="342900" lvl="0" indent="-342900" hangingPunct="1">
              <a:lnSpc>
                <a:spcPct val="80000"/>
              </a:lnSpc>
              <a:spcBef>
                <a:spcPts val="1871"/>
              </a:spcBef>
              <a:buSzPct val="45000"/>
              <a:buFont typeface="Arial" panose="020B0604020202020204" pitchFamily="34" charset="0"/>
              <a:buChar char="•"/>
            </a:pPr>
            <a:r>
              <a:rPr lang="en-US" sz="2000" dirty="0" smtClean="0">
                <a:hlinkClick r:id="rId3"/>
              </a:rPr>
              <a:t>http</a:t>
            </a:r>
            <a:r>
              <a:rPr lang="en-US" sz="2000" dirty="0">
                <a:hlinkClick r:id="rId3"/>
              </a:rPr>
              <a:t>://www.blackwasp.co.uk/FactoryMethod.aspx</a:t>
            </a:r>
          </a:p>
          <a:p>
            <a:pPr marL="342900" lvl="0" indent="-342900" hangingPunct="1">
              <a:lnSpc>
                <a:spcPct val="80000"/>
              </a:lnSpc>
              <a:spcBef>
                <a:spcPts val="1871"/>
              </a:spcBef>
              <a:buSzPct val="45000"/>
              <a:buFont typeface="Arial" panose="020B0604020202020204" pitchFamily="34" charset="0"/>
              <a:buChar char="•"/>
            </a:pPr>
            <a:r>
              <a:rPr lang="en-US" sz="2000" dirty="0">
                <a:hlinkClick r:id="rId6"/>
              </a:rPr>
              <a:t>https://sourcemaking.com/design_patterns/factory_method</a:t>
            </a:r>
            <a:endParaRPr lang="en-US" sz="2000" dirty="0"/>
          </a:p>
          <a:p>
            <a:pPr marL="342900" lvl="0" indent="-342900" hangingPunct="1">
              <a:lnSpc>
                <a:spcPct val="80000"/>
              </a:lnSpc>
              <a:spcBef>
                <a:spcPts val="1871"/>
              </a:spcBef>
              <a:buSzPct val="45000"/>
              <a:buFont typeface="Arial" panose="020B0604020202020204" pitchFamily="34" charset="0"/>
              <a:buChar char="•"/>
            </a:pPr>
            <a:r>
              <a:rPr lang="en-US" sz="2000" dirty="0">
                <a:hlinkClick r:id="rId7"/>
              </a:rPr>
              <a:t>https://www.tutorialspoint.com/design_pattern/factory_pattern</a:t>
            </a:r>
            <a:endParaRPr lang="en-US" sz="2000" dirty="0"/>
          </a:p>
          <a:p>
            <a:pPr marL="342900" lvl="0" indent="-342900" hangingPunct="1">
              <a:lnSpc>
                <a:spcPct val="80000"/>
              </a:lnSpc>
              <a:spcBef>
                <a:spcPts val="1871"/>
              </a:spcBef>
              <a:buSzPct val="45000"/>
              <a:buFont typeface="Arial" panose="020B0604020202020204" pitchFamily="34" charset="0"/>
              <a:buChar char="•"/>
            </a:pPr>
            <a:r>
              <a:rPr lang="en-US" sz="2000" dirty="0" smtClean="0">
                <a:hlinkClick r:id="rId3"/>
              </a:rPr>
              <a:t>https</a:t>
            </a:r>
            <a:r>
              <a:rPr lang="en-US" sz="2000" dirty="0">
                <a:hlinkClick r:id="rId3"/>
              </a:rPr>
              <a:t>://</a:t>
            </a:r>
            <a:r>
              <a:rPr lang="en-US" sz="2000" dirty="0" smtClean="0">
                <a:hlinkClick r:id="rId3"/>
              </a:rPr>
              <a:t>refactoring.guru/design-patterns/factory-method</a:t>
            </a:r>
            <a:endParaRPr lang="en-US" sz="2000" dirty="0" smtClean="0"/>
          </a:p>
          <a:p>
            <a:pPr marL="342900" lvl="0" indent="-342900" hangingPunct="1">
              <a:lnSpc>
                <a:spcPct val="80000"/>
              </a:lnSpc>
              <a:spcBef>
                <a:spcPts val="1871"/>
              </a:spcBef>
              <a:buSzPct val="45000"/>
              <a:buFont typeface="Arial" panose="020B0604020202020204" pitchFamily="34" charset="0"/>
              <a:buChar char="•"/>
            </a:pPr>
            <a:endParaRPr lang="en-US" sz="2000" dirty="0" smtClean="0"/>
          </a:p>
          <a:p>
            <a:pPr marL="342900" lvl="0" indent="-342900" hangingPunct="1">
              <a:lnSpc>
                <a:spcPct val="80000"/>
              </a:lnSpc>
              <a:spcBef>
                <a:spcPts val="1871"/>
              </a:spcBef>
              <a:buSzPct val="45000"/>
              <a:buFont typeface="Arial" panose="020B0604020202020204" pitchFamily="34" charset="0"/>
              <a:buChar char="•"/>
            </a:pPr>
            <a:endParaRPr lang="en-US" sz="2000" dirty="0" smtClean="0"/>
          </a:p>
          <a:p>
            <a:pPr lvl="0" hangingPunct="1">
              <a:lnSpc>
                <a:spcPct val="80000"/>
              </a:lnSpc>
              <a:spcBef>
                <a:spcPts val="1871"/>
              </a:spcBef>
              <a:buSzPct val="45000"/>
              <a:buFont typeface="StarSymbol"/>
              <a:buChar char="●"/>
            </a:pPr>
            <a:endParaRPr lang="en-US" sz="2000" dirty="0"/>
          </a:p>
        </p:txBody>
      </p:sp>
      <p:sp>
        <p:nvSpPr>
          <p:cNvPr id="4" name="Title 1"/>
          <p:cNvSpPr txBox="1">
            <a:spLocks/>
          </p:cNvSpPr>
          <p:nvPr/>
        </p:nvSpPr>
        <p:spPr>
          <a:xfrm>
            <a:off x="2895120" y="97654"/>
            <a:ext cx="8610840" cy="1180730"/>
          </a:xfrm>
          <a:prstGeom prst="rect">
            <a:avLst/>
          </a:prstGeom>
          <a:noFill/>
          <a:ln>
            <a:noFill/>
          </a:ln>
        </p:spPr>
        <p:txBody>
          <a:bodyPr vert="horz" wrap="square" lIns="91440" tIns="45720" rIns="91440" bIns="45720" anchor="ctr" anchorCtr="0" compatLnSpc="1">
            <a:noAutofit/>
          </a:bodyPr>
          <a:lst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a:lstStyle>
          <a:p>
            <a:pPr hangingPunct="1"/>
            <a:r>
              <a:rPr lang="sk-SK" b="1" kern="0" dirty="0" smtClean="0"/>
              <a:t>Factory Method - </a:t>
            </a:r>
            <a:r>
              <a:rPr lang="en-US" b="1" kern="0" dirty="0" smtClean="0"/>
              <a:t>References</a:t>
            </a:r>
            <a:endParaRPr lang="sk-SK" b="1" kern="0" dirty="0"/>
          </a:p>
        </p:txBody>
      </p:sp>
    </p:spTree>
    <p:extLst>
      <p:ext uri="{BB962C8B-B14F-4D97-AF65-F5344CB8AC3E}">
        <p14:creationId xmlns:p14="http://schemas.microsoft.com/office/powerpoint/2010/main" val="1359611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876" y="1278384"/>
            <a:ext cx="6342889" cy="3964306"/>
          </a:xfrm>
          <a:prstGeom prst="rect">
            <a:avLst/>
          </a:prstGeom>
        </p:spPr>
      </p:pic>
      <p:sp>
        <p:nvSpPr>
          <p:cNvPr id="10" name="TextBox 9"/>
          <p:cNvSpPr txBox="1"/>
          <p:nvPr/>
        </p:nvSpPr>
        <p:spPr>
          <a:xfrm>
            <a:off x="384953" y="5422966"/>
            <a:ext cx="11466736" cy="1815882"/>
          </a:xfrm>
          <a:prstGeom prst="rect">
            <a:avLst/>
          </a:prstGeom>
          <a:noFill/>
        </p:spPr>
        <p:txBody>
          <a:bodyPr wrap="square" rtlCol="0">
            <a:spAutoFit/>
          </a:bodyPr>
          <a:lstStyle/>
          <a:p>
            <a:r>
              <a:rPr lang="en-US" sz="2800" dirty="0">
                <a:solidFill>
                  <a:schemeClr val="bg1"/>
                </a:solidFill>
              </a:rPr>
              <a:t>Imagine that you’re creating a logistics management application. The first version of your app can only handle transportation by trucks, so </a:t>
            </a:r>
            <a:r>
              <a:rPr lang="en-US" sz="2800" b="1" dirty="0">
                <a:solidFill>
                  <a:schemeClr val="accent2"/>
                </a:solidFill>
              </a:rPr>
              <a:t>the bulk of your code lives inside the Truck class</a:t>
            </a:r>
            <a:r>
              <a:rPr lang="en-US" sz="2800" dirty="0">
                <a:solidFill>
                  <a:schemeClr val="bg1"/>
                </a:solidFill>
              </a:rPr>
              <a:t>.</a:t>
            </a:r>
          </a:p>
          <a:p>
            <a:endParaRPr lang="sk-SK" sz="2800" dirty="0">
              <a:solidFill>
                <a:schemeClr val="bg1"/>
              </a:solidFill>
            </a:endParaRPr>
          </a:p>
        </p:txBody>
      </p:sp>
    </p:spTree>
    <p:extLst>
      <p:ext uri="{BB962C8B-B14F-4D97-AF65-F5344CB8AC3E}">
        <p14:creationId xmlns:p14="http://schemas.microsoft.com/office/powerpoint/2010/main" val="3526526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368" y="1278384"/>
            <a:ext cx="6342889" cy="3964306"/>
          </a:xfrm>
          <a:prstGeom prst="rect">
            <a:avLst/>
          </a:prstGeom>
        </p:spPr>
      </p:pic>
      <p:sp>
        <p:nvSpPr>
          <p:cNvPr id="10" name="TextBox 9"/>
          <p:cNvSpPr txBox="1"/>
          <p:nvPr/>
        </p:nvSpPr>
        <p:spPr>
          <a:xfrm>
            <a:off x="384953" y="5422966"/>
            <a:ext cx="11466736" cy="1815882"/>
          </a:xfrm>
          <a:prstGeom prst="rect">
            <a:avLst/>
          </a:prstGeom>
          <a:noFill/>
        </p:spPr>
        <p:txBody>
          <a:bodyPr wrap="square" rtlCol="0">
            <a:spAutoFit/>
          </a:bodyPr>
          <a:lstStyle/>
          <a:p>
            <a:r>
              <a:rPr lang="en-US" sz="2800" dirty="0">
                <a:solidFill>
                  <a:schemeClr val="bg1"/>
                </a:solidFill>
              </a:rPr>
              <a:t>After a while, your app becomes pretty popular. </a:t>
            </a:r>
            <a:r>
              <a:rPr lang="en-US" sz="2800" dirty="0" smtClean="0">
                <a:solidFill>
                  <a:schemeClr val="bg1"/>
                </a:solidFill>
              </a:rPr>
              <a:t>As you receive </a:t>
            </a:r>
            <a:r>
              <a:rPr lang="en-US" sz="2800" dirty="0">
                <a:solidFill>
                  <a:schemeClr val="bg1"/>
                </a:solidFill>
              </a:rPr>
              <a:t>dozens of requests from sea transportation companies </a:t>
            </a:r>
            <a:r>
              <a:rPr lang="en-US" sz="2800" b="1" dirty="0" smtClean="0">
                <a:solidFill>
                  <a:schemeClr val="accent2"/>
                </a:solidFill>
              </a:rPr>
              <a:t>you decide to </a:t>
            </a:r>
            <a:r>
              <a:rPr lang="en-US" sz="2800" b="1" dirty="0">
                <a:solidFill>
                  <a:schemeClr val="accent2"/>
                </a:solidFill>
              </a:rPr>
              <a:t>incorporate sea logistics into </a:t>
            </a:r>
            <a:r>
              <a:rPr lang="en-US" sz="2800" b="1" dirty="0" smtClean="0">
                <a:solidFill>
                  <a:schemeClr val="accent2"/>
                </a:solidFill>
              </a:rPr>
              <a:t>your scope</a:t>
            </a:r>
            <a:r>
              <a:rPr lang="en-US" sz="2800" dirty="0" smtClean="0">
                <a:solidFill>
                  <a:schemeClr val="bg1"/>
                </a:solidFill>
              </a:rPr>
              <a:t>.</a:t>
            </a:r>
            <a:endParaRPr lang="en-US" sz="2800" dirty="0">
              <a:solidFill>
                <a:schemeClr val="bg1"/>
              </a:solidFill>
            </a:endParaRPr>
          </a:p>
          <a:p>
            <a:endParaRPr lang="sk-SK" sz="2800" dirty="0">
              <a:solidFill>
                <a:schemeClr val="bg1"/>
              </a:solidFill>
            </a:endParaRPr>
          </a:p>
        </p:txBody>
      </p:sp>
    </p:spTree>
    <p:extLst>
      <p:ext uri="{BB962C8B-B14F-4D97-AF65-F5344CB8AC3E}">
        <p14:creationId xmlns:p14="http://schemas.microsoft.com/office/powerpoint/2010/main" val="3803889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368" y="1278384"/>
            <a:ext cx="6342889" cy="3964306"/>
          </a:xfrm>
          <a:prstGeom prst="rect">
            <a:avLst/>
          </a:prstGeom>
        </p:spPr>
      </p:pic>
      <p:sp>
        <p:nvSpPr>
          <p:cNvPr id="6" name="TextBox 5"/>
          <p:cNvSpPr txBox="1"/>
          <p:nvPr/>
        </p:nvSpPr>
        <p:spPr>
          <a:xfrm>
            <a:off x="384953" y="5422966"/>
            <a:ext cx="11466736" cy="954107"/>
          </a:xfrm>
          <a:prstGeom prst="rect">
            <a:avLst/>
          </a:prstGeom>
          <a:noFill/>
        </p:spPr>
        <p:txBody>
          <a:bodyPr wrap="square" rtlCol="0">
            <a:spAutoFit/>
          </a:bodyPr>
          <a:lstStyle/>
          <a:p>
            <a:pPr algn="ctr"/>
            <a:r>
              <a:rPr lang="en-US" sz="2800" dirty="0" smtClean="0">
                <a:solidFill>
                  <a:schemeClr val="bg1"/>
                </a:solidFill>
              </a:rPr>
              <a:t>Great </a:t>
            </a:r>
            <a:r>
              <a:rPr lang="en-US" sz="2800" dirty="0">
                <a:solidFill>
                  <a:schemeClr val="bg1"/>
                </a:solidFill>
              </a:rPr>
              <a:t>news, right? </a:t>
            </a:r>
          </a:p>
          <a:p>
            <a:endParaRPr lang="sk-SK" sz="2800" dirty="0">
              <a:solidFill>
                <a:schemeClr val="bg1"/>
              </a:solidFill>
            </a:endParaRPr>
          </a:p>
        </p:txBody>
      </p:sp>
    </p:spTree>
    <p:extLst>
      <p:ext uri="{BB962C8B-B14F-4D97-AF65-F5344CB8AC3E}">
        <p14:creationId xmlns:p14="http://schemas.microsoft.com/office/powerpoint/2010/main" val="216477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368" y="1278384"/>
            <a:ext cx="6342889" cy="3964305"/>
          </a:xfrm>
          <a:prstGeom prst="rect">
            <a:avLst/>
          </a:prstGeom>
        </p:spPr>
      </p:pic>
      <p:sp>
        <p:nvSpPr>
          <p:cNvPr id="10" name="TextBox 9"/>
          <p:cNvSpPr txBox="1"/>
          <p:nvPr/>
        </p:nvSpPr>
        <p:spPr>
          <a:xfrm>
            <a:off x="384953" y="5422966"/>
            <a:ext cx="11466736" cy="954107"/>
          </a:xfrm>
          <a:prstGeom prst="rect">
            <a:avLst/>
          </a:prstGeom>
          <a:noFill/>
        </p:spPr>
        <p:txBody>
          <a:bodyPr wrap="square" rtlCol="0">
            <a:spAutoFit/>
          </a:bodyPr>
          <a:lstStyle/>
          <a:p>
            <a:pPr algn="ctr"/>
            <a:r>
              <a:rPr lang="en-US" sz="2800" dirty="0" smtClean="0">
                <a:solidFill>
                  <a:schemeClr val="bg1"/>
                </a:solidFill>
              </a:rPr>
              <a:t>Great </a:t>
            </a:r>
            <a:r>
              <a:rPr lang="en-US" sz="2800" dirty="0">
                <a:solidFill>
                  <a:schemeClr val="bg1"/>
                </a:solidFill>
              </a:rPr>
              <a:t>news, right? </a:t>
            </a:r>
          </a:p>
          <a:p>
            <a:endParaRPr lang="sk-SK" sz="2800" dirty="0">
              <a:solidFill>
                <a:schemeClr val="bg1"/>
              </a:solidFill>
            </a:endParaRPr>
          </a:p>
        </p:txBody>
      </p:sp>
    </p:spTree>
    <p:extLst>
      <p:ext uri="{BB962C8B-B14F-4D97-AF65-F5344CB8AC3E}">
        <p14:creationId xmlns:p14="http://schemas.microsoft.com/office/powerpoint/2010/main" val="2033901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sp>
        <p:nvSpPr>
          <p:cNvPr id="10" name="TextBox 9"/>
          <p:cNvSpPr txBox="1"/>
          <p:nvPr/>
        </p:nvSpPr>
        <p:spPr>
          <a:xfrm>
            <a:off x="384953" y="4008945"/>
            <a:ext cx="11466736" cy="2246769"/>
          </a:xfrm>
          <a:prstGeom prst="rect">
            <a:avLst/>
          </a:prstGeom>
          <a:noFill/>
        </p:spPr>
        <p:txBody>
          <a:bodyPr wrap="square" rtlCol="0">
            <a:spAutoFit/>
          </a:bodyPr>
          <a:lstStyle/>
          <a:p>
            <a:r>
              <a:rPr lang="en-US" sz="2800" dirty="0" smtClean="0">
                <a:solidFill>
                  <a:schemeClr val="bg1"/>
                </a:solidFill>
              </a:rPr>
              <a:t>But </a:t>
            </a:r>
            <a:r>
              <a:rPr lang="en-US" sz="2800" dirty="0">
                <a:solidFill>
                  <a:schemeClr val="bg1"/>
                </a:solidFill>
              </a:rPr>
              <a:t>how about the code</a:t>
            </a:r>
            <a:r>
              <a:rPr lang="en-US" sz="2800" dirty="0" smtClean="0">
                <a:solidFill>
                  <a:schemeClr val="bg1"/>
                </a:solidFill>
              </a:rPr>
              <a:t>? </a:t>
            </a:r>
            <a:r>
              <a:rPr lang="en-US" sz="2800" b="1" dirty="0" smtClean="0">
                <a:solidFill>
                  <a:schemeClr val="accent2"/>
                </a:solidFill>
              </a:rPr>
              <a:t>At </a:t>
            </a:r>
            <a:r>
              <a:rPr lang="en-US" sz="2800" b="1" dirty="0">
                <a:solidFill>
                  <a:schemeClr val="accent2"/>
                </a:solidFill>
              </a:rPr>
              <a:t>present, most of your code is coupled to the Truck class. </a:t>
            </a:r>
            <a:r>
              <a:rPr lang="en-US" sz="2800" dirty="0">
                <a:solidFill>
                  <a:schemeClr val="bg1"/>
                </a:solidFill>
              </a:rPr>
              <a:t>Adding Ships into the app would require making changes to the entire codebase. Moreover, if later you decide to add another type of transportation to the app, you will probably need to make all of these changes again</a:t>
            </a:r>
            <a:r>
              <a:rPr lang="en-US" sz="2800" dirty="0" smtClean="0">
                <a:solidFill>
                  <a:schemeClr val="bg1"/>
                </a:solidFill>
              </a:rPr>
              <a:t>.</a:t>
            </a:r>
            <a:endParaRPr lang="sk-SK" sz="2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552" y="1278384"/>
            <a:ext cx="6139538" cy="2558141"/>
          </a:xfrm>
          <a:prstGeom prst="rect">
            <a:avLst/>
          </a:prstGeom>
          <a:solidFill>
            <a:schemeClr val="bg1"/>
          </a:solidFill>
        </p:spPr>
      </p:pic>
    </p:spTree>
    <p:extLst>
      <p:ext uri="{BB962C8B-B14F-4D97-AF65-F5344CB8AC3E}">
        <p14:creationId xmlns:p14="http://schemas.microsoft.com/office/powerpoint/2010/main" val="3003433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84917" y="97654"/>
            <a:ext cx="10121043" cy="1180730"/>
          </a:xfrm>
        </p:spPr>
        <p:txBody>
          <a:bodyPr wrap="square" lIns="91440" tIns="45720" rIns="91440" bIns="45720">
            <a:noAutofit/>
          </a:bodyPr>
          <a:lstStyle/>
          <a:p>
            <a:pPr lvl="0" hangingPunct="1"/>
            <a:r>
              <a:rPr lang="en-US" b="1" dirty="0" smtClean="0"/>
              <a:t>Factory Method – Real World Example</a:t>
            </a:r>
            <a:endParaRPr lang="sk-SK" b="1" dirty="0"/>
          </a:p>
        </p:txBody>
      </p:sp>
      <p:sp>
        <p:nvSpPr>
          <p:cNvPr id="10" name="TextBox 9"/>
          <p:cNvSpPr txBox="1"/>
          <p:nvPr/>
        </p:nvSpPr>
        <p:spPr>
          <a:xfrm>
            <a:off x="384953" y="4008945"/>
            <a:ext cx="11466736" cy="1815882"/>
          </a:xfrm>
          <a:prstGeom prst="rect">
            <a:avLst/>
          </a:prstGeom>
          <a:noFill/>
        </p:spPr>
        <p:txBody>
          <a:bodyPr wrap="square" rtlCol="0">
            <a:spAutoFit/>
          </a:bodyPr>
          <a:lstStyle/>
          <a:p>
            <a:r>
              <a:rPr lang="en-US" sz="2800" b="1" dirty="0">
                <a:solidFill>
                  <a:schemeClr val="accent2"/>
                </a:solidFill>
              </a:rPr>
              <a:t>Solution: </a:t>
            </a:r>
            <a:r>
              <a:rPr lang="en-US" sz="2800" dirty="0">
                <a:solidFill>
                  <a:schemeClr val="bg1"/>
                </a:solidFill>
              </a:rPr>
              <a:t>The Factory Method pattern suggests that you replace direct object construction calls (using the new operator) with calls to a special factory method. (</a:t>
            </a:r>
            <a:r>
              <a:rPr lang="en-US" sz="2800" i="1" dirty="0">
                <a:solidFill>
                  <a:schemeClr val="bg1"/>
                </a:solidFill>
              </a:rPr>
              <a:t>At first glance, this change may look pointless. </a:t>
            </a:r>
            <a:r>
              <a:rPr lang="en-US" sz="2800" i="1" dirty="0" smtClean="0">
                <a:solidFill>
                  <a:schemeClr val="bg1"/>
                </a:solidFill>
              </a:rPr>
              <a:t>However, there </a:t>
            </a:r>
            <a:r>
              <a:rPr lang="en-US" sz="2800" i="1" dirty="0">
                <a:solidFill>
                  <a:schemeClr val="bg1"/>
                </a:solidFill>
              </a:rPr>
              <a:t>is a </a:t>
            </a:r>
            <a:r>
              <a:rPr lang="en-US" sz="2800" i="1" dirty="0" smtClean="0">
                <a:solidFill>
                  <a:schemeClr val="bg1"/>
                </a:solidFill>
              </a:rPr>
              <a:t>big difference </a:t>
            </a:r>
            <a:r>
              <a:rPr lang="en-US" sz="2800" i="1" dirty="0">
                <a:solidFill>
                  <a:schemeClr val="bg1"/>
                </a:solidFill>
              </a:rPr>
              <a:t>between requesting an object and creating one</a:t>
            </a:r>
            <a:r>
              <a:rPr lang="en-US" sz="2800" i="1" dirty="0" smtClean="0">
                <a:solidFill>
                  <a:schemeClr val="bg1"/>
                </a:solidFill>
              </a:rPr>
              <a:t>.</a:t>
            </a:r>
            <a:r>
              <a:rPr lang="en-US" sz="2800" dirty="0" smtClean="0">
                <a:solidFill>
                  <a:schemeClr val="bg1"/>
                </a:solidFill>
              </a:rPr>
              <a:t>)</a:t>
            </a:r>
            <a:endParaRPr lang="sk-SK" sz="28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53" y="1357789"/>
            <a:ext cx="5905500" cy="2571750"/>
          </a:xfrm>
          <a:prstGeom prst="rect">
            <a:avLst/>
          </a:prstGeom>
          <a:solidFill>
            <a:schemeClr val="bg1"/>
          </a:solid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391" y="1357789"/>
            <a:ext cx="5040630" cy="2571750"/>
          </a:xfrm>
          <a:prstGeom prst="rect">
            <a:avLst/>
          </a:prstGeom>
          <a:solidFill>
            <a:schemeClr val="bg1"/>
          </a:solidFill>
        </p:spPr>
      </p:pic>
    </p:spTree>
    <p:extLst>
      <p:ext uri="{BB962C8B-B14F-4D97-AF65-F5344CB8AC3E}">
        <p14:creationId xmlns:p14="http://schemas.microsoft.com/office/powerpoint/2010/main" val="199639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1219</Words>
  <Application>Microsoft Office PowerPoint</Application>
  <PresentationFormat>Custom</PresentationFormat>
  <Paragraphs>85</Paragraphs>
  <Slides>31</Slides>
  <Notes>30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31</vt:i4>
      </vt:variant>
    </vt:vector>
  </HeadingPairs>
  <TitlesOfParts>
    <vt:vector size="45" baseType="lpstr">
      <vt:lpstr>Arial</vt:lpstr>
      <vt:lpstr>Calibri</vt:lpstr>
      <vt:lpstr>Century Gothic</vt:lpstr>
      <vt:lpstr>Freehand575 BT</vt:lpstr>
      <vt:lpstr>Lohit Devanagari</vt:lpstr>
      <vt:lpstr>StarSymbol</vt:lpstr>
      <vt:lpstr>WenQuanYi Zen Hei Sharp</vt:lpstr>
      <vt:lpstr>Default</vt:lpstr>
      <vt:lpstr>Title1</vt:lpstr>
      <vt:lpstr>Title2</vt:lpstr>
      <vt:lpstr>Title3</vt:lpstr>
      <vt:lpstr>Title4</vt:lpstr>
      <vt:lpstr>Title5</vt:lpstr>
      <vt:lpstr>Title6</vt:lpstr>
      <vt:lpstr>Factory Method  DESIGN (ANTY-)PATTERNS Coffee Break</vt:lpstr>
      <vt:lpstr>Factory Method - Intent</vt:lpstr>
      <vt:lpstr>Factory Method - Intent</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Factory Method – Real World Example</vt:lpstr>
      <vt:lpstr>PowerPoint Presentation</vt:lpstr>
      <vt:lpstr>Factory Method – Real World Example II</vt:lpstr>
      <vt:lpstr>Factory Method – Real World Example II</vt:lpstr>
      <vt:lpstr>Factory Method vs. Abstract Factory</vt:lpstr>
      <vt:lpstr>Factory Method – Applicability</vt:lpstr>
      <vt:lpstr>Factory Method – Applicability</vt:lpstr>
      <vt:lpstr>Factory Method – Applicability</vt:lpstr>
      <vt:lpstr>Factory Method – Applicability</vt:lpstr>
      <vt:lpstr>Factory Method – Pros and Cons</vt:lpstr>
      <vt:lpstr>Factory – An ambiguous term</vt:lpstr>
      <vt:lpstr>Relations with Other Patterns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Juraj Kollar</dc:creator>
  <cp:lastModifiedBy>Peter Prazenica</cp:lastModifiedBy>
  <cp:revision>85</cp:revision>
  <dcterms:created xsi:type="dcterms:W3CDTF">2019-03-26T16:03:10Z</dcterms:created>
  <dcterms:modified xsi:type="dcterms:W3CDTF">2019-07-17T12:55:39Z</dcterms:modified>
</cp:coreProperties>
</file>