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22"/>
  </p:notesMasterIdLst>
  <p:handoutMasterIdLst>
    <p:handoutMasterId r:id="rId23"/>
  </p:handoutMasterIdLst>
  <p:sldIdLst>
    <p:sldId id="256" r:id="rId8"/>
    <p:sldId id="257" r:id="rId9"/>
    <p:sldId id="258" r:id="rId10"/>
    <p:sldId id="259" r:id="rId11"/>
    <p:sldId id="283" r:id="rId12"/>
    <p:sldId id="289" r:id="rId13"/>
    <p:sldId id="291" r:id="rId14"/>
    <p:sldId id="293" r:id="rId15"/>
    <p:sldId id="296" r:id="rId16"/>
    <p:sldId id="284" r:id="rId17"/>
    <p:sldId id="285" r:id="rId18"/>
    <p:sldId id="286" r:id="rId19"/>
    <p:sldId id="288" r:id="rId20"/>
    <p:sldId id="268" r:id="rId21"/>
  </p:sldIdLst>
  <p:sldSz cx="12193588"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631486-300A-4424-9798-2941530D7380}">
          <p14:sldIdLst>
            <p14:sldId id="256"/>
            <p14:sldId id="257"/>
            <p14:sldId id="258"/>
            <p14:sldId id="259"/>
            <p14:sldId id="283"/>
            <p14:sldId id="289"/>
            <p14:sldId id="291"/>
          </p14:sldIdLst>
        </p14:section>
        <p14:section name="Untitled Section" id="{B1F45E56-332B-43D5-BD82-A20214A740B9}">
          <p14:sldIdLst>
            <p14:sldId id="293"/>
            <p14:sldId id="296"/>
            <p14:sldId id="284"/>
            <p14:sldId id="285"/>
            <p14:sldId id="286"/>
            <p14:sldId id="288"/>
            <p14:sldId id="2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132"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C224CAE8-D6E1-4DFA-B688-8EC559DF47B5}" type="slidenum">
              <a:t>‹#›</a:t>
            </a:fld>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Tree>
    <p:extLst>
      <p:ext uri="{BB962C8B-B14F-4D97-AF65-F5344CB8AC3E}">
        <p14:creationId xmlns:p14="http://schemas.microsoft.com/office/powerpoint/2010/main" val="3483005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694800"/>
            <a:ext cx="360" cy="36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p>
            <a:endParaRPr lang="en-US"/>
          </a:p>
        </p:txBody>
      </p:sp>
    </p:spTree>
    <p:extLst>
      <p:ext uri="{BB962C8B-B14F-4D97-AF65-F5344CB8AC3E}">
        <p14:creationId xmlns:p14="http://schemas.microsoft.com/office/powerpoint/2010/main" val="1424623094"/>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cap="none" baseline="0">
        <a:ln>
          <a:noFill/>
        </a:ln>
        <a:solidFill>
          <a:srgbClr val="000000"/>
        </a:solidFill>
        <a:highlight>
          <a:scrgbClr r="0" g="0" b="0">
            <a:alpha val="0"/>
          </a:scrgbClr>
        </a:highlight>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kern="1200"/>
          </a:p>
        </p:txBody>
      </p:sp>
    </p:spTree>
    <p:extLst>
      <p:ext uri="{BB962C8B-B14F-4D97-AF65-F5344CB8AC3E}">
        <p14:creationId xmlns:p14="http://schemas.microsoft.com/office/powerpoint/2010/main" val="1672611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65251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171450" indent="-171450">
              <a:buFontTx/>
              <a:buChar char="-"/>
            </a:pPr>
            <a:r>
              <a:rPr lang="en-US" dirty="0">
                <a:highlight>
                  <a:scrgbClr r="0" g="0" b="0">
                    <a:alpha val="0"/>
                  </a:scrgbClr>
                </a:highlight>
              </a:rPr>
              <a:t>When writing an object pool, the programmer has to be careful to make sure the state of the objects returned to the pool is reset back to a sensible state for the next use of the object. If this is not observed, the object will often be in some state that was unexpected by the client program and may cause the client program to fail. The pool is responsible for resetting the objects, not the clients.</a:t>
            </a:r>
          </a:p>
          <a:p>
            <a:pPr marL="171450" indent="-171450">
              <a:buFontTx/>
              <a:buChar char="-"/>
            </a:pPr>
            <a:r>
              <a:rPr lang="en-US" dirty="0">
                <a:highlight>
                  <a:scrgbClr r="0" g="0" b="0">
                    <a:alpha val="0"/>
                  </a:scrgbClr>
                </a:highlight>
              </a:rPr>
              <a:t>inadequate resetting of objects may also cause an information leak. If an object contains confidential data (e.g. a user's credit card numbers) that isn't cleared before the object is passed to a new client,</a:t>
            </a:r>
          </a:p>
          <a:p>
            <a:pPr marL="171450" indent="-171450">
              <a:buFontTx/>
              <a:buChar char="-"/>
            </a:pPr>
            <a:r>
              <a:rPr lang="en-US" dirty="0">
                <a:highlight>
                  <a:scrgbClr r="0" g="0" b="0">
                    <a:alpha val="0"/>
                  </a:scrgbClr>
                </a:highlight>
              </a:rPr>
              <a:t>If the pool is used by multiple threads, it may need the means to prevent parallel threads from grabbing and trying to reuse the same object in parallel. This is not necessary if the pooled objects are immutable or otherwise thread-safe. </a:t>
            </a:r>
          </a:p>
          <a:p>
            <a:pPr marL="171450" indent="-171450">
              <a:buFontTx/>
              <a:buChar char="-"/>
            </a:pPr>
            <a:endParaRPr lang="en-US" dirty="0"/>
          </a:p>
        </p:txBody>
      </p:sp>
    </p:spTree>
    <p:extLst>
      <p:ext uri="{BB962C8B-B14F-4D97-AF65-F5344CB8AC3E}">
        <p14:creationId xmlns:p14="http://schemas.microsoft.com/office/powerpoint/2010/main" val="3652512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251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5843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4336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3245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5027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448"/>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dirty="0"/>
          </a:p>
        </p:txBody>
      </p:sp>
    </p:spTree>
    <p:extLst>
      <p:ext uri="{BB962C8B-B14F-4D97-AF65-F5344CB8AC3E}">
        <p14:creationId xmlns:p14="http://schemas.microsoft.com/office/powerpoint/2010/main" val="274921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65251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85750" indent="-285750">
              <a:buFont typeface="Arial" panose="020B0604020202020204" pitchFamily="34" charset="0"/>
              <a:buChar char="•"/>
            </a:pPr>
            <a:r>
              <a:rPr lang="en-US" sz="1200" b="1" dirty="0" err="1">
                <a:highlight>
                  <a:scrgbClr r="0" g="0" b="0">
                    <a:alpha val="0"/>
                  </a:scrgbClr>
                </a:highlight>
              </a:rPr>
              <a:t>IObjectPool</a:t>
            </a:r>
            <a:r>
              <a:rPr lang="en-US" sz="1200" b="1" dirty="0">
                <a:highlight>
                  <a:scrgbClr r="0" g="0" b="0">
                    <a:alpha val="0"/>
                  </a:scrgbClr>
                </a:highlight>
              </a:rPr>
              <a:t> -</a:t>
            </a:r>
            <a:r>
              <a:rPr lang="en-US" sz="1200" dirty="0">
                <a:highlight>
                  <a:scrgbClr r="0" g="0" b="0">
                    <a:alpha val="0"/>
                  </a:scrgbClr>
                </a:highlight>
              </a:rPr>
              <a:t> interface which defines the basic structure of an Object Pool, it has the get and release methods which will be used for getting and releasing objects, respectively.</a:t>
            </a:r>
          </a:p>
          <a:p>
            <a:pPr marL="285750" indent="-285750">
              <a:buFont typeface="Arial" panose="020B0604020202020204" pitchFamily="34" charset="0"/>
              <a:buChar char="•"/>
            </a:pPr>
            <a:r>
              <a:rPr lang="en-US" sz="1200" b="1" dirty="0" err="1">
                <a:highlight>
                  <a:scrgbClr r="0" g="0" b="0">
                    <a:alpha val="0"/>
                  </a:scrgbClr>
                </a:highlight>
              </a:rPr>
              <a:t>AbstractObjectPool</a:t>
            </a:r>
            <a:r>
              <a:rPr lang="en-US" sz="1200" dirty="0">
                <a:highlight>
                  <a:scrgbClr r="0" g="0" b="0">
                    <a:alpha val="0"/>
                  </a:scrgbClr>
                </a:highlight>
              </a:rPr>
              <a:t>: Abstract class which defines the default behavior of an Object Pool, this class can be used as a basis for creating a </a:t>
            </a:r>
            <a:r>
              <a:rPr lang="en-US" sz="1200" dirty="0" err="1">
                <a:highlight>
                  <a:scrgbClr r="0" g="0" b="0">
                    <a:alpha val="0"/>
                  </a:scrgbClr>
                </a:highlight>
              </a:rPr>
              <a:t>ConcreteObjectPool</a:t>
            </a:r>
            <a:r>
              <a:rPr lang="en-US" sz="1200" dirty="0">
                <a:highlight>
                  <a:scrgbClr r="0" g="0" b="0">
                    <a:alpha val="0"/>
                  </a:scrgbClr>
                </a:highlight>
              </a:rPr>
              <a:t> more quickly.</a:t>
            </a:r>
          </a:p>
          <a:p>
            <a:pPr marL="285750" indent="-285750">
              <a:buFont typeface="Arial" panose="020B0604020202020204" pitchFamily="34" charset="0"/>
              <a:buChar char="•"/>
            </a:pPr>
            <a:r>
              <a:rPr lang="en-US" sz="1200" b="1" dirty="0" err="1">
                <a:highlight>
                  <a:scrgbClr r="0" g="0" b="0">
                    <a:alpha val="0"/>
                  </a:scrgbClr>
                </a:highlight>
              </a:rPr>
              <a:t>ConcreteObjectPool</a:t>
            </a:r>
            <a:r>
              <a:rPr lang="en-US" sz="1200" dirty="0">
                <a:highlight>
                  <a:scrgbClr r="0" g="0" b="0">
                    <a:alpha val="0"/>
                  </a:scrgbClr>
                </a:highlight>
              </a:rPr>
              <a:t>: It is the complete, and ready-to-be-used, implementation of an Object Pool.</a:t>
            </a:r>
          </a:p>
          <a:p>
            <a:pPr marL="285750" indent="-285750">
              <a:buFont typeface="Arial" panose="020B0604020202020204" pitchFamily="34" charset="0"/>
              <a:buChar char="•"/>
            </a:pPr>
            <a:r>
              <a:rPr lang="en-US" sz="1200" b="1" dirty="0" err="1">
                <a:highlight>
                  <a:scrgbClr r="0" g="0" b="0">
                    <a:alpha val="0"/>
                  </a:scrgbClr>
                </a:highlight>
              </a:rPr>
              <a:t>IPoolableObject</a:t>
            </a:r>
            <a:r>
              <a:rPr lang="en-US" sz="1200" dirty="0">
                <a:highlight>
                  <a:scrgbClr r="0" g="0" b="0">
                    <a:alpha val="0"/>
                  </a:scrgbClr>
                </a:highlight>
              </a:rPr>
              <a:t>: Interface which should implement all the objects we want to manage through </a:t>
            </a:r>
            <a:r>
              <a:rPr lang="en-US" sz="1200" dirty="0" err="1">
                <a:highlight>
                  <a:scrgbClr r="0" g="0" b="0">
                    <a:alpha val="0"/>
                  </a:scrgbClr>
                </a:highlight>
              </a:rPr>
              <a:t>ObjectPool</a:t>
            </a:r>
            <a:r>
              <a:rPr lang="en-US" sz="1200" dirty="0">
                <a:highlight>
                  <a:scrgbClr r="0" g="0" b="0">
                    <a:alpha val="0"/>
                  </a:scrgbClr>
                </a:highlight>
              </a:rPr>
              <a:t>. With this interface we can define the basic structure all objects should have.</a:t>
            </a:r>
          </a:p>
          <a:p>
            <a:pPr marL="285750" indent="-285750">
              <a:buFont typeface="Arial" panose="020B0604020202020204" pitchFamily="34" charset="0"/>
              <a:buChar char="•"/>
            </a:pPr>
            <a:r>
              <a:rPr lang="en-US" sz="1200" b="1" dirty="0" err="1">
                <a:highlight>
                  <a:scrgbClr r="0" g="0" b="0">
                    <a:alpha val="0"/>
                  </a:scrgbClr>
                </a:highlight>
              </a:rPr>
              <a:t>ConcretePoolableObject</a:t>
            </a:r>
            <a:r>
              <a:rPr lang="en-US" sz="1200" dirty="0">
                <a:highlight>
                  <a:scrgbClr r="0" g="0" b="0">
                    <a:alpha val="0"/>
                  </a:scrgbClr>
                </a:highlight>
              </a:rPr>
              <a:t>: These are the real objects to be managed by </a:t>
            </a:r>
            <a:r>
              <a:rPr lang="en-US" sz="1200" dirty="0" err="1">
                <a:highlight>
                  <a:scrgbClr r="0" g="0" b="0">
                    <a:alpha val="0"/>
                  </a:scrgbClr>
                </a:highlight>
              </a:rPr>
              <a:t>ObjectPool</a:t>
            </a:r>
            <a:r>
              <a:rPr lang="en-US" sz="1200" dirty="0">
                <a:highlight>
                  <a:scrgbClr r="0" g="0" b="0">
                    <a:alpha val="0"/>
                  </a:scrgbClr>
                </a:highlight>
              </a:rPr>
              <a:t>, they should inherit from </a:t>
            </a:r>
            <a:r>
              <a:rPr lang="en-US" sz="1200" dirty="0" err="1">
                <a:highlight>
                  <a:scrgbClr r="0" g="0" b="0">
                    <a:alpha val="0"/>
                  </a:scrgbClr>
                </a:highlight>
              </a:rPr>
              <a:t>IPoolableObject</a:t>
            </a:r>
            <a:r>
              <a:rPr lang="en-US" sz="1200" dirty="0">
                <a:highlight>
                  <a:scrgbClr r="0" g="0" b="0">
                    <a:alpha val="0"/>
                  </a:scrgbClr>
                </a:highlight>
              </a:rPr>
              <a:t>.</a:t>
            </a:r>
          </a:p>
          <a:p>
            <a:pPr marL="285750" indent="-285750">
              <a:buFont typeface="Arial" panose="020B0604020202020204" pitchFamily="34" charset="0"/>
              <a:buChar char="•"/>
            </a:pPr>
            <a:r>
              <a:rPr lang="en-US" sz="1200" b="1" dirty="0" err="1">
                <a:highlight>
                  <a:scrgbClr r="0" g="0" b="0">
                    <a:alpha val="0"/>
                  </a:scrgbClr>
                </a:highlight>
              </a:rPr>
              <a:t>IObjectFactory</a:t>
            </a:r>
            <a:r>
              <a:rPr lang="en-US" sz="1200" dirty="0">
                <a:highlight>
                  <a:scrgbClr r="0" g="0" b="0">
                    <a:alpha val="0"/>
                  </a:scrgbClr>
                </a:highlight>
              </a:rPr>
              <a:t>: Interface which will define the structure of the </a:t>
            </a:r>
            <a:r>
              <a:rPr lang="en-US" sz="1200" dirty="0" err="1">
                <a:highlight>
                  <a:scrgbClr r="0" g="0" b="0">
                    <a:alpha val="0"/>
                  </a:scrgbClr>
                </a:highlight>
              </a:rPr>
              <a:t>ConcretePoolableObject</a:t>
            </a:r>
            <a:r>
              <a:rPr lang="en-US" sz="1200" dirty="0">
                <a:highlight>
                  <a:scrgbClr r="0" g="0" b="0">
                    <a:alpha val="0"/>
                  </a:scrgbClr>
                </a:highlight>
              </a:rPr>
              <a:t> factory.</a:t>
            </a:r>
          </a:p>
          <a:p>
            <a:pPr marL="285750" indent="-285750">
              <a:buFont typeface="Arial" panose="020B0604020202020204" pitchFamily="34" charset="0"/>
              <a:buChar char="•"/>
            </a:pPr>
            <a:r>
              <a:rPr lang="en-US" sz="1200" b="1" dirty="0" err="1">
                <a:highlight>
                  <a:scrgbClr r="0" g="0" b="0">
                    <a:alpha val="0"/>
                  </a:scrgbClr>
                </a:highlight>
              </a:rPr>
              <a:t>ConcreteObjectFactory</a:t>
            </a:r>
            <a:r>
              <a:rPr lang="en-US" sz="1200" dirty="0">
                <a:highlight>
                  <a:scrgbClr r="0" g="0" b="0">
                    <a:alpha val="0"/>
                  </a:scrgbClr>
                </a:highlight>
              </a:rPr>
              <a:t>: Concrete factory which implements </a:t>
            </a:r>
            <a:r>
              <a:rPr lang="en-US" sz="1200" dirty="0" err="1">
                <a:highlight>
                  <a:scrgbClr r="0" g="0" b="0">
                    <a:alpha val="0"/>
                  </a:scrgbClr>
                </a:highlight>
              </a:rPr>
              <a:t>IObjectFactory</a:t>
            </a:r>
            <a:r>
              <a:rPr lang="en-US" sz="1200" dirty="0">
                <a:highlight>
                  <a:scrgbClr r="0" g="0" b="0">
                    <a:alpha val="0"/>
                  </a:scrgbClr>
                </a:highlight>
              </a:rPr>
              <a:t> for the creation of a </a:t>
            </a:r>
            <a:r>
              <a:rPr lang="en-US" sz="1200" dirty="0" err="1">
                <a:highlight>
                  <a:scrgbClr r="0" g="0" b="0">
                    <a:alpha val="0"/>
                  </a:scrgbClr>
                </a:highlight>
              </a:rPr>
              <a:t>ConcretePoolableObject</a:t>
            </a:r>
            <a:r>
              <a:rPr lang="en-US" sz="1200" dirty="0">
                <a:highlight>
                  <a:scrgbClr r="0" g="0" b="0">
                    <a:alpha val="0"/>
                  </a:scrgbClr>
                </a:highlight>
              </a:rPr>
              <a:t>.</a:t>
            </a:r>
          </a:p>
          <a:p>
            <a:endParaRPr lang="en-US" dirty="0"/>
          </a:p>
        </p:txBody>
      </p:sp>
    </p:spTree>
    <p:extLst>
      <p:ext uri="{BB962C8B-B14F-4D97-AF65-F5344CB8AC3E}">
        <p14:creationId xmlns:p14="http://schemas.microsoft.com/office/powerpoint/2010/main" val="1871818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87181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41533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96683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4718035-A34B-4EC9-BE9A-C0259D9194E9}" type="slidenum">
              <a:t>‹#›</a:t>
            </a:fld>
            <a:endParaRPr lang="en-US"/>
          </a:p>
        </p:txBody>
      </p:sp>
    </p:spTree>
    <p:extLst>
      <p:ext uri="{BB962C8B-B14F-4D97-AF65-F5344CB8AC3E}">
        <p14:creationId xmlns:p14="http://schemas.microsoft.com/office/powerpoint/2010/main" val="32441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C287FE-A849-41B2-AE1A-94F17ABDDF05}" type="slidenum">
              <a:t>‹#›</a:t>
            </a:fld>
            <a:endParaRPr lang="en-US"/>
          </a:p>
        </p:txBody>
      </p:sp>
    </p:spTree>
    <p:extLst>
      <p:ext uri="{BB962C8B-B14F-4D97-AF65-F5344CB8AC3E}">
        <p14:creationId xmlns:p14="http://schemas.microsoft.com/office/powerpoint/2010/main" val="351417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2551C40-BB73-4760-8D31-963AD04EDC43}" type="slidenum">
              <a:t>‹#›</a:t>
            </a:fld>
            <a:endParaRPr lang="en-US"/>
          </a:p>
        </p:txBody>
      </p:sp>
    </p:spTree>
    <p:extLst>
      <p:ext uri="{BB962C8B-B14F-4D97-AF65-F5344CB8AC3E}">
        <p14:creationId xmlns:p14="http://schemas.microsoft.com/office/powerpoint/2010/main" val="154265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6FDDBD0-C877-4CE8-AD47-E59C9876960C}" type="slidenum">
              <a:t>‹#›</a:t>
            </a:fld>
            <a:endParaRPr lang="en-US"/>
          </a:p>
        </p:txBody>
      </p:sp>
    </p:spTree>
    <p:extLst>
      <p:ext uri="{BB962C8B-B14F-4D97-AF65-F5344CB8AC3E}">
        <p14:creationId xmlns:p14="http://schemas.microsoft.com/office/powerpoint/2010/main" val="261409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00E068-BD20-4709-A75D-B150823F7164}" type="slidenum">
              <a:t>‹#›</a:t>
            </a:fld>
            <a:endParaRPr lang="en-US"/>
          </a:p>
        </p:txBody>
      </p:sp>
    </p:spTree>
    <p:extLst>
      <p:ext uri="{BB962C8B-B14F-4D97-AF65-F5344CB8AC3E}">
        <p14:creationId xmlns:p14="http://schemas.microsoft.com/office/powerpoint/2010/main" val="194791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2D1207-BBC4-47AC-9275-1638BB022247}" type="slidenum">
              <a:t>‹#›</a:t>
            </a:fld>
            <a:endParaRPr lang="en-US"/>
          </a:p>
        </p:txBody>
      </p:sp>
    </p:spTree>
    <p:extLst>
      <p:ext uri="{BB962C8B-B14F-4D97-AF65-F5344CB8AC3E}">
        <p14:creationId xmlns:p14="http://schemas.microsoft.com/office/powerpoint/2010/main" val="56692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5EF322A-7C6A-4D8D-A9C6-D159F7EBBF2E}" type="slidenum">
              <a:t>‹#›</a:t>
            </a:fld>
            <a:endParaRPr lang="en-US"/>
          </a:p>
        </p:txBody>
      </p:sp>
    </p:spTree>
    <p:extLst>
      <p:ext uri="{BB962C8B-B14F-4D97-AF65-F5344CB8AC3E}">
        <p14:creationId xmlns:p14="http://schemas.microsoft.com/office/powerpoint/2010/main" val="776372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43DCEA-76D4-422E-B44A-BE3DAFD54FB6}" type="slidenum">
              <a:t>‹#›</a:t>
            </a:fld>
            <a:endParaRPr lang="en-US"/>
          </a:p>
        </p:txBody>
      </p:sp>
    </p:spTree>
    <p:extLst>
      <p:ext uri="{BB962C8B-B14F-4D97-AF65-F5344CB8AC3E}">
        <p14:creationId xmlns:p14="http://schemas.microsoft.com/office/powerpoint/2010/main" val="32988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CBB73AD-4E64-4D9E-A823-D1ECE8D3FD5B}" type="slidenum">
              <a:t>‹#›</a:t>
            </a:fld>
            <a:endParaRPr lang="en-US"/>
          </a:p>
        </p:txBody>
      </p:sp>
    </p:spTree>
    <p:extLst>
      <p:ext uri="{BB962C8B-B14F-4D97-AF65-F5344CB8AC3E}">
        <p14:creationId xmlns:p14="http://schemas.microsoft.com/office/powerpoint/2010/main" val="2599606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4BC1A41-981D-4997-B57A-8FECCACFE6F9}" type="slidenum">
              <a:t>‹#›</a:t>
            </a:fld>
            <a:endParaRPr lang="en-US"/>
          </a:p>
        </p:txBody>
      </p:sp>
    </p:spTree>
    <p:extLst>
      <p:ext uri="{BB962C8B-B14F-4D97-AF65-F5344CB8AC3E}">
        <p14:creationId xmlns:p14="http://schemas.microsoft.com/office/powerpoint/2010/main" val="45549874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CB8FA1E-084E-497A-A1EB-4B7F6378A578}" type="slidenum">
              <a:t>‹#›</a:t>
            </a:fld>
            <a:endParaRPr lang="en-US"/>
          </a:p>
        </p:txBody>
      </p:sp>
    </p:spTree>
    <p:extLst>
      <p:ext uri="{BB962C8B-B14F-4D97-AF65-F5344CB8AC3E}">
        <p14:creationId xmlns:p14="http://schemas.microsoft.com/office/powerpoint/2010/main" val="254011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40D8EC8-DD82-42EB-8A77-8B612D04CFBF}" type="slidenum">
              <a:t>‹#›</a:t>
            </a:fld>
            <a:endParaRPr lang="en-US"/>
          </a:p>
        </p:txBody>
      </p:sp>
    </p:spTree>
    <p:extLst>
      <p:ext uri="{BB962C8B-B14F-4D97-AF65-F5344CB8AC3E}">
        <p14:creationId xmlns:p14="http://schemas.microsoft.com/office/powerpoint/2010/main" val="2622459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0DE86F3-1C97-4D75-90CA-50D817D4870F}" type="slidenum">
              <a:t>‹#›</a:t>
            </a:fld>
            <a:endParaRPr lang="en-US"/>
          </a:p>
        </p:txBody>
      </p:sp>
    </p:spTree>
    <p:extLst>
      <p:ext uri="{BB962C8B-B14F-4D97-AF65-F5344CB8AC3E}">
        <p14:creationId xmlns:p14="http://schemas.microsoft.com/office/powerpoint/2010/main" val="2181548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F581F7-457D-400B-88B7-9CCC068EB7D4}" type="slidenum">
              <a:t>‹#›</a:t>
            </a:fld>
            <a:endParaRPr lang="en-US"/>
          </a:p>
        </p:txBody>
      </p:sp>
    </p:spTree>
    <p:extLst>
      <p:ext uri="{BB962C8B-B14F-4D97-AF65-F5344CB8AC3E}">
        <p14:creationId xmlns:p14="http://schemas.microsoft.com/office/powerpoint/2010/main" val="2722816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C633AF8-CBE3-4FD8-B8A6-F067C44FA4B8}" type="slidenum">
              <a:t>‹#›</a:t>
            </a:fld>
            <a:endParaRPr lang="en-US"/>
          </a:p>
        </p:txBody>
      </p:sp>
    </p:spTree>
    <p:extLst>
      <p:ext uri="{BB962C8B-B14F-4D97-AF65-F5344CB8AC3E}">
        <p14:creationId xmlns:p14="http://schemas.microsoft.com/office/powerpoint/2010/main" val="1810454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A88C2-EA94-4790-BEDE-4A21356B7064}" type="slidenum">
              <a:t>‹#›</a:t>
            </a:fld>
            <a:endParaRPr lang="en-US"/>
          </a:p>
        </p:txBody>
      </p:sp>
    </p:spTree>
    <p:extLst>
      <p:ext uri="{BB962C8B-B14F-4D97-AF65-F5344CB8AC3E}">
        <p14:creationId xmlns:p14="http://schemas.microsoft.com/office/powerpoint/2010/main" val="2875540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3312788-A06C-4772-9645-7A33819F6C32}" type="slidenum">
              <a:t>‹#›</a:t>
            </a:fld>
            <a:endParaRPr lang="en-US"/>
          </a:p>
        </p:txBody>
      </p:sp>
    </p:spTree>
    <p:extLst>
      <p:ext uri="{BB962C8B-B14F-4D97-AF65-F5344CB8AC3E}">
        <p14:creationId xmlns:p14="http://schemas.microsoft.com/office/powerpoint/2010/main" val="159500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7D4DB30-22F8-4DFD-8E09-B2867C7BCE41}" type="slidenum">
              <a:t>‹#›</a:t>
            </a:fld>
            <a:endParaRPr lang="en-US"/>
          </a:p>
        </p:txBody>
      </p:sp>
    </p:spTree>
    <p:extLst>
      <p:ext uri="{BB962C8B-B14F-4D97-AF65-F5344CB8AC3E}">
        <p14:creationId xmlns:p14="http://schemas.microsoft.com/office/powerpoint/2010/main" val="3860741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A0CF13E-9141-4424-99C1-78462333F6F7}" type="slidenum">
              <a:t>‹#›</a:t>
            </a:fld>
            <a:endParaRPr lang="en-US"/>
          </a:p>
        </p:txBody>
      </p:sp>
    </p:spTree>
    <p:extLst>
      <p:ext uri="{BB962C8B-B14F-4D97-AF65-F5344CB8AC3E}">
        <p14:creationId xmlns:p14="http://schemas.microsoft.com/office/powerpoint/2010/main" val="3950065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F84EB2-B8C6-43FE-A3C6-1AF621B149AF}" type="slidenum">
              <a:t>‹#›</a:t>
            </a:fld>
            <a:endParaRPr lang="en-US"/>
          </a:p>
        </p:txBody>
      </p:sp>
    </p:spTree>
    <p:extLst>
      <p:ext uri="{BB962C8B-B14F-4D97-AF65-F5344CB8AC3E}">
        <p14:creationId xmlns:p14="http://schemas.microsoft.com/office/powerpoint/2010/main" val="1691008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2BD2D04-3659-4958-A704-D843ADDD76E9}" type="slidenum">
              <a:t>‹#›</a:t>
            </a:fld>
            <a:endParaRPr lang="en-US"/>
          </a:p>
        </p:txBody>
      </p:sp>
    </p:spTree>
    <p:extLst>
      <p:ext uri="{BB962C8B-B14F-4D97-AF65-F5344CB8AC3E}">
        <p14:creationId xmlns:p14="http://schemas.microsoft.com/office/powerpoint/2010/main" val="2924836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7C0596-B99A-4775-85F3-75C574EABFFB}" type="slidenum">
              <a:t>‹#›</a:t>
            </a:fld>
            <a:endParaRPr lang="en-US"/>
          </a:p>
        </p:txBody>
      </p:sp>
    </p:spTree>
    <p:extLst>
      <p:ext uri="{BB962C8B-B14F-4D97-AF65-F5344CB8AC3E}">
        <p14:creationId xmlns:p14="http://schemas.microsoft.com/office/powerpoint/2010/main" val="6460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FE30F97-56C8-496C-A90A-8650719A7ACE}" type="slidenum">
              <a:t>‹#›</a:t>
            </a:fld>
            <a:endParaRPr lang="en-US"/>
          </a:p>
        </p:txBody>
      </p:sp>
    </p:spTree>
    <p:extLst>
      <p:ext uri="{BB962C8B-B14F-4D97-AF65-F5344CB8AC3E}">
        <p14:creationId xmlns:p14="http://schemas.microsoft.com/office/powerpoint/2010/main" val="2818980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2A5E499-9F67-49F6-BA42-BA700EA40D9D}" type="slidenum">
              <a:t>‹#›</a:t>
            </a:fld>
            <a:endParaRPr lang="en-US"/>
          </a:p>
        </p:txBody>
      </p:sp>
    </p:spTree>
    <p:extLst>
      <p:ext uri="{BB962C8B-B14F-4D97-AF65-F5344CB8AC3E}">
        <p14:creationId xmlns:p14="http://schemas.microsoft.com/office/powerpoint/2010/main" val="2359077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409F719-E5B3-4BD8-842C-37EDDEDF064E}" type="slidenum">
              <a:t>‹#›</a:t>
            </a:fld>
            <a:endParaRPr lang="en-US"/>
          </a:p>
        </p:txBody>
      </p:sp>
    </p:spTree>
    <p:extLst>
      <p:ext uri="{BB962C8B-B14F-4D97-AF65-F5344CB8AC3E}">
        <p14:creationId xmlns:p14="http://schemas.microsoft.com/office/powerpoint/2010/main" val="783420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64F1435-D96B-4ABC-B140-482F41B3366A}" type="slidenum">
              <a:t>‹#›</a:t>
            </a:fld>
            <a:endParaRPr lang="en-US"/>
          </a:p>
        </p:txBody>
      </p:sp>
    </p:spTree>
    <p:extLst>
      <p:ext uri="{BB962C8B-B14F-4D97-AF65-F5344CB8AC3E}">
        <p14:creationId xmlns:p14="http://schemas.microsoft.com/office/powerpoint/2010/main" val="64318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9295B67-6AA4-4BBE-83B7-055EC45CDE31}" type="slidenum">
              <a:t>‹#›</a:t>
            </a:fld>
            <a:endParaRPr lang="en-US"/>
          </a:p>
        </p:txBody>
      </p:sp>
    </p:spTree>
    <p:extLst>
      <p:ext uri="{BB962C8B-B14F-4D97-AF65-F5344CB8AC3E}">
        <p14:creationId xmlns:p14="http://schemas.microsoft.com/office/powerpoint/2010/main" val="155885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A20F8D-76C1-4F54-B825-98AB8FED5A41}" type="slidenum">
              <a:t>‹#›</a:t>
            </a:fld>
            <a:endParaRPr lang="en-US"/>
          </a:p>
        </p:txBody>
      </p:sp>
    </p:spTree>
    <p:extLst>
      <p:ext uri="{BB962C8B-B14F-4D97-AF65-F5344CB8AC3E}">
        <p14:creationId xmlns:p14="http://schemas.microsoft.com/office/powerpoint/2010/main" val="24373913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07FCDA2-D345-46E5-BB6F-D04B274199BE}" type="slidenum">
              <a:t>‹#›</a:t>
            </a:fld>
            <a:endParaRPr lang="en-US"/>
          </a:p>
        </p:txBody>
      </p:sp>
    </p:spTree>
    <p:extLst>
      <p:ext uri="{BB962C8B-B14F-4D97-AF65-F5344CB8AC3E}">
        <p14:creationId xmlns:p14="http://schemas.microsoft.com/office/powerpoint/2010/main" val="3805850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ED1F01-CBD6-402F-8415-E26691AC1297}" type="slidenum">
              <a:t>‹#›</a:t>
            </a:fld>
            <a:endParaRPr lang="en-US"/>
          </a:p>
        </p:txBody>
      </p:sp>
    </p:spTree>
    <p:extLst>
      <p:ext uri="{BB962C8B-B14F-4D97-AF65-F5344CB8AC3E}">
        <p14:creationId xmlns:p14="http://schemas.microsoft.com/office/powerpoint/2010/main" val="942174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F111D66-107E-419A-8F7D-AFA22FEB56E1}" type="slidenum">
              <a:t>‹#›</a:t>
            </a:fld>
            <a:endParaRPr lang="en-US"/>
          </a:p>
        </p:txBody>
      </p:sp>
    </p:spTree>
    <p:extLst>
      <p:ext uri="{BB962C8B-B14F-4D97-AF65-F5344CB8AC3E}">
        <p14:creationId xmlns:p14="http://schemas.microsoft.com/office/powerpoint/2010/main" val="3296004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2CB1992-B600-408F-905D-7700816D1B8F}" type="slidenum">
              <a:t>‹#›</a:t>
            </a:fld>
            <a:endParaRPr lang="en-US"/>
          </a:p>
        </p:txBody>
      </p:sp>
    </p:spTree>
    <p:extLst>
      <p:ext uri="{BB962C8B-B14F-4D97-AF65-F5344CB8AC3E}">
        <p14:creationId xmlns:p14="http://schemas.microsoft.com/office/powerpoint/2010/main" val="1462541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04403F6-0388-4B76-AEF4-8243D6D362F1}" type="slidenum">
              <a:t>‹#›</a:t>
            </a:fld>
            <a:endParaRPr lang="en-US"/>
          </a:p>
        </p:txBody>
      </p:sp>
    </p:spTree>
    <p:extLst>
      <p:ext uri="{BB962C8B-B14F-4D97-AF65-F5344CB8AC3E}">
        <p14:creationId xmlns:p14="http://schemas.microsoft.com/office/powerpoint/2010/main" val="394853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529401C-EDEF-4FBC-B969-A4C636E855F2}" type="slidenum">
              <a:t>‹#›</a:t>
            </a:fld>
            <a:endParaRPr lang="en-US"/>
          </a:p>
        </p:txBody>
      </p:sp>
    </p:spTree>
    <p:extLst>
      <p:ext uri="{BB962C8B-B14F-4D97-AF65-F5344CB8AC3E}">
        <p14:creationId xmlns:p14="http://schemas.microsoft.com/office/powerpoint/2010/main" val="22695366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0A23167-1607-427B-B4B7-B138F5EE8E15}" type="slidenum">
              <a:t>‹#›</a:t>
            </a:fld>
            <a:endParaRPr lang="en-US"/>
          </a:p>
        </p:txBody>
      </p:sp>
    </p:spTree>
    <p:extLst>
      <p:ext uri="{BB962C8B-B14F-4D97-AF65-F5344CB8AC3E}">
        <p14:creationId xmlns:p14="http://schemas.microsoft.com/office/powerpoint/2010/main" val="1059469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C1636DA-55F3-4A0C-93F1-8D760F10C51A}" type="slidenum">
              <a:t>‹#›</a:t>
            </a:fld>
            <a:endParaRPr lang="en-US"/>
          </a:p>
        </p:txBody>
      </p:sp>
    </p:spTree>
    <p:extLst>
      <p:ext uri="{BB962C8B-B14F-4D97-AF65-F5344CB8AC3E}">
        <p14:creationId xmlns:p14="http://schemas.microsoft.com/office/powerpoint/2010/main" val="3367990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8F0430E-3F9C-40D1-AF93-33FEEF563503}" type="slidenum">
              <a:t>‹#›</a:t>
            </a:fld>
            <a:endParaRPr lang="en-US"/>
          </a:p>
        </p:txBody>
      </p:sp>
    </p:spTree>
    <p:extLst>
      <p:ext uri="{BB962C8B-B14F-4D97-AF65-F5344CB8AC3E}">
        <p14:creationId xmlns:p14="http://schemas.microsoft.com/office/powerpoint/2010/main" val="2153925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B374908-4704-4D67-9D54-F712D41707C6}" type="slidenum">
              <a:t>‹#›</a:t>
            </a:fld>
            <a:endParaRPr lang="en-US"/>
          </a:p>
        </p:txBody>
      </p:sp>
    </p:spTree>
    <p:extLst>
      <p:ext uri="{BB962C8B-B14F-4D97-AF65-F5344CB8AC3E}">
        <p14:creationId xmlns:p14="http://schemas.microsoft.com/office/powerpoint/2010/main" val="3840736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7C061F6-BB8F-4E4D-AFAC-12B63B32DD79}" type="slidenum">
              <a:t>‹#›</a:t>
            </a:fld>
            <a:endParaRPr lang="en-US"/>
          </a:p>
        </p:txBody>
      </p:sp>
    </p:spTree>
    <p:extLst>
      <p:ext uri="{BB962C8B-B14F-4D97-AF65-F5344CB8AC3E}">
        <p14:creationId xmlns:p14="http://schemas.microsoft.com/office/powerpoint/2010/main" val="2911968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7E127A8-45E9-4550-AAF9-03B022A9BD28}" type="slidenum">
              <a:t>‹#›</a:t>
            </a:fld>
            <a:endParaRPr lang="en-US"/>
          </a:p>
        </p:txBody>
      </p:sp>
    </p:spTree>
    <p:extLst>
      <p:ext uri="{BB962C8B-B14F-4D97-AF65-F5344CB8AC3E}">
        <p14:creationId xmlns:p14="http://schemas.microsoft.com/office/powerpoint/2010/main" val="680112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6FA1B0-001A-4CEB-8CCC-90DB82C9AD10}" type="slidenum">
              <a:t>‹#›</a:t>
            </a:fld>
            <a:endParaRPr lang="en-US"/>
          </a:p>
        </p:txBody>
      </p:sp>
    </p:spTree>
    <p:extLst>
      <p:ext uri="{BB962C8B-B14F-4D97-AF65-F5344CB8AC3E}">
        <p14:creationId xmlns:p14="http://schemas.microsoft.com/office/powerpoint/2010/main" val="1021853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56782CC-2792-4EF2-A965-7D0DC867D1D1}" type="slidenum">
              <a:t>‹#›</a:t>
            </a:fld>
            <a:endParaRPr lang="en-US"/>
          </a:p>
        </p:txBody>
      </p:sp>
    </p:spTree>
    <p:extLst>
      <p:ext uri="{BB962C8B-B14F-4D97-AF65-F5344CB8AC3E}">
        <p14:creationId xmlns:p14="http://schemas.microsoft.com/office/powerpoint/2010/main" val="2679302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E5E77F3-57D2-4150-9747-B8C22658BAF9}" type="slidenum">
              <a:t>‹#›</a:t>
            </a:fld>
            <a:endParaRPr lang="en-US"/>
          </a:p>
        </p:txBody>
      </p:sp>
    </p:spTree>
    <p:extLst>
      <p:ext uri="{BB962C8B-B14F-4D97-AF65-F5344CB8AC3E}">
        <p14:creationId xmlns:p14="http://schemas.microsoft.com/office/powerpoint/2010/main" val="33544771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71AD07F-298B-4436-87D7-A59C4C0AA658}" type="slidenum">
              <a:t>‹#›</a:t>
            </a:fld>
            <a:endParaRPr lang="en-US"/>
          </a:p>
        </p:txBody>
      </p:sp>
    </p:spTree>
    <p:extLst>
      <p:ext uri="{BB962C8B-B14F-4D97-AF65-F5344CB8AC3E}">
        <p14:creationId xmlns:p14="http://schemas.microsoft.com/office/powerpoint/2010/main" val="173188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37D5CF9-817D-4698-9D77-B0776D76905E}" type="slidenum">
              <a:t>‹#›</a:t>
            </a:fld>
            <a:endParaRPr lang="en-US"/>
          </a:p>
        </p:txBody>
      </p:sp>
    </p:spTree>
    <p:extLst>
      <p:ext uri="{BB962C8B-B14F-4D97-AF65-F5344CB8AC3E}">
        <p14:creationId xmlns:p14="http://schemas.microsoft.com/office/powerpoint/2010/main" val="15532172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537A844-9ED1-4F27-9F04-0441026BF2FA}" type="slidenum">
              <a:t>‹#›</a:t>
            </a:fld>
            <a:endParaRPr lang="en-US"/>
          </a:p>
        </p:txBody>
      </p:sp>
    </p:spTree>
    <p:extLst>
      <p:ext uri="{BB962C8B-B14F-4D97-AF65-F5344CB8AC3E}">
        <p14:creationId xmlns:p14="http://schemas.microsoft.com/office/powerpoint/2010/main" val="16494872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3119F8A-A908-44AD-9B1D-F28A16ECC2A6}" type="slidenum">
              <a:t>‹#›</a:t>
            </a:fld>
            <a:endParaRPr lang="en-US"/>
          </a:p>
        </p:txBody>
      </p:sp>
    </p:spTree>
    <p:extLst>
      <p:ext uri="{BB962C8B-B14F-4D97-AF65-F5344CB8AC3E}">
        <p14:creationId xmlns:p14="http://schemas.microsoft.com/office/powerpoint/2010/main" val="18076280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58FC21B-C4CD-4C78-9941-B3C6F5663262}" type="slidenum">
              <a:t>‹#›</a:t>
            </a:fld>
            <a:endParaRPr lang="en-US"/>
          </a:p>
        </p:txBody>
      </p:sp>
    </p:spTree>
    <p:extLst>
      <p:ext uri="{BB962C8B-B14F-4D97-AF65-F5344CB8AC3E}">
        <p14:creationId xmlns:p14="http://schemas.microsoft.com/office/powerpoint/2010/main" val="39937285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93A7D91-3E93-4E13-90C9-A6868BF29064}" type="slidenum">
              <a:t>‹#›</a:t>
            </a:fld>
            <a:endParaRPr lang="en-US"/>
          </a:p>
        </p:txBody>
      </p:sp>
    </p:spTree>
    <p:extLst>
      <p:ext uri="{BB962C8B-B14F-4D97-AF65-F5344CB8AC3E}">
        <p14:creationId xmlns:p14="http://schemas.microsoft.com/office/powerpoint/2010/main" val="4832822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037D444-AEE0-4509-A76B-E0BC521511C2}" type="slidenum">
              <a:t>‹#›</a:t>
            </a:fld>
            <a:endParaRPr lang="en-US"/>
          </a:p>
        </p:txBody>
      </p:sp>
    </p:spTree>
    <p:extLst>
      <p:ext uri="{BB962C8B-B14F-4D97-AF65-F5344CB8AC3E}">
        <p14:creationId xmlns:p14="http://schemas.microsoft.com/office/powerpoint/2010/main" val="4187903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7CE7581-13F3-418E-A0FC-03A9BB9A876A}" type="slidenum">
              <a:t>‹#›</a:t>
            </a:fld>
            <a:endParaRPr lang="en-US"/>
          </a:p>
        </p:txBody>
      </p:sp>
    </p:spTree>
    <p:extLst>
      <p:ext uri="{BB962C8B-B14F-4D97-AF65-F5344CB8AC3E}">
        <p14:creationId xmlns:p14="http://schemas.microsoft.com/office/powerpoint/2010/main" val="30962855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EA0EA7-B07F-4D28-AE1C-AD5CF901A46C}" type="slidenum">
              <a:t>‹#›</a:t>
            </a:fld>
            <a:endParaRPr lang="en-US"/>
          </a:p>
        </p:txBody>
      </p:sp>
    </p:spTree>
    <p:extLst>
      <p:ext uri="{BB962C8B-B14F-4D97-AF65-F5344CB8AC3E}">
        <p14:creationId xmlns:p14="http://schemas.microsoft.com/office/powerpoint/2010/main" val="1104352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1624D5D-93EB-4E65-8AFA-9BF085943212}" type="slidenum">
              <a:t>‹#›</a:t>
            </a:fld>
            <a:endParaRPr lang="en-US"/>
          </a:p>
        </p:txBody>
      </p:sp>
    </p:spTree>
    <p:extLst>
      <p:ext uri="{BB962C8B-B14F-4D97-AF65-F5344CB8AC3E}">
        <p14:creationId xmlns:p14="http://schemas.microsoft.com/office/powerpoint/2010/main" val="1888147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1E2691F-61C0-49DB-904D-9ED8F42DBF6E}" type="slidenum">
              <a:t>‹#›</a:t>
            </a:fld>
            <a:endParaRPr lang="en-US"/>
          </a:p>
        </p:txBody>
      </p:sp>
    </p:spTree>
    <p:extLst>
      <p:ext uri="{BB962C8B-B14F-4D97-AF65-F5344CB8AC3E}">
        <p14:creationId xmlns:p14="http://schemas.microsoft.com/office/powerpoint/2010/main" val="13616499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07A4BF5-EC77-4165-B14E-C7FA4DD0A191}" type="slidenum">
              <a:t>‹#›</a:t>
            </a:fld>
            <a:endParaRPr lang="en-US"/>
          </a:p>
        </p:txBody>
      </p:sp>
    </p:spTree>
    <p:extLst>
      <p:ext uri="{BB962C8B-B14F-4D97-AF65-F5344CB8AC3E}">
        <p14:creationId xmlns:p14="http://schemas.microsoft.com/office/powerpoint/2010/main" val="29997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3EE33C9-754A-462F-BA4B-82747242CE31}" type="slidenum">
              <a:t>‹#›</a:t>
            </a:fld>
            <a:endParaRPr lang="en-US"/>
          </a:p>
        </p:txBody>
      </p:sp>
    </p:spTree>
    <p:extLst>
      <p:ext uri="{BB962C8B-B14F-4D97-AF65-F5344CB8AC3E}">
        <p14:creationId xmlns:p14="http://schemas.microsoft.com/office/powerpoint/2010/main" val="19708978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1F6236E-6796-49AE-AA26-BA71A13398FB}" type="slidenum">
              <a:t>‹#›</a:t>
            </a:fld>
            <a:endParaRPr lang="en-US"/>
          </a:p>
        </p:txBody>
      </p:sp>
    </p:spTree>
    <p:extLst>
      <p:ext uri="{BB962C8B-B14F-4D97-AF65-F5344CB8AC3E}">
        <p14:creationId xmlns:p14="http://schemas.microsoft.com/office/powerpoint/2010/main" val="22864463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B77CBD8-7CC1-43C8-AAE5-D977A0722851}" type="slidenum">
              <a:t>‹#›</a:t>
            </a:fld>
            <a:endParaRPr lang="en-US"/>
          </a:p>
        </p:txBody>
      </p:sp>
    </p:spTree>
    <p:extLst>
      <p:ext uri="{BB962C8B-B14F-4D97-AF65-F5344CB8AC3E}">
        <p14:creationId xmlns:p14="http://schemas.microsoft.com/office/powerpoint/2010/main" val="20907484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6046965-867A-4FE0-8C5C-3DF0AE44C257}" type="slidenum">
              <a:t>‹#›</a:t>
            </a:fld>
            <a:endParaRPr lang="en-US"/>
          </a:p>
        </p:txBody>
      </p:sp>
    </p:spTree>
    <p:extLst>
      <p:ext uri="{BB962C8B-B14F-4D97-AF65-F5344CB8AC3E}">
        <p14:creationId xmlns:p14="http://schemas.microsoft.com/office/powerpoint/2010/main" val="35180276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0477AE4-CFC4-42AD-9B29-E979B5D5F33B}" type="slidenum">
              <a:t>‹#›</a:t>
            </a:fld>
            <a:endParaRPr lang="en-US"/>
          </a:p>
        </p:txBody>
      </p:sp>
    </p:spTree>
    <p:extLst>
      <p:ext uri="{BB962C8B-B14F-4D97-AF65-F5344CB8AC3E}">
        <p14:creationId xmlns:p14="http://schemas.microsoft.com/office/powerpoint/2010/main" val="235074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BDB3C6A-4032-443B-A34A-0DF0E92FBA3F}" type="slidenum">
              <a:t>‹#›</a:t>
            </a:fld>
            <a:endParaRPr lang="en-US"/>
          </a:p>
        </p:txBody>
      </p:sp>
    </p:spTree>
    <p:extLst>
      <p:ext uri="{BB962C8B-B14F-4D97-AF65-F5344CB8AC3E}">
        <p14:creationId xmlns:p14="http://schemas.microsoft.com/office/powerpoint/2010/main" val="196942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9DF421-4C84-4AF2-81CF-465EBC6637F6}" type="slidenum">
              <a:t>‹#›</a:t>
            </a:fld>
            <a:endParaRPr lang="en-US"/>
          </a:p>
        </p:txBody>
      </p:sp>
    </p:spTree>
    <p:extLst>
      <p:ext uri="{BB962C8B-B14F-4D97-AF65-F5344CB8AC3E}">
        <p14:creationId xmlns:p14="http://schemas.microsoft.com/office/powerpoint/2010/main" val="2349634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4F34D9A-B32F-4582-84C8-E16722F147FC}" type="slidenum">
              <a:t>‹#›</a:t>
            </a:fld>
            <a:endParaRPr lang="en-US"/>
          </a:p>
        </p:txBody>
      </p:sp>
    </p:spTree>
    <p:extLst>
      <p:ext uri="{BB962C8B-B14F-4D97-AF65-F5344CB8AC3E}">
        <p14:creationId xmlns:p14="http://schemas.microsoft.com/office/powerpoint/2010/main" val="21102419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C3DB670-2F64-49AC-862B-983C2B501206}" type="slidenum">
              <a:t>‹#›</a:t>
            </a:fld>
            <a:endParaRPr lang="en-US"/>
          </a:p>
        </p:txBody>
      </p:sp>
    </p:spTree>
    <p:extLst>
      <p:ext uri="{BB962C8B-B14F-4D97-AF65-F5344CB8AC3E}">
        <p14:creationId xmlns:p14="http://schemas.microsoft.com/office/powerpoint/2010/main" val="16732533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645187C-8421-43D1-B17E-C9A9FB0B84E9}" type="slidenum">
              <a:t>‹#›</a:t>
            </a:fld>
            <a:endParaRPr lang="en-US"/>
          </a:p>
        </p:txBody>
      </p:sp>
    </p:spTree>
    <p:extLst>
      <p:ext uri="{BB962C8B-B14F-4D97-AF65-F5344CB8AC3E}">
        <p14:creationId xmlns:p14="http://schemas.microsoft.com/office/powerpoint/2010/main" val="851801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C08EAC-1D1F-4A94-8448-B436EF89D36A}" type="slidenum">
              <a:t>‹#›</a:t>
            </a:fld>
            <a:endParaRPr lang="en-US"/>
          </a:p>
        </p:txBody>
      </p:sp>
    </p:spTree>
    <p:extLst>
      <p:ext uri="{BB962C8B-B14F-4D97-AF65-F5344CB8AC3E}">
        <p14:creationId xmlns:p14="http://schemas.microsoft.com/office/powerpoint/2010/main" val="24827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C7570FC-20ED-4994-A584-045534816794}" type="slidenum">
              <a:t>‹#›</a:t>
            </a:fld>
            <a:endParaRPr lang="en-US"/>
          </a:p>
        </p:txBody>
      </p:sp>
    </p:spTree>
    <p:extLst>
      <p:ext uri="{BB962C8B-B14F-4D97-AF65-F5344CB8AC3E}">
        <p14:creationId xmlns:p14="http://schemas.microsoft.com/office/powerpoint/2010/main" val="60076916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843BAEE-E1E9-4A78-914D-D718A752C0B6}" type="slidenum">
              <a:t>‹#›</a:t>
            </a:fld>
            <a:endParaRPr lang="en-US"/>
          </a:p>
        </p:txBody>
      </p:sp>
    </p:spTree>
    <p:extLst>
      <p:ext uri="{BB962C8B-B14F-4D97-AF65-F5344CB8AC3E}">
        <p14:creationId xmlns:p14="http://schemas.microsoft.com/office/powerpoint/2010/main" val="27441128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B3E7B10-310D-40B4-B53F-FA681030FDE4}" type="slidenum">
              <a:t>‹#›</a:t>
            </a:fld>
            <a:endParaRPr lang="en-US"/>
          </a:p>
        </p:txBody>
      </p:sp>
    </p:spTree>
    <p:extLst>
      <p:ext uri="{BB962C8B-B14F-4D97-AF65-F5344CB8AC3E}">
        <p14:creationId xmlns:p14="http://schemas.microsoft.com/office/powerpoint/2010/main" val="20566764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F6402E0-1A72-41A9-AB1C-E09261E329DA}" type="slidenum">
              <a:t>‹#›</a:t>
            </a:fld>
            <a:endParaRPr lang="en-US"/>
          </a:p>
        </p:txBody>
      </p:sp>
    </p:spTree>
    <p:extLst>
      <p:ext uri="{BB962C8B-B14F-4D97-AF65-F5344CB8AC3E}">
        <p14:creationId xmlns:p14="http://schemas.microsoft.com/office/powerpoint/2010/main" val="14451868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B1B4FE5-55D4-4951-BDD9-E76ECB3D3950}" type="slidenum">
              <a:t>‹#›</a:t>
            </a:fld>
            <a:endParaRPr lang="en-US"/>
          </a:p>
        </p:txBody>
      </p:sp>
    </p:spTree>
    <p:extLst>
      <p:ext uri="{BB962C8B-B14F-4D97-AF65-F5344CB8AC3E}">
        <p14:creationId xmlns:p14="http://schemas.microsoft.com/office/powerpoint/2010/main" val="34589273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23D3A42-3809-43C6-A04A-1F00C55EFB49}" type="slidenum">
              <a:t>‹#›</a:t>
            </a:fld>
            <a:endParaRPr lang="en-US"/>
          </a:p>
        </p:txBody>
      </p:sp>
    </p:spTree>
    <p:extLst>
      <p:ext uri="{BB962C8B-B14F-4D97-AF65-F5344CB8AC3E}">
        <p14:creationId xmlns:p14="http://schemas.microsoft.com/office/powerpoint/2010/main" val="10883470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3A2A9BC-4658-4421-B5DB-B1EF5C8FF528}" type="slidenum">
              <a:t>‹#›</a:t>
            </a:fld>
            <a:endParaRPr lang="en-US"/>
          </a:p>
        </p:txBody>
      </p:sp>
    </p:spTree>
    <p:extLst>
      <p:ext uri="{BB962C8B-B14F-4D97-AF65-F5344CB8AC3E}">
        <p14:creationId xmlns:p14="http://schemas.microsoft.com/office/powerpoint/2010/main" val="11631922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36F2B9E-6ECB-45BF-BA2C-38E9E955B04A}" type="slidenum">
              <a:t>‹#›</a:t>
            </a:fld>
            <a:endParaRPr lang="en-US"/>
          </a:p>
        </p:txBody>
      </p:sp>
    </p:spTree>
    <p:extLst>
      <p:ext uri="{BB962C8B-B14F-4D97-AF65-F5344CB8AC3E}">
        <p14:creationId xmlns:p14="http://schemas.microsoft.com/office/powerpoint/2010/main" val="2808238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2B73DC-0B70-4126-83ED-43FF950F4D4F}" type="slidenum">
              <a:t>‹#›</a:t>
            </a:fld>
            <a:endParaRPr lang="en-US"/>
          </a:p>
        </p:txBody>
      </p:sp>
    </p:spTree>
    <p:extLst>
      <p:ext uri="{BB962C8B-B14F-4D97-AF65-F5344CB8AC3E}">
        <p14:creationId xmlns:p14="http://schemas.microsoft.com/office/powerpoint/2010/main" val="107095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95C1919-3174-4D5F-9A01-0F5E92AD12E6}" type="slidenum">
              <a:t>‹#›</a:t>
            </a:fld>
            <a:endParaRPr lang="en-US"/>
          </a:p>
        </p:txBody>
      </p:sp>
    </p:spTree>
    <p:extLst>
      <p:ext uri="{BB962C8B-B14F-4D97-AF65-F5344CB8AC3E}">
        <p14:creationId xmlns:p14="http://schemas.microsoft.com/office/powerpoint/2010/main" val="368574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C62C1C7-2D59-4B07-968C-583FE61E7E8D}" type="slidenum">
              <a:t>‹#›</a:t>
            </a:fld>
            <a:endParaRPr lang="en-US"/>
          </a:p>
        </p:txBody>
      </p:sp>
    </p:spTree>
    <p:extLst>
      <p:ext uri="{BB962C8B-B14F-4D97-AF65-F5344CB8AC3E}">
        <p14:creationId xmlns:p14="http://schemas.microsoft.com/office/powerpoint/2010/main" val="36685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8594640" y="6356520"/>
            <a:ext cx="291167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6356520"/>
            <a:ext cx="7772400"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8763120" y="380520"/>
            <a:ext cx="2743199"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05F10210-5FCE-4BBD-8F7E-63640512FE0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pic>
        <p:nvPicPr>
          <p:cNvPr id="3" name="Picture 7" descr="C0-HD-BTM.png"/>
          <p:cNvPicPr>
            <a:picLocks noChangeAspect="1"/>
          </p:cNvPicPr>
          <p:nvPr/>
        </p:nvPicPr>
        <p:blipFill>
          <a:blip r:embed="rId14">
            <a:lum bright="-50000"/>
            <a:alphaModFix/>
          </a:blip>
          <a:srcRect/>
          <a:stretch>
            <a:fillRect/>
          </a:stretch>
        </p:blipFill>
        <p:spPr>
          <a:xfrm>
            <a:off x="0" y="4375080"/>
            <a:ext cx="12192119" cy="2482920"/>
          </a:xfrm>
          <a:prstGeom prst="rect">
            <a:avLst/>
          </a:prstGeom>
          <a:noFill/>
          <a:ln>
            <a:noFill/>
          </a:ln>
        </p:spPr>
      </p:pic>
      <p:sp>
        <p:nvSpPr>
          <p:cNvPr id="4" name="Title Placeholder 3"/>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5" name="Text Placeholder 4"/>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txBox="1">
            <a:spLocks noGrp="1"/>
          </p:cNvSpPr>
          <p:nvPr>
            <p:ph type="dt" sz="half" idx="2"/>
          </p:nvPr>
        </p:nvSpPr>
        <p:spPr>
          <a:xfrm>
            <a:off x="7908839" y="4314960"/>
            <a:ext cx="2911679" cy="37440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Footer Placeholder 6"/>
          <p:cNvSpPr txBox="1">
            <a:spLocks noGrp="1"/>
          </p:cNvSpPr>
          <p:nvPr>
            <p:ph type="ftr" sz="quarter" idx="3"/>
          </p:nvPr>
        </p:nvSpPr>
        <p:spPr>
          <a:xfrm>
            <a:off x="1371599" y="4324320"/>
            <a:ext cx="64007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Slide Number Placeholder 7"/>
          <p:cNvSpPr txBox="1">
            <a:spLocks noGrp="1"/>
          </p:cNvSpPr>
          <p:nvPr>
            <p:ph type="sldNum" sz="quarter" idx="4"/>
          </p:nvPr>
        </p:nvSpPr>
        <p:spPr>
          <a:xfrm>
            <a:off x="8077320" y="1430280"/>
            <a:ext cx="274319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393CE12-20B0-4AEA-AB03-14112229CE20}"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880"/>
            <a:ext cx="6991199" cy="36360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ED4C9759-A86D-475E-9601-38AEB00A70B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36D45615-4D76-4E8E-9499-D3415C901D5E}"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extBox 8"/>
          <p:cNvSpPr/>
          <p:nvPr/>
        </p:nvSpPr>
        <p:spPr>
          <a:xfrm>
            <a:off x="476280" y="93348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4" name="TextBox 9"/>
          <p:cNvSpPr/>
          <p:nvPr/>
        </p:nvSpPr>
        <p:spPr>
          <a:xfrm>
            <a:off x="10983960" y="270180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5" name="Title Placeholder 4"/>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6" name="Text Placeholder 5"/>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Footer Placeholder 7"/>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9" name="Slide Number Placeholder 8"/>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AC7CD73-6B19-4846-BF6F-A2BDCCF72919}" type="slidenum">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8E45A6AF-3B79-4DA2-B94B-A3594252FDA0}" type="slidenum">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520"/>
            <a:ext cx="6991199" cy="365399"/>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184C2505-6BF8-4576-B13F-F6D2518E3448}" type="slidenum">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reactiveprogramming.io/books/design-patterns/en/catalog/object-poo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howtodoinjava.com/design-patterns/behavioral/memento-design-pattern/" TargetMode="External"/><Relationship Id="rId4" Type="http://schemas.openxmlformats.org/officeDocument/2006/relationships/hyperlink" Target="https://sourcemaking.com/design_patterns/object_poo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DesiGN (ANTI-)PATTERN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240" y="1803240"/>
            <a:ext cx="9448920" cy="1825920"/>
          </a:xfrm>
        </p:spPr>
        <p:txBody>
          <a:bodyPr wrap="square" lIns="91440" tIns="45720" rIns="91440" bIns="45720" anchor="b">
            <a:noAutofit/>
          </a:bodyPr>
          <a:lstStyle/>
          <a:p>
            <a:pPr lvl="0" algn="l" hangingPunct="1"/>
            <a:r>
              <a:rPr lang="en-US" sz="6000"/>
              <a:t>DESIGN (ANTI-)PATTERNS</a:t>
            </a:r>
          </a:p>
        </p:txBody>
      </p:sp>
      <p:sp>
        <p:nvSpPr>
          <p:cNvPr id="3" name="Subtitle 2"/>
          <p:cNvSpPr txBox="1">
            <a:spLocks noGrp="1"/>
          </p:cNvSpPr>
          <p:nvPr>
            <p:ph type="subTitle" idx="4294967295"/>
          </p:nvPr>
        </p:nvSpPr>
        <p:spPr>
          <a:xfrm>
            <a:off x="1371240" y="3631679"/>
            <a:ext cx="9448920" cy="685799"/>
          </a:xfrm>
        </p:spPr>
        <p:txBody>
          <a:bodyPr wrap="square" lIns="91440" tIns="45720" rIns="91440" bIns="45720">
            <a:noAutofit/>
          </a:bodyPr>
          <a:lstStyle/>
          <a:p>
            <a:pPr lvl="0" hangingPunct="1">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t>Object pool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Object pool</a:t>
            </a:r>
            <a:endParaRPr lang="sk-SK" b="1" dirty="0"/>
          </a:p>
        </p:txBody>
      </p:sp>
      <p:sp>
        <p:nvSpPr>
          <p:cNvPr id="3" name="Text Placeholder 2"/>
          <p:cNvSpPr txBox="1">
            <a:spLocks noGrp="1"/>
          </p:cNvSpPr>
          <p:nvPr>
            <p:ph type="body" idx="4294967295"/>
          </p:nvPr>
        </p:nvSpPr>
        <p:spPr>
          <a:xfrm>
            <a:off x="467314" y="1813316"/>
            <a:ext cx="11506319" cy="4977787"/>
          </a:xfrm>
        </p:spPr>
        <p:txBody>
          <a:bodyPr wrap="square" lIns="91440" tIns="45720" rIns="91440" bIns="45720">
            <a:normAutofit/>
          </a:bodyPr>
          <a:lstStyle/>
          <a:p>
            <a:pPr lvl="0" hangingPunct="1">
              <a:lnSpc>
                <a:spcPct val="80000"/>
              </a:lnSpc>
              <a:spcAft>
                <a:spcPts val="1200"/>
              </a:spcAft>
            </a:pPr>
            <a:r>
              <a:rPr lang="en-US" b="1" dirty="0">
                <a:solidFill>
                  <a:srgbClr val="FE801A"/>
                </a:solidFill>
              </a:rPr>
              <a:t>Benefits</a:t>
            </a:r>
            <a:endParaRPr lang="en-US" b="1" dirty="0">
              <a:solidFill>
                <a:schemeClr val="bg1"/>
              </a:solidFill>
            </a:endParaRPr>
          </a:p>
          <a:p>
            <a:pPr marL="342900" indent="-342900" hangingPunct="1">
              <a:lnSpc>
                <a:spcPct val="80000"/>
              </a:lnSpc>
              <a:spcAft>
                <a:spcPts val="1200"/>
              </a:spcAft>
              <a:buFont typeface="Arial" panose="020B0604020202020204" pitchFamily="34" charset="0"/>
              <a:buChar char="•"/>
            </a:pPr>
            <a:r>
              <a:rPr lang="en-US" dirty="0"/>
              <a:t>offer a significant performance boost in situations where the cost of initializing a class instance is high and the rate of instantiation and destruction of a class is high.</a:t>
            </a:r>
          </a:p>
          <a:p>
            <a:pPr marL="342900" indent="-342900" hangingPunct="1">
              <a:lnSpc>
                <a:spcPct val="80000"/>
              </a:lnSpc>
              <a:spcAft>
                <a:spcPts val="1200"/>
              </a:spcAft>
              <a:buFont typeface="Arial" panose="020B0604020202020204" pitchFamily="34" charset="0"/>
              <a:buChar char="•"/>
            </a:pPr>
            <a:r>
              <a:rPr lang="en-US" dirty="0"/>
              <a:t>the pooled object is obtained in predictable time when creation of the new objects (especially over network) may take variable time. </a:t>
            </a:r>
          </a:p>
          <a:p>
            <a:pPr marL="342900" indent="-342900" hangingPunct="1">
              <a:lnSpc>
                <a:spcPct val="80000"/>
              </a:lnSpc>
              <a:spcAft>
                <a:spcPts val="1200"/>
              </a:spcAft>
              <a:buFont typeface="Arial" panose="020B0604020202020204" pitchFamily="34" charset="0"/>
              <a:buChar char="•"/>
            </a:pPr>
            <a:r>
              <a:rPr lang="en-US" dirty="0"/>
              <a:t>it manages the connections and provides a way to reuse and share them.</a:t>
            </a:r>
          </a:p>
          <a:p>
            <a:pPr marL="342900" indent="-342900" hangingPunct="1">
              <a:lnSpc>
                <a:spcPct val="80000"/>
              </a:lnSpc>
              <a:spcAft>
                <a:spcPts val="1200"/>
              </a:spcAft>
              <a:buFont typeface="Arial" panose="020B0604020202020204" pitchFamily="34" charset="0"/>
              <a:buChar char="•"/>
            </a:pPr>
            <a:r>
              <a:rPr lang="en-US" dirty="0"/>
              <a:t>it can provide the limit for the maximum number of objects that can be created.</a:t>
            </a:r>
          </a:p>
          <a:p>
            <a:pPr lvl="0" hangingPunct="1">
              <a:lnSpc>
                <a:spcPct val="80000"/>
              </a:lnSpc>
            </a:pPr>
            <a:endParaRPr lang="en-US" dirty="0"/>
          </a:p>
        </p:txBody>
      </p:sp>
    </p:spTree>
    <p:extLst>
      <p:ext uri="{BB962C8B-B14F-4D97-AF65-F5344CB8AC3E}">
        <p14:creationId xmlns:p14="http://schemas.microsoft.com/office/powerpoint/2010/main" val="55054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Object pool</a:t>
            </a:r>
            <a:endParaRPr lang="sk-SK" b="1" dirty="0"/>
          </a:p>
        </p:txBody>
      </p:sp>
      <p:sp>
        <p:nvSpPr>
          <p:cNvPr id="3" name="Text Placeholder 2"/>
          <p:cNvSpPr txBox="1">
            <a:spLocks noGrp="1"/>
          </p:cNvSpPr>
          <p:nvPr>
            <p:ph type="body" idx="4294967295"/>
          </p:nvPr>
        </p:nvSpPr>
        <p:spPr>
          <a:xfrm>
            <a:off x="467314" y="1813316"/>
            <a:ext cx="11506319" cy="4977787"/>
          </a:xfrm>
        </p:spPr>
        <p:txBody>
          <a:bodyPr wrap="square" lIns="91440" tIns="45720" rIns="91440" bIns="45720">
            <a:normAutofit/>
          </a:bodyPr>
          <a:lstStyle/>
          <a:p>
            <a:pPr lvl="0" hangingPunct="1">
              <a:lnSpc>
                <a:spcPct val="80000"/>
              </a:lnSpc>
              <a:spcAft>
                <a:spcPts val="1200"/>
              </a:spcAft>
            </a:pPr>
            <a:r>
              <a:rPr lang="en-US" b="1" dirty="0">
                <a:solidFill>
                  <a:srgbClr val="FE801A"/>
                </a:solidFill>
              </a:rPr>
              <a:t>Pitfalls</a:t>
            </a:r>
          </a:p>
          <a:p>
            <a:pPr marL="342900" lvl="0" indent="-342900" hangingPunct="1">
              <a:lnSpc>
                <a:spcPct val="80000"/>
              </a:lnSpc>
              <a:spcAft>
                <a:spcPts val="1200"/>
              </a:spcAft>
              <a:buFont typeface="Arial" pitchFamily="34" charset="0"/>
              <a:buChar char="•"/>
            </a:pPr>
            <a:r>
              <a:rPr lang="en-US" dirty="0"/>
              <a:t>we have to be careful to make sure the state of the objects returned to the pool is reset back to a sensible state for the next use of the object.</a:t>
            </a:r>
          </a:p>
          <a:p>
            <a:pPr marL="342900" lvl="0" indent="-342900" hangingPunct="1">
              <a:lnSpc>
                <a:spcPct val="80000"/>
              </a:lnSpc>
              <a:spcAft>
                <a:spcPts val="1200"/>
              </a:spcAft>
              <a:buFont typeface="Arial" pitchFamily="34" charset="0"/>
              <a:buChar char="•"/>
            </a:pPr>
            <a:r>
              <a:rPr lang="en-US" dirty="0"/>
              <a:t>inadequate resetting of objects may also cause an information leak.</a:t>
            </a:r>
          </a:p>
          <a:p>
            <a:pPr marL="342900" lvl="0" indent="-342900" hangingPunct="1">
              <a:lnSpc>
                <a:spcPct val="80000"/>
              </a:lnSpc>
              <a:spcAft>
                <a:spcPts val="1200"/>
              </a:spcAft>
              <a:buFont typeface="Arial" pitchFamily="34" charset="0"/>
              <a:buChar char="•"/>
            </a:pPr>
            <a:r>
              <a:rPr lang="en-US" dirty="0"/>
              <a:t>if the pool is used by multiple threads, it may need the means to prevent parallel threads from grabbing and trying to reuse the same object in parallel.</a:t>
            </a:r>
          </a:p>
        </p:txBody>
      </p:sp>
    </p:spTree>
    <p:extLst>
      <p:ext uri="{BB962C8B-B14F-4D97-AF65-F5344CB8AC3E}">
        <p14:creationId xmlns:p14="http://schemas.microsoft.com/office/powerpoint/2010/main" val="424254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Object pool</a:t>
            </a:r>
            <a:endParaRPr lang="sk-SK" b="1" dirty="0"/>
          </a:p>
        </p:txBody>
      </p:sp>
      <p:sp>
        <p:nvSpPr>
          <p:cNvPr id="3" name="Text Placeholder 2"/>
          <p:cNvSpPr txBox="1">
            <a:spLocks noGrp="1"/>
          </p:cNvSpPr>
          <p:nvPr>
            <p:ph type="body" idx="4294967295"/>
          </p:nvPr>
        </p:nvSpPr>
        <p:spPr>
          <a:xfrm>
            <a:off x="467314" y="1813316"/>
            <a:ext cx="11506319" cy="4977787"/>
          </a:xfrm>
        </p:spPr>
        <p:txBody>
          <a:bodyPr wrap="square" lIns="91440" tIns="45720" rIns="91440" bIns="45720">
            <a:normAutofit/>
          </a:bodyPr>
          <a:lstStyle/>
          <a:p>
            <a:pPr lvl="0" hangingPunct="1">
              <a:lnSpc>
                <a:spcPct val="80000"/>
              </a:lnSpc>
              <a:spcAft>
                <a:spcPts val="1200"/>
              </a:spcAft>
            </a:pPr>
            <a:r>
              <a:rPr lang="en-US" b="1" dirty="0">
                <a:solidFill>
                  <a:srgbClr val="FE801A"/>
                </a:solidFill>
              </a:rPr>
              <a:t>Relation with other patterns</a:t>
            </a:r>
          </a:p>
          <a:p>
            <a:pPr marL="342900" indent="-342900" fontAlgn="base">
              <a:buFont typeface="Arial" pitchFamily="34" charset="0"/>
              <a:buChar char="•"/>
            </a:pPr>
            <a:r>
              <a:rPr lang="en-US" dirty="0"/>
              <a:t>Object pools are usually singletons</a:t>
            </a:r>
          </a:p>
          <a:p>
            <a:pPr marL="342900" indent="-342900" fontAlgn="base">
              <a:buFont typeface="Arial" pitchFamily="34" charset="0"/>
              <a:buChar char="•"/>
            </a:pPr>
            <a:r>
              <a:rPr lang="en-US" dirty="0"/>
              <a:t>While the Prototype pattern helps in improving performance by cloning the objects, the Object pool pattern offer a mechanism to reuse objects that are expensive to create</a:t>
            </a:r>
          </a:p>
          <a:p>
            <a:pPr marL="342900" indent="-342900" fontAlgn="base">
              <a:buFont typeface="Arial" pitchFamily="34" charset="0"/>
              <a:buChar char="•"/>
            </a:pPr>
            <a:r>
              <a:rPr lang="en-US" dirty="0">
                <a:solidFill>
                  <a:schemeClr val="bg1"/>
                </a:solidFill>
              </a:rPr>
              <a:t>Flyweight resources are immutable and the Object pool are mutable.</a:t>
            </a:r>
          </a:p>
          <a:p>
            <a:pPr marL="342900" indent="-342900" fontAlgn="base">
              <a:buFont typeface="Arial" pitchFamily="34" charset="0"/>
              <a:buChar char="•"/>
            </a:pPr>
            <a:r>
              <a:rPr lang="en-US" dirty="0">
                <a:solidFill>
                  <a:schemeClr val="bg1"/>
                </a:solidFill>
              </a:rPr>
              <a:t>In the Object pool, at any given moment the object can be accessed only for one client, in Flyweight many clients can simultaneously use the same object.</a:t>
            </a:r>
          </a:p>
          <a:p>
            <a:pPr lvl="0" hangingPunct="1">
              <a:lnSpc>
                <a:spcPct val="80000"/>
              </a:lnSpc>
            </a:pPr>
            <a:endParaRPr lang="en-US" dirty="0"/>
          </a:p>
        </p:txBody>
      </p:sp>
    </p:spTree>
    <p:extLst>
      <p:ext uri="{BB962C8B-B14F-4D97-AF65-F5344CB8AC3E}">
        <p14:creationId xmlns:p14="http://schemas.microsoft.com/office/powerpoint/2010/main" val="377994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Object pool</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normAutofit/>
          </a:bodyPr>
          <a:lstStyle/>
          <a:p>
            <a:pPr lvl="0" hangingPunct="1">
              <a:lnSpc>
                <a:spcPct val="80000"/>
              </a:lnSpc>
            </a:pPr>
            <a:r>
              <a:rPr lang="en-US" b="1" dirty="0">
                <a:solidFill>
                  <a:srgbClr val="FE801A"/>
                </a:solidFill>
              </a:rPr>
              <a:t>References</a:t>
            </a:r>
          </a:p>
          <a:p>
            <a:pPr marL="342900" indent="-342900">
              <a:buFont typeface="Arial" pitchFamily="34" charset="0"/>
              <a:buChar char="•"/>
            </a:pPr>
            <a:r>
              <a:rPr lang="sk-SK" sz="2000" dirty="0">
                <a:hlinkClick r:id="rId3"/>
              </a:rPr>
              <a:t>https://reactiveprogramming.io/books/design-patterns/en/catalog/object-pool</a:t>
            </a:r>
            <a:endParaRPr lang="en-US" sz="2000" dirty="0"/>
          </a:p>
          <a:p>
            <a:pPr marL="342900" indent="-342900">
              <a:buFont typeface="Arial" pitchFamily="34" charset="0"/>
              <a:buChar char="•"/>
            </a:pPr>
            <a:r>
              <a:rPr lang="en-US" sz="2000" dirty="0">
                <a:hlinkClick r:id="rId4"/>
              </a:rPr>
              <a:t>https://sourcemaking.com/design_patterns/object_pool</a:t>
            </a:r>
            <a:endParaRPr lang="en-US" sz="2000" dirty="0"/>
          </a:p>
          <a:p>
            <a:pPr marL="342900" indent="-342900">
              <a:buFont typeface="Arial" pitchFamily="34" charset="0"/>
              <a:buChar char="•"/>
            </a:pPr>
            <a:r>
              <a:rPr lang="en-US" sz="2000" dirty="0">
                <a:hlinkClick r:id="rId5"/>
              </a:rPr>
              <a:t>https://en.wikipedia.org/wiki/Object_pool_pattern</a:t>
            </a:r>
            <a:endParaRPr lang="en-US" sz="2000" dirty="0"/>
          </a:p>
        </p:txBody>
      </p:sp>
    </p:spTree>
    <p:extLst>
      <p:ext uri="{BB962C8B-B14F-4D97-AF65-F5344CB8AC3E}">
        <p14:creationId xmlns:p14="http://schemas.microsoft.com/office/powerpoint/2010/main" val="226156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Object pool</a:t>
            </a:r>
            <a:endParaRPr lang="sk-SK" b="1" dirty="0"/>
          </a:p>
        </p:txBody>
      </p:sp>
      <p:sp>
        <p:nvSpPr>
          <p:cNvPr id="3" name="Text Placeholder 2"/>
          <p:cNvSpPr txBox="1">
            <a:spLocks noGrp="1"/>
          </p:cNvSpPr>
          <p:nvPr>
            <p:ph type="body" idx="4294967295"/>
          </p:nvPr>
        </p:nvSpPr>
        <p:spPr>
          <a:xfrm>
            <a:off x="2773543" y="3585472"/>
            <a:ext cx="7568078" cy="1083632"/>
          </a:xfrm>
        </p:spPr>
        <p:txBody>
          <a:bodyPr wrap="square" lIns="91440" tIns="45720" rIns="91440" bIns="45720"/>
          <a:lstStyle/>
          <a:p>
            <a:pPr lvl="0" hangingPunct="1">
              <a:lnSpc>
                <a:spcPct val="80000"/>
              </a:lnSpc>
            </a:pPr>
            <a:r>
              <a:rPr lang="sk-SK" sz="4000" b="1" dirty="0">
                <a:solidFill>
                  <a:srgbClr val="FE801A"/>
                </a:solidFill>
              </a:rPr>
              <a:t>Questions</a:t>
            </a:r>
            <a:r>
              <a:rPr lang="en-US" sz="4000" b="1" dirty="0">
                <a:solidFill>
                  <a:srgbClr val="FE801A"/>
                </a:solidFill>
              </a:rPr>
              <a:t> and discussion</a:t>
            </a:r>
            <a:endParaRPr lang="sk-SK" sz="4000" b="1" dirty="0">
              <a:solidFill>
                <a:srgbClr val="FE801A"/>
              </a:solidFill>
            </a:endParaRPr>
          </a:p>
          <a:p>
            <a:pPr lvl="0" hangingPunct="1">
              <a:lnSpc>
                <a:spcPct val="80000"/>
              </a:lnSpc>
              <a:spcBef>
                <a:spcPts val="1871"/>
              </a:spcBef>
            </a:pP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What Are Design Patterns  ">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sk-SK" b="1"/>
              <a:t>WHAT ARE DESIGN PATTERNS </a:t>
            </a:r>
            <a:br>
              <a:rPr lang="sk-SK" b="1"/>
            </a:br>
            <a:endParaRPr lang="sk-SK" b="1"/>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lstStyle/>
          <a:p>
            <a:pPr lvl="0" hangingPunct="1">
              <a:lnSpc>
                <a:spcPct val="80000"/>
              </a:lnSpc>
            </a:pPr>
            <a:r>
              <a:rPr lang="en-US" i="1" dirty="0"/>
              <a:t>A software design pattern is a general, reusable solution to a commonly occurring problem. It is not a finished design that can be transformed directly into source or machine code. It is a description or template for how to solve a problem that can be used in many different situations. Design patterns are formalized best practices that the programmer can use to solve common problems when designing an application or system.</a:t>
            </a:r>
          </a:p>
          <a:p>
            <a:pPr lvl="0" hangingPunct="1">
              <a:lnSpc>
                <a:spcPct val="80000"/>
              </a:lnSpc>
            </a:pPr>
            <a:endParaRPr lang="en-US" dirty="0"/>
          </a:p>
          <a:p>
            <a:pPr lvl="0" hangingPunct="1">
              <a:lnSpc>
                <a:spcPct val="80000"/>
              </a:lnSpc>
            </a:pPr>
            <a:r>
              <a:rPr lang="en-US" b="1" dirty="0"/>
              <a:t>Types</a:t>
            </a:r>
          </a:p>
          <a:p>
            <a:pPr lvl="0" hangingPunct="1">
              <a:lnSpc>
                <a:spcPct val="80000"/>
              </a:lnSpc>
              <a:buClr>
                <a:srgbClr val="FFFFFF"/>
              </a:buClr>
              <a:buSzPct val="100000"/>
              <a:buFont typeface="StarSymbol"/>
              <a:buChar char="•"/>
            </a:pPr>
            <a:r>
              <a:rPr lang="en-US" dirty="0"/>
              <a:t>Creational (singleton, builder, lazy </a:t>
            </a:r>
            <a:r>
              <a:rPr lang="en-US" dirty="0" err="1"/>
              <a:t>init</a:t>
            </a:r>
            <a:r>
              <a:rPr lang="en-US" dirty="0"/>
              <a:t>, abstract factory, object pool etc.)</a:t>
            </a:r>
          </a:p>
          <a:p>
            <a:pPr lvl="0" hangingPunct="1">
              <a:lnSpc>
                <a:spcPct val="80000"/>
              </a:lnSpc>
              <a:buClr>
                <a:srgbClr val="FFFFFF"/>
              </a:buClr>
              <a:buSzPct val="100000"/>
              <a:buFont typeface="StarSymbol"/>
              <a:buChar char="•"/>
            </a:pPr>
            <a:r>
              <a:rPr lang="en-US" dirty="0"/>
              <a:t>Structural (adapter, bridge, decorator, facade, composite, proxy etc.)</a:t>
            </a:r>
          </a:p>
          <a:p>
            <a:pPr lvl="0" hangingPunct="1">
              <a:lnSpc>
                <a:spcPct val="80000"/>
              </a:lnSpc>
              <a:buClr>
                <a:srgbClr val="FFFFFF"/>
              </a:buClr>
              <a:buSzPct val="100000"/>
              <a:buFont typeface="StarSymbol"/>
              <a:buChar char="•"/>
            </a:pPr>
            <a:r>
              <a:rPr lang="en-US" dirty="0"/>
              <a:t>Behavioral (iterator, strategy, template method, visitor, command, memento etc.)</a:t>
            </a:r>
          </a:p>
          <a:p>
            <a:pPr lvl="0" hangingPunct="1">
              <a:lnSpc>
                <a:spcPct val="80000"/>
              </a:lnSpc>
              <a:buClr>
                <a:srgbClr val="FFFFFF"/>
              </a:buClr>
              <a:buSzPct val="100000"/>
              <a:buFont typeface="StarSymbol"/>
              <a:buChar char="•"/>
            </a:pPr>
            <a:r>
              <a:rPr lang="en-US" dirty="0"/>
              <a:t>Concurrency (thread pool, double checked locking, monitor object, reactor etc.)</a:t>
            </a:r>
          </a:p>
          <a:p>
            <a:pPr lvl="0" hangingPunct="1">
              <a:lnSpc>
                <a:spcPct val="8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935581" y="2721832"/>
            <a:ext cx="6078947" cy="1293840"/>
          </a:xfrm>
        </p:spPr>
        <p:txBody>
          <a:bodyPr wrap="square" lIns="91440" tIns="45720" rIns="91440" bIns="45720">
            <a:noAutofit/>
          </a:bodyPr>
          <a:lstStyle/>
          <a:p>
            <a:pPr lvl="0" algn="l" hangingPunct="1"/>
            <a:br>
              <a:rPr lang="en-US" b="1" dirty="0"/>
            </a:br>
            <a:r>
              <a:rPr lang="en-US" b="1" dirty="0"/>
              <a:t>Object pool</a:t>
            </a:r>
            <a:br>
              <a:rPr lang="en-US" b="1" dirty="0"/>
            </a:br>
            <a:endParaRPr lang="sk-SK" b="1" dirty="0"/>
          </a:p>
        </p:txBody>
      </p:sp>
      <p:sp>
        <p:nvSpPr>
          <p:cNvPr id="3" name="Subtitle 2">
            <a:extLst>
              <a:ext uri="{FF2B5EF4-FFF2-40B4-BE49-F238E27FC236}">
                <a16:creationId xmlns:a16="http://schemas.microsoft.com/office/drawing/2014/main" id="{9F6C3B05-58D0-4E63-95F3-8708AC2BB39A}"/>
              </a:ext>
            </a:extLst>
          </p:cNvPr>
          <p:cNvSpPr txBox="1">
            <a:spLocks/>
          </p:cNvSpPr>
          <p:nvPr/>
        </p:nvSpPr>
        <p:spPr>
          <a:xfrm>
            <a:off x="8558073" y="5690587"/>
            <a:ext cx="2725444" cy="861135"/>
          </a:xfrm>
          <a:prstGeom prst="rect">
            <a:avLst/>
          </a:prstGeom>
          <a:noFill/>
          <a:ln>
            <a:noFill/>
          </a:ln>
        </p:spPr>
        <p:txBody>
          <a:bodyPr vert="horz" wrap="square" lIns="91440" tIns="45720" rIns="91440" bIns="45720" anchor="t" anchorCtr="0" compatLnSpc="1">
            <a:no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t>Viktor </a:t>
            </a:r>
            <a:r>
              <a:rPr lang="en-US" sz="2400" dirty="0" err="1"/>
              <a:t>Jandak</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Object pool</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r>
              <a:rPr lang="en-US" b="1" dirty="0">
                <a:solidFill>
                  <a:srgbClr val="FE801A"/>
                </a:solidFill>
              </a:rPr>
              <a:t>It is not </a:t>
            </a:r>
            <a:r>
              <a:rPr lang="sk-SK" b="1" dirty="0">
                <a:solidFill>
                  <a:srgbClr val="FE801A"/>
                </a:solidFill>
              </a:rPr>
              <a:t>GoF </a:t>
            </a:r>
            <a:r>
              <a:rPr lang="en-US" b="1" dirty="0">
                <a:solidFill>
                  <a:srgbClr val="FE801A"/>
                </a:solidFill>
              </a:rPr>
              <a:t>design pattern.</a:t>
            </a:r>
          </a:p>
          <a:p>
            <a:pPr lvl="0" hangingPunct="1">
              <a:lnSpc>
                <a:spcPct val="80000"/>
              </a:lnSpc>
            </a:pPr>
            <a:r>
              <a:rPr lang="sk-SK" b="1" dirty="0">
                <a:solidFill>
                  <a:srgbClr val="FE801A"/>
                </a:solidFill>
              </a:rPr>
              <a:t>Definition</a:t>
            </a:r>
          </a:p>
          <a:p>
            <a:pPr lvl="0" hangingPunct="1">
              <a:lnSpc>
                <a:spcPct val="80000"/>
              </a:lnSpc>
            </a:pPr>
            <a:r>
              <a:rPr lang="en-US" dirty="0"/>
              <a:t>Object pool uses a set of initialized objects kept ready to use – a "pool" – rather than allocating and destroying them on demand.</a:t>
            </a:r>
            <a:endParaRPr lang="en-US" sz="900" dirty="0"/>
          </a:p>
          <a:p>
            <a:pPr lvl="0" hangingPunct="1">
              <a:lnSpc>
                <a:spcPct val="80000"/>
              </a:lnSpc>
            </a:pPr>
            <a:endParaRPr lang="en-US" sz="800" b="1" dirty="0">
              <a:solidFill>
                <a:srgbClr val="FE801A"/>
              </a:solidFill>
            </a:endParaRPr>
          </a:p>
          <a:p>
            <a:pPr lvl="0" hangingPunct="1">
              <a:lnSpc>
                <a:spcPct val="80000"/>
              </a:lnSpc>
              <a:spcAft>
                <a:spcPts val="1200"/>
              </a:spcAft>
            </a:pPr>
            <a:r>
              <a:rPr lang="en-US" b="1" dirty="0">
                <a:solidFill>
                  <a:srgbClr val="FE801A"/>
                </a:solidFill>
              </a:rPr>
              <a:t>What is the Object pool pattern good for?</a:t>
            </a:r>
            <a:endParaRPr lang="en-US" b="1" dirty="0">
              <a:solidFill>
                <a:schemeClr val="bg1"/>
              </a:solidFill>
            </a:endParaRPr>
          </a:p>
          <a:p>
            <a:pPr marL="342900" indent="-342900" hangingPunct="1">
              <a:lnSpc>
                <a:spcPct val="80000"/>
              </a:lnSpc>
              <a:spcAft>
                <a:spcPts val="1200"/>
              </a:spcAft>
              <a:buFont typeface="Arial" panose="020B0604020202020204" pitchFamily="34" charset="0"/>
              <a:buChar char="•"/>
            </a:pPr>
            <a:r>
              <a:rPr lang="en-US" dirty="0"/>
              <a:t>You must create objects that are expensive to create</a:t>
            </a:r>
          </a:p>
          <a:p>
            <a:pPr marL="342900" indent="-342900" hangingPunct="1">
              <a:lnSpc>
                <a:spcPct val="80000"/>
              </a:lnSpc>
              <a:spcAft>
                <a:spcPts val="1200"/>
              </a:spcAft>
              <a:buFont typeface="Arial" panose="020B0604020202020204" pitchFamily="34" charset="0"/>
              <a:buChar char="•"/>
            </a:pPr>
            <a:r>
              <a:rPr lang="en-US" dirty="0"/>
              <a:t>The frequency of creating further objects is also high.</a:t>
            </a:r>
          </a:p>
          <a:p>
            <a:pPr marL="342900" indent="-342900" hangingPunct="1">
              <a:lnSpc>
                <a:spcPct val="80000"/>
              </a:lnSpc>
              <a:spcAft>
                <a:spcPts val="1200"/>
              </a:spcAft>
              <a:buFont typeface="Arial" panose="020B0604020202020204" pitchFamily="34" charset="0"/>
              <a:buChar char="•"/>
            </a:pPr>
            <a:r>
              <a:rPr lang="en-US" dirty="0"/>
              <a:t>The number of objects in use is small.</a:t>
            </a:r>
          </a:p>
          <a:p>
            <a:pPr marL="342900" indent="-342900" hangingPunct="1">
              <a:lnSpc>
                <a:spcPct val="80000"/>
              </a:lnSpc>
              <a:spcAft>
                <a:spcPts val="1200"/>
              </a:spcAft>
              <a:buFont typeface="Arial" panose="020B0604020202020204" pitchFamily="34" charset="0"/>
              <a:buChar char="•"/>
            </a:pPr>
            <a:endParaRPr lang="en-US" sz="800" b="1" dirty="0">
              <a:solidFill>
                <a:srgbClr val="FE801A"/>
              </a:solidFill>
            </a:endParaRPr>
          </a:p>
          <a:p>
            <a:pPr lvl="0" hangingPunct="1">
              <a:lnSpc>
                <a:spcPct val="80000"/>
              </a:lnSpc>
            </a:pPr>
            <a:endParaRPr lang="sk-SK" b="1" dirty="0">
              <a:solidFill>
                <a:srgbClr val="FE801A"/>
              </a:solidFill>
            </a:endParaRPr>
          </a:p>
          <a:p>
            <a:pPr lvl="0" hangingPunct="1">
              <a:lnSpc>
                <a:spcPct val="80000"/>
              </a:lnSpc>
            </a:pPr>
            <a:endParaRPr lang="en-US" dirty="0"/>
          </a:p>
          <a:p>
            <a:pPr lvl="0" hangingPunct="1">
              <a:lnSpc>
                <a:spcPct val="8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Object pool</a:t>
            </a:r>
            <a:endParaRPr lang="sk-SK" b="1" dirty="0"/>
          </a:p>
        </p:txBody>
      </p:sp>
      <p:sp>
        <p:nvSpPr>
          <p:cNvPr id="3" name="Text Placeholder 2"/>
          <p:cNvSpPr txBox="1">
            <a:spLocks noGrp="1"/>
          </p:cNvSpPr>
          <p:nvPr>
            <p:ph type="body" idx="4294967295"/>
          </p:nvPr>
        </p:nvSpPr>
        <p:spPr>
          <a:xfrm>
            <a:off x="499682" y="1821409"/>
            <a:ext cx="4343177" cy="3086493"/>
          </a:xfrm>
        </p:spPr>
        <p:txBody>
          <a:bodyPr wrap="square" lIns="91440" tIns="45720" rIns="91440" bIns="45720">
            <a:normAutofit/>
          </a:bodyPr>
          <a:lstStyle/>
          <a:p>
            <a:pPr lvl="0" hangingPunct="1">
              <a:lnSpc>
                <a:spcPct val="80000"/>
              </a:lnSpc>
              <a:spcAft>
                <a:spcPts val="1200"/>
              </a:spcAft>
            </a:pPr>
            <a:r>
              <a:rPr lang="en-US" b="1" dirty="0">
                <a:solidFill>
                  <a:srgbClr val="FE801A"/>
                </a:solidFill>
              </a:rPr>
              <a:t>Concept</a:t>
            </a:r>
            <a:endParaRPr lang="en-US" b="1" dirty="0">
              <a:solidFill>
                <a:schemeClr val="bg1"/>
              </a:solidFill>
            </a:endParaRPr>
          </a:p>
          <a:p>
            <a:pPr marL="342900" indent="-342900" algn="just" hangingPunct="1">
              <a:lnSpc>
                <a:spcPct val="80000"/>
              </a:lnSpc>
              <a:spcAft>
                <a:spcPts val="1200"/>
              </a:spcAft>
              <a:buFont typeface="Arial" panose="020B0604020202020204" pitchFamily="34" charset="0"/>
              <a:buChar char="•"/>
            </a:pPr>
            <a:r>
              <a:rPr lang="en-US" sz="1800" dirty="0"/>
              <a:t>owner hires an employee, takes the appropriate equipment from the warehouse</a:t>
            </a:r>
          </a:p>
          <a:p>
            <a:pPr marL="342900" indent="-342900" algn="just" hangingPunct="1">
              <a:lnSpc>
                <a:spcPct val="80000"/>
              </a:lnSpc>
              <a:spcAft>
                <a:spcPts val="1200"/>
              </a:spcAft>
              <a:buFont typeface="Arial" panose="020B0604020202020204" pitchFamily="34" charset="0"/>
              <a:buChar char="•"/>
            </a:pPr>
            <a:r>
              <a:rPr lang="en-US" sz="1800" dirty="0"/>
              <a:t>equipment gives to the employee</a:t>
            </a:r>
          </a:p>
          <a:p>
            <a:pPr marL="342900" indent="-342900" algn="just" hangingPunct="1">
              <a:lnSpc>
                <a:spcPct val="80000"/>
              </a:lnSpc>
              <a:spcAft>
                <a:spcPts val="1200"/>
              </a:spcAft>
              <a:buFont typeface="Arial" panose="020B0604020202020204" pitchFamily="34" charset="0"/>
              <a:buChar char="•"/>
            </a:pPr>
            <a:r>
              <a:rPr lang="en-US" sz="1800" dirty="0"/>
              <a:t>when the employee is released, the equipment is returned to the warehouse</a:t>
            </a:r>
          </a:p>
        </p:txBody>
      </p:sp>
      <p:pic>
        <p:nvPicPr>
          <p:cNvPr id="5" name="Picture 4">
            <a:extLst>
              <a:ext uri="{FF2B5EF4-FFF2-40B4-BE49-F238E27FC236}">
                <a16:creationId xmlns:a16="http://schemas.microsoft.com/office/drawing/2014/main" id="{68C846D2-DE38-4EA2-B2E1-72CC17784658}"/>
              </a:ext>
            </a:extLst>
          </p:cNvPr>
          <p:cNvPicPr>
            <a:picLocks noChangeAspect="1"/>
          </p:cNvPicPr>
          <p:nvPr/>
        </p:nvPicPr>
        <p:blipFill>
          <a:blip r:embed="rId3"/>
          <a:stretch>
            <a:fillRect/>
          </a:stretch>
        </p:blipFill>
        <p:spPr>
          <a:xfrm>
            <a:off x="5140697" y="1794971"/>
            <a:ext cx="6067425" cy="4762500"/>
          </a:xfrm>
          <a:prstGeom prst="rect">
            <a:avLst/>
          </a:prstGeom>
        </p:spPr>
      </p:pic>
    </p:spTree>
    <p:extLst>
      <p:ext uri="{BB962C8B-B14F-4D97-AF65-F5344CB8AC3E}">
        <p14:creationId xmlns:p14="http://schemas.microsoft.com/office/powerpoint/2010/main" val="346028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p:cNvSpPr txBox="1">
            <a:spLocks/>
          </p:cNvSpPr>
          <p:nvPr/>
        </p:nvSpPr>
        <p:spPr>
          <a:xfrm>
            <a:off x="398890" y="1737058"/>
            <a:ext cx="5368868" cy="935815"/>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en-US" sz="2400" b="1" dirty="0">
                <a:solidFill>
                  <a:srgbClr val="FE801A"/>
                </a:solidFill>
              </a:rPr>
              <a:t>Participants </a:t>
            </a:r>
            <a:r>
              <a:rPr lang="en-US" b="1" dirty="0">
                <a:solidFill>
                  <a:srgbClr val="FE801A"/>
                </a:solidFill>
              </a:rPr>
              <a:t>                               </a:t>
            </a:r>
            <a:endParaRPr lang="en-US" b="1" dirty="0">
              <a:solidFill>
                <a:schemeClr val="bg1"/>
              </a:solidFill>
            </a:endParaRPr>
          </a:p>
          <a:p>
            <a:pPr hangingPunct="1">
              <a:lnSpc>
                <a:spcPct val="80000"/>
              </a:lnSpc>
            </a:pPr>
            <a:endParaRPr lang="en-US" dirty="0"/>
          </a:p>
        </p:txBody>
      </p:sp>
      <p:sp>
        <p:nvSpPr>
          <p:cNvPr id="6" name="TextBox 2">
            <a:extLst>
              <a:ext uri="{FF2B5EF4-FFF2-40B4-BE49-F238E27FC236}">
                <a16:creationId xmlns:a16="http://schemas.microsoft.com/office/drawing/2014/main" id="{C4DDCACE-6315-4FB0-BEEC-16E32DD8CD78}"/>
              </a:ext>
            </a:extLst>
          </p:cNvPr>
          <p:cNvSpPr txBox="1"/>
          <p:nvPr/>
        </p:nvSpPr>
        <p:spPr>
          <a:xfrm>
            <a:off x="398890" y="2145688"/>
            <a:ext cx="5629480"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t>IObjectPool</a:t>
            </a:r>
            <a:r>
              <a:rPr lang="en-US" sz="2000" b="1" dirty="0"/>
              <a:t> -</a:t>
            </a:r>
            <a:r>
              <a:rPr lang="en-US" sz="2000" dirty="0"/>
              <a:t> interface which defines the basic structure of an Object Pool</a:t>
            </a:r>
          </a:p>
          <a:p>
            <a:pPr marL="285750" indent="-285750">
              <a:buFont typeface="Arial" panose="020B0604020202020204" pitchFamily="34" charset="0"/>
              <a:buChar char="•"/>
            </a:pPr>
            <a:r>
              <a:rPr lang="en-US" sz="2000" b="1" dirty="0" err="1"/>
              <a:t>AbstractObjectPool</a:t>
            </a:r>
            <a:r>
              <a:rPr lang="en-US" sz="2000" b="1" dirty="0"/>
              <a:t> - </a:t>
            </a:r>
            <a:r>
              <a:rPr lang="en-US" sz="2000" dirty="0"/>
              <a:t> abstract class which defines the default behavior of an Object Pool.</a:t>
            </a:r>
          </a:p>
          <a:p>
            <a:pPr marL="285750" indent="-285750">
              <a:buFont typeface="Arial" panose="020B0604020202020204" pitchFamily="34" charset="0"/>
              <a:buChar char="•"/>
            </a:pPr>
            <a:r>
              <a:rPr lang="en-US" sz="2000" b="1" dirty="0" err="1"/>
              <a:t>ConcreteObjectPool</a:t>
            </a:r>
            <a:r>
              <a:rPr lang="en-US" sz="2000" b="1" dirty="0"/>
              <a:t> -</a:t>
            </a:r>
            <a:r>
              <a:rPr lang="en-US" sz="2000" dirty="0"/>
              <a:t> implementation of an Object Pool.</a:t>
            </a:r>
          </a:p>
          <a:p>
            <a:pPr marL="285750" indent="-285750">
              <a:buFont typeface="Arial" panose="020B0604020202020204" pitchFamily="34" charset="0"/>
              <a:buChar char="•"/>
            </a:pPr>
            <a:r>
              <a:rPr lang="en-US" sz="2000" b="1" dirty="0" err="1"/>
              <a:t>IPoolableObject</a:t>
            </a:r>
            <a:r>
              <a:rPr lang="en-US" sz="2000" b="1" dirty="0"/>
              <a:t> -</a:t>
            </a:r>
            <a:r>
              <a:rPr lang="en-US" sz="2000" dirty="0"/>
              <a:t> interface which should implement all the objects we want to manage through </a:t>
            </a:r>
            <a:r>
              <a:rPr lang="en-US" sz="2000" dirty="0" err="1"/>
              <a:t>ObjectPool</a:t>
            </a:r>
            <a:r>
              <a:rPr lang="en-US" sz="2000" dirty="0"/>
              <a:t>.</a:t>
            </a:r>
          </a:p>
          <a:p>
            <a:pPr marL="285750" indent="-285750">
              <a:buFont typeface="Arial" panose="020B0604020202020204" pitchFamily="34" charset="0"/>
              <a:buChar char="•"/>
            </a:pPr>
            <a:r>
              <a:rPr lang="en-US" sz="2000" b="1" dirty="0" err="1"/>
              <a:t>ConcretePoolableObject</a:t>
            </a:r>
            <a:r>
              <a:rPr lang="en-US" sz="2000" b="1" dirty="0"/>
              <a:t> - </a:t>
            </a:r>
            <a:r>
              <a:rPr lang="en-US" sz="2000" dirty="0"/>
              <a:t>the real objects to be managed by </a:t>
            </a:r>
            <a:r>
              <a:rPr lang="en-US" sz="2000" dirty="0" err="1"/>
              <a:t>ObjectPool</a:t>
            </a:r>
            <a:r>
              <a:rPr lang="en-US" sz="2000" dirty="0"/>
              <a:t>.</a:t>
            </a:r>
          </a:p>
          <a:p>
            <a:pPr marL="285750" indent="-285750">
              <a:buFont typeface="Arial" panose="020B0604020202020204" pitchFamily="34" charset="0"/>
              <a:buChar char="•"/>
            </a:pPr>
            <a:r>
              <a:rPr lang="en-US" sz="2000" b="1" dirty="0" err="1"/>
              <a:t>IObjectFactory</a:t>
            </a:r>
            <a:r>
              <a:rPr lang="en-US" sz="2000" b="1" dirty="0"/>
              <a:t> -</a:t>
            </a:r>
            <a:r>
              <a:rPr lang="en-US" sz="2000" dirty="0"/>
              <a:t> interface which will define the structure of the </a:t>
            </a:r>
            <a:r>
              <a:rPr lang="en-US" sz="2000" dirty="0" err="1"/>
              <a:t>ConcretePoolableObject</a:t>
            </a:r>
            <a:r>
              <a:rPr lang="en-US" sz="2000" dirty="0"/>
              <a:t> factory.</a:t>
            </a:r>
          </a:p>
          <a:p>
            <a:pPr marL="285750" indent="-285750">
              <a:buFont typeface="Arial" panose="020B0604020202020204" pitchFamily="34" charset="0"/>
              <a:buChar char="•"/>
            </a:pPr>
            <a:r>
              <a:rPr lang="en-US" sz="2000" b="1" dirty="0" err="1"/>
              <a:t>ConcreteObjectFactory</a:t>
            </a:r>
            <a:r>
              <a:rPr lang="en-US" sz="2000" b="1" dirty="0"/>
              <a:t> -</a:t>
            </a:r>
            <a:r>
              <a:rPr lang="en-US" sz="2000" dirty="0"/>
              <a:t> concrete factory for the creation of a </a:t>
            </a:r>
            <a:r>
              <a:rPr lang="en-US" sz="2000" dirty="0" err="1"/>
              <a:t>ConcretePoolableObject</a:t>
            </a:r>
            <a:r>
              <a:rPr lang="en-US" sz="2000" dirty="0"/>
              <a:t>.</a:t>
            </a:r>
          </a:p>
        </p:txBody>
      </p:sp>
      <p:sp>
        <p:nvSpPr>
          <p:cNvPr id="7" name="Text Placeholder 2"/>
          <p:cNvSpPr txBox="1">
            <a:spLocks/>
          </p:cNvSpPr>
          <p:nvPr/>
        </p:nvSpPr>
        <p:spPr>
          <a:xfrm>
            <a:off x="6096794" y="1677780"/>
            <a:ext cx="5368868" cy="935815"/>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en-US" sz="2400" b="1" dirty="0">
                <a:solidFill>
                  <a:srgbClr val="FE801A"/>
                </a:solidFill>
              </a:rPr>
              <a:t>Class diagram </a:t>
            </a:r>
            <a:r>
              <a:rPr lang="en-US" b="1" dirty="0">
                <a:solidFill>
                  <a:srgbClr val="FE801A"/>
                </a:solidFill>
              </a:rPr>
              <a:t>                               </a:t>
            </a:r>
            <a:endParaRPr lang="en-US" b="1" dirty="0">
              <a:solidFill>
                <a:schemeClr val="bg1"/>
              </a:solidFill>
            </a:endParaRPr>
          </a:p>
          <a:p>
            <a:pPr hangingPunct="1">
              <a:lnSpc>
                <a:spcPct val="80000"/>
              </a:lnSpc>
            </a:pPr>
            <a:endParaRPr lang="en-US" dirty="0"/>
          </a:p>
        </p:txBody>
      </p:sp>
      <p:pic>
        <p:nvPicPr>
          <p:cNvPr id="2" name="Picture 1">
            <a:extLst>
              <a:ext uri="{FF2B5EF4-FFF2-40B4-BE49-F238E27FC236}">
                <a16:creationId xmlns:a16="http://schemas.microsoft.com/office/drawing/2014/main" id="{46B397D3-05A7-48F8-B6F7-849EDF01A433}"/>
              </a:ext>
            </a:extLst>
          </p:cNvPr>
          <p:cNvPicPr>
            <a:picLocks noChangeAspect="1"/>
          </p:cNvPicPr>
          <p:nvPr/>
        </p:nvPicPr>
        <p:blipFill>
          <a:blip r:embed="rId3"/>
          <a:stretch>
            <a:fillRect/>
          </a:stretch>
        </p:blipFill>
        <p:spPr>
          <a:xfrm>
            <a:off x="6096794" y="2277790"/>
            <a:ext cx="5931084" cy="4201886"/>
          </a:xfrm>
          <a:prstGeom prst="rect">
            <a:avLst/>
          </a:prstGeom>
        </p:spPr>
      </p:pic>
    </p:spTree>
    <p:extLst>
      <p:ext uri="{BB962C8B-B14F-4D97-AF65-F5344CB8AC3E}">
        <p14:creationId xmlns:p14="http://schemas.microsoft.com/office/powerpoint/2010/main" val="183546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C4DDCACE-6315-4FB0-BEEC-16E32DD8CD78}"/>
              </a:ext>
            </a:extLst>
          </p:cNvPr>
          <p:cNvSpPr txBox="1"/>
          <p:nvPr/>
        </p:nvSpPr>
        <p:spPr>
          <a:xfrm>
            <a:off x="112945" y="2157908"/>
            <a:ext cx="5057091" cy="4062009"/>
          </a:xfrm>
          <a:prstGeom prst="rect">
            <a:avLst/>
          </a:prstGeom>
          <a:noFill/>
        </p:spPr>
        <p:txBody>
          <a:bodyPr wrap="square" rtlCol="0">
            <a:spAutoFit/>
          </a:bodyPr>
          <a:lstStyle/>
          <a:p>
            <a:pPr marL="457200" indent="-457200" algn="just">
              <a:lnSpc>
                <a:spcPct val="80000"/>
              </a:lnSpc>
              <a:buFont typeface="+mj-lt"/>
              <a:buAutoNum type="arabicPeriod"/>
            </a:pPr>
            <a:r>
              <a:rPr lang="en-US" sz="2000" dirty="0"/>
              <a:t>The client sends a request for an object to </a:t>
            </a:r>
            <a:r>
              <a:rPr lang="en-US" sz="2000" b="1" dirty="0" err="1"/>
              <a:t>ConcreteObjectPool</a:t>
            </a:r>
            <a:endParaRPr lang="en-US" sz="2000" b="1" dirty="0"/>
          </a:p>
          <a:p>
            <a:pPr marL="457200" indent="-457200" algn="just">
              <a:lnSpc>
                <a:spcPct val="80000"/>
              </a:lnSpc>
              <a:buFont typeface="+mj-lt"/>
              <a:buAutoNum type="arabicPeriod"/>
            </a:pPr>
            <a:r>
              <a:rPr lang="en-US" sz="2000" b="1" dirty="0" err="1"/>
              <a:t>ConcreteObjectPool</a:t>
            </a:r>
            <a:r>
              <a:rPr lang="en-US" sz="2000" dirty="0"/>
              <a:t> checks if the required object is available, otherwise it will send the request for the creation of a new object to </a:t>
            </a:r>
            <a:r>
              <a:rPr lang="en-US" sz="2000" b="1" dirty="0" err="1"/>
              <a:t>ConcreteObjectFactory</a:t>
            </a:r>
            <a:r>
              <a:rPr lang="en-US" sz="2000" dirty="0"/>
              <a:t>.</a:t>
            </a:r>
          </a:p>
          <a:p>
            <a:pPr marL="457200" indent="-457200" algn="just">
              <a:lnSpc>
                <a:spcPct val="80000"/>
              </a:lnSpc>
              <a:buFont typeface="+mj-lt"/>
              <a:buAutoNum type="arabicPeriod"/>
            </a:pPr>
            <a:r>
              <a:rPr lang="en-US" sz="2000" b="1" dirty="0" err="1"/>
              <a:t>ConcreteObjectFactory</a:t>
            </a:r>
            <a:r>
              <a:rPr lang="en-US" sz="2000" dirty="0"/>
              <a:t> creates a new object whose type is </a:t>
            </a:r>
            <a:r>
              <a:rPr lang="en-US" sz="2000" b="1" dirty="0" err="1"/>
              <a:t>ConcretePoolableObject</a:t>
            </a:r>
            <a:r>
              <a:rPr lang="en-US" sz="2000" dirty="0"/>
              <a:t>.</a:t>
            </a:r>
          </a:p>
          <a:p>
            <a:pPr marL="457200" indent="-457200" algn="just">
              <a:lnSpc>
                <a:spcPct val="80000"/>
              </a:lnSpc>
              <a:buFont typeface="+mj-lt"/>
              <a:buAutoNum type="arabicPeriod"/>
            </a:pPr>
            <a:r>
              <a:rPr lang="en-US" sz="2000" b="1" dirty="0" err="1"/>
              <a:t>ConcreteObjectPool</a:t>
            </a:r>
            <a:r>
              <a:rPr lang="en-US" sz="2000" dirty="0"/>
              <a:t> returns the object to the client.</a:t>
            </a:r>
          </a:p>
          <a:p>
            <a:pPr marL="457200" indent="-457200" algn="just">
              <a:lnSpc>
                <a:spcPct val="80000"/>
              </a:lnSpc>
              <a:buFont typeface="+mj-lt"/>
              <a:buAutoNum type="arabicPeriod"/>
            </a:pPr>
            <a:r>
              <a:rPr lang="en-US" sz="2000" dirty="0"/>
              <a:t>The client uses the object.</a:t>
            </a:r>
          </a:p>
          <a:p>
            <a:pPr marL="457200" indent="-457200" algn="just">
              <a:lnSpc>
                <a:spcPct val="80000"/>
              </a:lnSpc>
              <a:buFont typeface="+mj-lt"/>
              <a:buAutoNum type="arabicPeriod"/>
            </a:pPr>
            <a:r>
              <a:rPr lang="en-US" sz="2000" dirty="0"/>
              <a:t>The client returns the object to </a:t>
            </a:r>
            <a:r>
              <a:rPr lang="en-US" sz="2000" b="1" dirty="0" err="1"/>
              <a:t>ConcreteObjectPool</a:t>
            </a:r>
            <a:r>
              <a:rPr lang="en-US" sz="2000" dirty="0"/>
              <a:t>.</a:t>
            </a:r>
          </a:p>
          <a:p>
            <a:pPr marL="342900" indent="-342900" algn="just">
              <a:lnSpc>
                <a:spcPct val="80000"/>
              </a:lnSpc>
              <a:buFontTx/>
              <a:buChar char="-"/>
            </a:pPr>
            <a:endParaRPr lang="en-US" sz="2400" dirty="0"/>
          </a:p>
          <a:p>
            <a:pPr algn="just">
              <a:lnSpc>
                <a:spcPct val="80000"/>
              </a:lnSpc>
            </a:pPr>
            <a:endParaRPr lang="en-US" dirty="0"/>
          </a:p>
        </p:txBody>
      </p:sp>
      <p:sp>
        <p:nvSpPr>
          <p:cNvPr id="7" name="Text Placeholder 2"/>
          <p:cNvSpPr txBox="1">
            <a:spLocks/>
          </p:cNvSpPr>
          <p:nvPr/>
        </p:nvSpPr>
        <p:spPr>
          <a:xfrm>
            <a:off x="5300283" y="1634820"/>
            <a:ext cx="5368868" cy="935815"/>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en-US" sz="2400" b="1" dirty="0">
                <a:solidFill>
                  <a:srgbClr val="FE801A"/>
                </a:solidFill>
              </a:rPr>
              <a:t>Sequence diagram </a:t>
            </a:r>
            <a:r>
              <a:rPr lang="en-US" b="1" dirty="0">
                <a:solidFill>
                  <a:srgbClr val="FE801A"/>
                </a:solidFill>
              </a:rPr>
              <a:t>                               </a:t>
            </a:r>
            <a:endParaRPr lang="en-US" b="1" dirty="0">
              <a:solidFill>
                <a:schemeClr val="bg1"/>
              </a:solidFill>
            </a:endParaRPr>
          </a:p>
          <a:p>
            <a:pPr hangingPunct="1">
              <a:lnSpc>
                <a:spcPct val="80000"/>
              </a:lnSpc>
            </a:pPr>
            <a:endParaRPr lang="en-US" dirty="0"/>
          </a:p>
        </p:txBody>
      </p:sp>
      <p:pic>
        <p:nvPicPr>
          <p:cNvPr id="13" name="Picture 12">
            <a:extLst>
              <a:ext uri="{FF2B5EF4-FFF2-40B4-BE49-F238E27FC236}">
                <a16:creationId xmlns:a16="http://schemas.microsoft.com/office/drawing/2014/main" id="{CE0E136D-DDDE-4A86-A773-0FE1031AC685}"/>
              </a:ext>
            </a:extLst>
          </p:cNvPr>
          <p:cNvPicPr>
            <a:picLocks noChangeAspect="1"/>
          </p:cNvPicPr>
          <p:nvPr/>
        </p:nvPicPr>
        <p:blipFill>
          <a:blip r:embed="rId3"/>
          <a:stretch>
            <a:fillRect/>
          </a:stretch>
        </p:blipFill>
        <p:spPr>
          <a:xfrm>
            <a:off x="5383966" y="2157908"/>
            <a:ext cx="6083723" cy="3311521"/>
          </a:xfrm>
          <a:prstGeom prst="rect">
            <a:avLst/>
          </a:prstGeom>
        </p:spPr>
      </p:pic>
    </p:spTree>
    <p:extLst>
      <p:ext uri="{BB962C8B-B14F-4D97-AF65-F5344CB8AC3E}">
        <p14:creationId xmlns:p14="http://schemas.microsoft.com/office/powerpoint/2010/main" val="222253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51963B-57D9-473F-BDC0-82D4AE48E006}"/>
              </a:ext>
            </a:extLst>
          </p:cNvPr>
          <p:cNvSpPr txBox="1">
            <a:spLocks/>
          </p:cNvSpPr>
          <p:nvPr/>
        </p:nvSpPr>
        <p:spPr>
          <a:xfrm>
            <a:off x="652376" y="1670265"/>
            <a:ext cx="8146002" cy="935815"/>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1">
              <a:lnSpc>
                <a:spcPct val="80000"/>
              </a:lnSpc>
              <a:spcAft>
                <a:spcPts val="1200"/>
              </a:spcAft>
            </a:pPr>
            <a:r>
              <a:rPr lang="en-US" sz="2400" b="1" dirty="0">
                <a:solidFill>
                  <a:srgbClr val="FE801A"/>
                </a:solidFill>
              </a:rPr>
              <a:t>Object pool strategies without spared objects in pool</a:t>
            </a:r>
            <a:endParaRPr lang="en-US" b="1" dirty="0">
              <a:solidFill>
                <a:schemeClr val="bg1"/>
              </a:solidFill>
            </a:endParaRPr>
          </a:p>
          <a:p>
            <a:pPr hangingPunct="1">
              <a:lnSpc>
                <a:spcPct val="80000"/>
              </a:lnSpc>
            </a:pPr>
            <a:endParaRPr lang="en-US" dirty="0"/>
          </a:p>
        </p:txBody>
      </p:sp>
      <p:sp>
        <p:nvSpPr>
          <p:cNvPr id="5" name="TextBox 2">
            <a:extLst>
              <a:ext uri="{FF2B5EF4-FFF2-40B4-BE49-F238E27FC236}">
                <a16:creationId xmlns:a16="http://schemas.microsoft.com/office/drawing/2014/main" id="{0554AFBE-47BC-4CEB-A8AB-FE1B71232632}"/>
              </a:ext>
            </a:extLst>
          </p:cNvPr>
          <p:cNvSpPr txBox="1"/>
          <p:nvPr/>
        </p:nvSpPr>
        <p:spPr>
          <a:xfrm>
            <a:off x="652376" y="2276320"/>
            <a:ext cx="6899647" cy="2243050"/>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US" sz="2000" dirty="0"/>
              <a:t>fail to provide an object (and return an error to the client).</a:t>
            </a:r>
          </a:p>
          <a:p>
            <a:pPr marL="342900" indent="-342900" algn="just">
              <a:lnSpc>
                <a:spcPct val="80000"/>
              </a:lnSpc>
              <a:spcBef>
                <a:spcPts val="600"/>
              </a:spcBef>
              <a:spcAft>
                <a:spcPts val="600"/>
              </a:spcAft>
              <a:buFont typeface="Arial" panose="020B0604020202020204" pitchFamily="34" charset="0"/>
              <a:buChar char="•"/>
            </a:pPr>
            <a:r>
              <a:rPr lang="en-US" sz="2000" dirty="0"/>
              <a:t>allocate a new object, thus increasing the size of the pool. Pools that do this usually allow you to set the high water mark (the maximum number of objects ever used).</a:t>
            </a:r>
          </a:p>
          <a:p>
            <a:pPr marL="342900" indent="-342900" algn="just">
              <a:lnSpc>
                <a:spcPct val="80000"/>
              </a:lnSpc>
              <a:spcBef>
                <a:spcPts val="600"/>
              </a:spcBef>
              <a:spcAft>
                <a:spcPts val="600"/>
              </a:spcAft>
              <a:buFont typeface="Arial" panose="020B0604020202020204" pitchFamily="34" charset="0"/>
              <a:buChar char="•"/>
            </a:pPr>
            <a:r>
              <a:rPr lang="en-US" sz="2000" dirty="0"/>
              <a:t>in a multithreaded environment, a pool may block the client until another thread returns an object to the pool.</a:t>
            </a:r>
            <a:endParaRPr lang="en-US" sz="2400" dirty="0"/>
          </a:p>
          <a:p>
            <a:pPr algn="just">
              <a:lnSpc>
                <a:spcPct val="80000"/>
              </a:lnSpc>
            </a:pPr>
            <a:endParaRPr lang="en-US" dirty="0"/>
          </a:p>
        </p:txBody>
      </p:sp>
    </p:spTree>
    <p:extLst>
      <p:ext uri="{BB962C8B-B14F-4D97-AF65-F5344CB8AC3E}">
        <p14:creationId xmlns:p14="http://schemas.microsoft.com/office/powerpoint/2010/main" val="189964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p:cNvSpPr txBox="1">
            <a:spLocks/>
          </p:cNvSpPr>
          <p:nvPr/>
        </p:nvSpPr>
        <p:spPr>
          <a:xfrm>
            <a:off x="2774944" y="2741346"/>
            <a:ext cx="6643699" cy="2141372"/>
          </a:xfrm>
          <a:prstGeom prst="rect">
            <a:avLst/>
          </a:prstGeom>
          <a:noFill/>
          <a:ln>
            <a:noFill/>
          </a:ln>
        </p:spPr>
        <p:txBody>
          <a:bodyPr vert="horz" wrap="square" lIns="91440" tIns="45720" rIns="91440" bIns="45720" anchor="t" anchorCtr="0" compatLnSpc="1">
            <a:normAutofit/>
          </a:bodyPr>
          <a:lst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hangingPunct="1">
              <a:lnSpc>
                <a:spcPct val="80000"/>
              </a:lnSpc>
              <a:spcAft>
                <a:spcPts val="1200"/>
              </a:spcAft>
            </a:pPr>
            <a:r>
              <a:rPr lang="en-US" sz="3600" b="1" dirty="0">
                <a:solidFill>
                  <a:srgbClr val="FE801A"/>
                </a:solidFill>
              </a:rPr>
              <a:t>Object pool Demo                                </a:t>
            </a:r>
            <a:endParaRPr lang="en-US" sz="3600" b="1" dirty="0">
              <a:solidFill>
                <a:schemeClr val="bg1"/>
              </a:solidFill>
            </a:endParaRPr>
          </a:p>
          <a:p>
            <a:pPr hangingPunct="1">
              <a:lnSpc>
                <a:spcPct val="80000"/>
              </a:lnSpc>
            </a:pPr>
            <a:endParaRPr lang="en-US" dirty="0"/>
          </a:p>
        </p:txBody>
      </p:sp>
    </p:spTree>
    <p:extLst>
      <p:ext uri="{BB962C8B-B14F-4D97-AF65-F5344CB8AC3E}">
        <p14:creationId xmlns:p14="http://schemas.microsoft.com/office/powerpoint/2010/main" val="2352327133"/>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itle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5965</TotalTime>
  <Words>1111</Words>
  <Application>Microsoft Office PowerPoint</Application>
  <PresentationFormat>Custom</PresentationFormat>
  <Paragraphs>83</Paragraphs>
  <Slides>14</Slides>
  <Notes>14</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14</vt:i4>
      </vt:variant>
    </vt:vector>
  </HeadingPairs>
  <TitlesOfParts>
    <vt:vector size="25" baseType="lpstr">
      <vt:lpstr>Arial</vt:lpstr>
      <vt:lpstr>Calibri</vt:lpstr>
      <vt:lpstr>Century Gothic</vt:lpstr>
      <vt:lpstr>StarSymbol</vt:lpstr>
      <vt:lpstr>Default</vt:lpstr>
      <vt:lpstr>Title1</vt:lpstr>
      <vt:lpstr>Title2</vt:lpstr>
      <vt:lpstr>Title3</vt:lpstr>
      <vt:lpstr>Title4</vt:lpstr>
      <vt:lpstr>Title5</vt:lpstr>
      <vt:lpstr>Title6</vt:lpstr>
      <vt:lpstr>DESIGN (ANTI-)PATTERNS</vt:lpstr>
      <vt:lpstr>WHAT ARE DESIGN PATTERNS  </vt:lpstr>
      <vt:lpstr> Object pool </vt:lpstr>
      <vt:lpstr>Object pool</vt:lpstr>
      <vt:lpstr>Object pool</vt:lpstr>
      <vt:lpstr>PowerPoint Presentation</vt:lpstr>
      <vt:lpstr>PowerPoint Presentation</vt:lpstr>
      <vt:lpstr>PowerPoint Presentation</vt:lpstr>
      <vt:lpstr>PowerPoint Presentation</vt:lpstr>
      <vt:lpstr>Object pool</vt:lpstr>
      <vt:lpstr>Object pool</vt:lpstr>
      <vt:lpstr>Object pool</vt:lpstr>
      <vt:lpstr>Object pool</vt:lpstr>
      <vt:lpstr>Object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(ANTI-)PATTERNS</dc:title>
  <dc:creator>Juraj Kollar</dc:creator>
  <cp:lastModifiedBy>Viktor Jandák</cp:lastModifiedBy>
  <cp:revision>114</cp:revision>
  <dcterms:created xsi:type="dcterms:W3CDTF">2019-03-26T16:03:10Z</dcterms:created>
  <dcterms:modified xsi:type="dcterms:W3CDTF">2019-08-02T11:38:17Z</dcterms:modified>
</cp:coreProperties>
</file>