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51"/>
  </p:notesMasterIdLst>
  <p:handoutMasterIdLst>
    <p:handoutMasterId r:id="rId52"/>
  </p:handoutMasterIdLst>
  <p:sldIdLst>
    <p:sldId id="256" r:id="rId8"/>
    <p:sldId id="257" r:id="rId9"/>
    <p:sldId id="265" r:id="rId10"/>
    <p:sldId id="281" r:id="rId11"/>
    <p:sldId id="258" r:id="rId12"/>
    <p:sldId id="266" r:id="rId13"/>
    <p:sldId id="267" r:id="rId14"/>
    <p:sldId id="268" r:id="rId15"/>
    <p:sldId id="259" r:id="rId16"/>
    <p:sldId id="270" r:id="rId17"/>
    <p:sldId id="271" r:id="rId18"/>
    <p:sldId id="260" r:id="rId19"/>
    <p:sldId id="269" r:id="rId20"/>
    <p:sldId id="262" r:id="rId21"/>
    <p:sldId id="263" r:id="rId22"/>
    <p:sldId id="273" r:id="rId23"/>
    <p:sldId id="272" r:id="rId24"/>
    <p:sldId id="274" r:id="rId25"/>
    <p:sldId id="275" r:id="rId26"/>
    <p:sldId id="264" r:id="rId27"/>
    <p:sldId id="276" r:id="rId28"/>
    <p:sldId id="277" r:id="rId29"/>
    <p:sldId id="278" r:id="rId30"/>
    <p:sldId id="279" r:id="rId31"/>
    <p:sldId id="283" r:id="rId32"/>
    <p:sldId id="280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4" r:id="rId44"/>
    <p:sldId id="295" r:id="rId45"/>
    <p:sldId id="293" r:id="rId46"/>
    <p:sldId id="296" r:id="rId47"/>
    <p:sldId id="297" r:id="rId48"/>
    <p:sldId id="298" r:id="rId49"/>
    <p:sldId id="299" r:id="rId50"/>
  </p:sldIdLst>
  <p:sldSz cx="12193588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73" autoAdjust="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C224CAE8-D6E1-4DFA-B688-8EC559DF47B5}" type="slidenum">
              <a:t>‹#›</a:t>
            </a:fld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3005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7261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5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4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3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5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0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56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2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2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08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07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0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31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9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0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9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38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1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0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04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2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4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14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133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1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0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98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3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7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535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92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3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6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18035-A34B-4EC9-BE9A-C0259D919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C287FE-A849-41B2-AE1A-94F17ABDDF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551C40-BB73-4760-8D31-963AD04ED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FDDBD0-C877-4CE8-AD47-E59C987696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00E068-BD20-4709-A75D-B150823F71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2D1207-BBC4-47AC-9275-1638BB0222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2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F322A-7C6A-4D8D-A9C6-D159F7EBBF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43DCEA-76D4-422E-B44A-BE3DAFD54F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B73AD-4E64-4D9E-A823-D1ECE8D3FD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6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BC1A41-981D-4997-B57A-8FECCACFE6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87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B8FA1E-084E-497A-A1EB-4B7F6378A5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0D8EC8-DD82-42EB-8A77-8B612D04CF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9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DE86F3-1C97-4D75-90CA-50D817D48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8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F581F7-457D-400B-88B7-9CCC068EB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633AF8-CBE3-4FD8-B8A6-F067C44F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4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A88C2-EA94-4790-BEDE-4A21356B7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40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312788-A06C-4772-9645-7A33819F6C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D4DB30-22F8-4DFD-8E09-B2867C7BC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1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0CF13E-9141-4424-99C1-78462333F6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5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84EB2-B8C6-43FE-A3C6-1AF621B149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8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D2D04-3659-4958-A704-D843ADDD76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6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7C0596-B99A-4775-85F3-75C574EAB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30F97-56C8-496C-A90A-8650719A7A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0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A5E499-9F67-49F6-BA42-BA700EA40D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7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09F719-E5B3-4BD8-842C-37EDDEDF06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0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F1435-D96B-4ABC-B140-482F41B336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4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295B67-6AA4-4BBE-83B7-055EC45CD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A20F8D-76C1-4F54-B825-98AB8FED5A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1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7FCDA2-D345-46E5-BB6F-D04B274199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ED1F01-CBD6-402F-8415-E26691AC1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40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111D66-107E-419A-8F7D-AFA22FEB56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42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CB1992-B600-408F-905D-7700816D1B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10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4403F6-0388-4B76-AEF4-8243D6D362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29401C-EDEF-4FBC-B969-A4C636E855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36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A23167-1607-427B-B4B7-B138F5EE8E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97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1636DA-55F3-4A0C-93F1-8D760F10C5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0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0430E-3F9C-40D1-AF93-33FEEF5635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5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74908-4704-4D67-9D54-F712D41707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67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C061F6-BB8F-4E4D-AFAC-12B63B32D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8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E127A8-45E9-4550-AAF9-03B022A9BD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20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6FA1B0-001A-4CEB-8CCC-90DB82C9AD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37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6782CC-2792-4EF2-A965-7D0DC867D1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28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5E77F3-57D2-4150-9747-B8C22658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71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1AD07F-298B-4436-87D7-A59C4C0AA6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D5CF9-817D-4698-9D77-B0776D7690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72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37A844-9ED1-4F27-9F04-0441026BF2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872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119F8A-A908-44AD-9B1D-F28A16ECC2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80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8FC21B-C4CD-4C78-9941-B3C6F56632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85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3A7D91-3E93-4E13-90C9-A6868BF29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22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37D444-AEE0-4509-A76B-E0BC521511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37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CE7581-13F3-418E-A0FC-03A9BB9A87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A0EA7-B07F-4D28-AE1C-AD5CF901A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29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24D5D-93EB-4E65-8AFA-9BF0859432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71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E2691F-61C0-49DB-904D-9ED8F42DBF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99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7A4BF5-EC77-4165-B14E-C7FA4DD0A1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EE33C9-754A-462F-BA4B-82747242C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78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F6236E-6796-49AE-AA26-BA71A13398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63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77CBD8-7CC1-43C8-AAE5-D977A0722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84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046965-867A-4FE0-8C5C-3DF0AE44C2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76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477AE4-CFC4-42AD-9B29-E979B5D5F3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DB3C6A-4032-443B-A34A-0DF0E92FBA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20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9DF421-4C84-4AF2-81CF-465EBC6637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4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F34D9A-B32F-4582-84C8-E16722F147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19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DB670-2F64-49AC-862B-983C2B501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33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45187C-8421-43D1-B17E-C9A9FB0B8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1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C08EAC-1D1F-4A94-8448-B436EF89D3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7570FC-20ED-4994-A584-0455348167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916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3BAEE-E1E9-4A78-914D-D718A752C0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28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E7B10-310D-40B4-B53F-FA681030F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64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402E0-1A72-41A9-AB1C-E09261E329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68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B4FE5-55D4-4951-BDD9-E76ECB3D39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73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3D3A42-3809-43C6-A04A-1F00C55EFB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70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2A9BC-4658-4421-B5DB-B1EF5C8FF5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22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6F2B9E-6ECB-45BF-BA2C-38E9E955B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84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2B73DC-0B70-4126-83ED-43FF950F4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C1919-3174-4D5F-9A01-0F5E92AD12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2C1C7-2D59-4B07-968C-583FE61E7E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8594640" y="6356520"/>
            <a:ext cx="29116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6356520"/>
            <a:ext cx="77724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763120" y="380520"/>
            <a:ext cx="2743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05F10210-5FCE-4BBD-8F7E-63640512FE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7" descr="C0-HD-BTM.png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7908839" y="4314960"/>
            <a:ext cx="2911679" cy="37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1371599" y="4324320"/>
            <a:ext cx="64007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8077320" y="143028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393CE12-20B0-4AEA-AB03-14112229CE2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880"/>
            <a:ext cx="6991199" cy="3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ED4C9759-A86D-475E-9601-38AEB00A70B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36D45615-4D76-4E8E-9499-D3415C901D5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8"/>
          <p:cNvSpPr/>
          <p:nvPr/>
        </p:nvSpPr>
        <p:spPr>
          <a:xfrm>
            <a:off x="476280" y="93348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“</a:t>
            </a:r>
          </a:p>
        </p:txBody>
      </p:sp>
      <p:sp>
        <p:nvSpPr>
          <p:cNvPr id="4" name="TextBox 9"/>
          <p:cNvSpPr/>
          <p:nvPr/>
        </p:nvSpPr>
        <p:spPr>
          <a:xfrm>
            <a:off x="10983960" y="270180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”</a:t>
            </a:r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AC7CD73-6B19-4846-BF6F-A2BDCCF7291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8E45A6AF-3B79-4DA2-B94B-A3594252FDA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520"/>
            <a:ext cx="6991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184C2505-6BF8-4576-B13F-F6D2518E344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siGN (ANTI-)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240" y="1803240"/>
            <a:ext cx="9448920" cy="1825920"/>
          </a:xfrm>
        </p:spPr>
        <p:txBody>
          <a:bodyPr wrap="square" lIns="91440" tIns="45720" rIns="91440" bIns="45720" anchor="b">
            <a:noAutofit/>
          </a:bodyPr>
          <a:lstStyle/>
          <a:p>
            <a:pPr lvl="0" algn="l" hangingPunct="1"/>
            <a:r>
              <a:rPr lang="en-US" sz="6000" dirty="0"/>
              <a:t>DESIGN (</a:t>
            </a:r>
            <a:r>
              <a:rPr lang="en-US" sz="6000" dirty="0" smtClean="0"/>
              <a:t>ANT</a:t>
            </a:r>
            <a:r>
              <a:rPr lang="en-US" sz="6000" dirty="0" smtClean="0">
                <a:solidFill>
                  <a:srgbClr val="FF0000"/>
                </a:solidFill>
                <a:latin typeface="Freestyle Script" panose="030804020302050B0404" pitchFamily="66" charset="0"/>
              </a:rPr>
              <a:t>Y</a:t>
            </a:r>
            <a:r>
              <a:rPr lang="en-US" sz="6000" dirty="0" smtClean="0"/>
              <a:t>-</a:t>
            </a:r>
            <a:r>
              <a:rPr lang="en-US" sz="6000" dirty="0"/>
              <a:t>)PATTERNS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240" y="3974442"/>
            <a:ext cx="5867610" cy="58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r>
              <a:rPr lang="en-US" sz="3200" dirty="0" smtClean="0"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The package “</a:t>
            </a:r>
            <a:r>
              <a:rPr lang="en-US" sz="3200" dirty="0" err="1" smtClean="0"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java.lang.ref</a:t>
            </a:r>
            <a:r>
              <a:rPr lang="en-US" sz="3200" dirty="0" smtClean="0"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”</a:t>
            </a:r>
            <a:endParaRPr lang="en-US" sz="3200" b="0" i="0" u="none" strike="noStrike" cap="none" baseline="0" dirty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54568B-73B0-4334-9050-B1F024F64123}"/>
              </a:ext>
            </a:extLst>
          </p:cNvPr>
          <p:cNvSpPr txBox="1"/>
          <p:nvPr/>
        </p:nvSpPr>
        <p:spPr>
          <a:xfrm>
            <a:off x="1371240" y="5575178"/>
            <a:ext cx="221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Peter Prazenica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9.5.2019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38173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Weak References – Example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173" y="1430492"/>
            <a:ext cx="3703502" cy="45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85" y="1182029"/>
            <a:ext cx="12210073" cy="5151863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38173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Weak References – Example</a:t>
            </a:r>
            <a:endParaRPr lang="sk-SK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28759" cy="4611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884" y="4611231"/>
            <a:ext cx="12004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BEFORE GC: Get method of the weak reference </a:t>
            </a:r>
            <a:r>
              <a:rPr lang="en-US" sz="2000" dirty="0" err="1">
                <a:solidFill>
                  <a:schemeClr val="bg1"/>
                </a:solidFill>
              </a:rPr>
              <a:t>allways</a:t>
            </a:r>
            <a:r>
              <a:rPr lang="en-US" sz="2000" dirty="0">
                <a:solidFill>
                  <a:schemeClr val="bg1"/>
                </a:solidFill>
              </a:rPr>
              <a:t> returns the instance: other.references.WeakReferenceExample$ObjectWithFinalize@15db9742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object other.references.WeakReferenceExample$ObjectWithFinalize@15db9742 is being finalized!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AFTER GC: Get method of the weak reference is usually not returning the instance: null</a:t>
            </a:r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38173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sk-SK" sz="3600" b="1" kern="0" smtClean="0">
                <a:solidFill>
                  <a:schemeClr val="accent2"/>
                </a:solidFill>
              </a:rPr>
              <a:t>Weak References – Example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7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154448"/>
            <a:ext cx="12193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“get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returns this reference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object's referent. If this reference object has been cleared, either by the program or by the garbage collector, then this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method returns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sk-SK" sz="28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6884" y="951346"/>
            <a:ext cx="120040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BEFORE GC: </a:t>
            </a:r>
            <a:r>
              <a:rPr lang="en-US" sz="2400" dirty="0">
                <a:solidFill>
                  <a:srgbClr val="FF0000"/>
                </a:solidFill>
              </a:rPr>
              <a:t>Get method </a:t>
            </a:r>
            <a:r>
              <a:rPr lang="en-US" sz="2400" dirty="0">
                <a:solidFill>
                  <a:schemeClr val="bg1"/>
                </a:solidFill>
              </a:rPr>
              <a:t>of the weak reference </a:t>
            </a:r>
            <a:r>
              <a:rPr lang="en-US" sz="2400" dirty="0" err="1">
                <a:solidFill>
                  <a:schemeClr val="bg1"/>
                </a:solidFill>
              </a:rPr>
              <a:t>allways</a:t>
            </a:r>
            <a:r>
              <a:rPr lang="en-US" sz="2400" dirty="0">
                <a:solidFill>
                  <a:schemeClr val="bg1"/>
                </a:solidFill>
              </a:rPr>
              <a:t> returns the instance: other.references.WeakReferenceExample$</a:t>
            </a:r>
            <a:r>
              <a:rPr lang="en-US" sz="2400" dirty="0">
                <a:solidFill>
                  <a:srgbClr val="FF0000"/>
                </a:solidFill>
              </a:rPr>
              <a:t>ObjectWithFinalize@15db9742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Calling </a:t>
            </a:r>
            <a:r>
              <a:rPr lang="en-US" sz="2400" dirty="0" err="1">
                <a:solidFill>
                  <a:schemeClr val="bg1"/>
                </a:solidFill>
              </a:rPr>
              <a:t>System.gc</a:t>
            </a:r>
            <a:r>
              <a:rPr lang="en-US" sz="2400" dirty="0">
                <a:solidFill>
                  <a:schemeClr val="bg1"/>
                </a:solidFill>
              </a:rPr>
              <a:t>() and sleeping 1 </a:t>
            </a:r>
            <a:r>
              <a:rPr lang="en-US" sz="2400" dirty="0" err="1">
                <a:solidFill>
                  <a:schemeClr val="bg1"/>
                </a:solidFill>
              </a:rPr>
              <a:t>seccond</a:t>
            </a:r>
            <a:r>
              <a:rPr lang="en-US" sz="2400" dirty="0">
                <a:solidFill>
                  <a:schemeClr val="bg1"/>
                </a:solidFill>
              </a:rPr>
              <a:t> ...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object other.references.WeakReferenceExample$</a:t>
            </a:r>
            <a:r>
              <a:rPr lang="en-US" sz="2400" dirty="0">
                <a:solidFill>
                  <a:srgbClr val="FF0000"/>
                </a:solidFill>
              </a:rPr>
              <a:t>ObjectWithFinalize@15db9742 is being finalized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Calling </a:t>
            </a:r>
            <a:r>
              <a:rPr lang="en-US" sz="2400" dirty="0" err="1">
                <a:solidFill>
                  <a:schemeClr val="bg1"/>
                </a:solidFill>
              </a:rPr>
              <a:t>System.gc</a:t>
            </a:r>
            <a:r>
              <a:rPr lang="en-US" sz="2400" dirty="0">
                <a:solidFill>
                  <a:schemeClr val="bg1"/>
                </a:solidFill>
              </a:rPr>
              <a:t>() and sleeping 1 </a:t>
            </a:r>
            <a:r>
              <a:rPr lang="en-US" sz="2400" dirty="0" err="1">
                <a:solidFill>
                  <a:schemeClr val="bg1"/>
                </a:solidFill>
              </a:rPr>
              <a:t>seccond</a:t>
            </a:r>
            <a:r>
              <a:rPr lang="en-US" sz="2400" dirty="0">
                <a:solidFill>
                  <a:schemeClr val="bg1"/>
                </a:solidFill>
              </a:rPr>
              <a:t> ...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Calling </a:t>
            </a:r>
            <a:r>
              <a:rPr lang="en-US" sz="2400" dirty="0" err="1">
                <a:solidFill>
                  <a:schemeClr val="bg1"/>
                </a:solidFill>
              </a:rPr>
              <a:t>System.gc</a:t>
            </a:r>
            <a:r>
              <a:rPr lang="en-US" sz="2400" dirty="0">
                <a:solidFill>
                  <a:schemeClr val="bg1"/>
                </a:solidFill>
              </a:rPr>
              <a:t>() and sleeping 1 </a:t>
            </a:r>
            <a:r>
              <a:rPr lang="en-US" sz="2400" dirty="0" err="1">
                <a:solidFill>
                  <a:schemeClr val="bg1"/>
                </a:solidFill>
              </a:rPr>
              <a:t>seccond</a:t>
            </a:r>
            <a:r>
              <a:rPr lang="en-US" sz="2400" dirty="0">
                <a:solidFill>
                  <a:schemeClr val="bg1"/>
                </a:solidFill>
              </a:rPr>
              <a:t> ...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AFTER GC: </a:t>
            </a:r>
            <a:r>
              <a:rPr lang="en-US" sz="2400" dirty="0">
                <a:solidFill>
                  <a:srgbClr val="FF0000"/>
                </a:solidFill>
              </a:rPr>
              <a:t>Get method </a:t>
            </a:r>
            <a:r>
              <a:rPr lang="en-US" sz="2400" dirty="0">
                <a:solidFill>
                  <a:schemeClr val="bg1"/>
                </a:solidFill>
              </a:rPr>
              <a:t>of the weak reference is usually not returning the instance: </a:t>
            </a:r>
            <a:r>
              <a:rPr lang="en-US" sz="2400" dirty="0">
                <a:solidFill>
                  <a:srgbClr val="FF0000"/>
                </a:solidFill>
              </a:rPr>
              <a:t>null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38173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Weak References – Example</a:t>
            </a:r>
            <a:endParaRPr lang="en-US" sz="36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Soft References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" y="1225689"/>
            <a:ext cx="120827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To create such references </a:t>
            </a:r>
            <a:r>
              <a:rPr lang="en-US" sz="3600" dirty="0" err="1" smtClean="0">
                <a:solidFill>
                  <a:schemeClr val="accent2"/>
                </a:solidFill>
              </a:rPr>
              <a:t>java.lang.ref.SoftReference</a:t>
            </a:r>
            <a:r>
              <a:rPr lang="en-US" sz="3600" dirty="0" smtClean="0">
                <a:solidFill>
                  <a:schemeClr val="bg1"/>
                </a:solidFill>
              </a:rPr>
              <a:t> class is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/>
                </a:solidFill>
              </a:rPr>
              <a:t>Example: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SoftReference</a:t>
            </a:r>
            <a:r>
              <a:rPr lang="en-US" sz="3600" dirty="0" smtClean="0">
                <a:solidFill>
                  <a:schemeClr val="bg1"/>
                </a:solidFill>
              </a:rPr>
              <a:t>&lt;Integer</a:t>
            </a:r>
            <a:r>
              <a:rPr lang="en-US" sz="3600" dirty="0">
                <a:solidFill>
                  <a:schemeClr val="bg1"/>
                </a:solidFill>
              </a:rPr>
              <a:t>&gt; </a:t>
            </a:r>
            <a:r>
              <a:rPr lang="en-US" sz="3600" dirty="0" err="1" smtClean="0">
                <a:solidFill>
                  <a:schemeClr val="bg1"/>
                </a:solidFill>
              </a:rPr>
              <a:t>softRefToInteger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= new </a:t>
            </a:r>
            <a:r>
              <a:rPr lang="en-US" sz="3600" dirty="0" err="1" smtClean="0">
                <a:solidFill>
                  <a:schemeClr val="bg1"/>
                </a:solidFill>
              </a:rPr>
              <a:t>SoftReference</a:t>
            </a:r>
            <a:r>
              <a:rPr lang="en-US" sz="3600" dirty="0" smtClean="0">
                <a:solidFill>
                  <a:schemeClr val="bg1"/>
                </a:solidFill>
              </a:rPr>
              <a:t>&lt;Integer</a:t>
            </a:r>
            <a:r>
              <a:rPr lang="en-US" sz="3600" dirty="0">
                <a:solidFill>
                  <a:schemeClr val="bg1"/>
                </a:solidFill>
              </a:rPr>
              <a:t>&gt;(</a:t>
            </a:r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);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If an object has no strong reference but has a soft reference, then the garbage collector reclaims this object’s memory </a:t>
            </a:r>
            <a:r>
              <a:rPr lang="en-US" sz="3600" dirty="0">
                <a:solidFill>
                  <a:schemeClr val="accent2"/>
                </a:solidFill>
              </a:rPr>
              <a:t>when GC needs to free up some </a:t>
            </a:r>
            <a:r>
              <a:rPr lang="en-US" sz="3600" dirty="0" smtClean="0">
                <a:solidFill>
                  <a:schemeClr val="accent2"/>
                </a:solidFill>
              </a:rPr>
              <a:t>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/>
                </a:solidFill>
              </a:rPr>
              <a:t>C</a:t>
            </a:r>
            <a:r>
              <a:rPr lang="en-US" sz="3600" dirty="0" smtClean="0">
                <a:solidFill>
                  <a:schemeClr val="accent2"/>
                </a:solidFill>
              </a:rPr>
              <a:t>leared </a:t>
            </a:r>
            <a:r>
              <a:rPr lang="en-US" sz="3600" dirty="0">
                <a:solidFill>
                  <a:schemeClr val="accent2"/>
                </a:solidFill>
              </a:rPr>
              <a:t>before </a:t>
            </a:r>
            <a:r>
              <a:rPr lang="en-US" sz="3600" dirty="0">
                <a:solidFill>
                  <a:schemeClr val="bg1"/>
                </a:solidFill>
              </a:rPr>
              <a:t>the virtual machine throws an </a:t>
            </a:r>
            <a:r>
              <a:rPr lang="en-US" sz="3600" dirty="0" err="1">
                <a:solidFill>
                  <a:schemeClr val="accent2"/>
                </a:solidFill>
              </a:rPr>
              <a:t>OutOfMemoryError</a:t>
            </a:r>
            <a:endParaRPr lang="en-US" sz="3600" dirty="0" smtClean="0">
              <a:solidFill>
                <a:schemeClr val="accent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Most </a:t>
            </a:r>
            <a:r>
              <a:rPr lang="en-US" sz="3600" dirty="0">
                <a:solidFill>
                  <a:schemeClr val="bg1"/>
                </a:solidFill>
              </a:rPr>
              <a:t>often used to implement memory-sensitive caches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Soft References – Example No. 1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011" y="1095955"/>
            <a:ext cx="4328087" cy="54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Soft References – Example No. 1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473005"/>
            <a:ext cx="12193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“get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returns this reference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object's referent. If this reference object has been cleared, either by the program or by the garbage collector, then this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method returns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sk-SK" sz="28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5303"/>
            <a:ext cx="12193588" cy="46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5642"/>
            <a:ext cx="12193588" cy="4699467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49683" y="-356826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Soft References – Example No. 1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884" y="4611231"/>
            <a:ext cx="12004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BEFORE GC: Get </a:t>
            </a:r>
            <a:r>
              <a:rPr lang="en-US" sz="2000" dirty="0" err="1">
                <a:solidFill>
                  <a:schemeClr val="bg1"/>
                </a:solidFill>
              </a:rPr>
              <a:t>allways</a:t>
            </a:r>
            <a:r>
              <a:rPr lang="en-US" sz="2000" dirty="0">
                <a:solidFill>
                  <a:schemeClr val="bg1"/>
                </a:solidFill>
              </a:rPr>
              <a:t> returns the instance: other.references.SoftReferenceExample$ObjectWithFinalize@15db9742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AFTER GC: Can we still retrieve back the object? (Yes, JVM was not in badly need of free memory) other.references.SoftReferenceExample$ObjectWithFinalize@15db9742</a:t>
            </a:r>
          </a:p>
        </p:txBody>
      </p:sp>
    </p:spTree>
    <p:extLst>
      <p:ext uri="{BB962C8B-B14F-4D97-AF65-F5344CB8AC3E}">
        <p14:creationId xmlns:p14="http://schemas.microsoft.com/office/powerpoint/2010/main" val="11908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Soft References – Example No. 2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8580"/>
            <a:ext cx="12193588" cy="46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Soft References – Example No. 2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6726" y="1578100"/>
            <a:ext cx="120040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BEFORE GC: Get </a:t>
            </a:r>
            <a:r>
              <a:rPr lang="en-US" sz="2000" dirty="0" err="1">
                <a:solidFill>
                  <a:schemeClr val="bg1"/>
                </a:solidFill>
              </a:rPr>
              <a:t>allways</a:t>
            </a:r>
            <a:r>
              <a:rPr lang="en-US" sz="2000" dirty="0">
                <a:solidFill>
                  <a:schemeClr val="bg1"/>
                </a:solidFill>
              </a:rPr>
              <a:t> returns the instance: other.references.SoftReferenceExample2$</a:t>
            </a:r>
            <a:r>
              <a:rPr lang="en-US" sz="2000" dirty="0">
                <a:solidFill>
                  <a:srgbClr val="FF0000"/>
                </a:solidFill>
              </a:rPr>
              <a:t>ObjectWithFinalize@15db9742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Allocating additional 500 MB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Allocating additional 500 MB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Allocating additional 500 MB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Allocating additional 500 MB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Allocating additional 500 MB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Allocating additional 500 MB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Out of memory error raised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AFTER GC: </a:t>
            </a:r>
            <a:r>
              <a:rPr lang="en-US" sz="2000" dirty="0" err="1">
                <a:solidFill>
                  <a:srgbClr val="FF0000"/>
                </a:solidFill>
              </a:rPr>
              <a:t>softRefToO.get</a:t>
            </a:r>
            <a:r>
              <a:rPr lang="en-US" sz="2000" dirty="0">
                <a:solidFill>
                  <a:srgbClr val="FF0000"/>
                </a:solidFill>
              </a:rPr>
              <a:t>(): null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object other.references.SoftReferenceExample2$</a:t>
            </a:r>
            <a:r>
              <a:rPr lang="en-US" sz="2000" dirty="0">
                <a:solidFill>
                  <a:srgbClr val="FF0000"/>
                </a:solidFill>
              </a:rPr>
              <a:t>ObjectWithFinalize@15db9742 is being finalized!</a:t>
            </a:r>
          </a:p>
        </p:txBody>
      </p:sp>
    </p:spTree>
    <p:extLst>
      <p:ext uri="{BB962C8B-B14F-4D97-AF65-F5344CB8AC3E}">
        <p14:creationId xmlns:p14="http://schemas.microsoft.com/office/powerpoint/2010/main" val="33286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 Are Design Patterns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/>
              <a:t>The Package </a:t>
            </a:r>
            <a:r>
              <a:rPr lang="en-US" sz="3600" b="1" dirty="0" err="1" smtClean="0"/>
              <a:t>java.lang.ref</a:t>
            </a:r>
            <a:endParaRPr lang="sk-SK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1420" y="1038342"/>
            <a:ext cx="1099127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Reference</a:t>
            </a:r>
            <a:endParaRPr lang="en-US" sz="3200" i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SoftReference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i="1" dirty="0">
                <a:solidFill>
                  <a:schemeClr val="bg1"/>
                </a:solidFill>
              </a:rPr>
              <a:t>(extends </a:t>
            </a:r>
            <a:r>
              <a:rPr lang="sk-SK" sz="3200" i="1" dirty="0">
                <a:solidFill>
                  <a:schemeClr val="bg1"/>
                </a:solidFill>
              </a:rPr>
              <a:t>Reference</a:t>
            </a:r>
            <a:r>
              <a:rPr lang="en-US" sz="3200" i="1" dirty="0">
                <a:solidFill>
                  <a:schemeClr val="bg1"/>
                </a:solidFill>
              </a:rPr>
              <a:t>)</a:t>
            </a:r>
            <a:endParaRPr lang="en-US" sz="32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WeakReference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i="1" dirty="0">
                <a:solidFill>
                  <a:schemeClr val="bg1"/>
                </a:solidFill>
              </a:rPr>
              <a:t>(extends </a:t>
            </a:r>
            <a:r>
              <a:rPr lang="sk-SK" sz="3200" i="1" dirty="0">
                <a:solidFill>
                  <a:schemeClr val="bg1"/>
                </a:solidFill>
              </a:rPr>
              <a:t>Reference</a:t>
            </a:r>
            <a:r>
              <a:rPr lang="en-US" sz="3200" i="1" dirty="0" smtClean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PhantomReference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i="1" dirty="0">
                <a:solidFill>
                  <a:schemeClr val="bg1"/>
                </a:solidFill>
              </a:rPr>
              <a:t>(extends </a:t>
            </a:r>
            <a:r>
              <a:rPr lang="sk-SK" sz="3200" i="1" dirty="0">
                <a:solidFill>
                  <a:schemeClr val="bg1"/>
                </a:solidFill>
              </a:rPr>
              <a:t>Reference</a:t>
            </a:r>
            <a:r>
              <a:rPr lang="en-US" sz="3200" i="1" dirty="0" smtClean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1"/>
                </a:solidFill>
              </a:rPr>
              <a:t>ReferenceQueue</a:t>
            </a:r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FinalReference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i="1" dirty="0">
                <a:solidFill>
                  <a:schemeClr val="bg1">
                    <a:lumMod val="50000"/>
                  </a:schemeClr>
                </a:solidFill>
              </a:rPr>
              <a:t>(extends </a:t>
            </a:r>
            <a:r>
              <a:rPr lang="sk-SK" sz="3600" i="1" dirty="0">
                <a:solidFill>
                  <a:schemeClr val="bg1">
                    <a:lumMod val="50000"/>
                  </a:schemeClr>
                </a:solidFill>
              </a:rPr>
              <a:t>Reference</a:t>
            </a:r>
            <a:r>
              <a:rPr lang="en-US" sz="3600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Finalizer (extends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FinalReference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</a:rPr>
              <a:t>FinalizerHistogram</a:t>
            </a:r>
            <a:endParaRPr lang="en-US" sz="3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760486"/>
            <a:ext cx="11757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he </a:t>
            </a:r>
            <a:r>
              <a:rPr lang="en-US" sz="2800" i="1" dirty="0" err="1" smtClean="0">
                <a:solidFill>
                  <a:schemeClr val="accent2">
                    <a:lumMod val="75000"/>
                  </a:schemeClr>
                </a:solidFill>
              </a:rPr>
              <a:t>FinalReference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, Finalizer, </a:t>
            </a:r>
            <a:r>
              <a:rPr lang="en-US" sz="2800" i="1" dirty="0" err="1" smtClean="0">
                <a:solidFill>
                  <a:schemeClr val="accent2">
                    <a:lumMod val="75000"/>
                  </a:schemeClr>
                </a:solidFill>
              </a:rPr>
              <a:t>FinalizerHistogram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 classes are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visible in the package, and the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other are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all public and can be used directly in the application</a:t>
            </a:r>
            <a:endParaRPr lang="sk-SK" sz="28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Phantom References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" y="1219200"/>
            <a:ext cx="120827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If the garbage collector determines at a certain point in time that the </a:t>
            </a:r>
            <a:r>
              <a:rPr lang="en-US" sz="3200" dirty="0" smtClean="0">
                <a:solidFill>
                  <a:schemeClr val="accent2"/>
                </a:solidFill>
              </a:rPr>
              <a:t>referent</a:t>
            </a:r>
            <a:r>
              <a:rPr lang="en-US" sz="3200" dirty="0" smtClean="0">
                <a:solidFill>
                  <a:schemeClr val="bg1"/>
                </a:solidFill>
              </a:rPr>
              <a:t> of a phantom reference </a:t>
            </a:r>
            <a:r>
              <a:rPr lang="en-US" sz="3200" dirty="0" smtClean="0">
                <a:solidFill>
                  <a:schemeClr val="accent2"/>
                </a:solidFill>
              </a:rPr>
              <a:t>is phantom reachable</a:t>
            </a:r>
            <a:r>
              <a:rPr lang="en-US" sz="3200" dirty="0" smtClean="0">
                <a:solidFill>
                  <a:schemeClr val="bg1"/>
                </a:solidFill>
              </a:rPr>
              <a:t>, then at that time or at some later time </a:t>
            </a:r>
            <a:r>
              <a:rPr lang="en-US" sz="3200" dirty="0" smtClean="0">
                <a:solidFill>
                  <a:schemeClr val="accent2"/>
                </a:solidFill>
              </a:rPr>
              <a:t>it will </a:t>
            </a:r>
            <a:r>
              <a:rPr lang="en-US" sz="3200" dirty="0" err="1" smtClean="0">
                <a:solidFill>
                  <a:schemeClr val="accent2"/>
                </a:solidFill>
              </a:rPr>
              <a:t>enqueue</a:t>
            </a:r>
            <a:r>
              <a:rPr lang="en-US" sz="3200" dirty="0" smtClean="0">
                <a:solidFill>
                  <a:schemeClr val="accent2"/>
                </a:solidFill>
              </a:rPr>
              <a:t> the reference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To create such references </a:t>
            </a:r>
            <a:r>
              <a:rPr lang="en-US" sz="3200" dirty="0" err="1" smtClean="0">
                <a:solidFill>
                  <a:schemeClr val="accent2"/>
                </a:solidFill>
              </a:rPr>
              <a:t>java.lang.ref</a:t>
            </a:r>
            <a:r>
              <a:rPr lang="en-US" sz="3200" dirty="0" smtClean="0">
                <a:solidFill>
                  <a:schemeClr val="accent2"/>
                </a:solidFill>
              </a:rPr>
              <a:t>.</a:t>
            </a:r>
            <a:r>
              <a:rPr lang="sk-SK" sz="3200" dirty="0" smtClean="0">
                <a:solidFill>
                  <a:schemeClr val="accent2"/>
                </a:solidFill>
              </a:rPr>
              <a:t>PhantomReference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and </a:t>
            </a:r>
            <a:r>
              <a:rPr lang="en-US" sz="3200" dirty="0" err="1" smtClean="0">
                <a:solidFill>
                  <a:schemeClr val="accent2"/>
                </a:solidFill>
              </a:rPr>
              <a:t>java.lang.ref</a:t>
            </a:r>
            <a:r>
              <a:rPr lang="en-US" sz="3200" dirty="0" smtClean="0">
                <a:solidFill>
                  <a:schemeClr val="accent2"/>
                </a:solidFill>
              </a:rPr>
              <a:t>.</a:t>
            </a:r>
            <a:r>
              <a:rPr lang="sk-SK" sz="3200" dirty="0" smtClean="0">
                <a:solidFill>
                  <a:schemeClr val="accent2"/>
                </a:solidFill>
              </a:rPr>
              <a:t>ReferenceQueue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classes are used.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Example: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sk-SK" sz="3200" dirty="0" smtClean="0">
                <a:solidFill>
                  <a:schemeClr val="bg1"/>
                </a:solidFill>
              </a:rPr>
              <a:t>new PhantomReference&lt;</a:t>
            </a:r>
            <a:r>
              <a:rPr lang="en-US" sz="3200" dirty="0" smtClean="0">
                <a:solidFill>
                  <a:schemeClr val="bg1"/>
                </a:solidFill>
              </a:rPr>
              <a:t>T</a:t>
            </a:r>
            <a:r>
              <a:rPr lang="sk-SK" sz="3200" dirty="0" smtClean="0">
                <a:solidFill>
                  <a:schemeClr val="bg1"/>
                </a:solidFill>
              </a:rPr>
              <a:t>&gt;(</a:t>
            </a:r>
            <a:r>
              <a:rPr lang="en-US" sz="3200" dirty="0" smtClean="0">
                <a:solidFill>
                  <a:schemeClr val="bg1"/>
                </a:solidFill>
              </a:rPr>
              <a:t>instance</a:t>
            </a:r>
            <a:r>
              <a:rPr lang="sk-SK" sz="3200" dirty="0" smtClean="0">
                <a:solidFill>
                  <a:schemeClr val="bg1"/>
                </a:solidFill>
              </a:rPr>
              <a:t>, referenceQueue);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 order to ensure that a reclaimable object remains so, the referent of a phantom reference may not be retrieved. The </a:t>
            </a:r>
            <a:r>
              <a:rPr lang="en-US" sz="3200" dirty="0" smtClean="0">
                <a:solidFill>
                  <a:schemeClr val="accent2"/>
                </a:solidFill>
              </a:rPr>
              <a:t>get</a:t>
            </a:r>
            <a:r>
              <a:rPr lang="en-US" sz="3200" dirty="0" smtClean="0">
                <a:solidFill>
                  <a:schemeClr val="bg1"/>
                </a:solidFill>
              </a:rPr>
              <a:t> method of a phantom reference </a:t>
            </a:r>
            <a:r>
              <a:rPr lang="en-US" sz="3200" dirty="0" smtClean="0">
                <a:solidFill>
                  <a:schemeClr val="accent2"/>
                </a:solidFill>
              </a:rPr>
              <a:t>always returns null</a:t>
            </a:r>
            <a:r>
              <a:rPr lang="en-US" sz="3200" dirty="0" smtClean="0">
                <a:solidFill>
                  <a:schemeClr val="bg1"/>
                </a:solidFill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Most often used for scheduling </a:t>
            </a:r>
            <a:r>
              <a:rPr lang="en-US" sz="3200" dirty="0" smtClean="0">
                <a:solidFill>
                  <a:schemeClr val="accent2"/>
                </a:solidFill>
              </a:rPr>
              <a:t>pre-mortem cleanup actions</a:t>
            </a:r>
          </a:p>
        </p:txBody>
      </p:sp>
    </p:spTree>
    <p:extLst>
      <p:ext uri="{BB962C8B-B14F-4D97-AF65-F5344CB8AC3E}">
        <p14:creationId xmlns:p14="http://schemas.microsoft.com/office/powerpoint/2010/main" val="11042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15871" y="-156114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Phantom References – Example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" y="615758"/>
            <a:ext cx="12101145" cy="62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51346"/>
            <a:ext cx="1200401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BEFORE GC: Get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allways</a:t>
            </a:r>
            <a:r>
              <a:rPr lang="en-US" sz="2800" dirty="0">
                <a:solidFill>
                  <a:schemeClr val="bg1"/>
                </a:solidFill>
              </a:rPr>
              <a:t> returns null: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BEFORE GC: </a:t>
            </a:r>
            <a:r>
              <a:rPr lang="en-US" sz="2800" dirty="0">
                <a:solidFill>
                  <a:schemeClr val="bg1"/>
                </a:solidFill>
              </a:rPr>
              <a:t>Is object </a:t>
            </a:r>
            <a:r>
              <a:rPr lang="en-US" sz="2800" dirty="0" err="1">
                <a:solidFill>
                  <a:srgbClr val="FF0000"/>
                </a:solidFill>
              </a:rPr>
              <a:t>enqueued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by GC: </a:t>
            </a:r>
            <a:r>
              <a:rPr lang="en-US" sz="2800" dirty="0">
                <a:solidFill>
                  <a:srgbClr val="FF0000"/>
                </a:solidFill>
              </a:rPr>
              <a:t>false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BEFORE GC: </a:t>
            </a:r>
            <a:r>
              <a:rPr lang="en-US" sz="2800" dirty="0" err="1">
                <a:solidFill>
                  <a:schemeClr val="bg1"/>
                </a:solidFill>
              </a:rPr>
              <a:t>referenceQueue.</a:t>
            </a:r>
            <a:r>
              <a:rPr lang="en-US" sz="2800" dirty="0" err="1">
                <a:solidFill>
                  <a:srgbClr val="FF0000"/>
                </a:solidFill>
              </a:rPr>
              <a:t>poll</a:t>
            </a:r>
            <a:r>
              <a:rPr lang="en-US" sz="2800" dirty="0">
                <a:solidFill>
                  <a:srgbClr val="FF0000"/>
                </a:solidFill>
              </a:rPr>
              <a:t>: null</a:t>
            </a:r>
          </a:p>
          <a:p>
            <a:r>
              <a:rPr lang="en-US" sz="2800" dirty="0">
                <a:solidFill>
                  <a:schemeClr val="bg1"/>
                </a:solidFill>
              </a:rPr>
              <a:t>Calling </a:t>
            </a:r>
            <a:r>
              <a:rPr lang="en-US" sz="2800" dirty="0" err="1">
                <a:solidFill>
                  <a:schemeClr val="bg1"/>
                </a:solidFill>
              </a:rPr>
              <a:t>System.gc</a:t>
            </a:r>
            <a:r>
              <a:rPr lang="en-US" sz="2800" dirty="0">
                <a:solidFill>
                  <a:schemeClr val="bg1"/>
                </a:solidFill>
              </a:rPr>
              <a:t>() and sleeping 1 </a:t>
            </a:r>
            <a:r>
              <a:rPr lang="en-US" sz="2800" dirty="0" smtClean="0">
                <a:solidFill>
                  <a:schemeClr val="bg1"/>
                </a:solidFill>
              </a:rPr>
              <a:t>second </a:t>
            </a:r>
            <a:r>
              <a:rPr lang="en-US" sz="28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object other.references.PhantomReferenceExample$</a:t>
            </a:r>
            <a:r>
              <a:rPr lang="en-US" sz="2800" dirty="0">
                <a:solidFill>
                  <a:srgbClr val="FF0000"/>
                </a:solidFill>
              </a:rPr>
              <a:t>ObjectWithFinalize@49b04085 is being finalized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  <a:p>
            <a:r>
              <a:rPr lang="en-US" sz="2800" dirty="0">
                <a:solidFill>
                  <a:schemeClr val="bg1"/>
                </a:solidFill>
              </a:rPr>
              <a:t>Calling </a:t>
            </a:r>
            <a:r>
              <a:rPr lang="en-US" sz="2800" dirty="0" err="1">
                <a:solidFill>
                  <a:schemeClr val="bg1"/>
                </a:solidFill>
              </a:rPr>
              <a:t>System.gc</a:t>
            </a:r>
            <a:r>
              <a:rPr lang="en-US" sz="2800" dirty="0">
                <a:solidFill>
                  <a:schemeClr val="bg1"/>
                </a:solidFill>
              </a:rPr>
              <a:t>() and sleeping 1 </a:t>
            </a:r>
            <a:r>
              <a:rPr lang="en-US" sz="2800" dirty="0" smtClean="0">
                <a:solidFill>
                  <a:schemeClr val="bg1"/>
                </a:solidFill>
              </a:rPr>
              <a:t>second </a:t>
            </a:r>
            <a:r>
              <a:rPr lang="en-US" sz="28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800" dirty="0">
                <a:solidFill>
                  <a:schemeClr val="bg1"/>
                </a:solidFill>
              </a:rPr>
              <a:t>Calling </a:t>
            </a:r>
            <a:r>
              <a:rPr lang="en-US" sz="2800" dirty="0" err="1">
                <a:solidFill>
                  <a:schemeClr val="bg1"/>
                </a:solidFill>
              </a:rPr>
              <a:t>System.gc</a:t>
            </a:r>
            <a:r>
              <a:rPr lang="en-US" sz="2800" dirty="0">
                <a:solidFill>
                  <a:schemeClr val="bg1"/>
                </a:solidFill>
              </a:rPr>
              <a:t>() and sleeping 1 </a:t>
            </a:r>
            <a:r>
              <a:rPr lang="en-US" sz="2800" dirty="0" smtClean="0">
                <a:solidFill>
                  <a:schemeClr val="bg1"/>
                </a:solidFill>
              </a:rPr>
              <a:t>second </a:t>
            </a:r>
            <a:r>
              <a:rPr lang="en-US" sz="28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AFTER GC: Get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allways</a:t>
            </a:r>
            <a:r>
              <a:rPr lang="en-US" sz="2800" dirty="0">
                <a:solidFill>
                  <a:schemeClr val="bg1"/>
                </a:solidFill>
              </a:rPr>
              <a:t> returns null: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AFTER GC: </a:t>
            </a:r>
            <a:r>
              <a:rPr lang="en-US" sz="2800" dirty="0">
                <a:solidFill>
                  <a:schemeClr val="bg1"/>
                </a:solidFill>
              </a:rPr>
              <a:t>Is object </a:t>
            </a:r>
            <a:r>
              <a:rPr lang="en-US" sz="2800" dirty="0" err="1">
                <a:solidFill>
                  <a:srgbClr val="FF0000"/>
                </a:solidFill>
              </a:rPr>
              <a:t>enqueued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by GC: </a:t>
            </a:r>
            <a:r>
              <a:rPr lang="en-US" sz="2800" dirty="0">
                <a:solidFill>
                  <a:srgbClr val="FF0000"/>
                </a:solidFill>
              </a:rPr>
              <a:t>true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AFTER GC: </a:t>
            </a:r>
            <a:r>
              <a:rPr lang="en-US" sz="2800" dirty="0" err="1">
                <a:solidFill>
                  <a:schemeClr val="bg1"/>
                </a:solidFill>
              </a:rPr>
              <a:t>referenceQueue.</a:t>
            </a:r>
            <a:r>
              <a:rPr lang="en-US" sz="2800" dirty="0" err="1">
                <a:solidFill>
                  <a:srgbClr val="FF0000"/>
                </a:solidFill>
              </a:rPr>
              <a:t>poll</a:t>
            </a:r>
            <a:r>
              <a:rPr lang="en-US" sz="2800" dirty="0">
                <a:solidFill>
                  <a:schemeClr val="bg1"/>
                </a:solidFill>
              </a:rPr>
              <a:t>: java.lang.ref.</a:t>
            </a:r>
            <a:r>
              <a:rPr lang="en-US" sz="2800" dirty="0">
                <a:solidFill>
                  <a:srgbClr val="FF0000"/>
                </a:solidFill>
              </a:rPr>
              <a:t>PhantomReference@15db9742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AFTER GC: 2nd</a:t>
            </a:r>
            <a:r>
              <a:rPr lang="en-US" sz="2800" dirty="0">
                <a:solidFill>
                  <a:schemeClr val="bg1"/>
                </a:solidFill>
              </a:rPr>
              <a:t> call of </a:t>
            </a:r>
            <a:r>
              <a:rPr lang="en-US" sz="2800" dirty="0" err="1">
                <a:solidFill>
                  <a:schemeClr val="bg1"/>
                </a:solidFill>
              </a:rPr>
              <a:t>referenceQueue.</a:t>
            </a:r>
            <a:r>
              <a:rPr lang="en-US" sz="2800" dirty="0" err="1">
                <a:solidFill>
                  <a:srgbClr val="FF0000"/>
                </a:solidFill>
              </a:rPr>
              <a:t>poll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Phantom </a:t>
            </a:r>
            <a:r>
              <a:rPr lang="sk-SK" sz="3600" b="1" kern="0" dirty="0" smtClean="0">
                <a:solidFill>
                  <a:schemeClr val="accent2"/>
                </a:solidFill>
              </a:rPr>
              <a:t>References – Example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Phantom </a:t>
            </a:r>
            <a:r>
              <a:rPr lang="sk-SK" sz="3600" b="1" kern="0" dirty="0" smtClean="0">
                <a:solidFill>
                  <a:schemeClr val="accent2"/>
                </a:solidFill>
              </a:rPr>
              <a:t>References – Example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873" y="951346"/>
            <a:ext cx="12193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QUESTION: If the “get” </a:t>
            </a:r>
            <a:r>
              <a:rPr lang="en-US" sz="2800" i="1" dirty="0">
                <a:solidFill>
                  <a:schemeClr val="bg1"/>
                </a:solidFill>
              </a:rPr>
              <a:t>method of a phantom reference always returns </a:t>
            </a:r>
            <a:r>
              <a:rPr lang="en-US" sz="2800" i="1" dirty="0" smtClean="0">
                <a:solidFill>
                  <a:schemeClr val="bg1"/>
                </a:solidFill>
              </a:rPr>
              <a:t>null, no matter if we call it before or after GC, how can we find out what referent has been finalized and/or what pre-mortem cleanup action should we execute?</a:t>
            </a:r>
            <a:endParaRPr lang="sk-SK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Phantom </a:t>
            </a:r>
            <a:r>
              <a:rPr lang="sk-SK" sz="3600" b="1" kern="0" dirty="0" smtClean="0">
                <a:solidFill>
                  <a:schemeClr val="accent2"/>
                </a:solidFill>
              </a:rPr>
              <a:t>References – Example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873" y="951346"/>
            <a:ext cx="12193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QUESTION: If the “get” </a:t>
            </a:r>
            <a:r>
              <a:rPr lang="en-US" sz="2800" i="1" dirty="0">
                <a:solidFill>
                  <a:schemeClr val="bg1"/>
                </a:solidFill>
              </a:rPr>
              <a:t>method of a phantom reference always returns </a:t>
            </a:r>
            <a:r>
              <a:rPr lang="en-US" sz="2800" i="1" dirty="0" smtClean="0">
                <a:solidFill>
                  <a:schemeClr val="bg1"/>
                </a:solidFill>
              </a:rPr>
              <a:t>null, no matter if we call it before or after GC, how can we find out what referent has been finalized and/or what pre-mortem cleanup action should we execute?</a:t>
            </a:r>
            <a:endParaRPr lang="sk-SK" sz="2800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873" y="2637424"/>
            <a:ext cx="12193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ANSWER: You can extend the “</a:t>
            </a:r>
            <a:r>
              <a:rPr lang="sk-SK" sz="2800" i="1" dirty="0" smtClean="0">
                <a:solidFill>
                  <a:schemeClr val="bg1"/>
                </a:solidFill>
              </a:rPr>
              <a:t>PhantomReference</a:t>
            </a:r>
            <a:r>
              <a:rPr lang="en-US" sz="2800" i="1" dirty="0" smtClean="0">
                <a:solidFill>
                  <a:schemeClr val="bg1"/>
                </a:solidFill>
              </a:rPr>
              <a:t>” class and remember some metadata.</a:t>
            </a:r>
            <a:endParaRPr lang="sk-SK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err="1">
                <a:solidFill>
                  <a:schemeClr val="accent2"/>
                </a:solidFill>
              </a:rPr>
              <a:t>java.util.WeakHashMap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" y="1225689"/>
            <a:ext cx="12082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Hash table based implementation of the Map interface, with </a:t>
            </a:r>
            <a:r>
              <a:rPr lang="en-US" sz="3600" dirty="0">
                <a:solidFill>
                  <a:schemeClr val="accent2"/>
                </a:solidFill>
              </a:rPr>
              <a:t>weak keys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An </a:t>
            </a:r>
            <a:r>
              <a:rPr lang="en-US" sz="3600" dirty="0">
                <a:solidFill>
                  <a:schemeClr val="accent2"/>
                </a:solidFill>
              </a:rPr>
              <a:t>entry</a:t>
            </a:r>
            <a:r>
              <a:rPr lang="en-US" sz="3600" dirty="0">
                <a:solidFill>
                  <a:schemeClr val="bg1"/>
                </a:solidFill>
              </a:rPr>
              <a:t> in a </a:t>
            </a:r>
            <a:r>
              <a:rPr lang="en-US" sz="3600" dirty="0" err="1">
                <a:solidFill>
                  <a:schemeClr val="bg1"/>
                </a:solidFill>
              </a:rPr>
              <a:t>WeakHashMap</a:t>
            </a:r>
            <a:r>
              <a:rPr lang="en-US" sz="3600" dirty="0">
                <a:solidFill>
                  <a:schemeClr val="bg1"/>
                </a:solidFill>
              </a:rPr>
              <a:t> will </a:t>
            </a:r>
            <a:r>
              <a:rPr lang="en-US" sz="3600" dirty="0">
                <a:solidFill>
                  <a:schemeClr val="accent2"/>
                </a:solidFill>
              </a:rPr>
              <a:t>automatically be removed </a:t>
            </a:r>
            <a:r>
              <a:rPr lang="en-US" sz="3600" dirty="0">
                <a:solidFill>
                  <a:schemeClr val="bg1"/>
                </a:solidFill>
              </a:rPr>
              <a:t>when its key is no longer in ordinary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When a key has been discarded its entry is effectively removed from the map, so this class behaves somewhat differently from other Map implementations.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Both </a:t>
            </a:r>
            <a:r>
              <a:rPr lang="en-US" sz="3600" dirty="0">
                <a:solidFill>
                  <a:schemeClr val="accent2"/>
                </a:solidFill>
              </a:rPr>
              <a:t>null values and the null key are supported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4720" y="-200718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err="1">
                <a:solidFill>
                  <a:schemeClr val="accent2"/>
                </a:solidFill>
              </a:rPr>
              <a:t>j</a:t>
            </a:r>
            <a:r>
              <a:rPr lang="en-US" sz="3600" b="1" kern="0" dirty="0" err="1" smtClean="0">
                <a:solidFill>
                  <a:schemeClr val="accent2"/>
                </a:solidFill>
              </a:rPr>
              <a:t>ava.util.WeakHashMap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9" y="577311"/>
            <a:ext cx="11753524" cy="60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err="1">
                <a:solidFill>
                  <a:schemeClr val="accent2"/>
                </a:solidFill>
              </a:rPr>
              <a:t>java.util.WeakHashMap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954838"/>
            <a:ext cx="120040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weakHashMap.size</a:t>
            </a:r>
            <a:r>
              <a:rPr lang="en-US" sz="3600" dirty="0">
                <a:solidFill>
                  <a:schemeClr val="bg1"/>
                </a:solidFill>
              </a:rPr>
              <a:t>() == 2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weakHashMap.containsKey</a:t>
            </a:r>
            <a:r>
              <a:rPr lang="en-US" sz="3600" dirty="0">
                <a:solidFill>
                  <a:schemeClr val="bg1"/>
                </a:solidFill>
              </a:rPr>
              <a:t>(pk1) == true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weakHashMap.containsKey</a:t>
            </a:r>
            <a:r>
              <a:rPr lang="en-US" sz="3600" dirty="0">
                <a:solidFill>
                  <a:schemeClr val="bg1"/>
                </a:solidFill>
              </a:rPr>
              <a:t>(pk2) == true</a:t>
            </a:r>
          </a:p>
          <a:p>
            <a:r>
              <a:rPr lang="en-US" sz="3600" dirty="0">
                <a:solidFill>
                  <a:schemeClr val="bg1"/>
                </a:solidFill>
              </a:rPr>
              <a:t>pk1 has been set to null</a:t>
            </a:r>
          </a:p>
          <a:p>
            <a:r>
              <a:rPr lang="en-US" sz="3600" dirty="0">
                <a:solidFill>
                  <a:schemeClr val="bg1"/>
                </a:solidFill>
              </a:rPr>
              <a:t>Calling </a:t>
            </a:r>
            <a:r>
              <a:rPr lang="en-US" sz="3600" dirty="0" err="1">
                <a:solidFill>
                  <a:schemeClr val="bg1"/>
                </a:solidFill>
              </a:rPr>
              <a:t>System.gc</a:t>
            </a:r>
            <a:r>
              <a:rPr lang="en-US" sz="3600" dirty="0">
                <a:solidFill>
                  <a:schemeClr val="bg1"/>
                </a:solidFill>
              </a:rPr>
              <a:t>() and sleeping 1 </a:t>
            </a:r>
            <a:r>
              <a:rPr lang="en-US" sz="3600" dirty="0" smtClean="0">
                <a:solidFill>
                  <a:schemeClr val="bg1"/>
                </a:solidFill>
              </a:rPr>
              <a:t>second </a:t>
            </a:r>
            <a:r>
              <a:rPr lang="en-US" sz="3600" dirty="0">
                <a:solidFill>
                  <a:schemeClr val="bg1"/>
                </a:solidFill>
              </a:rPr>
              <a:t>...</a:t>
            </a:r>
          </a:p>
          <a:p>
            <a:r>
              <a:rPr lang="en-US" sz="3600" dirty="0">
                <a:solidFill>
                  <a:schemeClr val="bg1"/>
                </a:solidFill>
              </a:rPr>
              <a:t>Calling </a:t>
            </a:r>
            <a:r>
              <a:rPr lang="en-US" sz="3600" dirty="0" err="1">
                <a:solidFill>
                  <a:schemeClr val="bg1"/>
                </a:solidFill>
              </a:rPr>
              <a:t>System.gc</a:t>
            </a:r>
            <a:r>
              <a:rPr lang="en-US" sz="3600" dirty="0">
                <a:solidFill>
                  <a:schemeClr val="bg1"/>
                </a:solidFill>
              </a:rPr>
              <a:t>() and sleeping 1 </a:t>
            </a:r>
            <a:r>
              <a:rPr lang="en-US" sz="3600" dirty="0" smtClean="0">
                <a:solidFill>
                  <a:schemeClr val="bg1"/>
                </a:solidFill>
              </a:rPr>
              <a:t>second </a:t>
            </a:r>
            <a:r>
              <a:rPr lang="en-US" sz="3600" dirty="0">
                <a:solidFill>
                  <a:schemeClr val="bg1"/>
                </a:solidFill>
              </a:rPr>
              <a:t>...</a:t>
            </a:r>
          </a:p>
          <a:p>
            <a:r>
              <a:rPr lang="en-US" sz="3600" dirty="0">
                <a:solidFill>
                  <a:schemeClr val="bg1"/>
                </a:solidFill>
              </a:rPr>
              <a:t>Calling </a:t>
            </a:r>
            <a:r>
              <a:rPr lang="en-US" sz="3600" dirty="0" err="1">
                <a:solidFill>
                  <a:schemeClr val="bg1"/>
                </a:solidFill>
              </a:rPr>
              <a:t>System.gc</a:t>
            </a:r>
            <a:r>
              <a:rPr lang="en-US" sz="3600" dirty="0">
                <a:solidFill>
                  <a:schemeClr val="bg1"/>
                </a:solidFill>
              </a:rPr>
              <a:t>() and sleeping 1 </a:t>
            </a:r>
            <a:r>
              <a:rPr lang="en-US" sz="3600" dirty="0" smtClean="0">
                <a:solidFill>
                  <a:schemeClr val="bg1"/>
                </a:solidFill>
              </a:rPr>
              <a:t>second </a:t>
            </a:r>
            <a:r>
              <a:rPr lang="en-US" sz="3600" dirty="0">
                <a:solidFill>
                  <a:schemeClr val="bg1"/>
                </a:solidFill>
              </a:rPr>
              <a:t>...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weakHashMap.size</a:t>
            </a:r>
            <a:r>
              <a:rPr lang="en-US" sz="3600" dirty="0">
                <a:solidFill>
                  <a:schemeClr val="bg1"/>
                </a:solidFill>
              </a:rPr>
              <a:t>() == 1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weakHashMap.containsKey</a:t>
            </a:r>
            <a:r>
              <a:rPr lang="en-US" sz="3600" dirty="0">
                <a:solidFill>
                  <a:schemeClr val="bg1"/>
                </a:solidFill>
              </a:rPr>
              <a:t>(pk2) == true</a:t>
            </a:r>
          </a:p>
        </p:txBody>
      </p:sp>
    </p:spTree>
    <p:extLst>
      <p:ext uri="{BB962C8B-B14F-4D97-AF65-F5344CB8AC3E}">
        <p14:creationId xmlns:p14="http://schemas.microsoft.com/office/powerpoint/2010/main" val="9990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9310" y="0"/>
            <a:ext cx="11933382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/>
              <a:t>Four Distinct Forms </a:t>
            </a:r>
            <a:r>
              <a:rPr lang="en-US" sz="3600" b="1" dirty="0"/>
              <a:t>of R</a:t>
            </a:r>
            <a:r>
              <a:rPr lang="en-US" sz="3600" b="1" dirty="0" smtClean="0"/>
              <a:t>eferences</a:t>
            </a:r>
            <a:endParaRPr lang="sk-SK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91760"/>
            <a:ext cx="121935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Strong Reference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bg1"/>
                </a:solidFill>
              </a:rPr>
              <a:t>never </a:t>
            </a:r>
            <a:r>
              <a:rPr lang="en-US" sz="3600" dirty="0" smtClean="0">
                <a:solidFill>
                  <a:schemeClr val="bg1"/>
                </a:solidFill>
              </a:rPr>
              <a:t>gets </a:t>
            </a:r>
            <a:r>
              <a:rPr lang="en-US" sz="3600" dirty="0">
                <a:solidFill>
                  <a:schemeClr val="bg1"/>
                </a:solidFill>
              </a:rPr>
              <a:t>collected</a:t>
            </a:r>
            <a:endParaRPr lang="en-US" sz="3200" i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Soft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Reference </a:t>
            </a:r>
            <a:r>
              <a:rPr lang="en-US" sz="3600" dirty="0">
                <a:solidFill>
                  <a:schemeClr val="bg1"/>
                </a:solidFill>
              </a:rPr>
              <a:t>-  </a:t>
            </a:r>
            <a:r>
              <a:rPr lang="en-US" sz="3600" dirty="0" smtClean="0">
                <a:solidFill>
                  <a:schemeClr val="bg1"/>
                </a:solidFill>
              </a:rPr>
              <a:t>gets </a:t>
            </a:r>
            <a:r>
              <a:rPr lang="en-US" sz="3600" dirty="0">
                <a:solidFill>
                  <a:schemeClr val="bg1"/>
                </a:solidFill>
              </a:rPr>
              <a:t>collected </a:t>
            </a:r>
            <a:r>
              <a:rPr lang="en-US" sz="3600" dirty="0" smtClean="0">
                <a:solidFill>
                  <a:schemeClr val="bg1"/>
                </a:solidFill>
              </a:rPr>
              <a:t>only  if </a:t>
            </a:r>
            <a:r>
              <a:rPr lang="en-US" sz="3600" dirty="0">
                <a:solidFill>
                  <a:schemeClr val="bg1"/>
                </a:solidFill>
              </a:rPr>
              <a:t>the JVM absolutely needs the memory. This makes them excellent for implementing object cache's.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Weak Reference </a:t>
            </a:r>
            <a:r>
              <a:rPr lang="en-US" sz="3600" dirty="0">
                <a:solidFill>
                  <a:schemeClr val="bg1"/>
                </a:solidFill>
              </a:rPr>
              <a:t>– </a:t>
            </a:r>
            <a:r>
              <a:rPr lang="en-US" sz="3600" dirty="0" smtClean="0">
                <a:solidFill>
                  <a:schemeClr val="bg1"/>
                </a:solidFill>
              </a:rPr>
              <a:t>gets </a:t>
            </a:r>
            <a:r>
              <a:rPr lang="en-US" sz="3600" dirty="0">
                <a:solidFill>
                  <a:schemeClr val="bg1"/>
                </a:solidFill>
              </a:rPr>
              <a:t>collected </a:t>
            </a:r>
            <a:r>
              <a:rPr lang="en-US" sz="3600" dirty="0" smtClean="0">
                <a:solidFill>
                  <a:schemeClr val="bg1"/>
                </a:solidFill>
              </a:rPr>
              <a:t> only if </a:t>
            </a:r>
            <a:r>
              <a:rPr lang="en-US" sz="3600" dirty="0">
                <a:solidFill>
                  <a:schemeClr val="bg1"/>
                </a:solidFill>
              </a:rPr>
              <a:t>no other object references it except the weak references. This makes them perfect for keeping meta data about a particular object for the life time of the object.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Phantom Reference </a:t>
            </a:r>
            <a:r>
              <a:rPr lang="en-US" sz="3600" dirty="0" smtClean="0">
                <a:solidFill>
                  <a:schemeClr val="bg1"/>
                </a:solidFill>
              </a:rPr>
              <a:t>– a safer </a:t>
            </a:r>
            <a:r>
              <a:rPr lang="en-US" sz="3600" dirty="0">
                <a:solidFill>
                  <a:schemeClr val="bg1"/>
                </a:solidFill>
              </a:rPr>
              <a:t>alternative to the finalize() </a:t>
            </a:r>
            <a:r>
              <a:rPr lang="en-US" sz="3600" dirty="0" smtClean="0">
                <a:solidFill>
                  <a:schemeClr val="bg1"/>
                </a:solidFill>
              </a:rPr>
              <a:t>method, it cannot resurrect </a:t>
            </a:r>
            <a:r>
              <a:rPr lang="en-US" sz="3600" dirty="0">
                <a:solidFill>
                  <a:schemeClr val="bg1"/>
                </a:solidFill>
              </a:rPr>
              <a:t>the object by creating </a:t>
            </a:r>
            <a:r>
              <a:rPr lang="en-US" sz="3600" dirty="0" smtClean="0">
                <a:solidFill>
                  <a:schemeClr val="bg1"/>
                </a:solidFill>
              </a:rPr>
              <a:t>a new </a:t>
            </a:r>
            <a:r>
              <a:rPr lang="en-US" sz="3600" dirty="0">
                <a:solidFill>
                  <a:schemeClr val="bg1"/>
                </a:solidFill>
              </a:rPr>
              <a:t>strong </a:t>
            </a:r>
            <a:r>
              <a:rPr lang="en-US" sz="3600" dirty="0" smtClean="0">
                <a:solidFill>
                  <a:schemeClr val="bg1"/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8458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in </a:t>
            </a:r>
            <a:r>
              <a:rPr lang="en-US" sz="3200" dirty="0" smtClean="0">
                <a:solidFill>
                  <a:schemeClr val="accent2"/>
                </a:solidFill>
              </a:rPr>
              <a:t>99.99</a:t>
            </a:r>
            <a:r>
              <a:rPr lang="en-US" sz="3200" dirty="0">
                <a:solidFill>
                  <a:schemeClr val="accent2"/>
                </a:solidFill>
              </a:rPr>
              <a:t>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asks GC to wait until there is not enough memory?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	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asks GC to wait until there is not enough memory?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	Soft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asks GC to wait until there is not enough memory?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	Soft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needs </a:t>
            </a:r>
            <a:r>
              <a:rPr lang="en-US" sz="3200" dirty="0" err="1" smtClean="0">
                <a:solidFill>
                  <a:schemeClr val="accent2"/>
                </a:solidFill>
              </a:rPr>
              <a:t>PhantomReference</a:t>
            </a:r>
            <a:r>
              <a:rPr lang="en-US" sz="3200" dirty="0" smtClean="0">
                <a:solidFill>
                  <a:schemeClr val="accent2"/>
                </a:solidFill>
              </a:rPr>
              <a:t> in its constructor?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	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asks GC to wait until there is not enough memory?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	Soft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needs </a:t>
            </a:r>
            <a:r>
              <a:rPr lang="en-US" sz="3200" dirty="0" err="1" smtClean="0">
                <a:solidFill>
                  <a:schemeClr val="accent2"/>
                </a:solidFill>
              </a:rPr>
              <a:t>PhantomReference</a:t>
            </a:r>
            <a:r>
              <a:rPr lang="en-US" sz="3200" dirty="0" smtClean="0">
                <a:solidFill>
                  <a:schemeClr val="accent2"/>
                </a:solidFill>
              </a:rPr>
              <a:t> in its constructor?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>
                <a:solidFill>
                  <a:schemeClr val="bg1"/>
                </a:solidFill>
              </a:rPr>
              <a:t>instance, </a:t>
            </a:r>
            <a:r>
              <a:rPr lang="sk-SK" sz="3200" i="1" dirty="0" smtClean="0">
                <a:solidFill>
                  <a:schemeClr val="bg1"/>
                </a:solidFill>
              </a:rPr>
              <a:t>ReferenceQueue</a:t>
            </a:r>
            <a:endParaRPr lang="en-US" sz="3200" i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asks GC to wait until there is not enough memory?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	Soft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needs </a:t>
            </a:r>
            <a:r>
              <a:rPr lang="en-US" sz="3200" dirty="0" err="1" smtClean="0">
                <a:solidFill>
                  <a:schemeClr val="accent2"/>
                </a:solidFill>
              </a:rPr>
              <a:t>PhantomReference</a:t>
            </a:r>
            <a:r>
              <a:rPr lang="en-US" sz="3200" dirty="0" smtClean="0">
                <a:solidFill>
                  <a:schemeClr val="accent2"/>
                </a:solidFill>
              </a:rPr>
              <a:t> in its constructor?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>
                <a:solidFill>
                  <a:schemeClr val="bg1"/>
                </a:solidFill>
              </a:rPr>
              <a:t>instance, </a:t>
            </a:r>
            <a:r>
              <a:rPr lang="sk-SK" sz="3200" i="1" dirty="0" smtClean="0">
                <a:solidFill>
                  <a:schemeClr val="bg1"/>
                </a:solidFill>
              </a:rPr>
              <a:t>ReferenceQueue</a:t>
            </a:r>
            <a:endParaRPr lang="en-US" sz="3200" i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Hash </a:t>
            </a:r>
            <a:r>
              <a:rPr lang="en-US" sz="3200" dirty="0">
                <a:solidFill>
                  <a:schemeClr val="accent2"/>
                </a:solidFill>
              </a:rPr>
              <a:t>table </a:t>
            </a:r>
            <a:r>
              <a:rPr lang="en-US" sz="3200" dirty="0" smtClean="0">
                <a:solidFill>
                  <a:schemeClr val="accent2"/>
                </a:solidFill>
              </a:rPr>
              <a:t>implementing the </a:t>
            </a:r>
            <a:r>
              <a:rPr lang="en-US" sz="3200" dirty="0">
                <a:solidFill>
                  <a:schemeClr val="accent2"/>
                </a:solidFill>
              </a:rPr>
              <a:t>Map interface, with weak </a:t>
            </a:r>
            <a:r>
              <a:rPr lang="en-US" sz="3200" dirty="0" smtClean="0">
                <a:solidFill>
                  <a:schemeClr val="accent2"/>
                </a:solidFill>
              </a:rPr>
              <a:t>keys?</a:t>
            </a:r>
          </a:p>
          <a:p>
            <a:r>
              <a:rPr lang="en-US" sz="3200" i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09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475673"/>
            <a:ext cx="120040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distinct forms </a:t>
            </a:r>
            <a:r>
              <a:rPr lang="en-US" sz="3200" dirty="0">
                <a:solidFill>
                  <a:schemeClr val="accent2"/>
                </a:solidFill>
              </a:rPr>
              <a:t>of </a:t>
            </a:r>
            <a:r>
              <a:rPr lang="en-US" sz="3200" dirty="0" smtClean="0">
                <a:solidFill>
                  <a:schemeClr val="accent2"/>
                </a:solidFill>
              </a:rPr>
              <a:t>Java 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 smtClean="0">
                <a:solidFill>
                  <a:schemeClr val="accent2"/>
                </a:solidFill>
              </a:rPr>
              <a:t>eferences do we know?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Strong, Soft, Weak, Phantom</a:t>
            </a:r>
            <a:endParaRPr lang="en-US" sz="3200" i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is </a:t>
            </a:r>
            <a:r>
              <a:rPr lang="en-US" sz="3200" dirty="0">
                <a:solidFill>
                  <a:schemeClr val="accent2"/>
                </a:solidFill>
              </a:rPr>
              <a:t>used </a:t>
            </a:r>
            <a:r>
              <a:rPr lang="en-US" sz="3200" dirty="0" smtClean="0">
                <a:solidFill>
                  <a:schemeClr val="accent2"/>
                </a:solidFill>
              </a:rPr>
              <a:t>in </a:t>
            </a:r>
            <a:r>
              <a:rPr lang="en-US" sz="3200" dirty="0">
                <a:solidFill>
                  <a:schemeClr val="accent2"/>
                </a:solidFill>
              </a:rPr>
              <a:t>99.99% </a:t>
            </a:r>
            <a:r>
              <a:rPr lang="en-US" sz="3200" dirty="0" smtClean="0">
                <a:solidFill>
                  <a:schemeClr val="accent2"/>
                </a:solidFill>
              </a:rPr>
              <a:t>cases?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Strong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Which </a:t>
            </a:r>
            <a:r>
              <a:rPr lang="en-US" sz="3200" dirty="0" smtClean="0">
                <a:solidFill>
                  <a:schemeClr val="accent2"/>
                </a:solidFill>
              </a:rPr>
              <a:t>one’s “get” method always returns null?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i="1" dirty="0" smtClean="0">
                <a:solidFill>
                  <a:schemeClr val="bg1"/>
                </a:solidFill>
              </a:rPr>
              <a:t>Phantom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Which one asks GC to wait until there is not enough memory?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	Soft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What needs </a:t>
            </a:r>
            <a:r>
              <a:rPr lang="en-US" sz="3200" dirty="0" err="1" smtClean="0">
                <a:solidFill>
                  <a:schemeClr val="accent2"/>
                </a:solidFill>
              </a:rPr>
              <a:t>PhantomReference</a:t>
            </a:r>
            <a:r>
              <a:rPr lang="en-US" sz="3200" dirty="0" smtClean="0">
                <a:solidFill>
                  <a:schemeClr val="accent2"/>
                </a:solidFill>
              </a:rPr>
              <a:t> in its constructor?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instance, </a:t>
            </a:r>
            <a:r>
              <a:rPr lang="sk-SK" sz="3200" i="1" dirty="0" smtClean="0">
                <a:solidFill>
                  <a:schemeClr val="bg1"/>
                </a:solidFill>
              </a:rPr>
              <a:t>ReferenceQueue</a:t>
            </a:r>
            <a:endParaRPr lang="en-US" sz="3200" i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/>
                </a:solidFill>
              </a:rPr>
              <a:t>Hash </a:t>
            </a:r>
            <a:r>
              <a:rPr lang="en-US" sz="3200" dirty="0">
                <a:solidFill>
                  <a:schemeClr val="accent2"/>
                </a:solidFill>
              </a:rPr>
              <a:t>table </a:t>
            </a:r>
            <a:r>
              <a:rPr lang="en-US" sz="3200" dirty="0" smtClean="0">
                <a:solidFill>
                  <a:schemeClr val="accent2"/>
                </a:solidFill>
              </a:rPr>
              <a:t>implementing the </a:t>
            </a:r>
            <a:r>
              <a:rPr lang="en-US" sz="3200" dirty="0">
                <a:solidFill>
                  <a:schemeClr val="accent2"/>
                </a:solidFill>
              </a:rPr>
              <a:t>Map interface, with weak </a:t>
            </a:r>
            <a:r>
              <a:rPr lang="en-US" sz="3200" dirty="0" smtClean="0">
                <a:solidFill>
                  <a:schemeClr val="accent2"/>
                </a:solidFill>
              </a:rPr>
              <a:t>keys?</a:t>
            </a:r>
          </a:p>
          <a:p>
            <a:r>
              <a:rPr lang="en-US" sz="3200" i="1" dirty="0">
                <a:solidFill>
                  <a:schemeClr val="bg1"/>
                </a:solidFill>
              </a:rPr>
              <a:t>	</a:t>
            </a:r>
            <a:r>
              <a:rPr lang="en-US" sz="3200" i="1" dirty="0" err="1" smtClean="0">
                <a:solidFill>
                  <a:schemeClr val="bg1"/>
                </a:solidFill>
              </a:rPr>
              <a:t>WeakHashMap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9310" y="0"/>
            <a:ext cx="11933382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/>
              <a:t>Four Distinct Forms </a:t>
            </a:r>
            <a:r>
              <a:rPr lang="en-US" sz="3600" b="1" dirty="0"/>
              <a:t>of R</a:t>
            </a:r>
            <a:r>
              <a:rPr lang="en-US" sz="3600" b="1" dirty="0" smtClean="0"/>
              <a:t>eferences</a:t>
            </a:r>
            <a:endParaRPr lang="sk-SK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91760"/>
            <a:ext cx="121935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Strong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Reference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Integer </a:t>
            </a:r>
            <a:r>
              <a:rPr lang="en-US" sz="3200" dirty="0">
                <a:solidFill>
                  <a:schemeClr val="bg1"/>
                </a:solidFill>
              </a:rPr>
              <a:t>prime = 1;</a:t>
            </a:r>
            <a:endParaRPr lang="en-US" sz="3200" i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Soft Reference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Integer </a:t>
            </a:r>
            <a:r>
              <a:rPr lang="en-US" sz="3200" dirty="0">
                <a:solidFill>
                  <a:schemeClr val="bg1"/>
                </a:solidFill>
              </a:rPr>
              <a:t>prime = 1; 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	</a:t>
            </a:r>
            <a:r>
              <a:rPr lang="en-US" sz="3200" dirty="0" err="1" smtClean="0">
                <a:solidFill>
                  <a:schemeClr val="bg1"/>
                </a:solidFill>
              </a:rPr>
              <a:t>SoftReference</a:t>
            </a:r>
            <a:r>
              <a:rPr lang="en-US" sz="3200" dirty="0" smtClean="0">
                <a:solidFill>
                  <a:schemeClr val="bg1"/>
                </a:solidFill>
              </a:rPr>
              <a:t>&lt;Integer</a:t>
            </a:r>
            <a:r>
              <a:rPr lang="en-US" sz="3200" dirty="0">
                <a:solidFill>
                  <a:schemeClr val="bg1"/>
                </a:solidFill>
              </a:rPr>
              <a:t>&gt; soft = </a:t>
            </a:r>
            <a:r>
              <a:rPr lang="en-US" sz="3200" dirty="0" smtClean="0">
                <a:solidFill>
                  <a:schemeClr val="bg1"/>
                </a:solidFill>
              </a:rPr>
              <a:t>new </a:t>
            </a:r>
            <a:r>
              <a:rPr lang="en-US" sz="3200" dirty="0" err="1" smtClean="0">
                <a:solidFill>
                  <a:schemeClr val="bg1"/>
                </a:solidFill>
              </a:rPr>
              <a:t>SoftReference</a:t>
            </a:r>
            <a:r>
              <a:rPr lang="en-US" sz="3200" dirty="0" smtClean="0">
                <a:solidFill>
                  <a:schemeClr val="bg1"/>
                </a:solidFill>
              </a:rPr>
              <a:t>&lt;&gt;(</a:t>
            </a:r>
            <a:r>
              <a:rPr lang="en-US" sz="3200" dirty="0">
                <a:solidFill>
                  <a:schemeClr val="bg1"/>
                </a:solidFill>
              </a:rPr>
              <a:t>prime);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prime </a:t>
            </a:r>
            <a:r>
              <a:rPr lang="en-US" sz="3200" dirty="0">
                <a:solidFill>
                  <a:schemeClr val="bg1"/>
                </a:solidFill>
              </a:rPr>
              <a:t>= null;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Weak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Reference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Integer </a:t>
            </a:r>
            <a:r>
              <a:rPr lang="en-US" sz="3200" dirty="0">
                <a:solidFill>
                  <a:schemeClr val="bg1"/>
                </a:solidFill>
              </a:rPr>
              <a:t>prime = 1; 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dirty="0" err="1" smtClean="0">
                <a:solidFill>
                  <a:schemeClr val="bg1"/>
                </a:solidFill>
              </a:rPr>
              <a:t>WeakReference</a:t>
            </a:r>
            <a:r>
              <a:rPr lang="en-US" sz="3200" dirty="0" smtClean="0">
                <a:solidFill>
                  <a:schemeClr val="bg1"/>
                </a:solidFill>
              </a:rPr>
              <a:t>&lt;Integer</a:t>
            </a:r>
            <a:r>
              <a:rPr lang="en-US" sz="3200" dirty="0">
                <a:solidFill>
                  <a:schemeClr val="bg1"/>
                </a:solidFill>
              </a:rPr>
              <a:t>&gt; </a:t>
            </a:r>
            <a:r>
              <a:rPr lang="en-US" sz="3200" dirty="0" smtClean="0">
                <a:solidFill>
                  <a:schemeClr val="bg1"/>
                </a:solidFill>
              </a:rPr>
              <a:t>weak = </a:t>
            </a:r>
            <a:r>
              <a:rPr lang="en-US" sz="3200" dirty="0">
                <a:solidFill>
                  <a:schemeClr val="bg1"/>
                </a:solidFill>
              </a:rPr>
              <a:t>new </a:t>
            </a:r>
            <a:r>
              <a:rPr lang="en-US" sz="3200" dirty="0" err="1" smtClean="0">
                <a:solidFill>
                  <a:schemeClr val="bg1"/>
                </a:solidFill>
              </a:rPr>
              <a:t>WeakReference</a:t>
            </a:r>
            <a:r>
              <a:rPr lang="en-US" sz="3200" dirty="0" smtClean="0">
                <a:solidFill>
                  <a:schemeClr val="bg1"/>
                </a:solidFill>
              </a:rPr>
              <a:t>&lt;&gt;(</a:t>
            </a:r>
            <a:r>
              <a:rPr lang="en-US" sz="3200" dirty="0">
                <a:solidFill>
                  <a:schemeClr val="bg1"/>
                </a:solidFill>
              </a:rPr>
              <a:t>prime);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prime </a:t>
            </a:r>
            <a:r>
              <a:rPr lang="en-US" sz="3200" dirty="0">
                <a:solidFill>
                  <a:schemeClr val="bg1"/>
                </a:solidFill>
              </a:rPr>
              <a:t>= null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Phantom Reference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1133595"/>
            <a:ext cx="12004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How can we deal </a:t>
            </a:r>
            <a:r>
              <a:rPr lang="en-US" sz="3200" dirty="0">
                <a:solidFill>
                  <a:schemeClr val="accent2"/>
                </a:solidFill>
              </a:rPr>
              <a:t>with lapsed listeners (observers</a:t>
            </a:r>
            <a:r>
              <a:rPr lang="en-US" sz="3200" dirty="0" smtClean="0">
                <a:solidFill>
                  <a:schemeClr val="accent2"/>
                </a:solidFill>
              </a:rPr>
              <a:t>)?</a:t>
            </a:r>
          </a:p>
          <a:p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9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1133595"/>
            <a:ext cx="120040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How can we deal </a:t>
            </a:r>
            <a:r>
              <a:rPr lang="en-US" sz="3200" dirty="0">
                <a:solidFill>
                  <a:schemeClr val="accent2"/>
                </a:solidFill>
              </a:rPr>
              <a:t>with lapsed listeners (observers</a:t>
            </a:r>
            <a:r>
              <a:rPr lang="en-US" sz="3200" dirty="0" smtClean="0">
                <a:solidFill>
                  <a:schemeClr val="accent2"/>
                </a:solidFill>
              </a:rPr>
              <a:t>)?</a:t>
            </a:r>
          </a:p>
          <a:p>
            <a:endParaRPr lang="en-US" sz="1200" dirty="0" smtClean="0">
              <a:solidFill>
                <a:schemeClr val="accent2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Always unregister your listeners unless they are interested in receiving notifications</a:t>
            </a:r>
            <a:r>
              <a:rPr lang="en-US" sz="3200" i="1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1200" i="1" dirty="0" smtClean="0">
              <a:solidFill>
                <a:schemeClr val="bg1"/>
              </a:solidFill>
            </a:endParaRPr>
          </a:p>
          <a:p>
            <a:pPr lvl="1"/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1133595"/>
            <a:ext cx="120040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How can we deal </a:t>
            </a:r>
            <a:r>
              <a:rPr lang="en-US" sz="2800" dirty="0">
                <a:solidFill>
                  <a:schemeClr val="accent2"/>
                </a:solidFill>
              </a:rPr>
              <a:t>with lapsed listeners (observers</a:t>
            </a:r>
            <a:r>
              <a:rPr lang="en-US" sz="2800" dirty="0" smtClean="0">
                <a:solidFill>
                  <a:schemeClr val="accent2"/>
                </a:solidFill>
              </a:rPr>
              <a:t>)?</a:t>
            </a:r>
          </a:p>
          <a:p>
            <a:endParaRPr lang="en-US" sz="800" dirty="0" smtClean="0">
              <a:solidFill>
                <a:schemeClr val="accent2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</a:rPr>
              <a:t>Always unregister your listeners unless they are interested in receiving notifications</a:t>
            </a:r>
            <a:r>
              <a:rPr lang="en-US" sz="2800" i="1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800" i="1" dirty="0" smtClean="0">
              <a:solidFill>
                <a:schemeClr val="bg1"/>
              </a:solidFill>
            </a:endParaRPr>
          </a:p>
          <a:p>
            <a:pPr lvl="1"/>
            <a:r>
              <a:rPr lang="en-US" sz="2800" i="1" dirty="0" smtClean="0">
                <a:solidFill>
                  <a:schemeClr val="bg1"/>
                </a:solidFill>
              </a:rPr>
              <a:t>and/or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chemeClr val="bg1"/>
                </a:solidFill>
              </a:rPr>
              <a:t>Check if observers </a:t>
            </a:r>
            <a:r>
              <a:rPr lang="en-US" sz="2800" i="1" dirty="0" smtClean="0">
                <a:solidFill>
                  <a:schemeClr val="bg1"/>
                </a:solidFill>
              </a:rPr>
              <a:t>are still </a:t>
            </a:r>
            <a:r>
              <a:rPr lang="en-US" sz="2800" i="1" dirty="0" smtClean="0">
                <a:solidFill>
                  <a:schemeClr val="bg1"/>
                </a:solidFill>
              </a:rPr>
              <a:t>active (push vs. pull</a:t>
            </a:r>
            <a:r>
              <a:rPr lang="en-US" sz="2800" i="1" dirty="0" smtClean="0">
                <a:solidFill>
                  <a:schemeClr val="bg1"/>
                </a:solidFill>
              </a:rPr>
              <a:t>)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4720" y="0"/>
            <a:ext cx="8557971" cy="95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indent="0" algn="r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40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</a:lstStyle>
          <a:p>
            <a:pPr hangingPunct="1"/>
            <a:r>
              <a:rPr lang="en-US" sz="3600" b="1" kern="0" dirty="0" smtClean="0">
                <a:solidFill>
                  <a:schemeClr val="accent2"/>
                </a:solidFill>
              </a:rPr>
              <a:t>Recap</a:t>
            </a:r>
            <a:endParaRPr lang="sk-SK" sz="3600" b="1" kern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1" y="1133595"/>
            <a:ext cx="1200401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How can we deal </a:t>
            </a:r>
            <a:r>
              <a:rPr lang="en-US" sz="2800" dirty="0">
                <a:solidFill>
                  <a:schemeClr val="accent2"/>
                </a:solidFill>
              </a:rPr>
              <a:t>with lapsed listeners (observers</a:t>
            </a:r>
            <a:r>
              <a:rPr lang="en-US" sz="2800" dirty="0" smtClean="0">
                <a:solidFill>
                  <a:schemeClr val="accent2"/>
                </a:solidFill>
              </a:rPr>
              <a:t>)?</a:t>
            </a:r>
          </a:p>
          <a:p>
            <a:endParaRPr lang="en-US" sz="800" dirty="0" smtClean="0">
              <a:solidFill>
                <a:schemeClr val="accent2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</a:rPr>
              <a:t>Always unregister your listeners unless they are interested in receiving notifications</a:t>
            </a:r>
            <a:r>
              <a:rPr lang="en-US" sz="2800" i="1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800" i="1" dirty="0" smtClean="0">
              <a:solidFill>
                <a:schemeClr val="bg1"/>
              </a:solidFill>
            </a:endParaRPr>
          </a:p>
          <a:p>
            <a:pPr lvl="1"/>
            <a:r>
              <a:rPr lang="en-US" sz="2800" i="1" dirty="0" smtClean="0">
                <a:solidFill>
                  <a:schemeClr val="bg1"/>
                </a:solidFill>
              </a:rPr>
              <a:t>and/or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chemeClr val="bg1"/>
                </a:solidFill>
              </a:rPr>
              <a:t>Check if observers </a:t>
            </a:r>
            <a:r>
              <a:rPr lang="en-US" sz="2800" i="1" smtClean="0">
                <a:solidFill>
                  <a:schemeClr val="bg1"/>
                </a:solidFill>
              </a:rPr>
              <a:t>are </a:t>
            </a:r>
            <a:r>
              <a:rPr lang="en-US" sz="2800" i="1" smtClean="0">
                <a:solidFill>
                  <a:schemeClr val="bg1"/>
                </a:solidFill>
              </a:rPr>
              <a:t>still active </a:t>
            </a:r>
            <a:r>
              <a:rPr lang="en-US" sz="2800" i="1" dirty="0" smtClean="0">
                <a:solidFill>
                  <a:schemeClr val="bg1"/>
                </a:solidFill>
              </a:rPr>
              <a:t>(push vs. pull)</a:t>
            </a:r>
            <a:endParaRPr lang="en-US" sz="2800" i="1" dirty="0">
              <a:solidFill>
                <a:schemeClr val="bg1"/>
              </a:solidFill>
            </a:endParaRPr>
          </a:p>
          <a:p>
            <a:pPr lvl="1"/>
            <a:r>
              <a:rPr lang="en-US" sz="2800" i="1" dirty="0" smtClean="0">
                <a:solidFill>
                  <a:schemeClr val="bg1"/>
                </a:solidFill>
              </a:rPr>
              <a:t>and/or</a:t>
            </a:r>
            <a:endParaRPr lang="en-US" sz="2800" i="1" dirty="0">
              <a:solidFill>
                <a:schemeClr val="bg1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800" i="1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chemeClr val="bg1"/>
                </a:solidFill>
              </a:rPr>
              <a:t>Use weak </a:t>
            </a:r>
            <a:r>
              <a:rPr lang="en-US" sz="2800" i="1" dirty="0">
                <a:solidFill>
                  <a:schemeClr val="bg1"/>
                </a:solidFill>
              </a:rPr>
              <a:t>r</a:t>
            </a:r>
            <a:r>
              <a:rPr lang="en-US" sz="2800" i="1" dirty="0" smtClean="0">
                <a:solidFill>
                  <a:schemeClr val="bg1"/>
                </a:solidFill>
              </a:rPr>
              <a:t>eferences  </a:t>
            </a:r>
            <a:r>
              <a:rPr lang="en-US" sz="2800" i="1" dirty="0">
                <a:solidFill>
                  <a:schemeClr val="bg1"/>
                </a:solidFill>
              </a:rPr>
              <a:t>to keep track of registered observers</a:t>
            </a:r>
            <a:r>
              <a:rPr lang="en-US" sz="2800" i="1" dirty="0" smtClean="0">
                <a:solidFill>
                  <a:schemeClr val="bg1"/>
                </a:solidFill>
              </a:rPr>
              <a:t>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chemeClr val="bg1"/>
                </a:solidFill>
              </a:rPr>
              <a:t>Find </a:t>
            </a:r>
            <a:r>
              <a:rPr lang="en-US" sz="2800" i="1" dirty="0">
                <a:solidFill>
                  <a:schemeClr val="bg1"/>
                </a:solidFill>
              </a:rPr>
              <a:t>an object that has the same lifecycle as the observers and </a:t>
            </a:r>
            <a:r>
              <a:rPr lang="en-US" sz="2800" i="1" dirty="0" smtClean="0">
                <a:solidFill>
                  <a:schemeClr val="bg1"/>
                </a:solidFill>
              </a:rPr>
              <a:t>hold </a:t>
            </a:r>
            <a:r>
              <a:rPr lang="en-US" sz="2800" i="1" dirty="0">
                <a:solidFill>
                  <a:schemeClr val="bg1"/>
                </a:solidFill>
              </a:rPr>
              <a:t>a strong reference to the </a:t>
            </a:r>
            <a:r>
              <a:rPr lang="en-US" sz="2800" i="1" dirty="0" smtClean="0">
                <a:solidFill>
                  <a:schemeClr val="bg1"/>
                </a:solidFill>
              </a:rPr>
              <a:t>observer within it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</a:rPr>
              <a:t>Consider if </a:t>
            </a:r>
            <a:r>
              <a:rPr lang="en-US" sz="2800" i="1" dirty="0" smtClean="0">
                <a:solidFill>
                  <a:schemeClr val="bg1"/>
                </a:solidFill>
              </a:rPr>
              <a:t>you need to store observers in a  thread-safe implementation of List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Strong References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782" y="1093758"/>
            <a:ext cx="11914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This is </a:t>
            </a:r>
            <a:r>
              <a:rPr lang="en-US" sz="3600" dirty="0" smtClean="0">
                <a:solidFill>
                  <a:schemeClr val="bg1"/>
                </a:solidFill>
              </a:rPr>
              <a:t>a </a:t>
            </a:r>
            <a:r>
              <a:rPr lang="en-US" sz="3600" dirty="0" smtClean="0">
                <a:solidFill>
                  <a:schemeClr val="accent2"/>
                </a:solidFill>
              </a:rPr>
              <a:t>default </a:t>
            </a:r>
            <a:r>
              <a:rPr lang="en-US" sz="3600" dirty="0">
                <a:solidFill>
                  <a:schemeClr val="accent2"/>
                </a:solidFill>
              </a:rPr>
              <a:t>type/class </a:t>
            </a:r>
            <a:r>
              <a:rPr lang="en-US" sz="3600" dirty="0">
                <a:solidFill>
                  <a:schemeClr val="bg1"/>
                </a:solidFill>
              </a:rPr>
              <a:t>of Reference </a:t>
            </a:r>
            <a:r>
              <a:rPr lang="en-US" sz="3600" dirty="0" smtClean="0">
                <a:solidFill>
                  <a:schemeClr val="bg1"/>
                </a:solidFill>
              </a:rPr>
              <a:t>Object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Any </a:t>
            </a:r>
            <a:r>
              <a:rPr lang="en-US" sz="3600" dirty="0">
                <a:solidFill>
                  <a:schemeClr val="bg1"/>
                </a:solidFill>
              </a:rPr>
              <a:t>object which has an active strong reference are </a:t>
            </a:r>
            <a:r>
              <a:rPr lang="en-US" sz="3600" dirty="0">
                <a:solidFill>
                  <a:schemeClr val="accent2"/>
                </a:solidFill>
              </a:rPr>
              <a:t>not eligible for garbage </a:t>
            </a:r>
            <a:r>
              <a:rPr lang="en-US" sz="3600" dirty="0" smtClean="0">
                <a:solidFill>
                  <a:schemeClr val="accent2"/>
                </a:solidFill>
              </a:rPr>
              <a:t>collection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chemeClr val="bg1"/>
                </a:solidFill>
              </a:rPr>
              <a:t>object is garbage collected </a:t>
            </a:r>
            <a:r>
              <a:rPr lang="en-US" sz="3600" dirty="0">
                <a:solidFill>
                  <a:schemeClr val="accent2"/>
                </a:solidFill>
              </a:rPr>
              <a:t>only when </a:t>
            </a:r>
            <a:r>
              <a:rPr lang="en-US" sz="3600" dirty="0">
                <a:solidFill>
                  <a:schemeClr val="bg1"/>
                </a:solidFill>
              </a:rPr>
              <a:t>the variable which was strongly referenced points to </a:t>
            </a:r>
            <a:r>
              <a:rPr lang="en-US" sz="3600" dirty="0" smtClean="0">
                <a:solidFill>
                  <a:schemeClr val="accent2"/>
                </a:solidFill>
              </a:rPr>
              <a:t>null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2" y="3956080"/>
            <a:ext cx="10112901" cy="27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Strong References – Example No. 1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" y="873286"/>
            <a:ext cx="12052767" cy="59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Strong References – Example No. 1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0" y="951346"/>
            <a:ext cx="8877876" cy="3464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570" y="4616604"/>
            <a:ext cx="12004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Our instance: other.references.StrongReferenceExample$ObjectWithFinalize@15db9742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object other.references.StrongReferenceExample$ObjectWithFinalize@15db9742 is being finalized!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  <a:endParaRPr lang="sk-SK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796" y="951346"/>
            <a:ext cx="2830895" cy="32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Strong References – Example No. 2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74107"/>
            <a:ext cx="12004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Our instance: other.references.StrongReferenceExample2$ObjectWithFinalize@15db9742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Calling </a:t>
            </a:r>
            <a:r>
              <a:rPr lang="en-US" sz="2000" dirty="0" err="1">
                <a:solidFill>
                  <a:schemeClr val="bg1"/>
                </a:solidFill>
              </a:rPr>
              <a:t>System.gc</a:t>
            </a:r>
            <a:r>
              <a:rPr lang="en-US" sz="2000" dirty="0">
                <a:solidFill>
                  <a:schemeClr val="bg1"/>
                </a:solidFill>
              </a:rPr>
              <a:t>() and sleeping 1 </a:t>
            </a:r>
            <a:r>
              <a:rPr lang="en-US" sz="2000" dirty="0" smtClean="0">
                <a:solidFill>
                  <a:schemeClr val="bg1"/>
                </a:solidFill>
              </a:rPr>
              <a:t>second </a:t>
            </a:r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Our strong reference is still valid: other.references.StrongReferenceExample2$ObjectWithFinalize@15db9742</a:t>
            </a:r>
            <a:endParaRPr lang="sk-SK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2095"/>
            <a:ext cx="12184318" cy="442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525" y="1072736"/>
            <a:ext cx="2888166" cy="34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04720" y="0"/>
            <a:ext cx="8557971" cy="951346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sz="3600" b="1" dirty="0" smtClean="0">
                <a:solidFill>
                  <a:schemeClr val="accent2"/>
                </a:solidFill>
              </a:rPr>
              <a:t>Weak References</a:t>
            </a:r>
            <a:endParaRPr lang="sk-SK" sz="36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52006"/>
            <a:ext cx="120827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To create such references </a:t>
            </a:r>
            <a:r>
              <a:rPr lang="en-US" sz="3600" dirty="0" err="1" smtClean="0">
                <a:solidFill>
                  <a:schemeClr val="accent2"/>
                </a:solidFill>
              </a:rPr>
              <a:t>java.lang.ref.WeakReference</a:t>
            </a:r>
            <a:r>
              <a:rPr lang="en-US" sz="3600" dirty="0" smtClean="0">
                <a:solidFill>
                  <a:schemeClr val="bg1"/>
                </a:solidFill>
              </a:rPr>
              <a:t> class is used.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/>
                </a:solidFill>
              </a:rPr>
              <a:t>Example: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WeakReference</a:t>
            </a:r>
            <a:r>
              <a:rPr lang="en-US" sz="3600" dirty="0">
                <a:solidFill>
                  <a:schemeClr val="bg1"/>
                </a:solidFill>
              </a:rPr>
              <a:t>&lt;Integer&gt; </a:t>
            </a:r>
            <a:r>
              <a:rPr lang="en-US" sz="3600" dirty="0" err="1">
                <a:solidFill>
                  <a:schemeClr val="bg1"/>
                </a:solidFill>
              </a:rPr>
              <a:t>weakRefToInteger</a:t>
            </a:r>
            <a:r>
              <a:rPr lang="en-US" sz="3600" dirty="0">
                <a:solidFill>
                  <a:schemeClr val="bg1"/>
                </a:solidFill>
              </a:rPr>
              <a:t> = new </a:t>
            </a:r>
            <a:r>
              <a:rPr lang="en-US" sz="3600" dirty="0" err="1">
                <a:solidFill>
                  <a:schemeClr val="bg1"/>
                </a:solidFill>
              </a:rPr>
              <a:t>WeakReference</a:t>
            </a:r>
            <a:r>
              <a:rPr lang="en-US" sz="3600" dirty="0">
                <a:solidFill>
                  <a:schemeClr val="bg1"/>
                </a:solidFill>
              </a:rPr>
              <a:t>&lt;Integer&gt;(</a:t>
            </a:r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);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If </a:t>
            </a:r>
            <a:r>
              <a:rPr lang="en-US" sz="3600" dirty="0">
                <a:solidFill>
                  <a:schemeClr val="bg1"/>
                </a:solidFill>
              </a:rPr>
              <a:t>JVM detects an object with </a:t>
            </a:r>
            <a:r>
              <a:rPr lang="en-US" sz="3600" dirty="0">
                <a:solidFill>
                  <a:schemeClr val="accent2"/>
                </a:solidFill>
              </a:rPr>
              <a:t>only weak references</a:t>
            </a:r>
            <a:r>
              <a:rPr lang="en-US" sz="3600" dirty="0">
                <a:solidFill>
                  <a:schemeClr val="bg1"/>
                </a:solidFill>
              </a:rPr>
              <a:t> (i.e. no strong or soft references linked to </a:t>
            </a:r>
            <a:r>
              <a:rPr lang="en-US" sz="3600" dirty="0" smtClean="0">
                <a:solidFill>
                  <a:schemeClr val="bg1"/>
                </a:solidFill>
              </a:rPr>
              <a:t>this object), it </a:t>
            </a:r>
            <a:r>
              <a:rPr lang="en-US" sz="3600" dirty="0">
                <a:solidFill>
                  <a:schemeClr val="bg1"/>
                </a:solidFill>
              </a:rPr>
              <a:t>will be </a:t>
            </a:r>
            <a:r>
              <a:rPr lang="en-US" sz="3600" dirty="0">
                <a:solidFill>
                  <a:schemeClr val="accent2"/>
                </a:solidFill>
              </a:rPr>
              <a:t>marked for garbage collection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It </a:t>
            </a:r>
            <a:r>
              <a:rPr lang="en-US" sz="3600" dirty="0" smtClean="0">
                <a:solidFill>
                  <a:schemeClr val="accent2"/>
                </a:solidFill>
              </a:rPr>
              <a:t>does </a:t>
            </a:r>
            <a:r>
              <a:rPr lang="en-US" sz="3600" dirty="0">
                <a:solidFill>
                  <a:schemeClr val="accent2"/>
                </a:solidFill>
              </a:rPr>
              <a:t>not prevent </a:t>
            </a:r>
            <a:r>
              <a:rPr lang="en-US" sz="3600" dirty="0" smtClean="0">
                <a:solidFill>
                  <a:schemeClr val="bg1"/>
                </a:solidFill>
              </a:rPr>
              <a:t>the referent </a:t>
            </a:r>
            <a:r>
              <a:rPr lang="en-US" sz="3600" dirty="0">
                <a:solidFill>
                  <a:schemeClr val="bg1"/>
                </a:solidFill>
              </a:rPr>
              <a:t>from </a:t>
            </a:r>
            <a:r>
              <a:rPr lang="en-US" sz="3600" dirty="0">
                <a:solidFill>
                  <a:schemeClr val="accent2"/>
                </a:solidFill>
              </a:rPr>
              <a:t>being made </a:t>
            </a:r>
            <a:r>
              <a:rPr lang="en-US" sz="3600" dirty="0" err="1">
                <a:solidFill>
                  <a:schemeClr val="accent2"/>
                </a:solidFill>
              </a:rPr>
              <a:t>finalizable</a:t>
            </a:r>
            <a:r>
              <a:rPr lang="en-US" sz="3600" dirty="0">
                <a:solidFill>
                  <a:schemeClr val="accent2"/>
                </a:solidFill>
              </a:rPr>
              <a:t>, finalized, and then </a:t>
            </a:r>
            <a:r>
              <a:rPr lang="en-US" sz="3600" dirty="0" smtClean="0">
                <a:solidFill>
                  <a:schemeClr val="accent2"/>
                </a:solidFill>
              </a:rPr>
              <a:t>reclaimed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It is often used to implement </a:t>
            </a:r>
            <a:r>
              <a:rPr lang="en-US" sz="3600" dirty="0" err="1">
                <a:solidFill>
                  <a:schemeClr val="accent2"/>
                </a:solidFill>
              </a:rPr>
              <a:t>canonicalizing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olidFill>
                  <a:schemeClr val="accent2"/>
                </a:solidFill>
              </a:rPr>
              <a:t>mappings or to fix  the </a:t>
            </a:r>
            <a:r>
              <a:rPr lang="en-US" sz="3600" dirty="0">
                <a:solidFill>
                  <a:schemeClr val="accent2"/>
                </a:solidFill>
              </a:rPr>
              <a:t>Lapsed Listener </a:t>
            </a:r>
            <a:r>
              <a:rPr lang="en-US" sz="3600" dirty="0" smtClean="0">
                <a:solidFill>
                  <a:schemeClr val="accent2"/>
                </a:solidFill>
              </a:rPr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38992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1528</Words>
  <Application>Microsoft Office PowerPoint</Application>
  <PresentationFormat>Custom</PresentationFormat>
  <Paragraphs>259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Arial</vt:lpstr>
      <vt:lpstr>Calibri</vt:lpstr>
      <vt:lpstr>Century Gothic</vt:lpstr>
      <vt:lpstr>Freestyle Script</vt:lpstr>
      <vt:lpstr>Lohit Devanagari</vt:lpstr>
      <vt:lpstr>WenQuanYi Zen Hei Sharp</vt:lpstr>
      <vt:lpstr>Default</vt:lpstr>
      <vt:lpstr>Title1</vt:lpstr>
      <vt:lpstr>Title2</vt:lpstr>
      <vt:lpstr>Title3</vt:lpstr>
      <vt:lpstr>Title4</vt:lpstr>
      <vt:lpstr>Title5</vt:lpstr>
      <vt:lpstr>Title6</vt:lpstr>
      <vt:lpstr>DESIGN (ANTY-)PATTERNS</vt:lpstr>
      <vt:lpstr>The Package java.lang.ref</vt:lpstr>
      <vt:lpstr>Four Distinct Forms of References</vt:lpstr>
      <vt:lpstr>Four Distinct Forms of References</vt:lpstr>
      <vt:lpstr>Strong References</vt:lpstr>
      <vt:lpstr>Strong References – Example No. 1</vt:lpstr>
      <vt:lpstr>Strong References – Example No. 1</vt:lpstr>
      <vt:lpstr>Strong References – Example No. 2</vt:lpstr>
      <vt:lpstr>Weak References</vt:lpstr>
      <vt:lpstr>Weak References – Example</vt:lpstr>
      <vt:lpstr>Weak References – Example</vt:lpstr>
      <vt:lpstr>PowerPoint Presentation</vt:lpstr>
      <vt:lpstr>PowerPoint Presentation</vt:lpstr>
      <vt:lpstr>Soft References</vt:lpstr>
      <vt:lpstr>Soft References – Example No. 1</vt:lpstr>
      <vt:lpstr>Soft References – Example No. 1</vt:lpstr>
      <vt:lpstr>Soft References – Example No. 1</vt:lpstr>
      <vt:lpstr>Soft References – Example No. 2</vt:lpstr>
      <vt:lpstr>Soft References – Example No. 2</vt:lpstr>
      <vt:lpstr>Phantom References</vt:lpstr>
      <vt:lpstr>Phantom References –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(ANTI-)PATTERNS</dc:title>
  <dc:creator>Juraj Kollar</dc:creator>
  <cp:lastModifiedBy>Peter Prazenica</cp:lastModifiedBy>
  <cp:revision>102</cp:revision>
  <dcterms:created xsi:type="dcterms:W3CDTF">2019-03-26T16:03:10Z</dcterms:created>
  <dcterms:modified xsi:type="dcterms:W3CDTF">2019-05-09T20:13:36Z</dcterms:modified>
</cp:coreProperties>
</file>