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416" autoAdjust="0"/>
  </p:normalViewPr>
  <p:slideViewPr>
    <p:cSldViewPr>
      <p:cViewPr varScale="1">
        <p:scale>
          <a:sx n="133" d="100"/>
          <a:sy n="133" d="100"/>
        </p:scale>
        <p:origin x="-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02/06/22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02/06/22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02/06/22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 algn="r"/>
            <a:fld id="{CCD717AA-EA39-47F3-8A0A-15B3575EDB53}" type="datetime1">
              <a:rPr lang="en-US" smtClean="0"/>
              <a:pPr algn="r"/>
              <a:t>02/06/22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534400" cy="3429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Aplicație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suport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pentru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/>
            </a:r>
            <a:b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</a:br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realizarea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orarului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universității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534400" cy="3429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algn="l"/>
            <a:r>
              <a:rPr lang="en-US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Conducător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științific</a:t>
            </a:r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algn="l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Lect. Dr. </a:t>
            </a:r>
            <a:r>
              <a:rPr lang="en-US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Ioana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Plajer</a:t>
            </a:r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algn="l"/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Optima"/>
              <a:cs typeface="Optima"/>
            </a:endParaRPr>
          </a:p>
          <a:p>
            <a:pPr algn="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Student</a:t>
            </a:r>
          </a:p>
          <a:p>
            <a:pPr algn="r"/>
            <a:r>
              <a:rPr lang="en-US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Szabó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Pál-Szabolcs</a:t>
            </a:r>
            <a:endParaRPr lang="en-U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534400" cy="762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extLst/>
          </a:lstStyle>
          <a:p>
            <a:pPr marL="0" indent="0">
              <a:buNone/>
            </a:pPr>
            <a:r>
              <a:rPr lang="en-US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	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Ce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face 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aplicația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?</a:t>
            </a:r>
            <a:endParaRPr lang="en-US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sp>
        <p:nvSpPr>
          <p:cNvPr id="31" name="Rectangle 4"/>
          <p:cNvSpPr>
            <a:spLocks noGrp="1"/>
          </p:cNvSpPr>
          <p:nvPr>
            <p:ph sz="quarter" idx="15"/>
          </p:nvPr>
        </p:nvSpPr>
        <p:spPr>
          <a:xfrm>
            <a:off x="301752" y="1447800"/>
            <a:ext cx="8537448" cy="50292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marR="0" algn="just" rtl="0" latinLnBrk="0">
              <a:spcBef>
                <a:spcPct val="20000"/>
              </a:spcBef>
              <a:buClrTx/>
              <a:buFont typeface="Wingdings" charset="2"/>
              <a:buChar char="Ø"/>
            </a:pP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Scopul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aplicației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este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a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oferi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ajutor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oraristului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realizarea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orarului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facultăților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din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cadrul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Universității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Transilvania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din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Brașov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.</a:t>
            </a:r>
          </a:p>
          <a:p>
            <a:pPr marR="0" algn="just" rtl="0" latinLnBrk="0">
              <a:spcBef>
                <a:spcPct val="20000"/>
              </a:spcBef>
              <a:buClrTx/>
              <a:buFont typeface="Wingdings" charset="2"/>
              <a:buChar char="Ø"/>
            </a:pP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Aplicația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citește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datele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necesare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din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fișierele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excel care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conțin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statele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funcțiuni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ale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facultății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.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baza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acestor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date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va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crea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activitățile</a:t>
            </a:r>
            <a:r>
              <a:rPr lang="en-US" sz="1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care se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vor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putea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muta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prin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Drag&amp;Drop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orarele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profesorilor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,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grupelor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sau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orarul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semestru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a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întregii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facultăți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.</a:t>
            </a: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După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toate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activitățile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(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orele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)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și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-au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găsit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locul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aplicația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poate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exporta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orarul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într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-un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fișier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excel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formatul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corezpunzător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,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adică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similar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fișierele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folosite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facultate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,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astfel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aceste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date se pot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copia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din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fișierul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creat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aplicație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fișierul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format excel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fără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fie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nevoie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alte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ajustări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534400" cy="762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extLst/>
          </a:lstStyle>
          <a:p>
            <a:pPr marL="0" indent="0">
              <a:buNone/>
            </a:pPr>
            <a:r>
              <a:rPr lang="en-US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	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Ce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tehnologii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se 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folosesc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?</a:t>
            </a:r>
            <a:endParaRPr lang="en-US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sp>
        <p:nvSpPr>
          <p:cNvPr id="31" name="Rectangle 4"/>
          <p:cNvSpPr>
            <a:spLocks noGrp="1"/>
          </p:cNvSpPr>
          <p:nvPr>
            <p:ph sz="quarter" idx="15"/>
          </p:nvPr>
        </p:nvSpPr>
        <p:spPr>
          <a:xfrm>
            <a:off x="301752" y="1447800"/>
            <a:ext cx="8537448" cy="50292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r>
              <a:rPr lang="en-US" dirty="0" smtClean="0">
                <a:latin typeface="Avenir Black"/>
                <a:cs typeface="Avenir Black"/>
              </a:rPr>
              <a:t>	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Aplicația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este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în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JAVA, cu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suport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Maven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și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JavaFX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pentru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interfața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grafică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.</a:t>
            </a:r>
          </a:p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endParaRPr lang="en-US" sz="1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	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Java ?</a:t>
            </a:r>
          </a:p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endParaRPr lang="en-US" sz="1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lvl="3" algn="just">
              <a:spcBef>
                <a:spcPct val="20000"/>
              </a:spcBef>
              <a:buClrTx/>
              <a:buFont typeface="Wingdings" charset="2"/>
              <a:buChar char="Ø"/>
            </a:pPr>
            <a:r>
              <a:rPr lang="en-US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ortabilitate</a:t>
            </a:r>
            <a:endParaRPr lang="en-US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lvl="3" algn="just">
              <a:spcBef>
                <a:spcPct val="20000"/>
              </a:spcBef>
              <a:buClrTx/>
              <a:buFont typeface="Wingdings" charset="2"/>
              <a:buChar char="Ø"/>
            </a:pP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frameworkuri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disponibile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lvl="3" algn="just">
              <a:spcBef>
                <a:spcPct val="20000"/>
              </a:spcBef>
              <a:buClrTx/>
              <a:buFont typeface="Wingdings" charset="2"/>
              <a:buChar char="Ø"/>
            </a:pP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interfață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grafică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–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JavaFX</a:t>
            </a:r>
            <a:endParaRPr lang="en-US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lvl="3" algn="just">
              <a:spcBef>
                <a:spcPct val="20000"/>
              </a:spcBef>
              <a:buClrTx/>
              <a:buFont typeface="Wingdings" charset="2"/>
              <a:buChar char="Ø"/>
            </a:pP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limbaj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matur</a:t>
            </a:r>
            <a:endParaRPr lang="en-US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lvl="3" algn="just">
              <a:spcBef>
                <a:spcPct val="20000"/>
              </a:spcBef>
              <a:buClrTx/>
              <a:buFont typeface="Wingdings" charset="2"/>
              <a:buChar char="Ø"/>
            </a:pPr>
            <a:endParaRPr lang="en-US" sz="1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L="808038" lvl="3" indent="0" algn="just">
              <a:spcBef>
                <a:spcPct val="20000"/>
              </a:spcBef>
              <a:buClrTx/>
              <a:buNone/>
            </a:pP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Se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mai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folosesc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bibliotecile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Apache POI,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Gson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, </a:t>
            </a:r>
            <a:r>
              <a:rPr lang="en-US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controlsFX</a:t>
            </a:r>
            <a:endParaRPr lang="en-US" sz="1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355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534400" cy="762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extLst/>
          </a:lstStyle>
          <a:p>
            <a:pPr marL="0" indent="0">
              <a:buNone/>
            </a:pPr>
            <a:r>
              <a:rPr lang="en-US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	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Care 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sunt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principalele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clase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?</a:t>
            </a:r>
            <a:endParaRPr lang="en-US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sp>
        <p:nvSpPr>
          <p:cNvPr id="31" name="Rectangle 4"/>
          <p:cNvSpPr>
            <a:spLocks noGrp="1"/>
          </p:cNvSpPr>
          <p:nvPr>
            <p:ph sz="quarter" idx="15"/>
          </p:nvPr>
        </p:nvSpPr>
        <p:spPr>
          <a:xfrm>
            <a:off x="301752" y="1447800"/>
            <a:ext cx="8537448" cy="50292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r>
              <a:rPr lang="en-US" dirty="0">
                <a:latin typeface="Avenir Black"/>
                <a:cs typeface="Avenir Black"/>
              </a:rPr>
              <a:t>	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Clasele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principale</a:t>
            </a:r>
            <a:endParaRPr lang="en-US" sz="1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Activity –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obiectele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activitate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(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curs,seminar,laborator,practică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)</a:t>
            </a: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Professor – se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instanțiează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obiecte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pentru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toți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profesorii</a:t>
            </a: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Group –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pentru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grupele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studenți</a:t>
            </a: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Room –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reprezintă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sălile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curs</a:t>
            </a: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Scenes –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clasa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interfață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grafică</a:t>
            </a: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Utility –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clasă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care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conține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diverse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metode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utilitare</a:t>
            </a: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endParaRPr lang="en-US" sz="1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Menu –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conține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interfața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grafică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și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funcționalitățile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meniului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principal</a:t>
            </a:r>
          </a:p>
        </p:txBody>
      </p:sp>
    </p:spTree>
    <p:extLst>
      <p:ext uri="{BB962C8B-B14F-4D97-AF65-F5344CB8AC3E}">
        <p14:creationId xmlns:p14="http://schemas.microsoft.com/office/powerpoint/2010/main" val="222984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534400" cy="762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extLst/>
          </a:lstStyle>
          <a:p>
            <a:pPr marL="0" indent="0">
              <a:buNone/>
            </a:pPr>
            <a:r>
              <a:rPr lang="en-US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	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Meniu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și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funcțiuni</a:t>
            </a:r>
            <a:endParaRPr lang="en-US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sp>
        <p:nvSpPr>
          <p:cNvPr id="31" name="Rectangle 4"/>
          <p:cNvSpPr>
            <a:spLocks noGrp="1"/>
          </p:cNvSpPr>
          <p:nvPr>
            <p:ph sz="quarter" idx="15"/>
          </p:nvPr>
        </p:nvSpPr>
        <p:spPr>
          <a:xfrm>
            <a:off x="301752" y="1447800"/>
            <a:ext cx="8537448" cy="50292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</p:txBody>
      </p:sp>
      <p:pic>
        <p:nvPicPr>
          <p:cNvPr id="3" name="Picture 2" descr="Screen Shot 2022-06-01 at 21.19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57400"/>
            <a:ext cx="6172200" cy="3949568"/>
          </a:xfrm>
          <a:prstGeom prst="rect">
            <a:avLst/>
          </a:prstGeom>
        </p:spPr>
      </p:pic>
      <p:sp>
        <p:nvSpPr>
          <p:cNvPr id="14" name="Line Callout 1 13"/>
          <p:cNvSpPr/>
          <p:nvPr/>
        </p:nvSpPr>
        <p:spPr>
          <a:xfrm>
            <a:off x="6019800" y="1676400"/>
            <a:ext cx="2057400" cy="457200"/>
          </a:xfrm>
          <a:prstGeom prst="borderCallout1">
            <a:avLst>
              <a:gd name="adj1" fmla="val 50891"/>
              <a:gd name="adj2" fmla="val 1136"/>
              <a:gd name="adj3" fmla="val 254837"/>
              <a:gd name="adj4" fmla="val -3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Exporta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orarul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in format Excel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096000" y="2209800"/>
            <a:ext cx="2362200" cy="457200"/>
          </a:xfrm>
          <a:prstGeom prst="borderCallout1">
            <a:avLst>
              <a:gd name="adj1" fmla="val 50891"/>
              <a:gd name="adj2" fmla="val 1136"/>
              <a:gd name="adj3" fmla="val 211217"/>
              <a:gd name="adj4" fmla="val -334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Salveaza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datele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in format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json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019800" y="2743200"/>
            <a:ext cx="2362200" cy="457200"/>
          </a:xfrm>
          <a:prstGeom prst="borderCallout1">
            <a:avLst>
              <a:gd name="adj1" fmla="val 50891"/>
              <a:gd name="adj2" fmla="val 1136"/>
              <a:gd name="adj3" fmla="val 165302"/>
              <a:gd name="adj4" fmla="val -297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Se pot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redenumi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grupele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de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către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orarist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6019800" y="3276600"/>
            <a:ext cx="2667000" cy="457200"/>
          </a:xfrm>
          <a:prstGeom prst="borderCallout1">
            <a:avLst>
              <a:gd name="adj1" fmla="val 50891"/>
              <a:gd name="adj2" fmla="val 1136"/>
              <a:gd name="adj3" fmla="val 119386"/>
              <a:gd name="adj4" fmla="val -2463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alege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semestrul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cu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numarul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din prima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coloană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6096000" y="3810000"/>
            <a:ext cx="2667000" cy="457200"/>
          </a:xfrm>
          <a:prstGeom prst="borderCallout1">
            <a:avLst>
              <a:gd name="adj1" fmla="val 50891"/>
              <a:gd name="adj2" fmla="val 1136"/>
              <a:gd name="adj3" fmla="val 71175"/>
              <a:gd name="adj4" fmla="val -2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afișează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spre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editare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orarul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profesorului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ales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6019800" y="4343400"/>
            <a:ext cx="2667000" cy="457200"/>
          </a:xfrm>
          <a:prstGeom prst="borderCallout1">
            <a:avLst>
              <a:gd name="adj1" fmla="val 50891"/>
              <a:gd name="adj2" fmla="val 1136"/>
              <a:gd name="adj3" fmla="val 20668"/>
              <a:gd name="adj4" fmla="val -2463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afișează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spre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editare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orarul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anului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de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studiu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ales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096000" y="4876800"/>
            <a:ext cx="2667000" cy="457200"/>
          </a:xfrm>
          <a:prstGeom prst="borderCallout1">
            <a:avLst>
              <a:gd name="adj1" fmla="val 50891"/>
              <a:gd name="adj2" fmla="val 1136"/>
              <a:gd name="adj3" fmla="val -27543"/>
              <a:gd name="adj4" fmla="val -269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afișează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spre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editare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orarul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g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rupei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alese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5791200" y="5562600"/>
            <a:ext cx="2667000" cy="457200"/>
          </a:xfrm>
          <a:prstGeom prst="borderCallout1">
            <a:avLst>
              <a:gd name="adj1" fmla="val 50891"/>
              <a:gd name="adj2" fmla="val 1136"/>
              <a:gd name="adj3" fmla="val -101008"/>
              <a:gd name="adj4" fmla="val -1558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Închidere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aplicație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381000" y="1524000"/>
            <a:ext cx="2057400" cy="609600"/>
          </a:xfrm>
          <a:prstGeom prst="borderCallout1">
            <a:avLst>
              <a:gd name="adj1" fmla="val 50891"/>
              <a:gd name="adj2" fmla="val 1136"/>
              <a:gd name="adj3" fmla="val 257133"/>
              <a:gd name="adj4" fmla="val 311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Citește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datele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din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fișierul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Excel al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statelor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de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funcțiuni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2971800" y="1524000"/>
            <a:ext cx="2362200" cy="609600"/>
          </a:xfrm>
          <a:prstGeom prst="borderCallout1">
            <a:avLst>
              <a:gd name="adj1" fmla="val 50891"/>
              <a:gd name="adj2" fmla="val 1136"/>
              <a:gd name="adj3" fmla="val 268037"/>
              <a:gd name="adj4" fmla="val -854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încarcă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datele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salvate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anterior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în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format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json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2971800" y="5562600"/>
            <a:ext cx="2057400" cy="609600"/>
          </a:xfrm>
          <a:prstGeom prst="borderCallout1">
            <a:avLst>
              <a:gd name="adj1" fmla="val -338243"/>
              <a:gd name="adj2" fmla="val -17738"/>
              <a:gd name="adj3" fmla="val -4585"/>
              <a:gd name="adj4" fmla="val 102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adaugă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sau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se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șterge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sală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de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clasă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de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către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orarist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028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534400" cy="762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extLst/>
          </a:lstStyle>
          <a:p>
            <a:pPr marL="0" indent="0">
              <a:buNone/>
            </a:pPr>
            <a:r>
              <a:rPr lang="en-US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	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Orarul</a:t>
            </a:r>
            <a:r>
              <a:rPr 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profesorului</a:t>
            </a:r>
            <a:endParaRPr lang="en-US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pic>
        <p:nvPicPr>
          <p:cNvPr id="4" name="Content Placeholder 3" descr="Screen Shot 2022-06-01 at 22.15.00.png"/>
          <p:cNvPicPr>
            <a:picLocks noGrp="1" noChangeAspect="1"/>
          </p:cNvPicPr>
          <p:nvPr>
            <p:ph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95" t="-19820" r="-14879" b="5636"/>
          <a:stretch/>
        </p:blipFill>
        <p:spPr>
          <a:xfrm>
            <a:off x="304800" y="1447800"/>
            <a:ext cx="8537575" cy="50292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6" name="Line Callout 1 5"/>
          <p:cNvSpPr/>
          <p:nvPr/>
        </p:nvSpPr>
        <p:spPr>
          <a:xfrm>
            <a:off x="6553200" y="1828800"/>
            <a:ext cx="2057400" cy="609600"/>
          </a:xfrm>
          <a:prstGeom prst="borderCallout1">
            <a:avLst>
              <a:gd name="adj1" fmla="val 50891"/>
              <a:gd name="adj2" fmla="val 1136"/>
              <a:gd name="adj3" fmla="val 227688"/>
              <a:gd name="adj4" fmla="val -234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Activități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ale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profesorului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nepuse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încă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pe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orar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62000" y="1828800"/>
            <a:ext cx="2057400" cy="609600"/>
          </a:xfrm>
          <a:prstGeom prst="borderCallout1">
            <a:avLst>
              <a:gd name="adj1" fmla="val 256077"/>
              <a:gd name="adj2" fmla="val 150116"/>
              <a:gd name="adj3" fmla="val 97685"/>
              <a:gd name="adj4" fmla="val 9308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Orarul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profesorului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în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faza</a:t>
            </a:r>
            <a:r>
              <a:rPr lang="en-US" sz="1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 </a:t>
            </a:r>
            <a:r>
              <a:rPr lang="en-US" sz="1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actuală</a:t>
            </a:r>
            <a:endParaRPr lang="en-US" sz="1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95800" y="37338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86200" y="3352800"/>
            <a:ext cx="2209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3810000"/>
            <a:ext cx="533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0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534400" cy="762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extLst/>
          </a:lstStyle>
          <a:p>
            <a:pPr marL="0" indent="0">
              <a:buNone/>
            </a:pPr>
            <a:r>
              <a:rPr lang="en-US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Black"/>
                <a:cs typeface="Avenir Black"/>
              </a:rPr>
              <a:t>	</a:t>
            </a:r>
            <a:r>
              <a:rPr lang="en-US" sz="2800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venir Black"/>
              </a:rPr>
              <a:t>Concluzii</a:t>
            </a:r>
            <a:endParaRPr lang="en-US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sp>
        <p:nvSpPr>
          <p:cNvPr id="10" name="Rectangle 4"/>
          <p:cNvSpPr>
            <a:spLocks noGrp="1"/>
          </p:cNvSpPr>
          <p:nvPr>
            <p:ph sz="quarter" idx="15"/>
          </p:nvPr>
        </p:nvSpPr>
        <p:spPr>
          <a:xfrm>
            <a:off x="301752" y="1447800"/>
            <a:ext cx="8537448" cy="50292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algn="just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Aplicația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suport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pentru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elaborarea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orarului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este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un instrument care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va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ușura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cu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siguranță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munca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oraristului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.</a:t>
            </a:r>
          </a:p>
          <a:p>
            <a:pPr algn="just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R="0" algn="just" rtl="0" latinLnBrk="0">
              <a:spcBef>
                <a:spcPct val="20000"/>
              </a:spcBef>
              <a:buClr>
                <a:schemeClr val="bg1"/>
              </a:buClr>
              <a:buFont typeface="Wingdings" charset="2"/>
              <a:buChar char="Ø"/>
            </a:pP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Este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concepută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ca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să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fie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cât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mai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ușor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și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cât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mai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intuitiv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 de </a:t>
            </a:r>
            <a:r>
              <a:rPr lang="en-US" sz="1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utilizat</a:t>
            </a:r>
            <a:r>
              <a:rPr lang="en-US" sz="1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.</a:t>
            </a:r>
            <a:endParaRPr lang="en-US" sz="1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endParaRPr lang="en-US" sz="1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endParaRPr lang="en-US" sz="1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L="0" marR="0" indent="0" algn="just" rtl="0" latinLnBrk="0">
              <a:spcBef>
                <a:spcPct val="20000"/>
              </a:spcBef>
              <a:buFontTx/>
              <a:buNone/>
            </a:pPr>
            <a:endParaRPr lang="en-US" sz="1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  <a:p>
            <a:pPr marL="0" marR="0" indent="0" algn="ctr" rtl="0" latinLnBrk="0">
              <a:spcBef>
                <a:spcPct val="20000"/>
              </a:spcBef>
              <a:buFontTx/>
              <a:buNone/>
            </a:pP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venir Black"/>
                <a:cs typeface="Avenir Black"/>
              </a:rPr>
              <a:t>VĂ MULȚUMESC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95564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0</TotalTime>
  <Words>274</Words>
  <Application>Microsoft Macintosh PowerPoint</Application>
  <PresentationFormat>On-screen Show (4:3)</PresentationFormat>
  <Paragraphs>65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Aplicație suport pentru realizarea orarului universității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2022-06-02T13:51:15Z</dcterms:modified>
</cp:coreProperties>
</file>