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6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8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4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2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19-Dec-20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6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19-Dec-20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7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19-Dec-20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8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8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51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hyperlink" Target="https://www.meetup.com/Apache-Ambari-User-Group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ache.org/licenses/" TargetMode="External"/><Relationship Id="rId5" Type="http://schemas.openxmlformats.org/officeDocument/2006/relationships/hyperlink" Target="https://www.apache.org/foundation/thanks" TargetMode="External"/><Relationship Id="rId4" Type="http://schemas.openxmlformats.org/officeDocument/2006/relationships/hyperlink" Target="https://www.apache.org/foundation/sponsorshi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oudera.com/products/open-source/apache-hadoop/apache-ambari.html" TargetMode="External"/><Relationship Id="rId5" Type="http://schemas.openxmlformats.org/officeDocument/2006/relationships/hyperlink" Target="https://www.slideshare.net/hortonworks/ambari-yarnwebinarv7ls" TargetMode="External"/><Relationship Id="rId4" Type="http://schemas.openxmlformats.org/officeDocument/2006/relationships/hyperlink" Target="https://ambari.apache.org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405696-E4BA-4A03-980D-DC2AAE0E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9144000" cy="1355750"/>
          </a:xfrm>
        </p:spPr>
        <p:txBody>
          <a:bodyPr>
            <a:normAutofit/>
          </a:bodyPr>
          <a:lstStyle/>
          <a:p>
            <a:pPr algn="l"/>
            <a:r>
              <a:rPr lang="pl-PL" sz="5400" dirty="0"/>
              <a:t>Apache </a:t>
            </a:r>
            <a:r>
              <a:rPr lang="pl-PL" sz="5400" dirty="0" err="1"/>
              <a:t>Ambari</a:t>
            </a:r>
            <a:endParaRPr lang="en-US" sz="5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56555F5-7B25-409F-995C-650028997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9144000" cy="911117"/>
          </a:xfrm>
        </p:spPr>
        <p:txBody>
          <a:bodyPr>
            <a:normAutofit/>
          </a:bodyPr>
          <a:lstStyle/>
          <a:p>
            <a:pPr algn="l"/>
            <a:r>
              <a:rPr lang="pl-PL" sz="1400"/>
              <a:t>Projekt Apache Ambari ma na celu uproszczenie zarządzania ekosystemem Hadoop poprzez opracowanie oprogramowania do udostępniania, zarządzania i monitorowania klastrów Apache Hadoop. Ambari zapewnia intuicyjny, łatwy w użyciu internetowy interfejs użytkownika wspierany przez jego interfejsy RESTful API .</a:t>
            </a:r>
            <a:endParaRPr lang="en-US" sz="1400"/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A2AEA782-0EA4-42E9-871D-7401D6A09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AA4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34">
            <a:extLst>
              <a:ext uri="{FF2B5EF4-FFF2-40B4-BE49-F238E27FC236}">
                <a16:creationId xmlns:a16="http://schemas.microsoft.com/office/drawing/2014/main" id="{B0992639-1CDA-4FE6-BB95-E13221490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4D399B6-AF0B-49D5-B321-45D0055C3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r="2" b="8370"/>
          <a:stretch/>
        </p:blipFill>
        <p:spPr>
          <a:xfrm>
            <a:off x="20" y="4682838"/>
            <a:ext cx="8563356" cy="2175160"/>
          </a:xfrm>
          <a:custGeom>
            <a:avLst/>
            <a:gdLst/>
            <a:ahLst/>
            <a:cxnLst/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9445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DC927A-49E7-440B-B8E0-3A3A909E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l-PL" dirty="0"/>
              <a:t>Podsumowanie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23AE83-13BB-4C3C-AEF4-0BB90B915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pl-PL" sz="2000" dirty="0"/>
              <a:t>W myśli o łatwości dokonywanych operacji, Apache </a:t>
            </a:r>
            <a:r>
              <a:rPr lang="pl-PL" sz="2000" dirty="0" err="1"/>
              <a:t>Ambari</a:t>
            </a:r>
            <a:r>
              <a:rPr lang="pl-PL" sz="2000" dirty="0"/>
              <a:t> jest zarówno polecany początkującym </a:t>
            </a:r>
            <a:r>
              <a:rPr lang="pl-PL" sz="2000"/>
              <a:t>specjalistom jak i profesjonalistom Big Data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3772E-3E35-4784-9782-52B88E546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4" r="3451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D9B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70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2C95426C-912D-41F7-BBA2-A908CB4A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pl-PL" sz="4800"/>
              <a:t>Historia</a:t>
            </a:r>
            <a:endParaRPr lang="en-US" sz="480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BE0C1D5B-DAD5-442B-92B7-5C2B7397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Wysuwać">
            <a:extLst>
              <a:ext uri="{FF2B5EF4-FFF2-40B4-BE49-F238E27FC236}">
                <a16:creationId xmlns:a16="http://schemas.microsoft.com/office/drawing/2014/main" id="{6C103D6F-3069-406F-AD20-10BF78139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030528"/>
            <a:ext cx="914400" cy="914400"/>
          </a:xfrm>
          <a:prstGeom prst="rect">
            <a:avLst/>
          </a:prstGeom>
        </p:spPr>
      </p:pic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BAA39E23-5FF7-4267-BB26-4697A3B4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r>
              <a:rPr lang="pl-PL"/>
              <a:t>Pierwsze wzmianki pod koniec 2011</a:t>
            </a:r>
          </a:p>
          <a:p>
            <a:pPr lvl="1"/>
            <a:r>
              <a:rPr lang="pl-PL"/>
              <a:t>0</a:t>
            </a:r>
            <a:r>
              <a:rPr lang="pl-PL" dirty="0"/>
              <a:t>.X początkowe wersje eksperymentalne</a:t>
            </a:r>
          </a:p>
          <a:p>
            <a:pPr lvl="1"/>
            <a:r>
              <a:rPr lang="pl-PL" dirty="0"/>
              <a:t>1.X, 2.X działająca wersje w środowiskach produkcyjnych (od połowy 2013)</a:t>
            </a:r>
          </a:p>
          <a:p>
            <a:r>
              <a:rPr lang="pl-PL">
                <a:hlinkClick r:id="rId4"/>
              </a:rPr>
              <a:t>Finansowanie</a:t>
            </a:r>
            <a:r>
              <a:rPr lang="pl-PL"/>
              <a:t>, </a:t>
            </a:r>
            <a:r>
              <a:rPr lang="pl-PL">
                <a:hlinkClick r:id="rId5"/>
              </a:rPr>
              <a:t>Udziałowcy</a:t>
            </a:r>
            <a:endParaRPr lang="pl-PL"/>
          </a:p>
          <a:p>
            <a:r>
              <a:rPr lang="pl-PL">
                <a:hlinkClick r:id="rId6"/>
              </a:rPr>
              <a:t>Licencjonowanie</a:t>
            </a:r>
            <a:endParaRPr lang="pl-PL"/>
          </a:p>
          <a:p>
            <a:r>
              <a:rPr lang="pl-PL">
                <a:hlinkClick r:id="rId7"/>
              </a:rPr>
              <a:t>Grupa ambari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0EF6FB-C58C-4291-9A7E-889C0ADD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Ambari umożliwia administratorom systemu: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A79810-4F7E-4260-AFAE-A49C650D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pl-PL" sz="1300"/>
              <a:t>Ambari oferuje kreator krok po kroku do instalacji usług Hadoopa na dowolnej liczbie hostów.</a:t>
            </a:r>
          </a:p>
          <a:p>
            <a:r>
              <a:rPr lang="pl-PL" sz="1300"/>
              <a:t>Ambari zapewnia centralne zarządzanie uruchamianiem, zatrzymywaniem i rekonfiguracją usług Hadoop w całym klastrze.</a:t>
            </a:r>
          </a:p>
          <a:p>
            <a:r>
              <a:rPr lang="pl-PL" sz="1300"/>
              <a:t>Ambari zapewnia tablicę rozdzielczą do monitorowania zdrowia i stanu klastra Hadoop.</a:t>
            </a:r>
          </a:p>
          <a:p>
            <a:r>
              <a:rPr lang="pl-PL" sz="1300"/>
              <a:t>Ambari wykorzystuje Ambari Metrics System do gromadzenia danych metrycznych.</a:t>
            </a:r>
          </a:p>
          <a:p>
            <a:r>
              <a:rPr lang="pl-PL" sz="1300"/>
              <a:t>Ambari wykorzystuje Ambari Alert Framework do ostrzegania systemowego i powiadomi Cię, gdy (np. węzeł przestanie działać, pozostało mało miejsca na dysku, itp.)</a:t>
            </a:r>
          </a:p>
          <a:p>
            <a:r>
              <a:rPr lang="pl-PL" sz="1300"/>
              <a:t>Łatwa integracja, możliwość zarządzania i monitorowania z ich własnymi aplikacjami z API Ambari REST.</a:t>
            </a:r>
          </a:p>
          <a:p>
            <a:endParaRPr lang="pl-PL" sz="1300"/>
          </a:p>
          <a:p>
            <a:endParaRPr lang="pl-PL" sz="130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3BD5CF1-806E-4E9A-B9A4-5FCE67EB9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7" b="-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7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8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29C2C85-1492-463C-B805-3FD3FCE93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4DABFB7-1227-42C7-A4CA-9D382AAD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0" y="4644842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Ambari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Azure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9C83BB0-7F55-4FFD-AF71-63DD1FA094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97"/>
          <a:stretch/>
        </p:blipFill>
        <p:spPr>
          <a:xfrm>
            <a:off x="112238" y="621322"/>
            <a:ext cx="5855069" cy="3493477"/>
          </a:xfrm>
          <a:prstGeom prst="rect">
            <a:avLst/>
          </a:prstGeo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ADB9967-4886-462C-8BC6-CEE08513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5" r="-3" b="-3"/>
          <a:stretch/>
        </p:blipFill>
        <p:spPr>
          <a:xfrm>
            <a:off x="6228506" y="621323"/>
            <a:ext cx="5850663" cy="34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5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39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67" name="Straight Connector 40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41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Rectangle 43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4DABFB7-1227-42C7-A4CA-9D382AAD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0" y="4687316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200" dirty="0"/>
              <a:t>Hosty</a:t>
            </a:r>
            <a:endParaRPr lang="en-US" sz="52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F31614E-B8C4-4B10-890E-8B54D1511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7" y="1049170"/>
            <a:ext cx="5923760" cy="262126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488A6DD-0820-4BDD-8CA7-C6DBC0472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923" y="391545"/>
            <a:ext cx="5633797" cy="42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1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282FF83-8A85-4400-814A-617C38FDF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4DABFB7-1227-42C7-A4CA-9D382AAD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07" y="66320"/>
            <a:ext cx="7585787" cy="11080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6000" dirty="0"/>
              <a:t>Alerty i notyfikacje</a:t>
            </a:r>
            <a:endParaRPr lang="en-US" sz="6000" dirty="0"/>
          </a:p>
        </p:txBody>
      </p:sp>
      <p:grpSp>
        <p:nvGrpSpPr>
          <p:cNvPr id="106" name="Group 7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03868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7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7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8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82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9414" y="232757"/>
            <a:ext cx="3765762" cy="62594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0A6EC00-E57E-4E8F-8250-2F72703FF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66" y="984047"/>
            <a:ext cx="5090306" cy="370319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A02869D-32BF-419E-B91F-7DB942D15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59" y="1007948"/>
            <a:ext cx="5958375" cy="367929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9540C24-2B05-4454-951E-6D3F6083E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19" y="4754760"/>
            <a:ext cx="9268257" cy="17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4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F66DA5-476A-4D24-877A-2BC21C37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pl-PL" sz="4800"/>
              <a:t>Dobre praktyki</a:t>
            </a:r>
            <a:endParaRPr lang="en-US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0C1D5B-DAD5-442B-92B7-5C2B7397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Znacznik wyboru">
            <a:extLst>
              <a:ext uri="{FF2B5EF4-FFF2-40B4-BE49-F238E27FC236}">
                <a16:creationId xmlns:a16="http://schemas.microsoft.com/office/drawing/2014/main" id="{185A1113-805D-48BB-828C-E7B512A7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030528"/>
            <a:ext cx="914400" cy="91440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4D4F78-6A2D-4A10-B8E6-E59F6C73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r>
              <a:rPr lang="pl-PL" dirty="0"/>
              <a:t>Ustawienie alertów</a:t>
            </a:r>
          </a:p>
          <a:p>
            <a:r>
              <a:rPr lang="pl-PL" dirty="0"/>
              <a:t>Zapisywanie stanów</a:t>
            </a:r>
          </a:p>
          <a:p>
            <a:r>
              <a:rPr lang="pl-PL" dirty="0"/>
              <a:t>Tryb </a:t>
            </a:r>
            <a:r>
              <a:rPr lang="pl-PL" dirty="0" err="1"/>
              <a:t>maintenance</a:t>
            </a:r>
            <a:endParaRPr lang="pl-PL" dirty="0"/>
          </a:p>
          <a:p>
            <a:r>
              <a:rPr lang="pl-PL" dirty="0"/>
              <a:t>Jednolity sposób użytkowania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949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DA6E689-834F-4075-89F8-8F8730B8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Wady i zalety</a:t>
            </a:r>
          </a:p>
        </p:txBody>
      </p:sp>
      <p:graphicFrame>
        <p:nvGraphicFramePr>
          <p:cNvPr id="21" name="Tabela 4">
            <a:extLst>
              <a:ext uri="{FF2B5EF4-FFF2-40B4-BE49-F238E27FC236}">
                <a16:creationId xmlns:a16="http://schemas.microsoft.com/office/drawing/2014/main" id="{A724625F-F37B-4721-A6C5-C9573C52D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031090"/>
              </p:ext>
            </p:extLst>
          </p:nvPr>
        </p:nvGraphicFramePr>
        <p:xfrm>
          <a:off x="4777316" y="2023777"/>
          <a:ext cx="6780701" cy="280811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{073A0DAA-6AF3-43AB-8588-CEC1D06C72B9}</a:tableStyleId>
              </a:tblPr>
              <a:tblGrid>
                <a:gridCol w="4023004">
                  <a:extLst>
                    <a:ext uri="{9D8B030D-6E8A-4147-A177-3AD203B41FA5}">
                      <a16:colId xmlns:a16="http://schemas.microsoft.com/office/drawing/2014/main" val="2996642134"/>
                    </a:ext>
                  </a:extLst>
                </a:gridCol>
                <a:gridCol w="2757697">
                  <a:extLst>
                    <a:ext uri="{9D8B030D-6E8A-4147-A177-3AD203B41FA5}">
                      <a16:colId xmlns:a16="http://schemas.microsoft.com/office/drawing/2014/main" val="4252161500"/>
                    </a:ext>
                  </a:extLst>
                </a:gridCol>
              </a:tblGrid>
              <a:tr h="632750">
                <a:tc>
                  <a:txBody>
                    <a:bodyPr/>
                    <a:lstStyle/>
                    <a:p>
                      <a:r>
                        <a:rPr lang="pl-PL" sz="2400" b="0" cap="none" spc="0">
                          <a:solidFill>
                            <a:schemeClr val="bg1"/>
                          </a:solidFill>
                        </a:rPr>
                        <a:t>Zalety</a:t>
                      </a:r>
                      <a:endParaRPr lang="en-US" sz="24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38558" marR="138558" marT="138558" marB="692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400" b="0" cap="none" spc="0">
                          <a:solidFill>
                            <a:schemeClr val="bg1"/>
                          </a:solidFill>
                        </a:rPr>
                        <a:t>Wady</a:t>
                      </a:r>
                      <a:endParaRPr lang="en-US" sz="24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38558" marR="138558" marT="138558" marB="692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907097"/>
                  </a:ext>
                </a:extLst>
              </a:tr>
              <a:tr h="817495">
                <a:tc>
                  <a:txBody>
                    <a:bodyPr/>
                    <a:lstStyle/>
                    <a:p>
                      <a:r>
                        <a:rPr lang="pl-PL" sz="1800" cap="none" spc="0">
                          <a:solidFill>
                            <a:schemeClr val="tx1"/>
                          </a:solidFill>
                        </a:rPr>
                        <a:t>Niski próg wejścia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8558" marR="138558" marT="138558" marB="69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cap="none" spc="0">
                          <a:solidFill>
                            <a:schemeClr val="tx1"/>
                          </a:solidFill>
                        </a:rPr>
                        <a:t>Dodatkowe obciążenie systemu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8558" marR="138558" marT="138558" marB="69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40510"/>
                  </a:ext>
                </a:extLst>
              </a:tr>
              <a:tr h="817495">
                <a:tc>
                  <a:txBody>
                    <a:bodyPr/>
                    <a:lstStyle/>
                    <a:p>
                      <a:r>
                        <a:rPr lang="pl-PL" sz="1800" cap="none" spc="0">
                          <a:solidFill>
                            <a:schemeClr val="tx1"/>
                          </a:solidFill>
                        </a:rPr>
                        <a:t>Ułatwione zarządzanie duża ilością klastrów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8558" marR="138558" marT="138558" marB="69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cap="none" spc="0">
                          <a:solidFill>
                            <a:schemeClr val="tx1"/>
                          </a:solidFill>
                        </a:rPr>
                        <a:t>Ograniczona funkcjonalność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8558" marR="138558" marT="138558" marB="69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88727"/>
                  </a:ext>
                </a:extLst>
              </a:tr>
              <a:tr h="540378">
                <a:tc>
                  <a:txBody>
                    <a:bodyPr/>
                    <a:lstStyle/>
                    <a:p>
                      <a:r>
                        <a:rPr lang="pl-PL" sz="1800" cap="none" spc="0">
                          <a:solidFill>
                            <a:schemeClr val="tx1"/>
                          </a:solidFill>
                        </a:rPr>
                        <a:t>Open-</a:t>
                      </a:r>
                      <a:r>
                        <a:rPr lang="pl-PL" sz="1800" cap="none" spc="0" err="1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8558" marR="138558" marT="138558" marB="69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8558" marR="138558" marT="138558" marB="69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92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09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0D1705-6046-4917-A516-FB48E84C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pl-PL" sz="4800"/>
              <a:t>Przydatne źródła</a:t>
            </a:r>
            <a:endParaRPr lang="en-US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0C1D5B-DAD5-442B-92B7-5C2B7397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Znacznik">
            <a:extLst>
              <a:ext uri="{FF2B5EF4-FFF2-40B4-BE49-F238E27FC236}">
                <a16:creationId xmlns:a16="http://schemas.microsoft.com/office/drawing/2014/main" id="{28997546-3001-476B-8AA6-1A3EAF667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030528"/>
            <a:ext cx="914400" cy="91440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31A7B6-D9E5-42DC-8FC1-ACCD166F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4"/>
              </a:rPr>
              <a:t>https://ambari.apache.org/index.html</a:t>
            </a:r>
            <a:endParaRPr lang="pl-PL" dirty="0"/>
          </a:p>
          <a:p>
            <a:r>
              <a:rPr lang="en-US" dirty="0">
                <a:hlinkClick r:id="rId5"/>
              </a:rPr>
              <a:t>https://www.slideshare.net/hortonworks/ambari-yarnwebinarv7ls</a:t>
            </a:r>
            <a:endParaRPr lang="pl-PL" dirty="0"/>
          </a:p>
          <a:p>
            <a:r>
              <a:rPr lang="en-US" dirty="0">
                <a:hlinkClick r:id="rId6"/>
              </a:rPr>
              <a:t>https://www.cloudera.com/products/open-source/apache-hadoop/apache-ambari.html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158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276</Words>
  <Application>Microsoft Office PowerPoint</Application>
  <PresentationFormat>Panoramiczny</PresentationFormat>
  <Paragraphs>38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Apache Ambari</vt:lpstr>
      <vt:lpstr>Historia</vt:lpstr>
      <vt:lpstr>Ambari umożliwia administratorom systemu:</vt:lpstr>
      <vt:lpstr>Ambari na Azure</vt:lpstr>
      <vt:lpstr>Hosty</vt:lpstr>
      <vt:lpstr>Alerty i notyfikacje</vt:lpstr>
      <vt:lpstr>Dobre praktyki</vt:lpstr>
      <vt:lpstr>Wady i zalety</vt:lpstr>
      <vt:lpstr>Przydatne źródła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Ambari</dc:title>
  <dc:creator>Wiktor Maj</dc:creator>
  <cp:lastModifiedBy>Wiktor Maj</cp:lastModifiedBy>
  <cp:revision>2</cp:revision>
  <dcterms:created xsi:type="dcterms:W3CDTF">2020-12-19T12:32:10Z</dcterms:created>
  <dcterms:modified xsi:type="dcterms:W3CDTF">2020-12-19T13:46:17Z</dcterms:modified>
</cp:coreProperties>
</file>