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7" r:id="rId2"/>
    <p:sldId id="271" r:id="rId3"/>
    <p:sldId id="273" r:id="rId4"/>
    <p:sldId id="274"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varScale="1">
        <p:scale>
          <a:sx n="114" d="100"/>
          <a:sy n="114" d="100"/>
        </p:scale>
        <p:origin x="414" y="11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8/1/2023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8/1/2023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8/1/2023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8/1/2023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sz="5400" dirty="0">
                <a:solidFill>
                  <a:schemeClr val="accent1"/>
                </a:solidFill>
                <a:latin typeface="+mn-lt"/>
                <a:ea typeface="+mn-ea"/>
                <a:cs typeface="+mn-cs"/>
              </a:rPr>
              <a:t>Uber Data Analytics</a:t>
            </a:r>
          </a:p>
        </p:txBody>
      </p:sp>
      <p:sp>
        <p:nvSpPr>
          <p:cNvPr id="3" name="Subtitle 2"/>
          <p:cNvSpPr>
            <a:spLocks noGrp="1"/>
          </p:cNvSpPr>
          <p:nvPr>
            <p:ph type="subTitle" idx="1"/>
          </p:nvPr>
        </p:nvSpPr>
        <p:spPr/>
        <p:txBody>
          <a:bodyPr/>
          <a:lstStyle/>
          <a:p>
            <a:r>
              <a:rPr lang="en-US" dirty="0"/>
              <a:t>Data Engineering Project – Part 3 :- Insights using BigQuery</a:t>
            </a:r>
          </a:p>
        </p:txBody>
      </p:sp>
    </p:spTree>
    <p:extLst>
      <p:ext uri="{BB962C8B-B14F-4D97-AF65-F5344CB8AC3E}">
        <p14:creationId xmlns:p14="http://schemas.microsoft.com/office/powerpoint/2010/main" val="19750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CC6DF7-4CAF-FAD7-80A1-42D6B03D5D3D}"/>
              </a:ext>
            </a:extLst>
          </p:cNvPr>
          <p:cNvPicPr>
            <a:picLocks noChangeAspect="1"/>
          </p:cNvPicPr>
          <p:nvPr/>
        </p:nvPicPr>
        <p:blipFill>
          <a:blip r:embed="rId2"/>
          <a:stretch>
            <a:fillRect/>
          </a:stretch>
        </p:blipFill>
        <p:spPr>
          <a:xfrm>
            <a:off x="4800600" y="260648"/>
            <a:ext cx="7391400" cy="5943600"/>
          </a:xfrm>
          <a:prstGeom prst="rect">
            <a:avLst/>
          </a:prstGeom>
        </p:spPr>
      </p:pic>
      <p:sp>
        <p:nvSpPr>
          <p:cNvPr id="2" name="Subtitle 2">
            <a:extLst>
              <a:ext uri="{FF2B5EF4-FFF2-40B4-BE49-F238E27FC236}">
                <a16:creationId xmlns:a16="http://schemas.microsoft.com/office/drawing/2014/main" id="{DE23E209-71EF-0830-ABD3-BA344199BA3F}"/>
              </a:ext>
            </a:extLst>
          </p:cNvPr>
          <p:cNvSpPr txBox="1">
            <a:spLocks/>
          </p:cNvSpPr>
          <p:nvPr/>
        </p:nvSpPr>
        <p:spPr>
          <a:xfrm>
            <a:off x="29267" y="836712"/>
            <a:ext cx="4680520" cy="482453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pPr algn="l"/>
            <a:r>
              <a:rPr lang="en-US" dirty="0"/>
              <a:t>This slide shows the data after applying dimension modeling techniques.</a:t>
            </a:r>
          </a:p>
          <a:p>
            <a:pPr algn="l"/>
            <a:endParaRPr lang="en-US" dirty="0"/>
          </a:p>
          <a:p>
            <a:r>
              <a:rPr lang="en-US" dirty="0"/>
              <a:t>In the previous parts of this project, we used pandas to clean and transform the flatfile data into fact and dimension tables, and then used Mage AI to perform ETL (extract, transform, and load) operations and export the data to BigQuery.</a:t>
            </a:r>
            <a:r>
              <a:rPr lang="en-US" b="0" i="0" dirty="0">
                <a:solidFill>
                  <a:srgbClr val="111111"/>
                </a:solidFill>
                <a:effectLst/>
                <a:latin typeface="-apple-system"/>
              </a:rPr>
              <a:t>	</a:t>
            </a:r>
          </a:p>
          <a:p>
            <a:endParaRPr lang="en-US" dirty="0">
              <a:solidFill>
                <a:srgbClr val="111111"/>
              </a:solidFill>
              <a:latin typeface="-apple-system"/>
            </a:endParaRPr>
          </a:p>
          <a:p>
            <a:r>
              <a:rPr lang="en-US" dirty="0">
                <a:effectLst/>
              </a:rPr>
              <a:t>Now, we are ready to explore the data in </a:t>
            </a:r>
            <a:r>
              <a:rPr lang="en-US" dirty="0"/>
              <a:t>B</a:t>
            </a:r>
            <a:r>
              <a:rPr lang="en-US" dirty="0">
                <a:effectLst/>
              </a:rPr>
              <a:t>igQuery and discover some interesting insights. </a:t>
            </a:r>
          </a:p>
          <a:p>
            <a:endParaRPr lang="en-US" dirty="0"/>
          </a:p>
        </p:txBody>
      </p:sp>
    </p:spTree>
    <p:extLst>
      <p:ext uri="{BB962C8B-B14F-4D97-AF65-F5344CB8AC3E}">
        <p14:creationId xmlns:p14="http://schemas.microsoft.com/office/powerpoint/2010/main" val="11399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129252-18C4-62A9-5FA0-D7F312408509}"/>
              </a:ext>
            </a:extLst>
          </p:cNvPr>
          <p:cNvPicPr>
            <a:picLocks noChangeAspect="1"/>
          </p:cNvPicPr>
          <p:nvPr/>
        </p:nvPicPr>
        <p:blipFill rotWithShape="1">
          <a:blip r:embed="rId2"/>
          <a:srcRect r="24459"/>
          <a:stretch/>
        </p:blipFill>
        <p:spPr>
          <a:xfrm>
            <a:off x="4754943" y="116632"/>
            <a:ext cx="7437058" cy="1645851"/>
          </a:xfrm>
          <a:prstGeom prst="rect">
            <a:avLst/>
          </a:prstGeom>
        </p:spPr>
      </p:pic>
      <p:pic>
        <p:nvPicPr>
          <p:cNvPr id="8" name="Picture 7">
            <a:extLst>
              <a:ext uri="{FF2B5EF4-FFF2-40B4-BE49-F238E27FC236}">
                <a16:creationId xmlns:a16="http://schemas.microsoft.com/office/drawing/2014/main" id="{4AC32B6E-64C5-0A74-E920-1588B0B66B7D}"/>
              </a:ext>
            </a:extLst>
          </p:cNvPr>
          <p:cNvPicPr>
            <a:picLocks noChangeAspect="1"/>
          </p:cNvPicPr>
          <p:nvPr/>
        </p:nvPicPr>
        <p:blipFill rotWithShape="1">
          <a:blip r:embed="rId3"/>
          <a:srcRect b="5751"/>
          <a:stretch/>
        </p:blipFill>
        <p:spPr>
          <a:xfrm>
            <a:off x="5408581" y="3145286"/>
            <a:ext cx="6638925" cy="3384376"/>
          </a:xfrm>
          <a:prstGeom prst="rect">
            <a:avLst/>
          </a:prstGeom>
        </p:spPr>
      </p:pic>
      <p:sp>
        <p:nvSpPr>
          <p:cNvPr id="2" name="Arrow: Down 1">
            <a:extLst>
              <a:ext uri="{FF2B5EF4-FFF2-40B4-BE49-F238E27FC236}">
                <a16:creationId xmlns:a16="http://schemas.microsoft.com/office/drawing/2014/main" id="{FBED47FB-C4A7-8EB1-639E-A4FBFF2D9DB4}"/>
              </a:ext>
            </a:extLst>
          </p:cNvPr>
          <p:cNvSpPr/>
          <p:nvPr/>
        </p:nvSpPr>
        <p:spPr>
          <a:xfrm>
            <a:off x="8476015" y="1777134"/>
            <a:ext cx="504056" cy="13681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a:extLst>
              <a:ext uri="{FF2B5EF4-FFF2-40B4-BE49-F238E27FC236}">
                <a16:creationId xmlns:a16="http://schemas.microsoft.com/office/drawing/2014/main" id="{20025C85-6BB4-62BE-5E18-FF322DBE4CEE}"/>
              </a:ext>
            </a:extLst>
          </p:cNvPr>
          <p:cNvSpPr txBox="1">
            <a:spLocks/>
          </p:cNvSpPr>
          <p:nvPr/>
        </p:nvSpPr>
        <p:spPr>
          <a:xfrm>
            <a:off x="123397" y="2067085"/>
            <a:ext cx="4608512" cy="156210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r>
              <a:rPr lang="en-US" dirty="0"/>
              <a:t>Question 1</a:t>
            </a:r>
          </a:p>
          <a:p>
            <a:r>
              <a:rPr lang="en-US" dirty="0"/>
              <a:t>Find the top 10 locations based on the number of trips</a:t>
            </a:r>
          </a:p>
        </p:txBody>
      </p:sp>
      <p:sp>
        <p:nvSpPr>
          <p:cNvPr id="5" name="Arrow: Bent 4">
            <a:extLst>
              <a:ext uri="{FF2B5EF4-FFF2-40B4-BE49-F238E27FC236}">
                <a16:creationId xmlns:a16="http://schemas.microsoft.com/office/drawing/2014/main" id="{691486B2-0A6A-B3C8-284C-EB0775953BBA}"/>
              </a:ext>
            </a:extLst>
          </p:cNvPr>
          <p:cNvSpPr/>
          <p:nvPr/>
        </p:nvSpPr>
        <p:spPr>
          <a:xfrm>
            <a:off x="2423592" y="548680"/>
            <a:ext cx="2088232" cy="136815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6077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FBC9D5-5D46-F4C0-6DCB-3E39B4B110D7}"/>
              </a:ext>
            </a:extLst>
          </p:cNvPr>
          <p:cNvPicPr>
            <a:picLocks noChangeAspect="1"/>
          </p:cNvPicPr>
          <p:nvPr/>
        </p:nvPicPr>
        <p:blipFill rotWithShape="1">
          <a:blip r:embed="rId2"/>
          <a:srcRect r="17291"/>
          <a:stretch/>
        </p:blipFill>
        <p:spPr>
          <a:xfrm>
            <a:off x="41975" y="4365104"/>
            <a:ext cx="8400594" cy="2122145"/>
          </a:xfrm>
          <a:prstGeom prst="rect">
            <a:avLst/>
          </a:prstGeom>
        </p:spPr>
      </p:pic>
      <p:pic>
        <p:nvPicPr>
          <p:cNvPr id="8" name="Picture 7">
            <a:extLst>
              <a:ext uri="{FF2B5EF4-FFF2-40B4-BE49-F238E27FC236}">
                <a16:creationId xmlns:a16="http://schemas.microsoft.com/office/drawing/2014/main" id="{6B1C7BCE-A4CE-BC7F-4CAB-981628A0AEC5}"/>
              </a:ext>
            </a:extLst>
          </p:cNvPr>
          <p:cNvPicPr>
            <a:picLocks noChangeAspect="1"/>
          </p:cNvPicPr>
          <p:nvPr/>
        </p:nvPicPr>
        <p:blipFill>
          <a:blip r:embed="rId3"/>
          <a:stretch>
            <a:fillRect/>
          </a:stretch>
        </p:blipFill>
        <p:spPr>
          <a:xfrm>
            <a:off x="6290903" y="1556792"/>
            <a:ext cx="5881642" cy="2523139"/>
          </a:xfrm>
          <a:prstGeom prst="rect">
            <a:avLst/>
          </a:prstGeom>
        </p:spPr>
      </p:pic>
      <p:sp>
        <p:nvSpPr>
          <p:cNvPr id="3" name="Subtitle 2">
            <a:extLst>
              <a:ext uri="{FF2B5EF4-FFF2-40B4-BE49-F238E27FC236}">
                <a16:creationId xmlns:a16="http://schemas.microsoft.com/office/drawing/2014/main" id="{42E197B8-68D7-1258-00A5-D21F9D030147}"/>
              </a:ext>
            </a:extLst>
          </p:cNvPr>
          <p:cNvSpPr txBox="1">
            <a:spLocks/>
          </p:cNvSpPr>
          <p:nvPr/>
        </p:nvSpPr>
        <p:spPr>
          <a:xfrm>
            <a:off x="983432" y="188640"/>
            <a:ext cx="10225136" cy="1172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r>
              <a:rPr lang="en-US" sz="2800" dirty="0"/>
              <a:t>Question 2</a:t>
            </a:r>
          </a:p>
          <a:p>
            <a:r>
              <a:rPr lang="en-US" sz="2800" dirty="0"/>
              <a:t>Find the total number of trips by passenger count</a:t>
            </a:r>
          </a:p>
        </p:txBody>
      </p:sp>
      <p:sp>
        <p:nvSpPr>
          <p:cNvPr id="5" name="Arrow: Bent 4">
            <a:extLst>
              <a:ext uri="{FF2B5EF4-FFF2-40B4-BE49-F238E27FC236}">
                <a16:creationId xmlns:a16="http://schemas.microsoft.com/office/drawing/2014/main" id="{275DC941-B26D-0DB3-9CBA-514CA5482E9C}"/>
              </a:ext>
            </a:extLst>
          </p:cNvPr>
          <p:cNvSpPr/>
          <p:nvPr/>
        </p:nvSpPr>
        <p:spPr>
          <a:xfrm rot="5400000" flipV="1">
            <a:off x="-600264" y="1628321"/>
            <a:ext cx="3456384" cy="115308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Bent 6">
            <a:extLst>
              <a:ext uri="{FF2B5EF4-FFF2-40B4-BE49-F238E27FC236}">
                <a16:creationId xmlns:a16="http://schemas.microsoft.com/office/drawing/2014/main" id="{67078950-B09C-6D31-5DE1-72C62331E7C2}"/>
              </a:ext>
            </a:extLst>
          </p:cNvPr>
          <p:cNvSpPr/>
          <p:nvPr/>
        </p:nvSpPr>
        <p:spPr>
          <a:xfrm rot="16200000" flipV="1">
            <a:off x="9224617" y="3996110"/>
            <a:ext cx="1170034" cy="172819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9977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20D537-CA73-BDD2-0829-4E3EB6056459}"/>
              </a:ext>
            </a:extLst>
          </p:cNvPr>
          <p:cNvPicPr>
            <a:picLocks noChangeAspect="1"/>
          </p:cNvPicPr>
          <p:nvPr/>
        </p:nvPicPr>
        <p:blipFill>
          <a:blip r:embed="rId2"/>
          <a:stretch>
            <a:fillRect/>
          </a:stretch>
        </p:blipFill>
        <p:spPr>
          <a:xfrm>
            <a:off x="118306" y="1741619"/>
            <a:ext cx="6572368" cy="1704778"/>
          </a:xfrm>
          <a:prstGeom prst="rect">
            <a:avLst/>
          </a:prstGeom>
        </p:spPr>
      </p:pic>
      <p:pic>
        <p:nvPicPr>
          <p:cNvPr id="8" name="Picture 7">
            <a:extLst>
              <a:ext uri="{FF2B5EF4-FFF2-40B4-BE49-F238E27FC236}">
                <a16:creationId xmlns:a16="http://schemas.microsoft.com/office/drawing/2014/main" id="{F48B26D7-72D4-E5EB-4A80-3DA66C4F80C3}"/>
              </a:ext>
            </a:extLst>
          </p:cNvPr>
          <p:cNvPicPr>
            <a:picLocks noChangeAspect="1"/>
          </p:cNvPicPr>
          <p:nvPr/>
        </p:nvPicPr>
        <p:blipFill>
          <a:blip r:embed="rId3"/>
          <a:stretch>
            <a:fillRect/>
          </a:stretch>
        </p:blipFill>
        <p:spPr>
          <a:xfrm>
            <a:off x="5930069" y="3527433"/>
            <a:ext cx="6201544" cy="3030300"/>
          </a:xfrm>
          <a:prstGeom prst="rect">
            <a:avLst/>
          </a:prstGeom>
        </p:spPr>
      </p:pic>
      <p:sp>
        <p:nvSpPr>
          <p:cNvPr id="3" name="Subtitle 2">
            <a:extLst>
              <a:ext uri="{FF2B5EF4-FFF2-40B4-BE49-F238E27FC236}">
                <a16:creationId xmlns:a16="http://schemas.microsoft.com/office/drawing/2014/main" id="{24B4CBD7-3D07-B3B5-56FA-26DD0BAF78A6}"/>
              </a:ext>
            </a:extLst>
          </p:cNvPr>
          <p:cNvSpPr txBox="1">
            <a:spLocks/>
          </p:cNvSpPr>
          <p:nvPr/>
        </p:nvSpPr>
        <p:spPr>
          <a:xfrm>
            <a:off x="5519936" y="167121"/>
            <a:ext cx="4608512" cy="1562100"/>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r>
              <a:rPr lang="en-US" dirty="0"/>
              <a:t>Question 3</a:t>
            </a:r>
          </a:p>
          <a:p>
            <a:r>
              <a:rPr lang="en-US" dirty="0"/>
              <a:t>Find the average fare amount by hour of the day</a:t>
            </a:r>
          </a:p>
        </p:txBody>
      </p:sp>
      <p:sp>
        <p:nvSpPr>
          <p:cNvPr id="5" name="Arrow: Bent-Up 4">
            <a:extLst>
              <a:ext uri="{FF2B5EF4-FFF2-40B4-BE49-F238E27FC236}">
                <a16:creationId xmlns:a16="http://schemas.microsoft.com/office/drawing/2014/main" id="{1E1381E9-E500-E435-DF05-796B129F5047}"/>
              </a:ext>
            </a:extLst>
          </p:cNvPr>
          <p:cNvSpPr/>
          <p:nvPr/>
        </p:nvSpPr>
        <p:spPr>
          <a:xfrm rot="5400000">
            <a:off x="2784576" y="4004120"/>
            <a:ext cx="1295515" cy="1585435"/>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Bent-Up 6">
            <a:extLst>
              <a:ext uri="{FF2B5EF4-FFF2-40B4-BE49-F238E27FC236}">
                <a16:creationId xmlns:a16="http://schemas.microsoft.com/office/drawing/2014/main" id="{F655D07C-F8ED-C6E1-7EB4-C398FC15A325}"/>
              </a:ext>
            </a:extLst>
          </p:cNvPr>
          <p:cNvSpPr/>
          <p:nvPr/>
        </p:nvSpPr>
        <p:spPr>
          <a:xfrm rot="10800000">
            <a:off x="2639616" y="362565"/>
            <a:ext cx="2510373" cy="1171211"/>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4006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3291A5-D0C2-C825-B16C-7833FCBA9372}"/>
              </a:ext>
            </a:extLst>
          </p:cNvPr>
          <p:cNvSpPr txBox="1">
            <a:spLocks/>
          </p:cNvSpPr>
          <p:nvPr/>
        </p:nvSpPr>
        <p:spPr>
          <a:xfrm>
            <a:off x="4115780" y="764704"/>
            <a:ext cx="3960440" cy="11584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5400" dirty="0">
                <a:latin typeface="+mn-lt"/>
                <a:ea typeface="+mn-ea"/>
                <a:cs typeface="+mn-cs"/>
              </a:rPr>
              <a:t>Thank you</a:t>
            </a:r>
          </a:p>
        </p:txBody>
      </p:sp>
    </p:spTree>
    <p:extLst>
      <p:ext uri="{BB962C8B-B14F-4D97-AF65-F5344CB8AC3E}">
        <p14:creationId xmlns:p14="http://schemas.microsoft.com/office/powerpoint/2010/main" val="10835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59</TotalTime>
  <Words>129</Words>
  <Application>Microsoft Office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-apple-system</vt:lpstr>
      <vt:lpstr>Arial</vt:lpstr>
      <vt:lpstr>Century Schoolbook</vt:lpstr>
      <vt:lpstr>CITY SKETCH 16X9</vt:lpstr>
      <vt:lpstr>Uber Data Analytics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Data Analytics</dc:title>
  <dc:creator>Zahid</dc:creator>
  <cp:lastModifiedBy>Zahid</cp:lastModifiedBy>
  <cp:revision>1</cp:revision>
  <dcterms:created xsi:type="dcterms:W3CDTF">2023-08-01T14:20:32Z</dcterms:created>
  <dcterms:modified xsi:type="dcterms:W3CDTF">2023-08-01T15:19:46Z</dcterms:modified>
</cp:coreProperties>
</file>