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70" r:id="rId5"/>
    <p:sldId id="268" r:id="rId6"/>
    <p:sldId id="269" r:id="rId7"/>
    <p:sldId id="258" r:id="rId8"/>
    <p:sldId id="260" r:id="rId9"/>
    <p:sldId id="261" r:id="rId10"/>
    <p:sldId id="262" r:id="rId11"/>
    <p:sldId id="263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415" y="1752600"/>
            <a:ext cx="9144000" cy="2667000"/>
          </a:xfrm>
        </p:spPr>
        <p:txBody>
          <a:bodyPr/>
          <a:lstStyle/>
          <a:p>
            <a:r>
              <a:rPr lang="en-US" sz="4800" dirty="0"/>
              <a:t>US Accidents Exploratory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Zahid Shaikh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AD68D-FC1D-4173-6E0E-8664ABC1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148" y="164938"/>
            <a:ext cx="6696253" cy="808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0A825C-17E1-9B64-4DC1-ABB30F21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2946981"/>
            <a:ext cx="5173957" cy="3738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B7638-E6CC-A0ED-8F9B-D53442520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24" y="2960900"/>
            <a:ext cx="5047724" cy="374484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D85AAED-D6E1-A187-293B-2949D6C598D1}"/>
              </a:ext>
            </a:extLst>
          </p:cNvPr>
          <p:cNvSpPr txBox="1">
            <a:spLocks/>
          </p:cNvSpPr>
          <p:nvPr/>
        </p:nvSpPr>
        <p:spPr>
          <a:xfrm>
            <a:off x="6526460" y="1705905"/>
            <a:ext cx="488341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 </a:t>
            </a:r>
            <a:r>
              <a:rPr lang="en-US" sz="2000" b="1" dirty="0"/>
              <a:t>weekends</a:t>
            </a:r>
            <a:r>
              <a:rPr lang="en-US" sz="2000" dirty="0"/>
              <a:t>, they are mor likely to occur between </a:t>
            </a:r>
            <a:r>
              <a:rPr lang="en-US" sz="2000" b="1" dirty="0"/>
              <a:t>3</a:t>
            </a:r>
            <a:r>
              <a:rPr lang="en-US" sz="2000" dirty="0"/>
              <a:t> and </a:t>
            </a:r>
            <a:r>
              <a:rPr lang="en-US" sz="2000" b="1" dirty="0"/>
              <a:t>5</a:t>
            </a:r>
            <a:r>
              <a:rPr lang="en-US" sz="2000" dirty="0"/>
              <a:t> in the </a:t>
            </a:r>
            <a:r>
              <a:rPr lang="en-US" sz="2000" b="1" dirty="0"/>
              <a:t>afternoon</a:t>
            </a:r>
            <a:endParaRPr lang="en-US" sz="2000" dirty="0">
              <a:effectLst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B21597F-AB1F-CBFD-E7D0-6263265574C2}"/>
              </a:ext>
            </a:extLst>
          </p:cNvPr>
          <p:cNvSpPr txBox="1">
            <a:spLocks/>
          </p:cNvSpPr>
          <p:nvPr/>
        </p:nvSpPr>
        <p:spPr>
          <a:xfrm>
            <a:off x="225622" y="265358"/>
            <a:ext cx="4032448" cy="1219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This function converted the week data into two groups: weekday and weekend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F6EF87F-E1BD-D212-8308-1D4FE1DC23D5}"/>
              </a:ext>
            </a:extLst>
          </p:cNvPr>
          <p:cNvSpPr txBox="1">
            <a:spLocks/>
          </p:cNvSpPr>
          <p:nvPr/>
        </p:nvSpPr>
        <p:spPr>
          <a:xfrm>
            <a:off x="222424" y="1705905"/>
            <a:ext cx="4752527" cy="66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 </a:t>
            </a:r>
            <a:r>
              <a:rPr lang="en-US" sz="2000" b="1" dirty="0"/>
              <a:t>weekdays</a:t>
            </a:r>
            <a:r>
              <a:rPr lang="en-US" sz="2000" dirty="0"/>
              <a:t>, most accidents happen between </a:t>
            </a:r>
            <a:r>
              <a:rPr lang="en-US" sz="2000" b="1" dirty="0"/>
              <a:t>7</a:t>
            </a:r>
            <a:r>
              <a:rPr lang="en-US" sz="2000" dirty="0"/>
              <a:t> and </a:t>
            </a:r>
            <a:r>
              <a:rPr lang="en-US" sz="2000" b="1" dirty="0"/>
              <a:t>8</a:t>
            </a:r>
            <a:r>
              <a:rPr lang="en-US" sz="2000" dirty="0"/>
              <a:t> in the </a:t>
            </a:r>
            <a:r>
              <a:rPr lang="en-US" sz="2000" b="1" dirty="0"/>
              <a:t>morning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C44708-60F6-D5C2-FBA5-21CAAE164B1C}"/>
              </a:ext>
            </a:extLst>
          </p:cNvPr>
          <p:cNvCxnSpPr/>
          <p:nvPr/>
        </p:nvCxnSpPr>
        <p:spPr>
          <a:xfrm>
            <a:off x="4258070" y="692696"/>
            <a:ext cx="900238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6BF28E-BF08-8456-A7C3-AA2C54EA3A0F}"/>
              </a:ext>
            </a:extLst>
          </p:cNvPr>
          <p:cNvCxnSpPr/>
          <p:nvPr/>
        </p:nvCxnSpPr>
        <p:spPr>
          <a:xfrm>
            <a:off x="2277988" y="2375025"/>
            <a:ext cx="0" cy="33389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92F4C1-7DF6-744E-675F-54B20AE5D4FA}"/>
              </a:ext>
            </a:extLst>
          </p:cNvPr>
          <p:cNvCxnSpPr/>
          <p:nvPr/>
        </p:nvCxnSpPr>
        <p:spPr>
          <a:xfrm>
            <a:off x="9190756" y="2375025"/>
            <a:ext cx="0" cy="40590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31709A-1473-C523-1779-FDEABDCA6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1772816"/>
            <a:ext cx="5400600" cy="43087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AB6F9CF-ADCF-8A57-184E-78A9E779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algn="l"/>
            <a:r>
              <a:rPr lang="en-US" sz="2800" b="0" i="0" dirty="0">
                <a:effectLst/>
                <a:latin typeface="-apple-system"/>
              </a:rPr>
              <a:t>A scatterplot of the </a:t>
            </a:r>
            <a:r>
              <a:rPr lang="en-US" sz="2800" b="0" i="0" dirty="0" err="1">
                <a:effectLst/>
                <a:latin typeface="-apple-system"/>
              </a:rPr>
              <a:t>Start_latitude</a:t>
            </a:r>
            <a:r>
              <a:rPr lang="en-US" sz="2800" b="0" i="0" dirty="0">
                <a:effectLst/>
                <a:latin typeface="-apple-system"/>
              </a:rPr>
              <a:t> and longitude of the accidents showed an outcome that looked like a US map.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To generate a heatmap of the start latitude and longitude of the accidents, I used folium and converted the dataset to 50% sample data, as the original dataset was too large.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CF93A-CD16-1FBE-3EDD-C3C4D276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38" y="1916832"/>
            <a:ext cx="6082537" cy="4121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2F0B36-8BA1-FCAC-9FCD-43F8687A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6237312"/>
            <a:ext cx="6264696" cy="5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548680"/>
            <a:ext cx="9143998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Talks about US Accidents (2016 - 2023) data set with approximately 7.7 million accident records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– Kaggle</a:t>
            </a:r>
          </a:p>
          <a:p>
            <a:r>
              <a:rPr lang="en-US" dirty="0"/>
              <a:t>What it contains - Countrywide car accident dataset that covers 49 states of the USA from February 2016 to March 2023</a:t>
            </a:r>
          </a:p>
          <a:p>
            <a:r>
              <a:rPr lang="en-US" dirty="0"/>
              <a:t>How it will be useful - Can be useful to prevent accidents</a:t>
            </a:r>
          </a:p>
          <a:p>
            <a:r>
              <a:rPr lang="en-US" dirty="0"/>
              <a:t>This data does not contain data for New York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Below are the libraries used for this Project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09D8CD5-CB40-FC09-568B-D8420AA5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844824"/>
            <a:ext cx="9144000" cy="4267200"/>
          </a:xfrm>
        </p:spPr>
        <p:txBody>
          <a:bodyPr/>
          <a:lstStyle/>
          <a:p>
            <a:r>
              <a:rPr lang="en-US" dirty="0"/>
              <a:t>Pandas – used for analyzing, cleaning, exploring, and manipulating data</a:t>
            </a:r>
          </a:p>
          <a:p>
            <a:r>
              <a:rPr lang="en-US" dirty="0" err="1"/>
              <a:t>Opendatasets</a:t>
            </a:r>
            <a:r>
              <a:rPr lang="en-US" dirty="0"/>
              <a:t> – used to download dataset from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Seaborn – used for making statistical graphics in Python</a:t>
            </a:r>
          </a:p>
          <a:p>
            <a:r>
              <a:rPr lang="en-US" dirty="0"/>
              <a:t>Matplotlib – used to create static, animated, and interactive visualizations</a:t>
            </a:r>
          </a:p>
          <a:p>
            <a:r>
              <a:rPr lang="en-US" dirty="0"/>
              <a:t>Folium – used to create several types of Leaflet maps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07FB-D2BF-87B9-6F3B-E816C46B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This project revealed the following 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6A89-65EA-C8A5-850D-4F2F2526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536504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Only a small fraction (</a:t>
            </a:r>
            <a:r>
              <a:rPr lang="en-US" sz="1500" b="1" dirty="0"/>
              <a:t>10.8%</a:t>
            </a:r>
            <a:r>
              <a:rPr lang="en-US" sz="1500" dirty="0"/>
              <a:t>) of cities had over </a:t>
            </a:r>
            <a:r>
              <a:rPr lang="en-US" sz="1500" b="1" dirty="0"/>
              <a:t>800</a:t>
            </a:r>
            <a:r>
              <a:rPr lang="en-US" sz="1500" dirty="0"/>
              <a:t> accidents.</a:t>
            </a:r>
            <a:endParaRPr lang="en-IN" sz="1500" dirty="0"/>
          </a:p>
          <a:p>
            <a:r>
              <a:rPr lang="en-US" sz="1500" dirty="0"/>
              <a:t>A large number of cities (</a:t>
            </a:r>
            <a:r>
              <a:rPr lang="en-US" sz="1500" b="1" dirty="0"/>
              <a:t>1023</a:t>
            </a:r>
            <a:r>
              <a:rPr lang="en-US" sz="1500" dirty="0"/>
              <a:t>) reported a single accident.</a:t>
            </a:r>
          </a:p>
          <a:p>
            <a:r>
              <a:rPr lang="en-US" sz="1500" b="1" dirty="0"/>
              <a:t>Miami</a:t>
            </a:r>
            <a:r>
              <a:rPr lang="en-US" sz="1500" dirty="0"/>
              <a:t> had the most accidents (</a:t>
            </a:r>
            <a:r>
              <a:rPr lang="en-US" sz="1500" b="1" dirty="0"/>
              <a:t>186,917</a:t>
            </a:r>
            <a:r>
              <a:rPr lang="en-US" sz="1500" dirty="0"/>
              <a:t>), accounting for about 2.418% of all car accidents in the USA.</a:t>
            </a:r>
          </a:p>
          <a:p>
            <a:r>
              <a:rPr lang="en-US" sz="1500" b="1" dirty="0"/>
              <a:t>California</a:t>
            </a:r>
            <a:r>
              <a:rPr lang="en-US" sz="1500" dirty="0"/>
              <a:t> has the most car accidents in the USA, with </a:t>
            </a:r>
            <a:r>
              <a:rPr lang="en-US" sz="1500" b="1" dirty="0"/>
              <a:t>1,741,433</a:t>
            </a:r>
            <a:r>
              <a:rPr lang="en-US" sz="1500" dirty="0"/>
              <a:t> incidents in the data. This accounts for </a:t>
            </a:r>
            <a:r>
              <a:rPr lang="en-US" sz="1500" b="1" dirty="0"/>
              <a:t>22.53%</a:t>
            </a:r>
            <a:r>
              <a:rPr lang="en-US" sz="1500" dirty="0"/>
              <a:t> of all the car accidents in the country.</a:t>
            </a:r>
          </a:p>
          <a:p>
            <a:r>
              <a:rPr lang="en-US" sz="1500" dirty="0"/>
              <a:t>There is an exponential decline in the car accidents across different cities.</a:t>
            </a:r>
          </a:p>
          <a:p>
            <a:r>
              <a:rPr lang="en-US" sz="1500" dirty="0"/>
              <a:t>The peak hours for car accidents are </a:t>
            </a:r>
            <a:r>
              <a:rPr lang="en-US" sz="1500" b="1" dirty="0"/>
              <a:t>6-10am</a:t>
            </a:r>
            <a:r>
              <a:rPr lang="en-US" sz="1500" dirty="0"/>
              <a:t> and </a:t>
            </a:r>
            <a:r>
              <a:rPr lang="en-US" sz="1500" b="1" dirty="0"/>
              <a:t>1-5pm</a:t>
            </a:r>
            <a:r>
              <a:rPr lang="en-US" sz="1500" dirty="0"/>
              <a:t>, which have the highest percentages of incidents.</a:t>
            </a:r>
          </a:p>
          <a:p>
            <a:r>
              <a:rPr lang="en-US" sz="1500" b="1" dirty="0"/>
              <a:t>Weekends</a:t>
            </a:r>
            <a:r>
              <a:rPr lang="en-US" sz="1500" dirty="0"/>
              <a:t> have the fewest car accidents, possibly due to less traffic than </a:t>
            </a:r>
            <a:r>
              <a:rPr lang="en-US" sz="1500" b="1" dirty="0"/>
              <a:t>weekdays</a:t>
            </a:r>
            <a:r>
              <a:rPr lang="en-US" sz="1500" dirty="0"/>
              <a:t>.</a:t>
            </a:r>
          </a:p>
          <a:p>
            <a:r>
              <a:rPr lang="en-US" sz="1500" dirty="0"/>
              <a:t>The peak hours for accidents vary depending on the day of the week. On </a:t>
            </a:r>
            <a:r>
              <a:rPr lang="en-US" sz="1500" b="1" dirty="0"/>
              <a:t>weekdays</a:t>
            </a:r>
            <a:r>
              <a:rPr lang="en-US" sz="1500" dirty="0"/>
              <a:t>, most accidents happen between </a:t>
            </a:r>
            <a:r>
              <a:rPr lang="en-US" sz="1500" b="1" dirty="0"/>
              <a:t>7</a:t>
            </a:r>
            <a:r>
              <a:rPr lang="en-US" sz="1500" dirty="0"/>
              <a:t> and </a:t>
            </a:r>
            <a:r>
              <a:rPr lang="en-US" sz="1500" b="1" dirty="0"/>
              <a:t>8</a:t>
            </a:r>
            <a:r>
              <a:rPr lang="en-US" sz="1500" dirty="0"/>
              <a:t> in the </a:t>
            </a:r>
            <a:r>
              <a:rPr lang="en-US" sz="1500" b="1" dirty="0"/>
              <a:t>morning</a:t>
            </a:r>
            <a:r>
              <a:rPr lang="en-US" sz="1500" dirty="0"/>
              <a:t>, while on </a:t>
            </a:r>
            <a:r>
              <a:rPr lang="en-US" sz="1500" b="1" dirty="0"/>
              <a:t>weekends</a:t>
            </a:r>
            <a:r>
              <a:rPr lang="en-US" sz="1500" dirty="0"/>
              <a:t>, they are mor likely to occur between </a:t>
            </a:r>
            <a:r>
              <a:rPr lang="en-US" sz="1500" b="1" dirty="0"/>
              <a:t>3</a:t>
            </a:r>
            <a:r>
              <a:rPr lang="en-US" sz="1500" dirty="0"/>
              <a:t> and </a:t>
            </a:r>
            <a:r>
              <a:rPr lang="en-US" sz="1500" b="1" dirty="0"/>
              <a:t>5</a:t>
            </a:r>
            <a:r>
              <a:rPr lang="en-US" sz="1500" dirty="0"/>
              <a:t> in the </a:t>
            </a:r>
            <a:r>
              <a:rPr lang="en-US" sz="1500" b="1" dirty="0"/>
              <a:t>afternoon</a:t>
            </a:r>
          </a:p>
          <a:p>
            <a:r>
              <a:rPr lang="en-US" sz="1500" dirty="0"/>
              <a:t>There is a seasonal trend in the number of accidents in the US, with a sharp increase from </a:t>
            </a:r>
            <a:r>
              <a:rPr lang="en-US" sz="1500" b="1" dirty="0"/>
              <a:t>August</a:t>
            </a:r>
            <a:r>
              <a:rPr lang="en-US" sz="1500" dirty="0"/>
              <a:t> onwards. The winter months of </a:t>
            </a:r>
            <a:r>
              <a:rPr lang="en-US" sz="1500" b="1" dirty="0"/>
              <a:t>December</a:t>
            </a:r>
            <a:r>
              <a:rPr lang="en-US" sz="1500" dirty="0"/>
              <a:t>, </a:t>
            </a:r>
            <a:r>
              <a:rPr lang="en-US" sz="1500" b="1" dirty="0"/>
              <a:t>January</a:t>
            </a:r>
            <a:r>
              <a:rPr lang="en-US" sz="1500" dirty="0"/>
              <a:t> and </a:t>
            </a:r>
            <a:r>
              <a:rPr lang="en-US" sz="1500" b="1" dirty="0"/>
              <a:t>November</a:t>
            </a:r>
            <a:r>
              <a:rPr lang="en-US" sz="1500" dirty="0"/>
              <a:t> have the highest rates of accidents, possibly due to the </a:t>
            </a:r>
            <a:r>
              <a:rPr lang="en-US" sz="1500" b="1" dirty="0"/>
              <a:t>weather conditions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08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Identifying the presence of null values in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9852" y="1651223"/>
            <a:ext cx="5752256" cy="48163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Checking for missing data in the dataset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DB69B-7ADA-8DC5-71E7-791DB6E2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2527151"/>
            <a:ext cx="4248471" cy="1320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42F543-5E48-606A-2E45-F7DE6CEEA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9"/>
          <a:stretch/>
        </p:blipFill>
        <p:spPr>
          <a:xfrm>
            <a:off x="6598468" y="2527151"/>
            <a:ext cx="4873037" cy="12604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65BAF7-F8FB-AC11-08AB-943454CE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08" y="4365104"/>
            <a:ext cx="5544666" cy="2119588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A09A965-186E-1D6E-150E-68E95799FFF8}"/>
              </a:ext>
            </a:extLst>
          </p:cNvPr>
          <p:cNvSpPr txBox="1">
            <a:spLocks/>
          </p:cNvSpPr>
          <p:nvPr/>
        </p:nvSpPr>
        <p:spPr>
          <a:xfrm>
            <a:off x="6246813" y="1651223"/>
            <a:ext cx="5752256" cy="87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Calculating the percentage of missing data for each variable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9E28EC1-0620-0A06-A114-5B0BCACAA3D9}"/>
              </a:ext>
            </a:extLst>
          </p:cNvPr>
          <p:cNvSpPr txBox="1">
            <a:spLocks/>
          </p:cNvSpPr>
          <p:nvPr/>
        </p:nvSpPr>
        <p:spPr>
          <a:xfrm>
            <a:off x="117748" y="4897962"/>
            <a:ext cx="5752256" cy="87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Plotting the missing data to determine which variable has the most null values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3E5626-0E27-8FF9-B228-C38ABF5E3397}"/>
              </a:ext>
            </a:extLst>
          </p:cNvPr>
          <p:cNvCxnSpPr/>
          <p:nvPr/>
        </p:nvCxnSpPr>
        <p:spPr>
          <a:xfrm>
            <a:off x="2926060" y="2060848"/>
            <a:ext cx="0" cy="28803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F1A7C2-A1D8-36FF-10E0-6E3120A35BFA}"/>
              </a:ext>
            </a:extLst>
          </p:cNvPr>
          <p:cNvCxnSpPr/>
          <p:nvPr/>
        </p:nvCxnSpPr>
        <p:spPr>
          <a:xfrm>
            <a:off x="9910836" y="2132856"/>
            <a:ext cx="0" cy="28803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253344-0776-034B-008A-EA593A3C2184}"/>
              </a:ext>
            </a:extLst>
          </p:cNvPr>
          <p:cNvCxnSpPr/>
          <p:nvPr/>
        </p:nvCxnSpPr>
        <p:spPr>
          <a:xfrm>
            <a:off x="5518348" y="5301208"/>
            <a:ext cx="57606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AC30AC-FDA2-7A18-C16E-FF4C0B1E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275360"/>
            <a:ext cx="2304256" cy="7084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581D85-B270-D62B-7082-E0AE6200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8" y="5013176"/>
            <a:ext cx="3413348" cy="1592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FFF2DC-6B76-B942-B7C2-77BE53B37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82" y="1358487"/>
            <a:ext cx="4248472" cy="6279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D5F8FB-9105-C3AE-E7A7-228AB4231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620" y="3373306"/>
            <a:ext cx="5083596" cy="3279739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514D7527-A1D4-1CCE-35E1-053A1B2951C5}"/>
              </a:ext>
            </a:extLst>
          </p:cNvPr>
          <p:cNvSpPr txBox="1">
            <a:spLocks/>
          </p:cNvSpPr>
          <p:nvPr/>
        </p:nvSpPr>
        <p:spPr>
          <a:xfrm>
            <a:off x="522176" y="413538"/>
            <a:ext cx="6503345" cy="41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</a:t>
            </a:r>
            <a:r>
              <a:rPr lang="en-US" sz="2000" dirty="0">
                <a:effectLst/>
              </a:rPr>
              <a:t>alculating the diversity of cities in the dataset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B1404B3-D47B-1181-9F9B-BD06C2F8F9CF}"/>
              </a:ext>
            </a:extLst>
          </p:cNvPr>
          <p:cNvSpPr txBox="1">
            <a:spLocks/>
          </p:cNvSpPr>
          <p:nvPr/>
        </p:nvSpPr>
        <p:spPr>
          <a:xfrm>
            <a:off x="498264" y="954786"/>
            <a:ext cx="5752256" cy="108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/>
              </a:rPr>
              <a:t>Calculating the proportion of accidents that happen in the most accident-prone city which is </a:t>
            </a:r>
            <a:r>
              <a:rPr lang="en-US" sz="2000" b="1" dirty="0">
                <a:effectLst/>
              </a:rPr>
              <a:t>Miami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6A732CA-3247-E197-72A7-1FD6FDC1B510}"/>
              </a:ext>
            </a:extLst>
          </p:cNvPr>
          <p:cNvSpPr txBox="1">
            <a:spLocks/>
          </p:cNvSpPr>
          <p:nvPr/>
        </p:nvSpPr>
        <p:spPr>
          <a:xfrm>
            <a:off x="2828905" y="3258171"/>
            <a:ext cx="2700300" cy="130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</a:t>
            </a:r>
            <a:r>
              <a:rPr lang="en-US" sz="2000" dirty="0">
                <a:effectLst/>
              </a:rPr>
              <a:t>reating a chart to show the accident frequency in the top 20 cities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67FE4F-F44F-7D0A-B612-8DAA7A8F4744}"/>
              </a:ext>
            </a:extLst>
          </p:cNvPr>
          <p:cNvCxnSpPr>
            <a:cxnSpLocks/>
          </p:cNvCxnSpPr>
          <p:nvPr/>
        </p:nvCxnSpPr>
        <p:spPr>
          <a:xfrm>
            <a:off x="6094412" y="629562"/>
            <a:ext cx="86409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A94C9E-CBD1-11E3-75A5-E7ECDD97D5DD}"/>
              </a:ext>
            </a:extLst>
          </p:cNvPr>
          <p:cNvCxnSpPr>
            <a:cxnSpLocks/>
          </p:cNvCxnSpPr>
          <p:nvPr/>
        </p:nvCxnSpPr>
        <p:spPr>
          <a:xfrm>
            <a:off x="1341884" y="3258171"/>
            <a:ext cx="0" cy="156099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35F01B-EE63-ACFA-AD75-F96F1BB023DB}"/>
              </a:ext>
            </a:extLst>
          </p:cNvPr>
          <p:cNvCxnSpPr>
            <a:cxnSpLocks/>
          </p:cNvCxnSpPr>
          <p:nvPr/>
        </p:nvCxnSpPr>
        <p:spPr>
          <a:xfrm>
            <a:off x="4340878" y="1672471"/>
            <a:ext cx="273630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C4CDAFCF-C5DE-238C-879D-E450F8E199E3}"/>
              </a:ext>
            </a:extLst>
          </p:cNvPr>
          <p:cNvSpPr txBox="1">
            <a:spLocks/>
          </p:cNvSpPr>
          <p:nvPr/>
        </p:nvSpPr>
        <p:spPr>
          <a:xfrm>
            <a:off x="522176" y="2222144"/>
            <a:ext cx="2913152" cy="917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Checking the top 5 cities where the most accidents occurred</a:t>
            </a:r>
            <a:endParaRPr lang="en-US" sz="2000" dirty="0">
              <a:effectLst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8AC073-236F-7FAF-E51C-0DF6ED787397}"/>
              </a:ext>
            </a:extLst>
          </p:cNvPr>
          <p:cNvCxnSpPr/>
          <p:nvPr/>
        </p:nvCxnSpPr>
        <p:spPr>
          <a:xfrm>
            <a:off x="5529205" y="3717032"/>
            <a:ext cx="86409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92ABBE07-372E-869C-17FA-ED0D5623D2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81" t="20434" r="14702" b="35930"/>
          <a:stretch/>
        </p:blipFill>
        <p:spPr>
          <a:xfrm>
            <a:off x="1539287" y="1520433"/>
            <a:ext cx="549727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68DF95-8603-C17F-4726-CECCF295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51" y="245884"/>
            <a:ext cx="3633986" cy="1553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19F27-7D2D-6759-E82E-6C329DA7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51" y="2032484"/>
            <a:ext cx="4570090" cy="600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20927E-FEDB-D283-83AE-622FB44E5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51" y="2865384"/>
            <a:ext cx="5321271" cy="3864526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D8F2C4F-DDD4-7806-CA98-DD6EF47323FA}"/>
              </a:ext>
            </a:extLst>
          </p:cNvPr>
          <p:cNvSpPr txBox="1">
            <a:spLocks/>
          </p:cNvSpPr>
          <p:nvPr/>
        </p:nvSpPr>
        <p:spPr>
          <a:xfrm>
            <a:off x="499824" y="490143"/>
            <a:ext cx="5572236" cy="106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/>
              </a:rPr>
              <a:t>Analyzing the distribution of accidents across different states and identifying the top 5 states with the highest frequency of accidents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6AC4B5B-5118-650D-36DB-EE77EFAA3073}"/>
              </a:ext>
            </a:extLst>
          </p:cNvPr>
          <p:cNvSpPr txBox="1">
            <a:spLocks/>
          </p:cNvSpPr>
          <p:nvPr/>
        </p:nvSpPr>
        <p:spPr>
          <a:xfrm>
            <a:off x="499824" y="1844824"/>
            <a:ext cx="5572236" cy="106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/>
              </a:rPr>
              <a:t>Calculating the proportion of accidents that happen in the most accident-prone state which is </a:t>
            </a:r>
            <a:r>
              <a:rPr lang="en-US" sz="2000" b="1" dirty="0"/>
              <a:t>C</a:t>
            </a:r>
            <a:r>
              <a:rPr lang="en-US" sz="2000" b="1" dirty="0">
                <a:effectLst/>
              </a:rPr>
              <a:t>alifornia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3DC5BB5-ABC4-644C-3AD8-DA412F2F9390}"/>
              </a:ext>
            </a:extLst>
          </p:cNvPr>
          <p:cNvSpPr txBox="1">
            <a:spLocks/>
          </p:cNvSpPr>
          <p:nvPr/>
        </p:nvSpPr>
        <p:spPr>
          <a:xfrm>
            <a:off x="499824" y="3947798"/>
            <a:ext cx="5572236" cy="106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</a:t>
            </a:r>
            <a:r>
              <a:rPr lang="en-US" sz="2000" dirty="0">
                <a:effectLst/>
              </a:rPr>
              <a:t>reating a chart to show the accident frequency in the top 20 states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B69017-F109-2EAE-6E2D-1889DE73BD7B}"/>
              </a:ext>
            </a:extLst>
          </p:cNvPr>
          <p:cNvCxnSpPr/>
          <p:nvPr/>
        </p:nvCxnSpPr>
        <p:spPr>
          <a:xfrm>
            <a:off x="4150196" y="4365104"/>
            <a:ext cx="201622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3FC76B-0249-2AC3-3413-34B36F69D613}"/>
              </a:ext>
            </a:extLst>
          </p:cNvPr>
          <p:cNvCxnSpPr/>
          <p:nvPr/>
        </p:nvCxnSpPr>
        <p:spPr>
          <a:xfrm>
            <a:off x="4150196" y="2492896"/>
            <a:ext cx="201622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F4EB3-341B-9093-649F-42D049E9EA1C}"/>
              </a:ext>
            </a:extLst>
          </p:cNvPr>
          <p:cNvCxnSpPr/>
          <p:nvPr/>
        </p:nvCxnSpPr>
        <p:spPr>
          <a:xfrm>
            <a:off x="5158308" y="1196752"/>
            <a:ext cx="1008112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B19DA2-E5DE-465F-B21D-58E6794E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2780928"/>
            <a:ext cx="5775316" cy="3916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A009A-A7A9-837A-D27C-2DBB0379A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26" y="237117"/>
            <a:ext cx="4979070" cy="1640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6E6A78-6CC0-CCAC-1DF5-BEBE18E87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0" y="4365104"/>
            <a:ext cx="3500758" cy="223224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84351C8-8098-847D-F998-CFA2F5E2A601}"/>
              </a:ext>
            </a:extLst>
          </p:cNvPr>
          <p:cNvSpPr txBox="1">
            <a:spLocks/>
          </p:cNvSpPr>
          <p:nvPr/>
        </p:nvSpPr>
        <p:spPr>
          <a:xfrm>
            <a:off x="7534572" y="548680"/>
            <a:ext cx="4281427" cy="8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Only a small fraction (</a:t>
            </a:r>
            <a:r>
              <a:rPr lang="en-US" sz="2000" b="1" dirty="0"/>
              <a:t>10.8%</a:t>
            </a:r>
            <a:r>
              <a:rPr lang="en-US" sz="2000" dirty="0"/>
              <a:t>) of cities had over </a:t>
            </a:r>
            <a:r>
              <a:rPr lang="en-US" sz="2000" b="1" dirty="0"/>
              <a:t>800</a:t>
            </a:r>
            <a:r>
              <a:rPr lang="en-US" sz="2000" dirty="0"/>
              <a:t> accidents.</a:t>
            </a:r>
            <a:endParaRPr lang="en-IN" sz="2000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788A66D-3854-0E3C-A29D-E14AE84DC5E9}"/>
              </a:ext>
            </a:extLst>
          </p:cNvPr>
          <p:cNvSpPr txBox="1">
            <a:spLocks/>
          </p:cNvSpPr>
          <p:nvPr/>
        </p:nvSpPr>
        <p:spPr>
          <a:xfrm>
            <a:off x="261765" y="2610522"/>
            <a:ext cx="5090131" cy="81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large number of cities (</a:t>
            </a:r>
            <a:r>
              <a:rPr lang="en-US" sz="2000" b="1" dirty="0"/>
              <a:t>1023</a:t>
            </a:r>
            <a:r>
              <a:rPr lang="en-US" sz="2000" dirty="0"/>
              <a:t>) reported a single accident.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86093B8-99B2-A857-935E-413E0FBB833E}"/>
              </a:ext>
            </a:extLst>
          </p:cNvPr>
          <p:cNvSpPr txBox="1">
            <a:spLocks/>
          </p:cNvSpPr>
          <p:nvPr/>
        </p:nvSpPr>
        <p:spPr>
          <a:xfrm>
            <a:off x="7630460" y="2132856"/>
            <a:ext cx="4411649" cy="8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is an exponential decline in the car accidents across different cities.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81DDB8-63BB-E0F0-4528-6021B02C78A1}"/>
              </a:ext>
            </a:extLst>
          </p:cNvPr>
          <p:cNvCxnSpPr/>
          <p:nvPr/>
        </p:nvCxnSpPr>
        <p:spPr>
          <a:xfrm>
            <a:off x="2566020" y="3140968"/>
            <a:ext cx="0" cy="100811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24F692-1C43-F13F-436F-49EEE5B645D4}"/>
              </a:ext>
            </a:extLst>
          </p:cNvPr>
          <p:cNvCxnSpPr/>
          <p:nvPr/>
        </p:nvCxnSpPr>
        <p:spPr>
          <a:xfrm flipH="1">
            <a:off x="5590356" y="908720"/>
            <a:ext cx="18002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56A8C0-48E3-140C-6EFE-53CD5AFC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77" y="2204864"/>
            <a:ext cx="3725418" cy="2733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2C32FA-3177-6CBC-F56A-80E44E1F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93" y="2204017"/>
            <a:ext cx="3474452" cy="273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D05E2-B779-87D5-8ACB-ABD5B23E3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843" y="2204017"/>
            <a:ext cx="3588323" cy="2733442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2989B8E-929A-BA81-A509-FC3A4E6A6105}"/>
              </a:ext>
            </a:extLst>
          </p:cNvPr>
          <p:cNvSpPr txBox="1">
            <a:spLocks/>
          </p:cNvSpPr>
          <p:nvPr/>
        </p:nvSpPr>
        <p:spPr>
          <a:xfrm>
            <a:off x="559294" y="786341"/>
            <a:ext cx="3456383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Avg number of accidents on hourly basis</a:t>
            </a:r>
            <a:endParaRPr lang="en-US" sz="2000" dirty="0">
              <a:effectLst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5896EDB-E701-7E30-F654-78E09CF0CE75}"/>
              </a:ext>
            </a:extLst>
          </p:cNvPr>
          <p:cNvSpPr txBox="1">
            <a:spLocks/>
          </p:cNvSpPr>
          <p:nvPr/>
        </p:nvSpPr>
        <p:spPr>
          <a:xfrm>
            <a:off x="4366220" y="786341"/>
            <a:ext cx="3456383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Avg number of accidents based on days of the week</a:t>
            </a:r>
            <a:endParaRPr lang="en-US" sz="2000" dirty="0">
              <a:effectLst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1073D34-699F-EEDC-5DFE-DA6C0A7F6B06}"/>
              </a:ext>
            </a:extLst>
          </p:cNvPr>
          <p:cNvSpPr txBox="1">
            <a:spLocks/>
          </p:cNvSpPr>
          <p:nvPr/>
        </p:nvSpPr>
        <p:spPr>
          <a:xfrm>
            <a:off x="8340814" y="786341"/>
            <a:ext cx="3456383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Avg number of accidents on monthly basis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194</TotalTime>
  <Words>649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Consolas</vt:lpstr>
      <vt:lpstr>Corbel</vt:lpstr>
      <vt:lpstr>Chalkboard 16x9</vt:lpstr>
      <vt:lpstr>US Accidents Exploratory Data Analysis </vt:lpstr>
      <vt:lpstr>Talks about US Accidents (2016 - 2023) data set with approximately 7.7 million accident records</vt:lpstr>
      <vt:lpstr>Below are the libraries used for this Project</vt:lpstr>
      <vt:lpstr>This project revealed the following insights:</vt:lpstr>
      <vt:lpstr>Identifying the presence of null values in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scatterplot of the Start_latitude and longitude of the accidents showed an outcome that looked like a US map.</vt:lpstr>
      <vt:lpstr>To generate a heatmap of the start latitude and longitude of the accidents, I used folium and converted the dataset to 50% sample data, as the original dataset was too large.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Accidents Exploratory Data Analysis </dc:title>
  <dc:creator>Zahid</dc:creator>
  <cp:lastModifiedBy>Zahid</cp:lastModifiedBy>
  <cp:revision>1</cp:revision>
  <dcterms:created xsi:type="dcterms:W3CDTF">2023-07-14T10:12:59Z</dcterms:created>
  <dcterms:modified xsi:type="dcterms:W3CDTF">2023-07-14T13:27:39Z</dcterms:modified>
</cp:coreProperties>
</file>