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66" r:id="rId4"/>
    <p:sldId id="267" r:id="rId5"/>
    <p:sldId id="268" r:id="rId6"/>
    <p:sldId id="269" r:id="rId7"/>
    <p:sldId id="261" r:id="rId8"/>
    <p:sldId id="262" r:id="rId9"/>
    <p:sldId id="257" r:id="rId10"/>
    <p:sldId id="258" r:id="rId11"/>
    <p:sldId id="259" r:id="rId12"/>
    <p:sldId id="260" r:id="rId13"/>
    <p:sldId id="264" r:id="rId14"/>
    <p:sldId id="271"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D9C06-9264-4EE0-B2F4-86190D484EC7}" type="datetimeFigureOut">
              <a:rPr lang="en-US" smtClean="0"/>
              <a:pPr/>
              <a:t>6/27/2015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9ABFCB-3E6E-4C58-8722-29D13AA1638C}" type="slidenum">
              <a:rPr lang="en-US" smtClean="0"/>
              <a:pPr/>
              <a:t>‹#›</a:t>
            </a:fld>
            <a:endParaRPr lang="en-US"/>
          </a:p>
        </p:txBody>
      </p:sp>
    </p:spTree>
    <p:extLst>
      <p:ext uri="{BB962C8B-B14F-4D97-AF65-F5344CB8AC3E}">
        <p14:creationId xmlns="" xmlns:p14="http://schemas.microsoft.com/office/powerpoint/2010/main" val="407888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https://tools.ietf.org/html/rfc6749#section-1.3.2</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https://tools.ietf.org/html/rfc6749#section-1.3.2</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https://tools.ietf.org/html/rfc6749#section-1.4</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https://tools.ietf.org/html/rfc6749#section-1.5</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http://www.syncfusion.com/resources/techportal/ebooks/owin</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7</a:t>
            </a:fld>
            <a:endParaRPr lang="en-US"/>
          </a:p>
        </p:txBody>
      </p:sp>
    </p:spTree>
    <p:extLst>
      <p:ext uri="{BB962C8B-B14F-4D97-AF65-F5344CB8AC3E}">
        <p14:creationId xmlns="" xmlns:p14="http://schemas.microsoft.com/office/powerpoint/2010/main" val="1764869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http://www.syncfusion.com/resources/techportal/ebooks/owin</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8</a:t>
            </a:fld>
            <a:endParaRPr lang="en-US"/>
          </a:p>
        </p:txBody>
      </p:sp>
    </p:spTree>
    <p:extLst>
      <p:ext uri="{BB962C8B-B14F-4D97-AF65-F5344CB8AC3E}">
        <p14:creationId xmlns="" xmlns:p14="http://schemas.microsoft.com/office/powerpoint/2010/main" val="601032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http://codeclimber.net.nz/archive/2015/03/16/My-new-free-eBook-is-out-OWIN-Succinctly-by-Syncfusion.aspx</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9</a:t>
            </a:fld>
            <a:endParaRPr lang="en-US"/>
          </a:p>
        </p:txBody>
      </p:sp>
    </p:spTree>
    <p:extLst>
      <p:ext uri="{BB962C8B-B14F-4D97-AF65-F5344CB8AC3E}">
        <p14:creationId xmlns="" xmlns:p14="http://schemas.microsoft.com/office/powerpoint/2010/main" val="3376290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542E98-9E25-4A2D-9991-5E8BB5F8C050}" type="datetimeFigureOut">
              <a:rPr lang="en-US" smtClean="0"/>
              <a:pPr/>
              <a:t>6/27/2015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42E98-9E25-4A2D-9991-5E8BB5F8C050}" type="datetimeFigureOut">
              <a:rPr lang="en-US" smtClean="0"/>
              <a:pPr/>
              <a:t>6/27/2015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42E98-9E25-4A2D-9991-5E8BB5F8C050}" type="datetimeFigureOut">
              <a:rPr lang="en-US" smtClean="0"/>
              <a:pPr/>
              <a:t>6/27/2015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42E98-9E25-4A2D-9991-5E8BB5F8C050}" type="datetimeFigureOut">
              <a:rPr lang="en-US" smtClean="0"/>
              <a:pPr/>
              <a:t>6/27/2015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542E98-9E25-4A2D-9991-5E8BB5F8C050}" type="datetimeFigureOut">
              <a:rPr lang="en-US" smtClean="0"/>
              <a:pPr/>
              <a:t>6/27/2015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542E98-9E25-4A2D-9991-5E8BB5F8C050}" type="datetimeFigureOut">
              <a:rPr lang="en-US" smtClean="0"/>
              <a:pPr/>
              <a:t>6/27/2015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542E98-9E25-4A2D-9991-5E8BB5F8C050}" type="datetimeFigureOut">
              <a:rPr lang="en-US" smtClean="0"/>
              <a:pPr/>
              <a:t>6/27/2015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542E98-9E25-4A2D-9991-5E8BB5F8C050}" type="datetimeFigureOut">
              <a:rPr lang="en-US" smtClean="0"/>
              <a:pPr/>
              <a:t>6/27/2015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42E98-9E25-4A2D-9991-5E8BB5F8C050}" type="datetimeFigureOut">
              <a:rPr lang="en-US" smtClean="0"/>
              <a:pPr/>
              <a:t>6/27/2015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42E98-9E25-4A2D-9991-5E8BB5F8C050}" type="datetimeFigureOut">
              <a:rPr lang="en-US" smtClean="0"/>
              <a:pPr/>
              <a:t>6/27/2015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42E98-9E25-4A2D-9991-5E8BB5F8C050}" type="datetimeFigureOut">
              <a:rPr lang="en-US" smtClean="0"/>
              <a:pPr/>
              <a:t>6/27/2015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42E98-9E25-4A2D-9991-5E8BB5F8C050}" type="datetimeFigureOut">
              <a:rPr lang="en-US" smtClean="0"/>
              <a:pPr/>
              <a:t>6/27/2015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96AA5-07A0-4D73-BCFF-FDC697DF45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IdentityServer/IdentityServer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 </a:t>
            </a:r>
            <a:r>
              <a:rPr lang="en-US" dirty="0" err="1" smtClean="0"/>
              <a:t>OAuth</a:t>
            </a:r>
            <a:r>
              <a:rPr lang="en-US" dirty="0" smtClean="0"/>
              <a:t> Demo</a:t>
            </a:r>
            <a:endParaRPr lang="en-US" dirty="0"/>
          </a:p>
        </p:txBody>
      </p:sp>
      <p:sp>
        <p:nvSpPr>
          <p:cNvPr id="3" name="Subtitle 2"/>
          <p:cNvSpPr>
            <a:spLocks noGrp="1"/>
          </p:cNvSpPr>
          <p:nvPr>
            <p:ph type="subTitle" idx="1"/>
          </p:nvPr>
        </p:nvSpPr>
        <p:spPr/>
        <p:txBody>
          <a:bodyPr/>
          <a:lstStyle/>
          <a:p>
            <a:r>
              <a:rPr lang="en-US" dirty="0" err="1" smtClean="0"/>
              <a:t>AngularJS</a:t>
            </a:r>
            <a:r>
              <a:rPr lang="en-US" dirty="0" smtClean="0"/>
              <a:t> + </a:t>
            </a:r>
            <a:r>
              <a:rPr lang="en-US" dirty="0" err="1" smtClean="0"/>
              <a:t>WebApi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a:t>
            </a:r>
            <a:r>
              <a:rPr lang="en-US" dirty="0" err="1" smtClean="0"/>
              <a:t>OAuth</a:t>
            </a:r>
            <a:r>
              <a:rPr lang="en-US" dirty="0" smtClean="0"/>
              <a:t> Authorization Server</a:t>
            </a:r>
            <a:endParaRPr lang="en-US" dirty="0"/>
          </a:p>
        </p:txBody>
      </p:sp>
      <p:sp>
        <p:nvSpPr>
          <p:cNvPr id="3" name="Content Placeholder 2"/>
          <p:cNvSpPr>
            <a:spLocks noGrp="1"/>
          </p:cNvSpPr>
          <p:nvPr>
            <p:ph idx="1"/>
          </p:nvPr>
        </p:nvSpPr>
        <p:spPr/>
        <p:txBody>
          <a:bodyPr/>
          <a:lstStyle/>
          <a:p>
            <a:r>
              <a:rPr lang="en-US" dirty="0" smtClean="0"/>
              <a:t>Register OWIN </a:t>
            </a:r>
            <a:r>
              <a:rPr lang="en-US" dirty="0" err="1" smtClean="0"/>
              <a:t>OAuth</a:t>
            </a:r>
            <a:r>
              <a:rPr lang="en-US" dirty="0" smtClean="0"/>
              <a:t> </a:t>
            </a:r>
            <a:r>
              <a:rPr lang="en-US" dirty="0" smtClean="0"/>
              <a:t>middleware</a:t>
            </a:r>
          </a:p>
          <a:p>
            <a:r>
              <a:rPr lang="en-US" dirty="0" smtClean="0"/>
              <a:t>Define options for token format, expiration</a:t>
            </a:r>
            <a:endParaRPr lang="en-US" dirty="0" smtClean="0"/>
          </a:p>
          <a:p>
            <a:r>
              <a:rPr lang="en-US" dirty="0" smtClean="0"/>
              <a:t>Setup endpoint to receive authorization grant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Angular</a:t>
            </a:r>
            <a:endParaRPr lang="en-US" dirty="0"/>
          </a:p>
        </p:txBody>
      </p:sp>
      <p:sp>
        <p:nvSpPr>
          <p:cNvPr id="3" name="Content Placeholder 2"/>
          <p:cNvSpPr>
            <a:spLocks noGrp="1"/>
          </p:cNvSpPr>
          <p:nvPr>
            <p:ph idx="1"/>
          </p:nvPr>
        </p:nvSpPr>
        <p:spPr/>
        <p:txBody>
          <a:bodyPr/>
          <a:lstStyle/>
          <a:p>
            <a:r>
              <a:rPr lang="en-US" dirty="0" smtClean="0"/>
              <a:t>bower install </a:t>
            </a:r>
            <a:r>
              <a:rPr lang="en-US" dirty="0" smtClean="0"/>
              <a:t>angular (preferably Angular 1.4+)</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Flow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Both the API (resource server) and authorization server are owned by the same company and are trusted.</a:t>
            </a:r>
          </a:p>
          <a:p>
            <a:r>
              <a:rPr lang="en-US" dirty="0" smtClean="0"/>
              <a:t>Authentication over HTTPS to public </a:t>
            </a:r>
            <a:r>
              <a:rPr lang="en-US" dirty="0" smtClean="0"/>
              <a:t>client</a:t>
            </a:r>
          </a:p>
          <a:p>
            <a:r>
              <a:rPr lang="en-US" dirty="0" smtClean="0"/>
              <a:t>Upon login, user/password is sent to auth server and access token is returned.  </a:t>
            </a:r>
            <a:r>
              <a:rPr lang="en-US" dirty="0" smtClean="0"/>
              <a:t>A</a:t>
            </a:r>
            <a:r>
              <a:rPr lang="en-US" dirty="0" smtClean="0"/>
              <a:t>ccess token in HTML5 local storage.</a:t>
            </a:r>
          </a:p>
          <a:p>
            <a:r>
              <a:rPr lang="en-US" dirty="0" smtClean="0"/>
              <a:t>Requests are made to the API with the access token in the header.</a:t>
            </a:r>
          </a:p>
          <a:p>
            <a:r>
              <a:rPr lang="en-US" dirty="0" smtClean="0"/>
              <a:t>When an access token expires, a new one is generated.</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Access Tokens</a:t>
            </a:r>
            <a:endParaRPr lang="en-US" dirty="0"/>
          </a:p>
        </p:txBody>
      </p:sp>
      <p:sp>
        <p:nvSpPr>
          <p:cNvPr id="3" name="Content Placeholder 2"/>
          <p:cNvSpPr>
            <a:spLocks noGrp="1"/>
          </p:cNvSpPr>
          <p:nvPr>
            <p:ph idx="1"/>
          </p:nvPr>
        </p:nvSpPr>
        <p:spPr/>
        <p:txBody>
          <a:bodyPr>
            <a:normAutofit/>
          </a:bodyPr>
          <a:lstStyle/>
          <a:p>
            <a:r>
              <a:rPr lang="en-US" dirty="0" smtClean="0"/>
              <a:t>Encrypt </a:t>
            </a:r>
            <a:r>
              <a:rPr lang="en-US" dirty="0"/>
              <a:t>Bearer Tokens</a:t>
            </a:r>
          </a:p>
          <a:p>
            <a:r>
              <a:rPr lang="en-US" dirty="0" smtClean="0"/>
              <a:t>Bearer </a:t>
            </a:r>
            <a:r>
              <a:rPr lang="en-US" dirty="0"/>
              <a:t>Tokens must be short lived</a:t>
            </a:r>
          </a:p>
          <a:p>
            <a:r>
              <a:rPr lang="en-US" dirty="0"/>
              <a:t>Don't pass in </a:t>
            </a:r>
            <a:r>
              <a:rPr lang="en-US" dirty="0" err="1"/>
              <a:t>urls</a:t>
            </a:r>
            <a:r>
              <a:rPr lang="en-US" dirty="0"/>
              <a:t>, put in header</a:t>
            </a:r>
          </a:p>
          <a:p>
            <a:r>
              <a:rPr lang="en-US" dirty="0"/>
              <a:t>Refresh tokens </a:t>
            </a:r>
            <a:r>
              <a:rPr lang="en-US" dirty="0" smtClean="0"/>
              <a:t>periodically</a:t>
            </a:r>
          </a:p>
          <a:p>
            <a:r>
              <a:rPr lang="en-US" dirty="0" smtClean="0"/>
              <a:t>Validate </a:t>
            </a:r>
            <a:r>
              <a:rPr lang="en-US" dirty="0"/>
              <a:t>SSL </a:t>
            </a:r>
            <a:r>
              <a:rPr lang="en-US" dirty="0" smtClean="0"/>
              <a:t>Certs</a:t>
            </a:r>
            <a:endParaRPr lang="en-US" dirty="0"/>
          </a:p>
        </p:txBody>
      </p:sp>
    </p:spTree>
    <p:extLst>
      <p:ext uri="{BB962C8B-B14F-4D97-AF65-F5344CB8AC3E}">
        <p14:creationId xmlns="" xmlns:p14="http://schemas.microsoft.com/office/powerpoint/2010/main" val="1535832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a:t>
            </a:r>
            <a:r>
              <a:rPr lang="en-US" dirty="0" err="1" smtClean="0"/>
              <a:t>Oauth</a:t>
            </a:r>
            <a:r>
              <a:rPr lang="en-US" dirty="0" smtClean="0"/>
              <a:t> Solutions</a:t>
            </a:r>
            <a:endParaRPr lang="en-US" dirty="0"/>
          </a:p>
        </p:txBody>
      </p:sp>
      <p:sp>
        <p:nvSpPr>
          <p:cNvPr id="3" name="Content Placeholder 2"/>
          <p:cNvSpPr>
            <a:spLocks noGrp="1"/>
          </p:cNvSpPr>
          <p:nvPr>
            <p:ph idx="1"/>
          </p:nvPr>
        </p:nvSpPr>
        <p:spPr/>
        <p:txBody>
          <a:bodyPr/>
          <a:lstStyle/>
          <a:p>
            <a:r>
              <a:rPr lang="en-US" b="1" dirty="0" smtClean="0"/>
              <a:t>IdentityServer3</a:t>
            </a:r>
            <a:r>
              <a:rPr lang="en-US" dirty="0" smtClean="0"/>
              <a:t>: </a:t>
            </a:r>
            <a:r>
              <a:rPr lang="en-US" dirty="0" smtClean="0">
                <a:hlinkClick r:id="rId2"/>
              </a:rPr>
              <a:t>https://</a:t>
            </a:r>
            <a:r>
              <a:rPr lang="en-US" dirty="0" smtClean="0">
                <a:hlinkClick r:id="rId2"/>
              </a:rPr>
              <a:t>github.com/IdentityServer/IdentityServer3</a:t>
            </a:r>
            <a:endParaRPr lang="en-US" dirty="0" smtClean="0"/>
          </a:p>
          <a:p>
            <a:r>
              <a:rPr lang="en-US" b="1" dirty="0" smtClean="0"/>
              <a:t>Auth0</a:t>
            </a:r>
            <a:r>
              <a:rPr lang="en-US" dirty="0" smtClean="0"/>
              <a:t>: https://</a:t>
            </a:r>
            <a:r>
              <a:rPr lang="en-US" dirty="0" smtClean="0"/>
              <a:t>auth0.com</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Autofit/>
          </a:bodyPr>
          <a:lstStyle/>
          <a:p>
            <a:r>
              <a:rPr lang="en-US" sz="1800" b="1" dirty="0" err="1" smtClean="0"/>
              <a:t>OAuth</a:t>
            </a:r>
            <a:r>
              <a:rPr lang="en-US" sz="1800" b="1" dirty="0" smtClean="0"/>
              <a:t> </a:t>
            </a:r>
            <a:r>
              <a:rPr lang="en-US" sz="1800" b="1" dirty="0" smtClean="0"/>
              <a:t>2.0 specs</a:t>
            </a:r>
            <a:r>
              <a:rPr lang="en-US" sz="1800" dirty="0" smtClean="0"/>
              <a:t>: https://</a:t>
            </a:r>
            <a:r>
              <a:rPr lang="en-US" sz="1800" dirty="0" smtClean="0"/>
              <a:t>tools.ietf.org/html/rfc6749</a:t>
            </a:r>
          </a:p>
          <a:p>
            <a:r>
              <a:rPr lang="en-US" sz="1800" b="1" dirty="0" err="1" smtClean="0"/>
              <a:t>Oauth</a:t>
            </a:r>
            <a:r>
              <a:rPr lang="en-US" sz="1800" b="1" dirty="0" smtClean="0"/>
              <a:t> Security: </a:t>
            </a:r>
            <a:r>
              <a:rPr lang="en-US" sz="1800" dirty="0" smtClean="0"/>
              <a:t>http://www.oauthsecurity.com</a:t>
            </a:r>
            <a:endParaRPr lang="en-US" sz="1800" b="1" dirty="0" smtClean="0"/>
          </a:p>
          <a:p>
            <a:r>
              <a:rPr lang="en-US" sz="1800" b="1" dirty="0" err="1" smtClean="0"/>
              <a:t>Oauth</a:t>
            </a:r>
            <a:r>
              <a:rPr lang="en-US" sz="1800" b="1" dirty="0" smtClean="0"/>
              <a:t> </a:t>
            </a:r>
            <a:r>
              <a:rPr lang="en-US" sz="1800" b="1" dirty="0" smtClean="0"/>
              <a:t>Bible</a:t>
            </a:r>
            <a:r>
              <a:rPr lang="en-US" sz="1800" dirty="0" smtClean="0"/>
              <a:t>: </a:t>
            </a:r>
            <a:r>
              <a:rPr lang="en-US" sz="1800" dirty="0" smtClean="0"/>
              <a:t>http://authbible.com</a:t>
            </a:r>
            <a:endParaRPr lang="en-US" sz="1800" dirty="0" smtClean="0"/>
          </a:p>
          <a:p>
            <a:r>
              <a:rPr lang="en-US" sz="1800" b="1" dirty="0" smtClean="0"/>
              <a:t>Persisting Refresh Token</a:t>
            </a:r>
            <a:r>
              <a:rPr lang="en-US" sz="1800" dirty="0" smtClean="0"/>
              <a:t>: http</a:t>
            </a:r>
            <a:r>
              <a:rPr lang="en-US" sz="1800" dirty="0" smtClean="0"/>
              <a:t>://</a:t>
            </a:r>
            <a:r>
              <a:rPr lang="en-US" sz="1800" dirty="0" smtClean="0"/>
              <a:t>timney.net/persisting-your-refresh-tokens</a:t>
            </a:r>
            <a:endParaRPr lang="en-US" sz="1800" dirty="0" smtClean="0"/>
          </a:p>
          <a:p>
            <a:r>
              <a:rPr lang="en-US" sz="1800" b="1" dirty="0" err="1" smtClean="0"/>
              <a:t>OAuth</a:t>
            </a:r>
            <a:r>
              <a:rPr lang="en-US" sz="1800" b="1" dirty="0" smtClean="0"/>
              <a:t> Resource Password Flow Refresh Token with Web </a:t>
            </a:r>
            <a:r>
              <a:rPr lang="en-US" sz="1800" b="1" dirty="0" err="1" smtClean="0"/>
              <a:t>Api</a:t>
            </a:r>
            <a:r>
              <a:rPr lang="en-US" sz="1800" dirty="0" smtClean="0"/>
              <a:t>: http://</a:t>
            </a:r>
            <a:r>
              <a:rPr lang="en-US" sz="1800" dirty="0" smtClean="0"/>
              <a:t>timney.net/oauth-resource-password-flow-refresh-token-with-web-api</a:t>
            </a:r>
            <a:endParaRPr lang="en-US" sz="1800" dirty="0" smtClean="0"/>
          </a:p>
          <a:p>
            <a:r>
              <a:rPr lang="en-US" sz="1800" b="1" dirty="0" err="1" smtClean="0"/>
              <a:t>OAuth</a:t>
            </a:r>
            <a:r>
              <a:rPr lang="en-US" sz="1800" b="1" dirty="0" smtClean="0"/>
              <a:t> Resource Password Flow with Web</a:t>
            </a:r>
            <a:r>
              <a:rPr lang="en-US" sz="1800" dirty="0" smtClean="0"/>
              <a:t> </a:t>
            </a:r>
            <a:r>
              <a:rPr lang="en-US" sz="1800" b="1" dirty="0" err="1" smtClean="0"/>
              <a:t>Api</a:t>
            </a:r>
            <a:r>
              <a:rPr lang="en-US" sz="1800" dirty="0" smtClean="0"/>
              <a:t>: http://</a:t>
            </a:r>
            <a:r>
              <a:rPr lang="en-US" sz="1800" dirty="0" smtClean="0"/>
              <a:t>timney.net/oauth-resource-password-flow-with-web-api</a:t>
            </a:r>
            <a:endParaRPr lang="en-US" sz="1800" dirty="0" smtClean="0"/>
          </a:p>
          <a:p>
            <a:r>
              <a:rPr lang="en-US" sz="1800" b="1" dirty="0" err="1" smtClean="0"/>
              <a:t>OAuth</a:t>
            </a:r>
            <a:r>
              <a:rPr lang="en-US" sz="1800" b="1" dirty="0" smtClean="0"/>
              <a:t> 2.0 Threat Model</a:t>
            </a:r>
            <a:r>
              <a:rPr lang="en-US" sz="1800" dirty="0" smtClean="0"/>
              <a:t>: http://tools.ietf.org/html/rfc6819</a:t>
            </a:r>
          </a:p>
          <a:p>
            <a:r>
              <a:rPr lang="en-US" sz="1800" b="1" dirty="0" smtClean="0"/>
              <a:t>Beginner’s Guide to </a:t>
            </a:r>
            <a:r>
              <a:rPr lang="en-US" sz="1800" b="1" dirty="0" err="1" smtClean="0"/>
              <a:t>OAuth</a:t>
            </a:r>
            <a:r>
              <a:rPr lang="en-US" sz="1800" dirty="0" smtClean="0"/>
              <a:t>: http://</a:t>
            </a:r>
            <a:r>
              <a:rPr lang="en-US" sz="1800" dirty="0" smtClean="0"/>
              <a:t>oauth.net/documentation/getting-started</a:t>
            </a:r>
            <a:endParaRPr lang="en-US" sz="1800" dirty="0" smtClean="0"/>
          </a:p>
        </p:txBody>
      </p:sp>
    </p:spTree>
    <p:extLst>
      <p:ext uri="{BB962C8B-B14F-4D97-AF65-F5344CB8AC3E}">
        <p14:creationId xmlns="" xmlns:p14="http://schemas.microsoft.com/office/powerpoint/2010/main" val="104873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Flows</a:t>
            </a:r>
            <a:endParaRPr lang="en-US" dirty="0"/>
          </a:p>
        </p:txBody>
      </p:sp>
      <p:sp>
        <p:nvSpPr>
          <p:cNvPr id="3" name="Content Placeholder 2"/>
          <p:cNvSpPr>
            <a:spLocks noGrp="1"/>
          </p:cNvSpPr>
          <p:nvPr>
            <p:ph idx="1"/>
          </p:nvPr>
        </p:nvSpPr>
        <p:spPr>
          <a:xfrm>
            <a:off x="457200" y="1524000"/>
            <a:ext cx="8229600" cy="4525963"/>
          </a:xfrm>
        </p:spPr>
        <p:txBody>
          <a:bodyPr>
            <a:normAutofit lnSpcReduction="10000"/>
          </a:bodyPr>
          <a:lstStyle/>
          <a:p>
            <a:pPr>
              <a:buNone/>
            </a:pPr>
            <a:r>
              <a:rPr lang="en-US" dirty="0" smtClean="0"/>
              <a:t>There is one </a:t>
            </a:r>
            <a:r>
              <a:rPr lang="en-US" dirty="0" err="1" smtClean="0"/>
              <a:t>Oauth</a:t>
            </a:r>
            <a:r>
              <a:rPr lang="en-US" dirty="0" smtClean="0"/>
              <a:t> spec describing several flows</a:t>
            </a:r>
          </a:p>
          <a:p>
            <a:pPr>
              <a:buNone/>
            </a:pPr>
            <a:endParaRPr lang="en-US" dirty="0" smtClean="0"/>
          </a:p>
          <a:p>
            <a:pPr>
              <a:buNone/>
            </a:pPr>
            <a:r>
              <a:rPr lang="en-US" dirty="0" smtClean="0"/>
              <a:t>This demo covers a hybrid approach of the implicit and password grant flow which assumes a trust relationship between the client, auth server, and </a:t>
            </a:r>
            <a:r>
              <a:rPr lang="en-US" dirty="0" err="1" smtClean="0"/>
              <a:t>api</a:t>
            </a:r>
            <a:r>
              <a:rPr lang="en-US" dirty="0" smtClean="0"/>
              <a:t> (resource server), meaning both the client and server are within the same domain (not your typical </a:t>
            </a:r>
            <a:r>
              <a:rPr lang="en-US" dirty="0" err="1" smtClean="0"/>
              <a:t>oauth</a:t>
            </a:r>
            <a:r>
              <a:rPr lang="en-US" dirty="0" smtClean="0"/>
              <a:t> scenario)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(Implicit Flow)</a:t>
            </a:r>
            <a:endParaRPr lang="en-US" dirty="0"/>
          </a:p>
        </p:txBody>
      </p:sp>
      <p:sp>
        <p:nvSpPr>
          <p:cNvPr id="3" name="Content Placeholder 2"/>
          <p:cNvSpPr>
            <a:spLocks noGrp="1"/>
          </p:cNvSpPr>
          <p:nvPr>
            <p:ph idx="1"/>
          </p:nvPr>
        </p:nvSpPr>
        <p:spPr/>
        <p:txBody>
          <a:bodyPr/>
          <a:lstStyle/>
          <a:p>
            <a:pPr>
              <a:buNone/>
            </a:pPr>
            <a:r>
              <a:rPr lang="en-US" dirty="0" smtClean="0"/>
              <a:t>“The implicit grant is a </a:t>
            </a:r>
            <a:r>
              <a:rPr lang="en-US" u="sng" dirty="0" smtClean="0"/>
              <a:t>simplified authorization code flow optimized for clients implemented in a browser using a scripting language such as JavaScript</a:t>
            </a:r>
            <a:r>
              <a:rPr lang="en-US" dirty="0" smtClean="0"/>
              <a:t>. In the implicit flow, instead of issuing the client an authorization code, the client is issued an access token directly”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239000" cy="1143000"/>
          </a:xfrm>
        </p:spPr>
        <p:txBody>
          <a:bodyPr>
            <a:noAutofit/>
          </a:bodyPr>
          <a:lstStyle/>
          <a:p>
            <a:r>
              <a:rPr lang="en-US" sz="3600" dirty="0" smtClean="0"/>
              <a:t>Resource Owner Password Credentials Flow</a:t>
            </a:r>
            <a:endParaRPr lang="en-US" sz="36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“The resource owner password </a:t>
            </a:r>
            <a:r>
              <a:rPr lang="en-US" u="sng" dirty="0" smtClean="0"/>
              <a:t>credentials (i.e., username and password) can be used directly as an authorization grant to obtain an access token</a:t>
            </a:r>
            <a:r>
              <a:rPr lang="en-US" dirty="0" smtClean="0"/>
              <a:t>. The credentials should only be used when there is a high degree of trust between the resource owner and the client (e.g., the client is part of the device operating system or a highly privileged application), and when other authorization grant types are not available (such as an authorization code). Even though this grant type requires direct client access to the resource owner credentials, the resource owner credentials are used for a single request and are exchanged for an access token. </a:t>
            </a:r>
            <a:r>
              <a:rPr lang="en-US" u="sng" dirty="0" smtClean="0"/>
              <a:t>This grant type can eliminate the need for the client to store the resource owner credentials for future use, by exchanging the credentials with a long-lived access token or refresh token</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Tokens</a:t>
            </a:r>
            <a:endParaRPr lang="en-US" dirty="0"/>
          </a:p>
        </p:txBody>
      </p:sp>
      <p:sp>
        <p:nvSpPr>
          <p:cNvPr id="3" name="Content Placeholder 2"/>
          <p:cNvSpPr>
            <a:spLocks noGrp="1"/>
          </p:cNvSpPr>
          <p:nvPr>
            <p:ph idx="1"/>
          </p:nvPr>
        </p:nvSpPr>
        <p:spPr/>
        <p:txBody>
          <a:bodyPr/>
          <a:lstStyle/>
          <a:p>
            <a:pPr>
              <a:buNone/>
            </a:pPr>
            <a:r>
              <a:rPr lang="en-US" dirty="0" smtClean="0"/>
              <a:t>“Access </a:t>
            </a:r>
            <a:r>
              <a:rPr lang="en-US" dirty="0" smtClean="0"/>
              <a:t>tokens are credentials used to access protected resources. An access token is a string representing an authorization issued to the client. The string is usually opaque to the client. </a:t>
            </a:r>
            <a:r>
              <a:rPr lang="en-US" u="sng" dirty="0" smtClean="0"/>
              <a:t>Tokens represent specific scopes and durations of access, granted by the resource owner, and enforced by the resource server and authorization server</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 Tokens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“Refresh </a:t>
            </a:r>
            <a:r>
              <a:rPr lang="en-US" dirty="0" smtClean="0"/>
              <a:t>tokens are credentials used to obtain access tokens. </a:t>
            </a:r>
            <a:r>
              <a:rPr lang="en-US" u="sng" dirty="0" smtClean="0"/>
              <a:t>Refresh tokens are issued to the client by the authorization server and are used to obtain a new access token when the current access token becomes invalid or expires</a:t>
            </a:r>
            <a:r>
              <a:rPr lang="en-US" dirty="0" smtClean="0"/>
              <a:t>, or to obtain additional access tokens with identical or narrower scope (access tokens may have a shorter lifetime and fewer permissions than authorized by the resource owner</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OWIN</a:t>
            </a:r>
            <a:endParaRPr lang="en-US" dirty="0"/>
          </a:p>
        </p:txBody>
      </p:sp>
      <p:sp>
        <p:nvSpPr>
          <p:cNvPr id="3" name="Content Placeholder 2"/>
          <p:cNvSpPr>
            <a:spLocks noGrp="1"/>
          </p:cNvSpPr>
          <p:nvPr>
            <p:ph idx="1"/>
          </p:nvPr>
        </p:nvSpPr>
        <p:spPr/>
        <p:txBody>
          <a:bodyPr>
            <a:normAutofit fontScale="70000" lnSpcReduction="20000"/>
          </a:bodyPr>
          <a:lstStyle/>
          <a:p>
            <a:r>
              <a:rPr lang="en-US" b="1" i="1" dirty="0" smtClean="0"/>
              <a:t>OWIN</a:t>
            </a:r>
            <a:r>
              <a:rPr lang="en-US" i="1" dirty="0" smtClean="0"/>
              <a:t> (</a:t>
            </a:r>
            <a:r>
              <a:rPr lang="en-US" dirty="0"/>
              <a:t>Open Web Server Interface for .</a:t>
            </a:r>
            <a:r>
              <a:rPr lang="en-US" dirty="0" smtClean="0"/>
              <a:t>NET)</a:t>
            </a:r>
            <a:r>
              <a:rPr lang="en-US" i="1" dirty="0" smtClean="0"/>
              <a:t> </a:t>
            </a:r>
            <a:r>
              <a:rPr lang="en-US" i="1" dirty="0"/>
              <a:t>defines a standard interface between .NET web servers and web </a:t>
            </a:r>
            <a:r>
              <a:rPr lang="en-US" i="1" dirty="0" smtClean="0"/>
              <a:t>applications. </a:t>
            </a:r>
            <a:r>
              <a:rPr lang="en-US" i="1" u="sng" dirty="0" smtClean="0"/>
              <a:t>The goal of the OWIN interface is to decouple server and application, </a:t>
            </a:r>
            <a:r>
              <a:rPr lang="en-US" i="1" u="sng" dirty="0"/>
              <a:t>encourage the development of simple modules for .NET web development</a:t>
            </a:r>
            <a:r>
              <a:rPr lang="en-US" i="1" dirty="0"/>
              <a:t>, and, by being an open standard, stimulate the open source ecosystem of .NET web development tools. </a:t>
            </a:r>
            <a:endParaRPr lang="en-US" i="1" dirty="0" smtClean="0"/>
          </a:p>
          <a:p>
            <a:r>
              <a:rPr lang="en-US" b="1" dirty="0"/>
              <a:t>Katana</a:t>
            </a:r>
            <a:r>
              <a:rPr lang="en-US" dirty="0"/>
              <a:t> is the Microsoft implementation of the OWIN specs, and provides all the layers, sometimes in more than one flavor, specified by OWIN. In addition to implementing hosts and servers, Katana provides a series of APIs to facilitate the development of OWIN applications, including some functional components like authentication, diagnostics, static files serving, and bindings for ASP.NET Web API and </a:t>
            </a:r>
            <a:r>
              <a:rPr lang="en-US" dirty="0" err="1"/>
              <a:t>SignalR</a:t>
            </a:r>
            <a:r>
              <a:rPr lang="en-US" dirty="0"/>
              <a:t>. To avoid confusion, remember that Katana is not a full-fledged web server, but just the “glue” between the OWIN world and IIS.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OWIN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Meant to be OS independent and can self-host. With </a:t>
            </a:r>
            <a:r>
              <a:rPr lang="en-US" dirty="0"/>
              <a:t>OWIN, your code is not related to the OS (specifically to </a:t>
            </a:r>
            <a:r>
              <a:rPr lang="en-US" dirty="0" err="1"/>
              <a:t>System.Web</a:t>
            </a:r>
            <a:r>
              <a:rPr lang="en-US" dirty="0"/>
              <a:t>, the “huge” monolithic library that lies behind the execution of ASP.NET). This means that you can use whatever you want instead of IIS (i.e. Katana or </a:t>
            </a:r>
            <a:r>
              <a:rPr lang="en-US" dirty="0" err="1"/>
              <a:t>Nowin</a:t>
            </a:r>
            <a:r>
              <a:rPr lang="en-US" dirty="0"/>
              <a:t>) and update it when necessary, instead of updating the OS. Moreover, if you need it, you can build your custom host and insert whatever you want in the HTTP request processing pipeline (i.e. your custom authentication logic). </a:t>
            </a:r>
            <a:endParaRPr lang="en-US" dirty="0" smtClean="0"/>
          </a:p>
          <a:p>
            <a:r>
              <a:rPr lang="en-US" dirty="0" err="1" smtClean="0"/>
              <a:t>OAuth</a:t>
            </a:r>
            <a:r>
              <a:rPr lang="en-US" dirty="0" smtClean="0"/>
              <a:t> is an OWIN middleware component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Setting up ASP.NET Web API with </a:t>
            </a:r>
            <a:r>
              <a:rPr lang="en-US" b="1" dirty="0" err="1" smtClean="0"/>
              <a:t>Owin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Create </a:t>
            </a:r>
            <a:r>
              <a:rPr lang="en-US" dirty="0"/>
              <a:t>a new </a:t>
            </a:r>
            <a:r>
              <a:rPr lang="en-US" b="1" dirty="0"/>
              <a:t>ASP.NET Web Application</a:t>
            </a:r>
            <a:r>
              <a:rPr lang="en-US" dirty="0"/>
              <a:t>, choose the </a:t>
            </a:r>
            <a:r>
              <a:rPr lang="en-US" b="1" dirty="0"/>
              <a:t>Empty</a:t>
            </a:r>
            <a:r>
              <a:rPr lang="en-US" dirty="0"/>
              <a:t> template, and tick the </a:t>
            </a:r>
            <a:r>
              <a:rPr lang="en-US" b="1" dirty="0"/>
              <a:t>Web API</a:t>
            </a:r>
            <a:r>
              <a:rPr lang="en-US" dirty="0"/>
              <a:t> option under “Add folders and core references for”: this will install all the </a:t>
            </a:r>
            <a:r>
              <a:rPr lang="en-US" dirty="0" err="1"/>
              <a:t>Nuget</a:t>
            </a:r>
            <a:r>
              <a:rPr lang="en-US" dirty="0"/>
              <a:t> packages needed for a Web API project, and will setup the folder structure;</a:t>
            </a:r>
          </a:p>
          <a:p>
            <a:r>
              <a:rPr lang="en-US" dirty="0" smtClean="0"/>
              <a:t>Install </a:t>
            </a:r>
            <a:r>
              <a:rPr lang="en-US" dirty="0"/>
              <a:t>the </a:t>
            </a:r>
            <a:r>
              <a:rPr lang="en-US" dirty="0" err="1"/>
              <a:t>Owin</a:t>
            </a:r>
            <a:r>
              <a:rPr lang="en-US" dirty="0"/>
              <a:t> packages and the </a:t>
            </a:r>
            <a:r>
              <a:rPr lang="en-US" dirty="0" err="1"/>
              <a:t>Owin</a:t>
            </a:r>
            <a:r>
              <a:rPr lang="en-US" dirty="0"/>
              <a:t>-Web API “bridge”: by installing </a:t>
            </a:r>
            <a:r>
              <a:rPr lang="en-US" dirty="0" smtClean="0"/>
              <a:t>the </a:t>
            </a:r>
            <a:r>
              <a:rPr lang="en-US" b="1" dirty="0" err="1" smtClean="0"/>
              <a:t>Microsoft.AspNet.WebApi.Owin</a:t>
            </a:r>
            <a:r>
              <a:rPr lang="en-US" dirty="0"/>
              <a:t> you’ll get everything you need;</a:t>
            </a:r>
          </a:p>
          <a:p>
            <a:r>
              <a:rPr lang="en-US" dirty="0" smtClean="0"/>
              <a:t>Install</a:t>
            </a:r>
            <a:r>
              <a:rPr lang="en-US" dirty="0"/>
              <a:t> </a:t>
            </a:r>
            <a:r>
              <a:rPr lang="en-US" b="1" dirty="0" err="1"/>
              <a:t>Microsoft.Owin.Host.SystemWeb</a:t>
            </a:r>
            <a:r>
              <a:rPr lang="en-US" dirty="0"/>
              <a:t> </a:t>
            </a:r>
            <a:r>
              <a:rPr lang="en-US" dirty="0" smtClean="0"/>
              <a:t>to run the within </a:t>
            </a:r>
            <a:r>
              <a:rPr lang="en-US" dirty="0"/>
              <a:t>IIS.</a:t>
            </a:r>
          </a:p>
          <a:p>
            <a:r>
              <a:rPr lang="en-US" dirty="0" smtClean="0"/>
              <a:t>Configure </a:t>
            </a:r>
            <a:r>
              <a:rPr lang="en-US" dirty="0"/>
              <a:t>the </a:t>
            </a:r>
            <a:r>
              <a:rPr lang="en-US" dirty="0" err="1"/>
              <a:t>Owin</a:t>
            </a:r>
            <a:r>
              <a:rPr lang="en-US" dirty="0"/>
              <a:t> Startup class to fire up Web API: just add a </a:t>
            </a:r>
            <a:r>
              <a:rPr lang="en-US" b="1" dirty="0"/>
              <a:t>OWIN Startup class</a:t>
            </a:r>
            <a:r>
              <a:rPr lang="en-US" dirty="0"/>
              <a:t> from Visual Studio contextual menu and add to </a:t>
            </a:r>
            <a:r>
              <a:rPr lang="en-US" dirty="0" smtClean="0"/>
              <a:t>the Configuration</a:t>
            </a:r>
            <a:r>
              <a:rPr lang="en-US" dirty="0"/>
              <a:t> method the right configuration for Web API.</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884</Words>
  <Application>Microsoft Office PowerPoint</Application>
  <PresentationFormat>On-screen Show (4:3)</PresentationFormat>
  <Paragraphs>69</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SPA OAuth Demo</vt:lpstr>
      <vt:lpstr>OAuth Flows</vt:lpstr>
      <vt:lpstr>OAuth 2.0 (Implicit Flow)</vt:lpstr>
      <vt:lpstr>Resource Owner Password Credentials Flow</vt:lpstr>
      <vt:lpstr>Access Tokens</vt:lpstr>
      <vt:lpstr>Refresh Tokens</vt:lpstr>
      <vt:lpstr>OWIN</vt:lpstr>
      <vt:lpstr>OWIN</vt:lpstr>
      <vt:lpstr>Setting up ASP.NET Web API with Owin</vt:lpstr>
      <vt:lpstr>Setting Up OAuth Authorization Server</vt:lpstr>
      <vt:lpstr>Installing Angular</vt:lpstr>
      <vt:lpstr>Authentication Flow</vt:lpstr>
      <vt:lpstr>Oauth Access Tokens</vt:lpstr>
      <vt:lpstr>Third Party Oauth Solutions</vt:lpstr>
      <vt:lpstr>Useful Links</vt:lpstr>
    </vt:vector>
  </TitlesOfParts>
  <Company>zahn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Stuart Zahn</dc:creator>
  <cp:lastModifiedBy>Stuart</cp:lastModifiedBy>
  <cp:revision>20</cp:revision>
  <dcterms:created xsi:type="dcterms:W3CDTF">2015-06-21T03:08:06Z</dcterms:created>
  <dcterms:modified xsi:type="dcterms:W3CDTF">2015-06-27T07:18:27Z</dcterms:modified>
</cp:coreProperties>
</file>