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60" r:id="rId2"/>
    <p:sldId id="263" r:id="rId3"/>
    <p:sldId id="265" r:id="rId4"/>
    <p:sldId id="277" r:id="rId5"/>
    <p:sldId id="280" r:id="rId6"/>
    <p:sldId id="282" r:id="rId7"/>
    <p:sldId id="285" r:id="rId8"/>
    <p:sldId id="289" r:id="rId9"/>
    <p:sldId id="292" r:id="rId10"/>
    <p:sldId id="294" r:id="rId11"/>
    <p:sldId id="295" r:id="rId12"/>
    <p:sldId id="296" r:id="rId13"/>
    <p:sldId id="290" r:id="rId14"/>
    <p:sldId id="305" r:id="rId15"/>
    <p:sldId id="309" r:id="rId16"/>
    <p:sldId id="259" r:id="rId17"/>
    <p:sldId id="299" r:id="rId18"/>
    <p:sldId id="302" r:id="rId19"/>
    <p:sldId id="303" r:id="rId20"/>
    <p:sldId id="304" r:id="rId21"/>
    <p:sldId id="308" r:id="rId22"/>
    <p:sldId id="310" r:id="rId23"/>
    <p:sldId id="269" r:id="rId24"/>
    <p:sldId id="270" r:id="rId25"/>
    <p:sldId id="27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BC60"/>
    <a:srgbClr val="F03704"/>
    <a:srgbClr val="CD2E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82" autoAdjust="0"/>
    <p:restoredTop sz="47882" autoAdjust="0"/>
  </p:normalViewPr>
  <p:slideViewPr>
    <p:cSldViewPr snapToGrid="0">
      <p:cViewPr varScale="1">
        <p:scale>
          <a:sx n="34" d="100"/>
          <a:sy n="34" d="100"/>
        </p:scale>
        <p:origin x="1896" y="60"/>
      </p:cViewPr>
      <p:guideLst/>
    </p:cSldViewPr>
  </p:slideViewPr>
  <p:notesTextViewPr>
    <p:cViewPr>
      <p:scale>
        <a:sx n="3" d="2"/>
        <a:sy n="3" d="2"/>
      </p:scale>
      <p:origin x="0" y="0"/>
    </p:cViewPr>
  </p:notesTextViewPr>
  <p:sorterViewPr>
    <p:cViewPr>
      <p:scale>
        <a:sx n="100" d="100"/>
        <a:sy n="100" d="100"/>
      </p:scale>
      <p:origin x="0" y="-1062"/>
    </p:cViewPr>
  </p:sorterViewPr>
  <p:notesViewPr>
    <p:cSldViewPr snapToGrid="0">
      <p:cViewPr varScale="1">
        <p:scale>
          <a:sx n="84" d="100"/>
          <a:sy n="84" d="100"/>
        </p:scale>
        <p:origin x="319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504D9D-559B-4B7A-A699-5A99095F8485}" type="datetimeFigureOut">
              <a:rPr lang="en-US" smtClean="0"/>
              <a:t>8/1/2019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9BF301-D0DB-4CFF-9AA1-F3A9E29D7BF7}" type="slidenum">
              <a:rPr lang="en-US" smtClean="0"/>
              <a:t>‹#›</a:t>
            </a:fld>
            <a:endParaRPr lang="en-US"/>
          </a:p>
        </p:txBody>
      </p:sp>
    </p:spTree>
    <p:extLst>
      <p:ext uri="{BB962C8B-B14F-4D97-AF65-F5344CB8AC3E}">
        <p14:creationId xmlns:p14="http://schemas.microsoft.com/office/powerpoint/2010/main" val="1076607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this presentation we will try to propose two revenue &amp; efficiency ideas for the SGW product and services.</a:t>
            </a:r>
          </a:p>
          <a:p>
            <a:pPr marL="171450" indent="-171450">
              <a:buFont typeface="Arial" panose="020B0604020202020204" pitchFamily="34" charset="0"/>
              <a:buChar char="•"/>
            </a:pPr>
            <a:r>
              <a:rPr lang="en-US" dirty="0"/>
              <a:t>During the first part we will present our ongoing </a:t>
            </a:r>
            <a:r>
              <a:rPr lang="en-US" dirty="0" err="1"/>
              <a:t>rele</a:t>
            </a:r>
            <a:r>
              <a:rPr lang="fr-FR" dirty="0"/>
              <a:t>ase management</a:t>
            </a:r>
            <a:r>
              <a:rPr lang="en-US" dirty="0"/>
              <a:t> process to show case the challenges currently being faced, and to suggest a better way to reduce the gateway cost of ownership and satisfy our clients</a:t>
            </a:r>
          </a:p>
          <a:p>
            <a:pPr marL="171450" indent="-171450">
              <a:buFont typeface="Arial" panose="020B0604020202020204" pitchFamily="34" charset="0"/>
              <a:buChar char="•"/>
            </a:pPr>
            <a:r>
              <a:rPr lang="fr-FR" dirty="0"/>
              <a:t>The second </a:t>
            </a:r>
            <a:r>
              <a:rPr lang="fr-FR" dirty="0" err="1"/>
              <a:t>half</a:t>
            </a:r>
            <a:r>
              <a:rPr lang="fr-FR" dirty="0"/>
              <a:t> </a:t>
            </a:r>
            <a:r>
              <a:rPr lang="fr-FR" dirty="0" err="1"/>
              <a:t>is</a:t>
            </a:r>
            <a:r>
              <a:rPr lang="fr-FR" dirty="0"/>
              <a:t> to </a:t>
            </a:r>
            <a:r>
              <a:rPr lang="fr-FR" dirty="0" err="1"/>
              <a:t>take</a:t>
            </a:r>
            <a:r>
              <a:rPr lang="fr-FR" dirty="0"/>
              <a:t> a </a:t>
            </a:r>
            <a:r>
              <a:rPr lang="fr-FR" dirty="0" err="1"/>
              <a:t>closer</a:t>
            </a:r>
            <a:r>
              <a:rPr lang="fr-FR" dirty="0"/>
              <a:t> look at </a:t>
            </a:r>
            <a:r>
              <a:rPr lang="fr-FR" dirty="0" err="1"/>
              <a:t>our</a:t>
            </a:r>
            <a:r>
              <a:rPr lang="fr-FR" dirty="0"/>
              <a:t> post-</a:t>
            </a:r>
            <a:r>
              <a:rPr lang="fr-FR" dirty="0" err="1"/>
              <a:t>delivery</a:t>
            </a:r>
            <a:r>
              <a:rPr lang="fr-FR" dirty="0"/>
              <a:t> process and propose </a:t>
            </a:r>
            <a:r>
              <a:rPr lang="fr-FR" dirty="0" err="1"/>
              <a:t>required</a:t>
            </a:r>
            <a:r>
              <a:rPr lang="fr-FR" dirty="0"/>
              <a:t> initiatives to re-</a:t>
            </a:r>
            <a:r>
              <a:rPr lang="fr-FR" dirty="0" err="1"/>
              <a:t>align</a:t>
            </a:r>
            <a:r>
              <a:rPr lang="fr-FR" dirty="0"/>
              <a:t> </a:t>
            </a:r>
            <a:r>
              <a:rPr lang="fr-FR" dirty="0" err="1"/>
              <a:t>with</a:t>
            </a:r>
            <a:r>
              <a:rPr lang="fr-FR" dirty="0"/>
              <a:t> </a:t>
            </a:r>
            <a:r>
              <a:rPr lang="fr-FR" dirty="0" err="1"/>
              <a:t>our</a:t>
            </a:r>
            <a:r>
              <a:rPr lang="fr-FR" dirty="0"/>
              <a:t> FIS CD </a:t>
            </a:r>
            <a:r>
              <a:rPr lang="fr-FR" dirty="0" err="1"/>
              <a:t>strategic</a:t>
            </a:r>
            <a:r>
              <a:rPr lang="fr-FR" dirty="0"/>
              <a:t> objectives</a:t>
            </a:r>
          </a:p>
          <a:p>
            <a:pPr marL="171450" indent="-171450">
              <a:buFont typeface="Arial" panose="020B0604020202020204" pitchFamily="34" charset="0"/>
              <a:buChar char="•"/>
            </a:pPr>
            <a:r>
              <a:rPr lang="fr-FR" dirty="0" err="1"/>
              <a:t>Each</a:t>
            </a:r>
            <a:r>
              <a:rPr lang="fr-FR" dirty="0"/>
              <a:t> section </a:t>
            </a:r>
            <a:r>
              <a:rPr lang="fr-FR" dirty="0" err="1"/>
              <a:t>will</a:t>
            </a:r>
            <a:r>
              <a:rPr lang="fr-FR" dirty="0"/>
              <a:t> </a:t>
            </a:r>
            <a:r>
              <a:rPr lang="fr-FR" dirty="0" err="1"/>
              <a:t>include</a:t>
            </a:r>
            <a:r>
              <a:rPr lang="fr-FR" dirty="0"/>
              <a:t> a high </a:t>
            </a:r>
            <a:r>
              <a:rPr lang="fr-FR" dirty="0" err="1"/>
              <a:t>level</a:t>
            </a:r>
            <a:r>
              <a:rPr lang="fr-FR" dirty="0"/>
              <a:t> plan on how </a:t>
            </a:r>
            <a:r>
              <a:rPr lang="fr-FR" dirty="0" err="1"/>
              <a:t>we</a:t>
            </a:r>
            <a:r>
              <a:rPr lang="fr-FR" dirty="0"/>
              <a:t> can </a:t>
            </a:r>
            <a:r>
              <a:rPr lang="fr-FR" dirty="0" err="1"/>
              <a:t>proceed</a:t>
            </a:r>
            <a:r>
              <a:rPr lang="fr-FR" dirty="0"/>
              <a:t> to </a:t>
            </a:r>
            <a:r>
              <a:rPr lang="fr-FR" dirty="0" err="1"/>
              <a:t>realize</a:t>
            </a:r>
            <a:r>
              <a:rPr lang="fr-FR" dirty="0"/>
              <a:t> </a:t>
            </a:r>
            <a:r>
              <a:rPr lang="fr-FR" dirty="0" err="1"/>
              <a:t>our</a:t>
            </a:r>
            <a:r>
              <a:rPr lang="fr-FR" dirty="0"/>
              <a:t> value propositions</a:t>
            </a:r>
          </a:p>
          <a:p>
            <a:pPr marL="171450" indent="-171450">
              <a:buFont typeface="Arial" panose="020B0604020202020204" pitchFamily="34" charset="0"/>
              <a:buChar char="•"/>
            </a:pPr>
            <a:r>
              <a:rPr lang="fr-FR" dirty="0"/>
              <a:t>And </a:t>
            </a:r>
            <a:r>
              <a:rPr lang="fr-FR" dirty="0" err="1"/>
              <a:t>we</a:t>
            </a:r>
            <a:r>
              <a:rPr lang="fr-FR" dirty="0"/>
              <a:t> </a:t>
            </a:r>
            <a:r>
              <a:rPr lang="fr-FR" dirty="0" err="1"/>
              <a:t>will</a:t>
            </a:r>
            <a:r>
              <a:rPr lang="fr-FR" dirty="0"/>
              <a:t> </a:t>
            </a:r>
            <a:r>
              <a:rPr lang="fr-FR" dirty="0" err="1"/>
              <a:t>conclude</a:t>
            </a:r>
            <a:r>
              <a:rPr lang="fr-FR" dirty="0"/>
              <a:t> the session </a:t>
            </a:r>
            <a:r>
              <a:rPr lang="fr-FR" dirty="0" err="1"/>
              <a:t>with</a:t>
            </a:r>
            <a:r>
              <a:rPr lang="fr-FR" dirty="0"/>
              <a:t> a </a:t>
            </a:r>
            <a:r>
              <a:rPr lang="fr-FR" dirty="0" err="1"/>
              <a:t>summary</a:t>
            </a:r>
            <a:endParaRPr lang="en-US" dirty="0"/>
          </a:p>
        </p:txBody>
      </p:sp>
      <p:sp>
        <p:nvSpPr>
          <p:cNvPr id="4" name="Slide Number Placeholder 3"/>
          <p:cNvSpPr>
            <a:spLocks noGrp="1"/>
          </p:cNvSpPr>
          <p:nvPr>
            <p:ph type="sldNum" sz="quarter" idx="5"/>
          </p:nvPr>
        </p:nvSpPr>
        <p:spPr/>
        <p:txBody>
          <a:bodyPr/>
          <a:lstStyle/>
          <a:p>
            <a:fld id="{289BF301-D0DB-4CFF-9AA1-F3A9E29D7BF7}" type="slidenum">
              <a:rPr lang="en-US" smtClean="0"/>
              <a:t>2</a:t>
            </a:fld>
            <a:endParaRPr lang="en-US"/>
          </a:p>
        </p:txBody>
      </p:sp>
    </p:spTree>
    <p:extLst>
      <p:ext uri="{BB962C8B-B14F-4D97-AF65-F5344CB8AC3E}">
        <p14:creationId xmlns:p14="http://schemas.microsoft.com/office/powerpoint/2010/main" val="11368255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Phase-3 – Is about feature validation: During this phase</a:t>
            </a:r>
          </a:p>
          <a:p>
            <a:pPr marL="171450" indent="-171450">
              <a:buFont typeface="Arial" panose="020B0604020202020204" pitchFamily="34" charset="0"/>
              <a:buChar char="•"/>
            </a:pPr>
            <a:r>
              <a:rPr lang="en-US" dirty="0"/>
              <a:t>QA will need to wait for Dev to finish development and may lead to QA resource contention if Dev won’t finish early enough during a Sprint e.g. due to Dev test environment issues</a:t>
            </a:r>
          </a:p>
          <a:p>
            <a:pPr marL="171450" indent="-171450">
              <a:buFont typeface="Arial" panose="020B0604020202020204" pitchFamily="34" charset="0"/>
              <a:buChar char="•"/>
            </a:pPr>
            <a:r>
              <a:rPr lang="en-US" dirty="0"/>
              <a:t>Then QA will use Test Plan to validate the new features manually</a:t>
            </a:r>
          </a:p>
          <a:p>
            <a:pPr marL="171450" indent="-171450">
              <a:buFont typeface="Arial" panose="020B0604020202020204" pitchFamily="34" charset="0"/>
              <a:buChar char="•"/>
            </a:pPr>
            <a:r>
              <a:rPr lang="en-US" dirty="0"/>
              <a:t>If the item under test is valid </a:t>
            </a:r>
            <a:r>
              <a:rPr lang="en-US" dirty="0">
                <a:sym typeface="Wingdings" panose="05000000000000000000" pitchFamily="2" charset="2"/>
              </a:rPr>
              <a:t> QA will change the item status to Done, otherwise it will send back the item to dev to fix the issue</a:t>
            </a:r>
          </a:p>
          <a:p>
            <a:pPr marL="171450" indent="-171450">
              <a:buFont typeface="Arial" panose="020B0604020202020204" pitchFamily="34" charset="0"/>
              <a:buChar char="•"/>
            </a:pPr>
            <a:endParaRPr lang="en-US"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Phase-3 problem:</a:t>
            </a:r>
          </a:p>
          <a:p>
            <a:pPr marL="171450" indent="-171450">
              <a:buFont typeface="Arial" panose="020B0604020202020204" pitchFamily="34" charset="0"/>
              <a:buChar char="•"/>
            </a:pPr>
            <a:r>
              <a:rPr lang="en-US" dirty="0">
                <a:sym typeface="Wingdings" panose="05000000000000000000" pitchFamily="2" charset="2"/>
              </a:rPr>
              <a:t>QA can not start the validation until Dev is done and may impact the delivery status of the Sprint, which may be consequential for the release ETA</a:t>
            </a:r>
          </a:p>
          <a:p>
            <a:pPr marL="171450" indent="-171450">
              <a:buFont typeface="Arial" panose="020B0604020202020204" pitchFamily="34" charset="0"/>
              <a:buChar char="•"/>
            </a:pPr>
            <a:r>
              <a:rPr lang="en-US" dirty="0">
                <a:sym typeface="Wingdings" panose="05000000000000000000" pitchFamily="2" charset="2"/>
              </a:rPr>
              <a:t>Manual validation takes too long and consumes in average about 70% of QA effort </a:t>
            </a:r>
            <a:r>
              <a:rPr lang="en-US" dirty="0" err="1">
                <a:sym typeface="Wingdings" panose="05000000000000000000" pitchFamily="2" charset="2"/>
              </a:rPr>
              <a:t>overally</a:t>
            </a:r>
            <a:endParaRPr lang="en-US" dirty="0">
              <a:sym typeface="Wingdings" panose="05000000000000000000" pitchFamily="2" charset="2"/>
            </a:endParaRPr>
          </a:p>
          <a:p>
            <a:pPr marL="171450" indent="-171450">
              <a:buFont typeface="Arial" panose="020B0604020202020204" pitchFamily="34" charset="0"/>
              <a:buChar char="•"/>
            </a:pPr>
            <a:r>
              <a:rPr lang="en-US" dirty="0">
                <a:sym typeface="Wingdings" panose="05000000000000000000" pitchFamily="2" charset="2"/>
              </a:rPr>
              <a:t>The validation does not include document generation, and document validation for that item, and a separate effort is getting planned for each release to v</a:t>
            </a:r>
            <a:r>
              <a:rPr lang="fr-FR" dirty="0">
                <a:sym typeface="Wingdings" panose="05000000000000000000" pitchFamily="2" charset="2"/>
              </a:rPr>
              <a:t>a</a:t>
            </a:r>
            <a:r>
              <a:rPr lang="en-US" dirty="0" err="1">
                <a:sym typeface="Wingdings" panose="05000000000000000000" pitchFamily="2" charset="2"/>
              </a:rPr>
              <a:t>lidate</a:t>
            </a:r>
            <a:r>
              <a:rPr lang="en-US" dirty="0">
                <a:sym typeface="Wingdings" panose="05000000000000000000" pitchFamily="2" charset="2"/>
              </a:rPr>
              <a:t> docs and generate QA reports, which is time consuming. Instead a feature validation should include also document validation for that item to ensure proper quality coverage for the documents as well</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89BF301-D0DB-4CFF-9AA1-F3A9E29D7BF7}" type="slidenum">
              <a:rPr lang="en-US" smtClean="0"/>
              <a:t>11</a:t>
            </a:fld>
            <a:endParaRPr lang="en-US"/>
          </a:p>
        </p:txBody>
      </p:sp>
    </p:spTree>
    <p:extLst>
      <p:ext uri="{BB962C8B-B14F-4D97-AF65-F5344CB8AC3E}">
        <p14:creationId xmlns:p14="http://schemas.microsoft.com/office/powerpoint/2010/main" val="3103841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Phase-4 – Is about Non Regression testing and Delivery if all goes well: During this phase</a:t>
            </a:r>
          </a:p>
          <a:p>
            <a:pPr marL="171450" indent="-171450">
              <a:buFont typeface="Arial" panose="020B0604020202020204" pitchFamily="34" charset="0"/>
              <a:buChar char="•"/>
            </a:pPr>
            <a:r>
              <a:rPr lang="en-US" dirty="0"/>
              <a:t>QA will only start the NRT validation process when all the newly developed features of the release are successfully validated during previous phase, i.e. Phase 3</a:t>
            </a:r>
          </a:p>
          <a:p>
            <a:pPr marL="171450" indent="-171450">
              <a:buFont typeface="Arial" panose="020B0604020202020204" pitchFamily="34" charset="0"/>
              <a:buChar char="•"/>
            </a:pPr>
            <a:r>
              <a:rPr lang="fr-FR" dirty="0">
                <a:sym typeface="Wingdings" panose="05000000000000000000" pitchFamily="2" charset="2"/>
              </a:rPr>
              <a:t>QA </a:t>
            </a:r>
            <a:r>
              <a:rPr lang="fr-FR" dirty="0" err="1">
                <a:sym typeface="Wingdings" panose="05000000000000000000" pitchFamily="2" charset="2"/>
              </a:rPr>
              <a:t>will</a:t>
            </a:r>
            <a:r>
              <a:rPr lang="fr-FR" dirty="0">
                <a:sym typeface="Wingdings" panose="05000000000000000000" pitchFamily="2" charset="2"/>
              </a:rPr>
              <a:t> </a:t>
            </a:r>
            <a:r>
              <a:rPr lang="fr-FR" dirty="0" err="1">
                <a:sym typeface="Wingdings" panose="05000000000000000000" pitchFamily="2" charset="2"/>
              </a:rPr>
              <a:t>identify</a:t>
            </a:r>
            <a:r>
              <a:rPr lang="fr-FR" dirty="0">
                <a:sym typeface="Wingdings" panose="05000000000000000000" pitchFamily="2" charset="2"/>
              </a:rPr>
              <a:t> a </a:t>
            </a:r>
            <a:r>
              <a:rPr lang="fr-FR" dirty="0" err="1">
                <a:sym typeface="Wingdings" panose="05000000000000000000" pitchFamily="2" charset="2"/>
              </a:rPr>
              <a:t>suitable</a:t>
            </a:r>
            <a:r>
              <a:rPr lang="fr-FR" dirty="0">
                <a:sym typeface="Wingdings" panose="05000000000000000000" pitchFamily="2" charset="2"/>
              </a:rPr>
              <a:t> partial NRT validation plan </a:t>
            </a:r>
            <a:r>
              <a:rPr lang="fr-FR" dirty="0" err="1">
                <a:sym typeface="Wingdings" panose="05000000000000000000" pitchFamily="2" charset="2"/>
              </a:rPr>
              <a:t>from</a:t>
            </a:r>
            <a:r>
              <a:rPr lang="fr-FR" dirty="0">
                <a:sym typeface="Wingdings" panose="05000000000000000000" pitchFamily="2" charset="2"/>
              </a:rPr>
              <a:t> the </a:t>
            </a:r>
            <a:r>
              <a:rPr lang="fr-FR" dirty="0" err="1">
                <a:sym typeface="Wingdings" panose="05000000000000000000" pitchFamily="2" charset="2"/>
              </a:rPr>
              <a:t>product</a:t>
            </a:r>
            <a:r>
              <a:rPr lang="fr-FR" dirty="0">
                <a:sym typeface="Wingdings" panose="05000000000000000000" pitchFamily="2" charset="2"/>
              </a:rPr>
              <a:t> Test Plan for </a:t>
            </a:r>
            <a:r>
              <a:rPr lang="fr-FR" dirty="0" err="1">
                <a:sym typeface="Wingdings" panose="05000000000000000000" pitchFamily="2" charset="2"/>
              </a:rPr>
              <a:t>that</a:t>
            </a:r>
            <a:r>
              <a:rPr lang="fr-FR" dirty="0">
                <a:sym typeface="Wingdings" panose="05000000000000000000" pitchFamily="2" charset="2"/>
              </a:rPr>
              <a:t> </a:t>
            </a:r>
            <a:r>
              <a:rPr lang="fr-FR" dirty="0" err="1">
                <a:sym typeface="Wingdings" panose="05000000000000000000" pitchFamily="2" charset="2"/>
              </a:rPr>
              <a:t>market</a:t>
            </a:r>
            <a:r>
              <a:rPr lang="fr-FR" dirty="0">
                <a:sym typeface="Wingdings" panose="05000000000000000000" pitchFamily="2" charset="2"/>
              </a:rPr>
              <a:t>. This </a:t>
            </a:r>
            <a:r>
              <a:rPr lang="fr-FR" dirty="0" err="1">
                <a:sym typeface="Wingdings" panose="05000000000000000000" pitchFamily="2" charset="2"/>
              </a:rPr>
              <a:t>step</a:t>
            </a:r>
            <a:r>
              <a:rPr lang="fr-FR" dirty="0">
                <a:sym typeface="Wingdings" panose="05000000000000000000" pitchFamily="2" charset="2"/>
              </a:rPr>
              <a:t> </a:t>
            </a:r>
            <a:r>
              <a:rPr lang="fr-FR" dirty="0" err="1">
                <a:sym typeface="Wingdings" panose="05000000000000000000" pitchFamily="2" charset="2"/>
              </a:rPr>
              <a:t>requires</a:t>
            </a:r>
            <a:r>
              <a:rPr lang="fr-FR" dirty="0">
                <a:sym typeface="Wingdings" panose="05000000000000000000" pitchFamily="2" charset="2"/>
              </a:rPr>
              <a:t> input </a:t>
            </a:r>
            <a:r>
              <a:rPr lang="fr-FR" dirty="0" err="1">
                <a:sym typeface="Wingdings" panose="05000000000000000000" pitchFamily="2" charset="2"/>
              </a:rPr>
              <a:t>from</a:t>
            </a:r>
            <a:r>
              <a:rPr lang="fr-FR" dirty="0">
                <a:sym typeface="Wingdings" panose="05000000000000000000" pitchFamily="2" charset="2"/>
              </a:rPr>
              <a:t> all team </a:t>
            </a:r>
            <a:r>
              <a:rPr lang="fr-FR" dirty="0" err="1">
                <a:sym typeface="Wingdings" panose="05000000000000000000" pitchFamily="2" charset="2"/>
              </a:rPr>
              <a:t>members</a:t>
            </a:r>
            <a:r>
              <a:rPr lang="fr-FR" dirty="0">
                <a:sym typeface="Wingdings" panose="05000000000000000000" pitchFamily="2" charset="2"/>
              </a:rPr>
              <a:t> </a:t>
            </a:r>
            <a:r>
              <a:rPr lang="fr-FR" dirty="0" err="1">
                <a:sym typeface="Wingdings" panose="05000000000000000000" pitchFamily="2" charset="2"/>
              </a:rPr>
              <a:t>including</a:t>
            </a:r>
            <a:r>
              <a:rPr lang="fr-FR" dirty="0">
                <a:sym typeface="Wingdings" panose="05000000000000000000" pitchFamily="2" charset="2"/>
              </a:rPr>
              <a:t> QA, Dev and BA to </a:t>
            </a:r>
            <a:r>
              <a:rPr lang="fr-FR" dirty="0" err="1">
                <a:sym typeface="Wingdings" panose="05000000000000000000" pitchFamily="2" charset="2"/>
              </a:rPr>
              <a:t>review</a:t>
            </a:r>
            <a:r>
              <a:rPr lang="fr-FR" dirty="0">
                <a:sym typeface="Wingdings" panose="05000000000000000000" pitchFamily="2" charset="2"/>
              </a:rPr>
              <a:t> the partial NRT plan and </a:t>
            </a:r>
            <a:r>
              <a:rPr lang="fr-FR" dirty="0" err="1">
                <a:sym typeface="Wingdings" panose="05000000000000000000" pitchFamily="2" charset="2"/>
              </a:rPr>
              <a:t>this</a:t>
            </a:r>
            <a:r>
              <a:rPr lang="fr-FR" dirty="0">
                <a:sym typeface="Wingdings" panose="05000000000000000000" pitchFamily="2" charset="2"/>
              </a:rPr>
              <a:t> consumes </a:t>
            </a:r>
            <a:r>
              <a:rPr lang="fr-FR" dirty="0" err="1">
                <a:sym typeface="Wingdings" panose="05000000000000000000" pitchFamily="2" charset="2"/>
              </a:rPr>
              <a:t>additional</a:t>
            </a:r>
            <a:r>
              <a:rPr lang="fr-FR" dirty="0">
                <a:sym typeface="Wingdings" panose="05000000000000000000" pitchFamily="2" charset="2"/>
              </a:rPr>
              <a:t> </a:t>
            </a:r>
            <a:r>
              <a:rPr lang="fr-FR" dirty="0" err="1">
                <a:sym typeface="Wingdings" panose="05000000000000000000" pitchFamily="2" charset="2"/>
              </a:rPr>
              <a:t>capacity</a:t>
            </a:r>
            <a:r>
              <a:rPr lang="fr-FR" dirty="0">
                <a:sym typeface="Wingdings" panose="05000000000000000000" pitchFamily="2" charset="2"/>
              </a:rPr>
              <a:t> </a:t>
            </a:r>
            <a:r>
              <a:rPr lang="fr-FR" dirty="0" err="1">
                <a:sym typeface="Wingdings" panose="05000000000000000000" pitchFamily="2" charset="2"/>
              </a:rPr>
              <a:t>bandwidth</a:t>
            </a:r>
            <a:r>
              <a:rPr lang="fr-FR" dirty="0">
                <a:sym typeface="Wingdings" panose="05000000000000000000" pitchFamily="2" charset="2"/>
              </a:rPr>
              <a:t>.</a:t>
            </a:r>
          </a:p>
          <a:p>
            <a:pPr marL="171450" indent="-171450">
              <a:buFont typeface="Arial" panose="020B0604020202020204" pitchFamily="34" charset="0"/>
              <a:buChar char="•"/>
            </a:pPr>
            <a:r>
              <a:rPr lang="fr-FR" dirty="0">
                <a:sym typeface="Wingdings" panose="05000000000000000000" pitchFamily="2" charset="2"/>
              </a:rPr>
              <a:t>QA </a:t>
            </a:r>
            <a:r>
              <a:rPr lang="fr-FR" dirty="0" err="1">
                <a:sym typeface="Wingdings" panose="05000000000000000000" pitchFamily="2" charset="2"/>
              </a:rPr>
              <a:t>will</a:t>
            </a:r>
            <a:r>
              <a:rPr lang="fr-FR" dirty="0">
                <a:sym typeface="Wingdings" panose="05000000000000000000" pitchFamily="2" charset="2"/>
              </a:rPr>
              <a:t> </a:t>
            </a:r>
            <a:r>
              <a:rPr lang="fr-FR" dirty="0" err="1">
                <a:sym typeface="Wingdings" panose="05000000000000000000" pitchFamily="2" charset="2"/>
              </a:rPr>
              <a:t>then</a:t>
            </a:r>
            <a:r>
              <a:rPr lang="fr-FR" dirty="0">
                <a:sym typeface="Wingdings" panose="05000000000000000000" pitchFamily="2" charset="2"/>
              </a:rPr>
              <a:t> </a:t>
            </a:r>
            <a:r>
              <a:rPr lang="fr-FR" dirty="0" err="1">
                <a:sym typeface="Wingdings" panose="05000000000000000000" pitchFamily="2" charset="2"/>
              </a:rPr>
              <a:t>need</a:t>
            </a:r>
            <a:r>
              <a:rPr lang="fr-FR" dirty="0">
                <a:sym typeface="Wingdings" panose="05000000000000000000" pitchFamily="2" charset="2"/>
              </a:rPr>
              <a:t> to </a:t>
            </a:r>
            <a:r>
              <a:rPr lang="fr-FR" dirty="0" err="1">
                <a:sym typeface="Wingdings" panose="05000000000000000000" pitchFamily="2" charset="2"/>
              </a:rPr>
              <a:t>perform</a:t>
            </a:r>
            <a:r>
              <a:rPr lang="fr-FR" dirty="0">
                <a:sym typeface="Wingdings" panose="05000000000000000000" pitchFamily="2" charset="2"/>
              </a:rPr>
              <a:t> the NRT validation </a:t>
            </a:r>
            <a:r>
              <a:rPr lang="fr-FR" dirty="0" err="1">
                <a:sym typeface="Wingdings" panose="05000000000000000000" pitchFamily="2" charset="2"/>
              </a:rPr>
              <a:t>manually</a:t>
            </a:r>
            <a:r>
              <a:rPr lang="fr-FR" dirty="0">
                <a:sym typeface="Wingdings" panose="05000000000000000000" pitchFamily="2" charset="2"/>
              </a:rPr>
              <a:t>. </a:t>
            </a:r>
          </a:p>
          <a:p>
            <a:pPr marL="171450" indent="-171450">
              <a:buFont typeface="Arial" panose="020B0604020202020204" pitchFamily="34" charset="0"/>
              <a:buChar char="•"/>
            </a:pPr>
            <a:r>
              <a:rPr lang="fr-FR" dirty="0">
                <a:sym typeface="Wingdings" panose="05000000000000000000" pitchFamily="2" charset="2"/>
              </a:rPr>
              <a:t>And if all </a:t>
            </a:r>
            <a:r>
              <a:rPr lang="fr-FR" dirty="0" err="1">
                <a:sym typeface="Wingdings" panose="05000000000000000000" pitchFamily="2" charset="2"/>
              </a:rPr>
              <a:t>goes</a:t>
            </a:r>
            <a:r>
              <a:rPr lang="fr-FR" dirty="0">
                <a:sym typeface="Wingdings" panose="05000000000000000000" pitchFamily="2" charset="2"/>
              </a:rPr>
              <a:t> </a:t>
            </a:r>
            <a:r>
              <a:rPr lang="fr-FR" dirty="0" err="1">
                <a:sym typeface="Wingdings" panose="05000000000000000000" pitchFamily="2" charset="2"/>
              </a:rPr>
              <a:t>well</a:t>
            </a:r>
            <a:r>
              <a:rPr lang="fr-FR" dirty="0">
                <a:sym typeface="Wingdings" panose="05000000000000000000" pitchFamily="2" charset="2"/>
              </a:rPr>
              <a:t>, </a:t>
            </a:r>
            <a:r>
              <a:rPr lang="fr-FR" dirty="0" err="1">
                <a:sym typeface="Wingdings" panose="05000000000000000000" pitchFamily="2" charset="2"/>
              </a:rPr>
              <a:t>we</a:t>
            </a:r>
            <a:r>
              <a:rPr lang="fr-FR" dirty="0">
                <a:sym typeface="Wingdings" panose="05000000000000000000" pitchFamily="2" charset="2"/>
              </a:rPr>
              <a:t> can </a:t>
            </a:r>
            <a:r>
              <a:rPr lang="fr-FR" dirty="0" err="1">
                <a:sym typeface="Wingdings" panose="05000000000000000000" pitchFamily="2" charset="2"/>
              </a:rPr>
              <a:t>proceed</a:t>
            </a:r>
            <a:r>
              <a:rPr lang="fr-FR" dirty="0">
                <a:sym typeface="Wingdings" panose="05000000000000000000" pitchFamily="2" charset="2"/>
              </a:rPr>
              <a:t> </a:t>
            </a:r>
            <a:r>
              <a:rPr lang="fr-FR" dirty="0" err="1">
                <a:sym typeface="Wingdings" panose="05000000000000000000" pitchFamily="2" charset="2"/>
              </a:rPr>
              <a:t>with</a:t>
            </a:r>
            <a:r>
              <a:rPr lang="fr-FR" dirty="0">
                <a:sym typeface="Wingdings" panose="05000000000000000000" pitchFamily="2" charset="2"/>
              </a:rPr>
              <a:t> the QA report </a:t>
            </a:r>
            <a:r>
              <a:rPr lang="fr-FR" dirty="0" err="1">
                <a:sym typeface="Wingdings" panose="05000000000000000000" pitchFamily="2" charset="2"/>
              </a:rPr>
              <a:t>creation</a:t>
            </a:r>
            <a:r>
              <a:rPr lang="fr-FR" dirty="0">
                <a:sym typeface="Wingdings" panose="05000000000000000000" pitchFamily="2" charset="2"/>
              </a:rPr>
              <a:t>; </a:t>
            </a:r>
            <a:r>
              <a:rPr lang="fr-FR" dirty="0" err="1">
                <a:sym typeface="Wingdings" panose="05000000000000000000" pitchFamily="2" charset="2"/>
              </a:rPr>
              <a:t>still</a:t>
            </a:r>
            <a:r>
              <a:rPr lang="fr-FR" dirty="0">
                <a:sym typeface="Wingdings" panose="05000000000000000000" pitchFamily="2" charset="2"/>
              </a:rPr>
              <a:t> </a:t>
            </a:r>
            <a:r>
              <a:rPr lang="fr-FR" dirty="0" err="1">
                <a:sym typeface="Wingdings" panose="05000000000000000000" pitchFamily="2" charset="2"/>
              </a:rPr>
              <a:t>manually</a:t>
            </a:r>
            <a:endParaRPr lang="fr-FR" dirty="0">
              <a:sym typeface="Wingdings" panose="05000000000000000000" pitchFamily="2" charset="2"/>
            </a:endParaRPr>
          </a:p>
          <a:p>
            <a:pPr marL="171450" indent="-171450">
              <a:buFont typeface="Arial" panose="020B0604020202020204" pitchFamily="34" charset="0"/>
              <a:buChar char="•"/>
            </a:pPr>
            <a:r>
              <a:rPr lang="fr-FR" dirty="0" err="1">
                <a:sym typeface="Wingdings" panose="05000000000000000000" pitchFamily="2" charset="2"/>
              </a:rPr>
              <a:t>However</a:t>
            </a:r>
            <a:r>
              <a:rPr lang="fr-FR" dirty="0">
                <a:sym typeface="Wingdings" panose="05000000000000000000" pitchFamily="2" charset="2"/>
              </a:rPr>
              <a:t>, if a </a:t>
            </a:r>
            <a:r>
              <a:rPr lang="fr-FR" dirty="0" err="1">
                <a:sym typeface="Wingdings" panose="05000000000000000000" pitchFamily="2" charset="2"/>
              </a:rPr>
              <a:t>regression</a:t>
            </a:r>
            <a:r>
              <a:rPr lang="fr-FR" dirty="0">
                <a:sym typeface="Wingdings" panose="05000000000000000000" pitchFamily="2" charset="2"/>
              </a:rPr>
              <a:t> </a:t>
            </a:r>
            <a:r>
              <a:rPr lang="fr-FR" dirty="0" err="1">
                <a:sym typeface="Wingdings" panose="05000000000000000000" pitchFamily="2" charset="2"/>
              </a:rPr>
              <a:t>is</a:t>
            </a:r>
            <a:r>
              <a:rPr lang="fr-FR" dirty="0">
                <a:sym typeface="Wingdings" panose="05000000000000000000" pitchFamily="2" charset="2"/>
              </a:rPr>
              <a:t> </a:t>
            </a:r>
            <a:r>
              <a:rPr lang="fr-FR" dirty="0" err="1">
                <a:sym typeface="Wingdings" panose="05000000000000000000" pitchFamily="2" charset="2"/>
              </a:rPr>
              <a:t>found</a:t>
            </a:r>
            <a:r>
              <a:rPr lang="fr-FR" dirty="0">
                <a:sym typeface="Wingdings" panose="05000000000000000000" pitchFamily="2" charset="2"/>
              </a:rPr>
              <a:t> the </a:t>
            </a:r>
            <a:r>
              <a:rPr lang="fr-FR" dirty="0" err="1">
                <a:sym typeface="Wingdings" panose="05000000000000000000" pitchFamily="2" charset="2"/>
              </a:rPr>
              <a:t>request</a:t>
            </a:r>
            <a:r>
              <a:rPr lang="fr-FR" dirty="0">
                <a:sym typeface="Wingdings" panose="05000000000000000000" pitchFamily="2" charset="2"/>
              </a:rPr>
              <a:t> </a:t>
            </a:r>
            <a:r>
              <a:rPr lang="fr-FR" dirty="0" err="1">
                <a:sym typeface="Wingdings" panose="05000000000000000000" pitchFamily="2" charset="2"/>
              </a:rPr>
              <a:t>is</a:t>
            </a:r>
            <a:r>
              <a:rPr lang="fr-FR" dirty="0">
                <a:sym typeface="Wingdings" panose="05000000000000000000" pitchFamily="2" charset="2"/>
              </a:rPr>
              <a:t> sent back to Dev to fix and </a:t>
            </a:r>
            <a:r>
              <a:rPr lang="fr-FR" dirty="0" err="1">
                <a:sym typeface="Wingdings" panose="05000000000000000000" pitchFamily="2" charset="2"/>
              </a:rPr>
              <a:t>we</a:t>
            </a:r>
            <a:r>
              <a:rPr lang="fr-FR" dirty="0">
                <a:sym typeface="Wingdings" panose="05000000000000000000" pitchFamily="2" charset="2"/>
              </a:rPr>
              <a:t> </a:t>
            </a:r>
            <a:r>
              <a:rPr lang="fr-FR" dirty="0" err="1">
                <a:sym typeface="Wingdings" panose="05000000000000000000" pitchFamily="2" charset="2"/>
              </a:rPr>
              <a:t>will</a:t>
            </a:r>
            <a:r>
              <a:rPr lang="fr-FR" dirty="0">
                <a:sym typeface="Wingdings" panose="05000000000000000000" pitchFamily="2" charset="2"/>
              </a:rPr>
              <a:t> </a:t>
            </a:r>
            <a:r>
              <a:rPr lang="fr-FR" dirty="0" err="1">
                <a:sym typeface="Wingdings" panose="05000000000000000000" pitchFamily="2" charset="2"/>
              </a:rPr>
              <a:t>need</a:t>
            </a:r>
            <a:r>
              <a:rPr lang="fr-FR" dirty="0">
                <a:sym typeface="Wingdings" panose="05000000000000000000" pitchFamily="2" charset="2"/>
              </a:rPr>
              <a:t> to </a:t>
            </a:r>
            <a:r>
              <a:rPr lang="fr-FR" dirty="0" err="1">
                <a:sym typeface="Wingdings" panose="05000000000000000000" pitchFamily="2" charset="2"/>
              </a:rPr>
              <a:t>re-execute</a:t>
            </a:r>
            <a:r>
              <a:rPr lang="fr-FR" dirty="0">
                <a:sym typeface="Wingdings" panose="05000000000000000000" pitchFamily="2" charset="2"/>
              </a:rPr>
              <a:t> Phase-2 , Phase-3 and Phase-4 </a:t>
            </a:r>
            <a:r>
              <a:rPr lang="fr-FR" dirty="0" err="1">
                <a:sym typeface="Wingdings" panose="05000000000000000000" pitchFamily="2" charset="2"/>
              </a:rPr>
              <a:t>processes</a:t>
            </a:r>
            <a:r>
              <a:rPr lang="fr-FR" dirty="0">
                <a:sym typeface="Wingdings" panose="05000000000000000000" pitchFamily="2" charset="2"/>
              </a:rPr>
              <a:t>, </a:t>
            </a:r>
            <a:r>
              <a:rPr lang="fr-FR" dirty="0" err="1">
                <a:sym typeface="Wingdings" panose="05000000000000000000" pitchFamily="2" charset="2"/>
              </a:rPr>
              <a:t>which</a:t>
            </a:r>
            <a:r>
              <a:rPr lang="fr-FR" dirty="0">
                <a:sym typeface="Wingdings" panose="05000000000000000000" pitchFamily="2" charset="2"/>
              </a:rPr>
              <a:t> </a:t>
            </a:r>
            <a:r>
              <a:rPr lang="fr-FR" dirty="0" err="1">
                <a:sym typeface="Wingdings" panose="05000000000000000000" pitchFamily="2" charset="2"/>
              </a:rPr>
              <a:t>is</a:t>
            </a:r>
            <a:r>
              <a:rPr lang="fr-FR" dirty="0">
                <a:sym typeface="Wingdings" panose="05000000000000000000" pitchFamily="2" charset="2"/>
              </a:rPr>
              <a:t> </a:t>
            </a:r>
            <a:r>
              <a:rPr lang="fr-FR" dirty="0" err="1">
                <a:sym typeface="Wingdings" panose="05000000000000000000" pitchFamily="2" charset="2"/>
              </a:rPr>
              <a:t>very</a:t>
            </a:r>
            <a:r>
              <a:rPr lang="fr-FR" dirty="0">
                <a:sym typeface="Wingdings" panose="05000000000000000000" pitchFamily="2" charset="2"/>
              </a:rPr>
              <a:t> time </a:t>
            </a:r>
            <a:r>
              <a:rPr lang="fr-FR" dirty="0" err="1">
                <a:sym typeface="Wingdings" panose="05000000000000000000" pitchFamily="2" charset="2"/>
              </a:rPr>
              <a:t>consuming</a:t>
            </a:r>
            <a:r>
              <a:rPr lang="fr-FR" dirty="0">
                <a:sym typeface="Wingdings" panose="05000000000000000000" pitchFamily="2" charset="2"/>
              </a:rPr>
              <a:t> at </a:t>
            </a:r>
            <a:r>
              <a:rPr lang="fr-FR" dirty="0" err="1">
                <a:sym typeface="Wingdings" panose="05000000000000000000" pitchFamily="2" charset="2"/>
              </a:rPr>
              <a:t>this</a:t>
            </a:r>
            <a:r>
              <a:rPr lang="fr-FR" dirty="0">
                <a:sym typeface="Wingdings" panose="05000000000000000000" pitchFamily="2" charset="2"/>
              </a:rPr>
              <a:t> stage</a:t>
            </a:r>
            <a:endParaRPr lang="en-US" dirty="0">
              <a:sym typeface="Wingdings" panose="05000000000000000000" pitchFamily="2" charset="2"/>
            </a:endParaRPr>
          </a:p>
          <a:p>
            <a:pPr marL="171450" indent="-171450">
              <a:buFont typeface="Arial" panose="020B0604020202020204" pitchFamily="34" charset="0"/>
              <a:buChar char="•"/>
            </a:pPr>
            <a:endParaRPr lang="en-US"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Phase-4 problem:</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NRT validation is performed manually and results in further delaying the delivery until a successful NRT validation is reached. This is also hindering continuous delivery</a:t>
            </a:r>
          </a:p>
          <a:p>
            <a:pPr marL="171450" indent="-171450">
              <a:buFont typeface="Arial" panose="020B0604020202020204" pitchFamily="34" charset="0"/>
              <a:buChar char="•"/>
            </a:pPr>
            <a:r>
              <a:rPr lang="fr-FR" sz="1200" kern="1200" dirty="0">
                <a:solidFill>
                  <a:schemeClr val="tx1"/>
                </a:solidFill>
                <a:effectLst/>
                <a:latin typeface="+mn-lt"/>
                <a:ea typeface="+mn-ea"/>
                <a:cs typeface="+mn-cs"/>
              </a:rPr>
              <a:t>T</a:t>
            </a:r>
            <a:r>
              <a:rPr lang="en-US" sz="1200" kern="1200" dirty="0">
                <a:solidFill>
                  <a:schemeClr val="tx1"/>
                </a:solidFill>
                <a:effectLst/>
                <a:latin typeface="+mn-lt"/>
                <a:ea typeface="+mn-ea"/>
                <a:cs typeface="+mn-cs"/>
              </a:rPr>
              <a:t>his effort represents about 20% of the QA effort for each release, and it could be </a:t>
            </a:r>
            <a:r>
              <a:rPr lang="en-US" sz="1200" kern="1200" dirty="0" err="1">
                <a:solidFill>
                  <a:schemeClr val="tx1"/>
                </a:solidFill>
                <a:effectLst/>
                <a:latin typeface="+mn-lt"/>
                <a:ea typeface="+mn-ea"/>
                <a:cs typeface="+mn-cs"/>
              </a:rPr>
              <a:t>optimised</a:t>
            </a: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89BF301-D0DB-4CFF-9AA1-F3A9E29D7BF7}" type="slidenum">
              <a:rPr lang="en-US" smtClean="0"/>
              <a:t>12</a:t>
            </a:fld>
            <a:endParaRPr lang="en-US"/>
          </a:p>
        </p:txBody>
      </p:sp>
    </p:spTree>
    <p:extLst>
      <p:ext uri="{BB962C8B-B14F-4D97-AF65-F5344CB8AC3E}">
        <p14:creationId xmlns:p14="http://schemas.microsoft.com/office/powerpoint/2010/main" val="3804536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Looking at our planned gateway roadmaps and to the previous slides about our delivery process, we tried to analyze the cost of ownership for our product trying to identify areas for cost optimization in our activities. And we noticed two main types of activities that could be optimized for $ saving: </a:t>
            </a:r>
          </a:p>
          <a:p>
            <a:pPr marL="228600" indent="-228600">
              <a:buFont typeface="+mj-lt"/>
              <a:buAutoNum type="arabicPeriod"/>
            </a:pPr>
            <a:r>
              <a:rPr lang="fr-FR" dirty="0"/>
              <a:t>The first </a:t>
            </a:r>
            <a:r>
              <a:rPr lang="fr-FR" dirty="0" err="1"/>
              <a:t>is</a:t>
            </a:r>
            <a:r>
              <a:rPr lang="fr-FR" dirty="0"/>
              <a:t> </a:t>
            </a:r>
            <a:r>
              <a:rPr lang="fr-FR" dirty="0" err="1"/>
              <a:t>our</a:t>
            </a:r>
            <a:r>
              <a:rPr lang="fr-FR" dirty="0"/>
              <a:t> un-</a:t>
            </a:r>
            <a:r>
              <a:rPr lang="fr-FR" dirty="0" err="1"/>
              <a:t>optimized</a:t>
            </a:r>
            <a:r>
              <a:rPr lang="fr-FR" dirty="0"/>
              <a:t> </a:t>
            </a:r>
            <a:r>
              <a:rPr lang="fr-FR" dirty="0" err="1"/>
              <a:t>delivery</a:t>
            </a:r>
            <a:r>
              <a:rPr lang="fr-FR" dirty="0"/>
              <a:t> process due to </a:t>
            </a:r>
            <a:r>
              <a:rPr lang="fr-FR" dirty="0" err="1"/>
              <a:t>redundant</a:t>
            </a:r>
            <a:r>
              <a:rPr lang="fr-FR" dirty="0"/>
              <a:t> </a:t>
            </a:r>
            <a:r>
              <a:rPr lang="fr-FR" dirty="0" err="1"/>
              <a:t>manual</a:t>
            </a:r>
            <a:r>
              <a:rPr lang="fr-FR" dirty="0"/>
              <a:t> </a:t>
            </a:r>
            <a:r>
              <a:rPr lang="fr-FR" dirty="0" err="1"/>
              <a:t>activities</a:t>
            </a:r>
            <a:r>
              <a:rPr lang="fr-FR" dirty="0"/>
              <a:t>:</a:t>
            </a:r>
          </a:p>
          <a:p>
            <a:pPr marL="457200" lvl="1" indent="0">
              <a:buFont typeface="Arial" panose="020B0604020202020204" pitchFamily="34" charset="0"/>
              <a:buNone/>
            </a:pPr>
            <a:r>
              <a:rPr lang="en-US" dirty="0"/>
              <a:t>We are actually wasting a large part of our team capacity performing manual tasks including:</a:t>
            </a:r>
          </a:p>
          <a:p>
            <a:pPr marL="628650" lvl="1" indent="-171450">
              <a:buFont typeface="Arial" panose="020B0604020202020204" pitchFamily="34" charset="0"/>
              <a:buChar char="•"/>
            </a:pPr>
            <a:r>
              <a:rPr lang="en-US" dirty="0"/>
              <a:t>Manual validation for newly implemented features</a:t>
            </a:r>
          </a:p>
          <a:p>
            <a:pPr marL="628650" lvl="1" indent="-171450">
              <a:buFont typeface="Arial" panose="020B0604020202020204" pitchFamily="34" charset="0"/>
              <a:buChar char="•"/>
            </a:pPr>
            <a:r>
              <a:rPr lang="fr-FR" dirty="0"/>
              <a:t>M</a:t>
            </a:r>
            <a:r>
              <a:rPr lang="en-US" dirty="0" err="1"/>
              <a:t>anual</a:t>
            </a:r>
            <a:r>
              <a:rPr lang="en-US" dirty="0"/>
              <a:t> validation during NRT phase</a:t>
            </a:r>
          </a:p>
          <a:p>
            <a:pPr marL="628650" lvl="1" indent="-171450">
              <a:buFont typeface="Arial" panose="020B0604020202020204" pitchFamily="34" charset="0"/>
              <a:buChar char="•"/>
            </a:pPr>
            <a:r>
              <a:rPr lang="en-US" dirty="0"/>
              <a:t>Manual document creation and update</a:t>
            </a:r>
          </a:p>
          <a:p>
            <a:pPr marL="457200" lvl="1" indent="0">
              <a:buFont typeface="Arial" panose="020B0604020202020204" pitchFamily="34" charset="0"/>
              <a:buNone/>
            </a:pPr>
            <a:r>
              <a:rPr lang="en-US" dirty="0"/>
              <a:t>The overall recurring cost of these manual activities for each SGW release represents about 40% of overall team capacity; when accounting for all derived efforts including BA follow ups, Dev fixes to reopened tickets, and duplicate QA validation of reopened issues, etc.</a:t>
            </a:r>
          </a:p>
          <a:p>
            <a:pPr marL="457200" lvl="1" indent="0">
              <a:buFont typeface="Arial" panose="020B0604020202020204" pitchFamily="34" charset="0"/>
              <a:buNone/>
            </a:pPr>
            <a:endParaRPr lang="fr-FR" dirty="0"/>
          </a:p>
          <a:p>
            <a:pPr marL="228600" indent="-228600">
              <a:buFont typeface="+mj-lt"/>
              <a:buAutoNum type="arabicPeriod"/>
            </a:pPr>
            <a:r>
              <a:rPr lang="fr-FR" dirty="0"/>
              <a:t>The second </a:t>
            </a:r>
            <a:r>
              <a:rPr lang="fr-FR" dirty="0" err="1"/>
              <a:t>is</a:t>
            </a:r>
            <a:r>
              <a:rPr lang="fr-FR" dirty="0"/>
              <a:t> about few </a:t>
            </a:r>
            <a:r>
              <a:rPr lang="fr-FR" dirty="0" err="1"/>
              <a:t>redundant</a:t>
            </a:r>
            <a:r>
              <a:rPr lang="fr-FR" dirty="0"/>
              <a:t> </a:t>
            </a:r>
            <a:r>
              <a:rPr lang="fr-FR" dirty="0" err="1"/>
              <a:t>gateway</a:t>
            </a:r>
            <a:r>
              <a:rPr lang="fr-FR" dirty="0"/>
              <a:t> </a:t>
            </a:r>
            <a:r>
              <a:rPr lang="fr-FR" dirty="0" err="1"/>
              <a:t>developments</a:t>
            </a:r>
            <a:r>
              <a:rPr lang="fr-FR" dirty="0"/>
              <a:t> for the </a:t>
            </a:r>
            <a:r>
              <a:rPr lang="fr-FR" dirty="0" err="1"/>
              <a:t>same</a:t>
            </a:r>
            <a:r>
              <a:rPr lang="fr-FR" dirty="0"/>
              <a:t> </a:t>
            </a:r>
            <a:r>
              <a:rPr lang="fr-FR" dirty="0" err="1"/>
              <a:t>markets</a:t>
            </a:r>
            <a:r>
              <a:rPr lang="fr-FR" dirty="0"/>
              <a:t> one for CV and </a:t>
            </a:r>
            <a:r>
              <a:rPr lang="fr-FR" dirty="0" err="1"/>
              <a:t>another</a:t>
            </a:r>
            <a:r>
              <a:rPr lang="fr-FR" dirty="0"/>
              <a:t> for SA. The Dev effort for </a:t>
            </a:r>
            <a:r>
              <a:rPr lang="fr-FR" dirty="0" err="1"/>
              <a:t>this</a:t>
            </a:r>
            <a:r>
              <a:rPr lang="fr-FR" dirty="0"/>
              <a:t> </a:t>
            </a:r>
            <a:r>
              <a:rPr lang="fr-FR" dirty="0" err="1"/>
              <a:t>should</a:t>
            </a:r>
            <a:r>
              <a:rPr lang="fr-FR" dirty="0"/>
              <a:t> </a:t>
            </a:r>
            <a:r>
              <a:rPr lang="fr-FR" dirty="0" err="1"/>
              <a:t>account</a:t>
            </a:r>
            <a:r>
              <a:rPr lang="fr-FR" dirty="0"/>
              <a:t> for about 20 – 25% of </a:t>
            </a:r>
            <a:r>
              <a:rPr lang="fr-FR" dirty="0" err="1"/>
              <a:t>overall</a:t>
            </a:r>
            <a:r>
              <a:rPr lang="fr-FR" dirty="0"/>
              <a:t> </a:t>
            </a:r>
            <a:r>
              <a:rPr lang="fr-FR" dirty="0" err="1"/>
              <a:t>capacity</a:t>
            </a:r>
            <a:r>
              <a:rPr lang="fr-FR" dirty="0"/>
              <a:t> </a:t>
            </a:r>
            <a:r>
              <a:rPr lang="fr-FR" dirty="0" err="1"/>
              <a:t>utilization</a:t>
            </a:r>
            <a:r>
              <a:rPr lang="fr-FR" dirty="0"/>
              <a:t>, </a:t>
            </a:r>
            <a:r>
              <a:rPr lang="fr-FR" dirty="0" err="1"/>
              <a:t>nevermind</a:t>
            </a:r>
            <a:r>
              <a:rPr lang="fr-FR" dirty="0"/>
              <a:t> the </a:t>
            </a:r>
            <a:r>
              <a:rPr lang="fr-FR" dirty="0" err="1"/>
              <a:t>risk</a:t>
            </a:r>
            <a:r>
              <a:rPr lang="fr-FR" dirty="0"/>
              <a:t> and the challenges </a:t>
            </a:r>
            <a:r>
              <a:rPr lang="fr-FR" dirty="0" err="1"/>
              <a:t>we</a:t>
            </a:r>
            <a:r>
              <a:rPr lang="fr-FR" dirty="0"/>
              <a:t> are running to </a:t>
            </a:r>
            <a:r>
              <a:rPr lang="fr-FR" dirty="0" err="1"/>
              <a:t>maintain</a:t>
            </a:r>
            <a:r>
              <a:rPr lang="fr-FR" dirty="0"/>
              <a:t> the </a:t>
            </a:r>
            <a:r>
              <a:rPr lang="fr-FR" dirty="0" err="1"/>
              <a:t>legacy</a:t>
            </a:r>
            <a:r>
              <a:rPr lang="fr-FR" dirty="0"/>
              <a:t> </a:t>
            </a:r>
            <a:r>
              <a:rPr lang="fr-FR" dirty="0" err="1"/>
              <a:t>gateways</a:t>
            </a:r>
            <a:r>
              <a:rPr lang="fr-FR" dirty="0"/>
              <a:t> </a:t>
            </a:r>
            <a:r>
              <a:rPr lang="fr-FR" dirty="0" err="1"/>
              <a:t>that</a:t>
            </a:r>
            <a:r>
              <a:rPr lang="fr-FR" dirty="0"/>
              <a:t> are not </a:t>
            </a:r>
            <a:r>
              <a:rPr lang="fr-FR" dirty="0" err="1"/>
              <a:t>converted</a:t>
            </a:r>
            <a:r>
              <a:rPr lang="fr-FR" dirty="0"/>
              <a:t> to CV adapter </a:t>
            </a:r>
            <a:r>
              <a:rPr lang="fr-FR" dirty="0" err="1"/>
              <a:t>yet</a:t>
            </a:r>
            <a:r>
              <a:rPr lang="fr-FR" dirty="0"/>
              <a:t>. This topic </a:t>
            </a:r>
            <a:r>
              <a:rPr lang="fr-FR" dirty="0" err="1"/>
              <a:t>will</a:t>
            </a:r>
            <a:r>
              <a:rPr lang="fr-FR" dirty="0"/>
              <a:t> </a:t>
            </a:r>
            <a:r>
              <a:rPr lang="fr-FR" dirty="0" err="1"/>
              <a:t>be</a:t>
            </a:r>
            <a:r>
              <a:rPr lang="fr-FR" dirty="0"/>
              <a:t> </a:t>
            </a:r>
            <a:r>
              <a:rPr lang="fr-FR" dirty="0" err="1"/>
              <a:t>covered</a:t>
            </a:r>
            <a:r>
              <a:rPr lang="fr-FR" dirty="0"/>
              <a:t> in a </a:t>
            </a:r>
            <a:r>
              <a:rPr lang="fr-FR" dirty="0" err="1"/>
              <a:t>separate</a:t>
            </a:r>
            <a:r>
              <a:rPr lang="fr-FR" dirty="0"/>
              <a:t> </a:t>
            </a:r>
            <a:r>
              <a:rPr lang="fr-FR" dirty="0" err="1"/>
              <a:t>presentation</a:t>
            </a:r>
            <a:r>
              <a:rPr lang="fr-FR" dirty="0"/>
              <a:t> by </a:t>
            </a:r>
            <a:r>
              <a:rPr lang="fr-FR" dirty="0" err="1"/>
              <a:t>some</a:t>
            </a:r>
            <a:r>
              <a:rPr lang="fr-FR" dirty="0"/>
              <a:t> of </a:t>
            </a:r>
            <a:r>
              <a:rPr lang="fr-FR" dirty="0" err="1"/>
              <a:t>our</a:t>
            </a:r>
            <a:r>
              <a:rPr lang="fr-FR" dirty="0"/>
              <a:t> </a:t>
            </a:r>
            <a:r>
              <a:rPr lang="fr-FR" dirty="0" err="1"/>
              <a:t>colleagues</a:t>
            </a:r>
            <a:endParaRPr lang="fr-FR" dirty="0"/>
          </a:p>
          <a:p>
            <a:pPr marL="0" indent="0">
              <a:buFont typeface="Arial" panose="020B0604020202020204" pitchFamily="34" charset="0"/>
              <a:buNone/>
            </a:pPr>
            <a:endParaRPr lang="fr-FR"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dirty="0"/>
              <a:t>In the </a:t>
            </a:r>
            <a:r>
              <a:rPr lang="fr-FR" dirty="0" err="1"/>
              <a:t>other</a:t>
            </a:r>
            <a:r>
              <a:rPr lang="fr-FR" dirty="0"/>
              <a:t> hand, </a:t>
            </a:r>
            <a:r>
              <a:rPr lang="fr-FR" dirty="0" err="1"/>
              <a:t>we</a:t>
            </a:r>
            <a:r>
              <a:rPr lang="fr-FR" dirty="0"/>
              <a:t> </a:t>
            </a:r>
            <a:r>
              <a:rPr lang="fr-FR" dirty="0" err="1"/>
              <a:t>don’t</a:t>
            </a:r>
            <a:r>
              <a:rPr lang="fr-FR" dirty="0"/>
              <a:t> </a:t>
            </a:r>
            <a:r>
              <a:rPr lang="fr-FR" dirty="0" err="1"/>
              <a:t>seem</a:t>
            </a:r>
            <a:r>
              <a:rPr lang="fr-FR" dirty="0"/>
              <a:t> to have </a:t>
            </a:r>
            <a:r>
              <a:rPr lang="fr-FR" dirty="0" err="1"/>
              <a:t>enough</a:t>
            </a:r>
            <a:r>
              <a:rPr lang="fr-FR" dirty="0"/>
              <a:t> </a:t>
            </a:r>
            <a:r>
              <a:rPr lang="fr-FR" dirty="0" err="1"/>
              <a:t>bandwidth</a:t>
            </a:r>
            <a:r>
              <a:rPr lang="fr-FR" dirty="0"/>
              <a:t> to </a:t>
            </a:r>
            <a:r>
              <a:rPr lang="fr-FR" dirty="0" err="1"/>
              <a:t>improve</a:t>
            </a:r>
            <a:r>
              <a:rPr lang="fr-FR" dirty="0"/>
              <a:t> </a:t>
            </a:r>
            <a:r>
              <a:rPr lang="fr-FR" dirty="0" err="1"/>
              <a:t>above</a:t>
            </a:r>
            <a:r>
              <a:rPr lang="fr-FR" dirty="0"/>
              <a:t>, </a:t>
            </a:r>
            <a:r>
              <a:rPr lang="fr-FR" dirty="0" err="1"/>
              <a:t>where</a:t>
            </a:r>
            <a:r>
              <a:rPr lang="fr-FR" dirty="0"/>
              <a:t> </a:t>
            </a:r>
            <a:r>
              <a:rPr lang="fr-FR" dirty="0" err="1"/>
              <a:t>Less</a:t>
            </a:r>
            <a:r>
              <a:rPr lang="fr-FR" dirty="0"/>
              <a:t> </a:t>
            </a:r>
            <a:r>
              <a:rPr lang="fr-FR" dirty="0" err="1"/>
              <a:t>than</a:t>
            </a:r>
            <a:r>
              <a:rPr lang="fr-FR" dirty="0"/>
              <a:t> 5% </a:t>
            </a:r>
            <a:r>
              <a:rPr lang="fr-FR" dirty="0" err="1"/>
              <a:t>is</a:t>
            </a:r>
            <a:r>
              <a:rPr lang="fr-FR" dirty="0"/>
              <a:t> </a:t>
            </a:r>
            <a:r>
              <a:rPr lang="fr-FR" dirty="0" err="1"/>
              <a:t>spent</a:t>
            </a:r>
            <a:r>
              <a:rPr lang="fr-FR" dirty="0"/>
              <a:t> on </a:t>
            </a:r>
            <a:r>
              <a:rPr lang="fr-FR" dirty="0" err="1"/>
              <a:t>improving</a:t>
            </a:r>
            <a:r>
              <a:rPr lang="fr-FR" dirty="0"/>
              <a:t> </a:t>
            </a:r>
            <a:r>
              <a:rPr lang="fr-FR" dirty="0" err="1"/>
              <a:t>our</a:t>
            </a:r>
            <a:r>
              <a:rPr lang="fr-FR" dirty="0"/>
              <a:t> </a:t>
            </a:r>
            <a:r>
              <a:rPr lang="fr-FR" dirty="0" err="1"/>
              <a:t>product</a:t>
            </a:r>
            <a:r>
              <a:rPr lang="fr-FR" dirty="0"/>
              <a:t> and </a:t>
            </a:r>
            <a:r>
              <a:rPr lang="fr-FR" dirty="0" err="1"/>
              <a:t>optimizing</a:t>
            </a:r>
            <a:r>
              <a:rPr lang="fr-FR" dirty="0"/>
              <a:t> </a:t>
            </a:r>
            <a:r>
              <a:rPr lang="fr-FR" dirty="0" err="1"/>
              <a:t>our</a:t>
            </a:r>
            <a:r>
              <a:rPr lang="fr-FR" dirty="0"/>
              <a:t> </a:t>
            </a:r>
            <a:r>
              <a:rPr lang="fr-FR" dirty="0" err="1"/>
              <a:t>development</a:t>
            </a:r>
            <a:r>
              <a:rPr lang="fr-FR" dirty="0"/>
              <a:t> </a:t>
            </a:r>
            <a:r>
              <a:rPr lang="fr-FR" dirty="0" err="1"/>
              <a:t>lifecycle</a:t>
            </a:r>
            <a:r>
              <a:rPr lang="fr-FR" dirty="0"/>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dirty="0"/>
              <a:t>As a </a:t>
            </a:r>
            <a:r>
              <a:rPr lang="fr-FR" dirty="0" err="1"/>
              <a:t>result</a:t>
            </a:r>
            <a:r>
              <a:rPr lang="fr-FR" dirty="0"/>
              <a:t> of the </a:t>
            </a:r>
            <a:r>
              <a:rPr lang="fr-FR" dirty="0" err="1"/>
              <a:t>ongoing</a:t>
            </a:r>
            <a:r>
              <a:rPr lang="fr-FR" dirty="0"/>
              <a:t> </a:t>
            </a:r>
            <a:r>
              <a:rPr lang="fr-FR" dirty="0" err="1"/>
              <a:t>delivery</a:t>
            </a:r>
            <a:r>
              <a:rPr lang="fr-FR" dirty="0"/>
              <a:t> process </a:t>
            </a:r>
            <a:r>
              <a:rPr lang="fr-FR" dirty="0" err="1"/>
              <a:t>is</a:t>
            </a:r>
            <a:r>
              <a:rPr lang="fr-FR" dirty="0"/>
              <a:t> </a:t>
            </a:r>
            <a:r>
              <a:rPr lang="fr-FR" dirty="0" err="1"/>
              <a:t>that</a:t>
            </a:r>
            <a:r>
              <a:rPr lang="fr-FR" dirty="0"/>
              <a:t> </a:t>
            </a:r>
            <a:r>
              <a:rPr lang="fr-FR" dirty="0" err="1"/>
              <a:t>although</a:t>
            </a:r>
            <a:r>
              <a:rPr lang="fr-FR" dirty="0"/>
              <a:t> </a:t>
            </a:r>
            <a:r>
              <a:rPr lang="fr-FR" dirty="0" err="1"/>
              <a:t>we</a:t>
            </a:r>
            <a:r>
              <a:rPr lang="fr-FR" dirty="0"/>
              <a:t> are </a:t>
            </a:r>
            <a:r>
              <a:rPr lang="fr-FR" dirty="0" err="1"/>
              <a:t>working</a:t>
            </a:r>
            <a:r>
              <a:rPr lang="fr-FR" dirty="0"/>
              <a:t> hard to </a:t>
            </a:r>
            <a:r>
              <a:rPr lang="fr-FR" dirty="0" err="1"/>
              <a:t>honour</a:t>
            </a:r>
            <a:r>
              <a:rPr lang="fr-FR" dirty="0"/>
              <a:t> </a:t>
            </a:r>
            <a:r>
              <a:rPr lang="fr-FR" dirty="0" err="1"/>
              <a:t>our</a:t>
            </a:r>
            <a:r>
              <a:rPr lang="fr-FR" dirty="0"/>
              <a:t> </a:t>
            </a:r>
            <a:r>
              <a:rPr lang="fr-FR" dirty="0" err="1"/>
              <a:t>delivery</a:t>
            </a:r>
            <a:r>
              <a:rPr lang="fr-FR" dirty="0"/>
              <a:t> </a:t>
            </a:r>
            <a:r>
              <a:rPr lang="fr-FR" dirty="0" err="1"/>
              <a:t>commitments</a:t>
            </a:r>
            <a:r>
              <a:rPr lang="fr-FR" dirty="0"/>
              <a:t>, </a:t>
            </a:r>
            <a:r>
              <a:rPr lang="fr-FR" dirty="0" err="1"/>
              <a:t>our</a:t>
            </a:r>
            <a:r>
              <a:rPr lang="fr-FR" dirty="0"/>
              <a:t> </a:t>
            </a:r>
            <a:r>
              <a:rPr lang="fr-FR" dirty="0" err="1"/>
              <a:t>customers</a:t>
            </a:r>
            <a:r>
              <a:rPr lang="fr-FR" dirty="0"/>
              <a:t> are </a:t>
            </a:r>
            <a:r>
              <a:rPr lang="fr-FR" dirty="0" err="1"/>
              <a:t>saying</a:t>
            </a:r>
            <a:r>
              <a:rPr lang="fr-FR" dirty="0"/>
              <a:t> </a:t>
            </a:r>
            <a:r>
              <a:rPr lang="fr-FR" dirty="0" err="1"/>
              <a:t>that</a:t>
            </a:r>
            <a:r>
              <a:rPr lang="fr-FR" dirty="0"/>
              <a:t> </a:t>
            </a:r>
            <a:r>
              <a:rPr lang="fr-FR" dirty="0" err="1"/>
              <a:t>we</a:t>
            </a:r>
            <a:r>
              <a:rPr lang="fr-FR" dirty="0"/>
              <a:t> are </a:t>
            </a:r>
            <a:r>
              <a:rPr lang="fr-FR" dirty="0" err="1"/>
              <a:t>relatively</a:t>
            </a:r>
            <a:r>
              <a:rPr lang="fr-FR" dirty="0"/>
              <a:t> slow to </a:t>
            </a:r>
            <a:r>
              <a:rPr lang="fr-FR" dirty="0" err="1"/>
              <a:t>deliver</a:t>
            </a:r>
            <a:r>
              <a:rPr lang="fr-FR" dirty="0"/>
              <a:t>, to fix, and to </a:t>
            </a:r>
            <a:r>
              <a:rPr lang="fr-FR" dirty="0" err="1"/>
              <a:t>keep</a:t>
            </a:r>
            <a:r>
              <a:rPr lang="fr-FR" dirty="0"/>
              <a:t> </a:t>
            </a:r>
            <a:r>
              <a:rPr lang="fr-FR" dirty="0" err="1"/>
              <a:t>our</a:t>
            </a:r>
            <a:r>
              <a:rPr lang="fr-FR" dirty="0"/>
              <a:t> </a:t>
            </a:r>
            <a:r>
              <a:rPr lang="fr-FR" dirty="0" err="1"/>
              <a:t>product</a:t>
            </a:r>
            <a:r>
              <a:rPr lang="fr-FR" dirty="0"/>
              <a:t> up to date.</a:t>
            </a:r>
            <a:endParaRPr lang="en-US" dirty="0"/>
          </a:p>
          <a:p>
            <a:pPr marL="0" indent="0">
              <a:buFont typeface="Arial" panose="020B0604020202020204" pitchFamily="34" charset="0"/>
              <a:buNone/>
            </a:pPr>
            <a:endParaRPr lang="fr-FR" dirty="0"/>
          </a:p>
        </p:txBody>
      </p:sp>
      <p:sp>
        <p:nvSpPr>
          <p:cNvPr id="4" name="Slide Number Placeholder 3"/>
          <p:cNvSpPr>
            <a:spLocks noGrp="1"/>
          </p:cNvSpPr>
          <p:nvPr>
            <p:ph type="sldNum" sz="quarter" idx="5"/>
          </p:nvPr>
        </p:nvSpPr>
        <p:spPr/>
        <p:txBody>
          <a:bodyPr/>
          <a:lstStyle/>
          <a:p>
            <a:fld id="{289BF301-D0DB-4CFF-9AA1-F3A9E29D7BF7}" type="slidenum">
              <a:rPr lang="en-US" smtClean="0"/>
              <a:t>13</a:t>
            </a:fld>
            <a:endParaRPr lang="en-US"/>
          </a:p>
        </p:txBody>
      </p:sp>
    </p:spTree>
    <p:extLst>
      <p:ext uri="{BB962C8B-B14F-4D97-AF65-F5344CB8AC3E}">
        <p14:creationId xmlns:p14="http://schemas.microsoft.com/office/powerpoint/2010/main" val="1370853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To optimize the value chain of our delivery process we need to: </a:t>
            </a:r>
          </a:p>
          <a:p>
            <a:pPr marL="171450" indent="-171450">
              <a:buFont typeface="Arial" panose="020B0604020202020204" pitchFamily="34" charset="0"/>
              <a:buChar char="•"/>
            </a:pPr>
            <a:r>
              <a:rPr lang="en-US" dirty="0"/>
              <a:t>Transform our release processes towards a Continuous Delivery mindset. </a:t>
            </a:r>
            <a:r>
              <a:rPr lang="en-US" sz="1200" kern="1200" dirty="0">
                <a:solidFill>
                  <a:schemeClr val="tx1"/>
                </a:solidFill>
                <a:effectLst/>
                <a:latin typeface="+mn-lt"/>
                <a:ea typeface="+mn-ea"/>
                <a:cs typeface="+mn-cs"/>
              </a:rPr>
              <a:t>This means that any feature that is developed &amp; validated should be ready for delivery right away. So validation should not just cover runtime behavior and performance, but also documentation readiness, and any runtime requirements for specific environments. Today this is not possible due to the large number of manual steps highlighted previously.</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At the heart of our continuous delivery process, there will be a live automation tool. where, Instead of manually validating new features, QA will focus on writing the automated test scripts for the same, while Dev is still implementing it. To write and run the tests, QA team will use an automation tool that is lively connected to the exchange. A CCP connected automation tool will allow the validation of the automated scripts and present the following advantages: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It will remove the sequential dependency between QA and Dev efforts for new developed items ad reduce the risk of QA resource contention at he end of the Sprint when Dev does not finish on time e.g. due to Dev environment issues, etc.</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An additional advantage of using this tool is that not only new feature testing but also NRT validation could be performed as automated test coverage improves from one release to another.</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Another advantage is that this tool will be connected to CCP, and hence there will be no need to collect WF messages, reducing the overhead of managing offline samples, which is very time consuming.</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 other advantage of this tool is an additional low cost of o</a:t>
            </a:r>
            <a:r>
              <a:rPr lang="fr-FR" sz="1200" kern="1200" dirty="0">
                <a:solidFill>
                  <a:schemeClr val="tx1"/>
                </a:solidFill>
                <a:effectLst/>
                <a:latin typeface="+mn-lt"/>
                <a:ea typeface="+mn-ea"/>
                <a:cs typeface="+mn-cs"/>
              </a:rPr>
              <a:t>w</a:t>
            </a:r>
            <a:r>
              <a:rPr lang="en-US" sz="1200" kern="1200" dirty="0" err="1">
                <a:solidFill>
                  <a:schemeClr val="tx1"/>
                </a:solidFill>
                <a:effectLst/>
                <a:latin typeface="+mn-lt"/>
                <a:ea typeface="+mn-ea"/>
                <a:cs typeface="+mn-cs"/>
              </a:rPr>
              <a:t>nership</a:t>
            </a:r>
            <a:r>
              <a:rPr lang="en-US" sz="1200" kern="1200" dirty="0">
                <a:solidFill>
                  <a:schemeClr val="tx1"/>
                </a:solidFill>
                <a:effectLst/>
                <a:latin typeface="+mn-lt"/>
                <a:ea typeface="+mn-ea"/>
                <a:cs typeface="+mn-cs"/>
              </a:rPr>
              <a:t> to write and execute the automated scripts and could reduce the validation Lead time by up to 60%.</a:t>
            </a:r>
          </a:p>
          <a:p>
            <a:pPr marL="171450" lvl="0" indent="-171450">
              <a:buFont typeface="Arial" panose="020B0604020202020204" pitchFamily="34" charset="0"/>
              <a:buChar char="•"/>
            </a:pPr>
            <a:r>
              <a:rPr lang="fr-FR" kern="1200" dirty="0">
                <a:solidFill>
                  <a:schemeClr val="tx1"/>
                </a:solidFill>
                <a:effectLst/>
                <a:latin typeface="+mn-lt"/>
                <a:ea typeface="+mn-ea"/>
                <a:cs typeface="+mn-cs"/>
              </a:rPr>
              <a:t>In addition to the </a:t>
            </a:r>
            <a:r>
              <a:rPr lang="fr-FR" kern="1200" dirty="0" err="1">
                <a:solidFill>
                  <a:schemeClr val="tx1"/>
                </a:solidFill>
                <a:effectLst/>
                <a:latin typeface="+mn-lt"/>
                <a:ea typeface="+mn-ea"/>
                <a:cs typeface="+mn-cs"/>
              </a:rPr>
              <a:t>mindset</a:t>
            </a:r>
            <a:r>
              <a:rPr lang="fr-FR" kern="1200" dirty="0">
                <a:solidFill>
                  <a:schemeClr val="tx1"/>
                </a:solidFill>
                <a:effectLst/>
                <a:latin typeface="+mn-lt"/>
                <a:ea typeface="+mn-ea"/>
                <a:cs typeface="+mn-cs"/>
              </a:rPr>
              <a:t> change and to the test automation </a:t>
            </a:r>
            <a:r>
              <a:rPr lang="fr-FR" kern="1200" dirty="0" err="1">
                <a:solidFill>
                  <a:schemeClr val="tx1"/>
                </a:solidFill>
                <a:effectLst/>
                <a:latin typeface="+mn-lt"/>
                <a:ea typeface="+mn-ea"/>
                <a:cs typeface="+mn-cs"/>
              </a:rPr>
              <a:t>tool</a:t>
            </a:r>
            <a:r>
              <a:rPr lang="fr-FR" kern="1200" dirty="0">
                <a:solidFill>
                  <a:schemeClr val="tx1"/>
                </a:solidFill>
                <a:effectLst/>
                <a:latin typeface="+mn-lt"/>
                <a:ea typeface="+mn-ea"/>
                <a:cs typeface="+mn-cs"/>
              </a:rPr>
              <a:t>, a </a:t>
            </a:r>
            <a:r>
              <a:rPr lang="fr-FR" kern="1200" dirty="0" err="1">
                <a:solidFill>
                  <a:schemeClr val="tx1"/>
                </a:solidFill>
                <a:effectLst/>
                <a:latin typeface="+mn-lt"/>
                <a:ea typeface="+mn-ea"/>
                <a:cs typeface="+mn-cs"/>
              </a:rPr>
              <a:t>proper</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Continous</a:t>
            </a:r>
            <a:r>
              <a:rPr lang="fr-FR" kern="1200" dirty="0">
                <a:solidFill>
                  <a:schemeClr val="tx1"/>
                </a:solidFill>
                <a:effectLst/>
                <a:latin typeface="+mn-lt"/>
                <a:ea typeface="+mn-ea"/>
                <a:cs typeface="+mn-cs"/>
              </a:rPr>
              <a:t> Delivery model </a:t>
            </a:r>
            <a:r>
              <a:rPr lang="fr-FR" kern="1200" dirty="0" err="1">
                <a:solidFill>
                  <a:schemeClr val="tx1"/>
                </a:solidFill>
                <a:effectLst/>
                <a:latin typeface="+mn-lt"/>
                <a:ea typeface="+mn-ea"/>
                <a:cs typeface="+mn-cs"/>
              </a:rPr>
              <a:t>will</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also</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require</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continuous</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readiness</a:t>
            </a:r>
            <a:r>
              <a:rPr lang="fr-FR" kern="1200" dirty="0">
                <a:solidFill>
                  <a:schemeClr val="tx1"/>
                </a:solidFill>
                <a:effectLst/>
                <a:latin typeface="+mn-lt"/>
                <a:ea typeface="+mn-ea"/>
                <a:cs typeface="+mn-cs"/>
              </a:rPr>
              <a:t> of the documentation for </a:t>
            </a:r>
            <a:r>
              <a:rPr lang="fr-FR" kern="1200" dirty="0" err="1">
                <a:solidFill>
                  <a:schemeClr val="tx1"/>
                </a:solidFill>
                <a:effectLst/>
                <a:latin typeface="+mn-lt"/>
                <a:ea typeface="+mn-ea"/>
                <a:cs typeface="+mn-cs"/>
              </a:rPr>
              <a:t>each</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feature</a:t>
            </a:r>
            <a:r>
              <a:rPr lang="fr-FR" kern="1200" dirty="0">
                <a:solidFill>
                  <a:schemeClr val="tx1"/>
                </a:solidFill>
                <a:effectLst/>
                <a:latin typeface="+mn-lt"/>
                <a:ea typeface="+mn-ea"/>
                <a:cs typeface="+mn-cs"/>
              </a:rPr>
              <a:t>. For </a:t>
            </a:r>
            <a:r>
              <a:rPr lang="fr-FR" kern="1200" dirty="0" err="1">
                <a:solidFill>
                  <a:schemeClr val="tx1"/>
                </a:solidFill>
                <a:effectLst/>
                <a:latin typeface="+mn-lt"/>
                <a:ea typeface="+mn-ea"/>
                <a:cs typeface="+mn-cs"/>
              </a:rPr>
              <a:t>this</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we</a:t>
            </a:r>
            <a:r>
              <a:rPr lang="fr-FR" kern="1200" dirty="0">
                <a:solidFill>
                  <a:schemeClr val="tx1"/>
                </a:solidFill>
                <a:effectLst/>
                <a:latin typeface="+mn-lt"/>
                <a:ea typeface="+mn-ea"/>
                <a:cs typeface="+mn-cs"/>
              </a:rPr>
              <a:t> propose to automate document </a:t>
            </a:r>
            <a:r>
              <a:rPr lang="fr-FR" kern="1200" dirty="0" err="1">
                <a:solidFill>
                  <a:schemeClr val="tx1"/>
                </a:solidFill>
                <a:effectLst/>
                <a:latin typeface="+mn-lt"/>
                <a:ea typeface="+mn-ea"/>
                <a:cs typeface="+mn-cs"/>
              </a:rPr>
              <a:t>generation</a:t>
            </a:r>
            <a:r>
              <a:rPr lang="fr-FR" kern="1200" dirty="0">
                <a:solidFill>
                  <a:schemeClr val="tx1"/>
                </a:solidFill>
                <a:effectLst/>
                <a:latin typeface="+mn-lt"/>
                <a:ea typeface="+mn-ea"/>
                <a:cs typeface="+mn-cs"/>
              </a:rPr>
              <a:t> by leveraging Jira content and CI </a:t>
            </a:r>
            <a:r>
              <a:rPr lang="fr-FR" kern="1200" dirty="0" err="1">
                <a:solidFill>
                  <a:schemeClr val="tx1"/>
                </a:solidFill>
                <a:effectLst/>
                <a:latin typeface="+mn-lt"/>
                <a:ea typeface="+mn-ea"/>
                <a:cs typeface="+mn-cs"/>
              </a:rPr>
              <a:t>integration</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rather</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than</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manually</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updating</a:t>
            </a:r>
            <a:r>
              <a:rPr lang="fr-FR" kern="1200" dirty="0">
                <a:solidFill>
                  <a:schemeClr val="tx1"/>
                </a:solidFill>
                <a:effectLst/>
                <a:latin typeface="+mn-lt"/>
                <a:ea typeface="+mn-ea"/>
                <a:cs typeface="+mn-cs"/>
              </a:rPr>
              <a:t> docs, </a:t>
            </a:r>
            <a:r>
              <a:rPr lang="fr-FR" kern="1200" dirty="0" err="1">
                <a:solidFill>
                  <a:schemeClr val="tx1"/>
                </a:solidFill>
                <a:effectLst/>
                <a:latin typeface="+mn-lt"/>
                <a:ea typeface="+mn-ea"/>
                <a:cs typeface="+mn-cs"/>
              </a:rPr>
              <a:t>which</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is</a:t>
            </a:r>
            <a:r>
              <a:rPr lang="fr-FR" kern="1200" dirty="0">
                <a:solidFill>
                  <a:schemeClr val="tx1"/>
                </a:solidFill>
                <a:effectLst/>
                <a:latin typeface="+mn-lt"/>
                <a:ea typeface="+mn-ea"/>
                <a:cs typeface="+mn-cs"/>
              </a:rPr>
              <a:t> time </a:t>
            </a:r>
            <a:r>
              <a:rPr lang="fr-FR" kern="1200" dirty="0" err="1">
                <a:solidFill>
                  <a:schemeClr val="tx1"/>
                </a:solidFill>
                <a:effectLst/>
                <a:latin typeface="+mn-lt"/>
                <a:ea typeface="+mn-ea"/>
                <a:cs typeface="+mn-cs"/>
              </a:rPr>
              <a:t>consuming</a:t>
            </a:r>
            <a:r>
              <a:rPr lang="fr-FR" kern="1200" dirty="0">
                <a:solidFill>
                  <a:schemeClr val="tx1"/>
                </a:solidFill>
                <a:effectLst/>
                <a:latin typeface="+mn-lt"/>
                <a:ea typeface="+mn-ea"/>
                <a:cs typeface="+mn-cs"/>
              </a:rPr>
              <a:t> as </a:t>
            </a:r>
            <a:r>
              <a:rPr lang="fr-FR" kern="1200" dirty="0" err="1">
                <a:solidFill>
                  <a:schemeClr val="tx1"/>
                </a:solidFill>
                <a:effectLst/>
                <a:latin typeface="+mn-lt"/>
                <a:ea typeface="+mn-ea"/>
                <a:cs typeface="+mn-cs"/>
              </a:rPr>
              <a:t>well</a:t>
            </a:r>
            <a:r>
              <a:rPr lang="fr-FR" kern="1200" dirty="0">
                <a:solidFill>
                  <a:schemeClr val="tx1"/>
                </a:solidFill>
                <a:effectLst/>
                <a:latin typeface="+mn-lt"/>
                <a:ea typeface="+mn-ea"/>
                <a:cs typeface="+mn-cs"/>
              </a:rPr>
              <a:t>.</a:t>
            </a:r>
          </a:p>
          <a:p>
            <a:pPr marL="171450" lvl="0" indent="-171450">
              <a:buFont typeface="Arial" panose="020B0604020202020204" pitchFamily="34" charset="0"/>
              <a:buChar char="•"/>
            </a:pPr>
            <a:endParaRPr lang="fr-FR" kern="1200" dirty="0">
              <a:solidFill>
                <a:schemeClr val="tx1"/>
              </a:solidFill>
              <a:effectLst/>
              <a:latin typeface="+mn-lt"/>
              <a:ea typeface="+mn-ea"/>
              <a:cs typeface="+mn-cs"/>
            </a:endParaRPr>
          </a:p>
          <a:p>
            <a:pPr marL="0" lvl="0" indent="0">
              <a:buFont typeface="Arial" panose="020B0604020202020204" pitchFamily="34" charset="0"/>
              <a:buNone/>
            </a:pPr>
            <a:r>
              <a:rPr lang="fr-FR" kern="1200" dirty="0">
                <a:solidFill>
                  <a:schemeClr val="tx1"/>
                </a:solidFill>
                <a:effectLst/>
                <a:latin typeface="+mn-lt"/>
                <a:ea typeface="+mn-ea"/>
                <a:cs typeface="+mn-cs"/>
              </a:rPr>
              <a:t>This transformation </a:t>
            </a:r>
            <a:r>
              <a:rPr lang="fr-FR" kern="1200" dirty="0" err="1">
                <a:solidFill>
                  <a:schemeClr val="tx1"/>
                </a:solidFill>
                <a:effectLst/>
                <a:latin typeface="+mn-lt"/>
                <a:ea typeface="+mn-ea"/>
                <a:cs typeface="+mn-cs"/>
              </a:rPr>
              <a:t>will</a:t>
            </a:r>
            <a:r>
              <a:rPr lang="fr-FR" kern="1200" dirty="0">
                <a:solidFill>
                  <a:schemeClr val="tx1"/>
                </a:solidFill>
                <a:effectLst/>
                <a:latin typeface="+mn-lt"/>
                <a:ea typeface="+mn-ea"/>
                <a:cs typeface="+mn-cs"/>
              </a:rPr>
              <a:t>:</a:t>
            </a:r>
          </a:p>
          <a:p>
            <a:pPr marL="171450" lvl="0" indent="-171450">
              <a:buFont typeface="Arial" panose="020B0604020202020204" pitchFamily="34" charset="0"/>
              <a:buChar char="•"/>
            </a:pPr>
            <a:r>
              <a:rPr lang="fr-FR" kern="1200" dirty="0" err="1">
                <a:solidFill>
                  <a:schemeClr val="tx1"/>
                </a:solidFill>
                <a:effectLst/>
                <a:latin typeface="+mn-lt"/>
                <a:ea typeface="+mn-ea"/>
                <a:cs typeface="+mn-cs"/>
              </a:rPr>
              <a:t>Generate</a:t>
            </a:r>
            <a:r>
              <a:rPr lang="fr-FR" kern="1200" dirty="0">
                <a:solidFill>
                  <a:schemeClr val="tx1"/>
                </a:solidFill>
                <a:effectLst/>
                <a:latin typeface="+mn-lt"/>
                <a:ea typeface="+mn-ea"/>
                <a:cs typeface="+mn-cs"/>
              </a:rPr>
              <a:t> a $ </a:t>
            </a:r>
            <a:r>
              <a:rPr lang="fr-FR" kern="1200" dirty="0" err="1">
                <a:solidFill>
                  <a:schemeClr val="tx1"/>
                </a:solidFill>
                <a:effectLst/>
                <a:latin typeface="+mn-lt"/>
                <a:ea typeface="+mn-ea"/>
                <a:cs typeface="+mn-cs"/>
              </a:rPr>
              <a:t>saving</a:t>
            </a:r>
            <a:r>
              <a:rPr lang="fr-FR" kern="1200" dirty="0">
                <a:solidFill>
                  <a:schemeClr val="tx1"/>
                </a:solidFill>
                <a:effectLst/>
                <a:latin typeface="+mn-lt"/>
                <a:ea typeface="+mn-ea"/>
                <a:cs typeface="+mn-cs"/>
              </a:rPr>
              <a:t> of up to 40% of </a:t>
            </a:r>
            <a:r>
              <a:rPr lang="fr-FR" kern="1200" dirty="0" err="1">
                <a:solidFill>
                  <a:schemeClr val="tx1"/>
                </a:solidFill>
                <a:effectLst/>
                <a:latin typeface="+mn-lt"/>
                <a:ea typeface="+mn-ea"/>
                <a:cs typeface="+mn-cs"/>
              </a:rPr>
              <a:t>our</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overall</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capacity</a:t>
            </a:r>
            <a:endParaRPr lang="fr-FR" kern="1200" dirty="0">
              <a:solidFill>
                <a:schemeClr val="tx1"/>
              </a:solidFill>
              <a:effectLst/>
              <a:latin typeface="+mn-lt"/>
              <a:ea typeface="+mn-ea"/>
              <a:cs typeface="+mn-cs"/>
            </a:endParaRPr>
          </a:p>
          <a:p>
            <a:pPr marL="171450" lvl="0" indent="-171450">
              <a:buFont typeface="Arial" panose="020B0604020202020204" pitchFamily="34" charset="0"/>
              <a:buChar char="•"/>
            </a:pPr>
            <a:r>
              <a:rPr lang="fr-FR" dirty="0" err="1"/>
              <a:t>Make</a:t>
            </a:r>
            <a:r>
              <a:rPr lang="fr-FR" dirty="0"/>
              <a:t> </a:t>
            </a:r>
            <a:r>
              <a:rPr lang="fr-FR" dirty="0" err="1"/>
              <a:t>our</a:t>
            </a:r>
            <a:r>
              <a:rPr lang="fr-FR" dirty="0"/>
              <a:t> clients and stakeholders happy by </a:t>
            </a:r>
            <a:r>
              <a:rPr lang="fr-FR" dirty="0" err="1"/>
              <a:t>improving</a:t>
            </a:r>
            <a:r>
              <a:rPr lang="fr-FR" dirty="0"/>
              <a:t> </a:t>
            </a:r>
            <a:r>
              <a:rPr lang="fr-FR" dirty="0" err="1"/>
              <a:t>our</a:t>
            </a:r>
            <a:r>
              <a:rPr lang="fr-FR" dirty="0"/>
              <a:t> time to </a:t>
            </a:r>
            <a:r>
              <a:rPr lang="fr-FR" dirty="0" err="1"/>
              <a:t>market</a:t>
            </a:r>
            <a:r>
              <a:rPr lang="fr-FR" dirty="0"/>
              <a:t> and by </a:t>
            </a:r>
            <a:r>
              <a:rPr lang="fr-FR" dirty="0" err="1"/>
              <a:t>frequently</a:t>
            </a:r>
            <a:r>
              <a:rPr lang="fr-FR" dirty="0"/>
              <a:t> </a:t>
            </a:r>
            <a:r>
              <a:rPr lang="fr-FR" dirty="0" err="1"/>
              <a:t>updating</a:t>
            </a:r>
            <a:r>
              <a:rPr lang="fr-FR" dirty="0"/>
              <a:t> </a:t>
            </a:r>
            <a:r>
              <a:rPr lang="fr-FR" dirty="0" err="1"/>
              <a:t>gateways</a:t>
            </a:r>
            <a:r>
              <a:rPr lang="fr-FR" dirty="0"/>
              <a:t> </a:t>
            </a:r>
            <a:r>
              <a:rPr lang="fr-FR" dirty="0" err="1"/>
              <a:t>against</a:t>
            </a:r>
            <a:r>
              <a:rPr lang="fr-FR" dirty="0"/>
              <a:t> </a:t>
            </a:r>
            <a:r>
              <a:rPr lang="fr-FR" dirty="0" err="1"/>
              <a:t>reported</a:t>
            </a:r>
            <a:r>
              <a:rPr lang="fr-FR" dirty="0"/>
              <a:t> </a:t>
            </a:r>
            <a:r>
              <a:rPr lang="fr-FR" dirty="0" err="1"/>
              <a:t>vulnerabilities</a:t>
            </a:r>
            <a:r>
              <a:rPr lang="fr-FR" dirty="0"/>
              <a:t> and issues</a:t>
            </a:r>
          </a:p>
        </p:txBody>
      </p:sp>
      <p:sp>
        <p:nvSpPr>
          <p:cNvPr id="4" name="Slide Number Placeholder 3"/>
          <p:cNvSpPr>
            <a:spLocks noGrp="1"/>
          </p:cNvSpPr>
          <p:nvPr>
            <p:ph type="sldNum" sz="quarter" idx="5"/>
          </p:nvPr>
        </p:nvSpPr>
        <p:spPr/>
        <p:txBody>
          <a:bodyPr/>
          <a:lstStyle/>
          <a:p>
            <a:fld id="{289BF301-D0DB-4CFF-9AA1-F3A9E29D7BF7}" type="slidenum">
              <a:rPr lang="en-US" smtClean="0"/>
              <a:t>14</a:t>
            </a:fld>
            <a:endParaRPr lang="en-US"/>
          </a:p>
        </p:txBody>
      </p:sp>
    </p:spTree>
    <p:extLst>
      <p:ext uri="{BB962C8B-B14F-4D97-AF65-F5344CB8AC3E}">
        <p14:creationId xmlns:p14="http://schemas.microsoft.com/office/powerpoint/2010/main" val="54116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fr-FR" dirty="0"/>
              <a:t>To </a:t>
            </a:r>
            <a:r>
              <a:rPr lang="fr-FR" dirty="0" err="1"/>
              <a:t>implement</a:t>
            </a:r>
            <a:r>
              <a:rPr lang="fr-FR" dirty="0"/>
              <a:t> the </a:t>
            </a:r>
            <a:r>
              <a:rPr lang="fr-FR" dirty="0" err="1"/>
              <a:t>Continous</a:t>
            </a:r>
            <a:r>
              <a:rPr lang="fr-FR" dirty="0"/>
              <a:t> Delivery transformation, </a:t>
            </a:r>
            <a:r>
              <a:rPr lang="fr-FR" dirty="0" err="1"/>
              <a:t>we</a:t>
            </a:r>
            <a:r>
              <a:rPr lang="fr-FR" dirty="0"/>
              <a:t> </a:t>
            </a:r>
            <a:r>
              <a:rPr lang="fr-FR" dirty="0" err="1"/>
              <a:t>need</a:t>
            </a:r>
            <a:r>
              <a:rPr lang="fr-FR" dirty="0"/>
              <a:t> to:</a:t>
            </a:r>
          </a:p>
          <a:p>
            <a:pPr marL="0" indent="0">
              <a:buFont typeface="Arial" panose="020B0604020202020204" pitchFamily="34" charset="0"/>
              <a:buNone/>
            </a:pPr>
            <a:endParaRPr lang="fr-FR" dirty="0"/>
          </a:p>
          <a:p>
            <a:pPr marL="171450" indent="-171450">
              <a:buFontTx/>
              <a:buChar char="-"/>
            </a:pPr>
            <a:r>
              <a:rPr lang="fr-FR" dirty="0" err="1"/>
              <a:t>Accelerate</a:t>
            </a:r>
            <a:r>
              <a:rPr lang="fr-FR" dirty="0"/>
              <a:t> </a:t>
            </a:r>
            <a:r>
              <a:rPr lang="fr-FR" dirty="0" err="1"/>
              <a:t>development</a:t>
            </a:r>
            <a:r>
              <a:rPr lang="fr-FR" dirty="0"/>
              <a:t> on the </a:t>
            </a:r>
            <a:r>
              <a:rPr lang="fr-FR" dirty="0" err="1"/>
              <a:t>proposed</a:t>
            </a:r>
            <a:r>
              <a:rPr lang="fr-FR" dirty="0"/>
              <a:t> SGW Live Automation </a:t>
            </a:r>
            <a:r>
              <a:rPr lang="fr-FR" dirty="0" err="1"/>
              <a:t>Testing</a:t>
            </a:r>
            <a:r>
              <a:rPr lang="fr-FR" dirty="0"/>
              <a:t> Tool</a:t>
            </a:r>
          </a:p>
          <a:p>
            <a:pPr marL="171450" indent="-171450">
              <a:buFontTx/>
              <a:buChar char="-"/>
            </a:pPr>
            <a:r>
              <a:rPr lang="fr-FR" dirty="0" err="1"/>
              <a:t>Leverage</a:t>
            </a:r>
            <a:r>
              <a:rPr lang="fr-FR" dirty="0"/>
              <a:t> CI and </a:t>
            </a:r>
            <a:r>
              <a:rPr lang="fr-FR" dirty="0" err="1"/>
              <a:t>our</a:t>
            </a:r>
            <a:r>
              <a:rPr lang="fr-FR" dirty="0"/>
              <a:t> PMIS system </a:t>
            </a:r>
            <a:r>
              <a:rPr lang="fr-FR" dirty="0" err="1"/>
              <a:t>integration</a:t>
            </a:r>
            <a:r>
              <a:rPr lang="fr-FR" dirty="0"/>
              <a:t> like Jira and </a:t>
            </a:r>
            <a:r>
              <a:rPr lang="fr-FR" dirty="0" err="1"/>
              <a:t>TestRail</a:t>
            </a:r>
            <a:r>
              <a:rPr lang="fr-FR" dirty="0"/>
              <a:t> to </a:t>
            </a:r>
            <a:r>
              <a:rPr lang="fr-FR" dirty="0" err="1"/>
              <a:t>ensure</a:t>
            </a:r>
            <a:r>
              <a:rPr lang="fr-FR" dirty="0"/>
              <a:t> </a:t>
            </a:r>
            <a:r>
              <a:rPr lang="fr-FR" dirty="0" err="1"/>
              <a:t>proper</a:t>
            </a:r>
            <a:r>
              <a:rPr lang="fr-FR" dirty="0"/>
              <a:t> </a:t>
            </a:r>
            <a:r>
              <a:rPr lang="fr-FR" dirty="0" err="1"/>
              <a:t>feature</a:t>
            </a:r>
            <a:r>
              <a:rPr lang="fr-FR" dirty="0"/>
              <a:t> </a:t>
            </a:r>
            <a:r>
              <a:rPr lang="fr-FR" dirty="0" err="1"/>
              <a:t>readinees</a:t>
            </a:r>
            <a:r>
              <a:rPr lang="fr-FR" dirty="0"/>
              <a:t> for </a:t>
            </a:r>
            <a:r>
              <a:rPr lang="fr-FR" dirty="0" err="1"/>
              <a:t>continuous</a:t>
            </a:r>
            <a:r>
              <a:rPr lang="fr-FR" dirty="0"/>
              <a:t> </a:t>
            </a:r>
            <a:r>
              <a:rPr lang="fr-FR" dirty="0" err="1"/>
              <a:t>delivery</a:t>
            </a:r>
            <a:r>
              <a:rPr lang="fr-FR" dirty="0"/>
              <a:t> </a:t>
            </a:r>
            <a:r>
              <a:rPr lang="fr-FR" dirty="0">
                <a:sym typeface="Wingdings" panose="05000000000000000000" pitchFamily="2" charset="2"/>
              </a:rPr>
              <a:t> </a:t>
            </a:r>
            <a:r>
              <a:rPr lang="fr-FR" dirty="0" err="1">
                <a:sym typeface="Wingdings" panose="05000000000000000000" pitchFamily="2" charset="2"/>
              </a:rPr>
              <a:t>We</a:t>
            </a:r>
            <a:r>
              <a:rPr lang="fr-FR" dirty="0">
                <a:sym typeface="Wingdings" panose="05000000000000000000" pitchFamily="2" charset="2"/>
              </a:rPr>
              <a:t> </a:t>
            </a:r>
            <a:r>
              <a:rPr lang="fr-FR" dirty="0" err="1">
                <a:sym typeface="Wingdings" panose="05000000000000000000" pitchFamily="2" charset="2"/>
              </a:rPr>
              <a:t>currently</a:t>
            </a:r>
            <a:r>
              <a:rPr lang="fr-FR" dirty="0">
                <a:sym typeface="Wingdings" panose="05000000000000000000" pitchFamily="2" charset="2"/>
              </a:rPr>
              <a:t> </a:t>
            </a:r>
            <a:r>
              <a:rPr lang="fr-FR" dirty="0" err="1">
                <a:sym typeface="Wingdings" panose="05000000000000000000" pitchFamily="2" charset="2"/>
              </a:rPr>
              <a:t>lack</a:t>
            </a:r>
            <a:r>
              <a:rPr lang="fr-FR" dirty="0">
                <a:sym typeface="Wingdings" panose="05000000000000000000" pitchFamily="2" charset="2"/>
              </a:rPr>
              <a:t> the </a:t>
            </a:r>
            <a:r>
              <a:rPr lang="fr-FR" dirty="0" err="1">
                <a:sym typeface="Wingdings" panose="05000000000000000000" pitchFamily="2" charset="2"/>
              </a:rPr>
              <a:t>capacity</a:t>
            </a:r>
            <a:r>
              <a:rPr lang="fr-FR" dirty="0">
                <a:sym typeface="Wingdings" panose="05000000000000000000" pitchFamily="2" charset="2"/>
              </a:rPr>
              <a:t> </a:t>
            </a:r>
            <a:r>
              <a:rPr lang="fr-FR" dirty="0" err="1">
                <a:sym typeface="Wingdings" panose="05000000000000000000" pitchFamily="2" charset="2"/>
              </a:rPr>
              <a:t>resources</a:t>
            </a:r>
            <a:r>
              <a:rPr lang="fr-FR" dirty="0">
                <a:sym typeface="Wingdings" panose="05000000000000000000" pitchFamily="2" charset="2"/>
              </a:rPr>
              <a:t> </a:t>
            </a:r>
            <a:r>
              <a:rPr lang="fr-FR" dirty="0" err="1">
                <a:sym typeface="Wingdings" panose="05000000000000000000" pitchFamily="2" charset="2"/>
              </a:rPr>
              <a:t>we</a:t>
            </a:r>
            <a:r>
              <a:rPr lang="fr-FR" dirty="0">
                <a:sym typeface="Wingdings" panose="05000000000000000000" pitchFamily="2" charset="2"/>
              </a:rPr>
              <a:t> </a:t>
            </a:r>
            <a:r>
              <a:rPr lang="fr-FR" dirty="0" err="1">
                <a:sym typeface="Wingdings" panose="05000000000000000000" pitchFamily="2" charset="2"/>
              </a:rPr>
              <a:t>need</a:t>
            </a:r>
            <a:endParaRPr lang="fr-FR" dirty="0">
              <a:sym typeface="Wingdings" panose="05000000000000000000" pitchFamily="2" charset="2"/>
            </a:endParaRPr>
          </a:p>
          <a:p>
            <a:pPr marL="171450" indent="-171450">
              <a:buFontTx/>
              <a:buChar char="-"/>
            </a:pPr>
            <a:r>
              <a:rPr lang="fr-FR" dirty="0" err="1"/>
              <a:t>We</a:t>
            </a:r>
            <a:r>
              <a:rPr lang="fr-FR" dirty="0"/>
              <a:t> </a:t>
            </a:r>
            <a:r>
              <a:rPr lang="fr-FR" dirty="0" err="1"/>
              <a:t>need</a:t>
            </a:r>
            <a:r>
              <a:rPr lang="fr-FR" dirty="0"/>
              <a:t> to </a:t>
            </a:r>
            <a:r>
              <a:rPr lang="fr-FR" dirty="0" err="1"/>
              <a:t>increase</a:t>
            </a:r>
            <a:r>
              <a:rPr lang="fr-FR" dirty="0"/>
              <a:t> </a:t>
            </a:r>
            <a:r>
              <a:rPr lang="fr-FR" dirty="0" err="1"/>
              <a:t>our</a:t>
            </a:r>
            <a:r>
              <a:rPr lang="fr-FR" dirty="0"/>
              <a:t> </a:t>
            </a:r>
            <a:r>
              <a:rPr lang="fr-FR" dirty="0" err="1"/>
              <a:t>capacity</a:t>
            </a:r>
            <a:r>
              <a:rPr lang="fr-FR" dirty="0"/>
              <a:t> </a:t>
            </a:r>
            <a:r>
              <a:rPr lang="fr-FR" dirty="0" err="1"/>
              <a:t>bandwidth</a:t>
            </a:r>
            <a:r>
              <a:rPr lang="fr-FR" dirty="0"/>
              <a:t> and </a:t>
            </a:r>
            <a:r>
              <a:rPr lang="fr-FR" dirty="0" err="1"/>
              <a:t>prioritize</a:t>
            </a:r>
            <a:r>
              <a:rPr lang="fr-FR" dirty="0"/>
              <a:t> </a:t>
            </a:r>
            <a:r>
              <a:rPr lang="fr-FR" dirty="0" err="1"/>
              <a:t>above</a:t>
            </a:r>
            <a:r>
              <a:rPr lang="fr-FR" dirty="0"/>
              <a:t> initiatives in </a:t>
            </a:r>
            <a:r>
              <a:rPr lang="fr-FR" dirty="0" err="1"/>
              <a:t>our</a:t>
            </a:r>
            <a:r>
              <a:rPr lang="fr-FR" dirty="0"/>
              <a:t> Sprint, </a:t>
            </a:r>
            <a:r>
              <a:rPr lang="fr-FR" dirty="0" err="1"/>
              <a:t>which</a:t>
            </a:r>
            <a:r>
              <a:rPr lang="fr-FR" dirty="0"/>
              <a:t> </a:t>
            </a:r>
            <a:r>
              <a:rPr lang="fr-FR" dirty="0" err="1"/>
              <a:t>is</a:t>
            </a:r>
            <a:r>
              <a:rPr lang="fr-FR" dirty="0"/>
              <a:t> not possible due to </a:t>
            </a:r>
            <a:r>
              <a:rPr lang="fr-FR" dirty="0" err="1"/>
              <a:t>higher</a:t>
            </a:r>
            <a:r>
              <a:rPr lang="fr-FR" dirty="0"/>
              <a:t> </a:t>
            </a:r>
            <a:r>
              <a:rPr lang="fr-FR" dirty="0" err="1"/>
              <a:t>strategic</a:t>
            </a:r>
            <a:r>
              <a:rPr lang="fr-FR" dirty="0"/>
              <a:t> objectives for the </a:t>
            </a:r>
            <a:r>
              <a:rPr lang="fr-FR" dirty="0" err="1"/>
              <a:t>upcoming</a:t>
            </a:r>
            <a:r>
              <a:rPr lang="fr-FR" dirty="0"/>
              <a:t> </a:t>
            </a:r>
            <a:r>
              <a:rPr lang="fr-FR" dirty="0" err="1"/>
              <a:t>years</a:t>
            </a:r>
            <a:endParaRPr lang="fr-FR" dirty="0"/>
          </a:p>
        </p:txBody>
      </p:sp>
      <p:sp>
        <p:nvSpPr>
          <p:cNvPr id="4" name="Slide Number Placeholder 3"/>
          <p:cNvSpPr>
            <a:spLocks noGrp="1"/>
          </p:cNvSpPr>
          <p:nvPr>
            <p:ph type="sldNum" sz="quarter" idx="5"/>
          </p:nvPr>
        </p:nvSpPr>
        <p:spPr/>
        <p:txBody>
          <a:bodyPr/>
          <a:lstStyle/>
          <a:p>
            <a:fld id="{289BF301-D0DB-4CFF-9AA1-F3A9E29D7BF7}" type="slidenum">
              <a:rPr lang="en-US" smtClean="0"/>
              <a:t>15</a:t>
            </a:fld>
            <a:endParaRPr lang="en-US"/>
          </a:p>
        </p:txBody>
      </p:sp>
    </p:spTree>
    <p:extLst>
      <p:ext uri="{BB962C8B-B14F-4D97-AF65-F5344CB8AC3E}">
        <p14:creationId xmlns:p14="http://schemas.microsoft.com/office/powerpoint/2010/main" val="3852932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true value chain optimization should consider a re-assessment of all supply chain activities prior and after the deliveries. In the previous slides we highlighted the need for a </a:t>
            </a:r>
            <a:r>
              <a:rPr lang="en-US" dirty="0" err="1"/>
              <a:t>Continous</a:t>
            </a:r>
            <a:r>
              <a:rPr lang="en-US" dirty="0"/>
              <a:t> Delivery transformation to cope with the increasing demand from our customers to manage more efficiently 35+ gateways.</a:t>
            </a:r>
          </a:p>
          <a:p>
            <a:r>
              <a:rPr lang="en-US" dirty="0"/>
              <a:t>But SGW objectives should also be inline with the FIS strategy in term of:</a:t>
            </a:r>
          </a:p>
          <a:p>
            <a:pPr marL="171450" indent="-171450">
              <a:buFont typeface="Arial" panose="020B0604020202020204" pitchFamily="34" charset="0"/>
              <a:buChar char="•"/>
            </a:pPr>
            <a:r>
              <a:rPr lang="en-US" dirty="0"/>
              <a:t>Deployment process</a:t>
            </a:r>
          </a:p>
          <a:p>
            <a:pPr marL="171450" indent="-171450">
              <a:buFont typeface="Arial" panose="020B0604020202020204" pitchFamily="34" charset="0"/>
              <a:buChar char="•"/>
            </a:pPr>
            <a:r>
              <a:rPr lang="en-US" dirty="0"/>
              <a:t>Performance of the gateway and operation services </a:t>
            </a:r>
          </a:p>
          <a:p>
            <a:pPr marL="171450" indent="-171450">
              <a:buFont typeface="Arial" panose="020B0604020202020204" pitchFamily="34" charset="0"/>
              <a:buChar char="•"/>
            </a:pPr>
            <a:r>
              <a:rPr lang="en-US" dirty="0"/>
              <a:t>Be able to offer cloud-friendly services to re</a:t>
            </a:r>
            <a:r>
              <a:rPr lang="fr-FR" dirty="0"/>
              <a:t>main </a:t>
            </a:r>
            <a:r>
              <a:rPr lang="fr-FR" dirty="0" err="1"/>
              <a:t>competitive</a:t>
            </a:r>
            <a:endParaRPr lang="en-US" dirty="0"/>
          </a:p>
          <a:p>
            <a:pPr marL="0" indent="0">
              <a:buFont typeface="Arial" panose="020B0604020202020204" pitchFamily="34" charset="0"/>
              <a:buNone/>
            </a:pPr>
            <a:r>
              <a:rPr lang="en-US" dirty="0"/>
              <a:t>And we will talk about these items in the next few slides</a:t>
            </a:r>
          </a:p>
        </p:txBody>
      </p:sp>
      <p:sp>
        <p:nvSpPr>
          <p:cNvPr id="4" name="Slide Number Placeholder 3"/>
          <p:cNvSpPr>
            <a:spLocks noGrp="1"/>
          </p:cNvSpPr>
          <p:nvPr>
            <p:ph type="sldNum" sz="quarter" idx="5"/>
          </p:nvPr>
        </p:nvSpPr>
        <p:spPr/>
        <p:txBody>
          <a:bodyPr/>
          <a:lstStyle/>
          <a:p>
            <a:fld id="{289BF301-D0DB-4CFF-9AA1-F3A9E29D7BF7}" type="slidenum">
              <a:rPr lang="en-US" smtClean="0"/>
              <a:t>16</a:t>
            </a:fld>
            <a:endParaRPr lang="en-US"/>
          </a:p>
        </p:txBody>
      </p:sp>
    </p:spTree>
    <p:extLst>
      <p:ext uri="{BB962C8B-B14F-4D97-AF65-F5344CB8AC3E}">
        <p14:creationId xmlns:p14="http://schemas.microsoft.com/office/powerpoint/2010/main" val="16515871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We tried to assess our post delivery value proposition, through a process based approach to show the different steps required to deploy and perform operations. Today for SGW we will need to:</a:t>
            </a:r>
          </a:p>
          <a:p>
            <a:pPr marL="228600" indent="-228600">
              <a:buFont typeface="+mj-lt"/>
              <a:buAutoNum type="arabicPeriod"/>
            </a:pPr>
            <a:r>
              <a:rPr lang="fr-FR" dirty="0"/>
              <a:t>First c</a:t>
            </a:r>
            <a:r>
              <a:rPr lang="en-US" dirty="0" err="1"/>
              <a:t>onfigure</a:t>
            </a:r>
            <a:r>
              <a:rPr lang="en-US" dirty="0"/>
              <a:t> the SGW manually for a market and for a specific customer prior to deployment. A process that presents the following shortcomings:</a:t>
            </a:r>
          </a:p>
          <a:p>
            <a:pPr marL="685800" lvl="1" indent="-228600">
              <a:buFont typeface="Arial" panose="020B0604020202020204" pitchFamily="34" charset="0"/>
              <a:buChar char="•"/>
            </a:pPr>
            <a:r>
              <a:rPr lang="fr-FR" dirty="0"/>
              <a:t>W</a:t>
            </a:r>
            <a:r>
              <a:rPr lang="en-US" dirty="0"/>
              <a:t>e need first to gather and manually set the configuration details</a:t>
            </a:r>
          </a:p>
          <a:p>
            <a:pPr marL="685800" lvl="1" indent="-228600">
              <a:buFont typeface="Arial" panose="020B0604020202020204" pitchFamily="34" charset="0"/>
              <a:buChar char="•"/>
            </a:pPr>
            <a:r>
              <a:rPr lang="fr-FR" dirty="0"/>
              <a:t>U</a:t>
            </a:r>
            <a:r>
              <a:rPr lang="en-US" dirty="0"/>
              <a:t>se file system for configuration which requires an overhead of managing access and privileges on the Docker host machine</a:t>
            </a:r>
          </a:p>
          <a:p>
            <a:pPr marL="457200" lvl="1" indent="0">
              <a:buFont typeface="Arial" panose="020B0604020202020204" pitchFamily="34" charset="0"/>
              <a:buNone/>
            </a:pPr>
            <a:r>
              <a:rPr lang="en-US" dirty="0"/>
              <a:t>The cost to our managed services to handle these manual steps for SGW configuration will also quickly increase dramatically when we need to deploy many gateways for different customers and different markets on different machines. </a:t>
            </a:r>
          </a:p>
          <a:p>
            <a:pPr marL="228600" lvl="0" indent="-228600">
              <a:buFont typeface="+mj-lt"/>
              <a:buAutoNum type="arabicPeriod"/>
            </a:pPr>
            <a:endParaRPr lang="en-US" dirty="0"/>
          </a:p>
          <a:p>
            <a:pPr marL="685800" lvl="1" indent="-228600">
              <a:buFont typeface="Arial" panose="020B0604020202020204" pitchFamily="34" charset="0"/>
              <a:buChar char="•"/>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89BF301-D0DB-4CFF-9AA1-F3A9E29D7BF7}" type="slidenum">
              <a:rPr lang="en-US" smtClean="0"/>
              <a:t>17</a:t>
            </a:fld>
            <a:endParaRPr lang="en-US"/>
          </a:p>
        </p:txBody>
      </p:sp>
    </p:spTree>
    <p:extLst>
      <p:ext uri="{BB962C8B-B14F-4D97-AF65-F5344CB8AC3E}">
        <p14:creationId xmlns:p14="http://schemas.microsoft.com/office/powerpoint/2010/main" val="11720658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fr-FR" dirty="0"/>
              <a:t>Once </a:t>
            </a:r>
            <a:r>
              <a:rPr lang="fr-FR" dirty="0" err="1"/>
              <a:t>configured</a:t>
            </a:r>
            <a:r>
              <a:rPr lang="fr-FR" dirty="0"/>
              <a:t> the standalone SGW can </a:t>
            </a:r>
            <a:r>
              <a:rPr lang="fr-FR" dirty="0" err="1"/>
              <a:t>be</a:t>
            </a:r>
            <a:r>
              <a:rPr lang="fr-FR" dirty="0"/>
              <a:t> </a:t>
            </a:r>
            <a:r>
              <a:rPr lang="fr-FR" dirty="0" err="1"/>
              <a:t>easily</a:t>
            </a:r>
            <a:r>
              <a:rPr lang="fr-FR" dirty="0"/>
              <a:t> </a:t>
            </a:r>
            <a:r>
              <a:rPr lang="fr-FR" dirty="0" err="1"/>
              <a:t>deployed</a:t>
            </a:r>
            <a:r>
              <a:rPr lang="fr-FR" dirty="0"/>
              <a:t> </a:t>
            </a:r>
            <a:r>
              <a:rPr lang="fr-FR" dirty="0" err="1"/>
              <a:t>inside</a:t>
            </a:r>
            <a:r>
              <a:rPr lang="fr-FR" dirty="0"/>
              <a:t> a Docker container, </a:t>
            </a:r>
            <a:r>
              <a:rPr lang="fr-FR" dirty="0" err="1"/>
              <a:t>which</a:t>
            </a:r>
            <a:r>
              <a:rPr lang="fr-FR" dirty="0"/>
              <a:t> </a:t>
            </a:r>
            <a:r>
              <a:rPr lang="fr-FR" dirty="0" err="1"/>
              <a:t>is</a:t>
            </a:r>
            <a:r>
              <a:rPr lang="fr-FR" dirty="0"/>
              <a:t> </a:t>
            </a:r>
            <a:r>
              <a:rPr lang="fr-FR" dirty="0" err="1"/>
              <a:t>inline</a:t>
            </a:r>
            <a:r>
              <a:rPr lang="fr-FR" dirty="0"/>
              <a:t> </a:t>
            </a:r>
            <a:r>
              <a:rPr lang="fr-FR" dirty="0" err="1"/>
              <a:t>with</a:t>
            </a:r>
            <a:r>
              <a:rPr lang="fr-FR" dirty="0"/>
              <a:t> FIS CD </a:t>
            </a:r>
            <a:r>
              <a:rPr lang="fr-FR" dirty="0" err="1"/>
              <a:t>deployment</a:t>
            </a:r>
            <a:r>
              <a:rPr lang="fr-FR" dirty="0"/>
              <a:t> </a:t>
            </a:r>
            <a:r>
              <a:rPr lang="fr-FR" dirty="0" err="1"/>
              <a:t>requirement</a:t>
            </a:r>
            <a:endParaRPr lang="en-US" dirty="0"/>
          </a:p>
        </p:txBody>
      </p:sp>
      <p:sp>
        <p:nvSpPr>
          <p:cNvPr id="4" name="Slide Number Placeholder 3"/>
          <p:cNvSpPr>
            <a:spLocks noGrp="1"/>
          </p:cNvSpPr>
          <p:nvPr>
            <p:ph type="sldNum" sz="quarter" idx="5"/>
          </p:nvPr>
        </p:nvSpPr>
        <p:spPr/>
        <p:txBody>
          <a:bodyPr/>
          <a:lstStyle/>
          <a:p>
            <a:fld id="{289BF301-D0DB-4CFF-9AA1-F3A9E29D7BF7}" type="slidenum">
              <a:rPr lang="en-US" smtClean="0"/>
              <a:t>18</a:t>
            </a:fld>
            <a:endParaRPr lang="en-US"/>
          </a:p>
        </p:txBody>
      </p:sp>
    </p:spTree>
    <p:extLst>
      <p:ext uri="{BB962C8B-B14F-4D97-AF65-F5344CB8AC3E}">
        <p14:creationId xmlns:p14="http://schemas.microsoft.com/office/powerpoint/2010/main" val="2877665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fr-FR" dirty="0"/>
              <a:t>Once a </a:t>
            </a:r>
            <a:r>
              <a:rPr lang="fr-FR" dirty="0" err="1"/>
              <a:t>getway</a:t>
            </a:r>
            <a:r>
              <a:rPr lang="fr-FR" dirty="0"/>
              <a:t> </a:t>
            </a:r>
            <a:r>
              <a:rPr lang="fr-FR" dirty="0" err="1"/>
              <a:t>is</a:t>
            </a:r>
            <a:r>
              <a:rPr lang="fr-FR" dirty="0"/>
              <a:t> </a:t>
            </a:r>
            <a:r>
              <a:rPr lang="fr-FR" dirty="0" err="1"/>
              <a:t>deployed</a:t>
            </a:r>
            <a:r>
              <a:rPr lang="fr-FR" dirty="0"/>
              <a:t>, </a:t>
            </a:r>
            <a:r>
              <a:rPr lang="fr-FR" dirty="0" err="1"/>
              <a:t>operations</a:t>
            </a:r>
            <a:r>
              <a:rPr lang="fr-FR" dirty="0"/>
              <a:t> team do not have </a:t>
            </a:r>
            <a:r>
              <a:rPr lang="fr-FR" dirty="0" err="1"/>
              <a:t>too</a:t>
            </a:r>
            <a:r>
              <a:rPr lang="fr-FR" dirty="0"/>
              <a:t> </a:t>
            </a:r>
            <a:r>
              <a:rPr lang="fr-FR" dirty="0" err="1"/>
              <a:t>much</a:t>
            </a:r>
            <a:r>
              <a:rPr lang="fr-FR" dirty="0"/>
              <a:t> control over SGW runtime </a:t>
            </a:r>
            <a:r>
              <a:rPr lang="fr-FR" dirty="0" err="1"/>
              <a:t>environment</a:t>
            </a:r>
            <a:r>
              <a:rPr lang="fr-FR" dirty="0"/>
              <a:t>, </a:t>
            </a:r>
            <a:r>
              <a:rPr lang="fr-FR" dirty="0" err="1"/>
              <a:t>including</a:t>
            </a:r>
            <a:r>
              <a:rPr lang="fr-FR" dirty="0"/>
              <a:t>:</a:t>
            </a:r>
          </a:p>
          <a:p>
            <a:pPr marL="171450" indent="-171450">
              <a:buFont typeface="Arial" panose="020B0604020202020204" pitchFamily="34" charset="0"/>
              <a:buChar char="•"/>
            </a:pPr>
            <a:r>
              <a:rPr lang="fr-FR" dirty="0"/>
              <a:t>No reliable </a:t>
            </a:r>
            <a:r>
              <a:rPr lang="fr-FR" dirty="0" err="1"/>
              <a:t>tools</a:t>
            </a:r>
            <a:r>
              <a:rPr lang="fr-FR" dirty="0"/>
              <a:t> to monitor SGW performance </a:t>
            </a:r>
            <a:r>
              <a:rPr lang="fr-FR" dirty="0" err="1"/>
              <a:t>other</a:t>
            </a:r>
            <a:r>
              <a:rPr lang="fr-FR" dirty="0"/>
              <a:t> </a:t>
            </a:r>
            <a:r>
              <a:rPr lang="fr-FR" dirty="0" err="1"/>
              <a:t>than</a:t>
            </a:r>
            <a:r>
              <a:rPr lang="fr-FR" dirty="0"/>
              <a:t> </a:t>
            </a:r>
            <a:r>
              <a:rPr lang="fr-FR" dirty="0" err="1"/>
              <a:t>having</a:t>
            </a:r>
            <a:r>
              <a:rPr lang="fr-FR" dirty="0"/>
              <a:t> to set up </a:t>
            </a:r>
            <a:r>
              <a:rPr lang="fr-FR" dirty="0" err="1"/>
              <a:t>third</a:t>
            </a:r>
            <a:r>
              <a:rPr lang="fr-FR" dirty="0"/>
              <a:t> party runtime </a:t>
            </a:r>
            <a:r>
              <a:rPr lang="fr-FR" dirty="0" err="1"/>
              <a:t>tools</a:t>
            </a:r>
            <a:r>
              <a:rPr lang="fr-FR" dirty="0"/>
              <a:t> </a:t>
            </a:r>
            <a:r>
              <a:rPr lang="fr-FR" dirty="0" err="1"/>
              <a:t>manually</a:t>
            </a:r>
            <a:r>
              <a:rPr lang="fr-FR" dirty="0"/>
              <a:t> and for </a:t>
            </a:r>
            <a:r>
              <a:rPr lang="fr-FR" dirty="0" err="1"/>
              <a:t>each</a:t>
            </a:r>
            <a:r>
              <a:rPr lang="fr-FR" dirty="0"/>
              <a:t> </a:t>
            </a:r>
            <a:r>
              <a:rPr lang="fr-FR" dirty="0" err="1"/>
              <a:t>gateway</a:t>
            </a:r>
            <a:r>
              <a:rPr lang="fr-FR" dirty="0"/>
              <a:t>, </a:t>
            </a:r>
            <a:r>
              <a:rPr lang="fr-FR" dirty="0" err="1"/>
              <a:t>which</a:t>
            </a:r>
            <a:r>
              <a:rPr lang="fr-FR" dirty="0"/>
              <a:t> </a:t>
            </a:r>
            <a:r>
              <a:rPr lang="fr-FR" dirty="0" err="1"/>
              <a:t>is</a:t>
            </a:r>
            <a:r>
              <a:rPr lang="fr-FR" dirty="0"/>
              <a:t> time </a:t>
            </a:r>
            <a:r>
              <a:rPr lang="fr-FR" dirty="0" err="1"/>
              <a:t>consuming</a:t>
            </a:r>
            <a:r>
              <a:rPr lang="fr-FR" dirty="0"/>
              <a:t> to </a:t>
            </a:r>
            <a:r>
              <a:rPr lang="fr-FR" dirty="0" err="1"/>
              <a:t>our</a:t>
            </a:r>
            <a:r>
              <a:rPr lang="fr-FR" dirty="0"/>
              <a:t> </a:t>
            </a:r>
            <a:r>
              <a:rPr lang="fr-FR" dirty="0" err="1"/>
              <a:t>managed</a:t>
            </a:r>
            <a:r>
              <a:rPr lang="fr-FR" dirty="0"/>
              <a:t> services</a:t>
            </a:r>
          </a:p>
          <a:p>
            <a:pPr marL="171450" indent="-171450">
              <a:buFont typeface="Arial" panose="020B0604020202020204" pitchFamily="34" charset="0"/>
              <a:buChar char="•"/>
            </a:pPr>
            <a:r>
              <a:rPr lang="fr-FR" dirty="0"/>
              <a:t>It </a:t>
            </a:r>
            <a:r>
              <a:rPr lang="fr-FR" dirty="0" err="1"/>
              <a:t>is</a:t>
            </a:r>
            <a:r>
              <a:rPr lang="fr-FR" dirty="0"/>
              <a:t> not possible to monitor SGW performance like speed to </a:t>
            </a:r>
            <a:r>
              <a:rPr lang="fr-FR" dirty="0" err="1"/>
              <a:t>execute</a:t>
            </a:r>
            <a:r>
              <a:rPr lang="fr-FR" dirty="0"/>
              <a:t> </a:t>
            </a:r>
            <a:r>
              <a:rPr lang="fr-FR" dirty="0" err="1"/>
              <a:t>operations</a:t>
            </a:r>
            <a:r>
              <a:rPr lang="fr-FR" dirty="0"/>
              <a:t>, </a:t>
            </a:r>
            <a:r>
              <a:rPr lang="fr-FR" dirty="0" err="1"/>
              <a:t>etc</a:t>
            </a:r>
            <a:endParaRPr lang="fr-FR" dirty="0"/>
          </a:p>
          <a:p>
            <a:pPr marL="171450" indent="-171450">
              <a:buFont typeface="Arial" panose="020B0604020202020204" pitchFamily="34" charset="0"/>
              <a:buChar char="•"/>
            </a:pPr>
            <a:r>
              <a:rPr lang="fr-FR" dirty="0"/>
              <a:t>Not possible to </a:t>
            </a:r>
            <a:r>
              <a:rPr lang="fr-FR" dirty="0" err="1"/>
              <a:t>ensure</a:t>
            </a:r>
            <a:r>
              <a:rPr lang="fr-FR" dirty="0"/>
              <a:t> </a:t>
            </a:r>
            <a:r>
              <a:rPr lang="fr-FR" dirty="0" err="1"/>
              <a:t>continous</a:t>
            </a:r>
            <a:r>
              <a:rPr lang="fr-FR" dirty="0"/>
              <a:t> </a:t>
            </a:r>
            <a:r>
              <a:rPr lang="fr-FR" dirty="0" err="1"/>
              <a:t>availability</a:t>
            </a:r>
            <a:r>
              <a:rPr lang="fr-FR" dirty="0"/>
              <a:t> of the </a:t>
            </a:r>
            <a:r>
              <a:rPr lang="fr-FR" dirty="0" err="1"/>
              <a:t>gateway</a:t>
            </a:r>
            <a:r>
              <a:rPr lang="fr-FR" dirty="0"/>
              <a:t> service. So, if an instance </a:t>
            </a:r>
            <a:r>
              <a:rPr lang="fr-FR" dirty="0" err="1"/>
              <a:t>shuts</a:t>
            </a:r>
            <a:r>
              <a:rPr lang="fr-FR" dirty="0"/>
              <a:t> down, </a:t>
            </a:r>
            <a:r>
              <a:rPr lang="fr-FR" dirty="0" err="1"/>
              <a:t>we</a:t>
            </a:r>
            <a:r>
              <a:rPr lang="fr-FR" dirty="0"/>
              <a:t> have no </a:t>
            </a:r>
            <a:r>
              <a:rPr lang="fr-FR" dirty="0" err="1"/>
              <a:t>choice</a:t>
            </a:r>
            <a:r>
              <a:rPr lang="fr-FR" dirty="0"/>
              <a:t> but to restart the </a:t>
            </a:r>
            <a:r>
              <a:rPr lang="fr-FR" dirty="0" err="1"/>
              <a:t>gateway</a:t>
            </a:r>
            <a:r>
              <a:rPr lang="fr-FR" dirty="0"/>
              <a:t> for the service to </a:t>
            </a:r>
            <a:r>
              <a:rPr lang="fr-FR" dirty="0" err="1"/>
              <a:t>resume</a:t>
            </a:r>
            <a:r>
              <a:rPr lang="fr-FR" dirty="0"/>
              <a:t>. This </a:t>
            </a:r>
            <a:r>
              <a:rPr lang="fr-FR" dirty="0" err="1"/>
              <a:t>could</a:t>
            </a:r>
            <a:r>
              <a:rPr lang="fr-FR" dirty="0"/>
              <a:t> </a:t>
            </a:r>
            <a:r>
              <a:rPr lang="fr-FR" dirty="0" err="1"/>
              <a:t>be</a:t>
            </a:r>
            <a:r>
              <a:rPr lang="fr-FR" dirty="0"/>
              <a:t> </a:t>
            </a:r>
            <a:r>
              <a:rPr lang="fr-FR" dirty="0" err="1"/>
              <a:t>consequential</a:t>
            </a:r>
            <a:r>
              <a:rPr lang="fr-FR" dirty="0"/>
              <a:t> to </a:t>
            </a:r>
            <a:r>
              <a:rPr lang="fr-FR" dirty="0" err="1"/>
              <a:t>our</a:t>
            </a:r>
            <a:r>
              <a:rPr lang="fr-FR" dirty="0"/>
              <a:t> </a:t>
            </a:r>
            <a:r>
              <a:rPr lang="fr-FR" dirty="0" err="1"/>
              <a:t>customers</a:t>
            </a:r>
            <a:r>
              <a:rPr lang="fr-FR" dirty="0"/>
              <a:t> running prod </a:t>
            </a:r>
            <a:r>
              <a:rPr lang="fr-FR" dirty="0" err="1"/>
              <a:t>operations</a:t>
            </a:r>
            <a:endParaRPr lang="en-US" dirty="0"/>
          </a:p>
        </p:txBody>
      </p:sp>
      <p:sp>
        <p:nvSpPr>
          <p:cNvPr id="4" name="Slide Number Placeholder 3"/>
          <p:cNvSpPr>
            <a:spLocks noGrp="1"/>
          </p:cNvSpPr>
          <p:nvPr>
            <p:ph type="sldNum" sz="quarter" idx="5"/>
          </p:nvPr>
        </p:nvSpPr>
        <p:spPr/>
        <p:txBody>
          <a:bodyPr/>
          <a:lstStyle/>
          <a:p>
            <a:fld id="{289BF301-D0DB-4CFF-9AA1-F3A9E29D7BF7}" type="slidenum">
              <a:rPr lang="en-US" smtClean="0"/>
              <a:t>19</a:t>
            </a:fld>
            <a:endParaRPr lang="en-US"/>
          </a:p>
        </p:txBody>
      </p:sp>
    </p:spTree>
    <p:extLst>
      <p:ext uri="{BB962C8B-B14F-4D97-AF65-F5344CB8AC3E}">
        <p14:creationId xmlns:p14="http://schemas.microsoft.com/office/powerpoint/2010/main" val="3698346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fr-FR" dirty="0" err="1"/>
              <a:t>Clearly</a:t>
            </a:r>
            <a:r>
              <a:rPr lang="fr-FR" dirty="0"/>
              <a:t>, </a:t>
            </a:r>
            <a:r>
              <a:rPr lang="fr-FR" dirty="0" err="1"/>
              <a:t>we</a:t>
            </a:r>
            <a:r>
              <a:rPr lang="fr-FR" dirty="0"/>
              <a:t> are </a:t>
            </a:r>
            <a:r>
              <a:rPr lang="fr-FR" dirty="0" err="1"/>
              <a:t>currently</a:t>
            </a:r>
            <a:r>
              <a:rPr lang="fr-FR" dirty="0"/>
              <a:t> not </a:t>
            </a:r>
            <a:r>
              <a:rPr lang="fr-FR" dirty="0" err="1"/>
              <a:t>perfectly</a:t>
            </a:r>
            <a:r>
              <a:rPr lang="fr-FR" dirty="0"/>
              <a:t> </a:t>
            </a:r>
            <a:r>
              <a:rPr lang="fr-FR" dirty="0" err="1"/>
              <a:t>inline</a:t>
            </a:r>
            <a:r>
              <a:rPr lang="fr-FR" dirty="0"/>
              <a:t> </a:t>
            </a:r>
            <a:r>
              <a:rPr lang="fr-FR" dirty="0" err="1"/>
              <a:t>with</a:t>
            </a:r>
            <a:r>
              <a:rPr lang="fr-FR" dirty="0"/>
              <a:t> FIS CD </a:t>
            </a:r>
            <a:r>
              <a:rPr lang="fr-FR" dirty="0" err="1"/>
              <a:t>Deployment</a:t>
            </a:r>
            <a:r>
              <a:rPr lang="fr-FR" dirty="0"/>
              <a:t> Model:</a:t>
            </a:r>
          </a:p>
          <a:p>
            <a:pPr marL="171450" indent="-171450">
              <a:buFont typeface="Arial" panose="020B0604020202020204" pitchFamily="34" charset="0"/>
              <a:buChar char="•"/>
            </a:pPr>
            <a:r>
              <a:rPr lang="fr-FR" dirty="0"/>
              <a:t>Due to the </a:t>
            </a:r>
            <a:r>
              <a:rPr lang="fr-FR" dirty="0" err="1"/>
              <a:t>way</a:t>
            </a:r>
            <a:r>
              <a:rPr lang="fr-FR" dirty="0"/>
              <a:t> </a:t>
            </a:r>
            <a:r>
              <a:rPr lang="fr-FR" dirty="0" err="1"/>
              <a:t>we</a:t>
            </a:r>
            <a:r>
              <a:rPr lang="fr-FR" dirty="0"/>
              <a:t> are </a:t>
            </a:r>
            <a:r>
              <a:rPr lang="fr-FR" dirty="0" err="1"/>
              <a:t>currently</a:t>
            </a:r>
            <a:r>
              <a:rPr lang="fr-FR" dirty="0"/>
              <a:t> </a:t>
            </a:r>
            <a:r>
              <a:rPr lang="fr-FR" dirty="0" err="1"/>
              <a:t>configuring</a:t>
            </a:r>
            <a:r>
              <a:rPr lang="fr-FR" dirty="0"/>
              <a:t> the </a:t>
            </a:r>
            <a:r>
              <a:rPr lang="fr-FR" dirty="0" err="1"/>
              <a:t>gateway</a:t>
            </a:r>
            <a:r>
              <a:rPr lang="fr-FR" dirty="0"/>
              <a:t> for a </a:t>
            </a:r>
            <a:r>
              <a:rPr lang="fr-FR" dirty="0" err="1"/>
              <a:t>market</a:t>
            </a:r>
            <a:r>
              <a:rPr lang="fr-FR" dirty="0"/>
              <a:t> and for a </a:t>
            </a:r>
            <a:r>
              <a:rPr lang="fr-FR" dirty="0" err="1"/>
              <a:t>customer</a:t>
            </a:r>
            <a:r>
              <a:rPr lang="fr-FR" dirty="0"/>
              <a:t>. The </a:t>
            </a:r>
            <a:r>
              <a:rPr lang="fr-FR" dirty="0" err="1"/>
              <a:t>cost</a:t>
            </a:r>
            <a:r>
              <a:rPr lang="fr-FR" dirty="0"/>
              <a:t> to manage </a:t>
            </a:r>
            <a:r>
              <a:rPr lang="fr-FR" dirty="0" err="1"/>
              <a:t>this</a:t>
            </a:r>
            <a:r>
              <a:rPr lang="fr-FR" dirty="0"/>
              <a:t> </a:t>
            </a:r>
            <a:r>
              <a:rPr lang="fr-FR" dirty="0" err="1"/>
              <a:t>activity</a:t>
            </a:r>
            <a:r>
              <a:rPr lang="fr-FR" dirty="0"/>
              <a:t> </a:t>
            </a:r>
            <a:r>
              <a:rPr lang="fr-FR" dirty="0" err="1"/>
              <a:t>increases</a:t>
            </a:r>
            <a:r>
              <a:rPr lang="fr-FR" dirty="0"/>
              <a:t> </a:t>
            </a:r>
            <a:r>
              <a:rPr lang="fr-FR" dirty="0" err="1"/>
              <a:t>quickly</a:t>
            </a:r>
            <a:r>
              <a:rPr lang="fr-FR" dirty="0"/>
              <a:t> </a:t>
            </a:r>
            <a:r>
              <a:rPr lang="fr-FR" dirty="0" err="1"/>
              <a:t>with</a:t>
            </a:r>
            <a:r>
              <a:rPr lang="fr-FR" dirty="0"/>
              <a:t> the </a:t>
            </a:r>
            <a:r>
              <a:rPr lang="fr-FR" dirty="0" err="1"/>
              <a:t>number</a:t>
            </a:r>
            <a:r>
              <a:rPr lang="fr-FR" dirty="0"/>
              <a:t> of </a:t>
            </a:r>
            <a:r>
              <a:rPr lang="fr-FR" dirty="0" err="1"/>
              <a:t>environments</a:t>
            </a:r>
            <a:r>
              <a:rPr lang="fr-FR" dirty="0"/>
              <a:t> to host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Also, SGW should not use File system-based configurations as this will require mounting external File Systems and manage access </a:t>
            </a:r>
            <a:r>
              <a:rPr lang="en-US" sz="1200" kern="1200" dirty="0" err="1">
                <a:solidFill>
                  <a:schemeClr val="tx1"/>
                </a:solidFill>
                <a:effectLst/>
                <a:latin typeface="+mn-lt"/>
                <a:ea typeface="+mn-ea"/>
                <a:cs typeface="+mn-cs"/>
              </a:rPr>
              <a:t>priviliges</a:t>
            </a:r>
            <a:r>
              <a:rPr lang="en-US" sz="1200" kern="1200" dirty="0">
                <a:solidFill>
                  <a:schemeClr val="tx1"/>
                </a:solidFill>
                <a:effectLst/>
                <a:latin typeface="+mn-lt"/>
                <a:ea typeface="+mn-ea"/>
                <a:cs typeface="+mn-cs"/>
              </a:rPr>
              <a:t> on Linux VMs. Second, this is not compliant with FIS CD deployment model as per our last discussion with the FIS CD team last year, where we agreed to change this design. And third this approach will also increase the cost of ownership and does not scale up economically and hence not viable for our managed services model. </a:t>
            </a:r>
            <a:endParaRPr lang="fr-FR" dirty="0"/>
          </a:p>
          <a:p>
            <a:pPr marL="171450" indent="-171450">
              <a:buFont typeface="Arial" panose="020B0604020202020204" pitchFamily="34" charset="0"/>
              <a:buChar char="•"/>
            </a:pPr>
            <a:r>
              <a:rPr lang="fr-FR" dirty="0"/>
              <a:t>Due to </a:t>
            </a:r>
            <a:r>
              <a:rPr lang="fr-FR" dirty="0" err="1"/>
              <a:t>lack</a:t>
            </a:r>
            <a:r>
              <a:rPr lang="fr-FR" dirty="0"/>
              <a:t> of performance control like </a:t>
            </a:r>
            <a:r>
              <a:rPr lang="fr-FR" dirty="0" err="1"/>
              <a:t>scalability</a:t>
            </a:r>
            <a:r>
              <a:rPr lang="fr-FR" dirty="0"/>
              <a:t> </a:t>
            </a:r>
            <a:r>
              <a:rPr lang="fr-FR" dirty="0" err="1"/>
              <a:t>means</a:t>
            </a:r>
            <a:r>
              <a:rPr lang="fr-FR" dirty="0"/>
              <a:t> to boost </a:t>
            </a:r>
            <a:r>
              <a:rPr lang="fr-FR" dirty="0" err="1"/>
              <a:t>operations</a:t>
            </a:r>
            <a:r>
              <a:rPr lang="fr-FR" dirty="0"/>
              <a:t> </a:t>
            </a:r>
            <a:r>
              <a:rPr lang="fr-FR" dirty="0" err="1"/>
              <a:t>bandwidth</a:t>
            </a:r>
            <a:r>
              <a:rPr lang="fr-FR" dirty="0"/>
              <a:t> on </a:t>
            </a:r>
            <a:r>
              <a:rPr lang="fr-FR" dirty="0" err="1"/>
              <a:t>demand</a:t>
            </a:r>
            <a:r>
              <a:rPr lang="fr-FR" dirty="0"/>
              <a:t>, </a:t>
            </a:r>
            <a:r>
              <a:rPr lang="fr-FR" dirty="0" err="1"/>
              <a:t>which</a:t>
            </a:r>
            <a:r>
              <a:rPr lang="fr-FR" dirty="0"/>
              <a:t> </a:t>
            </a:r>
            <a:r>
              <a:rPr lang="fr-FR" dirty="0" err="1"/>
              <a:t>could</a:t>
            </a:r>
            <a:r>
              <a:rPr lang="fr-FR" dirty="0"/>
              <a:t> </a:t>
            </a:r>
            <a:r>
              <a:rPr lang="fr-FR" dirty="0" err="1"/>
              <a:t>become</a:t>
            </a:r>
            <a:r>
              <a:rPr lang="fr-FR" dirty="0"/>
              <a:t> a </a:t>
            </a:r>
            <a:r>
              <a:rPr lang="fr-FR" dirty="0" err="1"/>
              <a:t>bottleneck</a:t>
            </a:r>
            <a:r>
              <a:rPr lang="fr-FR" dirty="0"/>
              <a:t> to FIS CD if </a:t>
            </a:r>
            <a:r>
              <a:rPr lang="fr-FR" dirty="0" err="1"/>
              <a:t>we</a:t>
            </a:r>
            <a:r>
              <a:rPr lang="fr-FR" dirty="0"/>
              <a:t> </a:t>
            </a:r>
            <a:r>
              <a:rPr lang="fr-FR" dirty="0" err="1"/>
              <a:t>don’t</a:t>
            </a:r>
            <a:r>
              <a:rPr lang="fr-FR" dirty="0"/>
              <a:t> </a:t>
            </a:r>
            <a:r>
              <a:rPr lang="fr-FR" dirty="0" err="1"/>
              <a:t>react</a:t>
            </a:r>
            <a:r>
              <a:rPr lang="fr-FR" dirty="0"/>
              <a:t> </a:t>
            </a:r>
            <a:r>
              <a:rPr lang="fr-FR" dirty="0" err="1"/>
              <a:t>early</a:t>
            </a:r>
            <a:r>
              <a:rPr lang="fr-FR" dirty="0"/>
              <a:t> </a:t>
            </a:r>
            <a:r>
              <a:rPr lang="fr-FR" dirty="0" err="1"/>
              <a:t>enough</a:t>
            </a:r>
            <a:endParaRPr lang="fr-FR" dirty="0"/>
          </a:p>
          <a:p>
            <a:pPr marL="171450" indent="-171450">
              <a:buFont typeface="Arial" panose="020B0604020202020204" pitchFamily="34" charset="0"/>
              <a:buChar char="•"/>
            </a:pPr>
            <a:r>
              <a:rPr lang="fr-FR" dirty="0"/>
              <a:t>Due to absence of </a:t>
            </a:r>
            <a:r>
              <a:rPr lang="fr-FR" dirty="0" err="1"/>
              <a:t>availability</a:t>
            </a:r>
            <a:r>
              <a:rPr lang="fr-FR" dirty="0"/>
              <a:t> and failover monitoring &amp; control, </a:t>
            </a:r>
            <a:r>
              <a:rPr lang="fr-FR" dirty="0" err="1"/>
              <a:t>we</a:t>
            </a:r>
            <a:r>
              <a:rPr lang="fr-FR" dirty="0"/>
              <a:t> </a:t>
            </a:r>
            <a:r>
              <a:rPr lang="fr-FR" dirty="0" err="1"/>
              <a:t>lack</a:t>
            </a:r>
            <a:r>
              <a:rPr lang="fr-FR" dirty="0"/>
              <a:t> the </a:t>
            </a:r>
            <a:r>
              <a:rPr lang="fr-FR" dirty="0" err="1"/>
              <a:t>consistency</a:t>
            </a:r>
            <a:r>
              <a:rPr lang="fr-FR" dirty="0"/>
              <a:t> in </a:t>
            </a:r>
            <a:r>
              <a:rPr lang="fr-FR" dirty="0" err="1"/>
              <a:t>ensuring</a:t>
            </a:r>
            <a:r>
              <a:rPr lang="fr-FR" dirty="0"/>
              <a:t> business </a:t>
            </a:r>
            <a:r>
              <a:rPr lang="fr-FR" dirty="0" err="1"/>
              <a:t>continuity</a:t>
            </a:r>
            <a:r>
              <a:rPr lang="fr-FR" dirty="0"/>
              <a:t> to </a:t>
            </a:r>
            <a:r>
              <a:rPr lang="fr-FR" dirty="0" err="1"/>
              <a:t>our</a:t>
            </a:r>
            <a:r>
              <a:rPr lang="fr-FR" dirty="0"/>
              <a:t> </a:t>
            </a:r>
            <a:r>
              <a:rPr lang="fr-FR" dirty="0" err="1"/>
              <a:t>customers</a:t>
            </a:r>
            <a:r>
              <a:rPr lang="fr-FR" dirty="0"/>
              <a:t>, and </a:t>
            </a:r>
            <a:r>
              <a:rPr lang="fr-FR" dirty="0" err="1"/>
              <a:t>we</a:t>
            </a:r>
            <a:r>
              <a:rPr lang="fr-FR" dirty="0"/>
              <a:t> are </a:t>
            </a:r>
            <a:r>
              <a:rPr lang="fr-FR" dirty="0" err="1"/>
              <a:t>being</a:t>
            </a:r>
            <a:r>
              <a:rPr lang="fr-FR" dirty="0"/>
              <a:t> </a:t>
            </a:r>
            <a:r>
              <a:rPr lang="fr-FR" dirty="0" err="1"/>
              <a:t>reactive</a:t>
            </a:r>
            <a:r>
              <a:rPr lang="fr-FR" dirty="0"/>
              <a:t> to correct and restart the SGW </a:t>
            </a:r>
            <a:r>
              <a:rPr lang="fr-FR" dirty="0" err="1"/>
              <a:t>when</a:t>
            </a:r>
            <a:r>
              <a:rPr lang="fr-FR" dirty="0"/>
              <a:t> </a:t>
            </a:r>
            <a:r>
              <a:rPr lang="fr-FR" dirty="0" err="1"/>
              <a:t>it</a:t>
            </a:r>
            <a:r>
              <a:rPr lang="fr-FR" dirty="0"/>
              <a:t> </a:t>
            </a:r>
            <a:r>
              <a:rPr lang="fr-FR" dirty="0" err="1"/>
              <a:t>shuts</a:t>
            </a:r>
            <a:r>
              <a:rPr lang="fr-FR" dirty="0"/>
              <a:t> down</a:t>
            </a:r>
          </a:p>
          <a:p>
            <a:pPr marL="171450" indent="-171450">
              <a:buFont typeface="Arial" panose="020B0604020202020204" pitchFamily="34" charset="0"/>
              <a:buChar char="•"/>
            </a:pPr>
            <a:endParaRPr lang="fr-FR" dirty="0"/>
          </a:p>
          <a:p>
            <a:pPr marL="0" indent="0">
              <a:buFont typeface="Arial" panose="020B0604020202020204" pitchFamily="34" charset="0"/>
              <a:buNone/>
            </a:pPr>
            <a:r>
              <a:rPr lang="fr-FR" dirty="0"/>
              <a:t>So the </a:t>
            </a:r>
            <a:r>
              <a:rPr lang="fr-FR" dirty="0" err="1"/>
              <a:t>cost</a:t>
            </a:r>
            <a:r>
              <a:rPr lang="fr-FR" dirty="0"/>
              <a:t> of running SGW </a:t>
            </a:r>
            <a:r>
              <a:rPr lang="fr-FR" dirty="0" err="1"/>
              <a:t>operations</a:t>
            </a:r>
            <a:r>
              <a:rPr lang="fr-FR" dirty="0"/>
              <a:t> </a:t>
            </a:r>
            <a:r>
              <a:rPr lang="fr-FR" dirty="0" err="1"/>
              <a:t>is</a:t>
            </a:r>
            <a:r>
              <a:rPr lang="fr-FR" dirty="0"/>
              <a:t> high and not </a:t>
            </a:r>
            <a:r>
              <a:rPr lang="fr-FR" dirty="0" err="1"/>
              <a:t>economically</a:t>
            </a:r>
            <a:r>
              <a:rPr lang="fr-FR" dirty="0"/>
              <a:t> viable </a:t>
            </a:r>
            <a:r>
              <a:rPr lang="fr-FR" dirty="0" err="1"/>
              <a:t>especially</a:t>
            </a:r>
            <a:r>
              <a:rPr lang="fr-FR" dirty="0"/>
              <a:t> in a </a:t>
            </a:r>
            <a:r>
              <a:rPr lang="fr-FR" dirty="0" err="1"/>
              <a:t>hosted</a:t>
            </a:r>
            <a:r>
              <a:rPr lang="fr-FR" dirty="0"/>
              <a:t> </a:t>
            </a:r>
            <a:r>
              <a:rPr lang="fr-FR" dirty="0" err="1"/>
              <a:t>environment</a:t>
            </a:r>
            <a:r>
              <a:rPr lang="fr-FR" dirty="0"/>
              <a:t>. </a:t>
            </a:r>
          </a:p>
          <a:p>
            <a:pPr marL="171450" indent="-171450">
              <a:buFont typeface="Arial" panose="020B0604020202020204" pitchFamily="34" charset="0"/>
              <a:buChar char="•"/>
            </a:pPr>
            <a:r>
              <a:rPr lang="fr-FR" dirty="0" err="1"/>
              <a:t>Where</a:t>
            </a:r>
            <a:r>
              <a:rPr lang="fr-FR" dirty="0"/>
              <a:t> </a:t>
            </a:r>
            <a:r>
              <a:rPr lang="fr-FR" dirty="0" err="1"/>
              <a:t>our</a:t>
            </a:r>
            <a:r>
              <a:rPr lang="fr-FR" dirty="0"/>
              <a:t> SGW </a:t>
            </a:r>
            <a:r>
              <a:rPr lang="fr-FR" dirty="0" err="1"/>
              <a:t>managed</a:t>
            </a:r>
            <a:r>
              <a:rPr lang="fr-FR" dirty="0"/>
              <a:t> service model </a:t>
            </a:r>
            <a:r>
              <a:rPr lang="fr-FR" dirty="0" err="1"/>
              <a:t>does</a:t>
            </a:r>
            <a:r>
              <a:rPr lang="fr-FR" dirty="0"/>
              <a:t> not </a:t>
            </a:r>
            <a:r>
              <a:rPr lang="fr-FR" dirty="0" err="1"/>
              <a:t>scale</a:t>
            </a:r>
            <a:r>
              <a:rPr lang="fr-FR" dirty="0"/>
              <a:t> up </a:t>
            </a:r>
            <a:r>
              <a:rPr lang="fr-FR" dirty="0" err="1"/>
              <a:t>neither</a:t>
            </a:r>
            <a:r>
              <a:rPr lang="fr-FR" dirty="0"/>
              <a:t> </a:t>
            </a:r>
            <a:r>
              <a:rPr lang="fr-FR" dirty="0" err="1"/>
              <a:t>economically</a:t>
            </a:r>
            <a:r>
              <a:rPr lang="fr-FR" dirty="0"/>
              <a:t> </a:t>
            </a:r>
            <a:r>
              <a:rPr lang="fr-FR" dirty="0" err="1"/>
              <a:t>nor</a:t>
            </a:r>
            <a:r>
              <a:rPr lang="fr-FR" dirty="0"/>
              <a:t> performance </a:t>
            </a:r>
            <a:r>
              <a:rPr lang="fr-FR" dirty="0" err="1"/>
              <a:t>wise</a:t>
            </a:r>
            <a:endParaRPr lang="fr-FR" dirty="0"/>
          </a:p>
          <a:p>
            <a:pPr marL="171450" indent="-171450">
              <a:buFont typeface="Arial" panose="020B0604020202020204" pitchFamily="34" charset="0"/>
              <a:buChar char="•"/>
            </a:pPr>
            <a:r>
              <a:rPr lang="fr-FR" dirty="0" err="1"/>
              <a:t>When</a:t>
            </a:r>
            <a:r>
              <a:rPr lang="fr-FR" dirty="0"/>
              <a:t> a </a:t>
            </a:r>
            <a:r>
              <a:rPr lang="fr-FR" dirty="0" err="1"/>
              <a:t>gateway</a:t>
            </a:r>
            <a:r>
              <a:rPr lang="fr-FR" dirty="0"/>
              <a:t> </a:t>
            </a:r>
            <a:r>
              <a:rPr lang="fr-FR" dirty="0" err="1"/>
              <a:t>shuts</a:t>
            </a:r>
            <a:r>
              <a:rPr lang="fr-FR" dirty="0"/>
              <a:t> down in the middle of the transactions </a:t>
            </a:r>
            <a:r>
              <a:rPr lang="fr-FR" dirty="0" err="1"/>
              <a:t>it</a:t>
            </a:r>
            <a:r>
              <a:rPr lang="fr-FR" dirty="0"/>
              <a:t> leads to </a:t>
            </a:r>
            <a:r>
              <a:rPr lang="fr-FR" dirty="0" err="1"/>
              <a:t>unhappy</a:t>
            </a:r>
            <a:r>
              <a:rPr lang="fr-FR" dirty="0"/>
              <a:t> </a:t>
            </a:r>
            <a:r>
              <a:rPr lang="fr-FR" dirty="0" err="1"/>
              <a:t>customers</a:t>
            </a:r>
            <a:r>
              <a:rPr lang="fr-FR" dirty="0"/>
              <a:t> and </a:t>
            </a:r>
            <a:r>
              <a:rPr lang="fr-FR" dirty="0" err="1"/>
              <a:t>we</a:t>
            </a:r>
            <a:r>
              <a:rPr lang="fr-FR" dirty="0"/>
              <a:t> are </a:t>
            </a:r>
            <a:r>
              <a:rPr lang="fr-FR" dirty="0" err="1"/>
              <a:t>usually</a:t>
            </a:r>
            <a:r>
              <a:rPr lang="fr-FR" dirty="0"/>
              <a:t> in a </a:t>
            </a:r>
            <a:r>
              <a:rPr lang="fr-FR" dirty="0" err="1"/>
              <a:t>very</a:t>
            </a:r>
            <a:r>
              <a:rPr lang="fr-FR" dirty="0"/>
              <a:t> </a:t>
            </a:r>
            <a:r>
              <a:rPr lang="fr-FR" dirty="0" err="1"/>
              <a:t>reactive</a:t>
            </a:r>
            <a:r>
              <a:rPr lang="fr-FR" dirty="0"/>
              <a:t> state </a:t>
            </a:r>
            <a:r>
              <a:rPr lang="fr-FR" dirty="0" err="1"/>
              <a:t>trying</a:t>
            </a:r>
            <a:r>
              <a:rPr lang="fr-FR" dirty="0"/>
              <a:t> to </a:t>
            </a:r>
            <a:r>
              <a:rPr lang="fr-FR" dirty="0" err="1"/>
              <a:t>recover</a:t>
            </a:r>
            <a:r>
              <a:rPr lang="fr-FR" dirty="0"/>
              <a:t> data and fix issues </a:t>
            </a:r>
            <a:r>
              <a:rPr lang="fr-FR" dirty="0" err="1"/>
              <a:t>rather</a:t>
            </a:r>
            <a:r>
              <a:rPr lang="fr-FR" dirty="0"/>
              <a:t> </a:t>
            </a:r>
            <a:r>
              <a:rPr lang="fr-FR" dirty="0" err="1"/>
              <a:t>than</a:t>
            </a:r>
            <a:r>
              <a:rPr lang="fr-FR" dirty="0"/>
              <a:t> </a:t>
            </a:r>
            <a:r>
              <a:rPr lang="fr-FR" dirty="0" err="1"/>
              <a:t>being</a:t>
            </a:r>
            <a:r>
              <a:rPr lang="fr-FR" dirty="0"/>
              <a:t> </a:t>
            </a:r>
            <a:r>
              <a:rPr lang="fr-FR" dirty="0" err="1"/>
              <a:t>preventive</a:t>
            </a:r>
            <a:r>
              <a:rPr lang="fr-FR" dirty="0"/>
              <a:t> due to </a:t>
            </a:r>
            <a:r>
              <a:rPr lang="fr-FR" dirty="0" err="1"/>
              <a:t>lack</a:t>
            </a:r>
            <a:r>
              <a:rPr lang="fr-FR" dirty="0"/>
              <a:t> of </a:t>
            </a:r>
            <a:r>
              <a:rPr lang="fr-FR" dirty="0" err="1"/>
              <a:t>proper</a:t>
            </a:r>
            <a:r>
              <a:rPr lang="fr-FR" dirty="0"/>
              <a:t> monitoring and control </a:t>
            </a:r>
            <a:r>
              <a:rPr lang="fr-FR" dirty="0" err="1"/>
              <a:t>tools</a:t>
            </a:r>
            <a:r>
              <a:rPr lang="fr-FR" dirty="0"/>
              <a:t> to </a:t>
            </a:r>
            <a:r>
              <a:rPr lang="fr-FR" dirty="0" err="1"/>
              <a:t>ensure</a:t>
            </a:r>
            <a:r>
              <a:rPr lang="fr-FR" dirty="0"/>
              <a:t> </a:t>
            </a:r>
            <a:r>
              <a:rPr lang="fr-FR" dirty="0" err="1"/>
              <a:t>availability</a:t>
            </a:r>
            <a:r>
              <a:rPr lang="fr-FR" dirty="0"/>
              <a:t> of services</a:t>
            </a:r>
          </a:p>
          <a:p>
            <a:pPr marL="171450" indent="-171450">
              <a:buFont typeface="Arial" panose="020B0604020202020204" pitchFamily="34" charset="0"/>
              <a:buChar char="•"/>
            </a:pPr>
            <a:r>
              <a:rPr lang="fr-FR" dirty="0"/>
              <a:t>Our </a:t>
            </a:r>
            <a:r>
              <a:rPr lang="fr-FR" dirty="0" err="1"/>
              <a:t>deployment</a:t>
            </a:r>
            <a:r>
              <a:rPr lang="fr-FR" dirty="0"/>
              <a:t> and </a:t>
            </a:r>
            <a:r>
              <a:rPr lang="fr-FR" dirty="0" err="1"/>
              <a:t>operations</a:t>
            </a:r>
            <a:r>
              <a:rPr lang="fr-FR" dirty="0"/>
              <a:t> </a:t>
            </a:r>
            <a:r>
              <a:rPr lang="fr-FR" dirty="0" err="1"/>
              <a:t>strategy</a:t>
            </a:r>
            <a:r>
              <a:rPr lang="fr-FR" dirty="0"/>
              <a:t> </a:t>
            </a:r>
            <a:r>
              <a:rPr lang="fr-FR" dirty="0" err="1"/>
              <a:t>is</a:t>
            </a:r>
            <a:r>
              <a:rPr lang="fr-FR" dirty="0"/>
              <a:t> not </a:t>
            </a:r>
            <a:r>
              <a:rPr lang="fr-FR" dirty="0" err="1"/>
              <a:t>completely</a:t>
            </a:r>
            <a:r>
              <a:rPr lang="fr-FR" dirty="0"/>
              <a:t> in </a:t>
            </a:r>
            <a:r>
              <a:rPr lang="fr-FR" dirty="0" err="1"/>
              <a:t>sync</a:t>
            </a:r>
            <a:r>
              <a:rPr lang="fr-FR" dirty="0"/>
              <a:t> </a:t>
            </a:r>
            <a:r>
              <a:rPr lang="fr-FR" dirty="0" err="1"/>
              <a:t>with</a:t>
            </a:r>
            <a:r>
              <a:rPr lang="fr-FR" dirty="0"/>
              <a:t> FIS CD objectives, and </a:t>
            </a:r>
            <a:r>
              <a:rPr lang="fr-FR" dirty="0" err="1"/>
              <a:t>we</a:t>
            </a:r>
            <a:r>
              <a:rPr lang="fr-FR" dirty="0"/>
              <a:t> </a:t>
            </a:r>
            <a:r>
              <a:rPr lang="fr-FR" dirty="0" err="1"/>
              <a:t>need</a:t>
            </a:r>
            <a:r>
              <a:rPr lang="fr-FR" dirty="0"/>
              <a:t> to re-</a:t>
            </a:r>
            <a:r>
              <a:rPr lang="fr-FR" dirty="0" err="1"/>
              <a:t>align</a:t>
            </a:r>
            <a:r>
              <a:rPr lang="fr-FR" dirty="0"/>
              <a:t> the </a:t>
            </a:r>
            <a:r>
              <a:rPr lang="fr-FR" dirty="0" err="1"/>
              <a:t>soonest</a:t>
            </a:r>
            <a:r>
              <a:rPr lang="fr-FR" dirty="0"/>
              <a:t>.</a:t>
            </a:r>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p:txBody>
      </p:sp>
      <p:sp>
        <p:nvSpPr>
          <p:cNvPr id="4" name="Slide Number Placeholder 3"/>
          <p:cNvSpPr>
            <a:spLocks noGrp="1"/>
          </p:cNvSpPr>
          <p:nvPr>
            <p:ph type="sldNum" sz="quarter" idx="5"/>
          </p:nvPr>
        </p:nvSpPr>
        <p:spPr/>
        <p:txBody>
          <a:bodyPr/>
          <a:lstStyle/>
          <a:p>
            <a:fld id="{289BF301-D0DB-4CFF-9AA1-F3A9E29D7BF7}" type="slidenum">
              <a:rPr lang="en-US" smtClean="0"/>
              <a:t>20</a:t>
            </a:fld>
            <a:endParaRPr lang="en-US"/>
          </a:p>
        </p:txBody>
      </p:sp>
    </p:spTree>
    <p:extLst>
      <p:ext uri="{BB962C8B-B14F-4D97-AF65-F5344CB8AC3E}">
        <p14:creationId xmlns:p14="http://schemas.microsoft.com/office/powerpoint/2010/main" val="1402023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This section </a:t>
            </a:r>
            <a:r>
              <a:rPr lang="fr-FR" dirty="0" err="1"/>
              <a:t>is</a:t>
            </a:r>
            <a:r>
              <a:rPr lang="fr-FR" dirty="0"/>
              <a:t> all about </a:t>
            </a:r>
            <a:r>
              <a:rPr lang="fr-FR" dirty="0" err="1"/>
              <a:t>highlighting</a:t>
            </a:r>
            <a:r>
              <a:rPr lang="fr-FR" dirty="0"/>
              <a:t> </a:t>
            </a:r>
            <a:r>
              <a:rPr lang="fr-FR" dirty="0" err="1"/>
              <a:t>what</a:t>
            </a:r>
            <a:r>
              <a:rPr lang="fr-FR" dirty="0"/>
              <a:t> </a:t>
            </a:r>
            <a:r>
              <a:rPr lang="fr-FR" dirty="0" err="1"/>
              <a:t>is</a:t>
            </a:r>
            <a:r>
              <a:rPr lang="fr-FR" dirty="0"/>
              <a:t> </a:t>
            </a:r>
            <a:r>
              <a:rPr lang="fr-FR" dirty="0" err="1"/>
              <a:t>going</a:t>
            </a:r>
            <a:r>
              <a:rPr lang="fr-FR" dirty="0"/>
              <a:t> on </a:t>
            </a:r>
            <a:r>
              <a:rPr lang="fr-FR" dirty="0" err="1"/>
              <a:t>with</a:t>
            </a:r>
            <a:r>
              <a:rPr lang="fr-FR" dirty="0"/>
              <a:t> </a:t>
            </a:r>
            <a:r>
              <a:rPr lang="fr-FR" dirty="0" err="1"/>
              <a:t>our</a:t>
            </a:r>
            <a:r>
              <a:rPr lang="fr-FR" dirty="0"/>
              <a:t> Delivery process, and </a:t>
            </a:r>
            <a:r>
              <a:rPr lang="fr-FR" dirty="0" err="1"/>
              <a:t>why</a:t>
            </a:r>
            <a:r>
              <a:rPr lang="fr-FR" dirty="0"/>
              <a:t> do </a:t>
            </a:r>
            <a:r>
              <a:rPr lang="fr-FR" dirty="0" err="1"/>
              <a:t>we</a:t>
            </a:r>
            <a:r>
              <a:rPr lang="fr-FR" dirty="0"/>
              <a:t> </a:t>
            </a:r>
            <a:r>
              <a:rPr lang="fr-FR" dirty="0" err="1"/>
              <a:t>need</a:t>
            </a:r>
            <a:r>
              <a:rPr lang="fr-FR" dirty="0"/>
              <a:t> to </a:t>
            </a:r>
            <a:r>
              <a:rPr lang="fr-FR" dirty="0" err="1"/>
              <a:t>discuss</a:t>
            </a:r>
            <a:r>
              <a:rPr lang="fr-FR" dirty="0"/>
              <a:t> about </a:t>
            </a:r>
            <a:r>
              <a:rPr lang="fr-FR" dirty="0" err="1"/>
              <a:t>this</a:t>
            </a:r>
            <a:r>
              <a:rPr lang="fr-FR" dirty="0"/>
              <a:t>:</a:t>
            </a:r>
          </a:p>
          <a:p>
            <a:pPr marL="171450" indent="-171450">
              <a:buFontTx/>
              <a:buChar char="-"/>
            </a:pPr>
            <a:r>
              <a:rPr lang="fr-FR" dirty="0"/>
              <a:t>It </a:t>
            </a:r>
            <a:r>
              <a:rPr lang="fr-FR" dirty="0" err="1"/>
              <a:t>will</a:t>
            </a:r>
            <a:r>
              <a:rPr lang="fr-FR" dirty="0"/>
              <a:t> start </a:t>
            </a:r>
            <a:r>
              <a:rPr lang="fr-FR" dirty="0" err="1"/>
              <a:t>with</a:t>
            </a:r>
            <a:r>
              <a:rPr lang="fr-FR" dirty="0"/>
              <a:t> a </a:t>
            </a:r>
            <a:r>
              <a:rPr lang="fr-FR" dirty="0" err="1"/>
              <a:t>sounding</a:t>
            </a:r>
            <a:r>
              <a:rPr lang="fr-FR" dirty="0"/>
              <a:t> message </a:t>
            </a:r>
            <a:r>
              <a:rPr lang="fr-FR" dirty="0" err="1"/>
              <a:t>from</a:t>
            </a:r>
            <a:r>
              <a:rPr lang="fr-FR" dirty="0"/>
              <a:t> </a:t>
            </a:r>
            <a:r>
              <a:rPr lang="fr-FR" dirty="0" err="1"/>
              <a:t>our</a:t>
            </a:r>
            <a:r>
              <a:rPr lang="fr-FR" dirty="0"/>
              <a:t> </a:t>
            </a:r>
            <a:r>
              <a:rPr lang="fr-FR" dirty="0" err="1"/>
              <a:t>customers</a:t>
            </a:r>
            <a:endParaRPr lang="fr-FR" dirty="0"/>
          </a:p>
          <a:p>
            <a:pPr marL="171450" indent="-171450">
              <a:buFontTx/>
              <a:buChar char="-"/>
            </a:pPr>
            <a:r>
              <a:rPr lang="fr-FR" dirty="0"/>
              <a:t>And </a:t>
            </a:r>
            <a:r>
              <a:rPr lang="fr-FR" dirty="0" err="1"/>
              <a:t>will</a:t>
            </a:r>
            <a:r>
              <a:rPr lang="fr-FR" dirty="0"/>
              <a:t> </a:t>
            </a:r>
            <a:r>
              <a:rPr lang="fr-FR" dirty="0" err="1"/>
              <a:t>identify</a:t>
            </a:r>
            <a:r>
              <a:rPr lang="fr-FR" dirty="0"/>
              <a:t> </a:t>
            </a:r>
            <a:r>
              <a:rPr lang="fr-FR" dirty="0" err="1"/>
              <a:t>why</a:t>
            </a:r>
            <a:r>
              <a:rPr lang="fr-FR" dirty="0"/>
              <a:t> </a:t>
            </a:r>
            <a:r>
              <a:rPr lang="fr-FR" dirty="0" err="1"/>
              <a:t>this</a:t>
            </a:r>
            <a:r>
              <a:rPr lang="fr-FR" dirty="0"/>
              <a:t> </a:t>
            </a:r>
            <a:r>
              <a:rPr lang="fr-FR" dirty="0" err="1"/>
              <a:t>is</a:t>
            </a:r>
            <a:r>
              <a:rPr lang="fr-FR" dirty="0"/>
              <a:t> happening to us by </a:t>
            </a:r>
            <a:r>
              <a:rPr lang="fr-FR" dirty="0" err="1"/>
              <a:t>identifying</a:t>
            </a:r>
            <a:r>
              <a:rPr lang="fr-FR" dirty="0"/>
              <a:t> the main pain points, and the challenges in </a:t>
            </a:r>
            <a:r>
              <a:rPr lang="fr-FR" dirty="0" err="1"/>
              <a:t>our</a:t>
            </a:r>
            <a:r>
              <a:rPr lang="fr-FR" dirty="0"/>
              <a:t> </a:t>
            </a:r>
            <a:r>
              <a:rPr lang="fr-FR" dirty="0" err="1"/>
              <a:t>current</a:t>
            </a:r>
            <a:r>
              <a:rPr lang="fr-FR" dirty="0"/>
              <a:t> </a:t>
            </a:r>
            <a:r>
              <a:rPr lang="fr-FR" dirty="0" err="1"/>
              <a:t>delivery</a:t>
            </a:r>
            <a:r>
              <a:rPr lang="fr-FR" dirty="0"/>
              <a:t> process</a:t>
            </a:r>
          </a:p>
          <a:p>
            <a:pPr marL="171450" indent="-171450">
              <a:buFontTx/>
              <a:buChar char="-"/>
            </a:pPr>
            <a:r>
              <a:rPr lang="fr-FR" dirty="0" err="1"/>
              <a:t>We</a:t>
            </a:r>
            <a:r>
              <a:rPr lang="fr-FR" dirty="0"/>
              <a:t> </a:t>
            </a:r>
            <a:r>
              <a:rPr lang="fr-FR" dirty="0" err="1"/>
              <a:t>will</a:t>
            </a:r>
            <a:r>
              <a:rPr lang="fr-FR" dirty="0"/>
              <a:t> talk about the impact if </a:t>
            </a:r>
            <a:r>
              <a:rPr lang="fr-FR" dirty="0" err="1"/>
              <a:t>we</a:t>
            </a:r>
            <a:r>
              <a:rPr lang="fr-FR" dirty="0"/>
              <a:t> continue </a:t>
            </a:r>
            <a:r>
              <a:rPr lang="fr-FR" dirty="0" err="1"/>
              <a:t>working</a:t>
            </a:r>
            <a:r>
              <a:rPr lang="fr-FR" dirty="0"/>
              <a:t> the </a:t>
            </a:r>
            <a:r>
              <a:rPr lang="fr-FR" dirty="0" err="1"/>
              <a:t>same</a:t>
            </a:r>
            <a:r>
              <a:rPr lang="fr-FR" dirty="0"/>
              <a:t> </a:t>
            </a:r>
            <a:r>
              <a:rPr lang="fr-FR" dirty="0" err="1"/>
              <a:t>way</a:t>
            </a:r>
            <a:endParaRPr lang="fr-FR" dirty="0"/>
          </a:p>
          <a:p>
            <a:pPr marL="171450" indent="-171450">
              <a:buFontTx/>
              <a:buChar char="-"/>
            </a:pPr>
            <a:r>
              <a:rPr lang="fr-FR" dirty="0" err="1"/>
              <a:t>Then</a:t>
            </a:r>
            <a:r>
              <a:rPr lang="fr-FR" dirty="0"/>
              <a:t> </a:t>
            </a:r>
            <a:r>
              <a:rPr lang="fr-FR" dirty="0" err="1"/>
              <a:t>we</a:t>
            </a:r>
            <a:r>
              <a:rPr lang="fr-FR" dirty="0"/>
              <a:t> </a:t>
            </a:r>
            <a:r>
              <a:rPr lang="fr-FR" dirty="0" err="1"/>
              <a:t>will</a:t>
            </a:r>
            <a:r>
              <a:rPr lang="fr-FR" dirty="0"/>
              <a:t> </a:t>
            </a:r>
            <a:r>
              <a:rPr lang="fr-FR" dirty="0" err="1"/>
              <a:t>present</a:t>
            </a:r>
            <a:r>
              <a:rPr lang="fr-FR" dirty="0"/>
              <a:t> the </a:t>
            </a:r>
            <a:r>
              <a:rPr lang="fr-FR" dirty="0" err="1"/>
              <a:t>delivery</a:t>
            </a:r>
            <a:r>
              <a:rPr lang="fr-FR" dirty="0"/>
              <a:t> process end to end </a:t>
            </a:r>
            <a:r>
              <a:rPr lang="fr-FR" dirty="0" err="1"/>
              <a:t>focusing</a:t>
            </a:r>
            <a:r>
              <a:rPr lang="fr-FR" dirty="0"/>
              <a:t> on the </a:t>
            </a:r>
            <a:r>
              <a:rPr lang="fr-FR" dirty="0" err="1"/>
              <a:t>ctivities</a:t>
            </a:r>
            <a:r>
              <a:rPr lang="fr-FR" dirty="0"/>
              <a:t> to </a:t>
            </a:r>
            <a:r>
              <a:rPr lang="fr-FR" dirty="0" err="1"/>
              <a:t>be</a:t>
            </a:r>
            <a:r>
              <a:rPr lang="fr-FR" dirty="0"/>
              <a:t> </a:t>
            </a:r>
            <a:r>
              <a:rPr lang="fr-FR" dirty="0" err="1"/>
              <a:t>optimized</a:t>
            </a:r>
            <a:r>
              <a:rPr lang="fr-FR" dirty="0"/>
              <a:t> in </a:t>
            </a:r>
            <a:r>
              <a:rPr lang="fr-FR" dirty="0" err="1"/>
              <a:t>our</a:t>
            </a:r>
            <a:r>
              <a:rPr lang="fr-FR" dirty="0"/>
              <a:t> value </a:t>
            </a:r>
            <a:r>
              <a:rPr lang="fr-FR" dirty="0" err="1"/>
              <a:t>chain</a:t>
            </a:r>
            <a:endParaRPr lang="fr-FR" dirty="0"/>
          </a:p>
          <a:p>
            <a:pPr marL="171450" indent="-171450">
              <a:buFontTx/>
              <a:buChar char="-"/>
            </a:pPr>
            <a:r>
              <a:rPr lang="fr-FR" dirty="0"/>
              <a:t>And </a:t>
            </a:r>
            <a:r>
              <a:rPr lang="fr-FR" dirty="0" err="1"/>
              <a:t>finally</a:t>
            </a:r>
            <a:r>
              <a:rPr lang="fr-FR" dirty="0"/>
              <a:t> a plan </a:t>
            </a:r>
            <a:r>
              <a:rPr lang="fr-FR" dirty="0" err="1"/>
              <a:t>will</a:t>
            </a:r>
            <a:r>
              <a:rPr lang="fr-FR" dirty="0"/>
              <a:t> </a:t>
            </a:r>
            <a:r>
              <a:rPr lang="fr-FR" dirty="0" err="1"/>
              <a:t>proposed</a:t>
            </a:r>
            <a:r>
              <a:rPr lang="fr-FR" dirty="0"/>
              <a:t> to </a:t>
            </a:r>
            <a:r>
              <a:rPr lang="fr-FR" dirty="0" err="1"/>
              <a:t>try</a:t>
            </a:r>
            <a:r>
              <a:rPr lang="fr-FR" dirty="0"/>
              <a:t> and </a:t>
            </a:r>
            <a:r>
              <a:rPr lang="fr-FR" dirty="0" err="1"/>
              <a:t>tackle</a:t>
            </a:r>
            <a:r>
              <a:rPr lang="fr-FR" dirty="0"/>
              <a:t> the challenges and </a:t>
            </a:r>
            <a:r>
              <a:rPr lang="fr-FR" dirty="0" err="1"/>
              <a:t>address</a:t>
            </a:r>
            <a:r>
              <a:rPr lang="fr-FR" dirty="0"/>
              <a:t> the issues due to </a:t>
            </a:r>
            <a:r>
              <a:rPr lang="fr-FR" dirty="0" err="1"/>
              <a:t>our</a:t>
            </a:r>
            <a:r>
              <a:rPr lang="fr-FR" dirty="0"/>
              <a:t> </a:t>
            </a:r>
            <a:r>
              <a:rPr lang="fr-FR" dirty="0" err="1"/>
              <a:t>current</a:t>
            </a:r>
            <a:r>
              <a:rPr lang="fr-FR" dirty="0"/>
              <a:t> </a:t>
            </a:r>
            <a:r>
              <a:rPr lang="fr-FR" dirty="0" err="1"/>
              <a:t>delivery</a:t>
            </a:r>
            <a:r>
              <a:rPr lang="fr-FR" dirty="0"/>
              <a:t> process</a:t>
            </a:r>
            <a:endParaRPr lang="en-US" dirty="0"/>
          </a:p>
        </p:txBody>
      </p:sp>
      <p:sp>
        <p:nvSpPr>
          <p:cNvPr id="4" name="Slide Number Placeholder 3"/>
          <p:cNvSpPr>
            <a:spLocks noGrp="1"/>
          </p:cNvSpPr>
          <p:nvPr>
            <p:ph type="sldNum" sz="quarter" idx="5"/>
          </p:nvPr>
        </p:nvSpPr>
        <p:spPr/>
        <p:txBody>
          <a:bodyPr/>
          <a:lstStyle/>
          <a:p>
            <a:fld id="{289BF301-D0DB-4CFF-9AA1-F3A9E29D7BF7}" type="slidenum">
              <a:rPr lang="en-US" smtClean="0"/>
              <a:t>3</a:t>
            </a:fld>
            <a:endParaRPr lang="en-US"/>
          </a:p>
        </p:txBody>
      </p:sp>
    </p:spTree>
    <p:extLst>
      <p:ext uri="{BB962C8B-B14F-4D97-AF65-F5344CB8AC3E}">
        <p14:creationId xmlns:p14="http://schemas.microsoft.com/office/powerpoint/2010/main" val="2122553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fr-FR" dirty="0"/>
              <a:t>So to </a:t>
            </a:r>
            <a:r>
              <a:rPr lang="fr-FR" dirty="0" err="1"/>
              <a:t>align</a:t>
            </a:r>
            <a:r>
              <a:rPr lang="fr-FR" dirty="0"/>
              <a:t> the SGW </a:t>
            </a:r>
            <a:r>
              <a:rPr lang="fr-FR" dirty="0" err="1"/>
              <a:t>deployment</a:t>
            </a:r>
            <a:r>
              <a:rPr lang="fr-FR" dirty="0"/>
              <a:t> process and post-</a:t>
            </a:r>
            <a:r>
              <a:rPr lang="fr-FR" dirty="0" err="1"/>
              <a:t>deployment</a:t>
            </a:r>
            <a:r>
              <a:rPr lang="fr-FR" dirty="0"/>
              <a:t> services </a:t>
            </a:r>
            <a:r>
              <a:rPr lang="fr-FR" dirty="0" err="1"/>
              <a:t>with</a:t>
            </a:r>
            <a:r>
              <a:rPr lang="fr-FR" dirty="0"/>
              <a:t> the FIS CD </a:t>
            </a:r>
            <a:r>
              <a:rPr lang="fr-FR" dirty="0" err="1"/>
              <a:t>strategic</a:t>
            </a:r>
            <a:r>
              <a:rPr lang="fr-FR" dirty="0"/>
              <a:t> </a:t>
            </a:r>
            <a:r>
              <a:rPr lang="fr-FR" dirty="0" err="1"/>
              <a:t>targets</a:t>
            </a:r>
            <a:r>
              <a:rPr lang="fr-FR" dirty="0"/>
              <a:t>, </a:t>
            </a:r>
            <a:r>
              <a:rPr lang="fr-FR" dirty="0" err="1"/>
              <a:t>we</a:t>
            </a:r>
            <a:r>
              <a:rPr lang="fr-FR" dirty="0"/>
              <a:t> propose to:</a:t>
            </a:r>
          </a:p>
          <a:p>
            <a:pPr marL="228600" indent="-228600">
              <a:buFont typeface="+mj-lt"/>
              <a:buAutoNum type="arabicPeriod"/>
            </a:pPr>
            <a:r>
              <a:rPr lang="fr-FR" dirty="0"/>
              <a:t>First change the </a:t>
            </a:r>
            <a:r>
              <a:rPr lang="fr-FR" dirty="0" err="1"/>
              <a:t>way</a:t>
            </a:r>
            <a:r>
              <a:rPr lang="fr-FR" dirty="0"/>
              <a:t> </a:t>
            </a:r>
            <a:r>
              <a:rPr lang="fr-FR" dirty="0" err="1"/>
              <a:t>we</a:t>
            </a:r>
            <a:r>
              <a:rPr lang="fr-FR" dirty="0"/>
              <a:t> configure a SGW for a </a:t>
            </a:r>
            <a:r>
              <a:rPr lang="fr-FR" dirty="0" err="1"/>
              <a:t>customer</a:t>
            </a:r>
            <a:r>
              <a:rPr lang="fr-FR" dirty="0"/>
              <a:t> and for a </a:t>
            </a:r>
            <a:r>
              <a:rPr lang="fr-FR" dirty="0" err="1"/>
              <a:t>market</a:t>
            </a:r>
            <a:r>
              <a:rPr lang="fr-FR" dirty="0"/>
              <a:t>:</a:t>
            </a:r>
          </a:p>
          <a:p>
            <a:pPr marL="628650" lvl="1" indent="-171450">
              <a:buFontTx/>
              <a:buChar char="-"/>
            </a:pPr>
            <a:r>
              <a:rPr lang="fr-FR" dirty="0"/>
              <a:t>The </a:t>
            </a:r>
            <a:r>
              <a:rPr lang="fr-FR" dirty="0" err="1"/>
              <a:t>idea</a:t>
            </a:r>
            <a:r>
              <a:rPr lang="fr-FR" dirty="0"/>
              <a:t> </a:t>
            </a:r>
            <a:r>
              <a:rPr lang="fr-FR" dirty="0" err="1"/>
              <a:t>is</a:t>
            </a:r>
            <a:r>
              <a:rPr lang="fr-FR" dirty="0"/>
              <a:t> </a:t>
            </a:r>
            <a:r>
              <a:rPr lang="fr-FR" dirty="0" err="1"/>
              <a:t>also</a:t>
            </a:r>
            <a:r>
              <a:rPr lang="fr-FR" dirty="0"/>
              <a:t> to </a:t>
            </a:r>
            <a:r>
              <a:rPr lang="fr-FR" dirty="0" err="1"/>
              <a:t>reduce</a:t>
            </a:r>
            <a:r>
              <a:rPr lang="fr-FR" dirty="0"/>
              <a:t> the </a:t>
            </a:r>
            <a:r>
              <a:rPr lang="fr-FR" dirty="0" err="1"/>
              <a:t>cost</a:t>
            </a:r>
            <a:r>
              <a:rPr lang="fr-FR" dirty="0"/>
              <a:t> of </a:t>
            </a:r>
            <a:r>
              <a:rPr lang="fr-FR" dirty="0" err="1"/>
              <a:t>ownership</a:t>
            </a:r>
            <a:r>
              <a:rPr lang="fr-FR" dirty="0"/>
              <a:t> due to configuration:</a:t>
            </a:r>
          </a:p>
          <a:p>
            <a:pPr marL="1085850" lvl="2" indent="-171450">
              <a:buFontTx/>
              <a:buChar char="-"/>
            </a:pPr>
            <a:r>
              <a:rPr lang="en-US" sz="1200" kern="1200" dirty="0">
                <a:solidFill>
                  <a:schemeClr val="tx1"/>
                </a:solidFill>
                <a:effectLst/>
                <a:latin typeface="+mn-lt"/>
                <a:ea typeface="+mn-ea"/>
                <a:cs typeface="+mn-cs"/>
              </a:rPr>
              <a:t>Configuration and Deployment should be streamlined for each customer and for each environment (e.g. UAT, Staging, Production, </a:t>
            </a:r>
            <a:r>
              <a:rPr lang="en-US" sz="1200" kern="1200" dirty="0" err="1">
                <a:solidFill>
                  <a:schemeClr val="tx1"/>
                </a:solidFill>
                <a:effectLst/>
                <a:latin typeface="+mn-lt"/>
                <a:ea typeface="+mn-ea"/>
                <a:cs typeface="+mn-cs"/>
              </a:rPr>
              <a:t>etc</a:t>
            </a:r>
            <a:r>
              <a:rPr lang="en-US" sz="1200" kern="1200" dirty="0">
                <a:solidFill>
                  <a:schemeClr val="tx1"/>
                </a:solidFill>
                <a:effectLst/>
                <a:latin typeface="+mn-lt"/>
                <a:ea typeface="+mn-ea"/>
                <a:cs typeface="+mn-cs"/>
              </a:rPr>
              <a:t>), and no manual work should be required to deploy or re-deploy SGWs </a:t>
            </a:r>
            <a:r>
              <a:rPr lang="en-US" sz="1200" kern="1200" dirty="0">
                <a:solidFill>
                  <a:schemeClr val="tx1"/>
                </a:solidFill>
                <a:effectLst/>
                <a:latin typeface="+mn-lt"/>
                <a:ea typeface="+mn-ea"/>
                <a:cs typeface="+mn-cs"/>
                <a:sym typeface="Wingdings" panose="05000000000000000000" pitchFamily="2" charset="2"/>
              </a:rPr>
              <a:t> The design will be inline with the FIS CD deployment model</a:t>
            </a:r>
          </a:p>
          <a:p>
            <a:pPr marL="1085850" lvl="2" indent="-171450">
              <a:buFontTx/>
              <a:buChar char="-"/>
            </a:pPr>
            <a:r>
              <a:rPr lang="en-US" sz="1200" kern="1200" dirty="0">
                <a:solidFill>
                  <a:schemeClr val="tx1"/>
                </a:solidFill>
                <a:effectLst/>
                <a:latin typeface="+mn-lt"/>
                <a:ea typeface="+mn-ea"/>
                <a:cs typeface="+mn-cs"/>
              </a:rPr>
              <a:t>It should be very easy to amend configuration and deployment details, e.g. through use of portal like UI</a:t>
            </a:r>
          </a:p>
          <a:p>
            <a:pPr marL="1085850" lvl="2" indent="-171450">
              <a:buFontTx/>
              <a:buChar char="-"/>
            </a:pPr>
            <a:r>
              <a:rPr lang="en-US" sz="1200" kern="1200" dirty="0">
                <a:solidFill>
                  <a:schemeClr val="tx1"/>
                </a:solidFill>
                <a:effectLst/>
                <a:latin typeface="+mn-lt"/>
                <a:ea typeface="+mn-ea"/>
                <a:cs typeface="+mn-cs"/>
              </a:rPr>
              <a:t>Configuration should not be file system based anymore, e.g. by adopting a new approach towards configuration as a service where it will be also possible to amend properties on the fly without restarting SGW services</a:t>
            </a:r>
          </a:p>
          <a:p>
            <a:pPr marL="228600" lvl="0" indent="-228600">
              <a:buFont typeface="+mj-lt"/>
              <a:buAutoNum type="arabicPeriod"/>
            </a:pPr>
            <a:r>
              <a:rPr lang="en-US" kern="1200" dirty="0">
                <a:solidFill>
                  <a:schemeClr val="tx1"/>
                </a:solidFill>
                <a:effectLst/>
                <a:latin typeface="+mn-lt"/>
                <a:ea typeface="+mn-ea"/>
                <a:cs typeface="+mn-cs"/>
              </a:rPr>
              <a:t>Second, Be able to monitor and control SGW performance by shifting towards a scalable performance model for the gateways. This way, we can satisfy our customers need to cope with the increasing volume of operations</a:t>
            </a:r>
          </a:p>
          <a:p>
            <a:pPr marL="228600" lvl="0" indent="-228600">
              <a:buFont typeface="+mj-lt"/>
              <a:buAutoNum type="arabicPeriod"/>
            </a:pPr>
            <a:r>
              <a:rPr lang="en-US" kern="1200" dirty="0">
                <a:solidFill>
                  <a:schemeClr val="tx1"/>
                </a:solidFill>
                <a:effectLst/>
                <a:latin typeface="+mn-lt"/>
                <a:ea typeface="+mn-ea"/>
                <a:cs typeface="+mn-cs"/>
              </a:rPr>
              <a:t>Third, Be able to ensure continuity of the business operations and services, by implementing a ne</a:t>
            </a:r>
            <a:r>
              <a:rPr lang="fr-FR" kern="1200" dirty="0">
                <a:solidFill>
                  <a:schemeClr val="tx1"/>
                </a:solidFill>
                <a:effectLst/>
                <a:latin typeface="+mn-lt"/>
                <a:ea typeface="+mn-ea"/>
                <a:cs typeface="+mn-cs"/>
              </a:rPr>
              <a:t>w</a:t>
            </a:r>
            <a:r>
              <a:rPr lang="en-US" kern="1200" dirty="0">
                <a:solidFill>
                  <a:schemeClr val="tx1"/>
                </a:solidFill>
                <a:effectLst/>
                <a:latin typeface="+mn-lt"/>
                <a:ea typeface="+mn-ea"/>
                <a:cs typeface="+mn-cs"/>
              </a:rPr>
              <a:t> gateway availability service to ensure a proper failover monitoring and control. This way, we can make our clients happier by ensuring business continuity of their operations</a:t>
            </a:r>
          </a:p>
          <a:p>
            <a:pPr marL="228600" lvl="0" indent="-228600">
              <a:buFont typeface="+mj-lt"/>
              <a:buAutoNum type="arabicPeriod"/>
            </a:pPr>
            <a:endParaRPr lang="en-US" kern="1200" dirty="0">
              <a:solidFill>
                <a:schemeClr val="tx1"/>
              </a:solidFill>
              <a:effectLst/>
              <a:latin typeface="+mn-lt"/>
              <a:ea typeface="+mn-ea"/>
              <a:cs typeface="+mn-cs"/>
            </a:endParaRPr>
          </a:p>
          <a:p>
            <a:pPr marL="0" lvl="0" indent="0">
              <a:buFont typeface="+mj-lt"/>
              <a:buNone/>
            </a:pPr>
            <a:r>
              <a:rPr lang="en-US" kern="1200" dirty="0">
                <a:solidFill>
                  <a:schemeClr val="tx1"/>
                </a:solidFill>
                <a:effectLst/>
                <a:latin typeface="+mn-lt"/>
                <a:ea typeface="+mn-ea"/>
                <a:cs typeface="+mn-cs"/>
              </a:rPr>
              <a:t>And we can be on target to meet FIS CD strategic goals on time, while remaining competitive in market place.</a:t>
            </a:r>
            <a:endParaRPr lang="fr-FR" dirty="0"/>
          </a:p>
        </p:txBody>
      </p:sp>
      <p:sp>
        <p:nvSpPr>
          <p:cNvPr id="4" name="Slide Number Placeholder 3"/>
          <p:cNvSpPr>
            <a:spLocks noGrp="1"/>
          </p:cNvSpPr>
          <p:nvPr>
            <p:ph type="sldNum" sz="quarter" idx="5"/>
          </p:nvPr>
        </p:nvSpPr>
        <p:spPr/>
        <p:txBody>
          <a:bodyPr/>
          <a:lstStyle/>
          <a:p>
            <a:fld id="{289BF301-D0DB-4CFF-9AA1-F3A9E29D7BF7}" type="slidenum">
              <a:rPr lang="en-US" smtClean="0"/>
              <a:t>21</a:t>
            </a:fld>
            <a:endParaRPr lang="en-US"/>
          </a:p>
        </p:txBody>
      </p:sp>
    </p:spTree>
    <p:extLst>
      <p:ext uri="{BB962C8B-B14F-4D97-AF65-F5344CB8AC3E}">
        <p14:creationId xmlns:p14="http://schemas.microsoft.com/office/powerpoint/2010/main" val="8014874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fr-FR" dirty="0"/>
              <a:t>To </a:t>
            </a:r>
            <a:r>
              <a:rPr lang="fr-FR" dirty="0" err="1"/>
              <a:t>improve</a:t>
            </a:r>
            <a:r>
              <a:rPr lang="fr-FR" dirty="0"/>
              <a:t> </a:t>
            </a:r>
            <a:r>
              <a:rPr lang="fr-FR" dirty="0" err="1"/>
              <a:t>our</a:t>
            </a:r>
            <a:r>
              <a:rPr lang="fr-FR" dirty="0"/>
              <a:t> cloud value proposition and </a:t>
            </a:r>
            <a:r>
              <a:rPr lang="fr-FR" dirty="0" err="1"/>
              <a:t>be</a:t>
            </a:r>
            <a:r>
              <a:rPr lang="fr-FR" dirty="0"/>
              <a:t> in line </a:t>
            </a:r>
            <a:r>
              <a:rPr lang="fr-FR" dirty="0" err="1"/>
              <a:t>with</a:t>
            </a:r>
            <a:r>
              <a:rPr lang="fr-FR" dirty="0"/>
              <a:t> FIS CD </a:t>
            </a:r>
            <a:r>
              <a:rPr lang="fr-FR" dirty="0" err="1"/>
              <a:t>strategic</a:t>
            </a:r>
            <a:r>
              <a:rPr lang="fr-FR" dirty="0"/>
              <a:t> goals:</a:t>
            </a:r>
          </a:p>
          <a:p>
            <a:pPr marL="0" indent="0">
              <a:buFont typeface="Arial" panose="020B0604020202020204" pitchFamily="34" charset="0"/>
              <a:buNone/>
            </a:pPr>
            <a:endParaRPr lang="fr-FR" dirty="0"/>
          </a:p>
          <a:p>
            <a:pPr marL="171450" indent="-171450">
              <a:buFontTx/>
              <a:buChar char="-"/>
            </a:pPr>
            <a:r>
              <a:rPr lang="fr-FR" dirty="0" err="1"/>
              <a:t>We</a:t>
            </a:r>
            <a:r>
              <a:rPr lang="fr-FR" dirty="0"/>
              <a:t> </a:t>
            </a:r>
            <a:r>
              <a:rPr lang="fr-FR" dirty="0" err="1"/>
              <a:t>need</a:t>
            </a:r>
            <a:r>
              <a:rPr lang="fr-FR" dirty="0"/>
              <a:t> to </a:t>
            </a:r>
            <a:r>
              <a:rPr lang="fr-FR" dirty="0" err="1"/>
              <a:t>prioritize</a:t>
            </a:r>
            <a:r>
              <a:rPr lang="fr-FR" dirty="0"/>
              <a:t> </a:t>
            </a:r>
            <a:r>
              <a:rPr lang="fr-FR" dirty="0" err="1"/>
              <a:t>development</a:t>
            </a:r>
            <a:r>
              <a:rPr lang="fr-FR" dirty="0"/>
              <a:t> on the </a:t>
            </a:r>
            <a:r>
              <a:rPr lang="fr-FR" dirty="0" err="1"/>
              <a:t>way</a:t>
            </a:r>
            <a:r>
              <a:rPr lang="fr-FR" dirty="0"/>
              <a:t> </a:t>
            </a:r>
            <a:r>
              <a:rPr lang="fr-FR" dirty="0" err="1"/>
              <a:t>we</a:t>
            </a:r>
            <a:r>
              <a:rPr lang="fr-FR" dirty="0"/>
              <a:t> configure and manage the </a:t>
            </a:r>
            <a:r>
              <a:rPr lang="fr-FR" dirty="0" err="1"/>
              <a:t>gateway</a:t>
            </a:r>
            <a:r>
              <a:rPr lang="fr-FR" dirty="0"/>
              <a:t> </a:t>
            </a:r>
            <a:r>
              <a:rPr lang="fr-FR" dirty="0" err="1"/>
              <a:t>deployment</a:t>
            </a:r>
            <a:endParaRPr lang="fr-FR" dirty="0"/>
          </a:p>
          <a:p>
            <a:pPr marL="171450" indent="-171450">
              <a:buFontTx/>
              <a:buChar char="-"/>
            </a:pPr>
            <a:r>
              <a:rPr lang="fr-FR" dirty="0" err="1"/>
              <a:t>We</a:t>
            </a:r>
            <a:r>
              <a:rPr lang="fr-FR" dirty="0"/>
              <a:t> </a:t>
            </a:r>
            <a:r>
              <a:rPr lang="fr-FR" dirty="0" err="1"/>
              <a:t>also</a:t>
            </a:r>
            <a:r>
              <a:rPr lang="fr-FR" dirty="0"/>
              <a:t> </a:t>
            </a:r>
            <a:r>
              <a:rPr lang="fr-FR" dirty="0" err="1"/>
              <a:t>need</a:t>
            </a:r>
            <a:r>
              <a:rPr lang="fr-FR" dirty="0"/>
              <a:t> to </a:t>
            </a:r>
            <a:r>
              <a:rPr lang="fr-FR" dirty="0" err="1"/>
              <a:t>prioritize</a:t>
            </a:r>
            <a:r>
              <a:rPr lang="fr-FR" dirty="0"/>
              <a:t> </a:t>
            </a:r>
            <a:r>
              <a:rPr lang="fr-FR" dirty="0" err="1"/>
              <a:t>development</a:t>
            </a:r>
            <a:r>
              <a:rPr lang="fr-FR" dirty="0"/>
              <a:t> on performance </a:t>
            </a:r>
            <a:r>
              <a:rPr lang="fr-FR" dirty="0" err="1"/>
              <a:t>scalability</a:t>
            </a:r>
            <a:r>
              <a:rPr lang="fr-FR" dirty="0"/>
              <a:t> </a:t>
            </a:r>
            <a:r>
              <a:rPr lang="fr-FR" dirty="0" err="1"/>
              <a:t>ahead</a:t>
            </a:r>
            <a:r>
              <a:rPr lang="fr-FR" dirty="0"/>
              <a:t> of the </a:t>
            </a:r>
            <a:r>
              <a:rPr lang="fr-FR" dirty="0" err="1"/>
              <a:t>increasing</a:t>
            </a:r>
            <a:r>
              <a:rPr lang="fr-FR" dirty="0"/>
              <a:t> </a:t>
            </a:r>
            <a:r>
              <a:rPr lang="fr-FR" dirty="0" err="1"/>
              <a:t>demand</a:t>
            </a:r>
            <a:r>
              <a:rPr lang="fr-FR" dirty="0"/>
              <a:t> </a:t>
            </a:r>
            <a:r>
              <a:rPr lang="fr-FR" dirty="0" err="1"/>
              <a:t>from</a:t>
            </a:r>
            <a:r>
              <a:rPr lang="fr-FR" dirty="0"/>
              <a:t> </a:t>
            </a:r>
            <a:r>
              <a:rPr lang="fr-FR" dirty="0" err="1"/>
              <a:t>our</a:t>
            </a:r>
            <a:r>
              <a:rPr lang="fr-FR" dirty="0"/>
              <a:t> </a:t>
            </a:r>
            <a:r>
              <a:rPr lang="fr-FR" dirty="0" err="1"/>
              <a:t>customers</a:t>
            </a:r>
            <a:r>
              <a:rPr lang="fr-FR" dirty="0"/>
              <a:t> to </a:t>
            </a:r>
            <a:r>
              <a:rPr lang="fr-FR" dirty="0" err="1"/>
              <a:t>ensure</a:t>
            </a:r>
            <a:r>
              <a:rPr lang="fr-FR" dirty="0"/>
              <a:t> </a:t>
            </a:r>
            <a:r>
              <a:rPr lang="fr-FR" dirty="0" err="1"/>
              <a:t>higher</a:t>
            </a:r>
            <a:r>
              <a:rPr lang="fr-FR" dirty="0"/>
              <a:t> </a:t>
            </a:r>
            <a:r>
              <a:rPr lang="fr-FR" dirty="0" err="1"/>
              <a:t>operations</a:t>
            </a:r>
            <a:r>
              <a:rPr lang="fr-FR" dirty="0"/>
              <a:t> </a:t>
            </a:r>
            <a:r>
              <a:rPr lang="fr-FR" dirty="0" err="1"/>
              <a:t>bandwidth</a:t>
            </a:r>
            <a:endParaRPr lang="fr-FR" dirty="0"/>
          </a:p>
          <a:p>
            <a:pPr marL="171450" indent="-171450">
              <a:buFontTx/>
              <a:buChar char="-"/>
            </a:pPr>
            <a:r>
              <a:rPr lang="fr-FR" dirty="0" err="1"/>
              <a:t>Today</a:t>
            </a:r>
            <a:r>
              <a:rPr lang="fr-FR" dirty="0"/>
              <a:t> </a:t>
            </a:r>
            <a:r>
              <a:rPr lang="fr-FR" dirty="0" err="1"/>
              <a:t>this</a:t>
            </a:r>
            <a:r>
              <a:rPr lang="fr-FR" dirty="0"/>
              <a:t> </a:t>
            </a:r>
            <a:r>
              <a:rPr lang="fr-FR" dirty="0" err="1"/>
              <a:t>will</a:t>
            </a:r>
            <a:r>
              <a:rPr lang="fr-FR" dirty="0"/>
              <a:t> </a:t>
            </a:r>
            <a:r>
              <a:rPr lang="fr-FR" dirty="0" err="1"/>
              <a:t>be</a:t>
            </a:r>
            <a:r>
              <a:rPr lang="fr-FR" dirty="0"/>
              <a:t> possible if </a:t>
            </a:r>
            <a:r>
              <a:rPr lang="fr-FR" dirty="0" err="1"/>
              <a:t>we</a:t>
            </a:r>
            <a:r>
              <a:rPr lang="fr-FR" dirty="0"/>
              <a:t> </a:t>
            </a:r>
            <a:r>
              <a:rPr lang="fr-FR" dirty="0" err="1"/>
              <a:t>increase</a:t>
            </a:r>
            <a:r>
              <a:rPr lang="fr-FR" dirty="0"/>
              <a:t> </a:t>
            </a:r>
            <a:r>
              <a:rPr lang="fr-FR" dirty="0" err="1"/>
              <a:t>our</a:t>
            </a:r>
            <a:r>
              <a:rPr lang="fr-FR" dirty="0"/>
              <a:t> </a:t>
            </a:r>
            <a:r>
              <a:rPr lang="fr-FR" dirty="0" err="1"/>
              <a:t>capacity</a:t>
            </a:r>
            <a:r>
              <a:rPr lang="fr-FR" dirty="0"/>
              <a:t> </a:t>
            </a:r>
            <a:r>
              <a:rPr lang="fr-FR" dirty="0" err="1"/>
              <a:t>bandwidth</a:t>
            </a:r>
            <a:r>
              <a:rPr lang="fr-FR" dirty="0"/>
              <a:t> and prioritise </a:t>
            </a:r>
            <a:r>
              <a:rPr lang="fr-FR" dirty="0" err="1"/>
              <a:t>above</a:t>
            </a:r>
            <a:r>
              <a:rPr lang="fr-FR" dirty="0"/>
              <a:t> changes. </a:t>
            </a:r>
            <a:r>
              <a:rPr lang="fr-FR" dirty="0" err="1"/>
              <a:t>Currently</a:t>
            </a:r>
            <a:r>
              <a:rPr lang="fr-FR" dirty="0"/>
              <a:t>, </a:t>
            </a:r>
            <a:r>
              <a:rPr lang="fr-FR" dirty="0" err="1"/>
              <a:t>this</a:t>
            </a:r>
            <a:r>
              <a:rPr lang="fr-FR" dirty="0"/>
              <a:t> </a:t>
            </a:r>
            <a:r>
              <a:rPr lang="fr-FR" dirty="0" err="1"/>
              <a:t>is</a:t>
            </a:r>
            <a:r>
              <a:rPr lang="fr-FR" dirty="0"/>
              <a:t> </a:t>
            </a:r>
            <a:r>
              <a:rPr lang="fr-FR" dirty="0" err="1"/>
              <a:t>understandbly</a:t>
            </a:r>
            <a:r>
              <a:rPr lang="fr-FR" dirty="0"/>
              <a:t> not possible due to </a:t>
            </a:r>
            <a:r>
              <a:rPr lang="fr-FR" dirty="0" err="1"/>
              <a:t>our</a:t>
            </a:r>
            <a:r>
              <a:rPr lang="fr-FR" dirty="0"/>
              <a:t> </a:t>
            </a:r>
            <a:r>
              <a:rPr lang="fr-FR" dirty="0" err="1"/>
              <a:t>higher</a:t>
            </a:r>
            <a:r>
              <a:rPr lang="fr-FR" dirty="0"/>
              <a:t> </a:t>
            </a:r>
            <a:r>
              <a:rPr lang="fr-FR" dirty="0" err="1"/>
              <a:t>priorities</a:t>
            </a:r>
            <a:r>
              <a:rPr lang="fr-FR" dirty="0"/>
              <a:t> to </a:t>
            </a:r>
            <a:r>
              <a:rPr lang="fr-FR" dirty="0" err="1"/>
              <a:t>achieve</a:t>
            </a:r>
            <a:r>
              <a:rPr lang="fr-FR" dirty="0"/>
              <a:t> revenue </a:t>
            </a:r>
            <a:r>
              <a:rPr lang="fr-FR" dirty="0" err="1"/>
              <a:t>targets</a:t>
            </a:r>
            <a:r>
              <a:rPr lang="fr-FR" dirty="0"/>
              <a:t> for FIS CD.</a:t>
            </a:r>
          </a:p>
        </p:txBody>
      </p:sp>
      <p:sp>
        <p:nvSpPr>
          <p:cNvPr id="4" name="Slide Number Placeholder 3"/>
          <p:cNvSpPr>
            <a:spLocks noGrp="1"/>
          </p:cNvSpPr>
          <p:nvPr>
            <p:ph type="sldNum" sz="quarter" idx="5"/>
          </p:nvPr>
        </p:nvSpPr>
        <p:spPr/>
        <p:txBody>
          <a:bodyPr/>
          <a:lstStyle/>
          <a:p>
            <a:fld id="{289BF301-D0DB-4CFF-9AA1-F3A9E29D7BF7}" type="slidenum">
              <a:rPr lang="en-US" smtClean="0"/>
              <a:t>22</a:t>
            </a:fld>
            <a:endParaRPr lang="en-US"/>
          </a:p>
        </p:txBody>
      </p:sp>
    </p:spTree>
    <p:extLst>
      <p:ext uri="{BB962C8B-B14F-4D97-AF65-F5344CB8AC3E}">
        <p14:creationId xmlns:p14="http://schemas.microsoft.com/office/powerpoint/2010/main" val="541214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A </a:t>
            </a:r>
            <a:r>
              <a:rPr lang="fr-FR" dirty="0" err="1"/>
              <a:t>number</a:t>
            </a:r>
            <a:r>
              <a:rPr lang="fr-FR" dirty="0"/>
              <a:t> of pain points have been </a:t>
            </a:r>
            <a:r>
              <a:rPr lang="fr-FR" dirty="0" err="1"/>
              <a:t>raised</a:t>
            </a:r>
            <a:r>
              <a:rPr lang="fr-FR" dirty="0"/>
              <a:t> by </a:t>
            </a:r>
            <a:r>
              <a:rPr lang="fr-FR" dirty="0" err="1"/>
              <a:t>our</a:t>
            </a:r>
            <a:r>
              <a:rPr lang="fr-FR" dirty="0"/>
              <a:t> </a:t>
            </a:r>
            <a:r>
              <a:rPr lang="fr-FR" dirty="0" err="1"/>
              <a:t>customers</a:t>
            </a:r>
            <a:r>
              <a:rPr lang="fr-FR" dirty="0"/>
              <a:t> </a:t>
            </a:r>
            <a:r>
              <a:rPr lang="fr-FR" dirty="0" err="1"/>
              <a:t>including</a:t>
            </a:r>
            <a:r>
              <a:rPr lang="fr-FR" dirty="0"/>
              <a:t>:</a:t>
            </a:r>
          </a:p>
          <a:p>
            <a:pPr marL="171450" indent="-171450">
              <a:buFont typeface="Arial" panose="020B0604020202020204" pitchFamily="34" charset="0"/>
              <a:buChar char="•"/>
            </a:pPr>
            <a:r>
              <a:rPr lang="fr-FR" dirty="0"/>
              <a:t>Slow </a:t>
            </a:r>
            <a:r>
              <a:rPr lang="fr-FR" dirty="0" err="1"/>
              <a:t>delivery</a:t>
            </a:r>
            <a:r>
              <a:rPr lang="fr-FR" dirty="0"/>
              <a:t> process, </a:t>
            </a:r>
            <a:r>
              <a:rPr lang="fr-FR" dirty="0" err="1"/>
              <a:t>where</a:t>
            </a:r>
            <a:r>
              <a:rPr lang="fr-FR" dirty="0"/>
              <a:t> </a:t>
            </a:r>
            <a:r>
              <a:rPr lang="fr-FR" dirty="0" err="1"/>
              <a:t>it</a:t>
            </a:r>
            <a:r>
              <a:rPr lang="fr-FR" dirty="0"/>
              <a:t> </a:t>
            </a:r>
            <a:r>
              <a:rPr lang="fr-FR" dirty="0" err="1"/>
              <a:t>takes</a:t>
            </a:r>
            <a:r>
              <a:rPr lang="fr-FR" dirty="0"/>
              <a:t> up to few </a:t>
            </a:r>
            <a:r>
              <a:rPr lang="fr-FR" dirty="0" err="1"/>
              <a:t>years</a:t>
            </a:r>
            <a:r>
              <a:rPr lang="fr-FR" dirty="0"/>
              <a:t> to upgrade </a:t>
            </a:r>
            <a:r>
              <a:rPr lang="fr-FR" dirty="0" err="1"/>
              <a:t>SGWs</a:t>
            </a:r>
            <a:r>
              <a:rPr lang="fr-FR" dirty="0"/>
              <a:t> for </a:t>
            </a:r>
            <a:r>
              <a:rPr lang="fr-FR" dirty="0" err="1"/>
              <a:t>some</a:t>
            </a:r>
            <a:r>
              <a:rPr lang="fr-FR" dirty="0"/>
              <a:t> </a:t>
            </a:r>
            <a:r>
              <a:rPr lang="fr-FR" dirty="0" err="1"/>
              <a:t>markets</a:t>
            </a:r>
            <a:r>
              <a:rPr lang="fr-FR" dirty="0"/>
              <a:t>, </a:t>
            </a:r>
            <a:r>
              <a:rPr lang="fr-FR" dirty="0" err="1"/>
              <a:t>leading</a:t>
            </a:r>
            <a:r>
              <a:rPr lang="fr-FR" dirty="0"/>
              <a:t> to </a:t>
            </a:r>
            <a:r>
              <a:rPr lang="fr-FR" dirty="0" err="1"/>
              <a:t>phased</a:t>
            </a:r>
            <a:r>
              <a:rPr lang="fr-FR" dirty="0"/>
              <a:t> out releases.</a:t>
            </a:r>
          </a:p>
        </p:txBody>
      </p:sp>
      <p:sp>
        <p:nvSpPr>
          <p:cNvPr id="4" name="Slide Number Placeholder 3"/>
          <p:cNvSpPr>
            <a:spLocks noGrp="1"/>
          </p:cNvSpPr>
          <p:nvPr>
            <p:ph type="sldNum" sz="quarter" idx="5"/>
          </p:nvPr>
        </p:nvSpPr>
        <p:spPr/>
        <p:txBody>
          <a:bodyPr/>
          <a:lstStyle/>
          <a:p>
            <a:fld id="{289BF301-D0DB-4CFF-9AA1-F3A9E29D7BF7}" type="slidenum">
              <a:rPr lang="en-US" smtClean="0"/>
              <a:t>4</a:t>
            </a:fld>
            <a:endParaRPr lang="en-US"/>
          </a:p>
        </p:txBody>
      </p:sp>
    </p:spTree>
    <p:extLst>
      <p:ext uri="{BB962C8B-B14F-4D97-AF65-F5344CB8AC3E}">
        <p14:creationId xmlns:p14="http://schemas.microsoft.com/office/powerpoint/2010/main" val="3104919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250000"/>
              </a:lnSpc>
              <a:buFont typeface="Arial" panose="020B0604020202020204" pitchFamily="34" charset="0"/>
              <a:buChar char="•"/>
            </a:pPr>
            <a:r>
              <a:rPr lang="fr-FR" dirty="0"/>
              <a:t>Our </a:t>
            </a:r>
            <a:r>
              <a:rPr lang="fr-FR" dirty="0" err="1"/>
              <a:t>customers</a:t>
            </a:r>
            <a:r>
              <a:rPr lang="fr-FR" dirty="0"/>
              <a:t> </a:t>
            </a:r>
            <a:r>
              <a:rPr lang="fr-FR" dirty="0" err="1"/>
              <a:t>also</a:t>
            </a:r>
            <a:r>
              <a:rPr lang="fr-FR" dirty="0"/>
              <a:t> </a:t>
            </a:r>
            <a:r>
              <a:rPr lang="fr-FR" dirty="0" err="1"/>
              <a:t>told</a:t>
            </a:r>
            <a:r>
              <a:rPr lang="fr-FR" dirty="0"/>
              <a:t> us </a:t>
            </a:r>
            <a:r>
              <a:rPr lang="fr-FR" dirty="0" err="1"/>
              <a:t>that</a:t>
            </a:r>
            <a:r>
              <a:rPr lang="fr-FR" dirty="0"/>
              <a:t> </a:t>
            </a:r>
            <a:r>
              <a:rPr lang="fr-FR" dirty="0" err="1"/>
              <a:t>it</a:t>
            </a:r>
            <a:r>
              <a:rPr lang="fr-FR" dirty="0"/>
              <a:t> </a:t>
            </a:r>
            <a:r>
              <a:rPr lang="fr-FR" dirty="0" err="1"/>
              <a:t>is</a:t>
            </a:r>
            <a:r>
              <a:rPr lang="fr-FR" dirty="0"/>
              <a:t> </a:t>
            </a:r>
            <a:r>
              <a:rPr lang="fr-FR" dirty="0" err="1"/>
              <a:t>getting</a:t>
            </a:r>
            <a:r>
              <a:rPr lang="fr-FR" dirty="0"/>
              <a:t> </a:t>
            </a:r>
            <a:r>
              <a:rPr lang="fr-FR" dirty="0" err="1"/>
              <a:t>very</a:t>
            </a:r>
            <a:r>
              <a:rPr lang="fr-FR" dirty="0"/>
              <a:t> </a:t>
            </a:r>
            <a:r>
              <a:rPr lang="fr-FR" dirty="0" err="1"/>
              <a:t>challenging</a:t>
            </a:r>
            <a:r>
              <a:rPr lang="fr-FR" dirty="0"/>
              <a:t> to </a:t>
            </a:r>
            <a:r>
              <a:rPr lang="fr-FR" dirty="0" err="1"/>
              <a:t>fulfill</a:t>
            </a:r>
            <a:r>
              <a:rPr lang="fr-FR" dirty="0"/>
              <a:t> </a:t>
            </a:r>
            <a:r>
              <a:rPr lang="fr-FR" dirty="0" err="1"/>
              <a:t>their</a:t>
            </a:r>
            <a:r>
              <a:rPr lang="fr-FR" dirty="0"/>
              <a:t> </a:t>
            </a:r>
            <a:r>
              <a:rPr lang="fr-FR" dirty="0" err="1"/>
              <a:t>risk</a:t>
            </a:r>
            <a:r>
              <a:rPr lang="fr-FR" dirty="0"/>
              <a:t> &amp;  </a:t>
            </a:r>
            <a:r>
              <a:rPr lang="fr-FR" dirty="0" err="1"/>
              <a:t>vulnerability</a:t>
            </a:r>
            <a:r>
              <a:rPr lang="fr-FR" dirty="0"/>
              <a:t> </a:t>
            </a:r>
            <a:r>
              <a:rPr lang="fr-FR" dirty="0" err="1"/>
              <a:t>remediation</a:t>
            </a:r>
            <a:r>
              <a:rPr lang="fr-FR" dirty="0"/>
              <a:t> </a:t>
            </a:r>
            <a:r>
              <a:rPr lang="fr-FR" dirty="0" err="1"/>
              <a:t>policy</a:t>
            </a:r>
            <a:r>
              <a:rPr lang="fr-FR" dirty="0"/>
              <a:t> </a:t>
            </a:r>
            <a:r>
              <a:rPr lang="fr-FR" dirty="0" err="1"/>
              <a:t>requirement</a:t>
            </a:r>
            <a:r>
              <a:rPr lang="fr-FR" dirty="0"/>
              <a:t>. And the </a:t>
            </a:r>
            <a:r>
              <a:rPr lang="fr-FR" dirty="0" err="1"/>
              <a:t>truth</a:t>
            </a:r>
            <a:r>
              <a:rPr lang="fr-FR" dirty="0"/>
              <a:t> </a:t>
            </a:r>
            <a:r>
              <a:rPr lang="fr-FR" dirty="0" err="1"/>
              <a:t>is</a:t>
            </a:r>
            <a:r>
              <a:rPr lang="fr-FR" dirty="0"/>
              <a:t> </a:t>
            </a:r>
            <a:r>
              <a:rPr lang="fr-FR" dirty="0" err="1"/>
              <a:t>we</a:t>
            </a:r>
            <a:r>
              <a:rPr lang="fr-FR" dirty="0"/>
              <a:t> are </a:t>
            </a:r>
            <a:r>
              <a:rPr lang="fr-FR" dirty="0" err="1"/>
              <a:t>also</a:t>
            </a:r>
            <a:r>
              <a:rPr lang="fr-FR" dirty="0"/>
              <a:t> </a:t>
            </a:r>
            <a:r>
              <a:rPr lang="fr-FR" dirty="0" err="1"/>
              <a:t>facing</a:t>
            </a:r>
            <a:r>
              <a:rPr lang="fr-FR" dirty="0"/>
              <a:t> the </a:t>
            </a:r>
            <a:r>
              <a:rPr lang="fr-FR" dirty="0" err="1"/>
              <a:t>same</a:t>
            </a:r>
            <a:r>
              <a:rPr lang="fr-FR" dirty="0"/>
              <a:t> challenges to </a:t>
            </a:r>
            <a:r>
              <a:rPr lang="fr-FR" dirty="0" err="1"/>
              <a:t>comply</a:t>
            </a:r>
            <a:r>
              <a:rPr lang="fr-FR" dirty="0"/>
              <a:t> </a:t>
            </a:r>
            <a:r>
              <a:rPr lang="fr-FR" dirty="0" err="1"/>
              <a:t>with</a:t>
            </a:r>
            <a:r>
              <a:rPr lang="fr-FR" dirty="0"/>
              <a:t> </a:t>
            </a:r>
            <a:r>
              <a:rPr lang="fr-FR" dirty="0" err="1"/>
              <a:t>our</a:t>
            </a:r>
            <a:r>
              <a:rPr lang="fr-FR" dirty="0"/>
              <a:t> </a:t>
            </a:r>
            <a:r>
              <a:rPr lang="fr-FR" dirty="0" err="1"/>
              <a:t>corporate</a:t>
            </a:r>
            <a:r>
              <a:rPr lang="fr-FR" dirty="0"/>
              <a:t> </a:t>
            </a:r>
            <a:r>
              <a:rPr lang="fr-FR" dirty="0" err="1"/>
              <a:t>policies</a:t>
            </a:r>
            <a:r>
              <a:rPr lang="fr-FR" dirty="0"/>
              <a:t> as </a:t>
            </a:r>
            <a:r>
              <a:rPr lang="fr-FR" dirty="0" err="1"/>
              <a:t>well</a:t>
            </a:r>
            <a:r>
              <a:rPr lang="fr-FR" dirty="0"/>
              <a:t>. </a:t>
            </a:r>
          </a:p>
          <a:p>
            <a:pPr marL="171450" indent="-171450">
              <a:lnSpc>
                <a:spcPct val="250000"/>
              </a:lnSpc>
              <a:buFont typeface="Arial" panose="020B0604020202020204" pitchFamily="34" charset="0"/>
              <a:buChar char="•"/>
            </a:pPr>
            <a:r>
              <a:rPr lang="fr-FR" dirty="0"/>
              <a:t>So, all </a:t>
            </a:r>
            <a:r>
              <a:rPr lang="fr-FR" dirty="0" err="1"/>
              <a:t>stakeholdoers</a:t>
            </a:r>
            <a:r>
              <a:rPr lang="fr-FR" dirty="0"/>
              <a:t> </a:t>
            </a:r>
            <a:r>
              <a:rPr lang="fr-FR" dirty="0" err="1"/>
              <a:t>including</a:t>
            </a:r>
            <a:r>
              <a:rPr lang="fr-FR" dirty="0"/>
              <a:t> </a:t>
            </a:r>
            <a:r>
              <a:rPr lang="fr-FR" dirty="0" err="1"/>
              <a:t>our</a:t>
            </a:r>
            <a:r>
              <a:rPr lang="fr-FR" dirty="0"/>
              <a:t> </a:t>
            </a:r>
            <a:r>
              <a:rPr lang="fr-FR" dirty="0" err="1"/>
              <a:t>corporate</a:t>
            </a:r>
            <a:r>
              <a:rPr lang="fr-FR" dirty="0"/>
              <a:t> and </a:t>
            </a:r>
            <a:r>
              <a:rPr lang="fr-FR" dirty="0" err="1"/>
              <a:t>customers</a:t>
            </a:r>
            <a:r>
              <a:rPr lang="fr-FR" dirty="0"/>
              <a:t> </a:t>
            </a:r>
            <a:r>
              <a:rPr lang="fr-FR" dirty="0" err="1"/>
              <a:t>should</a:t>
            </a:r>
            <a:r>
              <a:rPr lang="fr-FR" dirty="0"/>
              <a:t> </a:t>
            </a:r>
            <a:r>
              <a:rPr lang="fr-FR" dirty="0" err="1"/>
              <a:t>be</a:t>
            </a:r>
            <a:r>
              <a:rPr lang="fr-FR" dirty="0"/>
              <a:t> </a:t>
            </a:r>
            <a:r>
              <a:rPr lang="fr-FR" dirty="0" err="1"/>
              <a:t>satisfied</a:t>
            </a:r>
            <a:r>
              <a:rPr lang="fr-FR" dirty="0"/>
              <a:t> to </a:t>
            </a:r>
            <a:r>
              <a:rPr lang="fr-FR" dirty="0" err="1"/>
              <a:t>mitigate</a:t>
            </a:r>
            <a:r>
              <a:rPr lang="fr-FR" dirty="0"/>
              <a:t> the </a:t>
            </a:r>
            <a:r>
              <a:rPr lang="fr-FR" dirty="0" err="1"/>
              <a:t>risk</a:t>
            </a:r>
            <a:r>
              <a:rPr lang="fr-FR" dirty="0"/>
              <a:t> as per </a:t>
            </a:r>
            <a:r>
              <a:rPr lang="fr-FR" dirty="0" err="1"/>
              <a:t>common</a:t>
            </a:r>
            <a:r>
              <a:rPr lang="fr-FR" dirty="0"/>
              <a:t> </a:t>
            </a:r>
            <a:r>
              <a:rPr lang="fr-FR" dirty="0" err="1"/>
              <a:t>policies</a:t>
            </a:r>
            <a:endParaRPr lang="fr-FR" dirty="0"/>
          </a:p>
        </p:txBody>
      </p:sp>
      <p:sp>
        <p:nvSpPr>
          <p:cNvPr id="4" name="Slide Number Placeholder 3"/>
          <p:cNvSpPr>
            <a:spLocks noGrp="1"/>
          </p:cNvSpPr>
          <p:nvPr>
            <p:ph type="sldNum" sz="quarter" idx="5"/>
          </p:nvPr>
        </p:nvSpPr>
        <p:spPr/>
        <p:txBody>
          <a:bodyPr/>
          <a:lstStyle/>
          <a:p>
            <a:fld id="{289BF301-D0DB-4CFF-9AA1-F3A9E29D7BF7}" type="slidenum">
              <a:rPr lang="en-US" smtClean="0"/>
              <a:t>5</a:t>
            </a:fld>
            <a:endParaRPr lang="en-US"/>
          </a:p>
        </p:txBody>
      </p:sp>
    </p:spTree>
    <p:extLst>
      <p:ext uri="{BB962C8B-B14F-4D97-AF65-F5344CB8AC3E}">
        <p14:creationId xmlns:p14="http://schemas.microsoft.com/office/powerpoint/2010/main" val="4019990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u="none" kern="1200" dirty="0">
                <a:solidFill>
                  <a:schemeClr val="tx1"/>
                </a:solidFill>
                <a:effectLst/>
                <a:latin typeface="+mn-lt"/>
                <a:ea typeface="+mn-ea"/>
                <a:cs typeface="+mn-cs"/>
              </a:rPr>
              <a:t>In </a:t>
            </a:r>
            <a:r>
              <a:rPr lang="fr-FR" sz="1200" b="0" u="none" kern="1200" dirty="0" err="1">
                <a:solidFill>
                  <a:schemeClr val="tx1"/>
                </a:solidFill>
                <a:effectLst/>
                <a:latin typeface="+mn-lt"/>
                <a:ea typeface="+mn-ea"/>
                <a:cs typeface="+mn-cs"/>
              </a:rPr>
              <a:t>summary</a:t>
            </a:r>
            <a:r>
              <a:rPr lang="fr-FR" sz="1200" b="0" u="none"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u="non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b="0" u="none" kern="1200" dirty="0" err="1">
                <a:solidFill>
                  <a:schemeClr val="tx1"/>
                </a:solidFill>
                <a:effectLst/>
                <a:latin typeface="+mn-lt"/>
                <a:ea typeface="+mn-ea"/>
                <a:cs typeface="+mn-cs"/>
              </a:rPr>
              <a:t>Customers</a:t>
            </a:r>
            <a:r>
              <a:rPr lang="fr-FR" sz="1200" b="0" u="none" kern="1200" dirty="0">
                <a:solidFill>
                  <a:schemeClr val="tx1"/>
                </a:solidFill>
                <a:effectLst/>
                <a:latin typeface="+mn-lt"/>
                <a:ea typeface="+mn-ea"/>
                <a:cs typeface="+mn-cs"/>
              </a:rPr>
              <a:t> and </a:t>
            </a:r>
            <a:r>
              <a:rPr lang="en-US" sz="1200" b="0" u="none" kern="1200" dirty="0">
                <a:solidFill>
                  <a:schemeClr val="tx1"/>
                </a:solidFill>
                <a:effectLst/>
                <a:latin typeface="+mn-lt"/>
                <a:ea typeface="+mn-ea"/>
                <a:cs typeface="+mn-cs"/>
              </a:rPr>
              <a:t>FIS are expecting us to deliver a product inline with the corporate risk &amp; remediation policy.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u="none" kern="1200" dirty="0">
                <a:solidFill>
                  <a:schemeClr val="tx1"/>
                </a:solidFill>
                <a:effectLst/>
                <a:latin typeface="+mn-lt"/>
                <a:ea typeface="+mn-ea"/>
                <a:cs typeface="+mn-cs"/>
              </a:rPr>
              <a:t>Clients also expect FIS to keep our products alive by delivering SGWs in line with the latest technology and compliant with the latest market APIs.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b="0" u="none" kern="1200" dirty="0">
                <a:solidFill>
                  <a:schemeClr val="tx1"/>
                </a:solidFill>
                <a:effectLst/>
                <a:latin typeface="+mn-lt"/>
                <a:ea typeface="+mn-ea"/>
                <a:cs typeface="+mn-cs"/>
              </a:rPr>
              <a:t>Clients are </a:t>
            </a:r>
            <a:r>
              <a:rPr lang="fr-FR" sz="1200" b="0" u="none" kern="1200" dirty="0" err="1">
                <a:solidFill>
                  <a:schemeClr val="tx1"/>
                </a:solidFill>
                <a:effectLst/>
                <a:latin typeface="+mn-lt"/>
                <a:ea typeface="+mn-ea"/>
                <a:cs typeface="+mn-cs"/>
              </a:rPr>
              <a:t>also</a:t>
            </a:r>
            <a:r>
              <a:rPr lang="fr-FR" sz="1200" b="0" u="none" kern="1200" dirty="0">
                <a:solidFill>
                  <a:schemeClr val="tx1"/>
                </a:solidFill>
                <a:effectLst/>
                <a:latin typeface="+mn-lt"/>
                <a:ea typeface="+mn-ea"/>
                <a:cs typeface="+mn-cs"/>
              </a:rPr>
              <a:t> </a:t>
            </a:r>
            <a:r>
              <a:rPr lang="fr-FR" sz="1200" b="0" u="none" kern="1200" dirty="0" err="1">
                <a:solidFill>
                  <a:schemeClr val="tx1"/>
                </a:solidFill>
                <a:effectLst/>
                <a:latin typeface="+mn-lt"/>
                <a:ea typeface="+mn-ea"/>
                <a:cs typeface="+mn-cs"/>
              </a:rPr>
              <a:t>expecting</a:t>
            </a:r>
            <a:r>
              <a:rPr lang="fr-FR" sz="1200" b="0" u="none" kern="1200" dirty="0">
                <a:solidFill>
                  <a:schemeClr val="tx1"/>
                </a:solidFill>
                <a:effectLst/>
                <a:latin typeface="+mn-lt"/>
                <a:ea typeface="+mn-ea"/>
                <a:cs typeface="+mn-cs"/>
              </a:rPr>
              <a:t> us to </a:t>
            </a:r>
            <a:r>
              <a:rPr lang="fr-FR" sz="1200" b="0" u="none" kern="1200" dirty="0" err="1">
                <a:solidFill>
                  <a:schemeClr val="tx1"/>
                </a:solidFill>
                <a:effectLst/>
                <a:latin typeface="+mn-lt"/>
                <a:ea typeface="+mn-ea"/>
                <a:cs typeface="+mn-cs"/>
              </a:rPr>
              <a:t>address</a:t>
            </a:r>
            <a:r>
              <a:rPr lang="fr-FR" sz="1200" b="0" u="none" kern="1200" dirty="0">
                <a:solidFill>
                  <a:schemeClr val="tx1"/>
                </a:solidFill>
                <a:effectLst/>
                <a:latin typeface="+mn-lt"/>
                <a:ea typeface="+mn-ea"/>
                <a:cs typeface="+mn-cs"/>
              </a:rPr>
              <a:t> </a:t>
            </a:r>
            <a:r>
              <a:rPr lang="fr-FR" sz="1200" b="0" u="none" kern="1200" dirty="0" err="1">
                <a:solidFill>
                  <a:schemeClr val="tx1"/>
                </a:solidFill>
                <a:effectLst/>
                <a:latin typeface="+mn-lt"/>
                <a:ea typeface="+mn-ea"/>
                <a:cs typeface="+mn-cs"/>
              </a:rPr>
              <a:t>reported</a:t>
            </a:r>
            <a:r>
              <a:rPr lang="fr-FR" sz="1200" b="0" u="none" kern="1200" dirty="0">
                <a:solidFill>
                  <a:schemeClr val="tx1"/>
                </a:solidFill>
                <a:effectLst/>
                <a:latin typeface="+mn-lt"/>
                <a:ea typeface="+mn-ea"/>
                <a:cs typeface="+mn-cs"/>
              </a:rPr>
              <a:t> issues </a:t>
            </a:r>
            <a:r>
              <a:rPr lang="fr-FR" sz="1200" b="0" u="none" kern="1200" dirty="0" err="1">
                <a:solidFill>
                  <a:schemeClr val="tx1"/>
                </a:solidFill>
                <a:effectLst/>
                <a:latin typeface="+mn-lt"/>
                <a:ea typeface="+mn-ea"/>
                <a:cs typeface="+mn-cs"/>
              </a:rPr>
              <a:t>quicker</a:t>
            </a:r>
            <a:r>
              <a:rPr lang="fr-FR" sz="1200" b="0" u="none" kern="1200" dirty="0">
                <a:solidFill>
                  <a:schemeClr val="tx1"/>
                </a:solidFill>
                <a:effectLst/>
                <a:latin typeface="+mn-lt"/>
                <a:ea typeface="+mn-ea"/>
                <a:cs typeface="+mn-cs"/>
              </a:rPr>
              <a:t>.</a:t>
            </a:r>
            <a:endParaRPr lang="en-US" sz="1200" b="0" u="non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b="0" u="none" kern="1200" dirty="0">
                <a:solidFill>
                  <a:schemeClr val="tx1"/>
                </a:solidFill>
                <a:effectLst/>
                <a:latin typeface="+mn-lt"/>
                <a:ea typeface="+mn-ea"/>
                <a:cs typeface="+mn-cs"/>
              </a:rPr>
              <a:t>And </a:t>
            </a:r>
            <a:r>
              <a:rPr lang="fr-FR" sz="1200" b="0" u="none" kern="1200" dirty="0" err="1">
                <a:solidFill>
                  <a:schemeClr val="tx1"/>
                </a:solidFill>
                <a:effectLst/>
                <a:latin typeface="+mn-lt"/>
                <a:ea typeface="+mn-ea"/>
                <a:cs typeface="+mn-cs"/>
              </a:rPr>
              <a:t>honour</a:t>
            </a:r>
            <a:r>
              <a:rPr lang="fr-FR" sz="1200" b="0" u="none" kern="1200" dirty="0">
                <a:solidFill>
                  <a:schemeClr val="tx1"/>
                </a:solidFill>
                <a:effectLst/>
                <a:latin typeface="+mn-lt"/>
                <a:ea typeface="+mn-ea"/>
                <a:cs typeface="+mn-cs"/>
              </a:rPr>
              <a:t> </a:t>
            </a:r>
            <a:r>
              <a:rPr lang="fr-FR" sz="1200" b="0" u="none" kern="1200" dirty="0" err="1">
                <a:solidFill>
                  <a:schemeClr val="tx1"/>
                </a:solidFill>
                <a:effectLst/>
                <a:latin typeface="+mn-lt"/>
                <a:ea typeface="+mn-ea"/>
                <a:cs typeface="+mn-cs"/>
              </a:rPr>
              <a:t>our</a:t>
            </a:r>
            <a:r>
              <a:rPr lang="fr-FR" sz="1200" b="0" u="none" kern="1200" dirty="0">
                <a:solidFill>
                  <a:schemeClr val="tx1"/>
                </a:solidFill>
                <a:effectLst/>
                <a:latin typeface="+mn-lt"/>
                <a:ea typeface="+mn-ea"/>
                <a:cs typeface="+mn-cs"/>
              </a:rPr>
              <a:t> </a:t>
            </a:r>
            <a:r>
              <a:rPr lang="fr-FR" sz="1200" b="0" u="none" kern="1200" dirty="0" err="1">
                <a:solidFill>
                  <a:schemeClr val="tx1"/>
                </a:solidFill>
                <a:effectLst/>
                <a:latin typeface="+mn-lt"/>
                <a:ea typeface="+mn-ea"/>
                <a:cs typeface="+mn-cs"/>
              </a:rPr>
              <a:t>commitments</a:t>
            </a:r>
            <a:r>
              <a:rPr lang="fr-FR" sz="1200" b="0" u="none" kern="1200" dirty="0">
                <a:solidFill>
                  <a:schemeClr val="tx1"/>
                </a:solidFill>
                <a:effectLst/>
                <a:latin typeface="+mn-lt"/>
                <a:ea typeface="+mn-ea"/>
                <a:cs typeface="+mn-cs"/>
              </a:rPr>
              <a:t> to </a:t>
            </a:r>
            <a:r>
              <a:rPr lang="fr-FR" sz="1200" b="0" u="none" kern="1200" dirty="0" err="1">
                <a:solidFill>
                  <a:schemeClr val="tx1"/>
                </a:solidFill>
                <a:effectLst/>
                <a:latin typeface="+mn-lt"/>
                <a:ea typeface="+mn-ea"/>
                <a:cs typeface="+mn-cs"/>
              </a:rPr>
              <a:t>deliver</a:t>
            </a:r>
            <a:r>
              <a:rPr lang="fr-FR" sz="1200" b="0" u="none" kern="1200" dirty="0">
                <a:solidFill>
                  <a:schemeClr val="tx1"/>
                </a:solidFill>
                <a:effectLst/>
                <a:latin typeface="+mn-lt"/>
                <a:ea typeface="+mn-ea"/>
                <a:cs typeface="+mn-cs"/>
              </a:rPr>
              <a:t> on time </a:t>
            </a:r>
            <a:r>
              <a:rPr lang="fr-FR" sz="1200" b="0" u="none" kern="1200" dirty="0" err="1">
                <a:solidFill>
                  <a:schemeClr val="tx1"/>
                </a:solidFill>
                <a:effectLst/>
                <a:latin typeface="+mn-lt"/>
                <a:ea typeface="+mn-ea"/>
                <a:cs typeface="+mn-cs"/>
              </a:rPr>
              <a:t>with</a:t>
            </a:r>
            <a:r>
              <a:rPr lang="fr-FR" sz="1200" b="0" u="none" kern="1200" dirty="0">
                <a:solidFill>
                  <a:schemeClr val="tx1"/>
                </a:solidFill>
                <a:effectLst/>
                <a:latin typeface="+mn-lt"/>
                <a:ea typeface="+mn-ea"/>
                <a:cs typeface="+mn-cs"/>
              </a:rPr>
              <a:t> no follow up releases.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dirty="0"/>
          </a:p>
        </p:txBody>
      </p:sp>
      <p:sp>
        <p:nvSpPr>
          <p:cNvPr id="4" name="Slide Number Placeholder 3"/>
          <p:cNvSpPr>
            <a:spLocks noGrp="1"/>
          </p:cNvSpPr>
          <p:nvPr>
            <p:ph type="sldNum" sz="quarter" idx="5"/>
          </p:nvPr>
        </p:nvSpPr>
        <p:spPr/>
        <p:txBody>
          <a:bodyPr/>
          <a:lstStyle/>
          <a:p>
            <a:fld id="{289BF301-D0DB-4CFF-9AA1-F3A9E29D7BF7}" type="slidenum">
              <a:rPr lang="en-US" smtClean="0"/>
              <a:t>6</a:t>
            </a:fld>
            <a:endParaRPr lang="en-US"/>
          </a:p>
        </p:txBody>
      </p:sp>
    </p:spTree>
    <p:extLst>
      <p:ext uri="{BB962C8B-B14F-4D97-AF65-F5344CB8AC3E}">
        <p14:creationId xmlns:p14="http://schemas.microsoft.com/office/powerpoint/2010/main" val="2520803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fr-FR" sz="1200" kern="1200" dirty="0">
                <a:solidFill>
                  <a:schemeClr val="tx1"/>
                </a:solidFill>
                <a:effectLst/>
                <a:latin typeface="+mn-lt"/>
                <a:ea typeface="+mn-ea"/>
                <a:cs typeface="+mn-cs"/>
              </a:rPr>
              <a:t>So, </a:t>
            </a:r>
            <a:r>
              <a:rPr lang="fr-FR" sz="1200" kern="1200" dirty="0" err="1">
                <a:solidFill>
                  <a:schemeClr val="tx1"/>
                </a:solidFill>
                <a:effectLst/>
                <a:latin typeface="+mn-lt"/>
                <a:ea typeface="+mn-ea"/>
                <a:cs typeface="+mn-cs"/>
              </a:rPr>
              <a:t>why</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this</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is</a:t>
            </a:r>
            <a:r>
              <a:rPr lang="fr-FR" sz="1200" kern="1200" dirty="0">
                <a:solidFill>
                  <a:schemeClr val="tx1"/>
                </a:solidFill>
                <a:effectLst/>
                <a:latin typeface="+mn-lt"/>
                <a:ea typeface="+mn-ea"/>
                <a:cs typeface="+mn-cs"/>
              </a:rPr>
              <a:t> happening to us? </a:t>
            </a:r>
            <a:r>
              <a:rPr lang="fr-FR" sz="1200" kern="1200" dirty="0" err="1">
                <a:solidFill>
                  <a:schemeClr val="tx1"/>
                </a:solidFill>
                <a:effectLst/>
                <a:latin typeface="+mn-lt"/>
                <a:ea typeface="+mn-ea"/>
                <a:cs typeface="+mn-cs"/>
              </a:rPr>
              <a:t>Reasons</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being</a:t>
            </a:r>
            <a:r>
              <a:rPr lang="fr-FR" sz="1200"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Some client issues are kept in our backlog for many months and years because it is challenging, even impossible, to deliver maintenance releases (even to fix minor client issues) due to our tight roadmap and the fact that we maintain more than 35 exchanges.</a:t>
            </a:r>
          </a:p>
          <a:p>
            <a:pPr marL="171450" indent="-171450">
              <a:buFont typeface="Arial" panose="020B0604020202020204" pitchFamily="34" charset="0"/>
              <a:buChar char="•"/>
            </a:pPr>
            <a:r>
              <a:rPr lang="fr-FR" sz="1200" kern="1200" dirty="0">
                <a:solidFill>
                  <a:schemeClr val="tx1"/>
                </a:solidFill>
                <a:effectLst/>
                <a:latin typeface="+mn-lt"/>
                <a:ea typeface="+mn-ea"/>
                <a:cs typeface="+mn-cs"/>
              </a:rPr>
              <a:t>Due to the </a:t>
            </a:r>
            <a:r>
              <a:rPr lang="fr-FR" sz="1200" kern="1200" dirty="0" err="1">
                <a:solidFill>
                  <a:schemeClr val="tx1"/>
                </a:solidFill>
                <a:effectLst/>
                <a:latin typeface="+mn-lt"/>
                <a:ea typeface="+mn-ea"/>
                <a:cs typeface="+mn-cs"/>
              </a:rPr>
              <a:t>number</a:t>
            </a:r>
            <a:r>
              <a:rPr lang="fr-FR" sz="1200" kern="1200" dirty="0">
                <a:solidFill>
                  <a:schemeClr val="tx1"/>
                </a:solidFill>
                <a:effectLst/>
                <a:latin typeface="+mn-lt"/>
                <a:ea typeface="+mn-ea"/>
                <a:cs typeface="+mn-cs"/>
              </a:rPr>
              <a:t> of </a:t>
            </a:r>
            <a:r>
              <a:rPr lang="fr-FR" sz="1200" kern="1200" dirty="0" err="1">
                <a:solidFill>
                  <a:schemeClr val="tx1"/>
                </a:solidFill>
                <a:effectLst/>
                <a:latin typeface="+mn-lt"/>
                <a:ea typeface="+mn-ea"/>
                <a:cs typeface="+mn-cs"/>
              </a:rPr>
              <a:t>gateways</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that</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we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need</a:t>
            </a:r>
            <a:r>
              <a:rPr lang="fr-FR" sz="1200" kern="1200" dirty="0">
                <a:solidFill>
                  <a:schemeClr val="tx1"/>
                </a:solidFill>
                <a:effectLst/>
                <a:latin typeface="+mn-lt"/>
                <a:ea typeface="+mn-ea"/>
                <a:cs typeface="+mn-cs"/>
              </a:rPr>
              <a:t> to manage, </a:t>
            </a:r>
            <a:r>
              <a:rPr lang="fr-FR" sz="1200" kern="1200" dirty="0" err="1">
                <a:solidFill>
                  <a:schemeClr val="tx1"/>
                </a:solidFill>
                <a:effectLst/>
                <a:latin typeface="+mn-lt"/>
                <a:ea typeface="+mn-ea"/>
                <a:cs typeface="+mn-cs"/>
              </a:rPr>
              <a:t>it</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is</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very</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challenging</a:t>
            </a:r>
            <a:r>
              <a:rPr lang="fr-FR" sz="1200" kern="1200" dirty="0">
                <a:solidFill>
                  <a:schemeClr val="tx1"/>
                </a:solidFill>
                <a:effectLst/>
                <a:latin typeface="+mn-lt"/>
                <a:ea typeface="+mn-ea"/>
                <a:cs typeface="+mn-cs"/>
              </a:rPr>
              <a:t> to </a:t>
            </a:r>
            <a:r>
              <a:rPr lang="fr-FR" sz="1200" kern="1200" dirty="0" err="1">
                <a:solidFill>
                  <a:schemeClr val="tx1"/>
                </a:solidFill>
                <a:effectLst/>
                <a:latin typeface="+mn-lt"/>
                <a:ea typeface="+mn-ea"/>
                <a:cs typeface="+mn-cs"/>
              </a:rPr>
              <a:t>cope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with</a:t>
            </a:r>
            <a:r>
              <a:rPr lang="fr-FR" sz="1200" kern="1200" dirty="0">
                <a:solidFill>
                  <a:schemeClr val="tx1"/>
                </a:solidFill>
                <a:effectLst/>
                <a:latin typeface="+mn-lt"/>
                <a:ea typeface="+mn-ea"/>
                <a:cs typeface="+mn-cs"/>
              </a:rPr>
              <a:t> the </a:t>
            </a:r>
            <a:r>
              <a:rPr lang="fr-FR" sz="1200" kern="1200" dirty="0" err="1">
                <a:solidFill>
                  <a:schemeClr val="tx1"/>
                </a:solidFill>
                <a:effectLst/>
                <a:latin typeface="+mn-lt"/>
                <a:ea typeface="+mn-ea"/>
                <a:cs typeface="+mn-cs"/>
              </a:rPr>
              <a:t>growing</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requirement</a:t>
            </a:r>
            <a:r>
              <a:rPr lang="fr-FR" sz="1200" kern="1200" dirty="0">
                <a:solidFill>
                  <a:schemeClr val="tx1"/>
                </a:solidFill>
                <a:effectLst/>
                <a:latin typeface="+mn-lt"/>
                <a:ea typeface="+mn-ea"/>
                <a:cs typeface="+mn-cs"/>
              </a:rPr>
              <a:t>, to </a:t>
            </a:r>
            <a:r>
              <a:rPr lang="fr-FR" sz="1200" kern="1200" dirty="0" err="1">
                <a:solidFill>
                  <a:schemeClr val="tx1"/>
                </a:solidFill>
                <a:effectLst/>
                <a:latin typeface="+mn-lt"/>
                <a:ea typeface="+mn-ea"/>
                <a:cs typeface="+mn-cs"/>
              </a:rPr>
              <a:t>either</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develop</a:t>
            </a:r>
            <a:r>
              <a:rPr lang="fr-FR" sz="1200" kern="1200" dirty="0">
                <a:solidFill>
                  <a:schemeClr val="tx1"/>
                </a:solidFill>
                <a:effectLst/>
                <a:latin typeface="+mn-lt"/>
                <a:ea typeface="+mn-ea"/>
                <a:cs typeface="+mn-cs"/>
              </a:rPr>
              <a:t> new </a:t>
            </a:r>
            <a:r>
              <a:rPr lang="fr-FR" sz="1200" kern="1200" dirty="0" err="1">
                <a:solidFill>
                  <a:schemeClr val="tx1"/>
                </a:solidFill>
                <a:effectLst/>
                <a:latin typeface="+mn-lt"/>
                <a:ea typeface="+mn-ea"/>
                <a:cs typeface="+mn-cs"/>
              </a:rPr>
              <a:t>gateways</a:t>
            </a:r>
            <a:r>
              <a:rPr lang="fr-FR" sz="1200" kern="1200" dirty="0">
                <a:solidFill>
                  <a:schemeClr val="tx1"/>
                </a:solidFill>
                <a:effectLst/>
                <a:latin typeface="+mn-lt"/>
                <a:ea typeface="+mn-ea"/>
                <a:cs typeface="+mn-cs"/>
              </a:rPr>
              <a:t> for new </a:t>
            </a:r>
            <a:r>
              <a:rPr lang="fr-FR" sz="1200" kern="1200" dirty="0" err="1">
                <a:solidFill>
                  <a:schemeClr val="tx1"/>
                </a:solidFill>
                <a:effectLst/>
                <a:latin typeface="+mn-lt"/>
                <a:ea typeface="+mn-ea"/>
                <a:cs typeface="+mn-cs"/>
              </a:rPr>
              <a:t>markets</a:t>
            </a:r>
            <a:r>
              <a:rPr lang="fr-FR" sz="1200" kern="1200" dirty="0">
                <a:solidFill>
                  <a:schemeClr val="tx1"/>
                </a:solidFill>
                <a:effectLst/>
                <a:latin typeface="+mn-lt"/>
                <a:ea typeface="+mn-ea"/>
                <a:cs typeface="+mn-cs"/>
              </a:rPr>
              <a:t> or to manage and </a:t>
            </a:r>
            <a:r>
              <a:rPr lang="fr-FR" sz="1200" kern="1200" dirty="0" err="1">
                <a:solidFill>
                  <a:schemeClr val="tx1"/>
                </a:solidFill>
                <a:effectLst/>
                <a:latin typeface="+mn-lt"/>
                <a:ea typeface="+mn-ea"/>
                <a:cs typeface="+mn-cs"/>
              </a:rPr>
              <a:t>maintain</a:t>
            </a:r>
            <a:r>
              <a:rPr lang="fr-FR" sz="1200" kern="1200" dirty="0">
                <a:solidFill>
                  <a:schemeClr val="tx1"/>
                </a:solidFill>
                <a:effectLst/>
                <a:latin typeface="+mn-lt"/>
                <a:ea typeface="+mn-ea"/>
                <a:cs typeface="+mn-cs"/>
              </a:rPr>
              <a:t> the </a:t>
            </a:r>
            <a:r>
              <a:rPr lang="fr-FR" sz="1200" kern="1200" dirty="0" err="1">
                <a:solidFill>
                  <a:schemeClr val="tx1"/>
                </a:solidFill>
                <a:effectLst/>
                <a:latin typeface="+mn-lt"/>
                <a:ea typeface="+mn-ea"/>
                <a:cs typeface="+mn-cs"/>
              </a:rPr>
              <a:t>existing</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ones</a:t>
            </a:r>
            <a:r>
              <a:rPr lang="fr-FR" sz="1200" kern="1200" dirty="0">
                <a:solidFill>
                  <a:schemeClr val="tx1"/>
                </a:solidFill>
                <a:effectLst/>
                <a:latin typeface="+mn-lt"/>
                <a:ea typeface="+mn-ea"/>
                <a:cs typeface="+mn-cs"/>
              </a:rPr>
              <a:t>.</a:t>
            </a:r>
          </a:p>
          <a:p>
            <a:pPr marL="171450" indent="-171450">
              <a:buFont typeface="Arial" panose="020B0604020202020204" pitchFamily="34" charset="0"/>
              <a:buChar char="•"/>
            </a:pPr>
            <a:r>
              <a:rPr lang="fr-FR" sz="1200" kern="1200" dirty="0">
                <a:solidFill>
                  <a:schemeClr val="tx1"/>
                </a:solidFill>
                <a:effectLst/>
                <a:latin typeface="+mn-lt"/>
                <a:ea typeface="+mn-ea"/>
                <a:cs typeface="+mn-cs"/>
              </a:rPr>
              <a:t>In the </a:t>
            </a:r>
            <a:r>
              <a:rPr lang="fr-FR" sz="1200" kern="1200" dirty="0" err="1">
                <a:solidFill>
                  <a:schemeClr val="tx1"/>
                </a:solidFill>
                <a:effectLst/>
                <a:latin typeface="+mn-lt"/>
                <a:ea typeface="+mn-ea"/>
                <a:cs typeface="+mn-cs"/>
              </a:rPr>
              <a:t>other</a:t>
            </a:r>
            <a:r>
              <a:rPr lang="fr-FR" sz="1200" kern="1200" dirty="0">
                <a:solidFill>
                  <a:schemeClr val="tx1"/>
                </a:solidFill>
                <a:effectLst/>
                <a:latin typeface="+mn-lt"/>
                <a:ea typeface="+mn-ea"/>
                <a:cs typeface="+mn-cs"/>
              </a:rPr>
              <a:t> hand, </a:t>
            </a:r>
            <a:r>
              <a:rPr lang="fr-FR" sz="1200" kern="1200" dirty="0" err="1">
                <a:solidFill>
                  <a:schemeClr val="tx1"/>
                </a:solidFill>
                <a:effectLst/>
                <a:latin typeface="+mn-lt"/>
                <a:ea typeface="+mn-ea"/>
                <a:cs typeface="+mn-cs"/>
              </a:rPr>
              <a:t>our</a:t>
            </a:r>
            <a:r>
              <a:rPr lang="fr-FR" sz="1200" kern="1200" dirty="0">
                <a:solidFill>
                  <a:schemeClr val="tx1"/>
                </a:solidFill>
                <a:effectLst/>
                <a:latin typeface="+mn-lt"/>
                <a:ea typeface="+mn-ea"/>
                <a:cs typeface="+mn-cs"/>
              </a:rPr>
              <a:t> SDLC </a:t>
            </a:r>
            <a:r>
              <a:rPr lang="fr-FR" sz="1200" kern="1200" dirty="0" err="1">
                <a:solidFill>
                  <a:schemeClr val="tx1"/>
                </a:solidFill>
                <a:effectLst/>
                <a:latin typeface="+mn-lt"/>
                <a:ea typeface="+mn-ea"/>
                <a:cs typeface="+mn-cs"/>
              </a:rPr>
              <a:t>procedure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contains</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many</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manual</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activities</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including</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manual</a:t>
            </a:r>
            <a:r>
              <a:rPr lang="fr-FR" sz="1200" kern="1200" dirty="0">
                <a:solidFill>
                  <a:schemeClr val="tx1"/>
                </a:solidFill>
                <a:effectLst/>
                <a:latin typeface="+mn-lt"/>
                <a:ea typeface="+mn-ea"/>
                <a:cs typeface="+mn-cs"/>
              </a:rPr>
              <a:t> validation, and </a:t>
            </a:r>
            <a:r>
              <a:rPr lang="fr-FR" sz="1200" kern="1200" dirty="0" err="1">
                <a:solidFill>
                  <a:schemeClr val="tx1"/>
                </a:solidFill>
                <a:effectLst/>
                <a:latin typeface="+mn-lt"/>
                <a:ea typeface="+mn-ea"/>
                <a:cs typeface="+mn-cs"/>
              </a:rPr>
              <a:t>manual</a:t>
            </a:r>
            <a:r>
              <a:rPr lang="fr-FR" sz="1200" kern="1200" dirty="0">
                <a:solidFill>
                  <a:schemeClr val="tx1"/>
                </a:solidFill>
                <a:effectLst/>
                <a:latin typeface="+mn-lt"/>
                <a:ea typeface="+mn-ea"/>
                <a:cs typeface="+mn-cs"/>
              </a:rPr>
              <a:t> document </a:t>
            </a:r>
            <a:r>
              <a:rPr lang="fr-FR" sz="1200" kern="1200" dirty="0" err="1">
                <a:solidFill>
                  <a:schemeClr val="tx1"/>
                </a:solidFill>
                <a:effectLst/>
                <a:latin typeface="+mn-lt"/>
                <a:ea typeface="+mn-ea"/>
                <a:cs typeface="+mn-cs"/>
              </a:rPr>
              <a:t>generation</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These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manual</a:t>
            </a:r>
            <a:r>
              <a:rPr lang="fr-FR" sz="1200" kern="1200" dirty="0">
                <a:solidFill>
                  <a:schemeClr val="tx1"/>
                </a:solidFill>
                <a:effectLst/>
                <a:latin typeface="+mn-lt"/>
                <a:ea typeface="+mn-ea"/>
                <a:cs typeface="+mn-cs"/>
              </a:rPr>
              <a:t> efforts are not </a:t>
            </a:r>
            <a:r>
              <a:rPr lang="fr-FR" sz="1200" kern="1200" dirty="0" err="1">
                <a:solidFill>
                  <a:schemeClr val="tx1"/>
                </a:solidFill>
                <a:effectLst/>
                <a:latin typeface="+mn-lt"/>
                <a:ea typeface="+mn-ea"/>
                <a:cs typeface="+mn-cs"/>
              </a:rPr>
              <a:t>kept</a:t>
            </a:r>
            <a:r>
              <a:rPr lang="fr-FR" sz="1200" kern="1200" dirty="0">
                <a:solidFill>
                  <a:schemeClr val="tx1"/>
                </a:solidFill>
                <a:effectLst/>
                <a:latin typeface="+mn-lt"/>
                <a:ea typeface="+mn-ea"/>
                <a:cs typeface="+mn-cs"/>
              </a:rPr>
              <a:t> in </a:t>
            </a:r>
            <a:r>
              <a:rPr lang="fr-FR" sz="1200" kern="1200" dirty="0" err="1">
                <a:solidFill>
                  <a:schemeClr val="tx1"/>
                </a:solidFill>
                <a:effectLst/>
                <a:latin typeface="+mn-lt"/>
                <a:ea typeface="+mn-ea"/>
                <a:cs typeface="+mn-cs"/>
              </a:rPr>
              <a:t>sync</a:t>
            </a:r>
            <a:r>
              <a:rPr lang="fr-FR" sz="1200" kern="1200" dirty="0">
                <a:solidFill>
                  <a:schemeClr val="tx1"/>
                </a:solidFill>
                <a:effectLst/>
                <a:latin typeface="+mn-lt"/>
                <a:ea typeface="+mn-ea"/>
                <a:cs typeface="+mn-cs"/>
              </a:rPr>
              <a:t> in a </a:t>
            </a:r>
            <a:r>
              <a:rPr lang="fr-FR" sz="1200" kern="1200" dirty="0" err="1">
                <a:solidFill>
                  <a:schemeClr val="tx1"/>
                </a:solidFill>
                <a:effectLst/>
                <a:latin typeface="+mn-lt"/>
                <a:ea typeface="+mn-ea"/>
                <a:cs typeface="+mn-cs"/>
              </a:rPr>
              <a:t>streamlined</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way</a:t>
            </a:r>
            <a:r>
              <a:rPr lang="fr-FR" sz="1200" kern="1200" dirty="0">
                <a:solidFill>
                  <a:schemeClr val="tx1"/>
                </a:solidFill>
                <a:effectLst/>
                <a:latin typeface="+mn-lt"/>
                <a:ea typeface="+mn-ea"/>
                <a:cs typeface="+mn-cs"/>
              </a:rPr>
              <a:t> to </a:t>
            </a:r>
            <a:r>
              <a:rPr lang="fr-FR" sz="1200" kern="1200" dirty="0" err="1">
                <a:solidFill>
                  <a:schemeClr val="tx1"/>
                </a:solidFill>
                <a:effectLst/>
                <a:latin typeface="+mn-lt"/>
                <a:ea typeface="+mn-ea"/>
                <a:cs typeface="+mn-cs"/>
              </a:rPr>
              <a:t>reduce</a:t>
            </a:r>
            <a:r>
              <a:rPr lang="fr-FR" sz="1200" kern="1200" dirty="0">
                <a:solidFill>
                  <a:schemeClr val="tx1"/>
                </a:solidFill>
                <a:effectLst/>
                <a:latin typeface="+mn-lt"/>
                <a:ea typeface="+mn-ea"/>
                <a:cs typeface="+mn-cs"/>
              </a:rPr>
              <a:t> the </a:t>
            </a:r>
            <a:r>
              <a:rPr lang="fr-FR" sz="1200" kern="1200" dirty="0" err="1">
                <a:solidFill>
                  <a:schemeClr val="tx1"/>
                </a:solidFill>
                <a:effectLst/>
                <a:latin typeface="+mn-lt"/>
                <a:ea typeface="+mn-ea"/>
                <a:cs typeface="+mn-cs"/>
              </a:rPr>
              <a:t>cost</a:t>
            </a:r>
            <a:r>
              <a:rPr lang="fr-FR" sz="1200" kern="1200" dirty="0">
                <a:solidFill>
                  <a:schemeClr val="tx1"/>
                </a:solidFill>
                <a:effectLst/>
                <a:latin typeface="+mn-lt"/>
                <a:ea typeface="+mn-ea"/>
                <a:cs typeface="+mn-cs"/>
              </a:rPr>
              <a:t> and the planning </a:t>
            </a:r>
            <a:r>
              <a:rPr lang="fr-FR" sz="1200" kern="1200" dirty="0" err="1">
                <a:solidFill>
                  <a:schemeClr val="tx1"/>
                </a:solidFill>
                <a:effectLst/>
                <a:latin typeface="+mn-lt"/>
                <a:ea typeface="+mn-ea"/>
                <a:cs typeface="+mn-cs"/>
              </a:rPr>
              <a:t>overhead</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where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we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we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need</a:t>
            </a:r>
            <a:r>
              <a:rPr lang="fr-FR" sz="1200" kern="1200" dirty="0">
                <a:solidFill>
                  <a:schemeClr val="tx1"/>
                </a:solidFill>
                <a:effectLst/>
                <a:latin typeface="+mn-lt"/>
                <a:ea typeface="+mn-ea"/>
                <a:cs typeface="+mn-cs"/>
              </a:rPr>
              <a:t> to </a:t>
            </a:r>
            <a:r>
              <a:rPr lang="fr-FR" sz="1200" kern="1200" dirty="0" err="1">
                <a:solidFill>
                  <a:schemeClr val="tx1"/>
                </a:solidFill>
                <a:effectLst/>
                <a:latin typeface="+mn-lt"/>
                <a:ea typeface="+mn-ea"/>
                <a:cs typeface="+mn-cs"/>
              </a:rPr>
              <a:t>remember</a:t>
            </a:r>
            <a:r>
              <a:rPr lang="fr-FR" sz="1200" kern="1200" dirty="0">
                <a:solidFill>
                  <a:schemeClr val="tx1"/>
                </a:solidFill>
                <a:effectLst/>
                <a:latin typeface="+mn-lt"/>
                <a:ea typeface="+mn-ea"/>
                <a:cs typeface="+mn-cs"/>
              </a:rPr>
              <a:t> the </a:t>
            </a:r>
            <a:r>
              <a:rPr lang="fr-FR" sz="1200" kern="1200" dirty="0" err="1">
                <a:solidFill>
                  <a:schemeClr val="tx1"/>
                </a:solidFill>
                <a:effectLst/>
                <a:latin typeface="+mn-lt"/>
                <a:ea typeface="+mn-ea"/>
                <a:cs typeface="+mn-cs"/>
              </a:rPr>
              <a:t>nitty</a:t>
            </a:r>
            <a:r>
              <a:rPr lang="fr-FR" sz="1200" kern="1200" dirty="0">
                <a:solidFill>
                  <a:schemeClr val="tx1"/>
                </a:solidFill>
                <a:effectLst/>
                <a:latin typeface="+mn-lt"/>
                <a:ea typeface="+mn-ea"/>
                <a:cs typeface="+mn-cs"/>
              </a:rPr>
              <a:t> and </a:t>
            </a:r>
            <a:r>
              <a:rPr lang="fr-FR" sz="1200" kern="1200" dirty="0" err="1">
                <a:solidFill>
                  <a:schemeClr val="tx1"/>
                </a:solidFill>
                <a:effectLst/>
                <a:latin typeface="+mn-lt"/>
                <a:ea typeface="+mn-ea"/>
                <a:cs typeface="+mn-cs"/>
              </a:rPr>
              <a:t>gritty</a:t>
            </a:r>
            <a:r>
              <a:rPr lang="fr-FR" sz="1200" kern="1200" dirty="0">
                <a:solidFill>
                  <a:schemeClr val="tx1"/>
                </a:solidFill>
                <a:effectLst/>
                <a:latin typeface="+mn-lt"/>
                <a:ea typeface="+mn-ea"/>
                <a:cs typeface="+mn-cs"/>
              </a:rPr>
              <a:t> of the </a:t>
            </a:r>
            <a:r>
              <a:rPr lang="fr-FR" sz="1200" kern="1200" dirty="0" err="1">
                <a:solidFill>
                  <a:schemeClr val="tx1"/>
                </a:solidFill>
                <a:effectLst/>
                <a:latin typeface="+mn-lt"/>
                <a:ea typeface="+mn-ea"/>
                <a:cs typeface="+mn-cs"/>
              </a:rPr>
              <a:t>related</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steps</a:t>
            </a:r>
            <a:r>
              <a:rPr lang="fr-FR" sz="1200" kern="1200" dirty="0">
                <a:solidFill>
                  <a:schemeClr val="tx1"/>
                </a:solidFill>
                <a:effectLst/>
                <a:latin typeface="+mn-lt"/>
                <a:ea typeface="+mn-ea"/>
                <a:cs typeface="+mn-cs"/>
              </a:rPr>
              <a:t>.</a:t>
            </a:r>
          </a:p>
          <a:p>
            <a:pPr marL="171450" indent="-171450">
              <a:buFont typeface="Arial" panose="020B0604020202020204" pitchFamily="34" charset="0"/>
              <a:buChar char="•"/>
            </a:pPr>
            <a:r>
              <a:rPr lang="fr-FR" sz="1200" kern="1200" dirty="0" err="1">
                <a:solidFill>
                  <a:schemeClr val="tx1"/>
                </a:solidFill>
                <a:effectLst/>
                <a:latin typeface="+mn-lt"/>
                <a:ea typeface="+mn-ea"/>
                <a:cs typeface="+mn-cs"/>
              </a:rPr>
              <a:t>We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also</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need</a:t>
            </a:r>
            <a:r>
              <a:rPr lang="fr-FR" sz="1200" kern="1200" dirty="0">
                <a:solidFill>
                  <a:schemeClr val="tx1"/>
                </a:solidFill>
                <a:effectLst/>
                <a:latin typeface="+mn-lt"/>
                <a:ea typeface="+mn-ea"/>
                <a:cs typeface="+mn-cs"/>
              </a:rPr>
              <a:t> to </a:t>
            </a:r>
            <a:r>
              <a:rPr lang="fr-FR" sz="1200" kern="1200" dirty="0" err="1">
                <a:solidFill>
                  <a:schemeClr val="tx1"/>
                </a:solidFill>
                <a:effectLst/>
                <a:latin typeface="+mn-lt"/>
                <a:ea typeface="+mn-ea"/>
                <a:cs typeface="+mn-cs"/>
              </a:rPr>
              <a:t>improve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our</a:t>
            </a:r>
            <a:r>
              <a:rPr lang="fr-FR" sz="1200" kern="1200" dirty="0">
                <a:solidFill>
                  <a:schemeClr val="tx1"/>
                </a:solidFill>
                <a:effectLst/>
                <a:latin typeface="+mn-lt"/>
                <a:ea typeface="+mn-ea"/>
                <a:cs typeface="+mn-cs"/>
              </a:rPr>
              <a:t> CI </a:t>
            </a:r>
            <a:r>
              <a:rPr lang="fr-FR" sz="1200" kern="1200" dirty="0" err="1">
                <a:solidFill>
                  <a:schemeClr val="tx1"/>
                </a:solidFill>
                <a:effectLst/>
                <a:latin typeface="+mn-lt"/>
                <a:ea typeface="+mn-ea"/>
                <a:cs typeface="+mn-cs"/>
              </a:rPr>
              <a:t>integration</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with</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additinal</a:t>
            </a:r>
            <a:r>
              <a:rPr lang="fr-FR" sz="1200" kern="1200" dirty="0">
                <a:solidFill>
                  <a:schemeClr val="tx1"/>
                </a:solidFill>
                <a:effectLst/>
                <a:latin typeface="+mn-lt"/>
                <a:ea typeface="+mn-ea"/>
                <a:cs typeface="+mn-cs"/>
              </a:rPr>
              <a:t> PMIS </a:t>
            </a:r>
            <a:r>
              <a:rPr lang="fr-FR" sz="1200" kern="1200" dirty="0" err="1">
                <a:solidFill>
                  <a:schemeClr val="tx1"/>
                </a:solidFill>
                <a:effectLst/>
                <a:latin typeface="+mn-lt"/>
                <a:ea typeface="+mn-ea"/>
                <a:cs typeface="+mn-cs"/>
              </a:rPr>
              <a:t>systems</a:t>
            </a:r>
            <a:r>
              <a:rPr lang="fr-FR" sz="1200" kern="1200" dirty="0">
                <a:solidFill>
                  <a:schemeClr val="tx1"/>
                </a:solidFill>
                <a:effectLst/>
                <a:latin typeface="+mn-lt"/>
                <a:ea typeface="+mn-ea"/>
                <a:cs typeface="+mn-cs"/>
              </a:rPr>
              <a:t> like Jira and </a:t>
            </a:r>
            <a:r>
              <a:rPr lang="fr-FR" sz="1200" kern="1200" dirty="0" err="1">
                <a:solidFill>
                  <a:schemeClr val="tx1"/>
                </a:solidFill>
                <a:effectLst/>
                <a:latin typeface="+mn-lt"/>
                <a:ea typeface="+mn-ea"/>
                <a:cs typeface="+mn-cs"/>
              </a:rPr>
              <a:t>Testrail</a:t>
            </a:r>
            <a:r>
              <a:rPr lang="fr-FR" sz="1200" kern="1200" dirty="0">
                <a:solidFill>
                  <a:schemeClr val="tx1"/>
                </a:solidFill>
                <a:effectLst/>
                <a:latin typeface="+mn-lt"/>
                <a:ea typeface="+mn-ea"/>
                <a:cs typeface="+mn-cs"/>
              </a:rPr>
              <a:t>.</a:t>
            </a:r>
          </a:p>
          <a:p>
            <a:pPr marL="0" indent="0">
              <a:buFont typeface="Arial" panose="020B0604020202020204" pitchFamily="34" charset="0"/>
              <a:buNone/>
            </a:pPr>
            <a:endParaRPr lang="fr-FR" sz="1200" kern="1200" dirty="0">
              <a:solidFill>
                <a:schemeClr val="tx1"/>
              </a:solidFill>
              <a:effectLst/>
              <a:latin typeface="+mn-lt"/>
              <a:ea typeface="+mn-ea"/>
              <a:cs typeface="+mn-cs"/>
            </a:endParaRPr>
          </a:p>
          <a:p>
            <a:pPr marL="0" indent="0">
              <a:buFont typeface="Arial" panose="020B0604020202020204" pitchFamily="34" charset="0"/>
              <a:buNone/>
            </a:pPr>
            <a:r>
              <a:rPr lang="fr-FR" sz="1200" kern="1200" dirty="0">
                <a:solidFill>
                  <a:schemeClr val="tx1"/>
                </a:solidFill>
                <a:effectLst/>
                <a:latin typeface="+mn-lt"/>
                <a:ea typeface="+mn-ea"/>
                <a:cs typeface="+mn-cs"/>
              </a:rPr>
              <a:t>In the </a:t>
            </a:r>
            <a:r>
              <a:rPr lang="fr-FR" sz="1200" kern="1200" dirty="0" err="1">
                <a:solidFill>
                  <a:schemeClr val="tx1"/>
                </a:solidFill>
                <a:effectLst/>
                <a:latin typeface="+mn-lt"/>
                <a:ea typeface="+mn-ea"/>
                <a:cs typeface="+mn-cs"/>
              </a:rPr>
              <a:t>next</a:t>
            </a:r>
            <a:r>
              <a:rPr lang="fr-FR" sz="1200" kern="1200" dirty="0">
                <a:solidFill>
                  <a:schemeClr val="tx1"/>
                </a:solidFill>
                <a:effectLst/>
                <a:latin typeface="+mn-lt"/>
                <a:ea typeface="+mn-ea"/>
                <a:cs typeface="+mn-cs"/>
              </a:rPr>
              <a:t> slides </a:t>
            </a:r>
            <a:r>
              <a:rPr lang="fr-FR" sz="1200" kern="1200" dirty="0" err="1">
                <a:solidFill>
                  <a:schemeClr val="tx1"/>
                </a:solidFill>
                <a:effectLst/>
                <a:latin typeface="+mn-lt"/>
                <a:ea typeface="+mn-ea"/>
                <a:cs typeface="+mn-cs"/>
              </a:rPr>
              <a:t>we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will</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explain</a:t>
            </a:r>
            <a:r>
              <a:rPr lang="fr-FR" sz="1200" kern="1200" dirty="0">
                <a:solidFill>
                  <a:schemeClr val="tx1"/>
                </a:solidFill>
                <a:effectLst/>
                <a:latin typeface="+mn-lt"/>
                <a:ea typeface="+mn-ea"/>
                <a:cs typeface="+mn-cs"/>
              </a:rPr>
              <a:t> how </a:t>
            </a:r>
            <a:r>
              <a:rPr lang="fr-FR" sz="1200" kern="1200" dirty="0" err="1">
                <a:solidFill>
                  <a:schemeClr val="tx1"/>
                </a:solidFill>
                <a:effectLst/>
                <a:latin typeface="+mn-lt"/>
                <a:ea typeface="+mn-ea"/>
                <a:cs typeface="+mn-cs"/>
              </a:rPr>
              <a:t>we</a:t>
            </a:r>
            <a:r>
              <a:rPr lang="fr-FR" sz="1200" kern="1200" dirty="0">
                <a:solidFill>
                  <a:schemeClr val="tx1"/>
                </a:solidFill>
                <a:effectLst/>
                <a:latin typeface="+mn-lt"/>
                <a:ea typeface="+mn-ea"/>
                <a:cs typeface="+mn-cs"/>
              </a:rPr>
              <a:t> can </a:t>
            </a:r>
            <a:r>
              <a:rPr lang="fr-FR" sz="1200" kern="1200" dirty="0" err="1">
                <a:solidFill>
                  <a:schemeClr val="tx1"/>
                </a:solidFill>
                <a:effectLst/>
                <a:latin typeface="+mn-lt"/>
                <a:ea typeface="+mn-ea"/>
                <a:cs typeface="+mn-cs"/>
              </a:rPr>
              <a:t>improve</a:t>
            </a:r>
            <a:r>
              <a:rPr lang="fr-FR" sz="1200" kern="1200" dirty="0">
                <a:solidFill>
                  <a:schemeClr val="tx1"/>
                </a:solidFill>
                <a:effectLst/>
                <a:latin typeface="+mn-lt"/>
                <a:ea typeface="+mn-ea"/>
                <a:cs typeface="+mn-cs"/>
              </a:rPr>
              <a:t> all of </a:t>
            </a:r>
            <a:r>
              <a:rPr lang="fr-FR" sz="1200" kern="1200" dirty="0" err="1">
                <a:solidFill>
                  <a:schemeClr val="tx1"/>
                </a:solidFill>
                <a:effectLst/>
                <a:latin typeface="+mn-lt"/>
                <a:ea typeface="+mn-ea"/>
                <a:cs typeface="+mn-cs"/>
              </a:rPr>
              <a:t>this</a:t>
            </a:r>
            <a:r>
              <a:rPr lang="fr-FR" sz="1200" kern="1200" dirty="0">
                <a:solidFill>
                  <a:schemeClr val="tx1"/>
                </a:solidFill>
                <a:effectLst/>
                <a:latin typeface="+mn-lt"/>
                <a:ea typeface="+mn-ea"/>
                <a:cs typeface="+mn-cs"/>
              </a:rPr>
              <a:t> to </a:t>
            </a:r>
            <a:r>
              <a:rPr lang="fr-FR" sz="1200" kern="1200" dirty="0" err="1">
                <a:solidFill>
                  <a:schemeClr val="tx1"/>
                </a:solidFill>
                <a:effectLst/>
                <a:latin typeface="+mn-lt"/>
                <a:ea typeface="+mn-ea"/>
                <a:cs typeface="+mn-cs"/>
              </a:rPr>
              <a:t>satisfy</a:t>
            </a:r>
            <a:r>
              <a:rPr lang="fr-FR" sz="1200" kern="1200" dirty="0">
                <a:solidFill>
                  <a:schemeClr val="tx1"/>
                </a:solidFill>
                <a:effectLst/>
                <a:latin typeface="+mn-lt"/>
                <a:ea typeface="+mn-ea"/>
                <a:cs typeface="+mn-cs"/>
              </a:rPr>
              <a:t> all stakeholders </a:t>
            </a:r>
            <a:r>
              <a:rPr lang="fr-FR" sz="1200" kern="1200" dirty="0" err="1">
                <a:solidFill>
                  <a:schemeClr val="tx1"/>
                </a:solidFill>
                <a:effectLst/>
                <a:latin typeface="+mn-lt"/>
                <a:ea typeface="+mn-ea"/>
                <a:cs typeface="+mn-cs"/>
              </a:rPr>
              <a:t>including</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our</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corporate</a:t>
            </a:r>
            <a:r>
              <a:rPr lang="fr-FR" sz="1200" kern="1200" dirty="0">
                <a:solidFill>
                  <a:schemeClr val="tx1"/>
                </a:solidFill>
                <a:effectLst/>
                <a:latin typeface="+mn-lt"/>
                <a:ea typeface="+mn-ea"/>
                <a:cs typeface="+mn-cs"/>
              </a:rPr>
              <a:t> and </a:t>
            </a:r>
            <a:r>
              <a:rPr lang="fr-FR" sz="1200" kern="1200" dirty="0" err="1">
                <a:solidFill>
                  <a:schemeClr val="tx1"/>
                </a:solidFill>
                <a:effectLst/>
                <a:latin typeface="+mn-lt"/>
                <a:ea typeface="+mn-ea"/>
                <a:cs typeface="+mn-cs"/>
              </a:rPr>
              <a:t>our</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customers</a:t>
            </a:r>
            <a:endParaRPr lang="fr-FR" sz="120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89BF301-D0DB-4CFF-9AA1-F3A9E29D7BF7}" type="slidenum">
              <a:rPr lang="en-US" smtClean="0"/>
              <a:t>7</a:t>
            </a:fld>
            <a:endParaRPr lang="en-US"/>
          </a:p>
        </p:txBody>
      </p:sp>
    </p:spTree>
    <p:extLst>
      <p:ext uri="{BB962C8B-B14F-4D97-AF65-F5344CB8AC3E}">
        <p14:creationId xmlns:p14="http://schemas.microsoft.com/office/powerpoint/2010/main" val="779821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fr-FR" sz="1200" kern="1200" dirty="0">
                <a:solidFill>
                  <a:schemeClr val="tx1"/>
                </a:solidFill>
                <a:effectLst/>
                <a:latin typeface="+mn-lt"/>
                <a:ea typeface="+mn-ea"/>
                <a:cs typeface="+mn-cs"/>
              </a:rPr>
              <a:t>If </a:t>
            </a:r>
            <a:r>
              <a:rPr lang="fr-FR" sz="1200" kern="1200" dirty="0" err="1">
                <a:solidFill>
                  <a:schemeClr val="tx1"/>
                </a:solidFill>
                <a:effectLst/>
                <a:latin typeface="+mn-lt"/>
                <a:ea typeface="+mn-ea"/>
                <a:cs typeface="+mn-cs"/>
              </a:rPr>
              <a:t>we</a:t>
            </a:r>
            <a:r>
              <a:rPr lang="fr-FR" sz="1200" kern="1200" dirty="0">
                <a:solidFill>
                  <a:schemeClr val="tx1"/>
                </a:solidFill>
                <a:effectLst/>
                <a:latin typeface="+mn-lt"/>
                <a:ea typeface="+mn-ea"/>
                <a:cs typeface="+mn-cs"/>
              </a:rPr>
              <a:t> continue </a:t>
            </a:r>
            <a:r>
              <a:rPr lang="fr-FR" sz="1200" kern="1200" dirty="0" err="1">
                <a:solidFill>
                  <a:schemeClr val="tx1"/>
                </a:solidFill>
                <a:effectLst/>
                <a:latin typeface="+mn-lt"/>
                <a:ea typeface="+mn-ea"/>
                <a:cs typeface="+mn-cs"/>
              </a:rPr>
              <a:t>working</a:t>
            </a:r>
            <a:r>
              <a:rPr lang="fr-FR" sz="1200" kern="1200" dirty="0">
                <a:solidFill>
                  <a:schemeClr val="tx1"/>
                </a:solidFill>
                <a:effectLst/>
                <a:latin typeface="+mn-lt"/>
                <a:ea typeface="+mn-ea"/>
                <a:cs typeface="+mn-cs"/>
              </a:rPr>
              <a:t> the </a:t>
            </a:r>
            <a:r>
              <a:rPr lang="fr-FR" sz="1200" kern="1200" dirty="0" err="1">
                <a:solidFill>
                  <a:schemeClr val="tx1"/>
                </a:solidFill>
                <a:effectLst/>
                <a:latin typeface="+mn-lt"/>
                <a:ea typeface="+mn-ea"/>
                <a:cs typeface="+mn-cs"/>
              </a:rPr>
              <a:t>same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way</a:t>
            </a:r>
            <a:r>
              <a:rPr lang="fr-FR" sz="1200" kern="1200" dirty="0">
                <a:solidFill>
                  <a:schemeClr val="tx1"/>
                </a:solidFill>
                <a:effectLst/>
                <a:latin typeface="+mn-lt"/>
                <a:ea typeface="+mn-ea"/>
                <a:cs typeface="+mn-cs"/>
              </a:rPr>
              <a:t>:</a:t>
            </a:r>
          </a:p>
          <a:p>
            <a:pPr marL="171450" indent="-171450">
              <a:buFont typeface="Arial" panose="020B0604020202020204" pitchFamily="34" charset="0"/>
              <a:buChar char="•"/>
            </a:pPr>
            <a:r>
              <a:rPr lang="fr-FR" sz="1200" kern="1200" dirty="0" err="1">
                <a:solidFill>
                  <a:schemeClr val="tx1"/>
                </a:solidFill>
                <a:effectLst/>
                <a:latin typeface="+mn-lt"/>
                <a:ea typeface="+mn-ea"/>
                <a:cs typeface="+mn-cs"/>
              </a:rPr>
              <a:t>We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will</a:t>
            </a:r>
            <a:r>
              <a:rPr lang="fr-FR" sz="1200" kern="1200" dirty="0">
                <a:solidFill>
                  <a:schemeClr val="tx1"/>
                </a:solidFill>
                <a:effectLst/>
                <a:latin typeface="+mn-lt"/>
                <a:ea typeface="+mn-ea"/>
                <a:cs typeface="+mn-cs"/>
              </a:rPr>
              <a:t> not </a:t>
            </a:r>
            <a:r>
              <a:rPr lang="fr-FR" sz="1200" kern="1200" dirty="0" err="1">
                <a:solidFill>
                  <a:schemeClr val="tx1"/>
                </a:solidFill>
                <a:effectLst/>
                <a:latin typeface="+mn-lt"/>
                <a:ea typeface="+mn-ea"/>
                <a:cs typeface="+mn-cs"/>
              </a:rPr>
              <a:t>be</a:t>
            </a:r>
            <a:r>
              <a:rPr lang="fr-FR" sz="1200" kern="1200" dirty="0">
                <a:solidFill>
                  <a:schemeClr val="tx1"/>
                </a:solidFill>
                <a:effectLst/>
                <a:latin typeface="+mn-lt"/>
                <a:ea typeface="+mn-ea"/>
                <a:cs typeface="+mn-cs"/>
              </a:rPr>
              <a:t> able to </a:t>
            </a:r>
            <a:r>
              <a:rPr lang="fr-FR" sz="1200" kern="1200" dirty="0" err="1">
                <a:solidFill>
                  <a:schemeClr val="tx1"/>
                </a:solidFill>
                <a:effectLst/>
                <a:latin typeface="+mn-lt"/>
                <a:ea typeface="+mn-ea"/>
                <a:cs typeface="+mn-cs"/>
              </a:rPr>
              <a:t>improve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our</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product</a:t>
            </a:r>
            <a:r>
              <a:rPr lang="fr-FR" sz="1200" kern="1200" dirty="0">
                <a:solidFill>
                  <a:schemeClr val="tx1"/>
                </a:solidFill>
                <a:effectLst/>
                <a:latin typeface="+mn-lt"/>
                <a:ea typeface="+mn-ea"/>
                <a:cs typeface="+mn-cs"/>
              </a:rPr>
              <a:t> as </a:t>
            </a:r>
            <a:r>
              <a:rPr lang="fr-FR" sz="1200" kern="1200" dirty="0" err="1">
                <a:solidFill>
                  <a:schemeClr val="tx1"/>
                </a:solidFill>
                <a:effectLst/>
                <a:latin typeface="+mn-lt"/>
                <a:ea typeface="+mn-ea"/>
                <a:cs typeface="+mn-cs"/>
              </a:rPr>
              <a:t>we</a:t>
            </a:r>
            <a:r>
              <a:rPr lang="fr-FR" sz="1200" kern="1200" dirty="0">
                <a:solidFill>
                  <a:schemeClr val="tx1"/>
                </a:solidFill>
                <a:effectLst/>
                <a:latin typeface="+mn-lt"/>
                <a:ea typeface="+mn-ea"/>
                <a:cs typeface="+mn-cs"/>
              </a:rPr>
              <a:t> are </a:t>
            </a:r>
            <a:r>
              <a:rPr lang="fr-FR" sz="1200" kern="1200" dirty="0" err="1">
                <a:solidFill>
                  <a:schemeClr val="tx1"/>
                </a:solidFill>
                <a:effectLst/>
                <a:latin typeface="+mn-lt"/>
                <a:ea typeface="+mn-ea"/>
                <a:cs typeface="+mn-cs"/>
              </a:rPr>
              <a:t>continously</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focusing</a:t>
            </a:r>
            <a:r>
              <a:rPr lang="fr-FR" sz="1200" kern="1200" dirty="0">
                <a:solidFill>
                  <a:schemeClr val="tx1"/>
                </a:solidFill>
                <a:effectLst/>
                <a:latin typeface="+mn-lt"/>
                <a:ea typeface="+mn-ea"/>
                <a:cs typeface="+mn-cs"/>
              </a:rPr>
              <a:t> on maintenance releases to </a:t>
            </a:r>
            <a:r>
              <a:rPr lang="fr-FR" sz="1200" kern="1200" dirty="0" err="1">
                <a:solidFill>
                  <a:schemeClr val="tx1"/>
                </a:solidFill>
                <a:effectLst/>
                <a:latin typeface="+mn-lt"/>
                <a:ea typeface="+mn-ea"/>
                <a:cs typeface="+mn-cs"/>
              </a:rPr>
              <a:t>address</a:t>
            </a:r>
            <a:r>
              <a:rPr lang="fr-FR" sz="1200" kern="1200" dirty="0">
                <a:solidFill>
                  <a:schemeClr val="tx1"/>
                </a:solidFill>
                <a:effectLst/>
                <a:latin typeface="+mn-lt"/>
                <a:ea typeface="+mn-ea"/>
                <a:cs typeface="+mn-cs"/>
              </a:rPr>
              <a:t> issues or </a:t>
            </a:r>
            <a:r>
              <a:rPr lang="fr-FR" sz="1200" kern="1200" dirty="0" err="1">
                <a:solidFill>
                  <a:schemeClr val="tx1"/>
                </a:solidFill>
                <a:effectLst/>
                <a:latin typeface="+mn-lt"/>
                <a:ea typeface="+mn-ea"/>
                <a:cs typeface="+mn-cs"/>
              </a:rPr>
              <a:t>vulnerabilities</a:t>
            </a:r>
            <a:endParaRPr lang="fr-FR" sz="1200" kern="1200" dirty="0">
              <a:solidFill>
                <a:schemeClr val="tx1"/>
              </a:solidFill>
              <a:effectLst/>
              <a:latin typeface="+mn-lt"/>
              <a:ea typeface="+mn-ea"/>
              <a:cs typeface="+mn-cs"/>
              <a:sym typeface="Wingdings" panose="05000000000000000000" pitchFamily="2" charset="2"/>
            </a:endParaRPr>
          </a:p>
          <a:p>
            <a:pPr marL="171450" indent="-171450">
              <a:buFont typeface="Arial" panose="020B0604020202020204" pitchFamily="34" charset="0"/>
              <a:buChar char="•"/>
            </a:pPr>
            <a:r>
              <a:rPr lang="fr-FR" sz="1200" kern="1200" dirty="0" err="1">
                <a:solidFill>
                  <a:schemeClr val="tx1"/>
                </a:solidFill>
                <a:effectLst/>
                <a:latin typeface="+mn-lt"/>
                <a:ea typeface="+mn-ea"/>
                <a:cs typeface="+mn-cs"/>
                <a:sym typeface="Wingdings" panose="05000000000000000000" pitchFamily="2" charset="2"/>
              </a:rPr>
              <a:t>We</a:t>
            </a:r>
            <a:r>
              <a:rPr lang="fr-FR" sz="1200" kern="1200" dirty="0">
                <a:solidFill>
                  <a:schemeClr val="tx1"/>
                </a:solidFill>
                <a:effectLst/>
                <a:latin typeface="+mn-lt"/>
                <a:ea typeface="+mn-ea"/>
                <a:cs typeface="+mn-cs"/>
                <a:sym typeface="Wingdings" panose="05000000000000000000" pitchFamily="2" charset="2"/>
              </a:rPr>
              <a:t> can not </a:t>
            </a:r>
            <a:r>
              <a:rPr lang="fr-FR" sz="1200" kern="1200" dirty="0" err="1">
                <a:solidFill>
                  <a:schemeClr val="tx1"/>
                </a:solidFill>
                <a:effectLst/>
                <a:latin typeface="+mn-lt"/>
                <a:ea typeface="+mn-ea"/>
                <a:cs typeface="+mn-cs"/>
                <a:sym typeface="Wingdings" panose="05000000000000000000" pitchFamily="2" charset="2"/>
              </a:rPr>
              <a:t>address</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customer</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reported</a:t>
            </a:r>
            <a:r>
              <a:rPr lang="fr-FR" sz="1200" kern="1200" dirty="0">
                <a:solidFill>
                  <a:schemeClr val="tx1"/>
                </a:solidFill>
                <a:effectLst/>
                <a:latin typeface="+mn-lt"/>
                <a:ea typeface="+mn-ea"/>
                <a:cs typeface="+mn-cs"/>
                <a:sym typeface="Wingdings" panose="05000000000000000000" pitchFamily="2" charset="2"/>
              </a:rPr>
              <a:t> issues in a </a:t>
            </a:r>
            <a:r>
              <a:rPr lang="fr-FR" sz="1200" kern="1200" dirty="0" err="1">
                <a:solidFill>
                  <a:schemeClr val="tx1"/>
                </a:solidFill>
                <a:effectLst/>
                <a:latin typeface="+mn-lt"/>
                <a:ea typeface="+mn-ea"/>
                <a:cs typeface="+mn-cs"/>
                <a:sym typeface="Wingdings" panose="05000000000000000000" pitchFamily="2" charset="2"/>
              </a:rPr>
              <a:t>timely</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manner</a:t>
            </a:r>
            <a:r>
              <a:rPr lang="fr-FR" sz="1200" kern="1200" dirty="0">
                <a:solidFill>
                  <a:schemeClr val="tx1"/>
                </a:solidFill>
                <a:effectLst/>
                <a:latin typeface="+mn-lt"/>
                <a:ea typeface="+mn-ea"/>
                <a:cs typeface="+mn-cs"/>
                <a:sym typeface="Wingdings" panose="05000000000000000000" pitchFamily="2" charset="2"/>
              </a:rPr>
              <a:t>, and </a:t>
            </a:r>
            <a:r>
              <a:rPr lang="fr-FR" sz="1200" kern="1200" dirty="0" err="1">
                <a:solidFill>
                  <a:schemeClr val="tx1"/>
                </a:solidFill>
                <a:effectLst/>
                <a:latin typeface="+mn-lt"/>
                <a:ea typeface="+mn-ea"/>
                <a:cs typeface="+mn-cs"/>
                <a:sym typeface="Wingdings" panose="05000000000000000000" pitchFamily="2" charset="2"/>
              </a:rPr>
              <a:t>even</a:t>
            </a:r>
            <a:r>
              <a:rPr lang="fr-FR" sz="1200" kern="1200" dirty="0">
                <a:solidFill>
                  <a:schemeClr val="tx1"/>
                </a:solidFill>
                <a:effectLst/>
                <a:latin typeface="+mn-lt"/>
                <a:ea typeface="+mn-ea"/>
                <a:cs typeface="+mn-cs"/>
                <a:sym typeface="Wingdings" panose="05000000000000000000" pitchFamily="2" charset="2"/>
              </a:rPr>
              <a:t> if </a:t>
            </a:r>
            <a:r>
              <a:rPr lang="fr-FR" sz="1200" kern="1200" dirty="0" err="1">
                <a:solidFill>
                  <a:schemeClr val="tx1"/>
                </a:solidFill>
                <a:effectLst/>
                <a:latin typeface="+mn-lt"/>
                <a:ea typeface="+mn-ea"/>
                <a:cs typeface="+mn-cs"/>
                <a:sym typeface="Wingdings" panose="05000000000000000000" pitchFamily="2" charset="2"/>
              </a:rPr>
              <a:t>we</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accelerate</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we</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risk</a:t>
            </a:r>
            <a:r>
              <a:rPr lang="fr-FR" sz="1200" kern="1200" dirty="0">
                <a:solidFill>
                  <a:schemeClr val="tx1"/>
                </a:solidFill>
                <a:effectLst/>
                <a:latin typeface="+mn-lt"/>
                <a:ea typeface="+mn-ea"/>
                <a:cs typeface="+mn-cs"/>
                <a:sym typeface="Wingdings" panose="05000000000000000000" pitchFamily="2" charset="2"/>
              </a:rPr>
              <a:t> to </a:t>
            </a:r>
            <a:r>
              <a:rPr lang="fr-FR" sz="1200" kern="1200" dirty="0" err="1">
                <a:solidFill>
                  <a:schemeClr val="tx1"/>
                </a:solidFill>
                <a:effectLst/>
                <a:latin typeface="+mn-lt"/>
                <a:ea typeface="+mn-ea"/>
                <a:cs typeface="+mn-cs"/>
                <a:sym typeface="Wingdings" panose="05000000000000000000" pitchFamily="2" charset="2"/>
              </a:rPr>
              <a:t>increase</a:t>
            </a:r>
            <a:r>
              <a:rPr lang="fr-FR" sz="1200" kern="1200" dirty="0">
                <a:solidFill>
                  <a:schemeClr val="tx1"/>
                </a:solidFill>
                <a:effectLst/>
                <a:latin typeface="+mn-lt"/>
                <a:ea typeface="+mn-ea"/>
                <a:cs typeface="+mn-cs"/>
                <a:sym typeface="Wingdings" panose="05000000000000000000" pitchFamily="2" charset="2"/>
              </a:rPr>
              <a:t> the </a:t>
            </a:r>
            <a:r>
              <a:rPr lang="fr-FR" sz="1200" kern="1200" dirty="0" err="1">
                <a:solidFill>
                  <a:schemeClr val="tx1"/>
                </a:solidFill>
                <a:effectLst/>
                <a:latin typeface="+mn-lt"/>
                <a:ea typeface="+mn-ea"/>
                <a:cs typeface="+mn-cs"/>
                <a:sym typeface="Wingdings" panose="05000000000000000000" pitchFamily="2" charset="2"/>
              </a:rPr>
              <a:t>number</a:t>
            </a:r>
            <a:r>
              <a:rPr lang="fr-FR" sz="1200" kern="1200" dirty="0">
                <a:solidFill>
                  <a:schemeClr val="tx1"/>
                </a:solidFill>
                <a:effectLst/>
                <a:latin typeface="+mn-lt"/>
                <a:ea typeface="+mn-ea"/>
                <a:cs typeface="+mn-cs"/>
                <a:sym typeface="Wingdings" panose="05000000000000000000" pitchFamily="2" charset="2"/>
              </a:rPr>
              <a:t> of follow up releases </a:t>
            </a:r>
            <a:r>
              <a:rPr lang="fr-FR" sz="1200" kern="1200" dirty="0" err="1">
                <a:solidFill>
                  <a:schemeClr val="tx1"/>
                </a:solidFill>
                <a:effectLst/>
                <a:latin typeface="+mn-lt"/>
                <a:ea typeface="+mn-ea"/>
                <a:cs typeface="+mn-cs"/>
                <a:sym typeface="Wingdings" panose="05000000000000000000" pitchFamily="2" charset="2"/>
              </a:rPr>
              <a:t>impacting</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quality</a:t>
            </a:r>
            <a:r>
              <a:rPr lang="fr-FR" sz="1200" kern="1200" dirty="0">
                <a:solidFill>
                  <a:schemeClr val="tx1"/>
                </a:solidFill>
                <a:effectLst/>
                <a:latin typeface="+mn-lt"/>
                <a:ea typeface="+mn-ea"/>
                <a:cs typeface="+mn-cs"/>
                <a:sym typeface="Wingdings" panose="05000000000000000000" pitchFamily="2" charset="2"/>
              </a:rPr>
              <a:t> of </a:t>
            </a:r>
            <a:r>
              <a:rPr lang="fr-FR" sz="1200" kern="1200" dirty="0" err="1">
                <a:solidFill>
                  <a:schemeClr val="tx1"/>
                </a:solidFill>
                <a:effectLst/>
                <a:latin typeface="+mn-lt"/>
                <a:ea typeface="+mn-ea"/>
                <a:cs typeface="+mn-cs"/>
                <a:sym typeface="Wingdings" panose="05000000000000000000" pitchFamily="2" charset="2"/>
              </a:rPr>
              <a:t>our</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product</a:t>
            </a:r>
            <a:endParaRPr lang="fr-FR" sz="1200" kern="1200" dirty="0">
              <a:solidFill>
                <a:schemeClr val="tx1"/>
              </a:solidFill>
              <a:effectLst/>
              <a:latin typeface="+mn-lt"/>
              <a:ea typeface="+mn-ea"/>
              <a:cs typeface="+mn-cs"/>
              <a:sym typeface="Wingdings" panose="05000000000000000000" pitchFamily="2" charset="2"/>
            </a:endParaRPr>
          </a:p>
          <a:p>
            <a:pPr marL="171450" indent="-171450">
              <a:buFont typeface="Arial" panose="020B0604020202020204" pitchFamily="34" charset="0"/>
              <a:buChar char="•"/>
            </a:pPr>
            <a:r>
              <a:rPr lang="fr-FR" sz="1200" kern="1200" dirty="0">
                <a:solidFill>
                  <a:schemeClr val="tx1"/>
                </a:solidFill>
                <a:effectLst/>
                <a:latin typeface="+mn-lt"/>
                <a:ea typeface="+mn-ea"/>
                <a:cs typeface="+mn-cs"/>
                <a:sym typeface="Wingdings" panose="05000000000000000000" pitchFamily="2" charset="2"/>
              </a:rPr>
              <a:t>This </a:t>
            </a:r>
            <a:r>
              <a:rPr lang="fr-FR" sz="1200" kern="1200" dirty="0" err="1">
                <a:solidFill>
                  <a:schemeClr val="tx1"/>
                </a:solidFill>
                <a:effectLst/>
                <a:latin typeface="+mn-lt"/>
                <a:ea typeface="+mn-ea"/>
                <a:cs typeface="+mn-cs"/>
                <a:sym typeface="Wingdings" panose="05000000000000000000" pitchFamily="2" charset="2"/>
              </a:rPr>
              <a:t>results</a:t>
            </a:r>
            <a:r>
              <a:rPr lang="fr-FR" sz="1200" kern="1200" dirty="0">
                <a:solidFill>
                  <a:schemeClr val="tx1"/>
                </a:solidFill>
                <a:effectLst/>
                <a:latin typeface="+mn-lt"/>
                <a:ea typeface="+mn-ea"/>
                <a:cs typeface="+mn-cs"/>
                <a:sym typeface="Wingdings" panose="05000000000000000000" pitchFamily="2" charset="2"/>
              </a:rPr>
              <a:t> in </a:t>
            </a:r>
            <a:r>
              <a:rPr lang="fr-FR" sz="1200" kern="1200" dirty="0" err="1">
                <a:solidFill>
                  <a:schemeClr val="tx1"/>
                </a:solidFill>
                <a:effectLst/>
                <a:latin typeface="+mn-lt"/>
                <a:ea typeface="+mn-ea"/>
                <a:cs typeface="+mn-cs"/>
                <a:sym typeface="Wingdings" panose="05000000000000000000" pitchFamily="2" charset="2"/>
              </a:rPr>
              <a:t>customers</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being</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unhappy</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with</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our</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delivery</a:t>
            </a:r>
            <a:r>
              <a:rPr lang="fr-FR" sz="1200" kern="1200" dirty="0">
                <a:solidFill>
                  <a:schemeClr val="tx1"/>
                </a:solidFill>
                <a:effectLst/>
                <a:latin typeface="+mn-lt"/>
                <a:ea typeface="+mn-ea"/>
                <a:cs typeface="+mn-cs"/>
                <a:sym typeface="Wingdings" panose="05000000000000000000" pitchFamily="2" charset="2"/>
              </a:rPr>
              <a:t> process</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89BF301-D0DB-4CFF-9AA1-F3A9E29D7BF7}" type="slidenum">
              <a:rPr lang="en-US" smtClean="0"/>
              <a:t>8</a:t>
            </a:fld>
            <a:endParaRPr lang="en-US"/>
          </a:p>
        </p:txBody>
      </p:sp>
    </p:spTree>
    <p:extLst>
      <p:ext uri="{BB962C8B-B14F-4D97-AF65-F5344CB8AC3E}">
        <p14:creationId xmlns:p14="http://schemas.microsoft.com/office/powerpoint/2010/main" val="2864501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 typical SGW release lifecycle includes 4 main phases and each phase contains few processes to </a:t>
            </a:r>
            <a:r>
              <a:rPr lang="en-US" dirty="0" err="1"/>
              <a:t>realise</a:t>
            </a:r>
            <a:r>
              <a:rPr lang="en-US" dirty="0"/>
              <a:t> the target of the phase and decide if we can move to the next one:</a:t>
            </a:r>
          </a:p>
          <a:p>
            <a:pPr marL="228600" indent="-228600">
              <a:buFont typeface="+mj-lt"/>
              <a:buAutoNum type="arabicPeriod"/>
            </a:pPr>
            <a:r>
              <a:rPr lang="en-US" dirty="0"/>
              <a:t>Phase-1 - BA analysis: Without dwelling into much detail about BA processes to </a:t>
            </a:r>
            <a:r>
              <a:rPr lang="en-US" dirty="0" err="1"/>
              <a:t>initialise</a:t>
            </a:r>
            <a:r>
              <a:rPr lang="en-US" dirty="0"/>
              <a:t> and plan for the project, the main purpose of this phase is to: </a:t>
            </a:r>
          </a:p>
          <a:p>
            <a:pPr marL="171450" indent="-171450">
              <a:buFont typeface="Arial" panose="020B0604020202020204" pitchFamily="34" charset="0"/>
              <a:buChar char="•"/>
            </a:pPr>
            <a:r>
              <a:rPr lang="en-US" dirty="0"/>
              <a:t>Create a BA specification, and client docs including Configuration &amp; Clearing documents</a:t>
            </a:r>
          </a:p>
          <a:p>
            <a:pPr marL="171450" indent="-171450">
              <a:buFont typeface="Arial" panose="020B0604020202020204" pitchFamily="34" charset="0"/>
              <a:buChar char="•"/>
            </a:pPr>
            <a:r>
              <a:rPr lang="en-US" dirty="0"/>
              <a:t>Create Jira functional backlog items and scope into Sprints</a:t>
            </a:r>
          </a:p>
          <a:p>
            <a:pPr marL="171450" indent="-171450">
              <a:buFont typeface="Arial" panose="020B0604020202020204" pitchFamily="34" charset="0"/>
              <a:buChar char="•"/>
            </a:pPr>
            <a:r>
              <a:rPr lang="en-US" dirty="0"/>
              <a:t>Groom the future Sprint content to Dev and QA team</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Problem for phase-1: Client docs are generated manually and this could be optimized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89BF301-D0DB-4CFF-9AA1-F3A9E29D7BF7}" type="slidenum">
              <a:rPr lang="en-US" smtClean="0"/>
              <a:t>9</a:t>
            </a:fld>
            <a:endParaRPr lang="en-US"/>
          </a:p>
        </p:txBody>
      </p:sp>
    </p:spTree>
    <p:extLst>
      <p:ext uri="{BB962C8B-B14F-4D97-AF65-F5344CB8AC3E}">
        <p14:creationId xmlns:p14="http://schemas.microsoft.com/office/powerpoint/2010/main" val="329899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Phase-2 – Is about feature implementation: Two processes are happening in parallel, where</a:t>
            </a:r>
          </a:p>
          <a:p>
            <a:pPr marL="171450" indent="-171450">
              <a:buFont typeface="Arial" panose="020B0604020202020204" pitchFamily="34" charset="0"/>
              <a:buChar char="•"/>
            </a:pPr>
            <a:r>
              <a:rPr lang="en-US" dirty="0"/>
              <a:t>Dev will focus on implementing the new requirement for the current Sprint</a:t>
            </a:r>
          </a:p>
          <a:p>
            <a:pPr marL="171450" indent="-171450">
              <a:buFont typeface="Arial" panose="020B0604020202020204" pitchFamily="34" charset="0"/>
              <a:buChar char="•"/>
            </a:pPr>
            <a:r>
              <a:rPr lang="en-US" dirty="0"/>
              <a:t>While QA will typically prepare a suitable Test Plan to validate new features subsequently</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Phase-2 assessment: No particular issues at this level</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89BF301-D0DB-4CFF-9AA1-F3A9E29D7BF7}" type="slidenum">
              <a:rPr lang="en-US" smtClean="0"/>
              <a:t>10</a:t>
            </a:fld>
            <a:endParaRPr lang="en-US"/>
          </a:p>
        </p:txBody>
      </p:sp>
    </p:spTree>
    <p:extLst>
      <p:ext uri="{BB962C8B-B14F-4D97-AF65-F5344CB8AC3E}">
        <p14:creationId xmlns:p14="http://schemas.microsoft.com/office/powerpoint/2010/main" val="7162766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green">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9" name="Title 10"/>
          <p:cNvSpPr>
            <a:spLocks noGrp="1"/>
          </p:cNvSpPr>
          <p:nvPr>
            <p:ph type="title" hasCustomPrompt="1"/>
          </p:nvPr>
        </p:nvSpPr>
        <p:spPr>
          <a:xfrm>
            <a:off x="510117" y="1409702"/>
            <a:ext cx="8016000" cy="1833019"/>
          </a:xfrm>
        </p:spPr>
        <p:txBody>
          <a:bodyPr anchor="b" anchorCtr="0">
            <a:noAutofit/>
          </a:bodyPr>
          <a:lstStyle>
            <a:lvl1pPr>
              <a:defRPr sz="5000" spc="-100" baseline="0">
                <a:solidFill>
                  <a:schemeClr val="bg1"/>
                </a:solidFill>
              </a:defRPr>
            </a:lvl1pPr>
          </a:lstStyle>
          <a:p>
            <a:r>
              <a:rPr lang="fi-FI" dirty="0"/>
              <a:t>Presentation title</a:t>
            </a:r>
            <a:endParaRPr lang="en-US" dirty="0"/>
          </a:p>
        </p:txBody>
      </p:sp>
      <p:sp>
        <p:nvSpPr>
          <p:cNvPr id="20" name="Text Placeholder 19"/>
          <p:cNvSpPr>
            <a:spLocks noGrp="1"/>
          </p:cNvSpPr>
          <p:nvPr>
            <p:ph type="body" sz="quarter" idx="13" hasCustomPrompt="1"/>
          </p:nvPr>
        </p:nvSpPr>
        <p:spPr>
          <a:xfrm>
            <a:off x="510117" y="3376663"/>
            <a:ext cx="8016000" cy="1716039"/>
          </a:xfrm>
        </p:spPr>
        <p:txBody>
          <a:bodyPr>
            <a:normAutofit/>
          </a:bodyPr>
          <a:lstStyle>
            <a:lvl1pPr marL="0" indent="0">
              <a:buFontTx/>
              <a:buNone/>
              <a:defRPr sz="2000" b="0">
                <a:solidFill>
                  <a:schemeClr val="bg1"/>
                </a:solidFill>
              </a:defRPr>
            </a:lvl1pPr>
            <a:lvl2pPr>
              <a:defRPr>
                <a:solidFill>
                  <a:srgbClr val="004F71"/>
                </a:solidFill>
              </a:defRPr>
            </a:lvl2pPr>
            <a:lvl3pPr>
              <a:defRPr>
                <a:solidFill>
                  <a:srgbClr val="004F71"/>
                </a:solidFill>
              </a:defRPr>
            </a:lvl3pPr>
            <a:lvl4pPr>
              <a:defRPr>
                <a:solidFill>
                  <a:srgbClr val="004F71"/>
                </a:solidFill>
              </a:defRPr>
            </a:lvl4pPr>
            <a:lvl5pPr>
              <a:defRPr>
                <a:solidFill>
                  <a:srgbClr val="004F71"/>
                </a:solidFill>
              </a:defRPr>
            </a:lvl5pPr>
          </a:lstStyle>
          <a:p>
            <a:pPr lvl="0"/>
            <a:r>
              <a:rPr lang="fi-FI" dirty="0"/>
              <a:t>Presentation subtitle</a:t>
            </a:r>
          </a:p>
        </p:txBody>
      </p:sp>
      <p:sp>
        <p:nvSpPr>
          <p:cNvPr id="21" name="Tekstin paikkamerkki 6"/>
          <p:cNvSpPr>
            <a:spLocks noGrp="1"/>
          </p:cNvSpPr>
          <p:nvPr>
            <p:ph type="body" sz="quarter" idx="14" hasCustomPrompt="1"/>
          </p:nvPr>
        </p:nvSpPr>
        <p:spPr>
          <a:xfrm>
            <a:off x="508800" y="5787351"/>
            <a:ext cx="3777600" cy="216000"/>
          </a:xfrm>
        </p:spPr>
        <p:txBody>
          <a:bodyPr>
            <a:normAutofit/>
          </a:bodyPr>
          <a:lstStyle>
            <a:lvl1pPr marL="0" indent="0">
              <a:buFontTx/>
              <a:buNone/>
              <a:defRPr sz="1300" b="0">
                <a:solidFill>
                  <a:schemeClr val="bg1"/>
                </a:solidFill>
              </a:defRPr>
            </a:lvl1pPr>
          </a:lstStyle>
          <a:p>
            <a:pPr lvl="0"/>
            <a:r>
              <a:rPr lang="fi-FI" dirty="0" err="1"/>
              <a:t>Date</a:t>
            </a:r>
            <a:endParaRPr lang="fi-FI" dirty="0"/>
          </a:p>
        </p:txBody>
      </p:sp>
      <p:sp>
        <p:nvSpPr>
          <p:cNvPr id="22" name="Text Placeholder 4"/>
          <p:cNvSpPr>
            <a:spLocks noGrp="1"/>
          </p:cNvSpPr>
          <p:nvPr>
            <p:ph type="body" sz="quarter" idx="15" hasCustomPrompt="1"/>
          </p:nvPr>
        </p:nvSpPr>
        <p:spPr>
          <a:xfrm>
            <a:off x="510117" y="5557309"/>
            <a:ext cx="5760000" cy="216000"/>
          </a:xfrm>
        </p:spPr>
        <p:txBody>
          <a:bodyPr anchor="b" anchorCtr="0">
            <a:noAutofit/>
          </a:bodyPr>
          <a:lstStyle>
            <a:lvl1pPr marL="0" indent="0">
              <a:lnSpc>
                <a:spcPct val="100000"/>
              </a:lnSpc>
              <a:spcBef>
                <a:spcPts val="0"/>
              </a:spcBef>
              <a:buFontTx/>
              <a:buNone/>
              <a:defRPr sz="1300" b="1">
                <a:solidFill>
                  <a:schemeClr val="bg1"/>
                </a:solidFill>
              </a:defRPr>
            </a:lvl1pPr>
          </a:lstStyle>
          <a:p>
            <a:pPr lvl="0"/>
            <a:r>
              <a:rPr lang="en-US" dirty="0"/>
              <a:t>Speaker name, title</a:t>
            </a: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752852" y="5374990"/>
            <a:ext cx="3965312" cy="684000"/>
          </a:xfrm>
          <a:prstGeom prst="rect">
            <a:avLst/>
          </a:prstGeom>
        </p:spPr>
      </p:pic>
    </p:spTree>
    <p:extLst>
      <p:ext uri="{BB962C8B-B14F-4D97-AF65-F5344CB8AC3E}">
        <p14:creationId xmlns:p14="http://schemas.microsoft.com/office/powerpoint/2010/main" val="2188420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60C2248-B95D-984B-A0F4-42B9A4652AA7}" type="slidenum">
              <a:rPr lang="en-US" smtClean="0"/>
              <a:pPr/>
              <a:t>‹#›</a:t>
            </a:fld>
            <a:endParaRPr lang="en-US"/>
          </a:p>
        </p:txBody>
      </p:sp>
    </p:spTree>
    <p:extLst>
      <p:ext uri="{BB962C8B-B14F-4D97-AF65-F5344CB8AC3E}">
        <p14:creationId xmlns:p14="http://schemas.microsoft.com/office/powerpoint/2010/main" val="467299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ighlighted quote green">
    <p:spTree>
      <p:nvGrpSpPr>
        <p:cNvPr id="1" name=""/>
        <p:cNvGrpSpPr/>
        <p:nvPr/>
      </p:nvGrpSpPr>
      <p:grpSpPr>
        <a:xfrm>
          <a:off x="0" y="0"/>
          <a:ext cx="0" cy="0"/>
          <a:chOff x="0" y="0"/>
          <a:chExt cx="0" cy="0"/>
        </a:xfrm>
      </p:grpSpPr>
      <p:sp>
        <p:nvSpPr>
          <p:cNvPr id="4" name="Slide Number Placeholder 3"/>
          <p:cNvSpPr>
            <a:spLocks noGrp="1"/>
          </p:cNvSpPr>
          <p:nvPr userDrawn="1">
            <p:ph type="sldNum" sz="quarter" idx="11"/>
          </p:nvPr>
        </p:nvSpPr>
        <p:spPr/>
        <p:txBody>
          <a:bodyPr/>
          <a:lstStyle/>
          <a:p>
            <a:fld id="{C60C2248-B95D-984B-A0F4-42B9A4652AA7}" type="slidenum">
              <a:rPr lang="en-US" smtClean="0"/>
              <a:pPr/>
              <a:t>‹#›</a:t>
            </a:fld>
            <a:endParaRPr lang="en-US"/>
          </a:p>
        </p:txBody>
      </p:sp>
      <p:grpSp>
        <p:nvGrpSpPr>
          <p:cNvPr id="7" name="Ryhmä 1"/>
          <p:cNvGrpSpPr/>
          <p:nvPr userDrawn="1"/>
        </p:nvGrpSpPr>
        <p:grpSpPr>
          <a:xfrm>
            <a:off x="1141527" y="1089791"/>
            <a:ext cx="9947392" cy="4795200"/>
            <a:chOff x="856145" y="813567"/>
            <a:chExt cx="7460544" cy="3595304"/>
          </a:xfrm>
        </p:grpSpPr>
        <p:sp>
          <p:nvSpPr>
            <p:cNvPr id="8" name="Freeform 6"/>
            <p:cNvSpPr>
              <a:spLocks/>
            </p:cNvSpPr>
            <p:nvPr/>
          </p:nvSpPr>
          <p:spPr bwMode="auto">
            <a:xfrm>
              <a:off x="856145" y="813567"/>
              <a:ext cx="7460544" cy="3526379"/>
            </a:xfrm>
            <a:custGeom>
              <a:avLst/>
              <a:gdLst>
                <a:gd name="T0" fmla="*/ 16977 w 20595"/>
                <a:gd name="T1" fmla="*/ 8588 h 9733"/>
                <a:gd name="T2" fmla="*/ 20195 w 20595"/>
                <a:gd name="T3" fmla="*/ 8588 h 9733"/>
                <a:gd name="T4" fmla="*/ 20595 w 20595"/>
                <a:gd name="T5" fmla="*/ 8180 h 9733"/>
                <a:gd name="T6" fmla="*/ 20595 w 20595"/>
                <a:gd name="T7" fmla="*/ 408 h 9733"/>
                <a:gd name="T8" fmla="*/ 20195 w 20595"/>
                <a:gd name="T9" fmla="*/ 0 h 9733"/>
                <a:gd name="T10" fmla="*/ 401 w 20595"/>
                <a:gd name="T11" fmla="*/ 0 h 9733"/>
                <a:gd name="T12" fmla="*/ 0 w 20595"/>
                <a:gd name="T13" fmla="*/ 408 h 9733"/>
                <a:gd name="T14" fmla="*/ 0 w 20595"/>
                <a:gd name="T15" fmla="*/ 8180 h 9733"/>
                <a:gd name="T16" fmla="*/ 401 w 20595"/>
                <a:gd name="T17" fmla="*/ 8588 h 9733"/>
                <a:gd name="T18" fmla="*/ 14425 w 20595"/>
                <a:gd name="T19" fmla="*/ 8588 h 9733"/>
                <a:gd name="T20" fmla="*/ 15538 w 20595"/>
                <a:gd name="T21" fmla="*/ 9733 h 9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95" h="9733">
                  <a:moveTo>
                    <a:pt x="16977" y="8588"/>
                  </a:moveTo>
                  <a:lnTo>
                    <a:pt x="20195" y="8588"/>
                  </a:lnTo>
                  <a:cubicBezTo>
                    <a:pt x="20195" y="8588"/>
                    <a:pt x="20595" y="8588"/>
                    <a:pt x="20595" y="8180"/>
                  </a:cubicBezTo>
                  <a:lnTo>
                    <a:pt x="20595" y="408"/>
                  </a:lnTo>
                  <a:cubicBezTo>
                    <a:pt x="20595" y="408"/>
                    <a:pt x="20595" y="0"/>
                    <a:pt x="20195" y="0"/>
                  </a:cubicBezTo>
                  <a:lnTo>
                    <a:pt x="401" y="0"/>
                  </a:lnTo>
                  <a:cubicBezTo>
                    <a:pt x="401" y="0"/>
                    <a:pt x="0" y="0"/>
                    <a:pt x="0" y="408"/>
                  </a:cubicBezTo>
                  <a:lnTo>
                    <a:pt x="0" y="8180"/>
                  </a:lnTo>
                  <a:cubicBezTo>
                    <a:pt x="0" y="8180"/>
                    <a:pt x="0" y="8588"/>
                    <a:pt x="401" y="8588"/>
                  </a:cubicBezTo>
                  <a:lnTo>
                    <a:pt x="14425" y="8588"/>
                  </a:lnTo>
                  <a:lnTo>
                    <a:pt x="15538" y="9733"/>
                  </a:lnTo>
                </a:path>
              </a:pathLst>
            </a:custGeom>
            <a:noFill/>
            <a:ln w="187325" cap="rnd">
              <a:solidFill>
                <a:srgbClr val="A4D16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i-FI" sz="1800"/>
            </a:p>
          </p:txBody>
        </p:sp>
        <p:sp>
          <p:nvSpPr>
            <p:cNvPr id="9" name="Oval 7"/>
            <p:cNvSpPr>
              <a:spLocks noChangeArrowheads="1"/>
            </p:cNvSpPr>
            <p:nvPr/>
          </p:nvSpPr>
          <p:spPr bwMode="auto">
            <a:xfrm>
              <a:off x="6391864" y="4268419"/>
              <a:ext cx="185933" cy="140452"/>
            </a:xfrm>
            <a:prstGeom prst="ellipse">
              <a:avLst/>
            </a:pr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i-FI" sz="1800"/>
            </a:p>
          </p:txBody>
        </p:sp>
      </p:grpSp>
      <p:sp>
        <p:nvSpPr>
          <p:cNvPr id="11" name="Text Placeholder 7"/>
          <p:cNvSpPr>
            <a:spLocks noGrp="1"/>
          </p:cNvSpPr>
          <p:nvPr>
            <p:ph type="body" sz="quarter" idx="12" hasCustomPrompt="1"/>
          </p:nvPr>
        </p:nvSpPr>
        <p:spPr>
          <a:xfrm>
            <a:off x="1295467" y="1219201"/>
            <a:ext cx="9625672" cy="3885708"/>
          </a:xfrm>
        </p:spPr>
        <p:txBody>
          <a:bodyPr anchor="ctr">
            <a:noAutofit/>
          </a:bodyPr>
          <a:lstStyle>
            <a:lvl1pPr marL="0" indent="0" algn="ctr">
              <a:lnSpc>
                <a:spcPct val="100000"/>
              </a:lnSpc>
              <a:spcBef>
                <a:spcPts val="0"/>
              </a:spcBef>
              <a:buFontTx/>
              <a:buNone/>
              <a:defRPr sz="3600">
                <a:solidFill>
                  <a:schemeClr val="tx2"/>
                </a:solidFill>
              </a:defRPr>
            </a:lvl1pPr>
            <a:lvl2pPr marL="88900" indent="0">
              <a:buFontTx/>
              <a:buNone/>
              <a:defRPr sz="3600"/>
            </a:lvl2pPr>
            <a:lvl3pPr marL="268287" indent="0">
              <a:buFontTx/>
              <a:buNone/>
              <a:defRPr sz="3600"/>
            </a:lvl3pPr>
            <a:lvl4pPr marL="447675" indent="0">
              <a:buFontTx/>
              <a:buNone/>
              <a:defRPr sz="3600"/>
            </a:lvl4pPr>
            <a:lvl5pPr marL="627062" indent="0">
              <a:buFontTx/>
              <a:buNone/>
              <a:defRPr sz="3600"/>
            </a:lvl5pPr>
          </a:lstStyle>
          <a:p>
            <a:pPr lvl="0"/>
            <a:r>
              <a:rPr lang="fi-FI" dirty="0"/>
              <a:t>Type quote</a:t>
            </a:r>
          </a:p>
        </p:txBody>
      </p:sp>
    </p:spTree>
    <p:extLst>
      <p:ext uri="{BB962C8B-B14F-4D97-AF65-F5344CB8AC3E}">
        <p14:creationId xmlns:p14="http://schemas.microsoft.com/office/powerpoint/2010/main" val="3614063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3"/>
          <p:cNvSpPr>
            <a:spLocks noGrp="1"/>
          </p:cNvSpPr>
          <p:nvPr>
            <p:ph type="sldNum" sz="quarter" idx="11"/>
          </p:nvPr>
        </p:nvSpPr>
        <p:spPr/>
        <p:txBody>
          <a:bodyPr/>
          <a:lstStyle/>
          <a:p>
            <a:fld id="{C60C2248-B95D-984B-A0F4-42B9A4652AA7}" type="slidenum">
              <a:rPr lang="en-US" smtClean="0"/>
              <a:pPr/>
              <a:t>‹#›</a:t>
            </a:fld>
            <a:endParaRPr lang="en-US"/>
          </a:p>
        </p:txBody>
      </p:sp>
      <p:sp>
        <p:nvSpPr>
          <p:cNvPr id="5" name="Content Placeholder 2"/>
          <p:cNvSpPr>
            <a:spLocks noGrp="1"/>
          </p:cNvSpPr>
          <p:nvPr>
            <p:ph idx="1"/>
          </p:nvPr>
        </p:nvSpPr>
        <p:spPr>
          <a:xfrm>
            <a:off x="522816" y="1655765"/>
            <a:ext cx="5424000" cy="4511675"/>
          </a:xfrm>
          <a:prstGeom prst="rect">
            <a:avLst/>
          </a:prstGeom>
        </p:spPr>
        <p:txBody>
          <a:bodyPr/>
          <a:lstStyle/>
          <a:p>
            <a:pPr lvl="0"/>
            <a:r>
              <a:rPr lang="en-US"/>
              <a:t>Click to edit Master text styles</a:t>
            </a:r>
          </a:p>
          <a:p>
            <a:pPr lvl="1"/>
            <a:r>
              <a:rPr lang="en-US"/>
              <a:t>Second level</a:t>
            </a:r>
          </a:p>
          <a:p>
            <a:pPr lvl="2"/>
            <a:r>
              <a:rPr lang="en-US"/>
              <a:t>Third level</a:t>
            </a:r>
          </a:p>
        </p:txBody>
      </p:sp>
      <p:sp>
        <p:nvSpPr>
          <p:cNvPr id="14" name="Picture Placeholder 12"/>
          <p:cNvSpPr>
            <a:spLocks noGrp="1"/>
          </p:cNvSpPr>
          <p:nvPr>
            <p:ph type="pic" sz="quarter" idx="13" hasCustomPrompt="1"/>
          </p:nvPr>
        </p:nvSpPr>
        <p:spPr>
          <a:xfrm>
            <a:off x="6254677" y="1655764"/>
            <a:ext cx="5403667" cy="4511674"/>
          </a:xfrm>
          <a:prstGeom prst="rect">
            <a:avLst/>
          </a:prstGeom>
          <a:solidFill>
            <a:schemeClr val="accent3">
              <a:lumMod val="20000"/>
              <a:lumOff val="80000"/>
            </a:schemeClr>
          </a:solidFill>
        </p:spPr>
        <p:txBody>
          <a:bodyPr/>
          <a:lstStyle>
            <a:lvl1pPr marL="0" marR="0" indent="0" algn="l" defTabSz="914400" rtl="0" eaLnBrk="1" fontAlgn="auto" latinLnBrk="0" hangingPunct="1">
              <a:lnSpc>
                <a:spcPct val="110000"/>
              </a:lnSpc>
              <a:spcBef>
                <a:spcPts val="0"/>
              </a:spcBef>
              <a:spcAft>
                <a:spcPts val="0"/>
              </a:spcAft>
              <a:buClr>
                <a:srgbClr val="8DC63F"/>
              </a:buClr>
              <a:buSzTx/>
              <a:buFont typeface="Calibri" panose="020F0502020204030204" pitchFamily="34" charset="0"/>
              <a:buNone/>
              <a:tabLst/>
              <a:defRPr/>
            </a:lvl1pPr>
          </a:lstStyle>
          <a:p>
            <a:r>
              <a:rPr lang="fi-FI" dirty="0"/>
              <a:t>Click icon to add picture</a:t>
            </a:r>
            <a:br>
              <a:rPr lang="fi-FI" dirty="0"/>
            </a:br>
            <a:br>
              <a:rPr lang="fi-FI" dirty="0"/>
            </a:br>
            <a:r>
              <a:rPr lang="en-US" cap="none" baseline="0" dirty="0"/>
              <a:t>Go to the speaker notes of this slide for instructions on how to add pictures</a:t>
            </a:r>
            <a:endParaRPr lang="fi-FI" dirty="0"/>
          </a:p>
        </p:txBody>
      </p:sp>
    </p:spTree>
    <p:extLst>
      <p:ext uri="{BB962C8B-B14F-4D97-AF65-F5344CB8AC3E}">
        <p14:creationId xmlns:p14="http://schemas.microsoft.com/office/powerpoint/2010/main" val="1951727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flipV="1">
            <a:off x="-2" y="0"/>
            <a:ext cx="12192001" cy="6858000"/>
          </a:xfrm>
          <a:prstGeom prst="rect">
            <a:avLst/>
          </a:prstGeom>
        </p:spPr>
      </p:pic>
      <p:pic>
        <p:nvPicPr>
          <p:cNvPr id="3" name="Picture 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952000" y="2886675"/>
            <a:ext cx="6288000" cy="1084653"/>
          </a:xfrm>
          <a:prstGeom prst="rect">
            <a:avLst/>
          </a:prstGeom>
        </p:spPr>
      </p:pic>
      <p:sp>
        <p:nvSpPr>
          <p:cNvPr id="4" name="TextBox 3"/>
          <p:cNvSpPr txBox="1"/>
          <p:nvPr userDrawn="1"/>
        </p:nvSpPr>
        <p:spPr>
          <a:xfrm>
            <a:off x="185957" y="6476563"/>
            <a:ext cx="8785171" cy="215444"/>
          </a:xfrm>
          <a:prstGeom prst="rect">
            <a:avLst/>
          </a:prstGeom>
          <a:noFill/>
        </p:spPr>
        <p:txBody>
          <a:bodyPr wrap="square" rtlCol="0">
            <a:spAutoFit/>
          </a:bodyPr>
          <a:lstStyle/>
          <a:p>
            <a:r>
              <a:rPr lang="en-US" sz="800" b="1" i="1" dirty="0">
                <a:solidFill>
                  <a:schemeClr val="bg1"/>
                </a:solidFill>
              </a:rPr>
              <a:t>©2016 FIS and/or its subsidiaries. All Rights Reserved.</a:t>
            </a:r>
            <a:r>
              <a:rPr lang="en-US" sz="800" b="1" i="1" baseline="0" dirty="0">
                <a:solidFill>
                  <a:schemeClr val="bg1"/>
                </a:solidFill>
              </a:rPr>
              <a:t> </a:t>
            </a:r>
            <a:r>
              <a:rPr lang="en-US" sz="800" b="1" i="1" dirty="0">
                <a:solidFill>
                  <a:schemeClr val="bg1"/>
                </a:solidFill>
                <a:cs typeface="Arial"/>
              </a:rPr>
              <a:t>FIS confidential and proprietary information. </a:t>
            </a:r>
          </a:p>
        </p:txBody>
      </p:sp>
    </p:spTree>
    <p:extLst>
      <p:ext uri="{BB962C8B-B14F-4D97-AF65-F5344CB8AC3E}">
        <p14:creationId xmlns:p14="http://schemas.microsoft.com/office/powerpoint/2010/main" val="593877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Title slide pictur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9" name="Title 10"/>
          <p:cNvSpPr>
            <a:spLocks noGrp="1"/>
          </p:cNvSpPr>
          <p:nvPr>
            <p:ph type="title" hasCustomPrompt="1"/>
          </p:nvPr>
        </p:nvSpPr>
        <p:spPr>
          <a:xfrm>
            <a:off x="510117" y="1409702"/>
            <a:ext cx="8016000" cy="1833019"/>
          </a:xfrm>
        </p:spPr>
        <p:txBody>
          <a:bodyPr anchor="b" anchorCtr="0">
            <a:noAutofit/>
          </a:bodyPr>
          <a:lstStyle>
            <a:lvl1pPr>
              <a:defRPr sz="5000" spc="-100" baseline="0">
                <a:solidFill>
                  <a:schemeClr val="bg1"/>
                </a:solidFill>
              </a:defRPr>
            </a:lvl1pPr>
          </a:lstStyle>
          <a:p>
            <a:r>
              <a:rPr lang="fi-FI" dirty="0"/>
              <a:t>Presentation title</a:t>
            </a:r>
            <a:endParaRPr lang="en-US" dirty="0"/>
          </a:p>
        </p:txBody>
      </p:sp>
      <p:sp>
        <p:nvSpPr>
          <p:cNvPr id="20" name="Text Placeholder 19"/>
          <p:cNvSpPr>
            <a:spLocks noGrp="1"/>
          </p:cNvSpPr>
          <p:nvPr>
            <p:ph type="body" sz="quarter" idx="13" hasCustomPrompt="1"/>
          </p:nvPr>
        </p:nvSpPr>
        <p:spPr>
          <a:xfrm>
            <a:off x="510117" y="3376663"/>
            <a:ext cx="8016000" cy="1716039"/>
          </a:xfrm>
        </p:spPr>
        <p:txBody>
          <a:bodyPr>
            <a:normAutofit/>
          </a:bodyPr>
          <a:lstStyle>
            <a:lvl1pPr marL="0" indent="0">
              <a:buFontTx/>
              <a:buNone/>
              <a:defRPr sz="2000" b="0">
                <a:solidFill>
                  <a:schemeClr val="bg1"/>
                </a:solidFill>
              </a:defRPr>
            </a:lvl1pPr>
            <a:lvl2pPr>
              <a:defRPr>
                <a:solidFill>
                  <a:srgbClr val="004F71"/>
                </a:solidFill>
              </a:defRPr>
            </a:lvl2pPr>
            <a:lvl3pPr>
              <a:defRPr>
                <a:solidFill>
                  <a:srgbClr val="004F71"/>
                </a:solidFill>
              </a:defRPr>
            </a:lvl3pPr>
            <a:lvl4pPr>
              <a:defRPr>
                <a:solidFill>
                  <a:srgbClr val="004F71"/>
                </a:solidFill>
              </a:defRPr>
            </a:lvl4pPr>
            <a:lvl5pPr>
              <a:defRPr>
                <a:solidFill>
                  <a:srgbClr val="004F71"/>
                </a:solidFill>
              </a:defRPr>
            </a:lvl5pPr>
          </a:lstStyle>
          <a:p>
            <a:pPr lvl="0"/>
            <a:r>
              <a:rPr lang="fi-FI" dirty="0"/>
              <a:t>Presentation subtitle</a:t>
            </a:r>
          </a:p>
        </p:txBody>
      </p:sp>
      <p:sp>
        <p:nvSpPr>
          <p:cNvPr id="21" name="Tekstin paikkamerkki 6"/>
          <p:cNvSpPr>
            <a:spLocks noGrp="1"/>
          </p:cNvSpPr>
          <p:nvPr>
            <p:ph type="body" sz="quarter" idx="14" hasCustomPrompt="1"/>
          </p:nvPr>
        </p:nvSpPr>
        <p:spPr>
          <a:xfrm>
            <a:off x="508800" y="5796876"/>
            <a:ext cx="3777600" cy="216000"/>
          </a:xfrm>
        </p:spPr>
        <p:txBody>
          <a:bodyPr/>
          <a:lstStyle>
            <a:lvl1pPr marL="0" indent="0">
              <a:buFontTx/>
              <a:buNone/>
              <a:defRPr sz="1300" b="0">
                <a:solidFill>
                  <a:schemeClr val="bg1"/>
                </a:solidFill>
              </a:defRPr>
            </a:lvl1pPr>
          </a:lstStyle>
          <a:p>
            <a:pPr lvl="0"/>
            <a:r>
              <a:rPr lang="fi-FI" dirty="0" err="1"/>
              <a:t>Date</a:t>
            </a:r>
            <a:endParaRPr lang="fi-FI" dirty="0"/>
          </a:p>
        </p:txBody>
      </p:sp>
      <p:sp>
        <p:nvSpPr>
          <p:cNvPr id="22" name="Text Placeholder 4"/>
          <p:cNvSpPr>
            <a:spLocks noGrp="1"/>
          </p:cNvSpPr>
          <p:nvPr>
            <p:ph type="body" sz="quarter" idx="15" hasCustomPrompt="1"/>
          </p:nvPr>
        </p:nvSpPr>
        <p:spPr>
          <a:xfrm>
            <a:off x="510117" y="5557309"/>
            <a:ext cx="5760000" cy="216000"/>
          </a:xfrm>
        </p:spPr>
        <p:txBody>
          <a:bodyPr anchor="b" anchorCtr="0">
            <a:noAutofit/>
          </a:bodyPr>
          <a:lstStyle>
            <a:lvl1pPr marL="0" indent="0">
              <a:lnSpc>
                <a:spcPct val="100000"/>
              </a:lnSpc>
              <a:spcBef>
                <a:spcPts val="0"/>
              </a:spcBef>
              <a:buFontTx/>
              <a:buNone/>
              <a:defRPr sz="1300" b="1">
                <a:solidFill>
                  <a:schemeClr val="bg1"/>
                </a:solidFill>
              </a:defRPr>
            </a:lvl1pPr>
          </a:lstStyle>
          <a:p>
            <a:pPr lvl="0"/>
            <a:r>
              <a:rPr lang="en-US" dirty="0"/>
              <a:t>Speaker name, title</a:t>
            </a:r>
          </a:p>
        </p:txBody>
      </p:sp>
      <p:pic>
        <p:nvPicPr>
          <p:cNvPr id="17" name="Picture 1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752852" y="5374990"/>
            <a:ext cx="3965312" cy="684000"/>
          </a:xfrm>
          <a:prstGeom prst="rect">
            <a:avLst/>
          </a:prstGeom>
        </p:spPr>
      </p:pic>
    </p:spTree>
    <p:extLst>
      <p:ext uri="{BB962C8B-B14F-4D97-AF65-F5344CB8AC3E}">
        <p14:creationId xmlns:p14="http://schemas.microsoft.com/office/powerpoint/2010/main" val="2270739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ictur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9" name="Title 10"/>
          <p:cNvSpPr>
            <a:spLocks noGrp="1"/>
          </p:cNvSpPr>
          <p:nvPr>
            <p:ph type="title" hasCustomPrompt="1"/>
          </p:nvPr>
        </p:nvSpPr>
        <p:spPr>
          <a:xfrm>
            <a:off x="510117" y="1409702"/>
            <a:ext cx="8016000" cy="1833019"/>
          </a:xfrm>
        </p:spPr>
        <p:txBody>
          <a:bodyPr anchor="b" anchorCtr="0">
            <a:noAutofit/>
          </a:bodyPr>
          <a:lstStyle>
            <a:lvl1pPr>
              <a:defRPr sz="5000" spc="-100" baseline="0">
                <a:solidFill>
                  <a:schemeClr val="bg1"/>
                </a:solidFill>
              </a:defRPr>
            </a:lvl1pPr>
          </a:lstStyle>
          <a:p>
            <a:r>
              <a:rPr lang="fi-FI" dirty="0"/>
              <a:t>Presentation title</a:t>
            </a:r>
            <a:endParaRPr lang="en-US" dirty="0"/>
          </a:p>
        </p:txBody>
      </p:sp>
      <p:sp>
        <p:nvSpPr>
          <p:cNvPr id="20" name="Text Placeholder 19"/>
          <p:cNvSpPr>
            <a:spLocks noGrp="1"/>
          </p:cNvSpPr>
          <p:nvPr>
            <p:ph type="body" sz="quarter" idx="13" hasCustomPrompt="1"/>
          </p:nvPr>
        </p:nvSpPr>
        <p:spPr>
          <a:xfrm>
            <a:off x="510117" y="3376663"/>
            <a:ext cx="8016000" cy="1716039"/>
          </a:xfrm>
        </p:spPr>
        <p:txBody>
          <a:bodyPr>
            <a:normAutofit/>
          </a:bodyPr>
          <a:lstStyle>
            <a:lvl1pPr marL="0" indent="0">
              <a:buFontTx/>
              <a:buNone/>
              <a:defRPr sz="2000" b="0">
                <a:solidFill>
                  <a:schemeClr val="bg1"/>
                </a:solidFill>
              </a:defRPr>
            </a:lvl1pPr>
            <a:lvl2pPr>
              <a:defRPr>
                <a:solidFill>
                  <a:srgbClr val="004F71"/>
                </a:solidFill>
              </a:defRPr>
            </a:lvl2pPr>
            <a:lvl3pPr>
              <a:defRPr>
                <a:solidFill>
                  <a:srgbClr val="004F71"/>
                </a:solidFill>
              </a:defRPr>
            </a:lvl3pPr>
            <a:lvl4pPr>
              <a:defRPr>
                <a:solidFill>
                  <a:srgbClr val="004F71"/>
                </a:solidFill>
              </a:defRPr>
            </a:lvl4pPr>
            <a:lvl5pPr>
              <a:defRPr>
                <a:solidFill>
                  <a:srgbClr val="004F71"/>
                </a:solidFill>
              </a:defRPr>
            </a:lvl5pPr>
          </a:lstStyle>
          <a:p>
            <a:pPr lvl="0"/>
            <a:r>
              <a:rPr lang="fi-FI" dirty="0"/>
              <a:t>Presentation subtitle</a:t>
            </a:r>
          </a:p>
        </p:txBody>
      </p:sp>
      <p:sp>
        <p:nvSpPr>
          <p:cNvPr id="21" name="Tekstin paikkamerkki 6"/>
          <p:cNvSpPr>
            <a:spLocks noGrp="1"/>
          </p:cNvSpPr>
          <p:nvPr>
            <p:ph type="body" sz="quarter" idx="14" hasCustomPrompt="1"/>
          </p:nvPr>
        </p:nvSpPr>
        <p:spPr>
          <a:xfrm>
            <a:off x="508800" y="5796876"/>
            <a:ext cx="3777600" cy="216000"/>
          </a:xfrm>
        </p:spPr>
        <p:txBody>
          <a:bodyPr/>
          <a:lstStyle>
            <a:lvl1pPr marL="0" indent="0">
              <a:buFontTx/>
              <a:buNone/>
              <a:defRPr sz="1300" b="0">
                <a:solidFill>
                  <a:schemeClr val="bg1"/>
                </a:solidFill>
              </a:defRPr>
            </a:lvl1pPr>
          </a:lstStyle>
          <a:p>
            <a:pPr lvl="0"/>
            <a:r>
              <a:rPr lang="fi-FI" dirty="0" err="1"/>
              <a:t>Date</a:t>
            </a:r>
            <a:endParaRPr lang="fi-FI" dirty="0"/>
          </a:p>
        </p:txBody>
      </p:sp>
      <p:sp>
        <p:nvSpPr>
          <p:cNvPr id="22" name="Text Placeholder 4"/>
          <p:cNvSpPr>
            <a:spLocks noGrp="1"/>
          </p:cNvSpPr>
          <p:nvPr>
            <p:ph type="body" sz="quarter" idx="15" hasCustomPrompt="1"/>
          </p:nvPr>
        </p:nvSpPr>
        <p:spPr>
          <a:xfrm>
            <a:off x="510117" y="5557309"/>
            <a:ext cx="5760000" cy="216000"/>
          </a:xfrm>
        </p:spPr>
        <p:txBody>
          <a:bodyPr anchor="b" anchorCtr="0">
            <a:noAutofit/>
          </a:bodyPr>
          <a:lstStyle>
            <a:lvl1pPr marL="0" indent="0">
              <a:lnSpc>
                <a:spcPct val="100000"/>
              </a:lnSpc>
              <a:spcBef>
                <a:spcPts val="0"/>
              </a:spcBef>
              <a:buFontTx/>
              <a:buNone/>
              <a:defRPr sz="1300" b="1">
                <a:solidFill>
                  <a:schemeClr val="bg1"/>
                </a:solidFill>
              </a:defRPr>
            </a:lvl1pPr>
          </a:lstStyle>
          <a:p>
            <a:pPr lvl="0"/>
            <a:r>
              <a:rPr lang="en-US" dirty="0"/>
              <a:t>Speaker name, title</a:t>
            </a:r>
          </a:p>
        </p:txBody>
      </p:sp>
      <p:pic>
        <p:nvPicPr>
          <p:cNvPr id="17" name="Picture 1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752852" y="5374990"/>
            <a:ext cx="3965312" cy="684000"/>
          </a:xfrm>
          <a:prstGeom prst="rect">
            <a:avLst/>
          </a:prstGeom>
        </p:spPr>
      </p:pic>
    </p:spTree>
    <p:extLst>
      <p:ext uri="{BB962C8B-B14F-4D97-AF65-F5344CB8AC3E}">
        <p14:creationId xmlns:p14="http://schemas.microsoft.com/office/powerpoint/2010/main" val="628660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divider green">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0117" y="550399"/>
            <a:ext cx="3840000" cy="912000"/>
          </a:xfrm>
        </p:spPr>
        <p:txBody>
          <a:bodyPr>
            <a:noAutofit/>
          </a:bodyPr>
          <a:lstStyle>
            <a:lvl1pPr>
              <a:defRPr sz="5000">
                <a:solidFill>
                  <a:schemeClr val="bg1"/>
                </a:solidFill>
              </a:defRPr>
            </a:lvl1pPr>
          </a:lstStyle>
          <a:p>
            <a:r>
              <a:rPr lang="fi-FI" dirty="0"/>
              <a:t>Section #</a:t>
            </a:r>
            <a:endParaRPr lang="en-US" dirty="0"/>
          </a:p>
        </p:txBody>
      </p:sp>
      <p:sp>
        <p:nvSpPr>
          <p:cNvPr id="3" name="Subtitle 2"/>
          <p:cNvSpPr>
            <a:spLocks noGrp="1"/>
          </p:cNvSpPr>
          <p:nvPr>
            <p:ph type="subTitle" idx="1" hasCustomPrompt="1"/>
          </p:nvPr>
        </p:nvSpPr>
        <p:spPr>
          <a:xfrm>
            <a:off x="510116" y="1585381"/>
            <a:ext cx="3840000" cy="2976000"/>
          </a:xfrm>
        </p:spPr>
        <p:txBody>
          <a:bodyPr>
            <a:normAutofit/>
          </a:bodyPr>
          <a:lstStyle>
            <a:lvl1pPr marL="0" indent="0" algn="l">
              <a:spcBef>
                <a:spcPts val="0"/>
              </a:spcBef>
              <a:buNone/>
              <a:defRPr sz="2400" b="1">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dirty="0"/>
              <a:t>Type section title</a:t>
            </a:r>
            <a:endParaRPr lang="en-US" dirty="0"/>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t="-30"/>
          <a:stretch/>
        </p:blipFill>
        <p:spPr>
          <a:xfrm>
            <a:off x="4366954" y="-2049"/>
            <a:ext cx="7825047" cy="6860049"/>
          </a:xfrm>
          <a:prstGeom prst="rect">
            <a:avLst/>
          </a:prstGeom>
        </p:spPr>
      </p:pic>
    </p:spTree>
    <p:extLst>
      <p:ext uri="{BB962C8B-B14F-4D97-AF65-F5344CB8AC3E}">
        <p14:creationId xmlns:p14="http://schemas.microsoft.com/office/powerpoint/2010/main" val="2961749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2"/>
          </p:nvPr>
        </p:nvSpPr>
        <p:spPr>
          <a:xfrm>
            <a:off x="11051119" y="6528824"/>
            <a:ext cx="624000" cy="180000"/>
          </a:xfrm>
        </p:spPr>
        <p:txBody>
          <a:bodyPr/>
          <a:lstStyle/>
          <a:p>
            <a:fld id="{C60C2248-B95D-984B-A0F4-42B9A4652AA7}" type="slidenum">
              <a:rPr lang="en-US" smtClean="0"/>
              <a:pPr/>
              <a:t>‹#›</a:t>
            </a:fld>
            <a:endParaRPr lang="en-US"/>
          </a:p>
        </p:txBody>
      </p:sp>
      <p:sp>
        <p:nvSpPr>
          <p:cNvPr id="7" name="Content Placeholder 6"/>
          <p:cNvSpPr>
            <a:spLocks noGrp="1"/>
          </p:cNvSpPr>
          <p:nvPr>
            <p:ph sz="quarter" idx="13"/>
          </p:nvPr>
        </p:nvSpPr>
        <p:spPr>
          <a:xfrm>
            <a:off x="520702" y="1656196"/>
            <a:ext cx="11137644" cy="4511242"/>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85205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0117" y="511079"/>
            <a:ext cx="11148227" cy="1044000"/>
          </a:xfrm>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C60C2248-B95D-984B-A0F4-42B9A4652AA7}" type="slidenum">
              <a:rPr lang="en-US" smtClean="0"/>
              <a:pPr/>
              <a:t>‹#›</a:t>
            </a:fld>
            <a:endParaRPr lang="en-US"/>
          </a:p>
        </p:txBody>
      </p:sp>
    </p:spTree>
    <p:extLst>
      <p:ext uri="{BB962C8B-B14F-4D97-AF65-F5344CB8AC3E}">
        <p14:creationId xmlns:p14="http://schemas.microsoft.com/office/powerpoint/2010/main" val="2976626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subtitle and content Layout">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a:xfrm>
            <a:off x="509861" y="989013"/>
            <a:ext cx="11148483" cy="682720"/>
          </a:xfrm>
        </p:spPr>
        <p:txBody>
          <a:bodyPr>
            <a:normAutofit/>
          </a:bodyPr>
          <a:lstStyle>
            <a:lvl1pPr marL="0" indent="0">
              <a:lnSpc>
                <a:spcPct val="90000"/>
              </a:lnSpc>
              <a:buFontTx/>
              <a:buNone/>
              <a:defRPr sz="1800" b="0">
                <a:solidFill>
                  <a:schemeClr val="tx1"/>
                </a:solidFill>
              </a:defRPr>
            </a:lvl1pPr>
          </a:lstStyle>
          <a:p>
            <a:pPr lvl="0"/>
            <a:r>
              <a:rPr lang="en-US"/>
              <a:t>Click to edit Master text styles</a:t>
            </a:r>
          </a:p>
        </p:txBody>
      </p:sp>
      <p:sp>
        <p:nvSpPr>
          <p:cNvPr id="2" name="Title 1"/>
          <p:cNvSpPr>
            <a:spLocks noGrp="1"/>
          </p:cNvSpPr>
          <p:nvPr>
            <p:ph type="title"/>
          </p:nvPr>
        </p:nvSpPr>
        <p:spPr>
          <a:xfrm>
            <a:off x="510117" y="511079"/>
            <a:ext cx="11148227" cy="432000"/>
          </a:xfrm>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p:txBody>
          <a:bodyPr/>
          <a:lstStyle/>
          <a:p>
            <a:fld id="{C60C2248-B95D-984B-A0F4-42B9A4652AA7}" type="slidenum">
              <a:rPr lang="en-US" smtClean="0"/>
              <a:pPr/>
              <a:t>‹#›</a:t>
            </a:fld>
            <a:endParaRPr lang="en-US"/>
          </a:p>
        </p:txBody>
      </p:sp>
      <p:sp>
        <p:nvSpPr>
          <p:cNvPr id="7" name="Content Placeholder 6"/>
          <p:cNvSpPr>
            <a:spLocks noGrp="1"/>
          </p:cNvSpPr>
          <p:nvPr>
            <p:ph sz="quarter" idx="14"/>
          </p:nvPr>
        </p:nvSpPr>
        <p:spPr>
          <a:xfrm>
            <a:off x="520702" y="1833032"/>
            <a:ext cx="11137644" cy="4334406"/>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85085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Content Placeholder 7"/>
          <p:cNvSpPr>
            <a:spLocks noGrp="1"/>
          </p:cNvSpPr>
          <p:nvPr>
            <p:ph sz="quarter" idx="13"/>
          </p:nvPr>
        </p:nvSpPr>
        <p:spPr>
          <a:xfrm>
            <a:off x="517751" y="1660525"/>
            <a:ext cx="5462923" cy="4506913"/>
          </a:xfrm>
        </p:spPr>
        <p:txBody>
          <a:bodyPr/>
          <a:lstStyle/>
          <a:p>
            <a:pPr lvl="0"/>
            <a:r>
              <a:rPr lang="en-US"/>
              <a:t>Click to edit Master text styles</a:t>
            </a:r>
          </a:p>
          <a:p>
            <a:pPr lvl="1"/>
            <a:r>
              <a:rPr lang="en-US"/>
              <a:t>Second level</a:t>
            </a:r>
          </a:p>
          <a:p>
            <a:pPr lvl="2"/>
            <a:r>
              <a:rPr lang="en-US"/>
              <a:t>Third level</a:t>
            </a:r>
          </a:p>
        </p:txBody>
      </p:sp>
      <p:sp>
        <p:nvSpPr>
          <p:cNvPr id="9" name="Content Placeholder 7"/>
          <p:cNvSpPr>
            <a:spLocks noGrp="1"/>
          </p:cNvSpPr>
          <p:nvPr>
            <p:ph sz="quarter" idx="14"/>
          </p:nvPr>
        </p:nvSpPr>
        <p:spPr>
          <a:xfrm>
            <a:off x="6178103" y="1660525"/>
            <a:ext cx="5462400" cy="4506913"/>
          </a:xfrm>
        </p:spPr>
        <p:txBody>
          <a:bodyPr/>
          <a:lstStyle/>
          <a:p>
            <a:pPr lvl="0"/>
            <a:r>
              <a:rPr lang="en-US"/>
              <a:t>Click to edit Master text styles</a:t>
            </a:r>
          </a:p>
          <a:p>
            <a:pPr lvl="1"/>
            <a:r>
              <a:rPr lang="en-US"/>
              <a:t>Second level</a:t>
            </a:r>
          </a:p>
          <a:p>
            <a:pPr lvl="2"/>
            <a:r>
              <a:rPr lang="en-US"/>
              <a:t>Third level</a:t>
            </a:r>
          </a:p>
        </p:txBody>
      </p:sp>
      <p:sp>
        <p:nvSpPr>
          <p:cNvPr id="3" name="Slide Number Placeholder 2"/>
          <p:cNvSpPr>
            <a:spLocks noGrp="1"/>
          </p:cNvSpPr>
          <p:nvPr>
            <p:ph type="sldNum" sz="quarter" idx="15"/>
          </p:nvPr>
        </p:nvSpPr>
        <p:spPr/>
        <p:txBody>
          <a:bodyPr/>
          <a:lstStyle/>
          <a:p>
            <a:fld id="{C60C2248-B95D-984B-A0F4-42B9A4652AA7}" type="slidenum">
              <a:rPr lang="en-US" smtClean="0"/>
              <a:pPr/>
              <a:t>‹#›</a:t>
            </a:fld>
            <a:endParaRPr lang="en-US" dirty="0"/>
          </a:p>
        </p:txBody>
      </p:sp>
    </p:spTree>
    <p:extLst>
      <p:ext uri="{BB962C8B-B14F-4D97-AF65-F5344CB8AC3E}">
        <p14:creationId xmlns:p14="http://schemas.microsoft.com/office/powerpoint/2010/main" val="2662876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510117" y="511079"/>
            <a:ext cx="11148227" cy="432000"/>
          </a:xfrm>
        </p:spPr>
        <p:txBody>
          <a:bodyPr/>
          <a:lstStyle/>
          <a:p>
            <a:r>
              <a:rPr lang="en-US"/>
              <a:t>Click to edit Master title style</a:t>
            </a:r>
            <a:endParaRPr lang="en-US" dirty="0"/>
          </a:p>
        </p:txBody>
      </p:sp>
      <p:sp>
        <p:nvSpPr>
          <p:cNvPr id="7" name="Slide Number Placeholder 6"/>
          <p:cNvSpPr>
            <a:spLocks noGrp="1"/>
          </p:cNvSpPr>
          <p:nvPr>
            <p:ph type="sldNum" sz="quarter" idx="12"/>
          </p:nvPr>
        </p:nvSpPr>
        <p:spPr/>
        <p:txBody>
          <a:bodyPr/>
          <a:lstStyle/>
          <a:p>
            <a:fld id="{C60C2248-B95D-984B-A0F4-42B9A4652AA7}" type="slidenum">
              <a:rPr lang="en-US" smtClean="0"/>
              <a:pPr/>
              <a:t>‹#›</a:t>
            </a:fld>
            <a:endParaRPr lang="en-US"/>
          </a:p>
        </p:txBody>
      </p:sp>
      <p:sp>
        <p:nvSpPr>
          <p:cNvPr id="8" name="Content Placeholder 7"/>
          <p:cNvSpPr>
            <a:spLocks noGrp="1"/>
          </p:cNvSpPr>
          <p:nvPr>
            <p:ph sz="quarter" idx="13"/>
          </p:nvPr>
        </p:nvSpPr>
        <p:spPr>
          <a:xfrm>
            <a:off x="517751" y="1828800"/>
            <a:ext cx="5462923" cy="4338638"/>
          </a:xfrm>
        </p:spPr>
        <p:txBody>
          <a:bodyPr/>
          <a:lstStyle/>
          <a:p>
            <a:pPr lvl="0"/>
            <a:r>
              <a:rPr lang="en-US"/>
              <a:t>Click to edit Master text styles</a:t>
            </a:r>
          </a:p>
          <a:p>
            <a:pPr lvl="1"/>
            <a:r>
              <a:rPr lang="en-US"/>
              <a:t>Second level</a:t>
            </a:r>
          </a:p>
          <a:p>
            <a:pPr lvl="2"/>
            <a:r>
              <a:rPr lang="en-US"/>
              <a:t>Third level</a:t>
            </a:r>
          </a:p>
        </p:txBody>
      </p:sp>
      <p:sp>
        <p:nvSpPr>
          <p:cNvPr id="9" name="Content Placeholder 7"/>
          <p:cNvSpPr>
            <a:spLocks noGrp="1"/>
          </p:cNvSpPr>
          <p:nvPr>
            <p:ph sz="quarter" idx="14"/>
          </p:nvPr>
        </p:nvSpPr>
        <p:spPr>
          <a:xfrm>
            <a:off x="6178103" y="1828800"/>
            <a:ext cx="5462400" cy="4338638"/>
          </a:xfrm>
        </p:spPr>
        <p:txBody>
          <a:bodyPr/>
          <a:lstStyle/>
          <a:p>
            <a:pPr lvl="0"/>
            <a:r>
              <a:rPr lang="en-US"/>
              <a:t>Click to edit Master text styles</a:t>
            </a:r>
          </a:p>
          <a:p>
            <a:pPr lvl="1"/>
            <a:r>
              <a:rPr lang="en-US"/>
              <a:t>Second level</a:t>
            </a:r>
          </a:p>
          <a:p>
            <a:pPr lvl="2"/>
            <a:r>
              <a:rPr lang="en-US"/>
              <a:t>Third level</a:t>
            </a:r>
          </a:p>
        </p:txBody>
      </p:sp>
      <p:sp>
        <p:nvSpPr>
          <p:cNvPr id="6" name="Text Placeholder 5"/>
          <p:cNvSpPr>
            <a:spLocks noGrp="1"/>
          </p:cNvSpPr>
          <p:nvPr>
            <p:ph type="body" sz="quarter" idx="15"/>
          </p:nvPr>
        </p:nvSpPr>
        <p:spPr>
          <a:xfrm>
            <a:off x="509861" y="989013"/>
            <a:ext cx="11148483" cy="684000"/>
          </a:xfrm>
        </p:spPr>
        <p:txBody>
          <a:bodyPr>
            <a:normAutofit/>
          </a:bodyPr>
          <a:lstStyle>
            <a:lvl1pPr marL="0" indent="0">
              <a:lnSpc>
                <a:spcPct val="90000"/>
              </a:lnSpc>
              <a:buFontTx/>
              <a:buNone/>
              <a:defRPr sz="1800" b="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924280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0117" y="511079"/>
            <a:ext cx="11148227" cy="432000"/>
          </a:xfrm>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C60C2248-B95D-984B-A0F4-42B9A4652AA7}" type="slidenum">
              <a:rPr lang="en-US" smtClean="0"/>
              <a:pPr/>
              <a:t>‹#›</a:t>
            </a:fld>
            <a:endParaRPr lang="en-US"/>
          </a:p>
        </p:txBody>
      </p:sp>
      <p:sp>
        <p:nvSpPr>
          <p:cNvPr id="7" name="Text Placeholder 5"/>
          <p:cNvSpPr>
            <a:spLocks noGrp="1"/>
          </p:cNvSpPr>
          <p:nvPr>
            <p:ph type="body" sz="quarter" idx="15"/>
          </p:nvPr>
        </p:nvSpPr>
        <p:spPr>
          <a:xfrm>
            <a:off x="509861" y="993871"/>
            <a:ext cx="11148483" cy="684000"/>
          </a:xfrm>
        </p:spPr>
        <p:txBody>
          <a:bodyPr>
            <a:normAutofit/>
          </a:bodyPr>
          <a:lstStyle>
            <a:lvl1pPr marL="0" indent="0">
              <a:lnSpc>
                <a:spcPct val="90000"/>
              </a:lnSpc>
              <a:buFontTx/>
              <a:buNone/>
              <a:defRPr sz="1800" b="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914681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750000"/>
            <a:ext cx="12192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600" b="1" dirty="0" err="1"/>
          </a:p>
        </p:txBody>
      </p:sp>
      <p:sp>
        <p:nvSpPr>
          <p:cNvPr id="2" name="Title Placeholder 1"/>
          <p:cNvSpPr>
            <a:spLocks noGrp="1"/>
          </p:cNvSpPr>
          <p:nvPr>
            <p:ph type="title"/>
          </p:nvPr>
        </p:nvSpPr>
        <p:spPr>
          <a:xfrm>
            <a:off x="510117" y="511079"/>
            <a:ext cx="11148227" cy="1043517"/>
          </a:xfrm>
          <a:prstGeom prst="rect">
            <a:avLst/>
          </a:prstGeom>
        </p:spPr>
        <p:txBody>
          <a:bodyPr vert="horz" lIns="0" tIns="0" rIns="0" bIns="0" rtlCol="0" anchor="t">
            <a:normAutofit/>
          </a:bodyPr>
          <a:lstStyle/>
          <a:p>
            <a:r>
              <a:rPr lang="en-US"/>
              <a:t>Click to edit Master title style</a:t>
            </a:r>
            <a:endParaRPr lang="en-US" dirty="0"/>
          </a:p>
        </p:txBody>
      </p:sp>
      <p:sp>
        <p:nvSpPr>
          <p:cNvPr id="6" name="Slide Number Placeholder 5"/>
          <p:cNvSpPr>
            <a:spLocks noGrp="1"/>
          </p:cNvSpPr>
          <p:nvPr>
            <p:ph type="sldNum" sz="quarter" idx="4"/>
          </p:nvPr>
        </p:nvSpPr>
        <p:spPr>
          <a:xfrm>
            <a:off x="11051119" y="6528824"/>
            <a:ext cx="624000" cy="180000"/>
          </a:xfrm>
          <a:prstGeom prst="rect">
            <a:avLst/>
          </a:prstGeom>
        </p:spPr>
        <p:txBody>
          <a:bodyPr vert="horz" lIns="0" tIns="0" rIns="0" bIns="0" rtlCol="0" anchor="ctr"/>
          <a:lstStyle>
            <a:lvl1pPr algn="r">
              <a:defRPr sz="900">
                <a:solidFill>
                  <a:schemeClr val="tx1">
                    <a:lumMod val="65000"/>
                    <a:lumOff val="35000"/>
                  </a:schemeClr>
                </a:solidFill>
              </a:defRPr>
            </a:lvl1pPr>
          </a:lstStyle>
          <a:p>
            <a:fld id="{C60C2248-B95D-984B-A0F4-42B9A4652AA7}" type="slidenum">
              <a:rPr lang="en-US" smtClean="0"/>
              <a:pPr/>
              <a:t>‹#›</a:t>
            </a:fld>
            <a:endParaRPr lang="en-US" dirty="0"/>
          </a:p>
        </p:txBody>
      </p:sp>
      <p:sp>
        <p:nvSpPr>
          <p:cNvPr id="4" name="Text Placeholder 3"/>
          <p:cNvSpPr>
            <a:spLocks noGrp="1"/>
          </p:cNvSpPr>
          <p:nvPr>
            <p:ph type="body" idx="1"/>
          </p:nvPr>
        </p:nvSpPr>
        <p:spPr>
          <a:xfrm>
            <a:off x="524805" y="1660526"/>
            <a:ext cx="11133539" cy="4506912"/>
          </a:xfrm>
          <a:prstGeom prst="rect">
            <a:avLst/>
          </a:prstGeom>
        </p:spPr>
        <p:txBody>
          <a:bodyPr vert="horz" lIns="0" tIns="0" rIns="0" bIns="0" rtlCol="0">
            <a:normAutofit/>
          </a:bodyPr>
          <a:lstStyle/>
          <a:p>
            <a:pPr lvl="0"/>
            <a:r>
              <a:rPr lang="fi-FI" dirty="0"/>
              <a:t>Click to edit Master text styles</a:t>
            </a:r>
          </a:p>
          <a:p>
            <a:pPr lvl="1"/>
            <a:r>
              <a:rPr lang="fi-FI" dirty="0"/>
              <a:t>Second </a:t>
            </a:r>
            <a:r>
              <a:rPr lang="fi-FI" dirty="0" err="1"/>
              <a:t>level</a:t>
            </a:r>
            <a:endParaRPr lang="fi-FI" dirty="0"/>
          </a:p>
          <a:p>
            <a:pPr lvl="2"/>
            <a:r>
              <a:rPr lang="fi-FI" dirty="0"/>
              <a:t>Third level</a:t>
            </a:r>
          </a:p>
        </p:txBody>
      </p:sp>
      <p:pic>
        <p:nvPicPr>
          <p:cNvPr id="3" name="Picture 2"/>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524805" y="6404902"/>
            <a:ext cx="818387" cy="252000"/>
          </a:xfrm>
          <a:prstGeom prst="rect">
            <a:avLst/>
          </a:prstGeom>
        </p:spPr>
      </p:pic>
    </p:spTree>
    <p:extLst>
      <p:ext uri="{BB962C8B-B14F-4D97-AF65-F5344CB8AC3E}">
        <p14:creationId xmlns:p14="http://schemas.microsoft.com/office/powerpoint/2010/main" val="4804587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dt="0"/>
  <p:txStyles>
    <p:titleStyle>
      <a:lvl1pPr algn="l" defTabSz="457200" rtl="0" eaLnBrk="1" latinLnBrk="0" hangingPunct="1">
        <a:lnSpc>
          <a:spcPct val="80000"/>
        </a:lnSpc>
        <a:spcBef>
          <a:spcPct val="0"/>
        </a:spcBef>
        <a:buNone/>
        <a:defRPr sz="2800" b="1" kern="1200">
          <a:solidFill>
            <a:schemeClr val="tx1"/>
          </a:solidFill>
          <a:latin typeface="+mj-lt"/>
          <a:ea typeface="+mj-ea"/>
          <a:cs typeface="+mj-cs"/>
        </a:defRPr>
      </a:lvl1pPr>
    </p:titleStyle>
    <p:bodyStyle>
      <a:lvl1pPr marL="180975" marR="0" indent="-180975" algn="l" defTabSz="914400" rtl="0" eaLnBrk="1" fontAlgn="auto" latinLnBrk="0" hangingPunct="1">
        <a:lnSpc>
          <a:spcPct val="100000"/>
        </a:lnSpc>
        <a:spcBef>
          <a:spcPts val="1200"/>
        </a:spcBef>
        <a:spcAft>
          <a:spcPts val="0"/>
        </a:spcAft>
        <a:buClrTx/>
        <a:buSzTx/>
        <a:buFont typeface="Calibri" panose="020F0502020204030204" pitchFamily="34" charset="0"/>
        <a:buChar char="•"/>
        <a:tabLst/>
        <a:defRPr sz="1600" b="1" kern="1200">
          <a:solidFill>
            <a:schemeClr val="tx1"/>
          </a:solidFill>
          <a:latin typeface="+mn-lt"/>
          <a:ea typeface="+mn-ea"/>
          <a:cs typeface="+mn-cs"/>
        </a:defRPr>
      </a:lvl1pPr>
      <a:lvl2pPr marL="361950" marR="0" indent="-180975" algn="l" defTabSz="914400" rtl="0" eaLnBrk="1" fontAlgn="auto" latinLnBrk="0" hangingPunct="1">
        <a:lnSpc>
          <a:spcPct val="100000"/>
        </a:lnSpc>
        <a:spcBef>
          <a:spcPts val="600"/>
        </a:spcBef>
        <a:spcAft>
          <a:spcPts val="0"/>
        </a:spcAft>
        <a:buClrTx/>
        <a:buSzTx/>
        <a:buFont typeface="Lucida Grande"/>
        <a:buChar char="–"/>
        <a:tabLst/>
        <a:defRPr sz="1400" kern="1200">
          <a:solidFill>
            <a:schemeClr val="tx1"/>
          </a:solidFill>
          <a:latin typeface="+mn-lt"/>
          <a:ea typeface="+mn-ea"/>
          <a:cs typeface="+mn-cs"/>
        </a:defRPr>
      </a:lvl2pPr>
      <a:lvl3pPr marL="542925" marR="0" indent="-180975" algn="l" defTabSz="914400" rtl="0" eaLnBrk="1" fontAlgn="auto" latinLnBrk="0" hangingPunct="1">
        <a:lnSpc>
          <a:spcPct val="100000"/>
        </a:lnSpc>
        <a:spcBef>
          <a:spcPts val="400"/>
        </a:spcBef>
        <a:spcAft>
          <a:spcPts val="0"/>
        </a:spcAft>
        <a:buClrTx/>
        <a:buSzPct val="80000"/>
        <a:buFont typeface="Symbol" panose="05050102010706020507" pitchFamily="18" charset="2"/>
        <a:buChar char="·"/>
        <a:tabLst/>
        <a:defRPr sz="1200" kern="1200">
          <a:solidFill>
            <a:schemeClr val="tx1"/>
          </a:solidFill>
          <a:latin typeface="+mn-lt"/>
          <a:ea typeface="+mn-ea"/>
          <a:cs typeface="+mn-cs"/>
        </a:defRPr>
      </a:lvl3pPr>
      <a:lvl4pPr marL="627063" marR="0" indent="-179388" algn="l" defTabSz="914400" rtl="0" eaLnBrk="1" fontAlgn="auto" latinLnBrk="0" hangingPunct="1">
        <a:lnSpc>
          <a:spcPct val="130000"/>
        </a:lnSpc>
        <a:spcBef>
          <a:spcPts val="0"/>
        </a:spcBef>
        <a:spcAft>
          <a:spcPts val="0"/>
        </a:spcAft>
        <a:buClrTx/>
        <a:buSzTx/>
        <a:buFont typeface="Lucida Grande"/>
        <a:buChar char="–"/>
        <a:tabLst/>
        <a:defRPr sz="1000" kern="1200">
          <a:solidFill>
            <a:schemeClr val="tx1"/>
          </a:solidFill>
          <a:latin typeface="+mn-lt"/>
          <a:ea typeface="+mn-ea"/>
          <a:cs typeface="+mn-cs"/>
        </a:defRPr>
      </a:lvl4pPr>
      <a:lvl5pPr marL="806450" marR="0" indent="-179388" algn="l" defTabSz="914400" rtl="0" eaLnBrk="1" fontAlgn="auto" latinLnBrk="0" hangingPunct="1">
        <a:lnSpc>
          <a:spcPct val="130000"/>
        </a:lnSpc>
        <a:spcBef>
          <a:spcPts val="0"/>
        </a:spcBef>
        <a:spcAft>
          <a:spcPts val="0"/>
        </a:spcAft>
        <a:buClrTx/>
        <a:buSzTx/>
        <a:buFont typeface="Calibri" panose="020F0502020204030204" pitchFamily="34" charset="0"/>
        <a:buChar char="•"/>
        <a:tabLst/>
        <a:defRPr sz="1000" kern="1200">
          <a:solidFill>
            <a:schemeClr val="tx1"/>
          </a:solidFill>
          <a:latin typeface="+mn-lt"/>
          <a:ea typeface="+mn-ea"/>
          <a:cs typeface="+mn-cs"/>
        </a:defRPr>
      </a:lvl5pPr>
      <a:lvl6pPr marL="360000" indent="-180000" algn="l" defTabSz="457200" rtl="0" eaLnBrk="1" latinLnBrk="0" hangingPunct="1">
        <a:lnSpc>
          <a:spcPct val="110000"/>
        </a:lnSpc>
        <a:spcBef>
          <a:spcPts val="0"/>
        </a:spcBef>
        <a:buFont typeface="Arial"/>
        <a:buChar char="•"/>
        <a:defRPr sz="1400" kern="1200">
          <a:solidFill>
            <a:schemeClr val="tx1"/>
          </a:solidFill>
          <a:latin typeface="+mn-lt"/>
          <a:ea typeface="+mn-ea"/>
          <a:cs typeface="+mn-cs"/>
        </a:defRPr>
      </a:lvl6pPr>
      <a:lvl7pPr marL="0" indent="0" algn="l" defTabSz="457200" rtl="0" eaLnBrk="1" latinLnBrk="0" hangingPunct="1">
        <a:lnSpc>
          <a:spcPct val="120000"/>
        </a:lnSpc>
        <a:spcBef>
          <a:spcPts val="0"/>
        </a:spcBef>
        <a:buFont typeface="Arial"/>
        <a:buNone/>
        <a:defRPr sz="14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0" indent="0" algn="l" defTabSz="457200" rtl="0" eaLnBrk="1" latinLnBrk="0" hangingPunct="1">
        <a:lnSpc>
          <a:spcPct val="120000"/>
        </a:lnSpc>
        <a:spcBef>
          <a:spcPts val="0"/>
        </a:spcBef>
        <a:buFont typeface="Arial"/>
        <a:buNone/>
        <a:defRPr sz="14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image" Target="../media/image22.sv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8.svg"/><Relationship Id="rId11" Type="http://schemas.openxmlformats.org/officeDocument/2006/relationships/image" Target="../media/image21.png"/><Relationship Id="rId5" Type="http://schemas.openxmlformats.org/officeDocument/2006/relationships/image" Target="../media/image7.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 Id="rId14" Type="http://schemas.openxmlformats.org/officeDocument/2006/relationships/image" Target="../media/image24.svg"/></Relationships>
</file>

<file path=ppt/slides/_rels/slide21.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9.png"/><Relationship Id="rId7" Type="http://schemas.openxmlformats.org/officeDocument/2006/relationships/image" Target="../media/image27.png"/><Relationship Id="rId12" Type="http://schemas.openxmlformats.org/officeDocument/2006/relationships/image" Target="../media/image30.sv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26.svg"/><Relationship Id="rId11" Type="http://schemas.openxmlformats.org/officeDocument/2006/relationships/image" Target="../media/image29.png"/><Relationship Id="rId5" Type="http://schemas.openxmlformats.org/officeDocument/2006/relationships/image" Target="../media/image25.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5A7E0-31F3-4847-8D57-75719CD642BB}"/>
              </a:ext>
            </a:extLst>
          </p:cNvPr>
          <p:cNvSpPr>
            <a:spLocks noGrp="1"/>
          </p:cNvSpPr>
          <p:nvPr>
            <p:ph type="title"/>
          </p:nvPr>
        </p:nvSpPr>
        <p:spPr/>
        <p:txBody>
          <a:bodyPr/>
          <a:lstStyle/>
          <a:p>
            <a:r>
              <a:rPr lang="en-US" dirty="0"/>
              <a:t>SGW – Revenue &amp; Efficiency ideas</a:t>
            </a:r>
          </a:p>
        </p:txBody>
      </p:sp>
      <p:sp>
        <p:nvSpPr>
          <p:cNvPr id="3" name="Text Placeholder 2">
            <a:extLst>
              <a:ext uri="{FF2B5EF4-FFF2-40B4-BE49-F238E27FC236}">
                <a16:creationId xmlns:a16="http://schemas.microsoft.com/office/drawing/2014/main" id="{EC3D1D74-6762-4138-8145-30948647632D}"/>
              </a:ext>
            </a:extLst>
          </p:cNvPr>
          <p:cNvSpPr>
            <a:spLocks noGrp="1"/>
          </p:cNvSpPr>
          <p:nvPr>
            <p:ph type="body" sz="quarter" idx="13"/>
          </p:nvPr>
        </p:nvSpPr>
        <p:spPr/>
        <p:txBody>
          <a:bodyPr/>
          <a:lstStyle/>
          <a:p>
            <a:r>
              <a:rPr lang="en-US" dirty="0"/>
              <a:t>Monday, August </a:t>
            </a:r>
            <a:r>
              <a:rPr lang="fr-FR" dirty="0"/>
              <a:t>5</a:t>
            </a:r>
            <a:r>
              <a:rPr lang="en-US" baseline="30000" dirty="0" err="1"/>
              <a:t>th</a:t>
            </a:r>
            <a:r>
              <a:rPr lang="en-US" dirty="0"/>
              <a:t> 2019</a:t>
            </a:r>
          </a:p>
        </p:txBody>
      </p:sp>
      <p:sp>
        <p:nvSpPr>
          <p:cNvPr id="4" name="Text Placeholder 3">
            <a:extLst>
              <a:ext uri="{FF2B5EF4-FFF2-40B4-BE49-F238E27FC236}">
                <a16:creationId xmlns:a16="http://schemas.microsoft.com/office/drawing/2014/main" id="{A28B5049-574A-4D8B-9F44-AC84A1582581}"/>
              </a:ext>
            </a:extLst>
          </p:cNvPr>
          <p:cNvSpPr>
            <a:spLocks noGrp="1"/>
          </p:cNvSpPr>
          <p:nvPr>
            <p:ph type="body" sz="quarter" idx="14"/>
          </p:nvPr>
        </p:nvSpPr>
        <p:spPr/>
        <p:txBody>
          <a:bodyPr/>
          <a:lstStyle/>
          <a:p>
            <a:endParaRPr lang="en-US" dirty="0"/>
          </a:p>
        </p:txBody>
      </p:sp>
      <p:sp>
        <p:nvSpPr>
          <p:cNvPr id="5" name="Text Placeholder 4">
            <a:extLst>
              <a:ext uri="{FF2B5EF4-FFF2-40B4-BE49-F238E27FC236}">
                <a16:creationId xmlns:a16="http://schemas.microsoft.com/office/drawing/2014/main" id="{57B11627-81A0-473E-B7CF-D628A21D9893}"/>
              </a:ext>
            </a:extLst>
          </p:cNvPr>
          <p:cNvSpPr>
            <a:spLocks noGrp="1"/>
          </p:cNvSpPr>
          <p:nvPr>
            <p:ph type="body" sz="quarter" idx="15"/>
          </p:nvPr>
        </p:nvSpPr>
        <p:spPr/>
        <p:txBody>
          <a:bodyPr/>
          <a:lstStyle/>
          <a:p>
            <a:r>
              <a:rPr lang="en-US" dirty="0"/>
              <a:t>[presenter(s)_name(s)]</a:t>
            </a:r>
          </a:p>
        </p:txBody>
      </p:sp>
    </p:spTree>
    <p:extLst>
      <p:ext uri="{BB962C8B-B14F-4D97-AF65-F5344CB8AC3E}">
        <p14:creationId xmlns:p14="http://schemas.microsoft.com/office/powerpoint/2010/main" val="598915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a:t>SGW Release </a:t>
            </a:r>
            <a:r>
              <a:rPr lang="fr-FR" dirty="0" err="1"/>
              <a:t>lifecycle</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a:xfrm>
            <a:off x="10441518" y="6528824"/>
            <a:ext cx="624000" cy="180000"/>
          </a:xfrm>
        </p:spPr>
        <p:txBody>
          <a:bodyPr/>
          <a:lstStyle/>
          <a:p>
            <a:fld id="{C60C2248-B95D-984B-A0F4-42B9A4652AA7}" type="slidenum">
              <a:rPr lang="en-US" smtClean="0"/>
              <a:pPr/>
              <a:t>10</a:t>
            </a:fld>
            <a:endParaRPr lang="en-US"/>
          </a:p>
        </p:txBody>
      </p:sp>
      <p:cxnSp>
        <p:nvCxnSpPr>
          <p:cNvPr id="5" name="Straight Connector 4">
            <a:extLst>
              <a:ext uri="{FF2B5EF4-FFF2-40B4-BE49-F238E27FC236}">
                <a16:creationId xmlns:a16="http://schemas.microsoft.com/office/drawing/2014/main" id="{03890BD3-8C47-4A09-85BB-683F3D3D3124}"/>
              </a:ext>
            </a:extLst>
          </p:cNvPr>
          <p:cNvCxnSpPr/>
          <p:nvPr/>
        </p:nvCxnSpPr>
        <p:spPr>
          <a:xfrm>
            <a:off x="2889501"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1146A82-5097-498A-8420-9B917E13AC4F}"/>
              </a:ext>
            </a:extLst>
          </p:cNvPr>
          <p:cNvCxnSpPr>
            <a:cxnSpLocks/>
          </p:cNvCxnSpPr>
          <p:nvPr/>
        </p:nvCxnSpPr>
        <p:spPr>
          <a:xfrm>
            <a:off x="7477596" y="2120652"/>
            <a:ext cx="11769" cy="3322204"/>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9DD8A40-CCBC-457F-9B82-5E4B744343EE}"/>
              </a:ext>
            </a:extLst>
          </p:cNvPr>
          <p:cNvCxnSpPr/>
          <p:nvPr/>
        </p:nvCxnSpPr>
        <p:spPr>
          <a:xfrm>
            <a:off x="10100777"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0A9D15C-C71B-4DAB-9044-CEAA113C77C7}"/>
              </a:ext>
            </a:extLst>
          </p:cNvPr>
          <p:cNvSpPr txBox="1"/>
          <p:nvPr/>
        </p:nvSpPr>
        <p:spPr>
          <a:xfrm>
            <a:off x="1030525" y="1944913"/>
            <a:ext cx="1130557" cy="565146"/>
          </a:xfrm>
          <a:prstGeom prst="rect">
            <a:avLst/>
          </a:prstGeom>
          <a:noFill/>
        </p:spPr>
        <p:txBody>
          <a:bodyPr wrap="none" lIns="36000" tIns="36000" rIns="36000" bIns="36000" rtlCol="0">
            <a:spAutoFit/>
          </a:bodyPr>
          <a:lstStyle/>
          <a:p>
            <a:pPr algn="ctr"/>
            <a:r>
              <a:rPr lang="en-US" sz="1600" dirty="0"/>
              <a:t>Phase-1</a:t>
            </a:r>
          </a:p>
          <a:p>
            <a:pPr algn="ctr"/>
            <a:r>
              <a:rPr lang="en-US" sz="1600" dirty="0"/>
              <a:t>BA analysis</a:t>
            </a:r>
          </a:p>
        </p:txBody>
      </p:sp>
      <p:sp>
        <p:nvSpPr>
          <p:cNvPr id="50" name="TextBox 49">
            <a:extLst>
              <a:ext uri="{FF2B5EF4-FFF2-40B4-BE49-F238E27FC236}">
                <a16:creationId xmlns:a16="http://schemas.microsoft.com/office/drawing/2014/main" id="{94331F4D-AADE-4445-AAFE-2068DA11E72B}"/>
              </a:ext>
            </a:extLst>
          </p:cNvPr>
          <p:cNvSpPr txBox="1"/>
          <p:nvPr/>
        </p:nvSpPr>
        <p:spPr>
          <a:xfrm>
            <a:off x="4335771" y="1908631"/>
            <a:ext cx="2227140" cy="565146"/>
          </a:xfrm>
          <a:prstGeom prst="rect">
            <a:avLst/>
          </a:prstGeom>
          <a:noFill/>
        </p:spPr>
        <p:txBody>
          <a:bodyPr wrap="none" lIns="36000" tIns="36000" rIns="36000" bIns="36000" rtlCol="0">
            <a:spAutoFit/>
          </a:bodyPr>
          <a:lstStyle/>
          <a:p>
            <a:pPr algn="ctr"/>
            <a:r>
              <a:rPr lang="en-US" sz="1600" dirty="0"/>
              <a:t>Phase-2</a:t>
            </a:r>
          </a:p>
          <a:p>
            <a:pPr algn="ctr"/>
            <a:r>
              <a:rPr lang="en-US" sz="1600" dirty="0"/>
              <a:t>Feature implementation</a:t>
            </a:r>
          </a:p>
        </p:txBody>
      </p:sp>
      <p:sp>
        <p:nvSpPr>
          <p:cNvPr id="51" name="TextBox 50">
            <a:extLst>
              <a:ext uri="{FF2B5EF4-FFF2-40B4-BE49-F238E27FC236}">
                <a16:creationId xmlns:a16="http://schemas.microsoft.com/office/drawing/2014/main" id="{49D85EE2-8D6C-490E-8101-5EAC9625B3A5}"/>
              </a:ext>
            </a:extLst>
          </p:cNvPr>
          <p:cNvSpPr txBox="1"/>
          <p:nvPr/>
        </p:nvSpPr>
        <p:spPr>
          <a:xfrm>
            <a:off x="7857121" y="1901377"/>
            <a:ext cx="1701355" cy="565146"/>
          </a:xfrm>
          <a:prstGeom prst="rect">
            <a:avLst/>
          </a:prstGeom>
          <a:noFill/>
        </p:spPr>
        <p:txBody>
          <a:bodyPr wrap="none" lIns="36000" tIns="36000" rIns="36000" bIns="36000" rtlCol="0">
            <a:spAutoFit/>
          </a:bodyPr>
          <a:lstStyle/>
          <a:p>
            <a:pPr algn="ctr"/>
            <a:r>
              <a:rPr lang="en-US" sz="1600" dirty="0"/>
              <a:t>Phase-3</a:t>
            </a:r>
          </a:p>
          <a:p>
            <a:pPr algn="ctr"/>
            <a:r>
              <a:rPr lang="en-US" sz="1600" dirty="0"/>
              <a:t>Feature validation</a:t>
            </a:r>
          </a:p>
        </p:txBody>
      </p:sp>
      <p:sp>
        <p:nvSpPr>
          <p:cNvPr id="52" name="TextBox 51">
            <a:extLst>
              <a:ext uri="{FF2B5EF4-FFF2-40B4-BE49-F238E27FC236}">
                <a16:creationId xmlns:a16="http://schemas.microsoft.com/office/drawing/2014/main" id="{A287E961-1D67-4F31-88CD-BDFB53347520}"/>
              </a:ext>
            </a:extLst>
          </p:cNvPr>
          <p:cNvSpPr txBox="1"/>
          <p:nvPr/>
        </p:nvSpPr>
        <p:spPr>
          <a:xfrm>
            <a:off x="10371961" y="1894123"/>
            <a:ext cx="1475908" cy="565146"/>
          </a:xfrm>
          <a:prstGeom prst="rect">
            <a:avLst/>
          </a:prstGeom>
          <a:noFill/>
        </p:spPr>
        <p:txBody>
          <a:bodyPr wrap="none" lIns="36000" tIns="36000" rIns="36000" bIns="36000" rtlCol="0">
            <a:spAutoFit/>
          </a:bodyPr>
          <a:lstStyle/>
          <a:p>
            <a:pPr algn="ctr"/>
            <a:r>
              <a:rPr lang="en-US" sz="1600" dirty="0"/>
              <a:t>Phase-4</a:t>
            </a:r>
          </a:p>
          <a:p>
            <a:pPr algn="ctr"/>
            <a:r>
              <a:rPr lang="en-US" sz="1600" dirty="0"/>
              <a:t>NRT &amp; Delivery</a:t>
            </a:r>
          </a:p>
        </p:txBody>
      </p:sp>
      <p:sp>
        <p:nvSpPr>
          <p:cNvPr id="70" name="Rectangle: Rounded Corners 69">
            <a:extLst>
              <a:ext uri="{FF2B5EF4-FFF2-40B4-BE49-F238E27FC236}">
                <a16:creationId xmlns:a16="http://schemas.microsoft.com/office/drawing/2014/main" id="{5D0D906C-401C-4D56-8538-65A70BE29786}"/>
              </a:ext>
            </a:extLst>
          </p:cNvPr>
          <p:cNvSpPr/>
          <p:nvPr/>
        </p:nvSpPr>
        <p:spPr>
          <a:xfrm>
            <a:off x="743609" y="3468907"/>
            <a:ext cx="881993" cy="75474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BA analysis</a:t>
            </a:r>
          </a:p>
        </p:txBody>
      </p:sp>
      <p:cxnSp>
        <p:nvCxnSpPr>
          <p:cNvPr id="83" name="Straight Arrow Connector 82">
            <a:extLst>
              <a:ext uri="{FF2B5EF4-FFF2-40B4-BE49-F238E27FC236}">
                <a16:creationId xmlns:a16="http://schemas.microsoft.com/office/drawing/2014/main" id="{C9FFB77C-F1B3-4FD5-B5DC-7373F40648F5}"/>
              </a:ext>
            </a:extLst>
          </p:cNvPr>
          <p:cNvCxnSpPr>
            <a:cxnSpLocks/>
            <a:endCxn id="70" idx="1"/>
          </p:cNvCxnSpPr>
          <p:nvPr/>
        </p:nvCxnSpPr>
        <p:spPr>
          <a:xfrm>
            <a:off x="423023" y="3844030"/>
            <a:ext cx="320586" cy="2249"/>
          </a:xfrm>
          <a:prstGeom prst="straightConnector1">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Connector: Elbow 26">
            <a:extLst>
              <a:ext uri="{FF2B5EF4-FFF2-40B4-BE49-F238E27FC236}">
                <a16:creationId xmlns:a16="http://schemas.microsoft.com/office/drawing/2014/main" id="{ACF98238-6C8A-41B7-B3B0-C2F014E14ADD}"/>
              </a:ext>
            </a:extLst>
          </p:cNvPr>
          <p:cNvCxnSpPr>
            <a:cxnSpLocks/>
            <a:stCxn id="70" idx="3"/>
          </p:cNvCxnSpPr>
          <p:nvPr/>
        </p:nvCxnSpPr>
        <p:spPr>
          <a:xfrm flipV="1">
            <a:off x="1625602" y="3222588"/>
            <a:ext cx="322201" cy="623691"/>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Connector: Elbow 29">
            <a:extLst>
              <a:ext uri="{FF2B5EF4-FFF2-40B4-BE49-F238E27FC236}">
                <a16:creationId xmlns:a16="http://schemas.microsoft.com/office/drawing/2014/main" id="{3D2BB809-EE76-400F-AE35-93FD8CF8A882}"/>
              </a:ext>
            </a:extLst>
          </p:cNvPr>
          <p:cNvCxnSpPr>
            <a:cxnSpLocks/>
            <a:stCxn id="70" idx="3"/>
          </p:cNvCxnSpPr>
          <p:nvPr/>
        </p:nvCxnSpPr>
        <p:spPr>
          <a:xfrm flipV="1">
            <a:off x="1625602" y="3842712"/>
            <a:ext cx="312063" cy="3567"/>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 name="Connector: Elbow 32">
            <a:extLst>
              <a:ext uri="{FF2B5EF4-FFF2-40B4-BE49-F238E27FC236}">
                <a16:creationId xmlns:a16="http://schemas.microsoft.com/office/drawing/2014/main" id="{DA962FE1-72D9-4DA1-A36A-360BD7A102E6}"/>
              </a:ext>
            </a:extLst>
          </p:cNvPr>
          <p:cNvCxnSpPr>
            <a:cxnSpLocks/>
            <a:stCxn id="70" idx="3"/>
          </p:cNvCxnSpPr>
          <p:nvPr/>
        </p:nvCxnSpPr>
        <p:spPr>
          <a:xfrm>
            <a:off x="1625602" y="3846279"/>
            <a:ext cx="348347" cy="598777"/>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0" name="Rectangle: Rounded Corners 19">
            <a:extLst>
              <a:ext uri="{FF2B5EF4-FFF2-40B4-BE49-F238E27FC236}">
                <a16:creationId xmlns:a16="http://schemas.microsoft.com/office/drawing/2014/main" id="{01B30B50-5EE5-4836-8416-10C244C7439D}"/>
              </a:ext>
            </a:extLst>
          </p:cNvPr>
          <p:cNvSpPr/>
          <p:nvPr/>
        </p:nvSpPr>
        <p:spPr>
          <a:xfrm>
            <a:off x="3525174" y="2786743"/>
            <a:ext cx="1872342" cy="75474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Development</a:t>
            </a:r>
          </a:p>
        </p:txBody>
      </p:sp>
      <p:sp>
        <p:nvSpPr>
          <p:cNvPr id="21" name="Rectangle: Rounded Corners 20">
            <a:extLst>
              <a:ext uri="{FF2B5EF4-FFF2-40B4-BE49-F238E27FC236}">
                <a16:creationId xmlns:a16="http://schemas.microsoft.com/office/drawing/2014/main" id="{F159F435-3FBD-4C41-8897-686163F66A70}"/>
              </a:ext>
            </a:extLst>
          </p:cNvPr>
          <p:cNvSpPr/>
          <p:nvPr/>
        </p:nvSpPr>
        <p:spPr>
          <a:xfrm>
            <a:off x="3588905" y="3868583"/>
            <a:ext cx="1756228" cy="75474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QA Prepare Test Plan</a:t>
            </a:r>
          </a:p>
        </p:txBody>
      </p:sp>
      <p:sp>
        <p:nvSpPr>
          <p:cNvPr id="22" name="TextBox 21">
            <a:extLst>
              <a:ext uri="{FF2B5EF4-FFF2-40B4-BE49-F238E27FC236}">
                <a16:creationId xmlns:a16="http://schemas.microsoft.com/office/drawing/2014/main" id="{39C5463F-40FA-4BE6-8651-0CCB53D9E8D3}"/>
              </a:ext>
            </a:extLst>
          </p:cNvPr>
          <p:cNvSpPr txBox="1"/>
          <p:nvPr/>
        </p:nvSpPr>
        <p:spPr>
          <a:xfrm>
            <a:off x="1977029" y="3715811"/>
            <a:ext cx="636512" cy="257369"/>
          </a:xfrm>
          <a:prstGeom prst="rect">
            <a:avLst/>
          </a:prstGeom>
          <a:noFill/>
        </p:spPr>
        <p:txBody>
          <a:bodyPr wrap="none" lIns="36000" tIns="36000" rIns="36000" bIns="36000" rtlCol="0">
            <a:spAutoFit/>
          </a:bodyPr>
          <a:lstStyle/>
          <a:p>
            <a:r>
              <a:rPr lang="en-US" sz="1200" dirty="0"/>
              <a:t>BA spec</a:t>
            </a:r>
          </a:p>
        </p:txBody>
      </p:sp>
      <p:cxnSp>
        <p:nvCxnSpPr>
          <p:cNvPr id="23" name="Connector: Elbow 22">
            <a:extLst>
              <a:ext uri="{FF2B5EF4-FFF2-40B4-BE49-F238E27FC236}">
                <a16:creationId xmlns:a16="http://schemas.microsoft.com/office/drawing/2014/main" id="{DBE7A2A2-52BF-42ED-8AFE-53261DDE7A28}"/>
              </a:ext>
            </a:extLst>
          </p:cNvPr>
          <p:cNvCxnSpPr>
            <a:cxnSpLocks/>
            <a:stCxn id="22" idx="3"/>
            <a:endCxn id="20" idx="1"/>
          </p:cNvCxnSpPr>
          <p:nvPr/>
        </p:nvCxnSpPr>
        <p:spPr>
          <a:xfrm flipV="1">
            <a:off x="2613541" y="3164115"/>
            <a:ext cx="911633" cy="680381"/>
          </a:xfrm>
          <a:prstGeom prst="bentConnector3">
            <a:avLst>
              <a:gd name="adj1" fmla="val 50000"/>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Connector: Elbow 23">
            <a:extLst>
              <a:ext uri="{FF2B5EF4-FFF2-40B4-BE49-F238E27FC236}">
                <a16:creationId xmlns:a16="http://schemas.microsoft.com/office/drawing/2014/main" id="{66BACEEF-F360-4430-A229-3CE13CF37E72}"/>
              </a:ext>
            </a:extLst>
          </p:cNvPr>
          <p:cNvCxnSpPr>
            <a:cxnSpLocks/>
            <a:stCxn id="22" idx="3"/>
            <a:endCxn id="21" idx="1"/>
          </p:cNvCxnSpPr>
          <p:nvPr/>
        </p:nvCxnSpPr>
        <p:spPr>
          <a:xfrm>
            <a:off x="2613541" y="3844496"/>
            <a:ext cx="975364" cy="401459"/>
          </a:xfrm>
          <a:prstGeom prst="bentConnector3">
            <a:avLst>
              <a:gd name="adj1" fmla="val 47024"/>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0A7163F2-6A9E-4918-8D91-3484E3437509}"/>
              </a:ext>
            </a:extLst>
          </p:cNvPr>
          <p:cNvSpPr txBox="1"/>
          <p:nvPr/>
        </p:nvSpPr>
        <p:spPr>
          <a:xfrm>
            <a:off x="5809468" y="2976537"/>
            <a:ext cx="1350297" cy="257369"/>
          </a:xfrm>
          <a:prstGeom prst="rect">
            <a:avLst/>
          </a:prstGeom>
          <a:noFill/>
        </p:spPr>
        <p:txBody>
          <a:bodyPr wrap="none" lIns="36000" tIns="36000" rIns="36000" bIns="36000" rtlCol="0">
            <a:spAutoFit/>
          </a:bodyPr>
          <a:lstStyle/>
          <a:p>
            <a:r>
              <a:rPr lang="en-US" sz="1200" dirty="0"/>
              <a:t>Feature developed</a:t>
            </a:r>
          </a:p>
        </p:txBody>
      </p:sp>
      <p:cxnSp>
        <p:nvCxnSpPr>
          <p:cNvPr id="26" name="Connector: Elbow 25">
            <a:extLst>
              <a:ext uri="{FF2B5EF4-FFF2-40B4-BE49-F238E27FC236}">
                <a16:creationId xmlns:a16="http://schemas.microsoft.com/office/drawing/2014/main" id="{6F9806B9-17DB-4B36-A43D-DDD354E44ED4}"/>
              </a:ext>
            </a:extLst>
          </p:cNvPr>
          <p:cNvCxnSpPr>
            <a:stCxn id="20" idx="3"/>
          </p:cNvCxnSpPr>
          <p:nvPr/>
        </p:nvCxnSpPr>
        <p:spPr>
          <a:xfrm flipV="1">
            <a:off x="5397516" y="3164114"/>
            <a:ext cx="335627" cy="1"/>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D018B3BA-C5DC-4F73-A869-E6AF60D9D13F}"/>
              </a:ext>
            </a:extLst>
          </p:cNvPr>
          <p:cNvSpPr txBox="1"/>
          <p:nvPr/>
        </p:nvSpPr>
        <p:spPr>
          <a:xfrm>
            <a:off x="6041697" y="4022283"/>
            <a:ext cx="1174543" cy="442035"/>
          </a:xfrm>
          <a:prstGeom prst="rect">
            <a:avLst/>
          </a:prstGeom>
          <a:noFill/>
        </p:spPr>
        <p:txBody>
          <a:bodyPr wrap="none" lIns="36000" tIns="36000" rIns="36000" bIns="36000" rtlCol="0">
            <a:spAutoFit/>
          </a:bodyPr>
          <a:lstStyle/>
          <a:p>
            <a:r>
              <a:rPr lang="en-US" sz="1200" dirty="0"/>
              <a:t>Test Plan ready </a:t>
            </a:r>
          </a:p>
          <a:p>
            <a:r>
              <a:rPr lang="en-US" sz="1200" dirty="0"/>
              <a:t>in TestRail</a:t>
            </a:r>
          </a:p>
        </p:txBody>
      </p:sp>
      <p:cxnSp>
        <p:nvCxnSpPr>
          <p:cNvPr id="29" name="Connector: Elbow 28">
            <a:extLst>
              <a:ext uri="{FF2B5EF4-FFF2-40B4-BE49-F238E27FC236}">
                <a16:creationId xmlns:a16="http://schemas.microsoft.com/office/drawing/2014/main" id="{69D56D9B-16D5-4BBB-B6C6-2FDB6B2D2F53}"/>
              </a:ext>
            </a:extLst>
          </p:cNvPr>
          <p:cNvCxnSpPr>
            <a:cxnSpLocks/>
            <a:stCxn id="21" idx="3"/>
            <a:endCxn id="28" idx="1"/>
          </p:cNvCxnSpPr>
          <p:nvPr/>
        </p:nvCxnSpPr>
        <p:spPr>
          <a:xfrm flipV="1">
            <a:off x="5345133" y="4243301"/>
            <a:ext cx="696564" cy="2654"/>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91780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a:t>SGW Release </a:t>
            </a:r>
            <a:r>
              <a:rPr lang="fr-FR" dirty="0" err="1"/>
              <a:t>lifecycle</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a:xfrm>
            <a:off x="10441518" y="6528824"/>
            <a:ext cx="624000" cy="180000"/>
          </a:xfrm>
        </p:spPr>
        <p:txBody>
          <a:bodyPr/>
          <a:lstStyle/>
          <a:p>
            <a:fld id="{C60C2248-B95D-984B-A0F4-42B9A4652AA7}" type="slidenum">
              <a:rPr lang="en-US" smtClean="0"/>
              <a:pPr/>
              <a:t>11</a:t>
            </a:fld>
            <a:endParaRPr lang="en-US"/>
          </a:p>
        </p:txBody>
      </p:sp>
      <p:cxnSp>
        <p:nvCxnSpPr>
          <p:cNvPr id="5" name="Straight Connector 4">
            <a:extLst>
              <a:ext uri="{FF2B5EF4-FFF2-40B4-BE49-F238E27FC236}">
                <a16:creationId xmlns:a16="http://schemas.microsoft.com/office/drawing/2014/main" id="{03890BD3-8C47-4A09-85BB-683F3D3D3124}"/>
              </a:ext>
            </a:extLst>
          </p:cNvPr>
          <p:cNvCxnSpPr/>
          <p:nvPr/>
        </p:nvCxnSpPr>
        <p:spPr>
          <a:xfrm>
            <a:off x="2889501"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1146A82-5097-498A-8420-9B917E13AC4F}"/>
              </a:ext>
            </a:extLst>
          </p:cNvPr>
          <p:cNvCxnSpPr>
            <a:cxnSpLocks/>
          </p:cNvCxnSpPr>
          <p:nvPr/>
        </p:nvCxnSpPr>
        <p:spPr>
          <a:xfrm>
            <a:off x="6098742" y="2120652"/>
            <a:ext cx="11769" cy="3322204"/>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9DD8A40-CCBC-457F-9B82-5E4B744343EE}"/>
              </a:ext>
            </a:extLst>
          </p:cNvPr>
          <p:cNvCxnSpPr/>
          <p:nvPr/>
        </p:nvCxnSpPr>
        <p:spPr>
          <a:xfrm>
            <a:off x="10550718"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0A9D15C-C71B-4DAB-9044-CEAA113C77C7}"/>
              </a:ext>
            </a:extLst>
          </p:cNvPr>
          <p:cNvSpPr txBox="1"/>
          <p:nvPr/>
        </p:nvSpPr>
        <p:spPr>
          <a:xfrm>
            <a:off x="1030525" y="1944913"/>
            <a:ext cx="1130557" cy="565146"/>
          </a:xfrm>
          <a:prstGeom prst="rect">
            <a:avLst/>
          </a:prstGeom>
          <a:noFill/>
        </p:spPr>
        <p:txBody>
          <a:bodyPr wrap="none" lIns="36000" tIns="36000" rIns="36000" bIns="36000" rtlCol="0">
            <a:spAutoFit/>
          </a:bodyPr>
          <a:lstStyle/>
          <a:p>
            <a:pPr algn="ctr"/>
            <a:r>
              <a:rPr lang="en-US" sz="1600" dirty="0"/>
              <a:t>Phase-1</a:t>
            </a:r>
          </a:p>
          <a:p>
            <a:pPr algn="ctr"/>
            <a:r>
              <a:rPr lang="en-US" sz="1600" dirty="0"/>
              <a:t>BA analysis</a:t>
            </a:r>
          </a:p>
        </p:txBody>
      </p:sp>
      <p:sp>
        <p:nvSpPr>
          <p:cNvPr id="50" name="TextBox 49">
            <a:extLst>
              <a:ext uri="{FF2B5EF4-FFF2-40B4-BE49-F238E27FC236}">
                <a16:creationId xmlns:a16="http://schemas.microsoft.com/office/drawing/2014/main" id="{94331F4D-AADE-4445-AAFE-2068DA11E72B}"/>
              </a:ext>
            </a:extLst>
          </p:cNvPr>
          <p:cNvSpPr txBox="1"/>
          <p:nvPr/>
        </p:nvSpPr>
        <p:spPr>
          <a:xfrm>
            <a:off x="3174630" y="1908631"/>
            <a:ext cx="2227140" cy="565146"/>
          </a:xfrm>
          <a:prstGeom prst="rect">
            <a:avLst/>
          </a:prstGeom>
          <a:noFill/>
        </p:spPr>
        <p:txBody>
          <a:bodyPr wrap="none" lIns="36000" tIns="36000" rIns="36000" bIns="36000" rtlCol="0">
            <a:spAutoFit/>
          </a:bodyPr>
          <a:lstStyle/>
          <a:p>
            <a:pPr algn="ctr"/>
            <a:r>
              <a:rPr lang="en-US" sz="1600" dirty="0"/>
              <a:t>Phase-2</a:t>
            </a:r>
          </a:p>
          <a:p>
            <a:pPr algn="ctr"/>
            <a:r>
              <a:rPr lang="en-US" sz="1600" dirty="0"/>
              <a:t>Feature implementation</a:t>
            </a:r>
          </a:p>
        </p:txBody>
      </p:sp>
      <p:sp>
        <p:nvSpPr>
          <p:cNvPr id="51" name="TextBox 50">
            <a:extLst>
              <a:ext uri="{FF2B5EF4-FFF2-40B4-BE49-F238E27FC236}">
                <a16:creationId xmlns:a16="http://schemas.microsoft.com/office/drawing/2014/main" id="{49D85EE2-8D6C-490E-8101-5EAC9625B3A5}"/>
              </a:ext>
            </a:extLst>
          </p:cNvPr>
          <p:cNvSpPr txBox="1"/>
          <p:nvPr/>
        </p:nvSpPr>
        <p:spPr>
          <a:xfrm>
            <a:off x="7857121" y="1901377"/>
            <a:ext cx="1701355" cy="565146"/>
          </a:xfrm>
          <a:prstGeom prst="rect">
            <a:avLst/>
          </a:prstGeom>
          <a:noFill/>
        </p:spPr>
        <p:txBody>
          <a:bodyPr wrap="none" lIns="36000" tIns="36000" rIns="36000" bIns="36000" rtlCol="0">
            <a:spAutoFit/>
          </a:bodyPr>
          <a:lstStyle/>
          <a:p>
            <a:pPr algn="ctr"/>
            <a:r>
              <a:rPr lang="en-US" sz="1600" dirty="0"/>
              <a:t>Phase-3</a:t>
            </a:r>
          </a:p>
          <a:p>
            <a:pPr algn="ctr"/>
            <a:r>
              <a:rPr lang="en-US" sz="1600" dirty="0"/>
              <a:t>Feature validation</a:t>
            </a:r>
          </a:p>
        </p:txBody>
      </p:sp>
      <p:sp>
        <p:nvSpPr>
          <p:cNvPr id="52" name="TextBox 51">
            <a:extLst>
              <a:ext uri="{FF2B5EF4-FFF2-40B4-BE49-F238E27FC236}">
                <a16:creationId xmlns:a16="http://schemas.microsoft.com/office/drawing/2014/main" id="{A287E961-1D67-4F31-88CD-BDFB53347520}"/>
              </a:ext>
            </a:extLst>
          </p:cNvPr>
          <p:cNvSpPr txBox="1"/>
          <p:nvPr/>
        </p:nvSpPr>
        <p:spPr>
          <a:xfrm>
            <a:off x="10676757" y="1894123"/>
            <a:ext cx="1475908" cy="565146"/>
          </a:xfrm>
          <a:prstGeom prst="rect">
            <a:avLst/>
          </a:prstGeom>
          <a:noFill/>
        </p:spPr>
        <p:txBody>
          <a:bodyPr wrap="none" lIns="36000" tIns="36000" rIns="36000" bIns="36000" rtlCol="0">
            <a:spAutoFit/>
          </a:bodyPr>
          <a:lstStyle/>
          <a:p>
            <a:pPr algn="ctr"/>
            <a:r>
              <a:rPr lang="en-US" sz="1600" dirty="0"/>
              <a:t>Phase-4</a:t>
            </a:r>
          </a:p>
          <a:p>
            <a:pPr algn="ctr"/>
            <a:r>
              <a:rPr lang="en-US" sz="1600" dirty="0"/>
              <a:t>NRT &amp; Delivery</a:t>
            </a:r>
          </a:p>
        </p:txBody>
      </p:sp>
      <p:sp>
        <p:nvSpPr>
          <p:cNvPr id="70" name="Rectangle: Rounded Corners 69">
            <a:extLst>
              <a:ext uri="{FF2B5EF4-FFF2-40B4-BE49-F238E27FC236}">
                <a16:creationId xmlns:a16="http://schemas.microsoft.com/office/drawing/2014/main" id="{5D0D906C-401C-4D56-8538-65A70BE29786}"/>
              </a:ext>
            </a:extLst>
          </p:cNvPr>
          <p:cNvSpPr/>
          <p:nvPr/>
        </p:nvSpPr>
        <p:spPr>
          <a:xfrm>
            <a:off x="743609" y="3468907"/>
            <a:ext cx="881993" cy="75474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BA analysis</a:t>
            </a:r>
          </a:p>
        </p:txBody>
      </p:sp>
      <p:cxnSp>
        <p:nvCxnSpPr>
          <p:cNvPr id="83" name="Straight Arrow Connector 82">
            <a:extLst>
              <a:ext uri="{FF2B5EF4-FFF2-40B4-BE49-F238E27FC236}">
                <a16:creationId xmlns:a16="http://schemas.microsoft.com/office/drawing/2014/main" id="{C9FFB77C-F1B3-4FD5-B5DC-7373F40648F5}"/>
              </a:ext>
            </a:extLst>
          </p:cNvPr>
          <p:cNvCxnSpPr>
            <a:cxnSpLocks/>
            <a:endCxn id="70" idx="1"/>
          </p:cNvCxnSpPr>
          <p:nvPr/>
        </p:nvCxnSpPr>
        <p:spPr>
          <a:xfrm>
            <a:off x="423023" y="3844030"/>
            <a:ext cx="320586" cy="2249"/>
          </a:xfrm>
          <a:prstGeom prst="straightConnector1">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Connector: Elbow 26">
            <a:extLst>
              <a:ext uri="{FF2B5EF4-FFF2-40B4-BE49-F238E27FC236}">
                <a16:creationId xmlns:a16="http://schemas.microsoft.com/office/drawing/2014/main" id="{ACF98238-6C8A-41B7-B3B0-C2F014E14ADD}"/>
              </a:ext>
            </a:extLst>
          </p:cNvPr>
          <p:cNvCxnSpPr>
            <a:cxnSpLocks/>
            <a:stCxn id="70" idx="3"/>
          </p:cNvCxnSpPr>
          <p:nvPr/>
        </p:nvCxnSpPr>
        <p:spPr>
          <a:xfrm flipV="1">
            <a:off x="1625602" y="3222588"/>
            <a:ext cx="322201" cy="623691"/>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Connector: Elbow 29">
            <a:extLst>
              <a:ext uri="{FF2B5EF4-FFF2-40B4-BE49-F238E27FC236}">
                <a16:creationId xmlns:a16="http://schemas.microsoft.com/office/drawing/2014/main" id="{3D2BB809-EE76-400F-AE35-93FD8CF8A882}"/>
              </a:ext>
            </a:extLst>
          </p:cNvPr>
          <p:cNvCxnSpPr>
            <a:cxnSpLocks/>
            <a:stCxn id="70" idx="3"/>
          </p:cNvCxnSpPr>
          <p:nvPr/>
        </p:nvCxnSpPr>
        <p:spPr>
          <a:xfrm flipV="1">
            <a:off x="1625602" y="3842712"/>
            <a:ext cx="312063" cy="3567"/>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 name="Connector: Elbow 32">
            <a:extLst>
              <a:ext uri="{FF2B5EF4-FFF2-40B4-BE49-F238E27FC236}">
                <a16:creationId xmlns:a16="http://schemas.microsoft.com/office/drawing/2014/main" id="{DA962FE1-72D9-4DA1-A36A-360BD7A102E6}"/>
              </a:ext>
            </a:extLst>
          </p:cNvPr>
          <p:cNvCxnSpPr>
            <a:cxnSpLocks/>
            <a:stCxn id="70" idx="3"/>
          </p:cNvCxnSpPr>
          <p:nvPr/>
        </p:nvCxnSpPr>
        <p:spPr>
          <a:xfrm>
            <a:off x="1625602" y="3846279"/>
            <a:ext cx="348347" cy="598777"/>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0" name="Rectangle: Rounded Corners 19">
            <a:extLst>
              <a:ext uri="{FF2B5EF4-FFF2-40B4-BE49-F238E27FC236}">
                <a16:creationId xmlns:a16="http://schemas.microsoft.com/office/drawing/2014/main" id="{01B30B50-5EE5-4836-8416-10C244C7439D}"/>
              </a:ext>
            </a:extLst>
          </p:cNvPr>
          <p:cNvSpPr/>
          <p:nvPr/>
        </p:nvSpPr>
        <p:spPr>
          <a:xfrm>
            <a:off x="3525174" y="2902856"/>
            <a:ext cx="1165692" cy="680382"/>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Development</a:t>
            </a:r>
          </a:p>
        </p:txBody>
      </p:sp>
      <p:sp>
        <p:nvSpPr>
          <p:cNvPr id="21" name="Rectangle: Rounded Corners 20">
            <a:extLst>
              <a:ext uri="{FF2B5EF4-FFF2-40B4-BE49-F238E27FC236}">
                <a16:creationId xmlns:a16="http://schemas.microsoft.com/office/drawing/2014/main" id="{F159F435-3FBD-4C41-8897-686163F66A70}"/>
              </a:ext>
            </a:extLst>
          </p:cNvPr>
          <p:cNvSpPr/>
          <p:nvPr/>
        </p:nvSpPr>
        <p:spPr>
          <a:xfrm>
            <a:off x="3588905" y="3650871"/>
            <a:ext cx="996453" cy="75474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QA Prepare Test Plan</a:t>
            </a:r>
          </a:p>
        </p:txBody>
      </p:sp>
      <p:sp>
        <p:nvSpPr>
          <p:cNvPr id="22" name="TextBox 21">
            <a:extLst>
              <a:ext uri="{FF2B5EF4-FFF2-40B4-BE49-F238E27FC236}">
                <a16:creationId xmlns:a16="http://schemas.microsoft.com/office/drawing/2014/main" id="{39C5463F-40FA-4BE6-8651-0CCB53D9E8D3}"/>
              </a:ext>
            </a:extLst>
          </p:cNvPr>
          <p:cNvSpPr txBox="1"/>
          <p:nvPr/>
        </p:nvSpPr>
        <p:spPr>
          <a:xfrm>
            <a:off x="1977029" y="3715811"/>
            <a:ext cx="636512" cy="257369"/>
          </a:xfrm>
          <a:prstGeom prst="rect">
            <a:avLst/>
          </a:prstGeom>
          <a:noFill/>
        </p:spPr>
        <p:txBody>
          <a:bodyPr wrap="none" lIns="36000" tIns="36000" rIns="36000" bIns="36000" rtlCol="0">
            <a:spAutoFit/>
          </a:bodyPr>
          <a:lstStyle/>
          <a:p>
            <a:r>
              <a:rPr lang="en-US" sz="1200" dirty="0"/>
              <a:t>BA spec</a:t>
            </a:r>
          </a:p>
        </p:txBody>
      </p:sp>
      <p:cxnSp>
        <p:nvCxnSpPr>
          <p:cNvPr id="23" name="Connector: Elbow 22">
            <a:extLst>
              <a:ext uri="{FF2B5EF4-FFF2-40B4-BE49-F238E27FC236}">
                <a16:creationId xmlns:a16="http://schemas.microsoft.com/office/drawing/2014/main" id="{DBE7A2A2-52BF-42ED-8AFE-53261DDE7A28}"/>
              </a:ext>
            </a:extLst>
          </p:cNvPr>
          <p:cNvCxnSpPr>
            <a:cxnSpLocks/>
            <a:stCxn id="22" idx="3"/>
            <a:endCxn id="20" idx="1"/>
          </p:cNvCxnSpPr>
          <p:nvPr/>
        </p:nvCxnSpPr>
        <p:spPr>
          <a:xfrm flipV="1">
            <a:off x="2613541" y="3243047"/>
            <a:ext cx="911633" cy="601449"/>
          </a:xfrm>
          <a:prstGeom prst="bentConnector3">
            <a:avLst>
              <a:gd name="adj1" fmla="val 50000"/>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Connector: Elbow 23">
            <a:extLst>
              <a:ext uri="{FF2B5EF4-FFF2-40B4-BE49-F238E27FC236}">
                <a16:creationId xmlns:a16="http://schemas.microsoft.com/office/drawing/2014/main" id="{66BACEEF-F360-4430-A229-3CE13CF37E72}"/>
              </a:ext>
            </a:extLst>
          </p:cNvPr>
          <p:cNvCxnSpPr>
            <a:cxnSpLocks/>
            <a:stCxn id="22" idx="3"/>
            <a:endCxn id="21" idx="1"/>
          </p:cNvCxnSpPr>
          <p:nvPr/>
        </p:nvCxnSpPr>
        <p:spPr>
          <a:xfrm>
            <a:off x="2613541" y="3844496"/>
            <a:ext cx="975364" cy="183747"/>
          </a:xfrm>
          <a:prstGeom prst="bentConnector3">
            <a:avLst>
              <a:gd name="adj1" fmla="val 50000"/>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0A7163F2-6A9E-4918-8D91-3484E3437509}"/>
              </a:ext>
            </a:extLst>
          </p:cNvPr>
          <p:cNvSpPr txBox="1"/>
          <p:nvPr/>
        </p:nvSpPr>
        <p:spPr>
          <a:xfrm>
            <a:off x="4940832" y="3095428"/>
            <a:ext cx="982592" cy="442035"/>
          </a:xfrm>
          <a:prstGeom prst="rect">
            <a:avLst/>
          </a:prstGeom>
          <a:noFill/>
        </p:spPr>
        <p:txBody>
          <a:bodyPr wrap="square" lIns="36000" tIns="36000" rIns="36000" bIns="36000" rtlCol="0">
            <a:spAutoFit/>
          </a:bodyPr>
          <a:lstStyle/>
          <a:p>
            <a:r>
              <a:rPr lang="en-US" sz="1200" dirty="0"/>
              <a:t>Feature </a:t>
            </a:r>
          </a:p>
          <a:p>
            <a:r>
              <a:rPr lang="en-US" sz="1200" dirty="0"/>
              <a:t>developed</a:t>
            </a:r>
          </a:p>
        </p:txBody>
      </p:sp>
      <p:cxnSp>
        <p:nvCxnSpPr>
          <p:cNvPr id="26" name="Connector: Elbow 25">
            <a:extLst>
              <a:ext uri="{FF2B5EF4-FFF2-40B4-BE49-F238E27FC236}">
                <a16:creationId xmlns:a16="http://schemas.microsoft.com/office/drawing/2014/main" id="{6F9806B9-17DB-4B36-A43D-DDD354E44ED4}"/>
              </a:ext>
            </a:extLst>
          </p:cNvPr>
          <p:cNvCxnSpPr>
            <a:cxnSpLocks/>
            <a:stCxn id="20" idx="3"/>
          </p:cNvCxnSpPr>
          <p:nvPr/>
        </p:nvCxnSpPr>
        <p:spPr>
          <a:xfrm>
            <a:off x="4690866" y="3243047"/>
            <a:ext cx="175318" cy="12700"/>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D018B3BA-C5DC-4F73-A869-E6AF60D9D13F}"/>
              </a:ext>
            </a:extLst>
          </p:cNvPr>
          <p:cNvSpPr txBox="1"/>
          <p:nvPr/>
        </p:nvSpPr>
        <p:spPr>
          <a:xfrm>
            <a:off x="4869460" y="3796186"/>
            <a:ext cx="1174543" cy="442035"/>
          </a:xfrm>
          <a:prstGeom prst="rect">
            <a:avLst/>
          </a:prstGeom>
          <a:noFill/>
        </p:spPr>
        <p:txBody>
          <a:bodyPr wrap="none" lIns="36000" tIns="36000" rIns="36000" bIns="36000" rtlCol="0">
            <a:spAutoFit/>
          </a:bodyPr>
          <a:lstStyle/>
          <a:p>
            <a:r>
              <a:rPr lang="en-US" sz="1200" dirty="0"/>
              <a:t>Test Plan ready </a:t>
            </a:r>
          </a:p>
          <a:p>
            <a:r>
              <a:rPr lang="en-US" sz="1200" dirty="0"/>
              <a:t>in TestRail</a:t>
            </a:r>
          </a:p>
        </p:txBody>
      </p:sp>
      <p:cxnSp>
        <p:nvCxnSpPr>
          <p:cNvPr id="29" name="Connector: Elbow 28">
            <a:extLst>
              <a:ext uri="{FF2B5EF4-FFF2-40B4-BE49-F238E27FC236}">
                <a16:creationId xmlns:a16="http://schemas.microsoft.com/office/drawing/2014/main" id="{69D56D9B-16D5-4BBB-B6C6-2FDB6B2D2F53}"/>
              </a:ext>
            </a:extLst>
          </p:cNvPr>
          <p:cNvCxnSpPr>
            <a:cxnSpLocks/>
            <a:stCxn id="21" idx="3"/>
          </p:cNvCxnSpPr>
          <p:nvPr/>
        </p:nvCxnSpPr>
        <p:spPr>
          <a:xfrm flipV="1">
            <a:off x="4585358" y="4025588"/>
            <a:ext cx="219723" cy="2655"/>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4" name="Rectangle: Rounded Corners 33">
            <a:extLst>
              <a:ext uri="{FF2B5EF4-FFF2-40B4-BE49-F238E27FC236}">
                <a16:creationId xmlns:a16="http://schemas.microsoft.com/office/drawing/2014/main" id="{1A59AC45-DEF2-4D29-BE89-3E75EE9B686E}"/>
              </a:ext>
            </a:extLst>
          </p:cNvPr>
          <p:cNvSpPr/>
          <p:nvPr/>
        </p:nvSpPr>
        <p:spPr>
          <a:xfrm>
            <a:off x="6499026" y="3208182"/>
            <a:ext cx="1756228" cy="754743"/>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solidFill>
                  <a:schemeClr val="tx1"/>
                </a:solidFill>
              </a:rPr>
              <a:t>QA manually validates feature</a:t>
            </a:r>
          </a:p>
        </p:txBody>
      </p:sp>
      <p:cxnSp>
        <p:nvCxnSpPr>
          <p:cNvPr id="35" name="Connector: Elbow 34">
            <a:extLst>
              <a:ext uri="{FF2B5EF4-FFF2-40B4-BE49-F238E27FC236}">
                <a16:creationId xmlns:a16="http://schemas.microsoft.com/office/drawing/2014/main" id="{E4960B12-F66F-4C01-930D-CE670840B472}"/>
              </a:ext>
            </a:extLst>
          </p:cNvPr>
          <p:cNvCxnSpPr>
            <a:cxnSpLocks/>
            <a:stCxn id="28" idx="3"/>
          </p:cNvCxnSpPr>
          <p:nvPr/>
        </p:nvCxnSpPr>
        <p:spPr>
          <a:xfrm flipV="1">
            <a:off x="6044003" y="3796186"/>
            <a:ext cx="442385" cy="221018"/>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 name="Connector: Elbow 35">
            <a:extLst>
              <a:ext uri="{FF2B5EF4-FFF2-40B4-BE49-F238E27FC236}">
                <a16:creationId xmlns:a16="http://schemas.microsoft.com/office/drawing/2014/main" id="{EEBD293F-FBB9-4275-AF7B-8C59599F513A}"/>
              </a:ext>
            </a:extLst>
          </p:cNvPr>
          <p:cNvCxnSpPr>
            <a:cxnSpLocks/>
            <a:stCxn id="25" idx="3"/>
            <a:endCxn id="34" idx="1"/>
          </p:cNvCxnSpPr>
          <p:nvPr/>
        </p:nvCxnSpPr>
        <p:spPr>
          <a:xfrm>
            <a:off x="5923424" y="3316446"/>
            <a:ext cx="575602" cy="269108"/>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806C10D5-58DC-4D4A-AA9C-ADA130A42F81}"/>
              </a:ext>
            </a:extLst>
          </p:cNvPr>
          <p:cNvSpPr txBox="1"/>
          <p:nvPr/>
        </p:nvSpPr>
        <p:spPr>
          <a:xfrm>
            <a:off x="9122461" y="3163640"/>
            <a:ext cx="1181981" cy="442035"/>
          </a:xfrm>
          <a:prstGeom prst="rect">
            <a:avLst/>
          </a:prstGeom>
          <a:solidFill>
            <a:srgbClr val="FFFF00"/>
          </a:solidFill>
        </p:spPr>
        <p:txBody>
          <a:bodyPr wrap="none" lIns="36000" tIns="36000" rIns="36000" bIns="36000" rtlCol="0">
            <a:spAutoFit/>
          </a:bodyPr>
          <a:lstStyle/>
          <a:p>
            <a:r>
              <a:rPr lang="en-US" sz="1200" dirty="0"/>
              <a:t>Item Done but</a:t>
            </a:r>
          </a:p>
          <a:p>
            <a:r>
              <a:rPr lang="fr-FR" sz="1200" dirty="0"/>
              <a:t>D</a:t>
            </a:r>
            <a:r>
              <a:rPr lang="en-US" sz="1200" dirty="0" err="1"/>
              <a:t>oc</a:t>
            </a:r>
            <a:r>
              <a:rPr lang="en-US" sz="1200" dirty="0"/>
              <a:t> is not ready</a:t>
            </a:r>
          </a:p>
        </p:txBody>
      </p:sp>
      <p:cxnSp>
        <p:nvCxnSpPr>
          <p:cNvPr id="38" name="Connector: Elbow 37">
            <a:extLst>
              <a:ext uri="{FF2B5EF4-FFF2-40B4-BE49-F238E27FC236}">
                <a16:creationId xmlns:a16="http://schemas.microsoft.com/office/drawing/2014/main" id="{52AC96DB-632B-424B-89EA-3884CACEB17F}"/>
              </a:ext>
            </a:extLst>
          </p:cNvPr>
          <p:cNvCxnSpPr>
            <a:cxnSpLocks/>
            <a:endCxn id="37" idx="1"/>
          </p:cNvCxnSpPr>
          <p:nvPr/>
        </p:nvCxnSpPr>
        <p:spPr>
          <a:xfrm>
            <a:off x="8267892" y="3321907"/>
            <a:ext cx="854569" cy="62751"/>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66898934-1DD2-4273-915C-C937F53AA90E}"/>
              </a:ext>
            </a:extLst>
          </p:cNvPr>
          <p:cNvSpPr txBox="1"/>
          <p:nvPr/>
        </p:nvSpPr>
        <p:spPr>
          <a:xfrm>
            <a:off x="8411527" y="3163641"/>
            <a:ext cx="401126" cy="257369"/>
          </a:xfrm>
          <a:prstGeom prst="rect">
            <a:avLst/>
          </a:prstGeom>
          <a:noFill/>
        </p:spPr>
        <p:txBody>
          <a:bodyPr wrap="none" lIns="36000" tIns="36000" rIns="36000" bIns="36000" rtlCol="0">
            <a:spAutoFit/>
          </a:bodyPr>
          <a:lstStyle/>
          <a:p>
            <a:r>
              <a:rPr lang="en-US" sz="1200" dirty="0"/>
              <a:t>Valid</a:t>
            </a:r>
          </a:p>
        </p:txBody>
      </p:sp>
      <p:cxnSp>
        <p:nvCxnSpPr>
          <p:cNvPr id="40" name="Connector: Elbow 39">
            <a:extLst>
              <a:ext uri="{FF2B5EF4-FFF2-40B4-BE49-F238E27FC236}">
                <a16:creationId xmlns:a16="http://schemas.microsoft.com/office/drawing/2014/main" id="{8E7CE5BD-4AE0-4E9A-BDE0-AE32EFF0A5A3}"/>
              </a:ext>
            </a:extLst>
          </p:cNvPr>
          <p:cNvCxnSpPr>
            <a:cxnSpLocks/>
          </p:cNvCxnSpPr>
          <p:nvPr/>
        </p:nvCxnSpPr>
        <p:spPr>
          <a:xfrm>
            <a:off x="8275148" y="3764587"/>
            <a:ext cx="847313" cy="6870"/>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DBFDEDCA-88E1-44A7-9D87-0EF9D719B1B8}"/>
              </a:ext>
            </a:extLst>
          </p:cNvPr>
          <p:cNvSpPr txBox="1"/>
          <p:nvPr/>
        </p:nvSpPr>
        <p:spPr>
          <a:xfrm>
            <a:off x="8331699" y="3475695"/>
            <a:ext cx="669020" cy="257369"/>
          </a:xfrm>
          <a:prstGeom prst="rect">
            <a:avLst/>
          </a:prstGeom>
          <a:noFill/>
        </p:spPr>
        <p:txBody>
          <a:bodyPr wrap="none" lIns="36000" tIns="36000" rIns="36000" bIns="36000" rtlCol="0">
            <a:spAutoFit/>
          </a:bodyPr>
          <a:lstStyle/>
          <a:p>
            <a:r>
              <a:rPr lang="en-US" sz="1200" dirty="0"/>
              <a:t>Not valid</a:t>
            </a:r>
          </a:p>
        </p:txBody>
      </p:sp>
      <p:sp>
        <p:nvSpPr>
          <p:cNvPr id="42" name="TextBox 41">
            <a:extLst>
              <a:ext uri="{FF2B5EF4-FFF2-40B4-BE49-F238E27FC236}">
                <a16:creationId xmlns:a16="http://schemas.microsoft.com/office/drawing/2014/main" id="{0F4565B9-D05A-4FF4-BE68-1CF8E5BDCA68}"/>
              </a:ext>
            </a:extLst>
          </p:cNvPr>
          <p:cNvSpPr txBox="1"/>
          <p:nvPr/>
        </p:nvSpPr>
        <p:spPr>
          <a:xfrm>
            <a:off x="9173263" y="3591807"/>
            <a:ext cx="984812" cy="442035"/>
          </a:xfrm>
          <a:prstGeom prst="rect">
            <a:avLst/>
          </a:prstGeom>
          <a:noFill/>
        </p:spPr>
        <p:txBody>
          <a:bodyPr wrap="none" lIns="36000" tIns="36000" rIns="36000" bIns="36000" rtlCol="0">
            <a:spAutoFit/>
          </a:bodyPr>
          <a:lstStyle/>
          <a:p>
            <a:r>
              <a:rPr lang="en-US" sz="1200" dirty="0"/>
              <a:t>Send back </a:t>
            </a:r>
          </a:p>
          <a:p>
            <a:r>
              <a:rPr lang="en-US" sz="1200" dirty="0"/>
              <a:t>to Dev queue</a:t>
            </a:r>
          </a:p>
        </p:txBody>
      </p:sp>
    </p:spTree>
    <p:extLst>
      <p:ext uri="{BB962C8B-B14F-4D97-AF65-F5344CB8AC3E}">
        <p14:creationId xmlns:p14="http://schemas.microsoft.com/office/powerpoint/2010/main" val="376014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a:t>SGW Release </a:t>
            </a:r>
            <a:r>
              <a:rPr lang="fr-FR" dirty="0" err="1"/>
              <a:t>lifecycle</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a:xfrm>
            <a:off x="10441518" y="6528824"/>
            <a:ext cx="624000" cy="180000"/>
          </a:xfrm>
        </p:spPr>
        <p:txBody>
          <a:bodyPr/>
          <a:lstStyle/>
          <a:p>
            <a:fld id="{C60C2248-B95D-984B-A0F4-42B9A4652AA7}" type="slidenum">
              <a:rPr lang="en-US" smtClean="0"/>
              <a:pPr/>
              <a:t>12</a:t>
            </a:fld>
            <a:endParaRPr lang="en-US"/>
          </a:p>
        </p:txBody>
      </p:sp>
      <p:cxnSp>
        <p:nvCxnSpPr>
          <p:cNvPr id="5" name="Straight Connector 4">
            <a:extLst>
              <a:ext uri="{FF2B5EF4-FFF2-40B4-BE49-F238E27FC236}">
                <a16:creationId xmlns:a16="http://schemas.microsoft.com/office/drawing/2014/main" id="{03890BD3-8C47-4A09-85BB-683F3D3D3124}"/>
              </a:ext>
            </a:extLst>
          </p:cNvPr>
          <p:cNvCxnSpPr/>
          <p:nvPr/>
        </p:nvCxnSpPr>
        <p:spPr>
          <a:xfrm>
            <a:off x="2889501"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1146A82-5097-498A-8420-9B917E13AC4F}"/>
              </a:ext>
            </a:extLst>
          </p:cNvPr>
          <p:cNvCxnSpPr>
            <a:cxnSpLocks/>
          </p:cNvCxnSpPr>
          <p:nvPr/>
        </p:nvCxnSpPr>
        <p:spPr>
          <a:xfrm>
            <a:off x="5852004" y="2120652"/>
            <a:ext cx="11769" cy="3322204"/>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9DD8A40-CCBC-457F-9B82-5E4B744343EE}"/>
              </a:ext>
            </a:extLst>
          </p:cNvPr>
          <p:cNvCxnSpPr/>
          <p:nvPr/>
        </p:nvCxnSpPr>
        <p:spPr>
          <a:xfrm>
            <a:off x="8083296"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0A9D15C-C71B-4DAB-9044-CEAA113C77C7}"/>
              </a:ext>
            </a:extLst>
          </p:cNvPr>
          <p:cNvSpPr txBox="1"/>
          <p:nvPr/>
        </p:nvSpPr>
        <p:spPr>
          <a:xfrm>
            <a:off x="1030525" y="1944913"/>
            <a:ext cx="1130557" cy="565146"/>
          </a:xfrm>
          <a:prstGeom prst="rect">
            <a:avLst/>
          </a:prstGeom>
          <a:noFill/>
        </p:spPr>
        <p:txBody>
          <a:bodyPr wrap="none" lIns="36000" tIns="36000" rIns="36000" bIns="36000" rtlCol="0">
            <a:spAutoFit/>
          </a:bodyPr>
          <a:lstStyle/>
          <a:p>
            <a:pPr algn="ctr"/>
            <a:r>
              <a:rPr lang="en-US" sz="1600" dirty="0"/>
              <a:t>Phase-1</a:t>
            </a:r>
          </a:p>
          <a:p>
            <a:pPr algn="ctr"/>
            <a:r>
              <a:rPr lang="en-US" sz="1600" dirty="0"/>
              <a:t>BA analysis</a:t>
            </a:r>
          </a:p>
        </p:txBody>
      </p:sp>
      <p:sp>
        <p:nvSpPr>
          <p:cNvPr id="50" name="TextBox 49">
            <a:extLst>
              <a:ext uri="{FF2B5EF4-FFF2-40B4-BE49-F238E27FC236}">
                <a16:creationId xmlns:a16="http://schemas.microsoft.com/office/drawing/2014/main" id="{94331F4D-AADE-4445-AAFE-2068DA11E72B}"/>
              </a:ext>
            </a:extLst>
          </p:cNvPr>
          <p:cNvSpPr txBox="1"/>
          <p:nvPr/>
        </p:nvSpPr>
        <p:spPr>
          <a:xfrm>
            <a:off x="3174630" y="1908631"/>
            <a:ext cx="2227140" cy="565146"/>
          </a:xfrm>
          <a:prstGeom prst="rect">
            <a:avLst/>
          </a:prstGeom>
          <a:noFill/>
        </p:spPr>
        <p:txBody>
          <a:bodyPr wrap="none" lIns="36000" tIns="36000" rIns="36000" bIns="36000" rtlCol="0">
            <a:spAutoFit/>
          </a:bodyPr>
          <a:lstStyle/>
          <a:p>
            <a:pPr algn="ctr"/>
            <a:r>
              <a:rPr lang="en-US" sz="1600" dirty="0"/>
              <a:t>Phase-2</a:t>
            </a:r>
          </a:p>
          <a:p>
            <a:pPr algn="ctr"/>
            <a:r>
              <a:rPr lang="en-US" sz="1600" dirty="0"/>
              <a:t>Feature implementation</a:t>
            </a:r>
          </a:p>
        </p:txBody>
      </p:sp>
      <p:sp>
        <p:nvSpPr>
          <p:cNvPr id="51" name="TextBox 50">
            <a:extLst>
              <a:ext uri="{FF2B5EF4-FFF2-40B4-BE49-F238E27FC236}">
                <a16:creationId xmlns:a16="http://schemas.microsoft.com/office/drawing/2014/main" id="{49D85EE2-8D6C-490E-8101-5EAC9625B3A5}"/>
              </a:ext>
            </a:extLst>
          </p:cNvPr>
          <p:cNvSpPr txBox="1"/>
          <p:nvPr/>
        </p:nvSpPr>
        <p:spPr>
          <a:xfrm>
            <a:off x="6129922" y="1901377"/>
            <a:ext cx="1701355" cy="565146"/>
          </a:xfrm>
          <a:prstGeom prst="rect">
            <a:avLst/>
          </a:prstGeom>
          <a:noFill/>
        </p:spPr>
        <p:txBody>
          <a:bodyPr wrap="none" lIns="36000" tIns="36000" rIns="36000" bIns="36000" rtlCol="0">
            <a:spAutoFit/>
          </a:bodyPr>
          <a:lstStyle/>
          <a:p>
            <a:pPr algn="ctr"/>
            <a:r>
              <a:rPr lang="en-US" sz="1600" dirty="0"/>
              <a:t>Phase-3</a:t>
            </a:r>
          </a:p>
          <a:p>
            <a:pPr algn="ctr"/>
            <a:r>
              <a:rPr lang="en-US" sz="1600" dirty="0"/>
              <a:t>Feature validation</a:t>
            </a:r>
          </a:p>
        </p:txBody>
      </p:sp>
      <p:sp>
        <p:nvSpPr>
          <p:cNvPr id="52" name="TextBox 51">
            <a:extLst>
              <a:ext uri="{FF2B5EF4-FFF2-40B4-BE49-F238E27FC236}">
                <a16:creationId xmlns:a16="http://schemas.microsoft.com/office/drawing/2014/main" id="{A287E961-1D67-4F31-88CD-BDFB53347520}"/>
              </a:ext>
            </a:extLst>
          </p:cNvPr>
          <p:cNvSpPr txBox="1"/>
          <p:nvPr/>
        </p:nvSpPr>
        <p:spPr>
          <a:xfrm>
            <a:off x="9326929" y="1894123"/>
            <a:ext cx="1475908" cy="565146"/>
          </a:xfrm>
          <a:prstGeom prst="rect">
            <a:avLst/>
          </a:prstGeom>
          <a:noFill/>
        </p:spPr>
        <p:txBody>
          <a:bodyPr wrap="none" lIns="36000" tIns="36000" rIns="36000" bIns="36000" rtlCol="0">
            <a:spAutoFit/>
          </a:bodyPr>
          <a:lstStyle/>
          <a:p>
            <a:pPr algn="ctr"/>
            <a:r>
              <a:rPr lang="en-US" sz="1600" dirty="0"/>
              <a:t>Phase-4</a:t>
            </a:r>
          </a:p>
          <a:p>
            <a:pPr algn="ctr"/>
            <a:r>
              <a:rPr lang="en-US" sz="1600" dirty="0"/>
              <a:t>NRT &amp; Delivery</a:t>
            </a:r>
          </a:p>
        </p:txBody>
      </p:sp>
      <p:sp>
        <p:nvSpPr>
          <p:cNvPr id="70" name="Rectangle: Rounded Corners 69">
            <a:extLst>
              <a:ext uri="{FF2B5EF4-FFF2-40B4-BE49-F238E27FC236}">
                <a16:creationId xmlns:a16="http://schemas.microsoft.com/office/drawing/2014/main" id="{5D0D906C-401C-4D56-8538-65A70BE29786}"/>
              </a:ext>
            </a:extLst>
          </p:cNvPr>
          <p:cNvSpPr/>
          <p:nvPr/>
        </p:nvSpPr>
        <p:spPr>
          <a:xfrm>
            <a:off x="743609" y="3468907"/>
            <a:ext cx="881993" cy="75474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BA analysis</a:t>
            </a:r>
          </a:p>
        </p:txBody>
      </p:sp>
      <p:cxnSp>
        <p:nvCxnSpPr>
          <p:cNvPr id="83" name="Straight Arrow Connector 82">
            <a:extLst>
              <a:ext uri="{FF2B5EF4-FFF2-40B4-BE49-F238E27FC236}">
                <a16:creationId xmlns:a16="http://schemas.microsoft.com/office/drawing/2014/main" id="{C9FFB77C-F1B3-4FD5-B5DC-7373F40648F5}"/>
              </a:ext>
            </a:extLst>
          </p:cNvPr>
          <p:cNvCxnSpPr>
            <a:cxnSpLocks/>
            <a:endCxn id="70" idx="1"/>
          </p:cNvCxnSpPr>
          <p:nvPr/>
        </p:nvCxnSpPr>
        <p:spPr>
          <a:xfrm>
            <a:off x="423023" y="3844030"/>
            <a:ext cx="320586" cy="2249"/>
          </a:xfrm>
          <a:prstGeom prst="straightConnector1">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Connector: Elbow 26">
            <a:extLst>
              <a:ext uri="{FF2B5EF4-FFF2-40B4-BE49-F238E27FC236}">
                <a16:creationId xmlns:a16="http://schemas.microsoft.com/office/drawing/2014/main" id="{ACF98238-6C8A-41B7-B3B0-C2F014E14ADD}"/>
              </a:ext>
            </a:extLst>
          </p:cNvPr>
          <p:cNvCxnSpPr>
            <a:cxnSpLocks/>
            <a:stCxn id="70" idx="3"/>
          </p:cNvCxnSpPr>
          <p:nvPr/>
        </p:nvCxnSpPr>
        <p:spPr>
          <a:xfrm flipV="1">
            <a:off x="1625602" y="3222588"/>
            <a:ext cx="322201" cy="623691"/>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Connector: Elbow 29">
            <a:extLst>
              <a:ext uri="{FF2B5EF4-FFF2-40B4-BE49-F238E27FC236}">
                <a16:creationId xmlns:a16="http://schemas.microsoft.com/office/drawing/2014/main" id="{3D2BB809-EE76-400F-AE35-93FD8CF8A882}"/>
              </a:ext>
            </a:extLst>
          </p:cNvPr>
          <p:cNvCxnSpPr>
            <a:cxnSpLocks/>
            <a:stCxn id="70" idx="3"/>
          </p:cNvCxnSpPr>
          <p:nvPr/>
        </p:nvCxnSpPr>
        <p:spPr>
          <a:xfrm flipV="1">
            <a:off x="1625602" y="3842712"/>
            <a:ext cx="312063" cy="3567"/>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 name="Connector: Elbow 32">
            <a:extLst>
              <a:ext uri="{FF2B5EF4-FFF2-40B4-BE49-F238E27FC236}">
                <a16:creationId xmlns:a16="http://schemas.microsoft.com/office/drawing/2014/main" id="{DA962FE1-72D9-4DA1-A36A-360BD7A102E6}"/>
              </a:ext>
            </a:extLst>
          </p:cNvPr>
          <p:cNvCxnSpPr>
            <a:cxnSpLocks/>
            <a:stCxn id="70" idx="3"/>
          </p:cNvCxnSpPr>
          <p:nvPr/>
        </p:nvCxnSpPr>
        <p:spPr>
          <a:xfrm>
            <a:off x="1625602" y="3846279"/>
            <a:ext cx="348347" cy="598777"/>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0" name="Rectangle: Rounded Corners 19">
            <a:extLst>
              <a:ext uri="{FF2B5EF4-FFF2-40B4-BE49-F238E27FC236}">
                <a16:creationId xmlns:a16="http://schemas.microsoft.com/office/drawing/2014/main" id="{01B30B50-5EE5-4836-8416-10C244C7439D}"/>
              </a:ext>
            </a:extLst>
          </p:cNvPr>
          <p:cNvSpPr/>
          <p:nvPr/>
        </p:nvSpPr>
        <p:spPr>
          <a:xfrm>
            <a:off x="3249689" y="2974315"/>
            <a:ext cx="1165692" cy="680382"/>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Development</a:t>
            </a:r>
          </a:p>
        </p:txBody>
      </p:sp>
      <p:sp>
        <p:nvSpPr>
          <p:cNvPr id="21" name="Rectangle: Rounded Corners 20">
            <a:extLst>
              <a:ext uri="{FF2B5EF4-FFF2-40B4-BE49-F238E27FC236}">
                <a16:creationId xmlns:a16="http://schemas.microsoft.com/office/drawing/2014/main" id="{F159F435-3FBD-4C41-8897-686163F66A70}"/>
              </a:ext>
            </a:extLst>
          </p:cNvPr>
          <p:cNvSpPr/>
          <p:nvPr/>
        </p:nvSpPr>
        <p:spPr>
          <a:xfrm>
            <a:off x="3313420" y="3722330"/>
            <a:ext cx="996453" cy="75474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QA Prepare Test Plan</a:t>
            </a:r>
          </a:p>
        </p:txBody>
      </p:sp>
      <p:sp>
        <p:nvSpPr>
          <p:cNvPr id="22" name="TextBox 21">
            <a:extLst>
              <a:ext uri="{FF2B5EF4-FFF2-40B4-BE49-F238E27FC236}">
                <a16:creationId xmlns:a16="http://schemas.microsoft.com/office/drawing/2014/main" id="{39C5463F-40FA-4BE6-8651-0CCB53D9E8D3}"/>
              </a:ext>
            </a:extLst>
          </p:cNvPr>
          <p:cNvSpPr txBox="1"/>
          <p:nvPr/>
        </p:nvSpPr>
        <p:spPr>
          <a:xfrm>
            <a:off x="1977029" y="3715811"/>
            <a:ext cx="636512" cy="257369"/>
          </a:xfrm>
          <a:prstGeom prst="rect">
            <a:avLst/>
          </a:prstGeom>
          <a:noFill/>
        </p:spPr>
        <p:txBody>
          <a:bodyPr wrap="none" lIns="36000" tIns="36000" rIns="36000" bIns="36000" rtlCol="0">
            <a:spAutoFit/>
          </a:bodyPr>
          <a:lstStyle/>
          <a:p>
            <a:r>
              <a:rPr lang="en-US" sz="1200" dirty="0"/>
              <a:t>BA spec</a:t>
            </a:r>
          </a:p>
        </p:txBody>
      </p:sp>
      <p:cxnSp>
        <p:nvCxnSpPr>
          <p:cNvPr id="23" name="Connector: Elbow 22">
            <a:extLst>
              <a:ext uri="{FF2B5EF4-FFF2-40B4-BE49-F238E27FC236}">
                <a16:creationId xmlns:a16="http://schemas.microsoft.com/office/drawing/2014/main" id="{DBE7A2A2-52BF-42ED-8AFE-53261DDE7A28}"/>
              </a:ext>
            </a:extLst>
          </p:cNvPr>
          <p:cNvCxnSpPr>
            <a:cxnSpLocks/>
            <a:stCxn id="22" idx="3"/>
            <a:endCxn id="20" idx="1"/>
          </p:cNvCxnSpPr>
          <p:nvPr/>
        </p:nvCxnSpPr>
        <p:spPr>
          <a:xfrm flipV="1">
            <a:off x="2613541" y="3314506"/>
            <a:ext cx="636148" cy="529990"/>
          </a:xfrm>
          <a:prstGeom prst="bentConnector3">
            <a:avLst>
              <a:gd name="adj1" fmla="val 50000"/>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Connector: Elbow 23">
            <a:extLst>
              <a:ext uri="{FF2B5EF4-FFF2-40B4-BE49-F238E27FC236}">
                <a16:creationId xmlns:a16="http://schemas.microsoft.com/office/drawing/2014/main" id="{66BACEEF-F360-4430-A229-3CE13CF37E72}"/>
              </a:ext>
            </a:extLst>
          </p:cNvPr>
          <p:cNvCxnSpPr>
            <a:cxnSpLocks/>
            <a:stCxn id="22" idx="3"/>
            <a:endCxn id="21" idx="1"/>
          </p:cNvCxnSpPr>
          <p:nvPr/>
        </p:nvCxnSpPr>
        <p:spPr>
          <a:xfrm>
            <a:off x="2613541" y="3844496"/>
            <a:ext cx="699879" cy="255206"/>
          </a:xfrm>
          <a:prstGeom prst="bentConnector3">
            <a:avLst>
              <a:gd name="adj1" fmla="val 50000"/>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0A7163F2-6A9E-4918-8D91-3484E3437509}"/>
              </a:ext>
            </a:extLst>
          </p:cNvPr>
          <p:cNvSpPr txBox="1"/>
          <p:nvPr/>
        </p:nvSpPr>
        <p:spPr>
          <a:xfrm>
            <a:off x="4708607" y="3095428"/>
            <a:ext cx="982592" cy="442035"/>
          </a:xfrm>
          <a:prstGeom prst="rect">
            <a:avLst/>
          </a:prstGeom>
          <a:noFill/>
        </p:spPr>
        <p:txBody>
          <a:bodyPr wrap="square" lIns="36000" tIns="36000" rIns="36000" bIns="36000" rtlCol="0">
            <a:spAutoFit/>
          </a:bodyPr>
          <a:lstStyle/>
          <a:p>
            <a:r>
              <a:rPr lang="en-US" sz="1200" dirty="0"/>
              <a:t>Feature </a:t>
            </a:r>
          </a:p>
          <a:p>
            <a:r>
              <a:rPr lang="en-US" sz="1200" dirty="0"/>
              <a:t>developed</a:t>
            </a:r>
          </a:p>
        </p:txBody>
      </p:sp>
      <p:cxnSp>
        <p:nvCxnSpPr>
          <p:cNvPr id="26" name="Connector: Elbow 25">
            <a:extLst>
              <a:ext uri="{FF2B5EF4-FFF2-40B4-BE49-F238E27FC236}">
                <a16:creationId xmlns:a16="http://schemas.microsoft.com/office/drawing/2014/main" id="{6F9806B9-17DB-4B36-A43D-DDD354E44ED4}"/>
              </a:ext>
            </a:extLst>
          </p:cNvPr>
          <p:cNvCxnSpPr>
            <a:cxnSpLocks/>
            <a:stCxn id="20" idx="3"/>
          </p:cNvCxnSpPr>
          <p:nvPr/>
        </p:nvCxnSpPr>
        <p:spPr>
          <a:xfrm>
            <a:off x="4415381" y="3314506"/>
            <a:ext cx="175318" cy="12700"/>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D018B3BA-C5DC-4F73-A869-E6AF60D9D13F}"/>
              </a:ext>
            </a:extLst>
          </p:cNvPr>
          <p:cNvSpPr txBox="1"/>
          <p:nvPr/>
        </p:nvSpPr>
        <p:spPr>
          <a:xfrm>
            <a:off x="4608207" y="3796186"/>
            <a:ext cx="1174543" cy="442035"/>
          </a:xfrm>
          <a:prstGeom prst="rect">
            <a:avLst/>
          </a:prstGeom>
          <a:noFill/>
        </p:spPr>
        <p:txBody>
          <a:bodyPr wrap="none" lIns="36000" tIns="36000" rIns="36000" bIns="36000" rtlCol="0">
            <a:spAutoFit/>
          </a:bodyPr>
          <a:lstStyle/>
          <a:p>
            <a:r>
              <a:rPr lang="en-US" sz="1200" dirty="0"/>
              <a:t>Test Plan ready </a:t>
            </a:r>
          </a:p>
          <a:p>
            <a:r>
              <a:rPr lang="en-US" sz="1200" dirty="0"/>
              <a:t>in TestRail</a:t>
            </a:r>
          </a:p>
        </p:txBody>
      </p:sp>
      <p:cxnSp>
        <p:nvCxnSpPr>
          <p:cNvPr id="29" name="Connector: Elbow 28">
            <a:extLst>
              <a:ext uri="{FF2B5EF4-FFF2-40B4-BE49-F238E27FC236}">
                <a16:creationId xmlns:a16="http://schemas.microsoft.com/office/drawing/2014/main" id="{69D56D9B-16D5-4BBB-B6C6-2FDB6B2D2F53}"/>
              </a:ext>
            </a:extLst>
          </p:cNvPr>
          <p:cNvCxnSpPr>
            <a:cxnSpLocks/>
            <a:stCxn id="21" idx="3"/>
          </p:cNvCxnSpPr>
          <p:nvPr/>
        </p:nvCxnSpPr>
        <p:spPr>
          <a:xfrm flipV="1">
            <a:off x="4309873" y="4097047"/>
            <a:ext cx="219723" cy="2655"/>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57" name="Rectangle: Rounded Corners 56">
            <a:extLst>
              <a:ext uri="{FF2B5EF4-FFF2-40B4-BE49-F238E27FC236}">
                <a16:creationId xmlns:a16="http://schemas.microsoft.com/office/drawing/2014/main" id="{11CEA065-19BA-45C3-9D93-8A3BD599F19A}"/>
              </a:ext>
            </a:extLst>
          </p:cNvPr>
          <p:cNvSpPr/>
          <p:nvPr/>
        </p:nvSpPr>
        <p:spPr>
          <a:xfrm>
            <a:off x="8236856" y="3127828"/>
            <a:ext cx="1474588" cy="79568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b="1" dirty="0">
                <a:solidFill>
                  <a:schemeClr val="tx1"/>
                </a:solidFill>
              </a:rPr>
              <a:t>Manual</a:t>
            </a:r>
          </a:p>
          <a:p>
            <a:pPr algn="ctr"/>
            <a:r>
              <a:rPr lang="en-US" sz="1200" b="1" dirty="0">
                <a:solidFill>
                  <a:schemeClr val="tx1"/>
                </a:solidFill>
              </a:rPr>
              <a:t>QA NRT</a:t>
            </a:r>
          </a:p>
        </p:txBody>
      </p:sp>
      <p:cxnSp>
        <p:nvCxnSpPr>
          <p:cNvPr id="59" name="Connector: Elbow 58">
            <a:extLst>
              <a:ext uri="{FF2B5EF4-FFF2-40B4-BE49-F238E27FC236}">
                <a16:creationId xmlns:a16="http://schemas.microsoft.com/office/drawing/2014/main" id="{3DB37DD6-C10A-44D3-B7FE-674CE524F0C4}"/>
              </a:ext>
            </a:extLst>
          </p:cNvPr>
          <p:cNvCxnSpPr>
            <a:cxnSpLocks/>
            <a:endCxn id="61" idx="1"/>
          </p:cNvCxnSpPr>
          <p:nvPr/>
        </p:nvCxnSpPr>
        <p:spPr>
          <a:xfrm flipV="1">
            <a:off x="9711444" y="3256323"/>
            <a:ext cx="452438" cy="35402"/>
          </a:xfrm>
          <a:prstGeom prst="bentConnector3">
            <a:avLst>
              <a:gd name="adj1" fmla="val 50000"/>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60" name="TextBox 59">
            <a:extLst>
              <a:ext uri="{FF2B5EF4-FFF2-40B4-BE49-F238E27FC236}">
                <a16:creationId xmlns:a16="http://schemas.microsoft.com/office/drawing/2014/main" id="{19B74976-7827-48A4-B205-AE320F87307E}"/>
              </a:ext>
            </a:extLst>
          </p:cNvPr>
          <p:cNvSpPr txBox="1"/>
          <p:nvPr/>
        </p:nvSpPr>
        <p:spPr>
          <a:xfrm>
            <a:off x="9701259" y="2998248"/>
            <a:ext cx="401126" cy="257369"/>
          </a:xfrm>
          <a:prstGeom prst="rect">
            <a:avLst/>
          </a:prstGeom>
          <a:noFill/>
        </p:spPr>
        <p:txBody>
          <a:bodyPr wrap="none" lIns="36000" tIns="36000" rIns="36000" bIns="36000" rtlCol="0">
            <a:spAutoFit/>
          </a:bodyPr>
          <a:lstStyle/>
          <a:p>
            <a:r>
              <a:rPr lang="en-US" sz="1200" dirty="0"/>
              <a:t>Valid</a:t>
            </a:r>
          </a:p>
        </p:txBody>
      </p:sp>
      <p:sp>
        <p:nvSpPr>
          <p:cNvPr id="61" name="TextBox 60">
            <a:extLst>
              <a:ext uri="{FF2B5EF4-FFF2-40B4-BE49-F238E27FC236}">
                <a16:creationId xmlns:a16="http://schemas.microsoft.com/office/drawing/2014/main" id="{645D4646-B1B2-481E-8B5A-527013A8BA44}"/>
              </a:ext>
            </a:extLst>
          </p:cNvPr>
          <p:cNvSpPr txBox="1"/>
          <p:nvPr/>
        </p:nvSpPr>
        <p:spPr>
          <a:xfrm>
            <a:off x="10163882" y="3127638"/>
            <a:ext cx="1957386" cy="257369"/>
          </a:xfrm>
          <a:prstGeom prst="rect">
            <a:avLst/>
          </a:prstGeom>
          <a:solidFill>
            <a:srgbClr val="FFFF00"/>
          </a:solidFill>
        </p:spPr>
        <p:txBody>
          <a:bodyPr wrap="none" lIns="36000" tIns="36000" rIns="36000" bIns="36000" rtlCol="0">
            <a:spAutoFit/>
          </a:bodyPr>
          <a:lstStyle/>
          <a:p>
            <a:r>
              <a:rPr lang="en-US" sz="1200" dirty="0"/>
              <a:t>Manually generate QA docs</a:t>
            </a:r>
          </a:p>
        </p:txBody>
      </p:sp>
      <p:sp>
        <p:nvSpPr>
          <p:cNvPr id="62" name="TextBox 61">
            <a:extLst>
              <a:ext uri="{FF2B5EF4-FFF2-40B4-BE49-F238E27FC236}">
                <a16:creationId xmlns:a16="http://schemas.microsoft.com/office/drawing/2014/main" id="{9ACEB4B4-BB69-44B5-ABC0-625E8427D566}"/>
              </a:ext>
            </a:extLst>
          </p:cNvPr>
          <p:cNvSpPr txBox="1"/>
          <p:nvPr/>
        </p:nvSpPr>
        <p:spPr>
          <a:xfrm>
            <a:off x="9816683" y="3620952"/>
            <a:ext cx="890235" cy="442035"/>
          </a:xfrm>
          <a:prstGeom prst="rect">
            <a:avLst/>
          </a:prstGeom>
          <a:noFill/>
        </p:spPr>
        <p:txBody>
          <a:bodyPr wrap="none" lIns="36000" tIns="36000" rIns="36000" bIns="36000" rtlCol="0">
            <a:spAutoFit/>
          </a:bodyPr>
          <a:lstStyle/>
          <a:p>
            <a:r>
              <a:rPr lang="en-US" sz="1200" dirty="0"/>
              <a:t>Regression </a:t>
            </a:r>
          </a:p>
          <a:p>
            <a:r>
              <a:rPr lang="en-US" sz="1200" dirty="0"/>
              <a:t>found</a:t>
            </a:r>
          </a:p>
        </p:txBody>
      </p:sp>
      <p:cxnSp>
        <p:nvCxnSpPr>
          <p:cNvPr id="63" name="Connector: Elbow 62">
            <a:extLst>
              <a:ext uri="{FF2B5EF4-FFF2-40B4-BE49-F238E27FC236}">
                <a16:creationId xmlns:a16="http://schemas.microsoft.com/office/drawing/2014/main" id="{6DAA96AE-7585-4B37-AF32-D9AEC7C958DF}"/>
              </a:ext>
            </a:extLst>
          </p:cNvPr>
          <p:cNvCxnSpPr>
            <a:cxnSpLocks/>
          </p:cNvCxnSpPr>
          <p:nvPr/>
        </p:nvCxnSpPr>
        <p:spPr>
          <a:xfrm>
            <a:off x="9711444" y="3842712"/>
            <a:ext cx="1091393" cy="12700"/>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D2554E42-625D-484F-A00D-18F6F504A08F}"/>
              </a:ext>
            </a:extLst>
          </p:cNvPr>
          <p:cNvSpPr txBox="1"/>
          <p:nvPr/>
        </p:nvSpPr>
        <p:spPr>
          <a:xfrm>
            <a:off x="10856848" y="3653772"/>
            <a:ext cx="984812" cy="442035"/>
          </a:xfrm>
          <a:prstGeom prst="rect">
            <a:avLst/>
          </a:prstGeom>
          <a:noFill/>
        </p:spPr>
        <p:txBody>
          <a:bodyPr wrap="none" lIns="36000" tIns="36000" rIns="36000" bIns="36000" rtlCol="0">
            <a:spAutoFit/>
          </a:bodyPr>
          <a:lstStyle/>
          <a:p>
            <a:r>
              <a:rPr lang="en-US" sz="1200" dirty="0"/>
              <a:t>Send back </a:t>
            </a:r>
          </a:p>
          <a:p>
            <a:r>
              <a:rPr lang="en-US" sz="1200" dirty="0"/>
              <a:t>to Dev queue</a:t>
            </a:r>
          </a:p>
        </p:txBody>
      </p:sp>
      <p:cxnSp>
        <p:nvCxnSpPr>
          <p:cNvPr id="6" name="Connector: Elbow 5">
            <a:extLst>
              <a:ext uri="{FF2B5EF4-FFF2-40B4-BE49-F238E27FC236}">
                <a16:creationId xmlns:a16="http://schemas.microsoft.com/office/drawing/2014/main" id="{62B1582A-8E33-4914-8BF9-1D01AB3B77CB}"/>
              </a:ext>
            </a:extLst>
          </p:cNvPr>
          <p:cNvCxnSpPr>
            <a:cxnSpLocks/>
          </p:cNvCxnSpPr>
          <p:nvPr/>
        </p:nvCxnSpPr>
        <p:spPr>
          <a:xfrm flipV="1">
            <a:off x="5747657" y="3740856"/>
            <a:ext cx="2489199" cy="284732"/>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65" name="TextBox 64">
            <a:extLst>
              <a:ext uri="{FF2B5EF4-FFF2-40B4-BE49-F238E27FC236}">
                <a16:creationId xmlns:a16="http://schemas.microsoft.com/office/drawing/2014/main" id="{FCB08B83-05E9-42A5-ACDC-1D763E383BDB}"/>
              </a:ext>
            </a:extLst>
          </p:cNvPr>
          <p:cNvSpPr txBox="1"/>
          <p:nvPr/>
        </p:nvSpPr>
        <p:spPr>
          <a:xfrm>
            <a:off x="6524175" y="3156859"/>
            <a:ext cx="768215" cy="442035"/>
          </a:xfrm>
          <a:prstGeom prst="rect">
            <a:avLst/>
          </a:prstGeom>
          <a:noFill/>
        </p:spPr>
        <p:txBody>
          <a:bodyPr wrap="none" lIns="36000" tIns="36000" rIns="36000" bIns="36000" rtlCol="0">
            <a:spAutoFit/>
          </a:bodyPr>
          <a:lstStyle/>
          <a:p>
            <a:r>
              <a:rPr lang="en-US" sz="1200" dirty="0"/>
              <a:t>Valid new </a:t>
            </a:r>
          </a:p>
          <a:p>
            <a:r>
              <a:rPr lang="en-US" sz="1200" dirty="0"/>
              <a:t>features</a:t>
            </a:r>
          </a:p>
        </p:txBody>
      </p:sp>
      <p:cxnSp>
        <p:nvCxnSpPr>
          <p:cNvPr id="16" name="Connector: Elbow 15">
            <a:extLst>
              <a:ext uri="{FF2B5EF4-FFF2-40B4-BE49-F238E27FC236}">
                <a16:creationId xmlns:a16="http://schemas.microsoft.com/office/drawing/2014/main" id="{9DB85C5C-E67D-4FA9-B51A-CDD3061D31C8}"/>
              </a:ext>
            </a:extLst>
          </p:cNvPr>
          <p:cNvCxnSpPr>
            <a:cxnSpLocks/>
            <a:stCxn id="65" idx="3"/>
          </p:cNvCxnSpPr>
          <p:nvPr/>
        </p:nvCxnSpPr>
        <p:spPr>
          <a:xfrm flipV="1">
            <a:off x="7292390" y="3274024"/>
            <a:ext cx="944466" cy="103853"/>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37185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a:t>Value </a:t>
            </a:r>
            <a:r>
              <a:rPr lang="fr-FR" dirty="0" err="1"/>
              <a:t>chain</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p:txBody>
          <a:bodyPr/>
          <a:lstStyle/>
          <a:p>
            <a:fld id="{C60C2248-B95D-984B-A0F4-42B9A4652AA7}" type="slidenum">
              <a:rPr lang="en-US" smtClean="0"/>
              <a:pPr/>
              <a:t>13</a:t>
            </a:fld>
            <a:endParaRPr lang="en-US"/>
          </a:p>
        </p:txBody>
      </p:sp>
      <p:sp>
        <p:nvSpPr>
          <p:cNvPr id="4" name="Content Placeholder 3">
            <a:extLst>
              <a:ext uri="{FF2B5EF4-FFF2-40B4-BE49-F238E27FC236}">
                <a16:creationId xmlns:a16="http://schemas.microsoft.com/office/drawing/2014/main" id="{A2796952-D2AD-4B0F-AFCA-0888824B9DAA}"/>
              </a:ext>
            </a:extLst>
          </p:cNvPr>
          <p:cNvSpPr>
            <a:spLocks noGrp="1"/>
          </p:cNvSpPr>
          <p:nvPr>
            <p:ph sz="quarter" idx="13"/>
          </p:nvPr>
        </p:nvSpPr>
        <p:spPr/>
        <p:txBody>
          <a:bodyPr/>
          <a:lstStyle/>
          <a:p>
            <a:endParaRPr lang="en-US" dirty="0"/>
          </a:p>
          <a:p>
            <a:endParaRPr lang="en-US" dirty="0"/>
          </a:p>
        </p:txBody>
      </p:sp>
      <p:sp>
        <p:nvSpPr>
          <p:cNvPr id="5" name="Rectangle 4">
            <a:extLst>
              <a:ext uri="{FF2B5EF4-FFF2-40B4-BE49-F238E27FC236}">
                <a16:creationId xmlns:a16="http://schemas.microsoft.com/office/drawing/2014/main" id="{B68EBE37-373D-4C42-A09B-5085CE2E9A0F}"/>
              </a:ext>
            </a:extLst>
          </p:cNvPr>
          <p:cNvSpPr/>
          <p:nvPr/>
        </p:nvSpPr>
        <p:spPr>
          <a:xfrm>
            <a:off x="2772229" y="1814290"/>
            <a:ext cx="3033485" cy="798285"/>
          </a:xfrm>
          <a:prstGeom prst="rect">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600" b="1" dirty="0">
                <a:solidFill>
                  <a:schemeClr val="tx1"/>
                </a:solidFill>
              </a:rPr>
              <a:t>Manual </a:t>
            </a:r>
            <a:r>
              <a:rPr lang="fr-FR" sz="1600" b="1" dirty="0" err="1">
                <a:solidFill>
                  <a:schemeClr val="tx1"/>
                </a:solidFill>
              </a:rPr>
              <a:t>activities</a:t>
            </a:r>
            <a:endParaRPr lang="en-US" sz="1600" b="1" dirty="0" err="1">
              <a:solidFill>
                <a:schemeClr val="tx1"/>
              </a:solidFill>
            </a:endParaRPr>
          </a:p>
        </p:txBody>
      </p:sp>
      <p:sp>
        <p:nvSpPr>
          <p:cNvPr id="7" name="Oval 6">
            <a:extLst>
              <a:ext uri="{FF2B5EF4-FFF2-40B4-BE49-F238E27FC236}">
                <a16:creationId xmlns:a16="http://schemas.microsoft.com/office/drawing/2014/main" id="{38A47D72-2548-444F-AF6D-14966585A952}"/>
              </a:ext>
            </a:extLst>
          </p:cNvPr>
          <p:cNvSpPr/>
          <p:nvPr/>
        </p:nvSpPr>
        <p:spPr>
          <a:xfrm>
            <a:off x="2133599" y="1756238"/>
            <a:ext cx="957943" cy="941861"/>
          </a:xfrm>
          <a:prstGeom prst="ellipse">
            <a:avLst/>
          </a:prstGeom>
          <a:solidFill>
            <a:schemeClr val="tx2">
              <a:lumMod val="20000"/>
              <a:lumOff val="80000"/>
            </a:schemeClr>
          </a:solid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400" b="1" dirty="0">
                <a:solidFill>
                  <a:schemeClr val="tx1"/>
                </a:solidFill>
              </a:rPr>
              <a:t>~ 40%</a:t>
            </a:r>
            <a:endParaRPr lang="en-US" sz="1400" b="1" dirty="0" err="1">
              <a:solidFill>
                <a:schemeClr val="tx1"/>
              </a:solidFill>
            </a:endParaRPr>
          </a:p>
        </p:txBody>
      </p:sp>
      <p:sp>
        <p:nvSpPr>
          <p:cNvPr id="34" name="Rectangle 33">
            <a:extLst>
              <a:ext uri="{FF2B5EF4-FFF2-40B4-BE49-F238E27FC236}">
                <a16:creationId xmlns:a16="http://schemas.microsoft.com/office/drawing/2014/main" id="{A99D006D-FAF4-4530-BF7E-10C110B83BA1}"/>
              </a:ext>
            </a:extLst>
          </p:cNvPr>
          <p:cNvSpPr/>
          <p:nvPr/>
        </p:nvSpPr>
        <p:spPr>
          <a:xfrm>
            <a:off x="2772229" y="3319240"/>
            <a:ext cx="3033485" cy="798285"/>
          </a:xfrm>
          <a:prstGeom prst="rect">
            <a:avLst/>
          </a:prstGeom>
          <a:solidFill>
            <a:srgbClr val="4ABC60">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600" b="1" dirty="0">
                <a:solidFill>
                  <a:schemeClr val="tx1"/>
                </a:solidFill>
              </a:rPr>
              <a:t>Duplicate </a:t>
            </a:r>
            <a:r>
              <a:rPr lang="fr-FR" sz="1600" b="1" dirty="0" err="1">
                <a:solidFill>
                  <a:schemeClr val="tx1"/>
                </a:solidFill>
              </a:rPr>
              <a:t>Impl</a:t>
            </a:r>
            <a:r>
              <a:rPr lang="fr-FR" sz="1600" b="1" dirty="0">
                <a:solidFill>
                  <a:schemeClr val="tx1"/>
                </a:solidFill>
              </a:rPr>
              <a:t>.</a:t>
            </a:r>
            <a:endParaRPr lang="en-US" sz="1600" b="1" dirty="0" err="1">
              <a:solidFill>
                <a:schemeClr val="tx1"/>
              </a:solidFill>
            </a:endParaRPr>
          </a:p>
        </p:txBody>
      </p:sp>
      <p:sp>
        <p:nvSpPr>
          <p:cNvPr id="35" name="Oval 34">
            <a:extLst>
              <a:ext uri="{FF2B5EF4-FFF2-40B4-BE49-F238E27FC236}">
                <a16:creationId xmlns:a16="http://schemas.microsoft.com/office/drawing/2014/main" id="{0AA2E4A4-F687-44FF-ADD1-2D5FA97D8EF2}"/>
              </a:ext>
            </a:extLst>
          </p:cNvPr>
          <p:cNvSpPr/>
          <p:nvPr/>
        </p:nvSpPr>
        <p:spPr>
          <a:xfrm>
            <a:off x="2133599" y="3261188"/>
            <a:ext cx="957943" cy="941861"/>
          </a:xfrm>
          <a:prstGeom prst="ellipse">
            <a:avLst/>
          </a:prstGeom>
          <a:solidFill>
            <a:schemeClr val="tx2">
              <a:lumMod val="20000"/>
              <a:lumOff val="80000"/>
            </a:schemeClr>
          </a:solidFill>
          <a:ln>
            <a:solidFill>
              <a:srgbClr val="4ABC60"/>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400" b="1" dirty="0">
                <a:solidFill>
                  <a:schemeClr val="tx1"/>
                </a:solidFill>
              </a:rPr>
              <a:t>~ 20%</a:t>
            </a:r>
            <a:endParaRPr lang="en-US" sz="1400" b="1" dirty="0" err="1">
              <a:solidFill>
                <a:schemeClr val="tx1"/>
              </a:solidFill>
            </a:endParaRPr>
          </a:p>
        </p:txBody>
      </p:sp>
      <p:sp>
        <p:nvSpPr>
          <p:cNvPr id="36" name="Rectangle 35">
            <a:extLst>
              <a:ext uri="{FF2B5EF4-FFF2-40B4-BE49-F238E27FC236}">
                <a16:creationId xmlns:a16="http://schemas.microsoft.com/office/drawing/2014/main" id="{802CFB07-CB02-4613-8F60-977C05457A02}"/>
              </a:ext>
            </a:extLst>
          </p:cNvPr>
          <p:cNvSpPr/>
          <p:nvPr/>
        </p:nvSpPr>
        <p:spPr>
          <a:xfrm>
            <a:off x="2791279" y="4805140"/>
            <a:ext cx="3033485" cy="798285"/>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600" b="1" dirty="0">
                <a:solidFill>
                  <a:schemeClr val="tx1"/>
                </a:solidFill>
              </a:rPr>
              <a:t>Innov. Initiatives</a:t>
            </a:r>
            <a:endParaRPr lang="en-US" sz="1600" b="1" dirty="0" err="1">
              <a:solidFill>
                <a:schemeClr val="tx1"/>
              </a:solidFill>
            </a:endParaRPr>
          </a:p>
        </p:txBody>
      </p:sp>
      <p:sp>
        <p:nvSpPr>
          <p:cNvPr id="37" name="Oval 36">
            <a:extLst>
              <a:ext uri="{FF2B5EF4-FFF2-40B4-BE49-F238E27FC236}">
                <a16:creationId xmlns:a16="http://schemas.microsoft.com/office/drawing/2014/main" id="{A865058D-34A9-417C-911D-AE60D5C5DAA5}"/>
              </a:ext>
            </a:extLst>
          </p:cNvPr>
          <p:cNvSpPr/>
          <p:nvPr/>
        </p:nvSpPr>
        <p:spPr>
          <a:xfrm>
            <a:off x="2152649" y="4747088"/>
            <a:ext cx="957943" cy="941861"/>
          </a:xfrm>
          <a:prstGeom prst="ellipse">
            <a:avLst/>
          </a:prstGeom>
          <a:solidFill>
            <a:schemeClr val="tx2">
              <a:lumMod val="20000"/>
              <a:lumOff val="8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400" b="1" dirty="0">
                <a:solidFill>
                  <a:schemeClr val="tx1"/>
                </a:solidFill>
              </a:rPr>
              <a:t>&lt; 5%</a:t>
            </a:r>
            <a:endParaRPr lang="en-US" sz="1400" b="1" dirty="0" err="1">
              <a:solidFill>
                <a:schemeClr val="tx1"/>
              </a:solidFill>
            </a:endParaRPr>
          </a:p>
        </p:txBody>
      </p:sp>
      <p:pic>
        <p:nvPicPr>
          <p:cNvPr id="45" name="Graphic 44" descr="Tractor">
            <a:extLst>
              <a:ext uri="{FF2B5EF4-FFF2-40B4-BE49-F238E27FC236}">
                <a16:creationId xmlns:a16="http://schemas.microsoft.com/office/drawing/2014/main" id="{5D6F6CBA-95AB-4F25-A6D7-C787C340E1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26803" y="3263900"/>
            <a:ext cx="914400" cy="914400"/>
          </a:xfrm>
          <a:prstGeom prst="rect">
            <a:avLst/>
          </a:prstGeom>
        </p:spPr>
      </p:pic>
      <p:sp>
        <p:nvSpPr>
          <p:cNvPr id="46" name="Freeform: Shape 45">
            <a:extLst>
              <a:ext uri="{FF2B5EF4-FFF2-40B4-BE49-F238E27FC236}">
                <a16:creationId xmlns:a16="http://schemas.microsoft.com/office/drawing/2014/main" id="{94324820-D89B-43F4-8AFE-F85B2F915E99}"/>
              </a:ext>
            </a:extLst>
          </p:cNvPr>
          <p:cNvSpPr/>
          <p:nvPr/>
        </p:nvSpPr>
        <p:spPr>
          <a:xfrm>
            <a:off x="5810250" y="1809750"/>
            <a:ext cx="1400601" cy="1476376"/>
          </a:xfrm>
          <a:custGeom>
            <a:avLst/>
            <a:gdLst>
              <a:gd name="connsiteX0" fmla="*/ 0 w 1400601"/>
              <a:gd name="connsiteY0" fmla="*/ 0 h 1476376"/>
              <a:gd name="connsiteX1" fmla="*/ 0 w 1400601"/>
              <a:gd name="connsiteY1" fmla="*/ 0 h 1476376"/>
              <a:gd name="connsiteX2" fmla="*/ 171450 w 1400601"/>
              <a:gd name="connsiteY2" fmla="*/ 209550 h 1476376"/>
              <a:gd name="connsiteX3" fmla="*/ 495300 w 1400601"/>
              <a:gd name="connsiteY3" fmla="*/ 542925 h 1476376"/>
              <a:gd name="connsiteX4" fmla="*/ 923925 w 1400601"/>
              <a:gd name="connsiteY4" fmla="*/ 981075 h 1476376"/>
              <a:gd name="connsiteX5" fmla="*/ 1400175 w 1400601"/>
              <a:gd name="connsiteY5" fmla="*/ 1476375 h 1476376"/>
              <a:gd name="connsiteX6" fmla="*/ 1219200 w 1400601"/>
              <a:gd name="connsiteY6" fmla="*/ 1466850 h 1476376"/>
              <a:gd name="connsiteX7" fmla="*/ 1200150 w 1400601"/>
              <a:gd name="connsiteY7" fmla="*/ 1400175 h 1476376"/>
              <a:gd name="connsiteX8" fmla="*/ 1162050 w 1400601"/>
              <a:gd name="connsiteY8" fmla="*/ 1390650 h 1476376"/>
              <a:gd name="connsiteX9" fmla="*/ 1047750 w 1400601"/>
              <a:gd name="connsiteY9" fmla="*/ 1419225 h 1476376"/>
              <a:gd name="connsiteX10" fmla="*/ 1019175 w 1400601"/>
              <a:gd name="connsiteY10" fmla="*/ 1457325 h 1476376"/>
              <a:gd name="connsiteX11" fmla="*/ 1057275 w 1400601"/>
              <a:gd name="connsiteY11" fmla="*/ 1428750 h 1476376"/>
              <a:gd name="connsiteX12" fmla="*/ 1114425 w 1400601"/>
              <a:gd name="connsiteY12" fmla="*/ 1371600 h 1476376"/>
              <a:gd name="connsiteX13" fmla="*/ 1162050 w 1400601"/>
              <a:gd name="connsiteY13" fmla="*/ 1304925 h 1476376"/>
              <a:gd name="connsiteX14" fmla="*/ 1181100 w 1400601"/>
              <a:gd name="connsiteY14" fmla="*/ 1228725 h 1476376"/>
              <a:gd name="connsiteX15" fmla="*/ 1200150 w 1400601"/>
              <a:gd name="connsiteY15" fmla="*/ 1162050 h 1476376"/>
              <a:gd name="connsiteX16" fmla="*/ 1209675 w 1400601"/>
              <a:gd name="connsiteY16" fmla="*/ 1114425 h 1476376"/>
              <a:gd name="connsiteX17" fmla="*/ 1228725 w 1400601"/>
              <a:gd name="connsiteY17" fmla="*/ 1076325 h 1476376"/>
              <a:gd name="connsiteX18" fmla="*/ 1219200 w 1400601"/>
              <a:gd name="connsiteY18" fmla="*/ 1114425 h 1476376"/>
              <a:gd name="connsiteX19" fmla="*/ 1209675 w 1400601"/>
              <a:gd name="connsiteY19" fmla="*/ 1200150 h 1476376"/>
              <a:gd name="connsiteX20" fmla="*/ 1200150 w 1400601"/>
              <a:gd name="connsiteY20" fmla="*/ 1257300 h 1476376"/>
              <a:gd name="connsiteX21" fmla="*/ 1209675 w 1400601"/>
              <a:gd name="connsiteY21" fmla="*/ 1333500 h 1476376"/>
              <a:gd name="connsiteX22" fmla="*/ 1247775 w 1400601"/>
              <a:gd name="connsiteY22" fmla="*/ 1323975 h 1476376"/>
              <a:gd name="connsiteX23" fmla="*/ 1314450 w 1400601"/>
              <a:gd name="connsiteY23" fmla="*/ 1352550 h 1476376"/>
              <a:gd name="connsiteX24" fmla="*/ 1333500 w 1400601"/>
              <a:gd name="connsiteY24" fmla="*/ 1409700 h 1476376"/>
              <a:gd name="connsiteX25" fmla="*/ 1314450 w 1400601"/>
              <a:gd name="connsiteY25" fmla="*/ 1381125 h 1476376"/>
              <a:gd name="connsiteX26" fmla="*/ 1285875 w 1400601"/>
              <a:gd name="connsiteY26" fmla="*/ 1352550 h 1476376"/>
              <a:gd name="connsiteX27" fmla="*/ 1343025 w 1400601"/>
              <a:gd name="connsiteY27" fmla="*/ 1381125 h 1476376"/>
              <a:gd name="connsiteX28" fmla="*/ 1343025 w 1400601"/>
              <a:gd name="connsiteY28" fmla="*/ 1390650 h 147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00601" h="1476376">
                <a:moveTo>
                  <a:pt x="0" y="0"/>
                </a:moveTo>
                <a:lnTo>
                  <a:pt x="0" y="0"/>
                </a:lnTo>
                <a:cubicBezTo>
                  <a:pt x="57150" y="69850"/>
                  <a:pt x="110625" y="142876"/>
                  <a:pt x="171450" y="209550"/>
                </a:cubicBezTo>
                <a:cubicBezTo>
                  <a:pt x="275864" y="324004"/>
                  <a:pt x="393281" y="426332"/>
                  <a:pt x="495300" y="542925"/>
                </a:cubicBezTo>
                <a:cubicBezTo>
                  <a:pt x="728595" y="809548"/>
                  <a:pt x="560356" y="625769"/>
                  <a:pt x="923925" y="981075"/>
                </a:cubicBezTo>
                <a:cubicBezTo>
                  <a:pt x="1029039" y="1083800"/>
                  <a:pt x="1415202" y="1477166"/>
                  <a:pt x="1400175" y="1476375"/>
                </a:cubicBezTo>
                <a:lnTo>
                  <a:pt x="1219200" y="1466850"/>
                </a:lnTo>
                <a:cubicBezTo>
                  <a:pt x="1148095" y="1443148"/>
                  <a:pt x="1235539" y="1482750"/>
                  <a:pt x="1200150" y="1400175"/>
                </a:cubicBezTo>
                <a:cubicBezTo>
                  <a:pt x="1194993" y="1388143"/>
                  <a:pt x="1174750" y="1393825"/>
                  <a:pt x="1162050" y="1390650"/>
                </a:cubicBezTo>
                <a:cubicBezTo>
                  <a:pt x="1114390" y="1395946"/>
                  <a:pt x="1080561" y="1386414"/>
                  <a:pt x="1047750" y="1419225"/>
                </a:cubicBezTo>
                <a:cubicBezTo>
                  <a:pt x="1036525" y="1430450"/>
                  <a:pt x="1007950" y="1446100"/>
                  <a:pt x="1019175" y="1457325"/>
                </a:cubicBezTo>
                <a:cubicBezTo>
                  <a:pt x="1030400" y="1468550"/>
                  <a:pt x="1045475" y="1439370"/>
                  <a:pt x="1057275" y="1428750"/>
                </a:cubicBezTo>
                <a:cubicBezTo>
                  <a:pt x="1077300" y="1410728"/>
                  <a:pt x="1096403" y="1391625"/>
                  <a:pt x="1114425" y="1371600"/>
                </a:cubicBezTo>
                <a:cubicBezTo>
                  <a:pt x="1129615" y="1354722"/>
                  <a:pt x="1148799" y="1324801"/>
                  <a:pt x="1162050" y="1304925"/>
                </a:cubicBezTo>
                <a:cubicBezTo>
                  <a:pt x="1168400" y="1279525"/>
                  <a:pt x="1174354" y="1254023"/>
                  <a:pt x="1181100" y="1228725"/>
                </a:cubicBezTo>
                <a:cubicBezTo>
                  <a:pt x="1187056" y="1206391"/>
                  <a:pt x="1194544" y="1184474"/>
                  <a:pt x="1200150" y="1162050"/>
                </a:cubicBezTo>
                <a:cubicBezTo>
                  <a:pt x="1204077" y="1146344"/>
                  <a:pt x="1204555" y="1129784"/>
                  <a:pt x="1209675" y="1114425"/>
                </a:cubicBezTo>
                <a:cubicBezTo>
                  <a:pt x="1214165" y="1100955"/>
                  <a:pt x="1232169" y="1062550"/>
                  <a:pt x="1228725" y="1076325"/>
                </a:cubicBezTo>
                <a:lnTo>
                  <a:pt x="1219200" y="1114425"/>
                </a:lnTo>
                <a:cubicBezTo>
                  <a:pt x="1216025" y="1143000"/>
                  <a:pt x="1213475" y="1171651"/>
                  <a:pt x="1209675" y="1200150"/>
                </a:cubicBezTo>
                <a:cubicBezTo>
                  <a:pt x="1207123" y="1219293"/>
                  <a:pt x="1200150" y="1237987"/>
                  <a:pt x="1200150" y="1257300"/>
                </a:cubicBezTo>
                <a:cubicBezTo>
                  <a:pt x="1200150" y="1282898"/>
                  <a:pt x="1206500" y="1308100"/>
                  <a:pt x="1209675" y="1333500"/>
                </a:cubicBezTo>
                <a:cubicBezTo>
                  <a:pt x="1222375" y="1330325"/>
                  <a:pt x="1234684" y="1323975"/>
                  <a:pt x="1247775" y="1323975"/>
                </a:cubicBezTo>
                <a:cubicBezTo>
                  <a:pt x="1278529" y="1323975"/>
                  <a:pt x="1291119" y="1336996"/>
                  <a:pt x="1314450" y="1352550"/>
                </a:cubicBezTo>
                <a:cubicBezTo>
                  <a:pt x="1320800" y="1371600"/>
                  <a:pt x="1344639" y="1426408"/>
                  <a:pt x="1333500" y="1409700"/>
                </a:cubicBezTo>
                <a:cubicBezTo>
                  <a:pt x="1327150" y="1400175"/>
                  <a:pt x="1321779" y="1389919"/>
                  <a:pt x="1314450" y="1381125"/>
                </a:cubicBezTo>
                <a:cubicBezTo>
                  <a:pt x="1305826" y="1370777"/>
                  <a:pt x="1273096" y="1348290"/>
                  <a:pt x="1285875" y="1352550"/>
                </a:cubicBezTo>
                <a:cubicBezTo>
                  <a:pt x="1309116" y="1360297"/>
                  <a:pt x="1324561" y="1362661"/>
                  <a:pt x="1343025" y="1381125"/>
                </a:cubicBezTo>
                <a:lnTo>
                  <a:pt x="1343025" y="1390650"/>
                </a:lnTo>
              </a:path>
            </a:pathLst>
          </a:cu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E61F332D-1BFA-4061-A913-12C34B831837}"/>
              </a:ext>
            </a:extLst>
          </p:cNvPr>
          <p:cNvSpPr/>
          <p:nvPr/>
        </p:nvSpPr>
        <p:spPr>
          <a:xfrm>
            <a:off x="5800725" y="1809750"/>
            <a:ext cx="1264809" cy="1466850"/>
          </a:xfrm>
          <a:custGeom>
            <a:avLst/>
            <a:gdLst>
              <a:gd name="connsiteX0" fmla="*/ 0 w 1264809"/>
              <a:gd name="connsiteY0" fmla="*/ 0 h 1466850"/>
              <a:gd name="connsiteX1" fmla="*/ 0 w 1264809"/>
              <a:gd name="connsiteY1" fmla="*/ 0 h 1466850"/>
              <a:gd name="connsiteX2" fmla="*/ 152400 w 1264809"/>
              <a:gd name="connsiteY2" fmla="*/ 152400 h 1466850"/>
              <a:gd name="connsiteX3" fmla="*/ 238125 w 1264809"/>
              <a:gd name="connsiteY3" fmla="*/ 219075 h 1466850"/>
              <a:gd name="connsiteX4" fmla="*/ 485775 w 1264809"/>
              <a:gd name="connsiteY4" fmla="*/ 400050 h 1466850"/>
              <a:gd name="connsiteX5" fmla="*/ 542925 w 1264809"/>
              <a:gd name="connsiteY5" fmla="*/ 447675 h 1466850"/>
              <a:gd name="connsiteX6" fmla="*/ 742950 w 1264809"/>
              <a:gd name="connsiteY6" fmla="*/ 581025 h 1466850"/>
              <a:gd name="connsiteX7" fmla="*/ 790575 w 1264809"/>
              <a:gd name="connsiteY7" fmla="*/ 685800 h 1466850"/>
              <a:gd name="connsiteX8" fmla="*/ 838200 w 1264809"/>
              <a:gd name="connsiteY8" fmla="*/ 828675 h 1466850"/>
              <a:gd name="connsiteX9" fmla="*/ 895350 w 1264809"/>
              <a:gd name="connsiteY9" fmla="*/ 904875 h 1466850"/>
              <a:gd name="connsiteX10" fmla="*/ 1019175 w 1264809"/>
              <a:gd name="connsiteY10" fmla="*/ 1095375 h 1466850"/>
              <a:gd name="connsiteX11" fmla="*/ 1057275 w 1264809"/>
              <a:gd name="connsiteY11" fmla="*/ 1133475 h 1466850"/>
              <a:gd name="connsiteX12" fmla="*/ 1104900 w 1264809"/>
              <a:gd name="connsiteY12" fmla="*/ 1190625 h 1466850"/>
              <a:gd name="connsiteX13" fmla="*/ 1114425 w 1264809"/>
              <a:gd name="connsiteY13" fmla="*/ 1304925 h 1466850"/>
              <a:gd name="connsiteX14" fmla="*/ 1123950 w 1264809"/>
              <a:gd name="connsiteY14" fmla="*/ 1333500 h 1466850"/>
              <a:gd name="connsiteX15" fmla="*/ 1133475 w 1264809"/>
              <a:gd name="connsiteY15" fmla="*/ 1409700 h 1466850"/>
              <a:gd name="connsiteX16" fmla="*/ 1143000 w 1264809"/>
              <a:gd name="connsiteY16" fmla="*/ 1438275 h 1466850"/>
              <a:gd name="connsiteX17" fmla="*/ 1200150 w 1264809"/>
              <a:gd name="connsiteY17" fmla="*/ 1457325 h 1466850"/>
              <a:gd name="connsiteX18" fmla="*/ 1228725 w 1264809"/>
              <a:gd name="connsiteY18" fmla="*/ 1466850 h 1466850"/>
              <a:gd name="connsiteX19" fmla="*/ 1247775 w 1264809"/>
              <a:gd name="connsiteY19" fmla="*/ 1428750 h 1466850"/>
              <a:gd name="connsiteX20" fmla="*/ 1209675 w 1264809"/>
              <a:gd name="connsiteY20" fmla="*/ 1428750 h 1466850"/>
              <a:gd name="connsiteX21" fmla="*/ 1209675 w 1264809"/>
              <a:gd name="connsiteY21" fmla="*/ 1428750 h 146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64809" h="1466850">
                <a:moveTo>
                  <a:pt x="0" y="0"/>
                </a:moveTo>
                <a:lnTo>
                  <a:pt x="0" y="0"/>
                </a:lnTo>
                <a:cubicBezTo>
                  <a:pt x="50800" y="50800"/>
                  <a:pt x="99529" y="103759"/>
                  <a:pt x="152400" y="152400"/>
                </a:cubicBezTo>
                <a:cubicBezTo>
                  <a:pt x="179041" y="176910"/>
                  <a:pt x="209065" y="197488"/>
                  <a:pt x="238125" y="219075"/>
                </a:cubicBezTo>
                <a:cubicBezTo>
                  <a:pt x="320200" y="280045"/>
                  <a:pt x="407230" y="334596"/>
                  <a:pt x="485775" y="400050"/>
                </a:cubicBezTo>
                <a:cubicBezTo>
                  <a:pt x="504825" y="415925"/>
                  <a:pt x="522569" y="433514"/>
                  <a:pt x="542925" y="447675"/>
                </a:cubicBezTo>
                <a:cubicBezTo>
                  <a:pt x="874875" y="678597"/>
                  <a:pt x="614725" y="484857"/>
                  <a:pt x="742950" y="581025"/>
                </a:cubicBezTo>
                <a:cubicBezTo>
                  <a:pt x="780278" y="693008"/>
                  <a:pt x="694747" y="440907"/>
                  <a:pt x="790575" y="685800"/>
                </a:cubicBezTo>
                <a:cubicBezTo>
                  <a:pt x="808868" y="732549"/>
                  <a:pt x="816540" y="783387"/>
                  <a:pt x="838200" y="828675"/>
                </a:cubicBezTo>
                <a:cubicBezTo>
                  <a:pt x="851899" y="857318"/>
                  <a:pt x="877522" y="878603"/>
                  <a:pt x="895350" y="904875"/>
                </a:cubicBezTo>
                <a:cubicBezTo>
                  <a:pt x="937876" y="967544"/>
                  <a:pt x="975399" y="1033573"/>
                  <a:pt x="1019175" y="1095375"/>
                </a:cubicBezTo>
                <a:cubicBezTo>
                  <a:pt x="1029556" y="1110031"/>
                  <a:pt x="1045260" y="1120125"/>
                  <a:pt x="1057275" y="1133475"/>
                </a:cubicBezTo>
                <a:cubicBezTo>
                  <a:pt x="1073864" y="1151907"/>
                  <a:pt x="1089025" y="1171575"/>
                  <a:pt x="1104900" y="1190625"/>
                </a:cubicBezTo>
                <a:cubicBezTo>
                  <a:pt x="1108075" y="1228725"/>
                  <a:pt x="1109372" y="1267028"/>
                  <a:pt x="1114425" y="1304925"/>
                </a:cubicBezTo>
                <a:cubicBezTo>
                  <a:pt x="1115752" y="1314877"/>
                  <a:pt x="1122154" y="1323622"/>
                  <a:pt x="1123950" y="1333500"/>
                </a:cubicBezTo>
                <a:cubicBezTo>
                  <a:pt x="1128529" y="1358685"/>
                  <a:pt x="1128896" y="1384515"/>
                  <a:pt x="1133475" y="1409700"/>
                </a:cubicBezTo>
                <a:cubicBezTo>
                  <a:pt x="1135271" y="1419578"/>
                  <a:pt x="1134830" y="1432439"/>
                  <a:pt x="1143000" y="1438275"/>
                </a:cubicBezTo>
                <a:cubicBezTo>
                  <a:pt x="1159340" y="1449947"/>
                  <a:pt x="1181100" y="1450975"/>
                  <a:pt x="1200150" y="1457325"/>
                </a:cubicBezTo>
                <a:lnTo>
                  <a:pt x="1228725" y="1466850"/>
                </a:lnTo>
                <a:cubicBezTo>
                  <a:pt x="1234168" y="1465036"/>
                  <a:pt x="1293132" y="1455964"/>
                  <a:pt x="1247775" y="1428750"/>
                </a:cubicBezTo>
                <a:cubicBezTo>
                  <a:pt x="1236885" y="1422216"/>
                  <a:pt x="1222375" y="1428750"/>
                  <a:pt x="1209675" y="1428750"/>
                </a:cubicBezTo>
                <a:lnTo>
                  <a:pt x="1209675" y="1428750"/>
                </a:lnTo>
              </a:path>
            </a:pathLst>
          </a:cu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862D75AE-F48E-4811-A915-E6CB9BFD9FA2}"/>
              </a:ext>
            </a:extLst>
          </p:cNvPr>
          <p:cNvSpPr/>
          <p:nvPr/>
        </p:nvSpPr>
        <p:spPr>
          <a:xfrm>
            <a:off x="5800726" y="1809751"/>
            <a:ext cx="1232240" cy="1315131"/>
          </a:xfrm>
          <a:custGeom>
            <a:avLst/>
            <a:gdLst>
              <a:gd name="connsiteX0" fmla="*/ 0 w 1232240"/>
              <a:gd name="connsiteY0" fmla="*/ 0 h 1315131"/>
              <a:gd name="connsiteX1" fmla="*/ 1232240 w 1232240"/>
              <a:gd name="connsiteY1" fmla="*/ 1302654 h 1315131"/>
              <a:gd name="connsiteX2" fmla="*/ 1141928 w 1232240"/>
              <a:gd name="connsiteY2" fmla="*/ 1311200 h 1315131"/>
              <a:gd name="connsiteX3" fmla="*/ 1128436 w 1232240"/>
              <a:gd name="connsiteY3" fmla="*/ 1315131 h 1315131"/>
              <a:gd name="connsiteX4" fmla="*/ 0 w 1232240"/>
              <a:gd name="connsiteY4" fmla="*/ 794730 h 1315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2240" h="1315131">
                <a:moveTo>
                  <a:pt x="0" y="0"/>
                </a:moveTo>
                <a:lnTo>
                  <a:pt x="1232240" y="1302654"/>
                </a:lnTo>
                <a:lnTo>
                  <a:pt x="1141928" y="1311200"/>
                </a:lnTo>
                <a:lnTo>
                  <a:pt x="1128436" y="1315131"/>
                </a:lnTo>
                <a:lnTo>
                  <a:pt x="0" y="794730"/>
                </a:lnTo>
                <a:close/>
              </a:path>
            </a:pathLst>
          </a:custGeom>
          <a:solidFill>
            <a:schemeClr val="accent4">
              <a:lumMod val="60000"/>
              <a:lumOff val="40000"/>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solidFill>
                <a:schemeClr val="tx1"/>
              </a:solidFill>
            </a:endParaRPr>
          </a:p>
        </p:txBody>
      </p:sp>
      <p:sp>
        <p:nvSpPr>
          <p:cNvPr id="76" name="Freeform: Shape 75">
            <a:extLst>
              <a:ext uri="{FF2B5EF4-FFF2-40B4-BE49-F238E27FC236}">
                <a16:creationId xmlns:a16="http://schemas.microsoft.com/office/drawing/2014/main" id="{0E410346-B25E-42B6-A481-824CD41551E3}"/>
              </a:ext>
            </a:extLst>
          </p:cNvPr>
          <p:cNvSpPr/>
          <p:nvPr/>
        </p:nvSpPr>
        <p:spPr>
          <a:xfrm flipV="1">
            <a:off x="5818668" y="4321943"/>
            <a:ext cx="1190931" cy="1281482"/>
          </a:xfrm>
          <a:custGeom>
            <a:avLst/>
            <a:gdLst>
              <a:gd name="connsiteX0" fmla="*/ 1067197 w 1190931"/>
              <a:gd name="connsiteY0" fmla="*/ 1281482 h 1281482"/>
              <a:gd name="connsiteX1" fmla="*/ 1123986 w 1190931"/>
              <a:gd name="connsiteY1" fmla="*/ 1264935 h 1281482"/>
              <a:gd name="connsiteX2" fmla="*/ 1190931 w 1190931"/>
              <a:gd name="connsiteY2" fmla="*/ 1258600 h 1281482"/>
              <a:gd name="connsiteX3" fmla="*/ 0 w 1190931"/>
              <a:gd name="connsiteY3" fmla="*/ 0 h 1281482"/>
              <a:gd name="connsiteX4" fmla="*/ 0 w 1190931"/>
              <a:gd name="connsiteY4" fmla="*/ 789474 h 12814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931" h="1281482">
                <a:moveTo>
                  <a:pt x="1067197" y="1281482"/>
                </a:moveTo>
                <a:lnTo>
                  <a:pt x="1123986" y="1264935"/>
                </a:lnTo>
                <a:lnTo>
                  <a:pt x="1190931" y="1258600"/>
                </a:lnTo>
                <a:lnTo>
                  <a:pt x="0" y="0"/>
                </a:lnTo>
                <a:lnTo>
                  <a:pt x="0" y="789474"/>
                </a:lnTo>
                <a:close/>
              </a:path>
            </a:pathLst>
          </a:custGeom>
          <a:solidFill>
            <a:schemeClr val="accent6">
              <a:lumMod val="20000"/>
              <a:lumOff val="80000"/>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solidFill>
                <a:schemeClr val="tx1"/>
              </a:solidFill>
            </a:endParaRPr>
          </a:p>
        </p:txBody>
      </p:sp>
      <p:sp>
        <p:nvSpPr>
          <p:cNvPr id="73" name="Freeform: Shape 72">
            <a:extLst>
              <a:ext uri="{FF2B5EF4-FFF2-40B4-BE49-F238E27FC236}">
                <a16:creationId xmlns:a16="http://schemas.microsoft.com/office/drawing/2014/main" id="{31AEE0C5-239F-4B03-BFE6-3C887CDC0236}"/>
              </a:ext>
            </a:extLst>
          </p:cNvPr>
          <p:cNvSpPr/>
          <p:nvPr/>
        </p:nvSpPr>
        <p:spPr>
          <a:xfrm rot="5400000">
            <a:off x="5739006" y="3384133"/>
            <a:ext cx="790575" cy="664413"/>
          </a:xfrm>
          <a:custGeom>
            <a:avLst/>
            <a:gdLst>
              <a:gd name="connsiteX0" fmla="*/ 0 w 790575"/>
              <a:gd name="connsiteY0" fmla="*/ 664413 h 664413"/>
              <a:gd name="connsiteX1" fmla="*/ 166104 w 790575"/>
              <a:gd name="connsiteY1" fmla="*/ 0 h 664413"/>
              <a:gd name="connsiteX2" fmla="*/ 166793 w 790575"/>
              <a:gd name="connsiteY2" fmla="*/ 399 h 664413"/>
              <a:gd name="connsiteX3" fmla="*/ 408668 w 790575"/>
              <a:gd name="connsiteY3" fmla="*/ 52421 h 664413"/>
              <a:gd name="connsiteX4" fmla="*/ 533901 w 790575"/>
              <a:gd name="connsiteY4" fmla="*/ 38972 h 664413"/>
              <a:gd name="connsiteX5" fmla="*/ 626555 w 790575"/>
              <a:gd name="connsiteY5" fmla="*/ 8332 h 664413"/>
              <a:gd name="connsiteX6" fmla="*/ 790575 w 790575"/>
              <a:gd name="connsiteY6" fmla="*/ 664413 h 66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5" h="664413">
                <a:moveTo>
                  <a:pt x="0" y="664413"/>
                </a:moveTo>
                <a:lnTo>
                  <a:pt x="166104" y="0"/>
                </a:lnTo>
                <a:lnTo>
                  <a:pt x="166793" y="399"/>
                </a:lnTo>
                <a:cubicBezTo>
                  <a:pt x="241136" y="33897"/>
                  <a:pt x="322871" y="52421"/>
                  <a:pt x="408668" y="52421"/>
                </a:cubicBezTo>
                <a:cubicBezTo>
                  <a:pt x="451566" y="52421"/>
                  <a:pt x="493450" y="47790"/>
                  <a:pt x="533901" y="38972"/>
                </a:cubicBezTo>
                <a:lnTo>
                  <a:pt x="626555" y="8332"/>
                </a:lnTo>
                <a:lnTo>
                  <a:pt x="790575" y="664413"/>
                </a:lnTo>
                <a:close/>
              </a:path>
            </a:pathLst>
          </a:custGeom>
          <a:solidFill>
            <a:srgbClr val="4ABC6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solidFill>
                <a:schemeClr val="tx1"/>
              </a:solidFill>
            </a:endParaRPr>
          </a:p>
        </p:txBody>
      </p:sp>
      <p:sp>
        <p:nvSpPr>
          <p:cNvPr id="75" name="Oval 74">
            <a:extLst>
              <a:ext uri="{FF2B5EF4-FFF2-40B4-BE49-F238E27FC236}">
                <a16:creationId xmlns:a16="http://schemas.microsoft.com/office/drawing/2014/main" id="{7414F726-DAB7-4ACB-94AF-3F7F94EDCEA1}"/>
              </a:ext>
            </a:extLst>
          </p:cNvPr>
          <p:cNvSpPr/>
          <p:nvPr/>
        </p:nvSpPr>
        <p:spPr>
          <a:xfrm>
            <a:off x="6414079" y="3103562"/>
            <a:ext cx="1323975" cy="1242790"/>
          </a:xfrm>
          <a:prstGeom prst="ellipse">
            <a:avLst/>
          </a:prstGeom>
          <a:solidFill>
            <a:srgbClr val="FF0000">
              <a:alpha val="40000"/>
            </a:srgbClr>
          </a:solidFill>
          <a:ln w="44450">
            <a:solidFill>
              <a:srgbClr val="F03704"/>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600" b="1" dirty="0" err="1"/>
          </a:p>
        </p:txBody>
      </p:sp>
    </p:spTree>
    <p:extLst>
      <p:ext uri="{BB962C8B-B14F-4D97-AF65-F5344CB8AC3E}">
        <p14:creationId xmlns:p14="http://schemas.microsoft.com/office/powerpoint/2010/main" val="1015568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err="1"/>
              <a:t>Proposed</a:t>
            </a:r>
            <a:r>
              <a:rPr lang="fr-FR" dirty="0"/>
              <a:t> solution – </a:t>
            </a:r>
            <a:r>
              <a:rPr lang="fr-FR" dirty="0" err="1"/>
              <a:t>Continuous</a:t>
            </a:r>
            <a:r>
              <a:rPr lang="fr-FR" dirty="0"/>
              <a:t> Delivery</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p:txBody>
          <a:bodyPr/>
          <a:lstStyle/>
          <a:p>
            <a:fld id="{C60C2248-B95D-984B-A0F4-42B9A4652AA7}" type="slidenum">
              <a:rPr lang="en-US" smtClean="0"/>
              <a:pPr/>
              <a:t>14</a:t>
            </a:fld>
            <a:endParaRPr lang="en-US"/>
          </a:p>
        </p:txBody>
      </p:sp>
      <p:sp>
        <p:nvSpPr>
          <p:cNvPr id="4" name="Content Placeholder 3">
            <a:extLst>
              <a:ext uri="{FF2B5EF4-FFF2-40B4-BE49-F238E27FC236}">
                <a16:creationId xmlns:a16="http://schemas.microsoft.com/office/drawing/2014/main" id="{A2796952-D2AD-4B0F-AFCA-0888824B9DAA}"/>
              </a:ext>
            </a:extLst>
          </p:cNvPr>
          <p:cNvSpPr>
            <a:spLocks noGrp="1"/>
          </p:cNvSpPr>
          <p:nvPr>
            <p:ph sz="quarter" idx="13"/>
          </p:nvPr>
        </p:nvSpPr>
        <p:spPr/>
        <p:txBody>
          <a:bodyPr/>
          <a:lstStyle/>
          <a:p>
            <a:endParaRPr lang="en-US" dirty="0"/>
          </a:p>
          <a:p>
            <a:endParaRPr lang="en-US" dirty="0"/>
          </a:p>
        </p:txBody>
      </p:sp>
      <p:sp>
        <p:nvSpPr>
          <p:cNvPr id="5" name="Rectangle 4">
            <a:extLst>
              <a:ext uri="{FF2B5EF4-FFF2-40B4-BE49-F238E27FC236}">
                <a16:creationId xmlns:a16="http://schemas.microsoft.com/office/drawing/2014/main" id="{B68EBE37-373D-4C42-A09B-5085CE2E9A0F}"/>
              </a:ext>
            </a:extLst>
          </p:cNvPr>
          <p:cNvSpPr/>
          <p:nvPr/>
        </p:nvSpPr>
        <p:spPr>
          <a:xfrm>
            <a:off x="2772229" y="1814290"/>
            <a:ext cx="3033485" cy="798285"/>
          </a:xfrm>
          <a:prstGeom prst="rect">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600" b="1" dirty="0" err="1">
                <a:solidFill>
                  <a:schemeClr val="tx1"/>
                </a:solidFill>
              </a:rPr>
              <a:t>Mindset</a:t>
            </a:r>
            <a:r>
              <a:rPr lang="fr-FR" sz="1600" b="1" dirty="0">
                <a:solidFill>
                  <a:schemeClr val="tx1"/>
                </a:solidFill>
              </a:rPr>
              <a:t> shift</a:t>
            </a:r>
            <a:endParaRPr lang="en-US" sz="1600" b="1" dirty="0" err="1">
              <a:solidFill>
                <a:schemeClr val="tx1"/>
              </a:solidFill>
            </a:endParaRPr>
          </a:p>
        </p:txBody>
      </p:sp>
      <p:sp>
        <p:nvSpPr>
          <p:cNvPr id="7" name="Oval 6">
            <a:extLst>
              <a:ext uri="{FF2B5EF4-FFF2-40B4-BE49-F238E27FC236}">
                <a16:creationId xmlns:a16="http://schemas.microsoft.com/office/drawing/2014/main" id="{38A47D72-2548-444F-AF6D-14966585A952}"/>
              </a:ext>
            </a:extLst>
          </p:cNvPr>
          <p:cNvSpPr/>
          <p:nvPr/>
        </p:nvSpPr>
        <p:spPr>
          <a:xfrm>
            <a:off x="2133599" y="1756238"/>
            <a:ext cx="957943" cy="941861"/>
          </a:xfrm>
          <a:prstGeom prst="ellipse">
            <a:avLst/>
          </a:prstGeom>
          <a:solidFill>
            <a:schemeClr val="tx2">
              <a:lumMod val="20000"/>
              <a:lumOff val="80000"/>
            </a:schemeClr>
          </a:solid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400" b="1" dirty="0" err="1">
              <a:solidFill>
                <a:schemeClr val="tx1"/>
              </a:solidFill>
            </a:endParaRPr>
          </a:p>
        </p:txBody>
      </p:sp>
      <p:pic>
        <p:nvPicPr>
          <p:cNvPr id="33" name="Graphic 32" descr="Rocket">
            <a:extLst>
              <a:ext uri="{FF2B5EF4-FFF2-40B4-BE49-F238E27FC236}">
                <a16:creationId xmlns:a16="http://schemas.microsoft.com/office/drawing/2014/main" id="{139C1C75-78EE-49B4-A7C3-B8F5DD0636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flipV="1">
            <a:off x="6583329" y="3268795"/>
            <a:ext cx="914400" cy="926646"/>
          </a:xfrm>
          <a:prstGeom prst="rect">
            <a:avLst/>
          </a:prstGeom>
        </p:spPr>
      </p:pic>
      <p:sp>
        <p:nvSpPr>
          <p:cNvPr id="34" name="Rectangle 33">
            <a:extLst>
              <a:ext uri="{FF2B5EF4-FFF2-40B4-BE49-F238E27FC236}">
                <a16:creationId xmlns:a16="http://schemas.microsoft.com/office/drawing/2014/main" id="{A99D006D-FAF4-4530-BF7E-10C110B83BA1}"/>
              </a:ext>
            </a:extLst>
          </p:cNvPr>
          <p:cNvSpPr/>
          <p:nvPr/>
        </p:nvSpPr>
        <p:spPr>
          <a:xfrm>
            <a:off x="2772229" y="3319240"/>
            <a:ext cx="3033485" cy="798285"/>
          </a:xfrm>
          <a:prstGeom prst="rect">
            <a:avLst/>
          </a:prstGeom>
          <a:solidFill>
            <a:srgbClr val="4ABC60">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600" b="1" dirty="0">
                <a:solidFill>
                  <a:schemeClr val="tx1"/>
                </a:solidFill>
              </a:rPr>
              <a:t>Live Test </a:t>
            </a:r>
          </a:p>
          <a:p>
            <a:pPr algn="ctr"/>
            <a:r>
              <a:rPr lang="fr-FR" sz="1600" b="1" dirty="0">
                <a:solidFill>
                  <a:schemeClr val="tx1"/>
                </a:solidFill>
              </a:rPr>
              <a:t>Automation</a:t>
            </a:r>
            <a:endParaRPr lang="en-US" sz="1600" b="1" dirty="0" err="1">
              <a:solidFill>
                <a:schemeClr val="tx1"/>
              </a:solidFill>
            </a:endParaRPr>
          </a:p>
        </p:txBody>
      </p:sp>
      <p:sp>
        <p:nvSpPr>
          <p:cNvPr id="35" name="Oval 34">
            <a:extLst>
              <a:ext uri="{FF2B5EF4-FFF2-40B4-BE49-F238E27FC236}">
                <a16:creationId xmlns:a16="http://schemas.microsoft.com/office/drawing/2014/main" id="{0AA2E4A4-F687-44FF-ADD1-2D5FA97D8EF2}"/>
              </a:ext>
            </a:extLst>
          </p:cNvPr>
          <p:cNvSpPr/>
          <p:nvPr/>
        </p:nvSpPr>
        <p:spPr>
          <a:xfrm>
            <a:off x="2133599" y="3261188"/>
            <a:ext cx="957943" cy="941861"/>
          </a:xfrm>
          <a:prstGeom prst="ellipse">
            <a:avLst/>
          </a:prstGeom>
          <a:solidFill>
            <a:schemeClr val="tx2">
              <a:lumMod val="20000"/>
              <a:lumOff val="80000"/>
            </a:schemeClr>
          </a:solidFill>
          <a:ln>
            <a:solidFill>
              <a:srgbClr val="4ABC60"/>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fr-FR" sz="1400" b="1" dirty="0">
              <a:solidFill>
                <a:schemeClr val="tx1"/>
              </a:solidFill>
            </a:endParaRPr>
          </a:p>
          <a:p>
            <a:pPr algn="ctr"/>
            <a:endParaRPr lang="fr-FR" sz="1400" b="1" dirty="0">
              <a:solidFill>
                <a:schemeClr val="tx1"/>
              </a:solidFill>
            </a:endParaRPr>
          </a:p>
          <a:p>
            <a:pPr algn="ctr"/>
            <a:endParaRPr lang="fr-FR" sz="1400" b="1" dirty="0">
              <a:solidFill>
                <a:schemeClr val="tx1"/>
              </a:solidFill>
            </a:endParaRPr>
          </a:p>
          <a:p>
            <a:pPr algn="ctr"/>
            <a:r>
              <a:rPr lang="fr-FR" sz="1400" b="1" dirty="0">
                <a:solidFill>
                  <a:schemeClr val="tx1"/>
                </a:solidFill>
              </a:rPr>
              <a:t>~ 60%</a:t>
            </a:r>
            <a:endParaRPr lang="en-US" sz="1400" b="1" dirty="0" err="1">
              <a:solidFill>
                <a:schemeClr val="tx1"/>
              </a:solidFill>
            </a:endParaRPr>
          </a:p>
        </p:txBody>
      </p:sp>
      <p:sp>
        <p:nvSpPr>
          <p:cNvPr id="36" name="Rectangle 35">
            <a:extLst>
              <a:ext uri="{FF2B5EF4-FFF2-40B4-BE49-F238E27FC236}">
                <a16:creationId xmlns:a16="http://schemas.microsoft.com/office/drawing/2014/main" id="{802CFB07-CB02-4613-8F60-977C05457A02}"/>
              </a:ext>
            </a:extLst>
          </p:cNvPr>
          <p:cNvSpPr/>
          <p:nvPr/>
        </p:nvSpPr>
        <p:spPr>
          <a:xfrm>
            <a:off x="2791279" y="4805140"/>
            <a:ext cx="3033485" cy="798285"/>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600" b="1" dirty="0">
                <a:solidFill>
                  <a:schemeClr val="tx1"/>
                </a:solidFill>
              </a:rPr>
              <a:t>Automate </a:t>
            </a:r>
          </a:p>
          <a:p>
            <a:pPr algn="ctr"/>
            <a:r>
              <a:rPr lang="fr-FR" sz="1600" b="1" dirty="0">
                <a:solidFill>
                  <a:schemeClr val="tx1"/>
                </a:solidFill>
              </a:rPr>
              <a:t>Document </a:t>
            </a:r>
            <a:r>
              <a:rPr lang="fr-FR" sz="1600" b="1" dirty="0" err="1">
                <a:solidFill>
                  <a:schemeClr val="tx1"/>
                </a:solidFill>
              </a:rPr>
              <a:t>generation</a:t>
            </a:r>
            <a:endParaRPr lang="en-US" sz="1600" b="1" dirty="0" err="1">
              <a:solidFill>
                <a:schemeClr val="tx1"/>
              </a:solidFill>
            </a:endParaRPr>
          </a:p>
        </p:txBody>
      </p:sp>
      <p:sp>
        <p:nvSpPr>
          <p:cNvPr id="37" name="Oval 36">
            <a:extLst>
              <a:ext uri="{FF2B5EF4-FFF2-40B4-BE49-F238E27FC236}">
                <a16:creationId xmlns:a16="http://schemas.microsoft.com/office/drawing/2014/main" id="{A865058D-34A9-417C-911D-AE60D5C5DAA5}"/>
              </a:ext>
            </a:extLst>
          </p:cNvPr>
          <p:cNvSpPr/>
          <p:nvPr/>
        </p:nvSpPr>
        <p:spPr>
          <a:xfrm>
            <a:off x="2152649" y="4747088"/>
            <a:ext cx="957943" cy="941861"/>
          </a:xfrm>
          <a:prstGeom prst="ellipse">
            <a:avLst/>
          </a:prstGeom>
          <a:solidFill>
            <a:schemeClr val="tx2">
              <a:lumMod val="20000"/>
              <a:lumOff val="8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400" b="1" dirty="0" err="1">
              <a:solidFill>
                <a:schemeClr val="tx1"/>
              </a:solidFill>
            </a:endParaRPr>
          </a:p>
        </p:txBody>
      </p:sp>
      <p:sp>
        <p:nvSpPr>
          <p:cNvPr id="46" name="Freeform: Shape 45">
            <a:extLst>
              <a:ext uri="{FF2B5EF4-FFF2-40B4-BE49-F238E27FC236}">
                <a16:creationId xmlns:a16="http://schemas.microsoft.com/office/drawing/2014/main" id="{94324820-D89B-43F4-8AFE-F85B2F915E99}"/>
              </a:ext>
            </a:extLst>
          </p:cNvPr>
          <p:cNvSpPr/>
          <p:nvPr/>
        </p:nvSpPr>
        <p:spPr>
          <a:xfrm>
            <a:off x="5810250" y="1809750"/>
            <a:ext cx="1400601" cy="1476376"/>
          </a:xfrm>
          <a:custGeom>
            <a:avLst/>
            <a:gdLst>
              <a:gd name="connsiteX0" fmla="*/ 0 w 1400601"/>
              <a:gd name="connsiteY0" fmla="*/ 0 h 1476376"/>
              <a:gd name="connsiteX1" fmla="*/ 0 w 1400601"/>
              <a:gd name="connsiteY1" fmla="*/ 0 h 1476376"/>
              <a:gd name="connsiteX2" fmla="*/ 171450 w 1400601"/>
              <a:gd name="connsiteY2" fmla="*/ 209550 h 1476376"/>
              <a:gd name="connsiteX3" fmla="*/ 495300 w 1400601"/>
              <a:gd name="connsiteY3" fmla="*/ 542925 h 1476376"/>
              <a:gd name="connsiteX4" fmla="*/ 923925 w 1400601"/>
              <a:gd name="connsiteY4" fmla="*/ 981075 h 1476376"/>
              <a:gd name="connsiteX5" fmla="*/ 1400175 w 1400601"/>
              <a:gd name="connsiteY5" fmla="*/ 1476375 h 1476376"/>
              <a:gd name="connsiteX6" fmla="*/ 1219200 w 1400601"/>
              <a:gd name="connsiteY6" fmla="*/ 1466850 h 1476376"/>
              <a:gd name="connsiteX7" fmla="*/ 1200150 w 1400601"/>
              <a:gd name="connsiteY7" fmla="*/ 1400175 h 1476376"/>
              <a:gd name="connsiteX8" fmla="*/ 1162050 w 1400601"/>
              <a:gd name="connsiteY8" fmla="*/ 1390650 h 1476376"/>
              <a:gd name="connsiteX9" fmla="*/ 1047750 w 1400601"/>
              <a:gd name="connsiteY9" fmla="*/ 1419225 h 1476376"/>
              <a:gd name="connsiteX10" fmla="*/ 1019175 w 1400601"/>
              <a:gd name="connsiteY10" fmla="*/ 1457325 h 1476376"/>
              <a:gd name="connsiteX11" fmla="*/ 1057275 w 1400601"/>
              <a:gd name="connsiteY11" fmla="*/ 1428750 h 1476376"/>
              <a:gd name="connsiteX12" fmla="*/ 1114425 w 1400601"/>
              <a:gd name="connsiteY12" fmla="*/ 1371600 h 1476376"/>
              <a:gd name="connsiteX13" fmla="*/ 1162050 w 1400601"/>
              <a:gd name="connsiteY13" fmla="*/ 1304925 h 1476376"/>
              <a:gd name="connsiteX14" fmla="*/ 1181100 w 1400601"/>
              <a:gd name="connsiteY14" fmla="*/ 1228725 h 1476376"/>
              <a:gd name="connsiteX15" fmla="*/ 1200150 w 1400601"/>
              <a:gd name="connsiteY15" fmla="*/ 1162050 h 1476376"/>
              <a:gd name="connsiteX16" fmla="*/ 1209675 w 1400601"/>
              <a:gd name="connsiteY16" fmla="*/ 1114425 h 1476376"/>
              <a:gd name="connsiteX17" fmla="*/ 1228725 w 1400601"/>
              <a:gd name="connsiteY17" fmla="*/ 1076325 h 1476376"/>
              <a:gd name="connsiteX18" fmla="*/ 1219200 w 1400601"/>
              <a:gd name="connsiteY18" fmla="*/ 1114425 h 1476376"/>
              <a:gd name="connsiteX19" fmla="*/ 1209675 w 1400601"/>
              <a:gd name="connsiteY19" fmla="*/ 1200150 h 1476376"/>
              <a:gd name="connsiteX20" fmla="*/ 1200150 w 1400601"/>
              <a:gd name="connsiteY20" fmla="*/ 1257300 h 1476376"/>
              <a:gd name="connsiteX21" fmla="*/ 1209675 w 1400601"/>
              <a:gd name="connsiteY21" fmla="*/ 1333500 h 1476376"/>
              <a:gd name="connsiteX22" fmla="*/ 1247775 w 1400601"/>
              <a:gd name="connsiteY22" fmla="*/ 1323975 h 1476376"/>
              <a:gd name="connsiteX23" fmla="*/ 1314450 w 1400601"/>
              <a:gd name="connsiteY23" fmla="*/ 1352550 h 1476376"/>
              <a:gd name="connsiteX24" fmla="*/ 1333500 w 1400601"/>
              <a:gd name="connsiteY24" fmla="*/ 1409700 h 1476376"/>
              <a:gd name="connsiteX25" fmla="*/ 1314450 w 1400601"/>
              <a:gd name="connsiteY25" fmla="*/ 1381125 h 1476376"/>
              <a:gd name="connsiteX26" fmla="*/ 1285875 w 1400601"/>
              <a:gd name="connsiteY26" fmla="*/ 1352550 h 1476376"/>
              <a:gd name="connsiteX27" fmla="*/ 1343025 w 1400601"/>
              <a:gd name="connsiteY27" fmla="*/ 1381125 h 1476376"/>
              <a:gd name="connsiteX28" fmla="*/ 1343025 w 1400601"/>
              <a:gd name="connsiteY28" fmla="*/ 1390650 h 147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00601" h="1476376">
                <a:moveTo>
                  <a:pt x="0" y="0"/>
                </a:moveTo>
                <a:lnTo>
                  <a:pt x="0" y="0"/>
                </a:lnTo>
                <a:cubicBezTo>
                  <a:pt x="57150" y="69850"/>
                  <a:pt x="110625" y="142876"/>
                  <a:pt x="171450" y="209550"/>
                </a:cubicBezTo>
                <a:cubicBezTo>
                  <a:pt x="275864" y="324004"/>
                  <a:pt x="393281" y="426332"/>
                  <a:pt x="495300" y="542925"/>
                </a:cubicBezTo>
                <a:cubicBezTo>
                  <a:pt x="728595" y="809548"/>
                  <a:pt x="560356" y="625769"/>
                  <a:pt x="923925" y="981075"/>
                </a:cubicBezTo>
                <a:cubicBezTo>
                  <a:pt x="1029039" y="1083800"/>
                  <a:pt x="1415202" y="1477166"/>
                  <a:pt x="1400175" y="1476375"/>
                </a:cubicBezTo>
                <a:lnTo>
                  <a:pt x="1219200" y="1466850"/>
                </a:lnTo>
                <a:cubicBezTo>
                  <a:pt x="1148095" y="1443148"/>
                  <a:pt x="1235539" y="1482750"/>
                  <a:pt x="1200150" y="1400175"/>
                </a:cubicBezTo>
                <a:cubicBezTo>
                  <a:pt x="1194993" y="1388143"/>
                  <a:pt x="1174750" y="1393825"/>
                  <a:pt x="1162050" y="1390650"/>
                </a:cubicBezTo>
                <a:cubicBezTo>
                  <a:pt x="1114390" y="1395946"/>
                  <a:pt x="1080561" y="1386414"/>
                  <a:pt x="1047750" y="1419225"/>
                </a:cubicBezTo>
                <a:cubicBezTo>
                  <a:pt x="1036525" y="1430450"/>
                  <a:pt x="1007950" y="1446100"/>
                  <a:pt x="1019175" y="1457325"/>
                </a:cubicBezTo>
                <a:cubicBezTo>
                  <a:pt x="1030400" y="1468550"/>
                  <a:pt x="1045475" y="1439370"/>
                  <a:pt x="1057275" y="1428750"/>
                </a:cubicBezTo>
                <a:cubicBezTo>
                  <a:pt x="1077300" y="1410728"/>
                  <a:pt x="1096403" y="1391625"/>
                  <a:pt x="1114425" y="1371600"/>
                </a:cubicBezTo>
                <a:cubicBezTo>
                  <a:pt x="1129615" y="1354722"/>
                  <a:pt x="1148799" y="1324801"/>
                  <a:pt x="1162050" y="1304925"/>
                </a:cubicBezTo>
                <a:cubicBezTo>
                  <a:pt x="1168400" y="1279525"/>
                  <a:pt x="1174354" y="1254023"/>
                  <a:pt x="1181100" y="1228725"/>
                </a:cubicBezTo>
                <a:cubicBezTo>
                  <a:pt x="1187056" y="1206391"/>
                  <a:pt x="1194544" y="1184474"/>
                  <a:pt x="1200150" y="1162050"/>
                </a:cubicBezTo>
                <a:cubicBezTo>
                  <a:pt x="1204077" y="1146344"/>
                  <a:pt x="1204555" y="1129784"/>
                  <a:pt x="1209675" y="1114425"/>
                </a:cubicBezTo>
                <a:cubicBezTo>
                  <a:pt x="1214165" y="1100955"/>
                  <a:pt x="1232169" y="1062550"/>
                  <a:pt x="1228725" y="1076325"/>
                </a:cubicBezTo>
                <a:lnTo>
                  <a:pt x="1219200" y="1114425"/>
                </a:lnTo>
                <a:cubicBezTo>
                  <a:pt x="1216025" y="1143000"/>
                  <a:pt x="1213475" y="1171651"/>
                  <a:pt x="1209675" y="1200150"/>
                </a:cubicBezTo>
                <a:cubicBezTo>
                  <a:pt x="1207123" y="1219293"/>
                  <a:pt x="1200150" y="1237987"/>
                  <a:pt x="1200150" y="1257300"/>
                </a:cubicBezTo>
                <a:cubicBezTo>
                  <a:pt x="1200150" y="1282898"/>
                  <a:pt x="1206500" y="1308100"/>
                  <a:pt x="1209675" y="1333500"/>
                </a:cubicBezTo>
                <a:cubicBezTo>
                  <a:pt x="1222375" y="1330325"/>
                  <a:pt x="1234684" y="1323975"/>
                  <a:pt x="1247775" y="1323975"/>
                </a:cubicBezTo>
                <a:cubicBezTo>
                  <a:pt x="1278529" y="1323975"/>
                  <a:pt x="1291119" y="1336996"/>
                  <a:pt x="1314450" y="1352550"/>
                </a:cubicBezTo>
                <a:cubicBezTo>
                  <a:pt x="1320800" y="1371600"/>
                  <a:pt x="1344639" y="1426408"/>
                  <a:pt x="1333500" y="1409700"/>
                </a:cubicBezTo>
                <a:cubicBezTo>
                  <a:pt x="1327150" y="1400175"/>
                  <a:pt x="1321779" y="1389919"/>
                  <a:pt x="1314450" y="1381125"/>
                </a:cubicBezTo>
                <a:cubicBezTo>
                  <a:pt x="1305826" y="1370777"/>
                  <a:pt x="1273096" y="1348290"/>
                  <a:pt x="1285875" y="1352550"/>
                </a:cubicBezTo>
                <a:cubicBezTo>
                  <a:pt x="1309116" y="1360297"/>
                  <a:pt x="1324561" y="1362661"/>
                  <a:pt x="1343025" y="1381125"/>
                </a:cubicBezTo>
                <a:lnTo>
                  <a:pt x="1343025" y="1390650"/>
                </a:lnTo>
              </a:path>
            </a:pathLst>
          </a:cu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E61F332D-1BFA-4061-A913-12C34B831837}"/>
              </a:ext>
            </a:extLst>
          </p:cNvPr>
          <p:cNvSpPr/>
          <p:nvPr/>
        </p:nvSpPr>
        <p:spPr>
          <a:xfrm>
            <a:off x="5800725" y="1809750"/>
            <a:ext cx="1264809" cy="1466850"/>
          </a:xfrm>
          <a:custGeom>
            <a:avLst/>
            <a:gdLst>
              <a:gd name="connsiteX0" fmla="*/ 0 w 1264809"/>
              <a:gd name="connsiteY0" fmla="*/ 0 h 1466850"/>
              <a:gd name="connsiteX1" fmla="*/ 0 w 1264809"/>
              <a:gd name="connsiteY1" fmla="*/ 0 h 1466850"/>
              <a:gd name="connsiteX2" fmla="*/ 152400 w 1264809"/>
              <a:gd name="connsiteY2" fmla="*/ 152400 h 1466850"/>
              <a:gd name="connsiteX3" fmla="*/ 238125 w 1264809"/>
              <a:gd name="connsiteY3" fmla="*/ 219075 h 1466850"/>
              <a:gd name="connsiteX4" fmla="*/ 485775 w 1264809"/>
              <a:gd name="connsiteY4" fmla="*/ 400050 h 1466850"/>
              <a:gd name="connsiteX5" fmla="*/ 542925 w 1264809"/>
              <a:gd name="connsiteY5" fmla="*/ 447675 h 1466850"/>
              <a:gd name="connsiteX6" fmla="*/ 742950 w 1264809"/>
              <a:gd name="connsiteY6" fmla="*/ 581025 h 1466850"/>
              <a:gd name="connsiteX7" fmla="*/ 790575 w 1264809"/>
              <a:gd name="connsiteY7" fmla="*/ 685800 h 1466850"/>
              <a:gd name="connsiteX8" fmla="*/ 838200 w 1264809"/>
              <a:gd name="connsiteY8" fmla="*/ 828675 h 1466850"/>
              <a:gd name="connsiteX9" fmla="*/ 895350 w 1264809"/>
              <a:gd name="connsiteY9" fmla="*/ 904875 h 1466850"/>
              <a:gd name="connsiteX10" fmla="*/ 1019175 w 1264809"/>
              <a:gd name="connsiteY10" fmla="*/ 1095375 h 1466850"/>
              <a:gd name="connsiteX11" fmla="*/ 1057275 w 1264809"/>
              <a:gd name="connsiteY11" fmla="*/ 1133475 h 1466850"/>
              <a:gd name="connsiteX12" fmla="*/ 1104900 w 1264809"/>
              <a:gd name="connsiteY12" fmla="*/ 1190625 h 1466850"/>
              <a:gd name="connsiteX13" fmla="*/ 1114425 w 1264809"/>
              <a:gd name="connsiteY13" fmla="*/ 1304925 h 1466850"/>
              <a:gd name="connsiteX14" fmla="*/ 1123950 w 1264809"/>
              <a:gd name="connsiteY14" fmla="*/ 1333500 h 1466850"/>
              <a:gd name="connsiteX15" fmla="*/ 1133475 w 1264809"/>
              <a:gd name="connsiteY15" fmla="*/ 1409700 h 1466850"/>
              <a:gd name="connsiteX16" fmla="*/ 1143000 w 1264809"/>
              <a:gd name="connsiteY16" fmla="*/ 1438275 h 1466850"/>
              <a:gd name="connsiteX17" fmla="*/ 1200150 w 1264809"/>
              <a:gd name="connsiteY17" fmla="*/ 1457325 h 1466850"/>
              <a:gd name="connsiteX18" fmla="*/ 1228725 w 1264809"/>
              <a:gd name="connsiteY18" fmla="*/ 1466850 h 1466850"/>
              <a:gd name="connsiteX19" fmla="*/ 1247775 w 1264809"/>
              <a:gd name="connsiteY19" fmla="*/ 1428750 h 1466850"/>
              <a:gd name="connsiteX20" fmla="*/ 1209675 w 1264809"/>
              <a:gd name="connsiteY20" fmla="*/ 1428750 h 1466850"/>
              <a:gd name="connsiteX21" fmla="*/ 1209675 w 1264809"/>
              <a:gd name="connsiteY21" fmla="*/ 1428750 h 146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64809" h="1466850">
                <a:moveTo>
                  <a:pt x="0" y="0"/>
                </a:moveTo>
                <a:lnTo>
                  <a:pt x="0" y="0"/>
                </a:lnTo>
                <a:cubicBezTo>
                  <a:pt x="50800" y="50800"/>
                  <a:pt x="99529" y="103759"/>
                  <a:pt x="152400" y="152400"/>
                </a:cubicBezTo>
                <a:cubicBezTo>
                  <a:pt x="179041" y="176910"/>
                  <a:pt x="209065" y="197488"/>
                  <a:pt x="238125" y="219075"/>
                </a:cubicBezTo>
                <a:cubicBezTo>
                  <a:pt x="320200" y="280045"/>
                  <a:pt x="407230" y="334596"/>
                  <a:pt x="485775" y="400050"/>
                </a:cubicBezTo>
                <a:cubicBezTo>
                  <a:pt x="504825" y="415925"/>
                  <a:pt x="522569" y="433514"/>
                  <a:pt x="542925" y="447675"/>
                </a:cubicBezTo>
                <a:cubicBezTo>
                  <a:pt x="874875" y="678597"/>
                  <a:pt x="614725" y="484857"/>
                  <a:pt x="742950" y="581025"/>
                </a:cubicBezTo>
                <a:cubicBezTo>
                  <a:pt x="780278" y="693008"/>
                  <a:pt x="694747" y="440907"/>
                  <a:pt x="790575" y="685800"/>
                </a:cubicBezTo>
                <a:cubicBezTo>
                  <a:pt x="808868" y="732549"/>
                  <a:pt x="816540" y="783387"/>
                  <a:pt x="838200" y="828675"/>
                </a:cubicBezTo>
                <a:cubicBezTo>
                  <a:pt x="851899" y="857318"/>
                  <a:pt x="877522" y="878603"/>
                  <a:pt x="895350" y="904875"/>
                </a:cubicBezTo>
                <a:cubicBezTo>
                  <a:pt x="937876" y="967544"/>
                  <a:pt x="975399" y="1033573"/>
                  <a:pt x="1019175" y="1095375"/>
                </a:cubicBezTo>
                <a:cubicBezTo>
                  <a:pt x="1029556" y="1110031"/>
                  <a:pt x="1045260" y="1120125"/>
                  <a:pt x="1057275" y="1133475"/>
                </a:cubicBezTo>
                <a:cubicBezTo>
                  <a:pt x="1073864" y="1151907"/>
                  <a:pt x="1089025" y="1171575"/>
                  <a:pt x="1104900" y="1190625"/>
                </a:cubicBezTo>
                <a:cubicBezTo>
                  <a:pt x="1108075" y="1228725"/>
                  <a:pt x="1109372" y="1267028"/>
                  <a:pt x="1114425" y="1304925"/>
                </a:cubicBezTo>
                <a:cubicBezTo>
                  <a:pt x="1115752" y="1314877"/>
                  <a:pt x="1122154" y="1323622"/>
                  <a:pt x="1123950" y="1333500"/>
                </a:cubicBezTo>
                <a:cubicBezTo>
                  <a:pt x="1128529" y="1358685"/>
                  <a:pt x="1128896" y="1384515"/>
                  <a:pt x="1133475" y="1409700"/>
                </a:cubicBezTo>
                <a:cubicBezTo>
                  <a:pt x="1135271" y="1419578"/>
                  <a:pt x="1134830" y="1432439"/>
                  <a:pt x="1143000" y="1438275"/>
                </a:cubicBezTo>
                <a:cubicBezTo>
                  <a:pt x="1159340" y="1449947"/>
                  <a:pt x="1181100" y="1450975"/>
                  <a:pt x="1200150" y="1457325"/>
                </a:cubicBezTo>
                <a:lnTo>
                  <a:pt x="1228725" y="1466850"/>
                </a:lnTo>
                <a:cubicBezTo>
                  <a:pt x="1234168" y="1465036"/>
                  <a:pt x="1293132" y="1455964"/>
                  <a:pt x="1247775" y="1428750"/>
                </a:cubicBezTo>
                <a:cubicBezTo>
                  <a:pt x="1236885" y="1422216"/>
                  <a:pt x="1222375" y="1428750"/>
                  <a:pt x="1209675" y="1428750"/>
                </a:cubicBezTo>
                <a:lnTo>
                  <a:pt x="1209675" y="1428750"/>
                </a:lnTo>
              </a:path>
            </a:pathLst>
          </a:cu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862D75AE-F48E-4811-A915-E6CB9BFD9FA2}"/>
              </a:ext>
            </a:extLst>
          </p:cNvPr>
          <p:cNvSpPr/>
          <p:nvPr/>
        </p:nvSpPr>
        <p:spPr>
          <a:xfrm>
            <a:off x="5800726" y="1809751"/>
            <a:ext cx="1232240" cy="1315131"/>
          </a:xfrm>
          <a:custGeom>
            <a:avLst/>
            <a:gdLst>
              <a:gd name="connsiteX0" fmla="*/ 0 w 1232240"/>
              <a:gd name="connsiteY0" fmla="*/ 0 h 1315131"/>
              <a:gd name="connsiteX1" fmla="*/ 1232240 w 1232240"/>
              <a:gd name="connsiteY1" fmla="*/ 1302654 h 1315131"/>
              <a:gd name="connsiteX2" fmla="*/ 1141928 w 1232240"/>
              <a:gd name="connsiteY2" fmla="*/ 1311200 h 1315131"/>
              <a:gd name="connsiteX3" fmla="*/ 1128436 w 1232240"/>
              <a:gd name="connsiteY3" fmla="*/ 1315131 h 1315131"/>
              <a:gd name="connsiteX4" fmla="*/ 0 w 1232240"/>
              <a:gd name="connsiteY4" fmla="*/ 794730 h 1315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2240" h="1315131">
                <a:moveTo>
                  <a:pt x="0" y="0"/>
                </a:moveTo>
                <a:lnTo>
                  <a:pt x="1232240" y="1302654"/>
                </a:lnTo>
                <a:lnTo>
                  <a:pt x="1141928" y="1311200"/>
                </a:lnTo>
                <a:lnTo>
                  <a:pt x="1128436" y="1315131"/>
                </a:lnTo>
                <a:lnTo>
                  <a:pt x="0" y="794730"/>
                </a:lnTo>
                <a:close/>
              </a:path>
            </a:pathLst>
          </a:custGeom>
          <a:solidFill>
            <a:schemeClr val="accent4">
              <a:lumMod val="60000"/>
              <a:lumOff val="40000"/>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solidFill>
                <a:schemeClr val="tx1"/>
              </a:solidFill>
            </a:endParaRPr>
          </a:p>
        </p:txBody>
      </p:sp>
      <p:sp>
        <p:nvSpPr>
          <p:cNvPr id="76" name="Freeform: Shape 75">
            <a:extLst>
              <a:ext uri="{FF2B5EF4-FFF2-40B4-BE49-F238E27FC236}">
                <a16:creationId xmlns:a16="http://schemas.microsoft.com/office/drawing/2014/main" id="{0E410346-B25E-42B6-A481-824CD41551E3}"/>
              </a:ext>
            </a:extLst>
          </p:cNvPr>
          <p:cNvSpPr/>
          <p:nvPr/>
        </p:nvSpPr>
        <p:spPr>
          <a:xfrm flipV="1">
            <a:off x="5818668" y="4321943"/>
            <a:ext cx="1190931" cy="1281482"/>
          </a:xfrm>
          <a:custGeom>
            <a:avLst/>
            <a:gdLst>
              <a:gd name="connsiteX0" fmla="*/ 1067197 w 1190931"/>
              <a:gd name="connsiteY0" fmla="*/ 1281482 h 1281482"/>
              <a:gd name="connsiteX1" fmla="*/ 1123986 w 1190931"/>
              <a:gd name="connsiteY1" fmla="*/ 1264935 h 1281482"/>
              <a:gd name="connsiteX2" fmla="*/ 1190931 w 1190931"/>
              <a:gd name="connsiteY2" fmla="*/ 1258600 h 1281482"/>
              <a:gd name="connsiteX3" fmla="*/ 0 w 1190931"/>
              <a:gd name="connsiteY3" fmla="*/ 0 h 1281482"/>
              <a:gd name="connsiteX4" fmla="*/ 0 w 1190931"/>
              <a:gd name="connsiteY4" fmla="*/ 789474 h 12814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931" h="1281482">
                <a:moveTo>
                  <a:pt x="1067197" y="1281482"/>
                </a:moveTo>
                <a:lnTo>
                  <a:pt x="1123986" y="1264935"/>
                </a:lnTo>
                <a:lnTo>
                  <a:pt x="1190931" y="1258600"/>
                </a:lnTo>
                <a:lnTo>
                  <a:pt x="0" y="0"/>
                </a:lnTo>
                <a:lnTo>
                  <a:pt x="0" y="789474"/>
                </a:lnTo>
                <a:close/>
              </a:path>
            </a:pathLst>
          </a:custGeom>
          <a:solidFill>
            <a:schemeClr val="accent6">
              <a:lumMod val="20000"/>
              <a:lumOff val="80000"/>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solidFill>
                <a:schemeClr val="tx1"/>
              </a:solidFill>
            </a:endParaRPr>
          </a:p>
        </p:txBody>
      </p:sp>
      <p:sp>
        <p:nvSpPr>
          <p:cNvPr id="75" name="Oval 74">
            <a:extLst>
              <a:ext uri="{FF2B5EF4-FFF2-40B4-BE49-F238E27FC236}">
                <a16:creationId xmlns:a16="http://schemas.microsoft.com/office/drawing/2014/main" id="{7414F726-DAB7-4ACB-94AF-3F7F94EDCEA1}"/>
              </a:ext>
            </a:extLst>
          </p:cNvPr>
          <p:cNvSpPr/>
          <p:nvPr/>
        </p:nvSpPr>
        <p:spPr>
          <a:xfrm>
            <a:off x="6428599" y="3103562"/>
            <a:ext cx="1323975" cy="1242790"/>
          </a:xfrm>
          <a:prstGeom prst="ellipse">
            <a:avLst/>
          </a:prstGeom>
          <a:solidFill>
            <a:srgbClr val="4ABC60">
              <a:alpha val="40000"/>
            </a:srgbClr>
          </a:solidFill>
          <a:ln w="44450">
            <a:solidFill>
              <a:srgbClr val="00B050"/>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600" b="1" dirty="0" err="1"/>
          </a:p>
        </p:txBody>
      </p:sp>
      <p:sp>
        <p:nvSpPr>
          <p:cNvPr id="73" name="Freeform: Shape 72">
            <a:extLst>
              <a:ext uri="{FF2B5EF4-FFF2-40B4-BE49-F238E27FC236}">
                <a16:creationId xmlns:a16="http://schemas.microsoft.com/office/drawing/2014/main" id="{31AEE0C5-239F-4B03-BFE6-3C887CDC0236}"/>
              </a:ext>
            </a:extLst>
          </p:cNvPr>
          <p:cNvSpPr/>
          <p:nvPr/>
        </p:nvSpPr>
        <p:spPr>
          <a:xfrm rot="5400000">
            <a:off x="5739006" y="3384133"/>
            <a:ext cx="790575" cy="664413"/>
          </a:xfrm>
          <a:custGeom>
            <a:avLst/>
            <a:gdLst>
              <a:gd name="connsiteX0" fmla="*/ 0 w 790575"/>
              <a:gd name="connsiteY0" fmla="*/ 664413 h 664413"/>
              <a:gd name="connsiteX1" fmla="*/ 166104 w 790575"/>
              <a:gd name="connsiteY1" fmla="*/ 0 h 664413"/>
              <a:gd name="connsiteX2" fmla="*/ 166793 w 790575"/>
              <a:gd name="connsiteY2" fmla="*/ 399 h 664413"/>
              <a:gd name="connsiteX3" fmla="*/ 408668 w 790575"/>
              <a:gd name="connsiteY3" fmla="*/ 52421 h 664413"/>
              <a:gd name="connsiteX4" fmla="*/ 533901 w 790575"/>
              <a:gd name="connsiteY4" fmla="*/ 38972 h 664413"/>
              <a:gd name="connsiteX5" fmla="*/ 626555 w 790575"/>
              <a:gd name="connsiteY5" fmla="*/ 8332 h 664413"/>
              <a:gd name="connsiteX6" fmla="*/ 790575 w 790575"/>
              <a:gd name="connsiteY6" fmla="*/ 664413 h 66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5" h="664413">
                <a:moveTo>
                  <a:pt x="0" y="664413"/>
                </a:moveTo>
                <a:lnTo>
                  <a:pt x="166104" y="0"/>
                </a:lnTo>
                <a:lnTo>
                  <a:pt x="166793" y="399"/>
                </a:lnTo>
                <a:cubicBezTo>
                  <a:pt x="241136" y="33897"/>
                  <a:pt x="322871" y="52421"/>
                  <a:pt x="408668" y="52421"/>
                </a:cubicBezTo>
                <a:cubicBezTo>
                  <a:pt x="451566" y="52421"/>
                  <a:pt x="493450" y="47790"/>
                  <a:pt x="533901" y="38972"/>
                </a:cubicBezTo>
                <a:lnTo>
                  <a:pt x="626555" y="8332"/>
                </a:lnTo>
                <a:lnTo>
                  <a:pt x="790575" y="664413"/>
                </a:lnTo>
                <a:close/>
              </a:path>
            </a:pathLst>
          </a:custGeom>
          <a:solidFill>
            <a:srgbClr val="4ABC6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solidFill>
                <a:schemeClr val="tx1"/>
              </a:solidFill>
            </a:endParaRPr>
          </a:p>
        </p:txBody>
      </p:sp>
      <p:pic>
        <p:nvPicPr>
          <p:cNvPr id="8" name="Graphic 7" descr="Head with gears">
            <a:extLst>
              <a:ext uri="{FF2B5EF4-FFF2-40B4-BE49-F238E27FC236}">
                <a16:creationId xmlns:a16="http://schemas.microsoft.com/office/drawing/2014/main" id="{349A09A4-EE0F-4093-8556-9CC8BFD8777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99232" y="1911806"/>
            <a:ext cx="626676" cy="626676"/>
          </a:xfrm>
          <a:prstGeom prst="rect">
            <a:avLst/>
          </a:prstGeom>
        </p:spPr>
      </p:pic>
      <p:pic>
        <p:nvPicPr>
          <p:cNvPr id="21" name="Graphic 20" descr="Upward trend">
            <a:extLst>
              <a:ext uri="{FF2B5EF4-FFF2-40B4-BE49-F238E27FC236}">
                <a16:creationId xmlns:a16="http://schemas.microsoft.com/office/drawing/2014/main" id="{B8111256-6D16-43C0-95A3-4592732411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80411" y="3490510"/>
            <a:ext cx="413833" cy="413833"/>
          </a:xfrm>
          <a:prstGeom prst="rect">
            <a:avLst/>
          </a:prstGeom>
        </p:spPr>
      </p:pic>
      <p:pic>
        <p:nvPicPr>
          <p:cNvPr id="22" name="Graphic 21" descr="Coins">
            <a:extLst>
              <a:ext uri="{FF2B5EF4-FFF2-40B4-BE49-F238E27FC236}">
                <a16:creationId xmlns:a16="http://schemas.microsoft.com/office/drawing/2014/main" id="{10DB8FBE-A110-4737-BC5E-9F3AD83E8FD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609268" y="3408712"/>
            <a:ext cx="189209" cy="189209"/>
          </a:xfrm>
          <a:prstGeom prst="rect">
            <a:avLst/>
          </a:prstGeom>
        </p:spPr>
      </p:pic>
      <p:pic>
        <p:nvPicPr>
          <p:cNvPr id="9" name="Graphic 8" descr="Gears">
            <a:extLst>
              <a:ext uri="{FF2B5EF4-FFF2-40B4-BE49-F238E27FC236}">
                <a16:creationId xmlns:a16="http://schemas.microsoft.com/office/drawing/2014/main" id="{B06705C4-6353-42DD-BB85-1E8DAE91BC1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305050" y="4914900"/>
            <a:ext cx="628624" cy="628624"/>
          </a:xfrm>
          <a:prstGeom prst="rect">
            <a:avLst/>
          </a:prstGeom>
        </p:spPr>
      </p:pic>
    </p:spTree>
    <p:extLst>
      <p:ext uri="{BB962C8B-B14F-4D97-AF65-F5344CB8AC3E}">
        <p14:creationId xmlns:p14="http://schemas.microsoft.com/office/powerpoint/2010/main" val="20844625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err="1"/>
              <a:t>Proposed</a:t>
            </a:r>
            <a:r>
              <a:rPr lang="fr-FR" dirty="0"/>
              <a:t> solution – </a:t>
            </a:r>
            <a:r>
              <a:rPr lang="fr-FR" dirty="0" err="1"/>
              <a:t>Continuous</a:t>
            </a:r>
            <a:r>
              <a:rPr lang="fr-FR" dirty="0"/>
              <a:t> Delivery - Plan</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p:txBody>
          <a:bodyPr/>
          <a:lstStyle/>
          <a:p>
            <a:fld id="{C60C2248-B95D-984B-A0F4-42B9A4652AA7}" type="slidenum">
              <a:rPr lang="en-US" smtClean="0"/>
              <a:pPr/>
              <a:t>15</a:t>
            </a:fld>
            <a:endParaRPr lang="en-US"/>
          </a:p>
        </p:txBody>
      </p:sp>
      <p:sp>
        <p:nvSpPr>
          <p:cNvPr id="4" name="Content Placeholder 3">
            <a:extLst>
              <a:ext uri="{FF2B5EF4-FFF2-40B4-BE49-F238E27FC236}">
                <a16:creationId xmlns:a16="http://schemas.microsoft.com/office/drawing/2014/main" id="{A2796952-D2AD-4B0F-AFCA-0888824B9DAA}"/>
              </a:ext>
            </a:extLst>
          </p:cNvPr>
          <p:cNvSpPr>
            <a:spLocks noGrp="1"/>
          </p:cNvSpPr>
          <p:nvPr>
            <p:ph sz="quarter" idx="13"/>
          </p:nvPr>
        </p:nvSpPr>
        <p:spPr/>
        <p:txBody>
          <a:bodyPr/>
          <a:lstStyle/>
          <a:p>
            <a:pPr>
              <a:lnSpc>
                <a:spcPct val="300000"/>
              </a:lnSpc>
            </a:pPr>
            <a:r>
              <a:rPr lang="fr-FR" dirty="0" err="1"/>
              <a:t>We</a:t>
            </a:r>
            <a:r>
              <a:rPr lang="fr-FR" dirty="0"/>
              <a:t> </a:t>
            </a:r>
            <a:r>
              <a:rPr lang="fr-FR" dirty="0" err="1"/>
              <a:t>need</a:t>
            </a:r>
            <a:r>
              <a:rPr lang="fr-FR" dirty="0"/>
              <a:t> to </a:t>
            </a:r>
            <a:r>
              <a:rPr lang="fr-FR" dirty="0" err="1"/>
              <a:t>accelerate</a:t>
            </a:r>
            <a:r>
              <a:rPr lang="fr-FR" dirty="0"/>
              <a:t> </a:t>
            </a:r>
            <a:r>
              <a:rPr lang="fr-FR" dirty="0" err="1"/>
              <a:t>development</a:t>
            </a:r>
            <a:r>
              <a:rPr lang="fr-FR" dirty="0"/>
              <a:t> on The live test automation </a:t>
            </a:r>
            <a:r>
              <a:rPr lang="fr-FR" dirty="0" err="1"/>
              <a:t>tool</a:t>
            </a:r>
            <a:r>
              <a:rPr lang="fr-FR" dirty="0"/>
              <a:t>, </a:t>
            </a:r>
          </a:p>
          <a:p>
            <a:pPr>
              <a:lnSpc>
                <a:spcPct val="300000"/>
              </a:lnSpc>
            </a:pPr>
            <a:r>
              <a:rPr lang="fr-FR" dirty="0" err="1"/>
              <a:t>We</a:t>
            </a:r>
            <a:r>
              <a:rPr lang="fr-FR" dirty="0"/>
              <a:t> </a:t>
            </a:r>
            <a:r>
              <a:rPr lang="fr-FR" dirty="0" err="1"/>
              <a:t>need</a:t>
            </a:r>
            <a:r>
              <a:rPr lang="fr-FR" dirty="0"/>
              <a:t> to focus more on </a:t>
            </a:r>
            <a:r>
              <a:rPr lang="fr-FR" dirty="0" err="1"/>
              <a:t>improve</a:t>
            </a:r>
            <a:r>
              <a:rPr lang="fr-FR" dirty="0"/>
              <a:t> CI and PMIS system </a:t>
            </a:r>
            <a:r>
              <a:rPr lang="fr-FR" dirty="0" err="1"/>
              <a:t>integration</a:t>
            </a:r>
            <a:r>
              <a:rPr lang="fr-FR" dirty="0"/>
              <a:t> </a:t>
            </a:r>
            <a:r>
              <a:rPr lang="fr-FR" dirty="0" err="1"/>
              <a:t>level</a:t>
            </a:r>
            <a:endParaRPr lang="fr-FR" dirty="0"/>
          </a:p>
          <a:p>
            <a:pPr>
              <a:lnSpc>
                <a:spcPct val="300000"/>
              </a:lnSpc>
            </a:pPr>
            <a:r>
              <a:rPr lang="fr-FR" dirty="0"/>
              <a:t>Boost </a:t>
            </a:r>
            <a:r>
              <a:rPr lang="fr-FR" dirty="0" err="1"/>
              <a:t>our</a:t>
            </a:r>
            <a:r>
              <a:rPr lang="fr-FR" dirty="0"/>
              <a:t> </a:t>
            </a:r>
            <a:r>
              <a:rPr lang="fr-FR" dirty="0" err="1"/>
              <a:t>capacity</a:t>
            </a:r>
            <a:r>
              <a:rPr lang="fr-FR" dirty="0"/>
              <a:t> </a:t>
            </a:r>
            <a:r>
              <a:rPr lang="fr-FR" dirty="0" err="1"/>
              <a:t>bandwidth</a:t>
            </a:r>
            <a:endParaRPr lang="fr-FR" dirty="0"/>
          </a:p>
          <a:p>
            <a:endParaRPr lang="fr-FR" dirty="0"/>
          </a:p>
          <a:p>
            <a:endParaRPr lang="en-US" dirty="0"/>
          </a:p>
          <a:p>
            <a:endParaRPr lang="en-US" dirty="0"/>
          </a:p>
        </p:txBody>
      </p:sp>
    </p:spTree>
    <p:extLst>
      <p:ext uri="{BB962C8B-B14F-4D97-AF65-F5344CB8AC3E}">
        <p14:creationId xmlns:p14="http://schemas.microsoft.com/office/powerpoint/2010/main" val="2143242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78553-6D55-4E7A-8275-9C0543CAF479}"/>
              </a:ext>
            </a:extLst>
          </p:cNvPr>
          <p:cNvSpPr>
            <a:spLocks noGrp="1"/>
          </p:cNvSpPr>
          <p:nvPr>
            <p:ph type="title"/>
          </p:nvPr>
        </p:nvSpPr>
        <p:spPr/>
        <p:txBody>
          <a:bodyPr/>
          <a:lstStyle/>
          <a:p>
            <a:r>
              <a:rPr lang="en-US" dirty="0"/>
              <a:t>FIS CD alignment</a:t>
            </a:r>
          </a:p>
        </p:txBody>
      </p:sp>
      <p:sp>
        <p:nvSpPr>
          <p:cNvPr id="3" name="Text Placeholder 2">
            <a:extLst>
              <a:ext uri="{FF2B5EF4-FFF2-40B4-BE49-F238E27FC236}">
                <a16:creationId xmlns:a16="http://schemas.microsoft.com/office/drawing/2014/main" id="{F05B8C5B-4473-4C92-9A00-BF9F077B62C0}"/>
              </a:ext>
            </a:extLst>
          </p:cNvPr>
          <p:cNvSpPr>
            <a:spLocks noGrp="1"/>
          </p:cNvSpPr>
          <p:nvPr>
            <p:ph type="body" sz="quarter" idx="13"/>
          </p:nvPr>
        </p:nvSpPr>
        <p:spPr/>
        <p:txBody>
          <a:bodyPr/>
          <a:lstStyle/>
          <a:p>
            <a:pPr marL="342900" indent="-342900">
              <a:buFont typeface="Arial" panose="020B0604020202020204" pitchFamily="34" charset="0"/>
              <a:buChar char="•"/>
            </a:pPr>
            <a:r>
              <a:rPr lang="en-US" dirty="0"/>
              <a:t>SGW Deployment process</a:t>
            </a:r>
          </a:p>
          <a:p>
            <a:pPr marL="342900" indent="-342900">
              <a:buFont typeface="Arial" panose="020B0604020202020204" pitchFamily="34" charset="0"/>
              <a:buChar char="•"/>
            </a:pPr>
            <a:r>
              <a:rPr lang="en-US" dirty="0"/>
              <a:t>SGW performance</a:t>
            </a:r>
          </a:p>
          <a:p>
            <a:pPr marL="342900" indent="-342900">
              <a:buFont typeface="Arial" panose="020B0604020202020204" pitchFamily="34" charset="0"/>
              <a:buChar char="•"/>
            </a:pPr>
            <a:r>
              <a:rPr lang="fr-FR" dirty="0"/>
              <a:t>A</a:t>
            </a:r>
            <a:r>
              <a:rPr lang="en-US" dirty="0" err="1"/>
              <a:t>vailability</a:t>
            </a:r>
            <a:endParaRPr lang="en-US" dirty="0"/>
          </a:p>
          <a:p>
            <a:pPr marL="342900" indent="-342900">
              <a:buFont typeface="Arial" panose="020B0604020202020204" pitchFamily="34" charset="0"/>
              <a:buChar char="•"/>
            </a:pPr>
            <a:r>
              <a:rPr lang="fr-FR" dirty="0"/>
              <a:t>P</a:t>
            </a:r>
            <a:r>
              <a:rPr lang="en-US" dirty="0" err="1"/>
              <a:t>roposed</a:t>
            </a:r>
            <a:r>
              <a:rPr lang="en-US" dirty="0"/>
              <a:t> solution</a:t>
            </a:r>
          </a:p>
          <a:p>
            <a:pPr marL="342900" indent="-342900">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CE91EFEA-3D82-43E2-8575-9A512BC05EF1}"/>
              </a:ext>
            </a:extLst>
          </p:cNvPr>
          <p:cNvSpPr>
            <a:spLocks noGrp="1"/>
          </p:cNvSpPr>
          <p:nvPr>
            <p:ph type="body" sz="quarter" idx="14"/>
          </p:nvPr>
        </p:nvSpPr>
        <p:spPr/>
        <p:txBody>
          <a:bodyPr/>
          <a:lstStyle/>
          <a:p>
            <a:endParaRPr lang="en-US" dirty="0"/>
          </a:p>
        </p:txBody>
      </p:sp>
      <p:sp>
        <p:nvSpPr>
          <p:cNvPr id="5" name="Text Placeholder 4">
            <a:extLst>
              <a:ext uri="{FF2B5EF4-FFF2-40B4-BE49-F238E27FC236}">
                <a16:creationId xmlns:a16="http://schemas.microsoft.com/office/drawing/2014/main" id="{29029DFF-6FF2-4A5D-949B-9CAA0BE893B4}"/>
              </a:ext>
            </a:extLst>
          </p:cNvPr>
          <p:cNvSpPr>
            <a:spLocks noGrp="1"/>
          </p:cNvSpPr>
          <p:nvPr>
            <p:ph type="body" sz="quarter" idx="15"/>
          </p:nvPr>
        </p:nvSpPr>
        <p:spPr/>
        <p:txBody>
          <a:bodyPr/>
          <a:lstStyle/>
          <a:p>
            <a:endParaRPr lang="en-US" dirty="0"/>
          </a:p>
        </p:txBody>
      </p:sp>
    </p:spTree>
    <p:extLst>
      <p:ext uri="{BB962C8B-B14F-4D97-AF65-F5344CB8AC3E}">
        <p14:creationId xmlns:p14="http://schemas.microsoft.com/office/powerpoint/2010/main" val="3280000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err="1"/>
              <a:t>Deployment</a:t>
            </a:r>
            <a:r>
              <a:rPr lang="fr-FR" dirty="0"/>
              <a:t> for SA </a:t>
            </a:r>
            <a:r>
              <a:rPr lang="fr-FR" dirty="0" err="1"/>
              <a:t>gateways</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a:xfrm>
            <a:off x="10441518" y="6528824"/>
            <a:ext cx="624000" cy="180000"/>
          </a:xfrm>
        </p:spPr>
        <p:txBody>
          <a:bodyPr/>
          <a:lstStyle/>
          <a:p>
            <a:fld id="{C60C2248-B95D-984B-A0F4-42B9A4652AA7}" type="slidenum">
              <a:rPr lang="en-US" smtClean="0"/>
              <a:pPr/>
              <a:t>17</a:t>
            </a:fld>
            <a:endParaRPr lang="en-US"/>
          </a:p>
        </p:txBody>
      </p:sp>
      <p:cxnSp>
        <p:nvCxnSpPr>
          <p:cNvPr id="5" name="Straight Connector 4">
            <a:extLst>
              <a:ext uri="{FF2B5EF4-FFF2-40B4-BE49-F238E27FC236}">
                <a16:creationId xmlns:a16="http://schemas.microsoft.com/office/drawing/2014/main" id="{03890BD3-8C47-4A09-85BB-683F3D3D3124}"/>
              </a:ext>
            </a:extLst>
          </p:cNvPr>
          <p:cNvCxnSpPr/>
          <p:nvPr/>
        </p:nvCxnSpPr>
        <p:spPr>
          <a:xfrm>
            <a:off x="5008578"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1146A82-5097-498A-8420-9B917E13AC4F}"/>
              </a:ext>
            </a:extLst>
          </p:cNvPr>
          <p:cNvCxnSpPr>
            <a:cxnSpLocks/>
          </p:cNvCxnSpPr>
          <p:nvPr/>
        </p:nvCxnSpPr>
        <p:spPr>
          <a:xfrm>
            <a:off x="7971081" y="2120652"/>
            <a:ext cx="11769" cy="3322204"/>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9DD8A40-CCBC-457F-9B82-5E4B744343EE}"/>
              </a:ext>
            </a:extLst>
          </p:cNvPr>
          <p:cNvCxnSpPr/>
          <p:nvPr/>
        </p:nvCxnSpPr>
        <p:spPr>
          <a:xfrm>
            <a:off x="10202373"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0A9D15C-C71B-4DAB-9044-CEAA113C77C7}"/>
              </a:ext>
            </a:extLst>
          </p:cNvPr>
          <p:cNvSpPr txBox="1"/>
          <p:nvPr/>
        </p:nvSpPr>
        <p:spPr>
          <a:xfrm>
            <a:off x="1480333" y="1944913"/>
            <a:ext cx="1885572" cy="565146"/>
          </a:xfrm>
          <a:prstGeom prst="rect">
            <a:avLst/>
          </a:prstGeom>
          <a:noFill/>
        </p:spPr>
        <p:txBody>
          <a:bodyPr wrap="none" lIns="36000" tIns="36000" rIns="36000" bIns="36000" rtlCol="0">
            <a:spAutoFit/>
          </a:bodyPr>
          <a:lstStyle/>
          <a:p>
            <a:pPr algn="ctr"/>
            <a:r>
              <a:rPr lang="en-US" sz="1600" dirty="0"/>
              <a:t>Phase-1</a:t>
            </a:r>
          </a:p>
          <a:p>
            <a:pPr algn="ctr"/>
            <a:r>
              <a:rPr lang="en-US" sz="1600" dirty="0"/>
              <a:t>Configure SGW SA</a:t>
            </a:r>
          </a:p>
        </p:txBody>
      </p:sp>
      <p:sp>
        <p:nvSpPr>
          <p:cNvPr id="50" name="TextBox 49">
            <a:extLst>
              <a:ext uri="{FF2B5EF4-FFF2-40B4-BE49-F238E27FC236}">
                <a16:creationId xmlns:a16="http://schemas.microsoft.com/office/drawing/2014/main" id="{94331F4D-AADE-4445-AAFE-2068DA11E72B}"/>
              </a:ext>
            </a:extLst>
          </p:cNvPr>
          <p:cNvSpPr txBox="1"/>
          <p:nvPr/>
        </p:nvSpPr>
        <p:spPr>
          <a:xfrm>
            <a:off x="5824302" y="1908631"/>
            <a:ext cx="1165952" cy="565146"/>
          </a:xfrm>
          <a:prstGeom prst="rect">
            <a:avLst/>
          </a:prstGeom>
          <a:noFill/>
        </p:spPr>
        <p:txBody>
          <a:bodyPr wrap="none" lIns="36000" tIns="36000" rIns="36000" bIns="36000" rtlCol="0">
            <a:spAutoFit/>
          </a:bodyPr>
          <a:lstStyle/>
          <a:p>
            <a:pPr algn="ctr"/>
            <a:r>
              <a:rPr lang="en-US" sz="1600" dirty="0"/>
              <a:t>Phase-2</a:t>
            </a:r>
          </a:p>
          <a:p>
            <a:pPr algn="ctr"/>
            <a:r>
              <a:rPr lang="en-US" sz="1600" dirty="0"/>
              <a:t>Deployment</a:t>
            </a:r>
          </a:p>
        </p:txBody>
      </p:sp>
      <p:sp>
        <p:nvSpPr>
          <p:cNvPr id="51" name="TextBox 50">
            <a:extLst>
              <a:ext uri="{FF2B5EF4-FFF2-40B4-BE49-F238E27FC236}">
                <a16:creationId xmlns:a16="http://schemas.microsoft.com/office/drawing/2014/main" id="{49D85EE2-8D6C-490E-8101-5EAC9625B3A5}"/>
              </a:ext>
            </a:extLst>
          </p:cNvPr>
          <p:cNvSpPr txBox="1"/>
          <p:nvPr/>
        </p:nvSpPr>
        <p:spPr>
          <a:xfrm>
            <a:off x="8561585" y="1901377"/>
            <a:ext cx="1076184" cy="565146"/>
          </a:xfrm>
          <a:prstGeom prst="rect">
            <a:avLst/>
          </a:prstGeom>
          <a:noFill/>
        </p:spPr>
        <p:txBody>
          <a:bodyPr wrap="none" lIns="36000" tIns="36000" rIns="36000" bIns="36000" rtlCol="0">
            <a:spAutoFit/>
          </a:bodyPr>
          <a:lstStyle/>
          <a:p>
            <a:pPr algn="ctr"/>
            <a:r>
              <a:rPr lang="en-US" sz="1600" dirty="0"/>
              <a:t>Phase-3</a:t>
            </a:r>
          </a:p>
          <a:p>
            <a:pPr algn="ctr"/>
            <a:r>
              <a:rPr lang="fr-FR" sz="1600" dirty="0"/>
              <a:t>Operations</a:t>
            </a:r>
            <a:endParaRPr lang="en-US" sz="1600" dirty="0"/>
          </a:p>
        </p:txBody>
      </p:sp>
      <p:sp>
        <p:nvSpPr>
          <p:cNvPr id="70" name="Rectangle: Rounded Corners 69">
            <a:extLst>
              <a:ext uri="{FF2B5EF4-FFF2-40B4-BE49-F238E27FC236}">
                <a16:creationId xmlns:a16="http://schemas.microsoft.com/office/drawing/2014/main" id="{5D0D906C-401C-4D56-8538-65A70BE29786}"/>
              </a:ext>
            </a:extLst>
          </p:cNvPr>
          <p:cNvSpPr/>
          <p:nvPr/>
        </p:nvSpPr>
        <p:spPr>
          <a:xfrm>
            <a:off x="1799244" y="3463108"/>
            <a:ext cx="1179409" cy="754743"/>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solidFill>
                  <a:schemeClr val="tx1"/>
                </a:solidFill>
              </a:rPr>
              <a:t>Configure</a:t>
            </a:r>
          </a:p>
          <a:p>
            <a:pPr algn="ctr"/>
            <a:r>
              <a:rPr lang="en-US" sz="1200" b="1" dirty="0">
                <a:solidFill>
                  <a:schemeClr val="tx1"/>
                </a:solidFill>
              </a:rPr>
              <a:t>manually</a:t>
            </a:r>
          </a:p>
        </p:txBody>
      </p:sp>
      <p:cxnSp>
        <p:nvCxnSpPr>
          <p:cNvPr id="83" name="Straight Arrow Connector 82">
            <a:extLst>
              <a:ext uri="{FF2B5EF4-FFF2-40B4-BE49-F238E27FC236}">
                <a16:creationId xmlns:a16="http://schemas.microsoft.com/office/drawing/2014/main" id="{C9FFB77C-F1B3-4FD5-B5DC-7373F40648F5}"/>
              </a:ext>
            </a:extLst>
          </p:cNvPr>
          <p:cNvCxnSpPr>
            <a:cxnSpLocks/>
            <a:stCxn id="8" idx="3"/>
            <a:endCxn id="70" idx="1"/>
          </p:cNvCxnSpPr>
          <p:nvPr/>
        </p:nvCxnSpPr>
        <p:spPr>
          <a:xfrm>
            <a:off x="1609428" y="3839725"/>
            <a:ext cx="189816" cy="755"/>
          </a:xfrm>
          <a:prstGeom prst="straightConnector1">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Connector: Elbow 29">
            <a:extLst>
              <a:ext uri="{FF2B5EF4-FFF2-40B4-BE49-F238E27FC236}">
                <a16:creationId xmlns:a16="http://schemas.microsoft.com/office/drawing/2014/main" id="{3D2BB809-EE76-400F-AE35-93FD8CF8A882}"/>
              </a:ext>
            </a:extLst>
          </p:cNvPr>
          <p:cNvCxnSpPr>
            <a:cxnSpLocks/>
            <a:stCxn id="70" idx="3"/>
            <a:endCxn id="22" idx="1"/>
          </p:cNvCxnSpPr>
          <p:nvPr/>
        </p:nvCxnSpPr>
        <p:spPr>
          <a:xfrm flipV="1">
            <a:off x="2978653" y="3394553"/>
            <a:ext cx="319166" cy="445927"/>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39C5463F-40FA-4BE6-8651-0CCB53D9E8D3}"/>
              </a:ext>
            </a:extLst>
          </p:cNvPr>
          <p:cNvSpPr txBox="1"/>
          <p:nvPr/>
        </p:nvSpPr>
        <p:spPr>
          <a:xfrm>
            <a:off x="3297819" y="3265868"/>
            <a:ext cx="1385563" cy="257369"/>
          </a:xfrm>
          <a:prstGeom prst="rect">
            <a:avLst/>
          </a:prstGeom>
          <a:solidFill>
            <a:srgbClr val="FFFF00"/>
          </a:solidFill>
        </p:spPr>
        <p:txBody>
          <a:bodyPr wrap="none" lIns="36000" tIns="36000" rIns="36000" bIns="36000" rtlCol="0">
            <a:spAutoFit/>
          </a:bodyPr>
          <a:lstStyle/>
          <a:p>
            <a:r>
              <a:rPr lang="fr-FR" sz="1200" dirty="0" err="1"/>
              <a:t>Created</a:t>
            </a:r>
            <a:r>
              <a:rPr lang="fr-FR" sz="1200" dirty="0"/>
              <a:t> config files</a:t>
            </a:r>
            <a:endParaRPr lang="en-US" sz="1200" dirty="0"/>
          </a:p>
        </p:txBody>
      </p:sp>
      <p:sp>
        <p:nvSpPr>
          <p:cNvPr id="8" name="TextBox 7">
            <a:extLst>
              <a:ext uri="{FF2B5EF4-FFF2-40B4-BE49-F238E27FC236}">
                <a16:creationId xmlns:a16="http://schemas.microsoft.com/office/drawing/2014/main" id="{197578C3-0EC6-4268-9555-023E3357C212}"/>
              </a:ext>
            </a:extLst>
          </p:cNvPr>
          <p:cNvSpPr txBox="1"/>
          <p:nvPr/>
        </p:nvSpPr>
        <p:spPr>
          <a:xfrm>
            <a:off x="174172" y="3618707"/>
            <a:ext cx="1435256" cy="442035"/>
          </a:xfrm>
          <a:prstGeom prst="rect">
            <a:avLst/>
          </a:prstGeom>
          <a:solidFill>
            <a:srgbClr val="FFFF00"/>
          </a:solidFill>
        </p:spPr>
        <p:txBody>
          <a:bodyPr wrap="none" lIns="36000" tIns="36000" rIns="36000" bIns="36000" rtlCol="0">
            <a:spAutoFit/>
          </a:bodyPr>
          <a:lstStyle/>
          <a:p>
            <a:r>
              <a:rPr lang="en-US" sz="1200" dirty="0"/>
              <a:t>Config details</a:t>
            </a:r>
          </a:p>
          <a:p>
            <a:r>
              <a:rPr lang="en-US" sz="1200" dirty="0"/>
              <a:t>(Manually gathered)</a:t>
            </a:r>
          </a:p>
        </p:txBody>
      </p:sp>
      <p:sp>
        <p:nvSpPr>
          <p:cNvPr id="18" name="TextBox 17">
            <a:extLst>
              <a:ext uri="{FF2B5EF4-FFF2-40B4-BE49-F238E27FC236}">
                <a16:creationId xmlns:a16="http://schemas.microsoft.com/office/drawing/2014/main" id="{1B3C6DCE-1711-47EB-B024-3DD9E15E02D0}"/>
              </a:ext>
            </a:extLst>
          </p:cNvPr>
          <p:cNvSpPr txBox="1"/>
          <p:nvPr/>
        </p:nvSpPr>
        <p:spPr>
          <a:xfrm>
            <a:off x="3257553" y="4279046"/>
            <a:ext cx="1848830" cy="442035"/>
          </a:xfrm>
          <a:prstGeom prst="rect">
            <a:avLst/>
          </a:prstGeom>
          <a:solidFill>
            <a:srgbClr val="FFFF00"/>
          </a:solidFill>
        </p:spPr>
        <p:txBody>
          <a:bodyPr wrap="none" lIns="36000" tIns="36000" rIns="36000" bIns="36000" rtlCol="0">
            <a:spAutoFit/>
          </a:bodyPr>
          <a:lstStyle/>
          <a:p>
            <a:r>
              <a:rPr lang="fr-FR" sz="1200" dirty="0"/>
              <a:t>M</a:t>
            </a:r>
            <a:r>
              <a:rPr lang="en-US" sz="1200" dirty="0" err="1"/>
              <a:t>anage</a:t>
            </a:r>
            <a:r>
              <a:rPr lang="en-US" sz="1200" dirty="0"/>
              <a:t> host File System </a:t>
            </a:r>
          </a:p>
          <a:p>
            <a:r>
              <a:rPr lang="en-US" sz="1200" dirty="0"/>
              <a:t>access &amp; privileges, </a:t>
            </a:r>
            <a:r>
              <a:rPr lang="en-US" sz="1200" dirty="0" err="1"/>
              <a:t>etc</a:t>
            </a:r>
            <a:endParaRPr lang="en-US" sz="1200" dirty="0"/>
          </a:p>
        </p:txBody>
      </p:sp>
      <p:cxnSp>
        <p:nvCxnSpPr>
          <p:cNvPr id="31" name="Connector: Elbow 30">
            <a:extLst>
              <a:ext uri="{FF2B5EF4-FFF2-40B4-BE49-F238E27FC236}">
                <a16:creationId xmlns:a16="http://schemas.microsoft.com/office/drawing/2014/main" id="{CFF705C9-7DCC-4D88-BBA2-A4471BB5A48C}"/>
              </a:ext>
            </a:extLst>
          </p:cNvPr>
          <p:cNvCxnSpPr>
            <a:stCxn id="70" idx="3"/>
            <a:endCxn id="18" idx="1"/>
          </p:cNvCxnSpPr>
          <p:nvPr/>
        </p:nvCxnSpPr>
        <p:spPr>
          <a:xfrm>
            <a:off x="2978653" y="3840480"/>
            <a:ext cx="278900" cy="659584"/>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72067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err="1"/>
              <a:t>Deployment</a:t>
            </a:r>
            <a:r>
              <a:rPr lang="fr-FR" dirty="0"/>
              <a:t> for SA </a:t>
            </a:r>
            <a:r>
              <a:rPr lang="fr-FR" dirty="0" err="1"/>
              <a:t>gateways</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a:xfrm>
            <a:off x="10441518" y="6528824"/>
            <a:ext cx="624000" cy="180000"/>
          </a:xfrm>
        </p:spPr>
        <p:txBody>
          <a:bodyPr/>
          <a:lstStyle/>
          <a:p>
            <a:fld id="{C60C2248-B95D-984B-A0F4-42B9A4652AA7}" type="slidenum">
              <a:rPr lang="en-US" smtClean="0"/>
              <a:pPr/>
              <a:t>18</a:t>
            </a:fld>
            <a:endParaRPr lang="en-US"/>
          </a:p>
        </p:txBody>
      </p:sp>
      <p:cxnSp>
        <p:nvCxnSpPr>
          <p:cNvPr id="5" name="Straight Connector 4">
            <a:extLst>
              <a:ext uri="{FF2B5EF4-FFF2-40B4-BE49-F238E27FC236}">
                <a16:creationId xmlns:a16="http://schemas.microsoft.com/office/drawing/2014/main" id="{03890BD3-8C47-4A09-85BB-683F3D3D3124}"/>
              </a:ext>
            </a:extLst>
          </p:cNvPr>
          <p:cNvCxnSpPr/>
          <p:nvPr/>
        </p:nvCxnSpPr>
        <p:spPr>
          <a:xfrm>
            <a:off x="3179784"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1146A82-5097-498A-8420-9B917E13AC4F}"/>
              </a:ext>
            </a:extLst>
          </p:cNvPr>
          <p:cNvCxnSpPr>
            <a:cxnSpLocks/>
          </p:cNvCxnSpPr>
          <p:nvPr/>
        </p:nvCxnSpPr>
        <p:spPr>
          <a:xfrm>
            <a:off x="7971081" y="2120652"/>
            <a:ext cx="11769" cy="3322204"/>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9DD8A40-CCBC-457F-9B82-5E4B744343EE}"/>
              </a:ext>
            </a:extLst>
          </p:cNvPr>
          <p:cNvCxnSpPr/>
          <p:nvPr/>
        </p:nvCxnSpPr>
        <p:spPr>
          <a:xfrm>
            <a:off x="10202373"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0A9D15C-C71B-4DAB-9044-CEAA113C77C7}"/>
              </a:ext>
            </a:extLst>
          </p:cNvPr>
          <p:cNvSpPr txBox="1"/>
          <p:nvPr/>
        </p:nvSpPr>
        <p:spPr>
          <a:xfrm>
            <a:off x="594961" y="1944913"/>
            <a:ext cx="1885572" cy="565146"/>
          </a:xfrm>
          <a:prstGeom prst="rect">
            <a:avLst/>
          </a:prstGeom>
          <a:noFill/>
        </p:spPr>
        <p:txBody>
          <a:bodyPr wrap="none" lIns="36000" tIns="36000" rIns="36000" bIns="36000" rtlCol="0">
            <a:spAutoFit/>
          </a:bodyPr>
          <a:lstStyle/>
          <a:p>
            <a:pPr algn="ctr"/>
            <a:r>
              <a:rPr lang="en-US" sz="1600" dirty="0"/>
              <a:t>Phase-1</a:t>
            </a:r>
          </a:p>
          <a:p>
            <a:pPr algn="ctr"/>
            <a:r>
              <a:rPr lang="en-US" sz="1600" dirty="0"/>
              <a:t>Configure SGW SA</a:t>
            </a:r>
          </a:p>
        </p:txBody>
      </p:sp>
      <p:sp>
        <p:nvSpPr>
          <p:cNvPr id="50" name="TextBox 49">
            <a:extLst>
              <a:ext uri="{FF2B5EF4-FFF2-40B4-BE49-F238E27FC236}">
                <a16:creationId xmlns:a16="http://schemas.microsoft.com/office/drawing/2014/main" id="{94331F4D-AADE-4445-AAFE-2068DA11E72B}"/>
              </a:ext>
            </a:extLst>
          </p:cNvPr>
          <p:cNvSpPr txBox="1"/>
          <p:nvPr/>
        </p:nvSpPr>
        <p:spPr>
          <a:xfrm>
            <a:off x="4982473" y="1908631"/>
            <a:ext cx="1165952" cy="565146"/>
          </a:xfrm>
          <a:prstGeom prst="rect">
            <a:avLst/>
          </a:prstGeom>
          <a:noFill/>
        </p:spPr>
        <p:txBody>
          <a:bodyPr wrap="none" lIns="36000" tIns="36000" rIns="36000" bIns="36000" rtlCol="0">
            <a:spAutoFit/>
          </a:bodyPr>
          <a:lstStyle/>
          <a:p>
            <a:pPr algn="ctr"/>
            <a:r>
              <a:rPr lang="en-US" sz="1600" dirty="0"/>
              <a:t>Phase-2</a:t>
            </a:r>
          </a:p>
          <a:p>
            <a:pPr algn="ctr"/>
            <a:r>
              <a:rPr lang="en-US" sz="1600" dirty="0"/>
              <a:t>Deployment</a:t>
            </a:r>
          </a:p>
        </p:txBody>
      </p:sp>
      <p:sp>
        <p:nvSpPr>
          <p:cNvPr id="51" name="TextBox 50">
            <a:extLst>
              <a:ext uri="{FF2B5EF4-FFF2-40B4-BE49-F238E27FC236}">
                <a16:creationId xmlns:a16="http://schemas.microsoft.com/office/drawing/2014/main" id="{49D85EE2-8D6C-490E-8101-5EAC9625B3A5}"/>
              </a:ext>
            </a:extLst>
          </p:cNvPr>
          <p:cNvSpPr txBox="1"/>
          <p:nvPr/>
        </p:nvSpPr>
        <p:spPr>
          <a:xfrm>
            <a:off x="8561585" y="1901377"/>
            <a:ext cx="1076184" cy="565146"/>
          </a:xfrm>
          <a:prstGeom prst="rect">
            <a:avLst/>
          </a:prstGeom>
          <a:noFill/>
        </p:spPr>
        <p:txBody>
          <a:bodyPr wrap="none" lIns="36000" tIns="36000" rIns="36000" bIns="36000" rtlCol="0">
            <a:spAutoFit/>
          </a:bodyPr>
          <a:lstStyle/>
          <a:p>
            <a:pPr algn="ctr"/>
            <a:r>
              <a:rPr lang="en-US" sz="1600" dirty="0"/>
              <a:t>Phase-3</a:t>
            </a:r>
          </a:p>
          <a:p>
            <a:pPr algn="ctr"/>
            <a:r>
              <a:rPr lang="fr-FR" sz="1600" dirty="0"/>
              <a:t>Operations</a:t>
            </a:r>
            <a:endParaRPr lang="en-US" sz="1600" dirty="0"/>
          </a:p>
        </p:txBody>
      </p:sp>
      <p:sp>
        <p:nvSpPr>
          <p:cNvPr id="70" name="Rectangle: Rounded Corners 69">
            <a:extLst>
              <a:ext uri="{FF2B5EF4-FFF2-40B4-BE49-F238E27FC236}">
                <a16:creationId xmlns:a16="http://schemas.microsoft.com/office/drawing/2014/main" id="{5D0D906C-401C-4D56-8538-65A70BE29786}"/>
              </a:ext>
            </a:extLst>
          </p:cNvPr>
          <p:cNvSpPr/>
          <p:nvPr/>
        </p:nvSpPr>
        <p:spPr>
          <a:xfrm>
            <a:off x="217188" y="3463108"/>
            <a:ext cx="1179409" cy="754743"/>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solidFill>
                  <a:schemeClr val="tx1"/>
                </a:solidFill>
              </a:rPr>
              <a:t>Configure</a:t>
            </a:r>
          </a:p>
          <a:p>
            <a:pPr algn="ctr"/>
            <a:r>
              <a:rPr lang="en-US" sz="1200" b="1" dirty="0">
                <a:solidFill>
                  <a:schemeClr val="tx1"/>
                </a:solidFill>
              </a:rPr>
              <a:t>manually</a:t>
            </a:r>
          </a:p>
        </p:txBody>
      </p:sp>
      <p:cxnSp>
        <p:nvCxnSpPr>
          <p:cNvPr id="30" name="Connector: Elbow 29">
            <a:extLst>
              <a:ext uri="{FF2B5EF4-FFF2-40B4-BE49-F238E27FC236}">
                <a16:creationId xmlns:a16="http://schemas.microsoft.com/office/drawing/2014/main" id="{3D2BB809-EE76-400F-AE35-93FD8CF8A882}"/>
              </a:ext>
            </a:extLst>
          </p:cNvPr>
          <p:cNvCxnSpPr>
            <a:cxnSpLocks/>
            <a:stCxn id="70" idx="3"/>
            <a:endCxn id="22" idx="1"/>
          </p:cNvCxnSpPr>
          <p:nvPr/>
        </p:nvCxnSpPr>
        <p:spPr>
          <a:xfrm flipV="1">
            <a:off x="1396597" y="3394553"/>
            <a:ext cx="319166" cy="445927"/>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39C5463F-40FA-4BE6-8651-0CCB53D9E8D3}"/>
              </a:ext>
            </a:extLst>
          </p:cNvPr>
          <p:cNvSpPr txBox="1"/>
          <p:nvPr/>
        </p:nvSpPr>
        <p:spPr>
          <a:xfrm>
            <a:off x="1715763" y="3265868"/>
            <a:ext cx="1300603" cy="257369"/>
          </a:xfrm>
          <a:prstGeom prst="rect">
            <a:avLst/>
          </a:prstGeom>
          <a:solidFill>
            <a:srgbClr val="FFFF00"/>
          </a:solidFill>
        </p:spPr>
        <p:txBody>
          <a:bodyPr wrap="none" lIns="36000" tIns="36000" rIns="36000" bIns="36000" rtlCol="0">
            <a:spAutoFit/>
          </a:bodyPr>
          <a:lstStyle/>
          <a:p>
            <a:r>
              <a:rPr lang="fr-FR" sz="1200" dirty="0" err="1"/>
              <a:t>Create</a:t>
            </a:r>
            <a:r>
              <a:rPr lang="fr-FR" sz="1200" dirty="0"/>
              <a:t> config files</a:t>
            </a:r>
            <a:endParaRPr lang="en-US" sz="1200" dirty="0"/>
          </a:p>
        </p:txBody>
      </p:sp>
      <p:sp>
        <p:nvSpPr>
          <p:cNvPr id="19" name="Rectangle: Rounded Corners 18">
            <a:extLst>
              <a:ext uri="{FF2B5EF4-FFF2-40B4-BE49-F238E27FC236}">
                <a16:creationId xmlns:a16="http://schemas.microsoft.com/office/drawing/2014/main" id="{EC7F3E9E-2D08-4CFC-AE11-8DDB85E78C5D}"/>
              </a:ext>
            </a:extLst>
          </p:cNvPr>
          <p:cNvSpPr/>
          <p:nvPr/>
        </p:nvSpPr>
        <p:spPr>
          <a:xfrm>
            <a:off x="4439852" y="2974315"/>
            <a:ext cx="1165692" cy="680382"/>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SGW Docker</a:t>
            </a:r>
          </a:p>
          <a:p>
            <a:pPr algn="ctr"/>
            <a:r>
              <a:rPr lang="en-US" sz="1200" b="1" dirty="0"/>
              <a:t>deployment</a:t>
            </a:r>
          </a:p>
        </p:txBody>
      </p:sp>
      <p:sp>
        <p:nvSpPr>
          <p:cNvPr id="20" name="Rectangle: Rounded Corners 19">
            <a:extLst>
              <a:ext uri="{FF2B5EF4-FFF2-40B4-BE49-F238E27FC236}">
                <a16:creationId xmlns:a16="http://schemas.microsoft.com/office/drawing/2014/main" id="{4B97C505-6EA1-46A5-8223-F3E626CAF118}"/>
              </a:ext>
            </a:extLst>
          </p:cNvPr>
          <p:cNvSpPr/>
          <p:nvPr/>
        </p:nvSpPr>
        <p:spPr>
          <a:xfrm>
            <a:off x="4503583" y="3722330"/>
            <a:ext cx="1075718" cy="75474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FIS CD </a:t>
            </a:r>
          </a:p>
          <a:p>
            <a:pPr algn="ctr"/>
            <a:r>
              <a:rPr lang="en-US" sz="1200" b="1" dirty="0"/>
              <a:t>deployment</a:t>
            </a:r>
          </a:p>
        </p:txBody>
      </p:sp>
      <p:cxnSp>
        <p:nvCxnSpPr>
          <p:cNvPr id="21" name="Connector: Elbow 20">
            <a:extLst>
              <a:ext uri="{FF2B5EF4-FFF2-40B4-BE49-F238E27FC236}">
                <a16:creationId xmlns:a16="http://schemas.microsoft.com/office/drawing/2014/main" id="{4D913CD0-9651-4BB7-84BD-F9AB4D79331B}"/>
              </a:ext>
            </a:extLst>
          </p:cNvPr>
          <p:cNvCxnSpPr>
            <a:cxnSpLocks/>
            <a:stCxn id="22" idx="3"/>
            <a:endCxn id="19" idx="1"/>
          </p:cNvCxnSpPr>
          <p:nvPr/>
        </p:nvCxnSpPr>
        <p:spPr>
          <a:xfrm flipV="1">
            <a:off x="3016366" y="3314506"/>
            <a:ext cx="1423486" cy="80047"/>
          </a:xfrm>
          <a:prstGeom prst="bentConnector3">
            <a:avLst>
              <a:gd name="adj1" fmla="val 50000"/>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0F419016-0833-4081-BA3D-E30C2DDDA924}"/>
              </a:ext>
            </a:extLst>
          </p:cNvPr>
          <p:cNvSpPr txBox="1"/>
          <p:nvPr/>
        </p:nvSpPr>
        <p:spPr>
          <a:xfrm>
            <a:off x="5898770" y="3095428"/>
            <a:ext cx="982592" cy="442035"/>
          </a:xfrm>
          <a:prstGeom prst="rect">
            <a:avLst/>
          </a:prstGeom>
          <a:noFill/>
        </p:spPr>
        <p:txBody>
          <a:bodyPr wrap="square" lIns="36000" tIns="36000" rIns="36000" bIns="36000" rtlCol="0">
            <a:spAutoFit/>
          </a:bodyPr>
          <a:lstStyle/>
          <a:p>
            <a:r>
              <a:rPr lang="en-US" sz="1200" dirty="0"/>
              <a:t>SGW is running</a:t>
            </a:r>
          </a:p>
        </p:txBody>
      </p:sp>
      <p:cxnSp>
        <p:nvCxnSpPr>
          <p:cNvPr id="24" name="Connector: Elbow 23">
            <a:extLst>
              <a:ext uri="{FF2B5EF4-FFF2-40B4-BE49-F238E27FC236}">
                <a16:creationId xmlns:a16="http://schemas.microsoft.com/office/drawing/2014/main" id="{B96A8807-F23C-4A95-BFB1-3822D02A7698}"/>
              </a:ext>
            </a:extLst>
          </p:cNvPr>
          <p:cNvCxnSpPr>
            <a:cxnSpLocks/>
            <a:stCxn id="19" idx="3"/>
          </p:cNvCxnSpPr>
          <p:nvPr/>
        </p:nvCxnSpPr>
        <p:spPr>
          <a:xfrm>
            <a:off x="5605544" y="3314506"/>
            <a:ext cx="175318" cy="12700"/>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F3053671-F60B-4F8C-93FF-2455C12DEDB1}"/>
              </a:ext>
            </a:extLst>
          </p:cNvPr>
          <p:cNvSpPr txBox="1"/>
          <p:nvPr/>
        </p:nvSpPr>
        <p:spPr>
          <a:xfrm>
            <a:off x="5798370" y="3796186"/>
            <a:ext cx="1183585" cy="442035"/>
          </a:xfrm>
          <a:prstGeom prst="rect">
            <a:avLst/>
          </a:prstGeom>
          <a:noFill/>
        </p:spPr>
        <p:txBody>
          <a:bodyPr wrap="none" lIns="36000" tIns="36000" rIns="36000" bIns="36000" rtlCol="0">
            <a:spAutoFit/>
          </a:bodyPr>
          <a:lstStyle/>
          <a:p>
            <a:r>
              <a:rPr lang="en-US" sz="1200" dirty="0"/>
              <a:t>FIS CD services</a:t>
            </a:r>
          </a:p>
          <a:p>
            <a:r>
              <a:rPr lang="fr-FR" sz="1200" dirty="0"/>
              <a:t>a</a:t>
            </a:r>
            <a:r>
              <a:rPr lang="en-US" sz="1200" dirty="0"/>
              <a:t>re running</a:t>
            </a:r>
          </a:p>
        </p:txBody>
      </p:sp>
      <p:cxnSp>
        <p:nvCxnSpPr>
          <p:cNvPr id="26" name="Connector: Elbow 25">
            <a:extLst>
              <a:ext uri="{FF2B5EF4-FFF2-40B4-BE49-F238E27FC236}">
                <a16:creationId xmlns:a16="http://schemas.microsoft.com/office/drawing/2014/main" id="{76A24453-9D5E-469C-A4AA-2F57B57F61E7}"/>
              </a:ext>
            </a:extLst>
          </p:cNvPr>
          <p:cNvCxnSpPr>
            <a:cxnSpLocks/>
            <a:stCxn id="20" idx="3"/>
          </p:cNvCxnSpPr>
          <p:nvPr/>
        </p:nvCxnSpPr>
        <p:spPr>
          <a:xfrm flipV="1">
            <a:off x="5579301" y="4097048"/>
            <a:ext cx="140458" cy="2654"/>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19363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err="1"/>
              <a:t>Deployment</a:t>
            </a:r>
            <a:r>
              <a:rPr lang="fr-FR" dirty="0"/>
              <a:t> for SA </a:t>
            </a:r>
            <a:r>
              <a:rPr lang="fr-FR" dirty="0" err="1"/>
              <a:t>gateways</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a:xfrm>
            <a:off x="10441518" y="6528824"/>
            <a:ext cx="624000" cy="180000"/>
          </a:xfrm>
        </p:spPr>
        <p:txBody>
          <a:bodyPr/>
          <a:lstStyle/>
          <a:p>
            <a:fld id="{C60C2248-B95D-984B-A0F4-42B9A4652AA7}" type="slidenum">
              <a:rPr lang="en-US" smtClean="0"/>
              <a:pPr/>
              <a:t>19</a:t>
            </a:fld>
            <a:endParaRPr lang="en-US"/>
          </a:p>
        </p:txBody>
      </p:sp>
      <p:cxnSp>
        <p:nvCxnSpPr>
          <p:cNvPr id="5" name="Straight Connector 4">
            <a:extLst>
              <a:ext uri="{FF2B5EF4-FFF2-40B4-BE49-F238E27FC236}">
                <a16:creationId xmlns:a16="http://schemas.microsoft.com/office/drawing/2014/main" id="{03890BD3-8C47-4A09-85BB-683F3D3D3124}"/>
              </a:ext>
            </a:extLst>
          </p:cNvPr>
          <p:cNvCxnSpPr/>
          <p:nvPr/>
        </p:nvCxnSpPr>
        <p:spPr>
          <a:xfrm>
            <a:off x="3179784"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1146A82-5097-498A-8420-9B917E13AC4F}"/>
              </a:ext>
            </a:extLst>
          </p:cNvPr>
          <p:cNvCxnSpPr>
            <a:cxnSpLocks/>
          </p:cNvCxnSpPr>
          <p:nvPr/>
        </p:nvCxnSpPr>
        <p:spPr>
          <a:xfrm>
            <a:off x="6529265" y="2120652"/>
            <a:ext cx="11769" cy="3322204"/>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9DD8A40-CCBC-457F-9B82-5E4B744343EE}"/>
              </a:ext>
            </a:extLst>
          </p:cNvPr>
          <p:cNvCxnSpPr/>
          <p:nvPr/>
        </p:nvCxnSpPr>
        <p:spPr>
          <a:xfrm>
            <a:off x="11508657" y="2135166"/>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0A9D15C-C71B-4DAB-9044-CEAA113C77C7}"/>
              </a:ext>
            </a:extLst>
          </p:cNvPr>
          <p:cNvSpPr txBox="1"/>
          <p:nvPr/>
        </p:nvSpPr>
        <p:spPr>
          <a:xfrm>
            <a:off x="594961" y="1944913"/>
            <a:ext cx="1885572" cy="565146"/>
          </a:xfrm>
          <a:prstGeom prst="rect">
            <a:avLst/>
          </a:prstGeom>
          <a:noFill/>
        </p:spPr>
        <p:txBody>
          <a:bodyPr wrap="none" lIns="36000" tIns="36000" rIns="36000" bIns="36000" rtlCol="0">
            <a:spAutoFit/>
          </a:bodyPr>
          <a:lstStyle/>
          <a:p>
            <a:pPr algn="ctr"/>
            <a:r>
              <a:rPr lang="en-US" sz="1600" dirty="0"/>
              <a:t>Phase-1</a:t>
            </a:r>
          </a:p>
          <a:p>
            <a:pPr algn="ctr"/>
            <a:r>
              <a:rPr lang="en-US" sz="1600" dirty="0"/>
              <a:t>Configure SGW SA</a:t>
            </a:r>
          </a:p>
        </p:txBody>
      </p:sp>
      <p:sp>
        <p:nvSpPr>
          <p:cNvPr id="50" name="TextBox 49">
            <a:extLst>
              <a:ext uri="{FF2B5EF4-FFF2-40B4-BE49-F238E27FC236}">
                <a16:creationId xmlns:a16="http://schemas.microsoft.com/office/drawing/2014/main" id="{94331F4D-AADE-4445-AAFE-2068DA11E72B}"/>
              </a:ext>
            </a:extLst>
          </p:cNvPr>
          <p:cNvSpPr txBox="1"/>
          <p:nvPr/>
        </p:nvSpPr>
        <p:spPr>
          <a:xfrm>
            <a:off x="3995504" y="1908631"/>
            <a:ext cx="1165952" cy="565146"/>
          </a:xfrm>
          <a:prstGeom prst="rect">
            <a:avLst/>
          </a:prstGeom>
          <a:noFill/>
        </p:spPr>
        <p:txBody>
          <a:bodyPr wrap="none" lIns="36000" tIns="36000" rIns="36000" bIns="36000" rtlCol="0">
            <a:spAutoFit/>
          </a:bodyPr>
          <a:lstStyle/>
          <a:p>
            <a:pPr algn="ctr"/>
            <a:r>
              <a:rPr lang="en-US" sz="1600" dirty="0"/>
              <a:t>Phase-2</a:t>
            </a:r>
          </a:p>
          <a:p>
            <a:pPr algn="ctr"/>
            <a:r>
              <a:rPr lang="en-US" sz="1600" dirty="0"/>
              <a:t>Deployment</a:t>
            </a:r>
          </a:p>
        </p:txBody>
      </p:sp>
      <p:sp>
        <p:nvSpPr>
          <p:cNvPr id="51" name="TextBox 50">
            <a:extLst>
              <a:ext uri="{FF2B5EF4-FFF2-40B4-BE49-F238E27FC236}">
                <a16:creationId xmlns:a16="http://schemas.microsoft.com/office/drawing/2014/main" id="{49D85EE2-8D6C-490E-8101-5EAC9625B3A5}"/>
              </a:ext>
            </a:extLst>
          </p:cNvPr>
          <p:cNvSpPr txBox="1"/>
          <p:nvPr/>
        </p:nvSpPr>
        <p:spPr>
          <a:xfrm>
            <a:off x="8561587" y="1915891"/>
            <a:ext cx="1076184" cy="565146"/>
          </a:xfrm>
          <a:prstGeom prst="rect">
            <a:avLst/>
          </a:prstGeom>
          <a:noFill/>
        </p:spPr>
        <p:txBody>
          <a:bodyPr wrap="none" lIns="36000" tIns="36000" rIns="36000" bIns="36000" rtlCol="0">
            <a:spAutoFit/>
          </a:bodyPr>
          <a:lstStyle/>
          <a:p>
            <a:pPr algn="ctr"/>
            <a:r>
              <a:rPr lang="en-US" sz="1600" dirty="0"/>
              <a:t>Phase-3</a:t>
            </a:r>
          </a:p>
          <a:p>
            <a:pPr algn="ctr"/>
            <a:r>
              <a:rPr lang="fr-FR" sz="1600" dirty="0"/>
              <a:t>Operations</a:t>
            </a:r>
            <a:endParaRPr lang="en-US" sz="1600" dirty="0"/>
          </a:p>
        </p:txBody>
      </p:sp>
      <p:sp>
        <p:nvSpPr>
          <p:cNvPr id="70" name="Rectangle: Rounded Corners 69">
            <a:extLst>
              <a:ext uri="{FF2B5EF4-FFF2-40B4-BE49-F238E27FC236}">
                <a16:creationId xmlns:a16="http://schemas.microsoft.com/office/drawing/2014/main" id="{5D0D906C-401C-4D56-8538-65A70BE29786}"/>
              </a:ext>
            </a:extLst>
          </p:cNvPr>
          <p:cNvSpPr/>
          <p:nvPr/>
        </p:nvSpPr>
        <p:spPr>
          <a:xfrm>
            <a:off x="217188" y="3463108"/>
            <a:ext cx="1179409" cy="754743"/>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solidFill>
                  <a:schemeClr val="tx1"/>
                </a:solidFill>
              </a:rPr>
              <a:t>Configure</a:t>
            </a:r>
          </a:p>
          <a:p>
            <a:pPr algn="ctr"/>
            <a:r>
              <a:rPr lang="en-US" sz="1200" b="1" dirty="0">
                <a:solidFill>
                  <a:schemeClr val="tx1"/>
                </a:solidFill>
              </a:rPr>
              <a:t>manually</a:t>
            </a:r>
          </a:p>
        </p:txBody>
      </p:sp>
      <p:cxnSp>
        <p:nvCxnSpPr>
          <p:cNvPr id="30" name="Connector: Elbow 29">
            <a:extLst>
              <a:ext uri="{FF2B5EF4-FFF2-40B4-BE49-F238E27FC236}">
                <a16:creationId xmlns:a16="http://schemas.microsoft.com/office/drawing/2014/main" id="{3D2BB809-EE76-400F-AE35-93FD8CF8A882}"/>
              </a:ext>
            </a:extLst>
          </p:cNvPr>
          <p:cNvCxnSpPr>
            <a:cxnSpLocks/>
            <a:stCxn id="70" idx="3"/>
            <a:endCxn id="22" idx="1"/>
          </p:cNvCxnSpPr>
          <p:nvPr/>
        </p:nvCxnSpPr>
        <p:spPr>
          <a:xfrm flipV="1">
            <a:off x="1396597" y="3394553"/>
            <a:ext cx="319166" cy="445927"/>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39C5463F-40FA-4BE6-8651-0CCB53D9E8D3}"/>
              </a:ext>
            </a:extLst>
          </p:cNvPr>
          <p:cNvSpPr txBox="1"/>
          <p:nvPr/>
        </p:nvSpPr>
        <p:spPr>
          <a:xfrm>
            <a:off x="1715763" y="3265868"/>
            <a:ext cx="1300603" cy="257369"/>
          </a:xfrm>
          <a:prstGeom prst="rect">
            <a:avLst/>
          </a:prstGeom>
          <a:solidFill>
            <a:srgbClr val="FFFF00"/>
          </a:solidFill>
        </p:spPr>
        <p:txBody>
          <a:bodyPr wrap="none" lIns="36000" tIns="36000" rIns="36000" bIns="36000" rtlCol="0">
            <a:spAutoFit/>
          </a:bodyPr>
          <a:lstStyle/>
          <a:p>
            <a:r>
              <a:rPr lang="fr-FR" sz="1200" dirty="0" err="1"/>
              <a:t>Create</a:t>
            </a:r>
            <a:r>
              <a:rPr lang="fr-FR" sz="1200" dirty="0"/>
              <a:t> config files</a:t>
            </a:r>
            <a:endParaRPr lang="en-US" sz="1200" dirty="0"/>
          </a:p>
        </p:txBody>
      </p:sp>
      <p:sp>
        <p:nvSpPr>
          <p:cNvPr id="19" name="Rectangle: Rounded Corners 18">
            <a:extLst>
              <a:ext uri="{FF2B5EF4-FFF2-40B4-BE49-F238E27FC236}">
                <a16:creationId xmlns:a16="http://schemas.microsoft.com/office/drawing/2014/main" id="{EC7F3E9E-2D08-4CFC-AE11-8DDB85E78C5D}"/>
              </a:ext>
            </a:extLst>
          </p:cNvPr>
          <p:cNvSpPr/>
          <p:nvPr/>
        </p:nvSpPr>
        <p:spPr>
          <a:xfrm>
            <a:off x="3452883" y="2974315"/>
            <a:ext cx="1165692" cy="680382"/>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SGW Docker</a:t>
            </a:r>
          </a:p>
          <a:p>
            <a:pPr algn="ctr"/>
            <a:r>
              <a:rPr lang="en-US" sz="1200" b="1" dirty="0"/>
              <a:t>deployment</a:t>
            </a:r>
          </a:p>
        </p:txBody>
      </p:sp>
      <p:sp>
        <p:nvSpPr>
          <p:cNvPr id="20" name="Rectangle: Rounded Corners 19">
            <a:extLst>
              <a:ext uri="{FF2B5EF4-FFF2-40B4-BE49-F238E27FC236}">
                <a16:creationId xmlns:a16="http://schemas.microsoft.com/office/drawing/2014/main" id="{4B97C505-6EA1-46A5-8223-F3E626CAF118}"/>
              </a:ext>
            </a:extLst>
          </p:cNvPr>
          <p:cNvSpPr/>
          <p:nvPr/>
        </p:nvSpPr>
        <p:spPr>
          <a:xfrm>
            <a:off x="3516614" y="3722330"/>
            <a:ext cx="1075718" cy="75474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FIS CD </a:t>
            </a:r>
          </a:p>
          <a:p>
            <a:pPr algn="ctr"/>
            <a:r>
              <a:rPr lang="en-US" sz="1200" b="1" dirty="0"/>
              <a:t>deployment</a:t>
            </a:r>
          </a:p>
        </p:txBody>
      </p:sp>
      <p:cxnSp>
        <p:nvCxnSpPr>
          <p:cNvPr id="21" name="Connector: Elbow 20">
            <a:extLst>
              <a:ext uri="{FF2B5EF4-FFF2-40B4-BE49-F238E27FC236}">
                <a16:creationId xmlns:a16="http://schemas.microsoft.com/office/drawing/2014/main" id="{4D913CD0-9651-4BB7-84BD-F9AB4D79331B}"/>
              </a:ext>
            </a:extLst>
          </p:cNvPr>
          <p:cNvCxnSpPr>
            <a:cxnSpLocks/>
            <a:stCxn id="22" idx="3"/>
            <a:endCxn id="19" idx="1"/>
          </p:cNvCxnSpPr>
          <p:nvPr/>
        </p:nvCxnSpPr>
        <p:spPr>
          <a:xfrm flipV="1">
            <a:off x="3016366" y="3314506"/>
            <a:ext cx="436517" cy="80047"/>
          </a:xfrm>
          <a:prstGeom prst="bentConnector3">
            <a:avLst>
              <a:gd name="adj1" fmla="val 50000"/>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0F419016-0833-4081-BA3D-E30C2DDDA924}"/>
              </a:ext>
            </a:extLst>
          </p:cNvPr>
          <p:cNvSpPr txBox="1"/>
          <p:nvPr/>
        </p:nvSpPr>
        <p:spPr>
          <a:xfrm>
            <a:off x="4911801" y="3095428"/>
            <a:ext cx="982592" cy="442035"/>
          </a:xfrm>
          <a:prstGeom prst="rect">
            <a:avLst/>
          </a:prstGeom>
          <a:noFill/>
        </p:spPr>
        <p:txBody>
          <a:bodyPr wrap="square" lIns="36000" tIns="36000" rIns="36000" bIns="36000" rtlCol="0">
            <a:spAutoFit/>
          </a:bodyPr>
          <a:lstStyle/>
          <a:p>
            <a:r>
              <a:rPr lang="en-US" sz="1200" dirty="0"/>
              <a:t>SGW is running</a:t>
            </a:r>
          </a:p>
        </p:txBody>
      </p:sp>
      <p:cxnSp>
        <p:nvCxnSpPr>
          <p:cNvPr id="24" name="Connector: Elbow 23">
            <a:extLst>
              <a:ext uri="{FF2B5EF4-FFF2-40B4-BE49-F238E27FC236}">
                <a16:creationId xmlns:a16="http://schemas.microsoft.com/office/drawing/2014/main" id="{B96A8807-F23C-4A95-BFB1-3822D02A7698}"/>
              </a:ext>
            </a:extLst>
          </p:cNvPr>
          <p:cNvCxnSpPr>
            <a:cxnSpLocks/>
            <a:stCxn id="19" idx="3"/>
          </p:cNvCxnSpPr>
          <p:nvPr/>
        </p:nvCxnSpPr>
        <p:spPr>
          <a:xfrm>
            <a:off x="4618575" y="3314506"/>
            <a:ext cx="175318" cy="12700"/>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F3053671-F60B-4F8C-93FF-2455C12DEDB1}"/>
              </a:ext>
            </a:extLst>
          </p:cNvPr>
          <p:cNvSpPr txBox="1"/>
          <p:nvPr/>
        </p:nvSpPr>
        <p:spPr>
          <a:xfrm>
            <a:off x="4811401" y="3796186"/>
            <a:ext cx="1183585" cy="442035"/>
          </a:xfrm>
          <a:prstGeom prst="rect">
            <a:avLst/>
          </a:prstGeom>
          <a:noFill/>
        </p:spPr>
        <p:txBody>
          <a:bodyPr wrap="none" lIns="36000" tIns="36000" rIns="36000" bIns="36000" rtlCol="0">
            <a:spAutoFit/>
          </a:bodyPr>
          <a:lstStyle/>
          <a:p>
            <a:r>
              <a:rPr lang="en-US" sz="1200" dirty="0"/>
              <a:t>FIS CD services</a:t>
            </a:r>
          </a:p>
          <a:p>
            <a:r>
              <a:rPr lang="fr-FR" sz="1200" dirty="0"/>
              <a:t>a</a:t>
            </a:r>
            <a:r>
              <a:rPr lang="en-US" sz="1200" dirty="0"/>
              <a:t>re running</a:t>
            </a:r>
          </a:p>
        </p:txBody>
      </p:sp>
      <p:cxnSp>
        <p:nvCxnSpPr>
          <p:cNvPr id="26" name="Connector: Elbow 25">
            <a:extLst>
              <a:ext uri="{FF2B5EF4-FFF2-40B4-BE49-F238E27FC236}">
                <a16:creationId xmlns:a16="http://schemas.microsoft.com/office/drawing/2014/main" id="{76A24453-9D5E-469C-A4AA-2F57B57F61E7}"/>
              </a:ext>
            </a:extLst>
          </p:cNvPr>
          <p:cNvCxnSpPr>
            <a:cxnSpLocks/>
            <a:stCxn id="20" idx="3"/>
          </p:cNvCxnSpPr>
          <p:nvPr/>
        </p:nvCxnSpPr>
        <p:spPr>
          <a:xfrm flipV="1">
            <a:off x="4592332" y="4097048"/>
            <a:ext cx="140458" cy="2654"/>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7" name="Rectangle: Rounded Corners 26">
            <a:extLst>
              <a:ext uri="{FF2B5EF4-FFF2-40B4-BE49-F238E27FC236}">
                <a16:creationId xmlns:a16="http://schemas.microsoft.com/office/drawing/2014/main" id="{0D74A548-973B-4311-BE98-C71F5B732A62}"/>
              </a:ext>
            </a:extLst>
          </p:cNvPr>
          <p:cNvSpPr/>
          <p:nvPr/>
        </p:nvSpPr>
        <p:spPr>
          <a:xfrm>
            <a:off x="7560527" y="2857000"/>
            <a:ext cx="1165692" cy="680382"/>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solidFill>
                  <a:schemeClr val="tx1"/>
                </a:solidFill>
              </a:rPr>
              <a:t>Monitor </a:t>
            </a:r>
          </a:p>
          <a:p>
            <a:pPr algn="ctr"/>
            <a:r>
              <a:rPr lang="en-US" sz="1200" b="1" dirty="0">
                <a:solidFill>
                  <a:schemeClr val="tx1"/>
                </a:solidFill>
              </a:rPr>
              <a:t>SGW</a:t>
            </a:r>
          </a:p>
        </p:txBody>
      </p:sp>
      <p:sp>
        <p:nvSpPr>
          <p:cNvPr id="28" name="Rectangle: Rounded Corners 27">
            <a:extLst>
              <a:ext uri="{FF2B5EF4-FFF2-40B4-BE49-F238E27FC236}">
                <a16:creationId xmlns:a16="http://schemas.microsoft.com/office/drawing/2014/main" id="{B877900F-F145-4AB9-A271-C550C5869F1C}"/>
              </a:ext>
            </a:extLst>
          </p:cNvPr>
          <p:cNvSpPr/>
          <p:nvPr/>
        </p:nvSpPr>
        <p:spPr>
          <a:xfrm>
            <a:off x="7596815" y="3793169"/>
            <a:ext cx="1165692" cy="680382"/>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solidFill>
                  <a:schemeClr val="tx1"/>
                </a:solidFill>
              </a:rPr>
              <a:t>Control </a:t>
            </a:r>
          </a:p>
          <a:p>
            <a:pPr algn="ctr"/>
            <a:r>
              <a:rPr lang="en-US" sz="1200" b="1" dirty="0">
                <a:solidFill>
                  <a:schemeClr val="tx1"/>
                </a:solidFill>
              </a:rPr>
              <a:t>SGW performance</a:t>
            </a:r>
          </a:p>
        </p:txBody>
      </p:sp>
      <p:cxnSp>
        <p:nvCxnSpPr>
          <p:cNvPr id="6" name="Connector: Elbow 5">
            <a:extLst>
              <a:ext uri="{FF2B5EF4-FFF2-40B4-BE49-F238E27FC236}">
                <a16:creationId xmlns:a16="http://schemas.microsoft.com/office/drawing/2014/main" id="{954767D6-2AF7-4A72-87E7-066B98861A76}"/>
              </a:ext>
            </a:extLst>
          </p:cNvPr>
          <p:cNvCxnSpPr>
            <a:stCxn id="23" idx="3"/>
            <a:endCxn id="27" idx="1"/>
          </p:cNvCxnSpPr>
          <p:nvPr/>
        </p:nvCxnSpPr>
        <p:spPr>
          <a:xfrm flipV="1">
            <a:off x="5894393" y="3197191"/>
            <a:ext cx="1666134" cy="119255"/>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 name="Connector: Elbow 7">
            <a:extLst>
              <a:ext uri="{FF2B5EF4-FFF2-40B4-BE49-F238E27FC236}">
                <a16:creationId xmlns:a16="http://schemas.microsoft.com/office/drawing/2014/main" id="{CC5FE249-B2AA-4063-8BCD-9F76EA396603}"/>
              </a:ext>
            </a:extLst>
          </p:cNvPr>
          <p:cNvCxnSpPr>
            <a:stCxn id="23" idx="3"/>
            <a:endCxn id="28" idx="1"/>
          </p:cNvCxnSpPr>
          <p:nvPr/>
        </p:nvCxnSpPr>
        <p:spPr>
          <a:xfrm>
            <a:off x="5894393" y="3316446"/>
            <a:ext cx="1702422" cy="816914"/>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7E4893F-0F5D-4661-98BD-B2D76522C07F}"/>
              </a:ext>
            </a:extLst>
          </p:cNvPr>
          <p:cNvSpPr txBox="1"/>
          <p:nvPr/>
        </p:nvSpPr>
        <p:spPr>
          <a:xfrm>
            <a:off x="9467701" y="3375716"/>
            <a:ext cx="1327701" cy="62670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defRPr lang="en-US"/>
            </a:defPPr>
            <a:lvl1pPr algn="ctr">
              <a:defRPr sz="1200" b="1"/>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a:solidFill>
                  <a:schemeClr val="tx1"/>
                </a:solidFill>
              </a:rPr>
              <a:t>Ensure</a:t>
            </a:r>
            <a:r>
              <a:rPr lang="fr-FR" dirty="0">
                <a:solidFill>
                  <a:schemeClr val="tx1"/>
                </a:solidFill>
              </a:rPr>
              <a:t> </a:t>
            </a:r>
          </a:p>
          <a:p>
            <a:r>
              <a:rPr lang="fr-FR">
                <a:solidFill>
                  <a:schemeClr val="tx1"/>
                </a:solidFill>
              </a:rPr>
              <a:t>Availability</a:t>
            </a:r>
            <a:endParaRPr lang="fr-FR" dirty="0">
              <a:solidFill>
                <a:schemeClr val="tx1"/>
              </a:solidFill>
            </a:endParaRPr>
          </a:p>
          <a:p>
            <a:r>
              <a:rPr lang="fr-FR" dirty="0" err="1">
                <a:solidFill>
                  <a:schemeClr val="tx1"/>
                </a:solidFill>
              </a:rPr>
              <a:t>manually</a:t>
            </a:r>
            <a:endParaRPr lang="en-US" dirty="0" err="1">
              <a:solidFill>
                <a:schemeClr val="tx1"/>
              </a:solidFill>
            </a:endParaRPr>
          </a:p>
        </p:txBody>
      </p:sp>
      <p:cxnSp>
        <p:nvCxnSpPr>
          <p:cNvPr id="13" name="Connector: Elbow 12">
            <a:extLst>
              <a:ext uri="{FF2B5EF4-FFF2-40B4-BE49-F238E27FC236}">
                <a16:creationId xmlns:a16="http://schemas.microsoft.com/office/drawing/2014/main" id="{345F3B39-506C-4E0D-8927-2EA771A62BD5}"/>
              </a:ext>
            </a:extLst>
          </p:cNvPr>
          <p:cNvCxnSpPr>
            <a:cxnSpLocks/>
            <a:stCxn id="27" idx="3"/>
            <a:endCxn id="10" idx="0"/>
          </p:cNvCxnSpPr>
          <p:nvPr/>
        </p:nvCxnSpPr>
        <p:spPr>
          <a:xfrm>
            <a:off x="8726219" y="3197191"/>
            <a:ext cx="1405333" cy="178525"/>
          </a:xfrm>
          <a:prstGeom prst="bentConnector2">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 name="Connector: Elbow 15">
            <a:extLst>
              <a:ext uri="{FF2B5EF4-FFF2-40B4-BE49-F238E27FC236}">
                <a16:creationId xmlns:a16="http://schemas.microsoft.com/office/drawing/2014/main" id="{DF5E60C9-C37B-4DA9-A921-822E5092B87B}"/>
              </a:ext>
            </a:extLst>
          </p:cNvPr>
          <p:cNvCxnSpPr>
            <a:cxnSpLocks/>
            <a:stCxn id="28" idx="3"/>
            <a:endCxn id="10" idx="2"/>
          </p:cNvCxnSpPr>
          <p:nvPr/>
        </p:nvCxnSpPr>
        <p:spPr>
          <a:xfrm flipV="1">
            <a:off x="8762507" y="4002417"/>
            <a:ext cx="1369045" cy="130943"/>
          </a:xfrm>
          <a:prstGeom prst="bentConnector2">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79165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en-US" dirty="0"/>
              <a:t>Agenda</a:t>
            </a:r>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p:txBody>
          <a:bodyPr/>
          <a:lstStyle/>
          <a:p>
            <a:fld id="{C60C2248-B95D-984B-A0F4-42B9A4652AA7}" type="slidenum">
              <a:rPr lang="en-US" smtClean="0"/>
              <a:pPr/>
              <a:t>2</a:t>
            </a:fld>
            <a:endParaRPr lang="en-US"/>
          </a:p>
        </p:txBody>
      </p:sp>
      <p:sp>
        <p:nvSpPr>
          <p:cNvPr id="4" name="Content Placeholder 3">
            <a:extLst>
              <a:ext uri="{FF2B5EF4-FFF2-40B4-BE49-F238E27FC236}">
                <a16:creationId xmlns:a16="http://schemas.microsoft.com/office/drawing/2014/main" id="{A2796952-D2AD-4B0F-AFCA-0888824B9DAA}"/>
              </a:ext>
            </a:extLst>
          </p:cNvPr>
          <p:cNvSpPr>
            <a:spLocks noGrp="1"/>
          </p:cNvSpPr>
          <p:nvPr>
            <p:ph sz="quarter" idx="13"/>
          </p:nvPr>
        </p:nvSpPr>
        <p:spPr/>
        <p:txBody>
          <a:bodyPr>
            <a:normAutofit/>
          </a:bodyPr>
          <a:lstStyle/>
          <a:p>
            <a:pPr marL="342900" indent="-342900">
              <a:lnSpc>
                <a:spcPct val="200000"/>
              </a:lnSpc>
              <a:buFont typeface="+mj-lt"/>
              <a:buAutoNum type="arabicPeriod"/>
            </a:pPr>
            <a:r>
              <a:rPr lang="en-US" sz="2400" dirty="0"/>
              <a:t>The SGW Delivery process</a:t>
            </a:r>
          </a:p>
          <a:p>
            <a:pPr marL="342900" indent="-342900">
              <a:lnSpc>
                <a:spcPct val="200000"/>
              </a:lnSpc>
              <a:buFont typeface="+mj-lt"/>
              <a:buAutoNum type="arabicPeriod"/>
            </a:pPr>
            <a:r>
              <a:rPr lang="fr-FR" sz="2400" dirty="0"/>
              <a:t>FIS CD </a:t>
            </a:r>
            <a:r>
              <a:rPr lang="fr-FR" sz="2400" dirty="0" err="1"/>
              <a:t>alignment</a:t>
            </a:r>
            <a:endParaRPr lang="fr-FR" sz="2400" dirty="0"/>
          </a:p>
          <a:p>
            <a:pPr marL="342900" indent="-342900">
              <a:lnSpc>
                <a:spcPct val="200000"/>
              </a:lnSpc>
              <a:buFont typeface="+mj-lt"/>
              <a:buAutoNum type="arabicPeriod"/>
            </a:pPr>
            <a:r>
              <a:rPr lang="fr-FR" sz="2400" dirty="0"/>
              <a:t>Conclusion</a:t>
            </a:r>
            <a:endParaRPr lang="en-US" sz="2400" dirty="0"/>
          </a:p>
        </p:txBody>
      </p:sp>
    </p:spTree>
    <p:extLst>
      <p:ext uri="{BB962C8B-B14F-4D97-AF65-F5344CB8AC3E}">
        <p14:creationId xmlns:p14="http://schemas.microsoft.com/office/powerpoint/2010/main" val="3740859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a:t>FIS CD mis-</a:t>
            </a:r>
            <a:r>
              <a:rPr lang="fr-FR" dirty="0" err="1"/>
              <a:t>alignment</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p:txBody>
          <a:bodyPr/>
          <a:lstStyle/>
          <a:p>
            <a:fld id="{C60C2248-B95D-984B-A0F4-42B9A4652AA7}" type="slidenum">
              <a:rPr lang="en-US" smtClean="0"/>
              <a:pPr/>
              <a:t>20</a:t>
            </a:fld>
            <a:endParaRPr lang="en-US"/>
          </a:p>
        </p:txBody>
      </p:sp>
      <p:sp>
        <p:nvSpPr>
          <p:cNvPr id="4" name="Content Placeholder 3">
            <a:extLst>
              <a:ext uri="{FF2B5EF4-FFF2-40B4-BE49-F238E27FC236}">
                <a16:creationId xmlns:a16="http://schemas.microsoft.com/office/drawing/2014/main" id="{A2796952-D2AD-4B0F-AFCA-0888824B9DAA}"/>
              </a:ext>
            </a:extLst>
          </p:cNvPr>
          <p:cNvSpPr>
            <a:spLocks noGrp="1"/>
          </p:cNvSpPr>
          <p:nvPr>
            <p:ph sz="quarter" idx="13"/>
          </p:nvPr>
        </p:nvSpPr>
        <p:spPr/>
        <p:txBody>
          <a:bodyPr/>
          <a:lstStyle/>
          <a:p>
            <a:endParaRPr lang="en-US" dirty="0"/>
          </a:p>
          <a:p>
            <a:endParaRPr lang="en-US" dirty="0"/>
          </a:p>
        </p:txBody>
      </p:sp>
      <p:sp>
        <p:nvSpPr>
          <p:cNvPr id="5" name="Rectangle 4">
            <a:extLst>
              <a:ext uri="{FF2B5EF4-FFF2-40B4-BE49-F238E27FC236}">
                <a16:creationId xmlns:a16="http://schemas.microsoft.com/office/drawing/2014/main" id="{B68EBE37-373D-4C42-A09B-5085CE2E9A0F}"/>
              </a:ext>
            </a:extLst>
          </p:cNvPr>
          <p:cNvSpPr/>
          <p:nvPr/>
        </p:nvSpPr>
        <p:spPr>
          <a:xfrm>
            <a:off x="2772229" y="1814290"/>
            <a:ext cx="3033485" cy="798285"/>
          </a:xfrm>
          <a:prstGeom prst="rect">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600" b="1" dirty="0">
                <a:solidFill>
                  <a:schemeClr val="tx1"/>
                </a:solidFill>
              </a:rPr>
              <a:t>- Configuration -</a:t>
            </a:r>
          </a:p>
          <a:p>
            <a:pPr marL="742950" lvl="1" indent="-285750" algn="just">
              <a:buFont typeface="Arial" panose="020B0604020202020204" pitchFamily="34" charset="0"/>
              <a:buChar char="•"/>
            </a:pPr>
            <a:r>
              <a:rPr lang="fr-FR" sz="1200" b="1" dirty="0" err="1">
                <a:solidFill>
                  <a:schemeClr val="tx1"/>
                </a:solidFill>
              </a:rPr>
              <a:t>Cost</a:t>
            </a:r>
            <a:r>
              <a:rPr lang="fr-FR" sz="1200" b="1" dirty="0">
                <a:solidFill>
                  <a:schemeClr val="tx1"/>
                </a:solidFill>
              </a:rPr>
              <a:t> </a:t>
            </a:r>
            <a:r>
              <a:rPr lang="fr-FR" sz="1200" b="1" dirty="0" err="1">
                <a:solidFill>
                  <a:schemeClr val="tx1"/>
                </a:solidFill>
              </a:rPr>
              <a:t>is</a:t>
            </a:r>
            <a:r>
              <a:rPr lang="fr-FR" sz="1200" b="1" dirty="0">
                <a:solidFill>
                  <a:schemeClr val="tx1"/>
                </a:solidFill>
              </a:rPr>
              <a:t> high</a:t>
            </a:r>
          </a:p>
          <a:p>
            <a:pPr marL="742950" lvl="1" indent="-285750" algn="just">
              <a:buFont typeface="Arial" panose="020B0604020202020204" pitchFamily="34" charset="0"/>
              <a:buChar char="•"/>
            </a:pPr>
            <a:r>
              <a:rPr lang="fr-FR" sz="1200" b="1" dirty="0">
                <a:solidFill>
                  <a:schemeClr val="tx1"/>
                </a:solidFill>
              </a:rPr>
              <a:t>File </a:t>
            </a:r>
            <a:r>
              <a:rPr lang="fr-FR" sz="1200" b="1" dirty="0" err="1">
                <a:solidFill>
                  <a:schemeClr val="tx1"/>
                </a:solidFill>
              </a:rPr>
              <a:t>Syetm</a:t>
            </a:r>
            <a:r>
              <a:rPr lang="fr-FR" sz="1200" b="1" dirty="0">
                <a:solidFill>
                  <a:schemeClr val="tx1"/>
                </a:solidFill>
              </a:rPr>
              <a:t> </a:t>
            </a:r>
            <a:r>
              <a:rPr lang="fr-FR" sz="1200" b="1" dirty="0" err="1">
                <a:solidFill>
                  <a:schemeClr val="tx1"/>
                </a:solidFill>
              </a:rPr>
              <a:t>based</a:t>
            </a:r>
            <a:endParaRPr lang="en-US" sz="1200" b="1" dirty="0" err="1">
              <a:solidFill>
                <a:schemeClr val="tx1"/>
              </a:solidFill>
            </a:endParaRPr>
          </a:p>
        </p:txBody>
      </p:sp>
      <p:sp>
        <p:nvSpPr>
          <p:cNvPr id="7" name="Oval 6">
            <a:extLst>
              <a:ext uri="{FF2B5EF4-FFF2-40B4-BE49-F238E27FC236}">
                <a16:creationId xmlns:a16="http://schemas.microsoft.com/office/drawing/2014/main" id="{38A47D72-2548-444F-AF6D-14966585A952}"/>
              </a:ext>
            </a:extLst>
          </p:cNvPr>
          <p:cNvSpPr/>
          <p:nvPr/>
        </p:nvSpPr>
        <p:spPr>
          <a:xfrm>
            <a:off x="2133599" y="1756238"/>
            <a:ext cx="957943" cy="941861"/>
          </a:xfrm>
          <a:prstGeom prst="ellipse">
            <a:avLst/>
          </a:prstGeom>
          <a:solidFill>
            <a:schemeClr val="tx2">
              <a:lumMod val="20000"/>
              <a:lumOff val="80000"/>
            </a:schemeClr>
          </a:solid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400" b="1" dirty="0" err="1">
              <a:solidFill>
                <a:schemeClr val="tx1"/>
              </a:solidFill>
            </a:endParaRPr>
          </a:p>
        </p:txBody>
      </p:sp>
      <p:sp>
        <p:nvSpPr>
          <p:cNvPr id="34" name="Rectangle 33">
            <a:extLst>
              <a:ext uri="{FF2B5EF4-FFF2-40B4-BE49-F238E27FC236}">
                <a16:creationId xmlns:a16="http://schemas.microsoft.com/office/drawing/2014/main" id="{A99D006D-FAF4-4530-BF7E-10C110B83BA1}"/>
              </a:ext>
            </a:extLst>
          </p:cNvPr>
          <p:cNvSpPr/>
          <p:nvPr/>
        </p:nvSpPr>
        <p:spPr>
          <a:xfrm>
            <a:off x="2772229" y="3319240"/>
            <a:ext cx="3033485" cy="798285"/>
          </a:xfrm>
          <a:prstGeom prst="rect">
            <a:avLst/>
          </a:prstGeom>
          <a:solidFill>
            <a:srgbClr val="4ABC60">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600" b="1" dirty="0">
                <a:solidFill>
                  <a:schemeClr val="tx1"/>
                </a:solidFill>
              </a:rPr>
              <a:t>- Performance -</a:t>
            </a:r>
          </a:p>
          <a:p>
            <a:pPr algn="ctr"/>
            <a:r>
              <a:rPr lang="fr-FR" sz="1200" b="1" dirty="0" err="1">
                <a:solidFill>
                  <a:schemeClr val="tx1"/>
                </a:solidFill>
              </a:rPr>
              <a:t>uncontrollable</a:t>
            </a:r>
            <a:endParaRPr lang="en-US" sz="1200" b="1" dirty="0" err="1">
              <a:solidFill>
                <a:schemeClr val="tx1"/>
              </a:solidFill>
            </a:endParaRPr>
          </a:p>
        </p:txBody>
      </p:sp>
      <p:sp>
        <p:nvSpPr>
          <p:cNvPr id="35" name="Oval 34">
            <a:extLst>
              <a:ext uri="{FF2B5EF4-FFF2-40B4-BE49-F238E27FC236}">
                <a16:creationId xmlns:a16="http://schemas.microsoft.com/office/drawing/2014/main" id="{0AA2E4A4-F687-44FF-ADD1-2D5FA97D8EF2}"/>
              </a:ext>
            </a:extLst>
          </p:cNvPr>
          <p:cNvSpPr/>
          <p:nvPr/>
        </p:nvSpPr>
        <p:spPr>
          <a:xfrm>
            <a:off x="2133599" y="3261188"/>
            <a:ext cx="957943" cy="941861"/>
          </a:xfrm>
          <a:prstGeom prst="ellipse">
            <a:avLst/>
          </a:prstGeom>
          <a:solidFill>
            <a:schemeClr val="tx2">
              <a:lumMod val="20000"/>
              <a:lumOff val="80000"/>
            </a:schemeClr>
          </a:solidFill>
          <a:ln>
            <a:solidFill>
              <a:srgbClr val="4ABC60"/>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400" b="1" dirty="0" err="1">
              <a:solidFill>
                <a:schemeClr val="tx1"/>
              </a:solidFill>
            </a:endParaRPr>
          </a:p>
        </p:txBody>
      </p:sp>
      <p:sp>
        <p:nvSpPr>
          <p:cNvPr id="36" name="Rectangle 35">
            <a:extLst>
              <a:ext uri="{FF2B5EF4-FFF2-40B4-BE49-F238E27FC236}">
                <a16:creationId xmlns:a16="http://schemas.microsoft.com/office/drawing/2014/main" id="{802CFB07-CB02-4613-8F60-977C05457A02}"/>
              </a:ext>
            </a:extLst>
          </p:cNvPr>
          <p:cNvSpPr/>
          <p:nvPr/>
        </p:nvSpPr>
        <p:spPr>
          <a:xfrm>
            <a:off x="2791279" y="4805140"/>
            <a:ext cx="3033485" cy="798285"/>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600" b="1" dirty="0">
                <a:solidFill>
                  <a:schemeClr val="tx1"/>
                </a:solidFill>
              </a:rPr>
              <a:t>- </a:t>
            </a:r>
            <a:r>
              <a:rPr lang="fr-FR" sz="1600" b="1" dirty="0" err="1">
                <a:solidFill>
                  <a:schemeClr val="tx1"/>
                </a:solidFill>
              </a:rPr>
              <a:t>Availability</a:t>
            </a:r>
            <a:r>
              <a:rPr lang="fr-FR" sz="1600" b="1" dirty="0">
                <a:solidFill>
                  <a:schemeClr val="tx1"/>
                </a:solidFill>
              </a:rPr>
              <a:t> -</a:t>
            </a:r>
          </a:p>
          <a:p>
            <a:pPr algn="ctr"/>
            <a:r>
              <a:rPr lang="fr-FR" sz="1200" b="1" dirty="0">
                <a:solidFill>
                  <a:schemeClr val="tx1"/>
                </a:solidFill>
              </a:rPr>
              <a:t>Not possible</a:t>
            </a:r>
            <a:endParaRPr lang="en-US" sz="1200" b="1" dirty="0" err="1">
              <a:solidFill>
                <a:schemeClr val="tx1"/>
              </a:solidFill>
            </a:endParaRPr>
          </a:p>
        </p:txBody>
      </p:sp>
      <p:sp>
        <p:nvSpPr>
          <p:cNvPr id="37" name="Oval 36">
            <a:extLst>
              <a:ext uri="{FF2B5EF4-FFF2-40B4-BE49-F238E27FC236}">
                <a16:creationId xmlns:a16="http://schemas.microsoft.com/office/drawing/2014/main" id="{A865058D-34A9-417C-911D-AE60D5C5DAA5}"/>
              </a:ext>
            </a:extLst>
          </p:cNvPr>
          <p:cNvSpPr/>
          <p:nvPr/>
        </p:nvSpPr>
        <p:spPr>
          <a:xfrm>
            <a:off x="2152649" y="4747088"/>
            <a:ext cx="957943" cy="941861"/>
          </a:xfrm>
          <a:prstGeom prst="ellipse">
            <a:avLst/>
          </a:prstGeom>
          <a:solidFill>
            <a:schemeClr val="tx2">
              <a:lumMod val="20000"/>
              <a:lumOff val="8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400" b="1" dirty="0" err="1">
              <a:solidFill>
                <a:schemeClr val="tx1"/>
              </a:solidFill>
            </a:endParaRPr>
          </a:p>
        </p:txBody>
      </p:sp>
      <p:sp>
        <p:nvSpPr>
          <p:cNvPr id="46" name="Freeform: Shape 45">
            <a:extLst>
              <a:ext uri="{FF2B5EF4-FFF2-40B4-BE49-F238E27FC236}">
                <a16:creationId xmlns:a16="http://schemas.microsoft.com/office/drawing/2014/main" id="{94324820-D89B-43F4-8AFE-F85B2F915E99}"/>
              </a:ext>
            </a:extLst>
          </p:cNvPr>
          <p:cNvSpPr/>
          <p:nvPr/>
        </p:nvSpPr>
        <p:spPr>
          <a:xfrm>
            <a:off x="5810250" y="1809750"/>
            <a:ext cx="1400601" cy="1476376"/>
          </a:xfrm>
          <a:custGeom>
            <a:avLst/>
            <a:gdLst>
              <a:gd name="connsiteX0" fmla="*/ 0 w 1400601"/>
              <a:gd name="connsiteY0" fmla="*/ 0 h 1476376"/>
              <a:gd name="connsiteX1" fmla="*/ 0 w 1400601"/>
              <a:gd name="connsiteY1" fmla="*/ 0 h 1476376"/>
              <a:gd name="connsiteX2" fmla="*/ 171450 w 1400601"/>
              <a:gd name="connsiteY2" fmla="*/ 209550 h 1476376"/>
              <a:gd name="connsiteX3" fmla="*/ 495300 w 1400601"/>
              <a:gd name="connsiteY3" fmla="*/ 542925 h 1476376"/>
              <a:gd name="connsiteX4" fmla="*/ 923925 w 1400601"/>
              <a:gd name="connsiteY4" fmla="*/ 981075 h 1476376"/>
              <a:gd name="connsiteX5" fmla="*/ 1400175 w 1400601"/>
              <a:gd name="connsiteY5" fmla="*/ 1476375 h 1476376"/>
              <a:gd name="connsiteX6" fmla="*/ 1219200 w 1400601"/>
              <a:gd name="connsiteY6" fmla="*/ 1466850 h 1476376"/>
              <a:gd name="connsiteX7" fmla="*/ 1200150 w 1400601"/>
              <a:gd name="connsiteY7" fmla="*/ 1400175 h 1476376"/>
              <a:gd name="connsiteX8" fmla="*/ 1162050 w 1400601"/>
              <a:gd name="connsiteY8" fmla="*/ 1390650 h 1476376"/>
              <a:gd name="connsiteX9" fmla="*/ 1047750 w 1400601"/>
              <a:gd name="connsiteY9" fmla="*/ 1419225 h 1476376"/>
              <a:gd name="connsiteX10" fmla="*/ 1019175 w 1400601"/>
              <a:gd name="connsiteY10" fmla="*/ 1457325 h 1476376"/>
              <a:gd name="connsiteX11" fmla="*/ 1057275 w 1400601"/>
              <a:gd name="connsiteY11" fmla="*/ 1428750 h 1476376"/>
              <a:gd name="connsiteX12" fmla="*/ 1114425 w 1400601"/>
              <a:gd name="connsiteY12" fmla="*/ 1371600 h 1476376"/>
              <a:gd name="connsiteX13" fmla="*/ 1162050 w 1400601"/>
              <a:gd name="connsiteY13" fmla="*/ 1304925 h 1476376"/>
              <a:gd name="connsiteX14" fmla="*/ 1181100 w 1400601"/>
              <a:gd name="connsiteY14" fmla="*/ 1228725 h 1476376"/>
              <a:gd name="connsiteX15" fmla="*/ 1200150 w 1400601"/>
              <a:gd name="connsiteY15" fmla="*/ 1162050 h 1476376"/>
              <a:gd name="connsiteX16" fmla="*/ 1209675 w 1400601"/>
              <a:gd name="connsiteY16" fmla="*/ 1114425 h 1476376"/>
              <a:gd name="connsiteX17" fmla="*/ 1228725 w 1400601"/>
              <a:gd name="connsiteY17" fmla="*/ 1076325 h 1476376"/>
              <a:gd name="connsiteX18" fmla="*/ 1219200 w 1400601"/>
              <a:gd name="connsiteY18" fmla="*/ 1114425 h 1476376"/>
              <a:gd name="connsiteX19" fmla="*/ 1209675 w 1400601"/>
              <a:gd name="connsiteY19" fmla="*/ 1200150 h 1476376"/>
              <a:gd name="connsiteX20" fmla="*/ 1200150 w 1400601"/>
              <a:gd name="connsiteY20" fmla="*/ 1257300 h 1476376"/>
              <a:gd name="connsiteX21" fmla="*/ 1209675 w 1400601"/>
              <a:gd name="connsiteY21" fmla="*/ 1333500 h 1476376"/>
              <a:gd name="connsiteX22" fmla="*/ 1247775 w 1400601"/>
              <a:gd name="connsiteY22" fmla="*/ 1323975 h 1476376"/>
              <a:gd name="connsiteX23" fmla="*/ 1314450 w 1400601"/>
              <a:gd name="connsiteY23" fmla="*/ 1352550 h 1476376"/>
              <a:gd name="connsiteX24" fmla="*/ 1333500 w 1400601"/>
              <a:gd name="connsiteY24" fmla="*/ 1409700 h 1476376"/>
              <a:gd name="connsiteX25" fmla="*/ 1314450 w 1400601"/>
              <a:gd name="connsiteY25" fmla="*/ 1381125 h 1476376"/>
              <a:gd name="connsiteX26" fmla="*/ 1285875 w 1400601"/>
              <a:gd name="connsiteY26" fmla="*/ 1352550 h 1476376"/>
              <a:gd name="connsiteX27" fmla="*/ 1343025 w 1400601"/>
              <a:gd name="connsiteY27" fmla="*/ 1381125 h 1476376"/>
              <a:gd name="connsiteX28" fmla="*/ 1343025 w 1400601"/>
              <a:gd name="connsiteY28" fmla="*/ 1390650 h 147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00601" h="1476376">
                <a:moveTo>
                  <a:pt x="0" y="0"/>
                </a:moveTo>
                <a:lnTo>
                  <a:pt x="0" y="0"/>
                </a:lnTo>
                <a:cubicBezTo>
                  <a:pt x="57150" y="69850"/>
                  <a:pt x="110625" y="142876"/>
                  <a:pt x="171450" y="209550"/>
                </a:cubicBezTo>
                <a:cubicBezTo>
                  <a:pt x="275864" y="324004"/>
                  <a:pt x="393281" y="426332"/>
                  <a:pt x="495300" y="542925"/>
                </a:cubicBezTo>
                <a:cubicBezTo>
                  <a:pt x="728595" y="809548"/>
                  <a:pt x="560356" y="625769"/>
                  <a:pt x="923925" y="981075"/>
                </a:cubicBezTo>
                <a:cubicBezTo>
                  <a:pt x="1029039" y="1083800"/>
                  <a:pt x="1415202" y="1477166"/>
                  <a:pt x="1400175" y="1476375"/>
                </a:cubicBezTo>
                <a:lnTo>
                  <a:pt x="1219200" y="1466850"/>
                </a:lnTo>
                <a:cubicBezTo>
                  <a:pt x="1148095" y="1443148"/>
                  <a:pt x="1235539" y="1482750"/>
                  <a:pt x="1200150" y="1400175"/>
                </a:cubicBezTo>
                <a:cubicBezTo>
                  <a:pt x="1194993" y="1388143"/>
                  <a:pt x="1174750" y="1393825"/>
                  <a:pt x="1162050" y="1390650"/>
                </a:cubicBezTo>
                <a:cubicBezTo>
                  <a:pt x="1114390" y="1395946"/>
                  <a:pt x="1080561" y="1386414"/>
                  <a:pt x="1047750" y="1419225"/>
                </a:cubicBezTo>
                <a:cubicBezTo>
                  <a:pt x="1036525" y="1430450"/>
                  <a:pt x="1007950" y="1446100"/>
                  <a:pt x="1019175" y="1457325"/>
                </a:cubicBezTo>
                <a:cubicBezTo>
                  <a:pt x="1030400" y="1468550"/>
                  <a:pt x="1045475" y="1439370"/>
                  <a:pt x="1057275" y="1428750"/>
                </a:cubicBezTo>
                <a:cubicBezTo>
                  <a:pt x="1077300" y="1410728"/>
                  <a:pt x="1096403" y="1391625"/>
                  <a:pt x="1114425" y="1371600"/>
                </a:cubicBezTo>
                <a:cubicBezTo>
                  <a:pt x="1129615" y="1354722"/>
                  <a:pt x="1148799" y="1324801"/>
                  <a:pt x="1162050" y="1304925"/>
                </a:cubicBezTo>
                <a:cubicBezTo>
                  <a:pt x="1168400" y="1279525"/>
                  <a:pt x="1174354" y="1254023"/>
                  <a:pt x="1181100" y="1228725"/>
                </a:cubicBezTo>
                <a:cubicBezTo>
                  <a:pt x="1187056" y="1206391"/>
                  <a:pt x="1194544" y="1184474"/>
                  <a:pt x="1200150" y="1162050"/>
                </a:cubicBezTo>
                <a:cubicBezTo>
                  <a:pt x="1204077" y="1146344"/>
                  <a:pt x="1204555" y="1129784"/>
                  <a:pt x="1209675" y="1114425"/>
                </a:cubicBezTo>
                <a:cubicBezTo>
                  <a:pt x="1214165" y="1100955"/>
                  <a:pt x="1232169" y="1062550"/>
                  <a:pt x="1228725" y="1076325"/>
                </a:cubicBezTo>
                <a:lnTo>
                  <a:pt x="1219200" y="1114425"/>
                </a:lnTo>
                <a:cubicBezTo>
                  <a:pt x="1216025" y="1143000"/>
                  <a:pt x="1213475" y="1171651"/>
                  <a:pt x="1209675" y="1200150"/>
                </a:cubicBezTo>
                <a:cubicBezTo>
                  <a:pt x="1207123" y="1219293"/>
                  <a:pt x="1200150" y="1237987"/>
                  <a:pt x="1200150" y="1257300"/>
                </a:cubicBezTo>
                <a:cubicBezTo>
                  <a:pt x="1200150" y="1282898"/>
                  <a:pt x="1206500" y="1308100"/>
                  <a:pt x="1209675" y="1333500"/>
                </a:cubicBezTo>
                <a:cubicBezTo>
                  <a:pt x="1222375" y="1330325"/>
                  <a:pt x="1234684" y="1323975"/>
                  <a:pt x="1247775" y="1323975"/>
                </a:cubicBezTo>
                <a:cubicBezTo>
                  <a:pt x="1278529" y="1323975"/>
                  <a:pt x="1291119" y="1336996"/>
                  <a:pt x="1314450" y="1352550"/>
                </a:cubicBezTo>
                <a:cubicBezTo>
                  <a:pt x="1320800" y="1371600"/>
                  <a:pt x="1344639" y="1426408"/>
                  <a:pt x="1333500" y="1409700"/>
                </a:cubicBezTo>
                <a:cubicBezTo>
                  <a:pt x="1327150" y="1400175"/>
                  <a:pt x="1321779" y="1389919"/>
                  <a:pt x="1314450" y="1381125"/>
                </a:cubicBezTo>
                <a:cubicBezTo>
                  <a:pt x="1305826" y="1370777"/>
                  <a:pt x="1273096" y="1348290"/>
                  <a:pt x="1285875" y="1352550"/>
                </a:cubicBezTo>
                <a:cubicBezTo>
                  <a:pt x="1309116" y="1360297"/>
                  <a:pt x="1324561" y="1362661"/>
                  <a:pt x="1343025" y="1381125"/>
                </a:cubicBezTo>
                <a:lnTo>
                  <a:pt x="1343025" y="1390650"/>
                </a:lnTo>
              </a:path>
            </a:pathLst>
          </a:cu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E61F332D-1BFA-4061-A913-12C34B831837}"/>
              </a:ext>
            </a:extLst>
          </p:cNvPr>
          <p:cNvSpPr/>
          <p:nvPr/>
        </p:nvSpPr>
        <p:spPr>
          <a:xfrm>
            <a:off x="5800725" y="1809750"/>
            <a:ext cx="1264809" cy="1466850"/>
          </a:xfrm>
          <a:custGeom>
            <a:avLst/>
            <a:gdLst>
              <a:gd name="connsiteX0" fmla="*/ 0 w 1264809"/>
              <a:gd name="connsiteY0" fmla="*/ 0 h 1466850"/>
              <a:gd name="connsiteX1" fmla="*/ 0 w 1264809"/>
              <a:gd name="connsiteY1" fmla="*/ 0 h 1466850"/>
              <a:gd name="connsiteX2" fmla="*/ 152400 w 1264809"/>
              <a:gd name="connsiteY2" fmla="*/ 152400 h 1466850"/>
              <a:gd name="connsiteX3" fmla="*/ 238125 w 1264809"/>
              <a:gd name="connsiteY3" fmla="*/ 219075 h 1466850"/>
              <a:gd name="connsiteX4" fmla="*/ 485775 w 1264809"/>
              <a:gd name="connsiteY4" fmla="*/ 400050 h 1466850"/>
              <a:gd name="connsiteX5" fmla="*/ 542925 w 1264809"/>
              <a:gd name="connsiteY5" fmla="*/ 447675 h 1466850"/>
              <a:gd name="connsiteX6" fmla="*/ 742950 w 1264809"/>
              <a:gd name="connsiteY6" fmla="*/ 581025 h 1466850"/>
              <a:gd name="connsiteX7" fmla="*/ 790575 w 1264809"/>
              <a:gd name="connsiteY7" fmla="*/ 685800 h 1466850"/>
              <a:gd name="connsiteX8" fmla="*/ 838200 w 1264809"/>
              <a:gd name="connsiteY8" fmla="*/ 828675 h 1466850"/>
              <a:gd name="connsiteX9" fmla="*/ 895350 w 1264809"/>
              <a:gd name="connsiteY9" fmla="*/ 904875 h 1466850"/>
              <a:gd name="connsiteX10" fmla="*/ 1019175 w 1264809"/>
              <a:gd name="connsiteY10" fmla="*/ 1095375 h 1466850"/>
              <a:gd name="connsiteX11" fmla="*/ 1057275 w 1264809"/>
              <a:gd name="connsiteY11" fmla="*/ 1133475 h 1466850"/>
              <a:gd name="connsiteX12" fmla="*/ 1104900 w 1264809"/>
              <a:gd name="connsiteY12" fmla="*/ 1190625 h 1466850"/>
              <a:gd name="connsiteX13" fmla="*/ 1114425 w 1264809"/>
              <a:gd name="connsiteY13" fmla="*/ 1304925 h 1466850"/>
              <a:gd name="connsiteX14" fmla="*/ 1123950 w 1264809"/>
              <a:gd name="connsiteY14" fmla="*/ 1333500 h 1466850"/>
              <a:gd name="connsiteX15" fmla="*/ 1133475 w 1264809"/>
              <a:gd name="connsiteY15" fmla="*/ 1409700 h 1466850"/>
              <a:gd name="connsiteX16" fmla="*/ 1143000 w 1264809"/>
              <a:gd name="connsiteY16" fmla="*/ 1438275 h 1466850"/>
              <a:gd name="connsiteX17" fmla="*/ 1200150 w 1264809"/>
              <a:gd name="connsiteY17" fmla="*/ 1457325 h 1466850"/>
              <a:gd name="connsiteX18" fmla="*/ 1228725 w 1264809"/>
              <a:gd name="connsiteY18" fmla="*/ 1466850 h 1466850"/>
              <a:gd name="connsiteX19" fmla="*/ 1247775 w 1264809"/>
              <a:gd name="connsiteY19" fmla="*/ 1428750 h 1466850"/>
              <a:gd name="connsiteX20" fmla="*/ 1209675 w 1264809"/>
              <a:gd name="connsiteY20" fmla="*/ 1428750 h 1466850"/>
              <a:gd name="connsiteX21" fmla="*/ 1209675 w 1264809"/>
              <a:gd name="connsiteY21" fmla="*/ 1428750 h 146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64809" h="1466850">
                <a:moveTo>
                  <a:pt x="0" y="0"/>
                </a:moveTo>
                <a:lnTo>
                  <a:pt x="0" y="0"/>
                </a:lnTo>
                <a:cubicBezTo>
                  <a:pt x="50800" y="50800"/>
                  <a:pt x="99529" y="103759"/>
                  <a:pt x="152400" y="152400"/>
                </a:cubicBezTo>
                <a:cubicBezTo>
                  <a:pt x="179041" y="176910"/>
                  <a:pt x="209065" y="197488"/>
                  <a:pt x="238125" y="219075"/>
                </a:cubicBezTo>
                <a:cubicBezTo>
                  <a:pt x="320200" y="280045"/>
                  <a:pt x="407230" y="334596"/>
                  <a:pt x="485775" y="400050"/>
                </a:cubicBezTo>
                <a:cubicBezTo>
                  <a:pt x="504825" y="415925"/>
                  <a:pt x="522569" y="433514"/>
                  <a:pt x="542925" y="447675"/>
                </a:cubicBezTo>
                <a:cubicBezTo>
                  <a:pt x="874875" y="678597"/>
                  <a:pt x="614725" y="484857"/>
                  <a:pt x="742950" y="581025"/>
                </a:cubicBezTo>
                <a:cubicBezTo>
                  <a:pt x="780278" y="693008"/>
                  <a:pt x="694747" y="440907"/>
                  <a:pt x="790575" y="685800"/>
                </a:cubicBezTo>
                <a:cubicBezTo>
                  <a:pt x="808868" y="732549"/>
                  <a:pt x="816540" y="783387"/>
                  <a:pt x="838200" y="828675"/>
                </a:cubicBezTo>
                <a:cubicBezTo>
                  <a:pt x="851899" y="857318"/>
                  <a:pt x="877522" y="878603"/>
                  <a:pt x="895350" y="904875"/>
                </a:cubicBezTo>
                <a:cubicBezTo>
                  <a:pt x="937876" y="967544"/>
                  <a:pt x="975399" y="1033573"/>
                  <a:pt x="1019175" y="1095375"/>
                </a:cubicBezTo>
                <a:cubicBezTo>
                  <a:pt x="1029556" y="1110031"/>
                  <a:pt x="1045260" y="1120125"/>
                  <a:pt x="1057275" y="1133475"/>
                </a:cubicBezTo>
                <a:cubicBezTo>
                  <a:pt x="1073864" y="1151907"/>
                  <a:pt x="1089025" y="1171575"/>
                  <a:pt x="1104900" y="1190625"/>
                </a:cubicBezTo>
                <a:cubicBezTo>
                  <a:pt x="1108075" y="1228725"/>
                  <a:pt x="1109372" y="1267028"/>
                  <a:pt x="1114425" y="1304925"/>
                </a:cubicBezTo>
                <a:cubicBezTo>
                  <a:pt x="1115752" y="1314877"/>
                  <a:pt x="1122154" y="1323622"/>
                  <a:pt x="1123950" y="1333500"/>
                </a:cubicBezTo>
                <a:cubicBezTo>
                  <a:pt x="1128529" y="1358685"/>
                  <a:pt x="1128896" y="1384515"/>
                  <a:pt x="1133475" y="1409700"/>
                </a:cubicBezTo>
                <a:cubicBezTo>
                  <a:pt x="1135271" y="1419578"/>
                  <a:pt x="1134830" y="1432439"/>
                  <a:pt x="1143000" y="1438275"/>
                </a:cubicBezTo>
                <a:cubicBezTo>
                  <a:pt x="1159340" y="1449947"/>
                  <a:pt x="1181100" y="1450975"/>
                  <a:pt x="1200150" y="1457325"/>
                </a:cubicBezTo>
                <a:lnTo>
                  <a:pt x="1228725" y="1466850"/>
                </a:lnTo>
                <a:cubicBezTo>
                  <a:pt x="1234168" y="1465036"/>
                  <a:pt x="1293132" y="1455964"/>
                  <a:pt x="1247775" y="1428750"/>
                </a:cubicBezTo>
                <a:cubicBezTo>
                  <a:pt x="1236885" y="1422216"/>
                  <a:pt x="1222375" y="1428750"/>
                  <a:pt x="1209675" y="1428750"/>
                </a:cubicBezTo>
                <a:lnTo>
                  <a:pt x="1209675" y="1428750"/>
                </a:lnTo>
              </a:path>
            </a:pathLst>
          </a:cu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862D75AE-F48E-4811-A915-E6CB9BFD9FA2}"/>
              </a:ext>
            </a:extLst>
          </p:cNvPr>
          <p:cNvSpPr/>
          <p:nvPr/>
        </p:nvSpPr>
        <p:spPr>
          <a:xfrm>
            <a:off x="5800726" y="1809751"/>
            <a:ext cx="1232240" cy="1315131"/>
          </a:xfrm>
          <a:custGeom>
            <a:avLst/>
            <a:gdLst>
              <a:gd name="connsiteX0" fmla="*/ 0 w 1232240"/>
              <a:gd name="connsiteY0" fmla="*/ 0 h 1315131"/>
              <a:gd name="connsiteX1" fmla="*/ 1232240 w 1232240"/>
              <a:gd name="connsiteY1" fmla="*/ 1302654 h 1315131"/>
              <a:gd name="connsiteX2" fmla="*/ 1141928 w 1232240"/>
              <a:gd name="connsiteY2" fmla="*/ 1311200 h 1315131"/>
              <a:gd name="connsiteX3" fmla="*/ 1128436 w 1232240"/>
              <a:gd name="connsiteY3" fmla="*/ 1315131 h 1315131"/>
              <a:gd name="connsiteX4" fmla="*/ 0 w 1232240"/>
              <a:gd name="connsiteY4" fmla="*/ 794730 h 1315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2240" h="1315131">
                <a:moveTo>
                  <a:pt x="0" y="0"/>
                </a:moveTo>
                <a:lnTo>
                  <a:pt x="1232240" y="1302654"/>
                </a:lnTo>
                <a:lnTo>
                  <a:pt x="1141928" y="1311200"/>
                </a:lnTo>
                <a:lnTo>
                  <a:pt x="1128436" y="1315131"/>
                </a:lnTo>
                <a:lnTo>
                  <a:pt x="0" y="794730"/>
                </a:lnTo>
                <a:close/>
              </a:path>
            </a:pathLst>
          </a:custGeom>
          <a:solidFill>
            <a:schemeClr val="accent4">
              <a:lumMod val="60000"/>
              <a:lumOff val="40000"/>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solidFill>
                <a:schemeClr val="tx1"/>
              </a:solidFill>
            </a:endParaRPr>
          </a:p>
        </p:txBody>
      </p:sp>
      <p:sp>
        <p:nvSpPr>
          <p:cNvPr id="76" name="Freeform: Shape 75">
            <a:extLst>
              <a:ext uri="{FF2B5EF4-FFF2-40B4-BE49-F238E27FC236}">
                <a16:creationId xmlns:a16="http://schemas.microsoft.com/office/drawing/2014/main" id="{0E410346-B25E-42B6-A481-824CD41551E3}"/>
              </a:ext>
            </a:extLst>
          </p:cNvPr>
          <p:cNvSpPr/>
          <p:nvPr/>
        </p:nvSpPr>
        <p:spPr>
          <a:xfrm flipV="1">
            <a:off x="5818668" y="4321943"/>
            <a:ext cx="1190931" cy="1281482"/>
          </a:xfrm>
          <a:custGeom>
            <a:avLst/>
            <a:gdLst>
              <a:gd name="connsiteX0" fmla="*/ 1067197 w 1190931"/>
              <a:gd name="connsiteY0" fmla="*/ 1281482 h 1281482"/>
              <a:gd name="connsiteX1" fmla="*/ 1123986 w 1190931"/>
              <a:gd name="connsiteY1" fmla="*/ 1264935 h 1281482"/>
              <a:gd name="connsiteX2" fmla="*/ 1190931 w 1190931"/>
              <a:gd name="connsiteY2" fmla="*/ 1258600 h 1281482"/>
              <a:gd name="connsiteX3" fmla="*/ 0 w 1190931"/>
              <a:gd name="connsiteY3" fmla="*/ 0 h 1281482"/>
              <a:gd name="connsiteX4" fmla="*/ 0 w 1190931"/>
              <a:gd name="connsiteY4" fmla="*/ 789474 h 12814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931" h="1281482">
                <a:moveTo>
                  <a:pt x="1067197" y="1281482"/>
                </a:moveTo>
                <a:lnTo>
                  <a:pt x="1123986" y="1264935"/>
                </a:lnTo>
                <a:lnTo>
                  <a:pt x="1190931" y="1258600"/>
                </a:lnTo>
                <a:lnTo>
                  <a:pt x="0" y="0"/>
                </a:lnTo>
                <a:lnTo>
                  <a:pt x="0" y="789474"/>
                </a:lnTo>
                <a:close/>
              </a:path>
            </a:pathLst>
          </a:custGeom>
          <a:solidFill>
            <a:schemeClr val="accent6">
              <a:lumMod val="20000"/>
              <a:lumOff val="80000"/>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solidFill>
                <a:schemeClr val="tx1"/>
              </a:solidFill>
            </a:endParaRPr>
          </a:p>
        </p:txBody>
      </p:sp>
      <p:sp>
        <p:nvSpPr>
          <p:cNvPr id="73" name="Freeform: Shape 72">
            <a:extLst>
              <a:ext uri="{FF2B5EF4-FFF2-40B4-BE49-F238E27FC236}">
                <a16:creationId xmlns:a16="http://schemas.microsoft.com/office/drawing/2014/main" id="{31AEE0C5-239F-4B03-BFE6-3C887CDC0236}"/>
              </a:ext>
            </a:extLst>
          </p:cNvPr>
          <p:cNvSpPr/>
          <p:nvPr/>
        </p:nvSpPr>
        <p:spPr>
          <a:xfrm rot="5400000">
            <a:off x="5739006" y="3384133"/>
            <a:ext cx="790575" cy="664413"/>
          </a:xfrm>
          <a:custGeom>
            <a:avLst/>
            <a:gdLst>
              <a:gd name="connsiteX0" fmla="*/ 0 w 790575"/>
              <a:gd name="connsiteY0" fmla="*/ 664413 h 664413"/>
              <a:gd name="connsiteX1" fmla="*/ 166104 w 790575"/>
              <a:gd name="connsiteY1" fmla="*/ 0 h 664413"/>
              <a:gd name="connsiteX2" fmla="*/ 166793 w 790575"/>
              <a:gd name="connsiteY2" fmla="*/ 399 h 664413"/>
              <a:gd name="connsiteX3" fmla="*/ 408668 w 790575"/>
              <a:gd name="connsiteY3" fmla="*/ 52421 h 664413"/>
              <a:gd name="connsiteX4" fmla="*/ 533901 w 790575"/>
              <a:gd name="connsiteY4" fmla="*/ 38972 h 664413"/>
              <a:gd name="connsiteX5" fmla="*/ 626555 w 790575"/>
              <a:gd name="connsiteY5" fmla="*/ 8332 h 664413"/>
              <a:gd name="connsiteX6" fmla="*/ 790575 w 790575"/>
              <a:gd name="connsiteY6" fmla="*/ 664413 h 66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5" h="664413">
                <a:moveTo>
                  <a:pt x="0" y="664413"/>
                </a:moveTo>
                <a:lnTo>
                  <a:pt x="166104" y="0"/>
                </a:lnTo>
                <a:lnTo>
                  <a:pt x="166793" y="399"/>
                </a:lnTo>
                <a:cubicBezTo>
                  <a:pt x="241136" y="33897"/>
                  <a:pt x="322871" y="52421"/>
                  <a:pt x="408668" y="52421"/>
                </a:cubicBezTo>
                <a:cubicBezTo>
                  <a:pt x="451566" y="52421"/>
                  <a:pt x="493450" y="47790"/>
                  <a:pt x="533901" y="38972"/>
                </a:cubicBezTo>
                <a:lnTo>
                  <a:pt x="626555" y="8332"/>
                </a:lnTo>
                <a:lnTo>
                  <a:pt x="790575" y="664413"/>
                </a:lnTo>
                <a:close/>
              </a:path>
            </a:pathLst>
          </a:custGeom>
          <a:solidFill>
            <a:srgbClr val="4ABC6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solidFill>
                <a:schemeClr val="tx1"/>
              </a:solidFill>
            </a:endParaRPr>
          </a:p>
        </p:txBody>
      </p:sp>
      <p:sp>
        <p:nvSpPr>
          <p:cNvPr id="75" name="Oval 74">
            <a:extLst>
              <a:ext uri="{FF2B5EF4-FFF2-40B4-BE49-F238E27FC236}">
                <a16:creationId xmlns:a16="http://schemas.microsoft.com/office/drawing/2014/main" id="{7414F726-DAB7-4ACB-94AF-3F7F94EDCEA1}"/>
              </a:ext>
            </a:extLst>
          </p:cNvPr>
          <p:cNvSpPr/>
          <p:nvPr/>
        </p:nvSpPr>
        <p:spPr>
          <a:xfrm>
            <a:off x="6414079" y="3103562"/>
            <a:ext cx="1323975" cy="1242790"/>
          </a:xfrm>
          <a:prstGeom prst="ellipse">
            <a:avLst/>
          </a:prstGeom>
          <a:solidFill>
            <a:srgbClr val="FF0000">
              <a:alpha val="40000"/>
            </a:srgbClr>
          </a:solidFill>
          <a:ln w="44450">
            <a:solidFill>
              <a:srgbClr val="F03704"/>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600" b="1" dirty="0" err="1"/>
          </a:p>
        </p:txBody>
      </p:sp>
      <p:pic>
        <p:nvPicPr>
          <p:cNvPr id="19" name="Graphic 18" descr="Upward trend">
            <a:extLst>
              <a:ext uri="{FF2B5EF4-FFF2-40B4-BE49-F238E27FC236}">
                <a16:creationId xmlns:a16="http://schemas.microsoft.com/office/drawing/2014/main" id="{88DD2341-C3CF-40CD-8A4C-004F1901DA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78810" y="1908451"/>
            <a:ext cx="676592" cy="676592"/>
          </a:xfrm>
          <a:prstGeom prst="rect">
            <a:avLst/>
          </a:prstGeom>
        </p:spPr>
      </p:pic>
      <p:pic>
        <p:nvPicPr>
          <p:cNvPr id="8" name="Graphic 7" descr="Tractor">
            <a:extLst>
              <a:ext uri="{FF2B5EF4-FFF2-40B4-BE49-F238E27FC236}">
                <a16:creationId xmlns:a16="http://schemas.microsoft.com/office/drawing/2014/main" id="{B6F6665E-27FF-43FA-90F4-5D08AD7E1EA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98912" y="3333758"/>
            <a:ext cx="800032" cy="800032"/>
          </a:xfrm>
          <a:prstGeom prst="rect">
            <a:avLst/>
          </a:prstGeom>
        </p:spPr>
      </p:pic>
      <p:pic>
        <p:nvPicPr>
          <p:cNvPr id="10" name="Graphic 9" descr="Coins">
            <a:extLst>
              <a:ext uri="{FF2B5EF4-FFF2-40B4-BE49-F238E27FC236}">
                <a16:creationId xmlns:a16="http://schemas.microsoft.com/office/drawing/2014/main" id="{09D56505-50FB-4624-93F3-926BA0F7F57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07667" y="1826653"/>
            <a:ext cx="309346" cy="309346"/>
          </a:xfrm>
          <a:prstGeom prst="rect">
            <a:avLst/>
          </a:prstGeom>
        </p:spPr>
      </p:pic>
      <p:pic>
        <p:nvPicPr>
          <p:cNvPr id="12" name="Graphic 11" descr="Angry face with solid fill">
            <a:extLst>
              <a:ext uri="{FF2B5EF4-FFF2-40B4-BE49-F238E27FC236}">
                <a16:creationId xmlns:a16="http://schemas.microsoft.com/office/drawing/2014/main" id="{0B4C2A3A-A5D0-434A-B3C3-5C7C2258CCB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319883" y="4921567"/>
            <a:ext cx="616536" cy="616536"/>
          </a:xfrm>
          <a:prstGeom prst="rect">
            <a:avLst/>
          </a:prstGeom>
        </p:spPr>
      </p:pic>
      <p:pic>
        <p:nvPicPr>
          <p:cNvPr id="14" name="Graphic 13" descr="Firefighter">
            <a:extLst>
              <a:ext uri="{FF2B5EF4-FFF2-40B4-BE49-F238E27FC236}">
                <a16:creationId xmlns:a16="http://schemas.microsoft.com/office/drawing/2014/main" id="{117FE740-6B67-440C-AD9E-C26E2ED17A3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40282" y="3392715"/>
            <a:ext cx="914400" cy="914400"/>
          </a:xfrm>
          <a:prstGeom prst="rect">
            <a:avLst/>
          </a:prstGeom>
        </p:spPr>
      </p:pic>
      <p:pic>
        <p:nvPicPr>
          <p:cNvPr id="16" name="Graphic 15" descr="Warning">
            <a:extLst>
              <a:ext uri="{FF2B5EF4-FFF2-40B4-BE49-F238E27FC236}">
                <a16:creationId xmlns:a16="http://schemas.microsoft.com/office/drawing/2014/main" id="{916C6DC7-A19D-4B14-B828-CBC2D0F8153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291737" y="3253629"/>
            <a:ext cx="350741" cy="350741"/>
          </a:xfrm>
          <a:prstGeom prst="rect">
            <a:avLst/>
          </a:prstGeom>
        </p:spPr>
      </p:pic>
    </p:spTree>
    <p:extLst>
      <p:ext uri="{BB962C8B-B14F-4D97-AF65-F5344CB8AC3E}">
        <p14:creationId xmlns:p14="http://schemas.microsoft.com/office/powerpoint/2010/main" val="1948319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err="1"/>
              <a:t>Proposed</a:t>
            </a:r>
            <a:r>
              <a:rPr lang="fr-FR" dirty="0"/>
              <a:t> solution – Be Cloud </a:t>
            </a:r>
            <a:r>
              <a:rPr lang="fr-FR" dirty="0" err="1"/>
              <a:t>ready</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p:txBody>
          <a:bodyPr/>
          <a:lstStyle/>
          <a:p>
            <a:fld id="{C60C2248-B95D-984B-A0F4-42B9A4652AA7}" type="slidenum">
              <a:rPr lang="en-US" smtClean="0"/>
              <a:pPr/>
              <a:t>21</a:t>
            </a:fld>
            <a:endParaRPr lang="en-US"/>
          </a:p>
        </p:txBody>
      </p:sp>
      <p:sp>
        <p:nvSpPr>
          <p:cNvPr id="4" name="Content Placeholder 3">
            <a:extLst>
              <a:ext uri="{FF2B5EF4-FFF2-40B4-BE49-F238E27FC236}">
                <a16:creationId xmlns:a16="http://schemas.microsoft.com/office/drawing/2014/main" id="{A2796952-D2AD-4B0F-AFCA-0888824B9DAA}"/>
              </a:ext>
            </a:extLst>
          </p:cNvPr>
          <p:cNvSpPr>
            <a:spLocks noGrp="1"/>
          </p:cNvSpPr>
          <p:nvPr>
            <p:ph sz="quarter" idx="13"/>
          </p:nvPr>
        </p:nvSpPr>
        <p:spPr/>
        <p:txBody>
          <a:bodyPr/>
          <a:lstStyle/>
          <a:p>
            <a:endParaRPr lang="en-US" dirty="0"/>
          </a:p>
          <a:p>
            <a:endParaRPr lang="en-US" dirty="0"/>
          </a:p>
        </p:txBody>
      </p:sp>
      <p:sp>
        <p:nvSpPr>
          <p:cNvPr id="5" name="Rectangle 4">
            <a:extLst>
              <a:ext uri="{FF2B5EF4-FFF2-40B4-BE49-F238E27FC236}">
                <a16:creationId xmlns:a16="http://schemas.microsoft.com/office/drawing/2014/main" id="{B68EBE37-373D-4C42-A09B-5085CE2E9A0F}"/>
              </a:ext>
            </a:extLst>
          </p:cNvPr>
          <p:cNvSpPr/>
          <p:nvPr/>
        </p:nvSpPr>
        <p:spPr>
          <a:xfrm>
            <a:off x="2772229" y="1814290"/>
            <a:ext cx="3033485" cy="798285"/>
          </a:xfrm>
          <a:prstGeom prst="rect">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600" b="1" dirty="0">
                <a:solidFill>
                  <a:schemeClr val="tx1"/>
                </a:solidFill>
              </a:rPr>
              <a:t>- Configuration - </a:t>
            </a:r>
          </a:p>
          <a:p>
            <a:pPr algn="ctr"/>
            <a:r>
              <a:rPr lang="fr-FR" sz="1200" b="1" dirty="0">
                <a:solidFill>
                  <a:schemeClr val="tx1"/>
                </a:solidFill>
              </a:rPr>
              <a:t>(As a service)</a:t>
            </a:r>
            <a:endParaRPr lang="en-US" sz="1200" b="1" dirty="0" err="1">
              <a:solidFill>
                <a:schemeClr val="tx1"/>
              </a:solidFill>
            </a:endParaRPr>
          </a:p>
        </p:txBody>
      </p:sp>
      <p:sp>
        <p:nvSpPr>
          <p:cNvPr id="7" name="Oval 6">
            <a:extLst>
              <a:ext uri="{FF2B5EF4-FFF2-40B4-BE49-F238E27FC236}">
                <a16:creationId xmlns:a16="http://schemas.microsoft.com/office/drawing/2014/main" id="{38A47D72-2548-444F-AF6D-14966585A952}"/>
              </a:ext>
            </a:extLst>
          </p:cNvPr>
          <p:cNvSpPr/>
          <p:nvPr/>
        </p:nvSpPr>
        <p:spPr>
          <a:xfrm>
            <a:off x="2133599" y="1756238"/>
            <a:ext cx="957943" cy="941861"/>
          </a:xfrm>
          <a:prstGeom prst="ellipse">
            <a:avLst/>
          </a:prstGeom>
          <a:solidFill>
            <a:schemeClr val="tx2">
              <a:lumMod val="20000"/>
              <a:lumOff val="80000"/>
            </a:schemeClr>
          </a:solid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400" b="1" dirty="0" err="1">
              <a:solidFill>
                <a:schemeClr val="tx1"/>
              </a:solidFill>
            </a:endParaRPr>
          </a:p>
        </p:txBody>
      </p:sp>
      <p:sp>
        <p:nvSpPr>
          <p:cNvPr id="34" name="Rectangle 33">
            <a:extLst>
              <a:ext uri="{FF2B5EF4-FFF2-40B4-BE49-F238E27FC236}">
                <a16:creationId xmlns:a16="http://schemas.microsoft.com/office/drawing/2014/main" id="{A99D006D-FAF4-4530-BF7E-10C110B83BA1}"/>
              </a:ext>
            </a:extLst>
          </p:cNvPr>
          <p:cNvSpPr/>
          <p:nvPr/>
        </p:nvSpPr>
        <p:spPr>
          <a:xfrm>
            <a:off x="2772229" y="3319240"/>
            <a:ext cx="3033485" cy="798285"/>
          </a:xfrm>
          <a:prstGeom prst="rect">
            <a:avLst/>
          </a:prstGeom>
          <a:solidFill>
            <a:srgbClr val="4ABC60">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600" b="1" dirty="0">
                <a:solidFill>
                  <a:schemeClr val="tx1"/>
                </a:solidFill>
              </a:rPr>
              <a:t>- Performance -</a:t>
            </a:r>
          </a:p>
          <a:p>
            <a:pPr algn="ctr"/>
            <a:r>
              <a:rPr lang="fr-FR" sz="1200" b="1" dirty="0">
                <a:solidFill>
                  <a:schemeClr val="tx1"/>
                </a:solidFill>
              </a:rPr>
              <a:t>(Scalable)</a:t>
            </a:r>
            <a:endParaRPr lang="en-US" sz="1200" b="1" dirty="0" err="1">
              <a:solidFill>
                <a:schemeClr val="tx1"/>
              </a:solidFill>
            </a:endParaRPr>
          </a:p>
        </p:txBody>
      </p:sp>
      <p:sp>
        <p:nvSpPr>
          <p:cNvPr id="35" name="Oval 34">
            <a:extLst>
              <a:ext uri="{FF2B5EF4-FFF2-40B4-BE49-F238E27FC236}">
                <a16:creationId xmlns:a16="http://schemas.microsoft.com/office/drawing/2014/main" id="{0AA2E4A4-F687-44FF-ADD1-2D5FA97D8EF2}"/>
              </a:ext>
            </a:extLst>
          </p:cNvPr>
          <p:cNvSpPr/>
          <p:nvPr/>
        </p:nvSpPr>
        <p:spPr>
          <a:xfrm>
            <a:off x="2133599" y="3261188"/>
            <a:ext cx="957943" cy="941861"/>
          </a:xfrm>
          <a:prstGeom prst="ellipse">
            <a:avLst/>
          </a:prstGeom>
          <a:solidFill>
            <a:schemeClr val="tx2">
              <a:lumMod val="20000"/>
              <a:lumOff val="80000"/>
            </a:schemeClr>
          </a:solidFill>
          <a:ln>
            <a:solidFill>
              <a:srgbClr val="4ABC60"/>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400" b="1" dirty="0" err="1">
              <a:solidFill>
                <a:schemeClr val="tx1"/>
              </a:solidFill>
            </a:endParaRPr>
          </a:p>
        </p:txBody>
      </p:sp>
      <p:sp>
        <p:nvSpPr>
          <p:cNvPr id="36" name="Rectangle 35">
            <a:extLst>
              <a:ext uri="{FF2B5EF4-FFF2-40B4-BE49-F238E27FC236}">
                <a16:creationId xmlns:a16="http://schemas.microsoft.com/office/drawing/2014/main" id="{802CFB07-CB02-4613-8F60-977C05457A02}"/>
              </a:ext>
            </a:extLst>
          </p:cNvPr>
          <p:cNvSpPr/>
          <p:nvPr/>
        </p:nvSpPr>
        <p:spPr>
          <a:xfrm>
            <a:off x="2791279" y="4805140"/>
            <a:ext cx="3033485" cy="798285"/>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600" b="1" dirty="0">
                <a:solidFill>
                  <a:schemeClr val="tx1"/>
                </a:solidFill>
              </a:rPr>
              <a:t>- </a:t>
            </a:r>
            <a:r>
              <a:rPr lang="fr-FR" sz="1600" b="1" dirty="0" err="1">
                <a:solidFill>
                  <a:schemeClr val="tx1"/>
                </a:solidFill>
              </a:rPr>
              <a:t>Availability</a:t>
            </a:r>
            <a:r>
              <a:rPr lang="fr-FR" sz="1600" b="1" dirty="0">
                <a:solidFill>
                  <a:schemeClr val="tx1"/>
                </a:solidFill>
              </a:rPr>
              <a:t> -</a:t>
            </a:r>
          </a:p>
          <a:p>
            <a:pPr algn="ctr"/>
            <a:r>
              <a:rPr lang="fr-FR" sz="1200" b="1" dirty="0">
                <a:solidFill>
                  <a:schemeClr val="tx1"/>
                </a:solidFill>
              </a:rPr>
              <a:t>(</a:t>
            </a:r>
            <a:r>
              <a:rPr lang="fr-FR" sz="1200" b="1" dirty="0" err="1">
                <a:solidFill>
                  <a:schemeClr val="tx1"/>
                </a:solidFill>
              </a:rPr>
              <a:t>Controllable</a:t>
            </a:r>
            <a:r>
              <a:rPr lang="fr-FR" sz="1200" b="1" dirty="0">
                <a:solidFill>
                  <a:schemeClr val="tx1"/>
                </a:solidFill>
              </a:rPr>
              <a:t>)</a:t>
            </a:r>
            <a:endParaRPr lang="en-US" sz="1200" b="1" dirty="0" err="1">
              <a:solidFill>
                <a:schemeClr val="tx1"/>
              </a:solidFill>
            </a:endParaRPr>
          </a:p>
        </p:txBody>
      </p:sp>
      <p:sp>
        <p:nvSpPr>
          <p:cNvPr id="37" name="Oval 36">
            <a:extLst>
              <a:ext uri="{FF2B5EF4-FFF2-40B4-BE49-F238E27FC236}">
                <a16:creationId xmlns:a16="http://schemas.microsoft.com/office/drawing/2014/main" id="{A865058D-34A9-417C-911D-AE60D5C5DAA5}"/>
              </a:ext>
            </a:extLst>
          </p:cNvPr>
          <p:cNvSpPr/>
          <p:nvPr/>
        </p:nvSpPr>
        <p:spPr>
          <a:xfrm>
            <a:off x="2152649" y="4747088"/>
            <a:ext cx="957943" cy="941861"/>
          </a:xfrm>
          <a:prstGeom prst="ellipse">
            <a:avLst/>
          </a:prstGeom>
          <a:solidFill>
            <a:schemeClr val="tx2">
              <a:lumMod val="20000"/>
              <a:lumOff val="8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400" b="1" dirty="0" err="1">
              <a:solidFill>
                <a:schemeClr val="tx1"/>
              </a:solidFill>
            </a:endParaRPr>
          </a:p>
        </p:txBody>
      </p:sp>
      <p:sp>
        <p:nvSpPr>
          <p:cNvPr id="46" name="Freeform: Shape 45">
            <a:extLst>
              <a:ext uri="{FF2B5EF4-FFF2-40B4-BE49-F238E27FC236}">
                <a16:creationId xmlns:a16="http://schemas.microsoft.com/office/drawing/2014/main" id="{94324820-D89B-43F4-8AFE-F85B2F915E99}"/>
              </a:ext>
            </a:extLst>
          </p:cNvPr>
          <p:cNvSpPr/>
          <p:nvPr/>
        </p:nvSpPr>
        <p:spPr>
          <a:xfrm>
            <a:off x="5810250" y="1809750"/>
            <a:ext cx="1400601" cy="1476376"/>
          </a:xfrm>
          <a:custGeom>
            <a:avLst/>
            <a:gdLst>
              <a:gd name="connsiteX0" fmla="*/ 0 w 1400601"/>
              <a:gd name="connsiteY0" fmla="*/ 0 h 1476376"/>
              <a:gd name="connsiteX1" fmla="*/ 0 w 1400601"/>
              <a:gd name="connsiteY1" fmla="*/ 0 h 1476376"/>
              <a:gd name="connsiteX2" fmla="*/ 171450 w 1400601"/>
              <a:gd name="connsiteY2" fmla="*/ 209550 h 1476376"/>
              <a:gd name="connsiteX3" fmla="*/ 495300 w 1400601"/>
              <a:gd name="connsiteY3" fmla="*/ 542925 h 1476376"/>
              <a:gd name="connsiteX4" fmla="*/ 923925 w 1400601"/>
              <a:gd name="connsiteY4" fmla="*/ 981075 h 1476376"/>
              <a:gd name="connsiteX5" fmla="*/ 1400175 w 1400601"/>
              <a:gd name="connsiteY5" fmla="*/ 1476375 h 1476376"/>
              <a:gd name="connsiteX6" fmla="*/ 1219200 w 1400601"/>
              <a:gd name="connsiteY6" fmla="*/ 1466850 h 1476376"/>
              <a:gd name="connsiteX7" fmla="*/ 1200150 w 1400601"/>
              <a:gd name="connsiteY7" fmla="*/ 1400175 h 1476376"/>
              <a:gd name="connsiteX8" fmla="*/ 1162050 w 1400601"/>
              <a:gd name="connsiteY8" fmla="*/ 1390650 h 1476376"/>
              <a:gd name="connsiteX9" fmla="*/ 1047750 w 1400601"/>
              <a:gd name="connsiteY9" fmla="*/ 1419225 h 1476376"/>
              <a:gd name="connsiteX10" fmla="*/ 1019175 w 1400601"/>
              <a:gd name="connsiteY10" fmla="*/ 1457325 h 1476376"/>
              <a:gd name="connsiteX11" fmla="*/ 1057275 w 1400601"/>
              <a:gd name="connsiteY11" fmla="*/ 1428750 h 1476376"/>
              <a:gd name="connsiteX12" fmla="*/ 1114425 w 1400601"/>
              <a:gd name="connsiteY12" fmla="*/ 1371600 h 1476376"/>
              <a:gd name="connsiteX13" fmla="*/ 1162050 w 1400601"/>
              <a:gd name="connsiteY13" fmla="*/ 1304925 h 1476376"/>
              <a:gd name="connsiteX14" fmla="*/ 1181100 w 1400601"/>
              <a:gd name="connsiteY14" fmla="*/ 1228725 h 1476376"/>
              <a:gd name="connsiteX15" fmla="*/ 1200150 w 1400601"/>
              <a:gd name="connsiteY15" fmla="*/ 1162050 h 1476376"/>
              <a:gd name="connsiteX16" fmla="*/ 1209675 w 1400601"/>
              <a:gd name="connsiteY16" fmla="*/ 1114425 h 1476376"/>
              <a:gd name="connsiteX17" fmla="*/ 1228725 w 1400601"/>
              <a:gd name="connsiteY17" fmla="*/ 1076325 h 1476376"/>
              <a:gd name="connsiteX18" fmla="*/ 1219200 w 1400601"/>
              <a:gd name="connsiteY18" fmla="*/ 1114425 h 1476376"/>
              <a:gd name="connsiteX19" fmla="*/ 1209675 w 1400601"/>
              <a:gd name="connsiteY19" fmla="*/ 1200150 h 1476376"/>
              <a:gd name="connsiteX20" fmla="*/ 1200150 w 1400601"/>
              <a:gd name="connsiteY20" fmla="*/ 1257300 h 1476376"/>
              <a:gd name="connsiteX21" fmla="*/ 1209675 w 1400601"/>
              <a:gd name="connsiteY21" fmla="*/ 1333500 h 1476376"/>
              <a:gd name="connsiteX22" fmla="*/ 1247775 w 1400601"/>
              <a:gd name="connsiteY22" fmla="*/ 1323975 h 1476376"/>
              <a:gd name="connsiteX23" fmla="*/ 1314450 w 1400601"/>
              <a:gd name="connsiteY23" fmla="*/ 1352550 h 1476376"/>
              <a:gd name="connsiteX24" fmla="*/ 1333500 w 1400601"/>
              <a:gd name="connsiteY24" fmla="*/ 1409700 h 1476376"/>
              <a:gd name="connsiteX25" fmla="*/ 1314450 w 1400601"/>
              <a:gd name="connsiteY25" fmla="*/ 1381125 h 1476376"/>
              <a:gd name="connsiteX26" fmla="*/ 1285875 w 1400601"/>
              <a:gd name="connsiteY26" fmla="*/ 1352550 h 1476376"/>
              <a:gd name="connsiteX27" fmla="*/ 1343025 w 1400601"/>
              <a:gd name="connsiteY27" fmla="*/ 1381125 h 1476376"/>
              <a:gd name="connsiteX28" fmla="*/ 1343025 w 1400601"/>
              <a:gd name="connsiteY28" fmla="*/ 1390650 h 147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00601" h="1476376">
                <a:moveTo>
                  <a:pt x="0" y="0"/>
                </a:moveTo>
                <a:lnTo>
                  <a:pt x="0" y="0"/>
                </a:lnTo>
                <a:cubicBezTo>
                  <a:pt x="57150" y="69850"/>
                  <a:pt x="110625" y="142876"/>
                  <a:pt x="171450" y="209550"/>
                </a:cubicBezTo>
                <a:cubicBezTo>
                  <a:pt x="275864" y="324004"/>
                  <a:pt x="393281" y="426332"/>
                  <a:pt x="495300" y="542925"/>
                </a:cubicBezTo>
                <a:cubicBezTo>
                  <a:pt x="728595" y="809548"/>
                  <a:pt x="560356" y="625769"/>
                  <a:pt x="923925" y="981075"/>
                </a:cubicBezTo>
                <a:cubicBezTo>
                  <a:pt x="1029039" y="1083800"/>
                  <a:pt x="1415202" y="1477166"/>
                  <a:pt x="1400175" y="1476375"/>
                </a:cubicBezTo>
                <a:lnTo>
                  <a:pt x="1219200" y="1466850"/>
                </a:lnTo>
                <a:cubicBezTo>
                  <a:pt x="1148095" y="1443148"/>
                  <a:pt x="1235539" y="1482750"/>
                  <a:pt x="1200150" y="1400175"/>
                </a:cubicBezTo>
                <a:cubicBezTo>
                  <a:pt x="1194993" y="1388143"/>
                  <a:pt x="1174750" y="1393825"/>
                  <a:pt x="1162050" y="1390650"/>
                </a:cubicBezTo>
                <a:cubicBezTo>
                  <a:pt x="1114390" y="1395946"/>
                  <a:pt x="1080561" y="1386414"/>
                  <a:pt x="1047750" y="1419225"/>
                </a:cubicBezTo>
                <a:cubicBezTo>
                  <a:pt x="1036525" y="1430450"/>
                  <a:pt x="1007950" y="1446100"/>
                  <a:pt x="1019175" y="1457325"/>
                </a:cubicBezTo>
                <a:cubicBezTo>
                  <a:pt x="1030400" y="1468550"/>
                  <a:pt x="1045475" y="1439370"/>
                  <a:pt x="1057275" y="1428750"/>
                </a:cubicBezTo>
                <a:cubicBezTo>
                  <a:pt x="1077300" y="1410728"/>
                  <a:pt x="1096403" y="1391625"/>
                  <a:pt x="1114425" y="1371600"/>
                </a:cubicBezTo>
                <a:cubicBezTo>
                  <a:pt x="1129615" y="1354722"/>
                  <a:pt x="1148799" y="1324801"/>
                  <a:pt x="1162050" y="1304925"/>
                </a:cubicBezTo>
                <a:cubicBezTo>
                  <a:pt x="1168400" y="1279525"/>
                  <a:pt x="1174354" y="1254023"/>
                  <a:pt x="1181100" y="1228725"/>
                </a:cubicBezTo>
                <a:cubicBezTo>
                  <a:pt x="1187056" y="1206391"/>
                  <a:pt x="1194544" y="1184474"/>
                  <a:pt x="1200150" y="1162050"/>
                </a:cubicBezTo>
                <a:cubicBezTo>
                  <a:pt x="1204077" y="1146344"/>
                  <a:pt x="1204555" y="1129784"/>
                  <a:pt x="1209675" y="1114425"/>
                </a:cubicBezTo>
                <a:cubicBezTo>
                  <a:pt x="1214165" y="1100955"/>
                  <a:pt x="1232169" y="1062550"/>
                  <a:pt x="1228725" y="1076325"/>
                </a:cubicBezTo>
                <a:lnTo>
                  <a:pt x="1219200" y="1114425"/>
                </a:lnTo>
                <a:cubicBezTo>
                  <a:pt x="1216025" y="1143000"/>
                  <a:pt x="1213475" y="1171651"/>
                  <a:pt x="1209675" y="1200150"/>
                </a:cubicBezTo>
                <a:cubicBezTo>
                  <a:pt x="1207123" y="1219293"/>
                  <a:pt x="1200150" y="1237987"/>
                  <a:pt x="1200150" y="1257300"/>
                </a:cubicBezTo>
                <a:cubicBezTo>
                  <a:pt x="1200150" y="1282898"/>
                  <a:pt x="1206500" y="1308100"/>
                  <a:pt x="1209675" y="1333500"/>
                </a:cubicBezTo>
                <a:cubicBezTo>
                  <a:pt x="1222375" y="1330325"/>
                  <a:pt x="1234684" y="1323975"/>
                  <a:pt x="1247775" y="1323975"/>
                </a:cubicBezTo>
                <a:cubicBezTo>
                  <a:pt x="1278529" y="1323975"/>
                  <a:pt x="1291119" y="1336996"/>
                  <a:pt x="1314450" y="1352550"/>
                </a:cubicBezTo>
                <a:cubicBezTo>
                  <a:pt x="1320800" y="1371600"/>
                  <a:pt x="1344639" y="1426408"/>
                  <a:pt x="1333500" y="1409700"/>
                </a:cubicBezTo>
                <a:cubicBezTo>
                  <a:pt x="1327150" y="1400175"/>
                  <a:pt x="1321779" y="1389919"/>
                  <a:pt x="1314450" y="1381125"/>
                </a:cubicBezTo>
                <a:cubicBezTo>
                  <a:pt x="1305826" y="1370777"/>
                  <a:pt x="1273096" y="1348290"/>
                  <a:pt x="1285875" y="1352550"/>
                </a:cubicBezTo>
                <a:cubicBezTo>
                  <a:pt x="1309116" y="1360297"/>
                  <a:pt x="1324561" y="1362661"/>
                  <a:pt x="1343025" y="1381125"/>
                </a:cubicBezTo>
                <a:lnTo>
                  <a:pt x="1343025" y="1390650"/>
                </a:lnTo>
              </a:path>
            </a:pathLst>
          </a:cu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E61F332D-1BFA-4061-A913-12C34B831837}"/>
              </a:ext>
            </a:extLst>
          </p:cNvPr>
          <p:cNvSpPr/>
          <p:nvPr/>
        </p:nvSpPr>
        <p:spPr>
          <a:xfrm>
            <a:off x="5800725" y="1809750"/>
            <a:ext cx="1264809" cy="1466850"/>
          </a:xfrm>
          <a:custGeom>
            <a:avLst/>
            <a:gdLst>
              <a:gd name="connsiteX0" fmla="*/ 0 w 1264809"/>
              <a:gd name="connsiteY0" fmla="*/ 0 h 1466850"/>
              <a:gd name="connsiteX1" fmla="*/ 0 w 1264809"/>
              <a:gd name="connsiteY1" fmla="*/ 0 h 1466850"/>
              <a:gd name="connsiteX2" fmla="*/ 152400 w 1264809"/>
              <a:gd name="connsiteY2" fmla="*/ 152400 h 1466850"/>
              <a:gd name="connsiteX3" fmla="*/ 238125 w 1264809"/>
              <a:gd name="connsiteY3" fmla="*/ 219075 h 1466850"/>
              <a:gd name="connsiteX4" fmla="*/ 485775 w 1264809"/>
              <a:gd name="connsiteY4" fmla="*/ 400050 h 1466850"/>
              <a:gd name="connsiteX5" fmla="*/ 542925 w 1264809"/>
              <a:gd name="connsiteY5" fmla="*/ 447675 h 1466850"/>
              <a:gd name="connsiteX6" fmla="*/ 742950 w 1264809"/>
              <a:gd name="connsiteY6" fmla="*/ 581025 h 1466850"/>
              <a:gd name="connsiteX7" fmla="*/ 790575 w 1264809"/>
              <a:gd name="connsiteY7" fmla="*/ 685800 h 1466850"/>
              <a:gd name="connsiteX8" fmla="*/ 838200 w 1264809"/>
              <a:gd name="connsiteY8" fmla="*/ 828675 h 1466850"/>
              <a:gd name="connsiteX9" fmla="*/ 895350 w 1264809"/>
              <a:gd name="connsiteY9" fmla="*/ 904875 h 1466850"/>
              <a:gd name="connsiteX10" fmla="*/ 1019175 w 1264809"/>
              <a:gd name="connsiteY10" fmla="*/ 1095375 h 1466850"/>
              <a:gd name="connsiteX11" fmla="*/ 1057275 w 1264809"/>
              <a:gd name="connsiteY11" fmla="*/ 1133475 h 1466850"/>
              <a:gd name="connsiteX12" fmla="*/ 1104900 w 1264809"/>
              <a:gd name="connsiteY12" fmla="*/ 1190625 h 1466850"/>
              <a:gd name="connsiteX13" fmla="*/ 1114425 w 1264809"/>
              <a:gd name="connsiteY13" fmla="*/ 1304925 h 1466850"/>
              <a:gd name="connsiteX14" fmla="*/ 1123950 w 1264809"/>
              <a:gd name="connsiteY14" fmla="*/ 1333500 h 1466850"/>
              <a:gd name="connsiteX15" fmla="*/ 1133475 w 1264809"/>
              <a:gd name="connsiteY15" fmla="*/ 1409700 h 1466850"/>
              <a:gd name="connsiteX16" fmla="*/ 1143000 w 1264809"/>
              <a:gd name="connsiteY16" fmla="*/ 1438275 h 1466850"/>
              <a:gd name="connsiteX17" fmla="*/ 1200150 w 1264809"/>
              <a:gd name="connsiteY17" fmla="*/ 1457325 h 1466850"/>
              <a:gd name="connsiteX18" fmla="*/ 1228725 w 1264809"/>
              <a:gd name="connsiteY18" fmla="*/ 1466850 h 1466850"/>
              <a:gd name="connsiteX19" fmla="*/ 1247775 w 1264809"/>
              <a:gd name="connsiteY19" fmla="*/ 1428750 h 1466850"/>
              <a:gd name="connsiteX20" fmla="*/ 1209675 w 1264809"/>
              <a:gd name="connsiteY20" fmla="*/ 1428750 h 1466850"/>
              <a:gd name="connsiteX21" fmla="*/ 1209675 w 1264809"/>
              <a:gd name="connsiteY21" fmla="*/ 1428750 h 146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64809" h="1466850">
                <a:moveTo>
                  <a:pt x="0" y="0"/>
                </a:moveTo>
                <a:lnTo>
                  <a:pt x="0" y="0"/>
                </a:lnTo>
                <a:cubicBezTo>
                  <a:pt x="50800" y="50800"/>
                  <a:pt x="99529" y="103759"/>
                  <a:pt x="152400" y="152400"/>
                </a:cubicBezTo>
                <a:cubicBezTo>
                  <a:pt x="179041" y="176910"/>
                  <a:pt x="209065" y="197488"/>
                  <a:pt x="238125" y="219075"/>
                </a:cubicBezTo>
                <a:cubicBezTo>
                  <a:pt x="320200" y="280045"/>
                  <a:pt x="407230" y="334596"/>
                  <a:pt x="485775" y="400050"/>
                </a:cubicBezTo>
                <a:cubicBezTo>
                  <a:pt x="504825" y="415925"/>
                  <a:pt x="522569" y="433514"/>
                  <a:pt x="542925" y="447675"/>
                </a:cubicBezTo>
                <a:cubicBezTo>
                  <a:pt x="874875" y="678597"/>
                  <a:pt x="614725" y="484857"/>
                  <a:pt x="742950" y="581025"/>
                </a:cubicBezTo>
                <a:cubicBezTo>
                  <a:pt x="780278" y="693008"/>
                  <a:pt x="694747" y="440907"/>
                  <a:pt x="790575" y="685800"/>
                </a:cubicBezTo>
                <a:cubicBezTo>
                  <a:pt x="808868" y="732549"/>
                  <a:pt x="816540" y="783387"/>
                  <a:pt x="838200" y="828675"/>
                </a:cubicBezTo>
                <a:cubicBezTo>
                  <a:pt x="851899" y="857318"/>
                  <a:pt x="877522" y="878603"/>
                  <a:pt x="895350" y="904875"/>
                </a:cubicBezTo>
                <a:cubicBezTo>
                  <a:pt x="937876" y="967544"/>
                  <a:pt x="975399" y="1033573"/>
                  <a:pt x="1019175" y="1095375"/>
                </a:cubicBezTo>
                <a:cubicBezTo>
                  <a:pt x="1029556" y="1110031"/>
                  <a:pt x="1045260" y="1120125"/>
                  <a:pt x="1057275" y="1133475"/>
                </a:cubicBezTo>
                <a:cubicBezTo>
                  <a:pt x="1073864" y="1151907"/>
                  <a:pt x="1089025" y="1171575"/>
                  <a:pt x="1104900" y="1190625"/>
                </a:cubicBezTo>
                <a:cubicBezTo>
                  <a:pt x="1108075" y="1228725"/>
                  <a:pt x="1109372" y="1267028"/>
                  <a:pt x="1114425" y="1304925"/>
                </a:cubicBezTo>
                <a:cubicBezTo>
                  <a:pt x="1115752" y="1314877"/>
                  <a:pt x="1122154" y="1323622"/>
                  <a:pt x="1123950" y="1333500"/>
                </a:cubicBezTo>
                <a:cubicBezTo>
                  <a:pt x="1128529" y="1358685"/>
                  <a:pt x="1128896" y="1384515"/>
                  <a:pt x="1133475" y="1409700"/>
                </a:cubicBezTo>
                <a:cubicBezTo>
                  <a:pt x="1135271" y="1419578"/>
                  <a:pt x="1134830" y="1432439"/>
                  <a:pt x="1143000" y="1438275"/>
                </a:cubicBezTo>
                <a:cubicBezTo>
                  <a:pt x="1159340" y="1449947"/>
                  <a:pt x="1181100" y="1450975"/>
                  <a:pt x="1200150" y="1457325"/>
                </a:cubicBezTo>
                <a:lnTo>
                  <a:pt x="1228725" y="1466850"/>
                </a:lnTo>
                <a:cubicBezTo>
                  <a:pt x="1234168" y="1465036"/>
                  <a:pt x="1293132" y="1455964"/>
                  <a:pt x="1247775" y="1428750"/>
                </a:cubicBezTo>
                <a:cubicBezTo>
                  <a:pt x="1236885" y="1422216"/>
                  <a:pt x="1222375" y="1428750"/>
                  <a:pt x="1209675" y="1428750"/>
                </a:cubicBezTo>
                <a:lnTo>
                  <a:pt x="1209675" y="1428750"/>
                </a:lnTo>
              </a:path>
            </a:pathLst>
          </a:cu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862D75AE-F48E-4811-A915-E6CB9BFD9FA2}"/>
              </a:ext>
            </a:extLst>
          </p:cNvPr>
          <p:cNvSpPr/>
          <p:nvPr/>
        </p:nvSpPr>
        <p:spPr>
          <a:xfrm>
            <a:off x="5800726" y="1809751"/>
            <a:ext cx="1232240" cy="1315131"/>
          </a:xfrm>
          <a:custGeom>
            <a:avLst/>
            <a:gdLst>
              <a:gd name="connsiteX0" fmla="*/ 0 w 1232240"/>
              <a:gd name="connsiteY0" fmla="*/ 0 h 1315131"/>
              <a:gd name="connsiteX1" fmla="*/ 1232240 w 1232240"/>
              <a:gd name="connsiteY1" fmla="*/ 1302654 h 1315131"/>
              <a:gd name="connsiteX2" fmla="*/ 1141928 w 1232240"/>
              <a:gd name="connsiteY2" fmla="*/ 1311200 h 1315131"/>
              <a:gd name="connsiteX3" fmla="*/ 1128436 w 1232240"/>
              <a:gd name="connsiteY3" fmla="*/ 1315131 h 1315131"/>
              <a:gd name="connsiteX4" fmla="*/ 0 w 1232240"/>
              <a:gd name="connsiteY4" fmla="*/ 794730 h 1315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2240" h="1315131">
                <a:moveTo>
                  <a:pt x="0" y="0"/>
                </a:moveTo>
                <a:lnTo>
                  <a:pt x="1232240" y="1302654"/>
                </a:lnTo>
                <a:lnTo>
                  <a:pt x="1141928" y="1311200"/>
                </a:lnTo>
                <a:lnTo>
                  <a:pt x="1128436" y="1315131"/>
                </a:lnTo>
                <a:lnTo>
                  <a:pt x="0" y="794730"/>
                </a:lnTo>
                <a:close/>
              </a:path>
            </a:pathLst>
          </a:custGeom>
          <a:solidFill>
            <a:schemeClr val="accent4">
              <a:lumMod val="60000"/>
              <a:lumOff val="40000"/>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solidFill>
                <a:schemeClr val="tx1"/>
              </a:solidFill>
            </a:endParaRPr>
          </a:p>
        </p:txBody>
      </p:sp>
      <p:sp>
        <p:nvSpPr>
          <p:cNvPr id="76" name="Freeform: Shape 75">
            <a:extLst>
              <a:ext uri="{FF2B5EF4-FFF2-40B4-BE49-F238E27FC236}">
                <a16:creationId xmlns:a16="http://schemas.microsoft.com/office/drawing/2014/main" id="{0E410346-B25E-42B6-A481-824CD41551E3}"/>
              </a:ext>
            </a:extLst>
          </p:cNvPr>
          <p:cNvSpPr/>
          <p:nvPr/>
        </p:nvSpPr>
        <p:spPr>
          <a:xfrm flipV="1">
            <a:off x="5818668" y="4321943"/>
            <a:ext cx="1190931" cy="1281482"/>
          </a:xfrm>
          <a:custGeom>
            <a:avLst/>
            <a:gdLst>
              <a:gd name="connsiteX0" fmla="*/ 1067197 w 1190931"/>
              <a:gd name="connsiteY0" fmla="*/ 1281482 h 1281482"/>
              <a:gd name="connsiteX1" fmla="*/ 1123986 w 1190931"/>
              <a:gd name="connsiteY1" fmla="*/ 1264935 h 1281482"/>
              <a:gd name="connsiteX2" fmla="*/ 1190931 w 1190931"/>
              <a:gd name="connsiteY2" fmla="*/ 1258600 h 1281482"/>
              <a:gd name="connsiteX3" fmla="*/ 0 w 1190931"/>
              <a:gd name="connsiteY3" fmla="*/ 0 h 1281482"/>
              <a:gd name="connsiteX4" fmla="*/ 0 w 1190931"/>
              <a:gd name="connsiteY4" fmla="*/ 789474 h 12814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931" h="1281482">
                <a:moveTo>
                  <a:pt x="1067197" y="1281482"/>
                </a:moveTo>
                <a:lnTo>
                  <a:pt x="1123986" y="1264935"/>
                </a:lnTo>
                <a:lnTo>
                  <a:pt x="1190931" y="1258600"/>
                </a:lnTo>
                <a:lnTo>
                  <a:pt x="0" y="0"/>
                </a:lnTo>
                <a:lnTo>
                  <a:pt x="0" y="789474"/>
                </a:lnTo>
                <a:close/>
              </a:path>
            </a:pathLst>
          </a:custGeom>
          <a:solidFill>
            <a:schemeClr val="accent6">
              <a:lumMod val="20000"/>
              <a:lumOff val="80000"/>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solidFill>
                <a:schemeClr val="tx1"/>
              </a:solidFill>
            </a:endParaRPr>
          </a:p>
        </p:txBody>
      </p:sp>
      <p:sp>
        <p:nvSpPr>
          <p:cNvPr id="73" name="Freeform: Shape 72">
            <a:extLst>
              <a:ext uri="{FF2B5EF4-FFF2-40B4-BE49-F238E27FC236}">
                <a16:creationId xmlns:a16="http://schemas.microsoft.com/office/drawing/2014/main" id="{31AEE0C5-239F-4B03-BFE6-3C887CDC0236}"/>
              </a:ext>
            </a:extLst>
          </p:cNvPr>
          <p:cNvSpPr/>
          <p:nvPr/>
        </p:nvSpPr>
        <p:spPr>
          <a:xfrm rot="5400000">
            <a:off x="5739006" y="3384133"/>
            <a:ext cx="790575" cy="664413"/>
          </a:xfrm>
          <a:custGeom>
            <a:avLst/>
            <a:gdLst>
              <a:gd name="connsiteX0" fmla="*/ 0 w 790575"/>
              <a:gd name="connsiteY0" fmla="*/ 664413 h 664413"/>
              <a:gd name="connsiteX1" fmla="*/ 166104 w 790575"/>
              <a:gd name="connsiteY1" fmla="*/ 0 h 664413"/>
              <a:gd name="connsiteX2" fmla="*/ 166793 w 790575"/>
              <a:gd name="connsiteY2" fmla="*/ 399 h 664413"/>
              <a:gd name="connsiteX3" fmla="*/ 408668 w 790575"/>
              <a:gd name="connsiteY3" fmla="*/ 52421 h 664413"/>
              <a:gd name="connsiteX4" fmla="*/ 533901 w 790575"/>
              <a:gd name="connsiteY4" fmla="*/ 38972 h 664413"/>
              <a:gd name="connsiteX5" fmla="*/ 626555 w 790575"/>
              <a:gd name="connsiteY5" fmla="*/ 8332 h 664413"/>
              <a:gd name="connsiteX6" fmla="*/ 790575 w 790575"/>
              <a:gd name="connsiteY6" fmla="*/ 664413 h 66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5" h="664413">
                <a:moveTo>
                  <a:pt x="0" y="664413"/>
                </a:moveTo>
                <a:lnTo>
                  <a:pt x="166104" y="0"/>
                </a:lnTo>
                <a:lnTo>
                  <a:pt x="166793" y="399"/>
                </a:lnTo>
                <a:cubicBezTo>
                  <a:pt x="241136" y="33897"/>
                  <a:pt x="322871" y="52421"/>
                  <a:pt x="408668" y="52421"/>
                </a:cubicBezTo>
                <a:cubicBezTo>
                  <a:pt x="451566" y="52421"/>
                  <a:pt x="493450" y="47790"/>
                  <a:pt x="533901" y="38972"/>
                </a:cubicBezTo>
                <a:lnTo>
                  <a:pt x="626555" y="8332"/>
                </a:lnTo>
                <a:lnTo>
                  <a:pt x="790575" y="664413"/>
                </a:lnTo>
                <a:close/>
              </a:path>
            </a:pathLst>
          </a:custGeom>
          <a:solidFill>
            <a:srgbClr val="4ABC6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solidFill>
                <a:schemeClr val="tx1"/>
              </a:solidFill>
            </a:endParaRPr>
          </a:p>
        </p:txBody>
      </p:sp>
      <p:sp>
        <p:nvSpPr>
          <p:cNvPr id="75" name="Oval 74">
            <a:extLst>
              <a:ext uri="{FF2B5EF4-FFF2-40B4-BE49-F238E27FC236}">
                <a16:creationId xmlns:a16="http://schemas.microsoft.com/office/drawing/2014/main" id="{7414F726-DAB7-4ACB-94AF-3F7F94EDCEA1}"/>
              </a:ext>
            </a:extLst>
          </p:cNvPr>
          <p:cNvSpPr/>
          <p:nvPr/>
        </p:nvSpPr>
        <p:spPr>
          <a:xfrm>
            <a:off x="6414079" y="3103562"/>
            <a:ext cx="1323975" cy="1242790"/>
          </a:xfrm>
          <a:prstGeom prst="ellipse">
            <a:avLst/>
          </a:prstGeom>
          <a:solidFill>
            <a:srgbClr val="4ABC60">
              <a:alpha val="40000"/>
            </a:srgbClr>
          </a:solidFill>
          <a:ln w="44450">
            <a:solidFill>
              <a:srgbClr val="00B05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p>
        </p:txBody>
      </p:sp>
      <p:pic>
        <p:nvPicPr>
          <p:cNvPr id="33" name="Graphic 32" descr="Rocket">
            <a:extLst>
              <a:ext uri="{FF2B5EF4-FFF2-40B4-BE49-F238E27FC236}">
                <a16:creationId xmlns:a16="http://schemas.microsoft.com/office/drawing/2014/main" id="{139C1C75-78EE-49B4-A7C3-B8F5DD0636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flipV="1">
            <a:off x="2281806" y="3462625"/>
            <a:ext cx="615849" cy="624097"/>
          </a:xfrm>
          <a:prstGeom prst="rect">
            <a:avLst/>
          </a:prstGeom>
        </p:spPr>
      </p:pic>
      <p:pic>
        <p:nvPicPr>
          <p:cNvPr id="10" name="Graphic 9" descr="Downward trend">
            <a:extLst>
              <a:ext uri="{FF2B5EF4-FFF2-40B4-BE49-F238E27FC236}">
                <a16:creationId xmlns:a16="http://schemas.microsoft.com/office/drawing/2014/main" id="{4126DD83-A0F4-46E5-9528-30926C3779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1" y="1897742"/>
            <a:ext cx="646461" cy="646461"/>
          </a:xfrm>
          <a:prstGeom prst="rect">
            <a:avLst/>
          </a:prstGeom>
        </p:spPr>
      </p:pic>
      <p:pic>
        <p:nvPicPr>
          <p:cNvPr id="12" name="Graphic 11" descr="Bullseye">
            <a:extLst>
              <a:ext uri="{FF2B5EF4-FFF2-40B4-BE49-F238E27FC236}">
                <a16:creationId xmlns:a16="http://schemas.microsoft.com/office/drawing/2014/main" id="{C190A259-8AE3-40BE-9167-83DE8C62476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45146" y="3266940"/>
            <a:ext cx="914400" cy="914400"/>
          </a:xfrm>
          <a:prstGeom prst="rect">
            <a:avLst/>
          </a:prstGeom>
        </p:spPr>
      </p:pic>
      <p:pic>
        <p:nvPicPr>
          <p:cNvPr id="25" name="Graphic 24" descr="Coins">
            <a:extLst>
              <a:ext uri="{FF2B5EF4-FFF2-40B4-BE49-F238E27FC236}">
                <a16:creationId xmlns:a16="http://schemas.microsoft.com/office/drawing/2014/main" id="{15F9691A-0E15-4899-8AAE-F0E73BC6B2F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507667" y="1826653"/>
            <a:ext cx="309346" cy="309346"/>
          </a:xfrm>
          <a:prstGeom prst="rect">
            <a:avLst/>
          </a:prstGeom>
        </p:spPr>
      </p:pic>
      <p:pic>
        <p:nvPicPr>
          <p:cNvPr id="14" name="Graphic 13" descr="Smiling face with no fill">
            <a:extLst>
              <a:ext uri="{FF2B5EF4-FFF2-40B4-BE49-F238E27FC236}">
                <a16:creationId xmlns:a16="http://schemas.microsoft.com/office/drawing/2014/main" id="{4C20CCC8-419C-463F-8800-3227A441202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271486" y="4873172"/>
            <a:ext cx="718457" cy="718457"/>
          </a:xfrm>
          <a:prstGeom prst="rect">
            <a:avLst/>
          </a:prstGeom>
        </p:spPr>
      </p:pic>
    </p:spTree>
    <p:extLst>
      <p:ext uri="{BB962C8B-B14F-4D97-AF65-F5344CB8AC3E}">
        <p14:creationId xmlns:p14="http://schemas.microsoft.com/office/powerpoint/2010/main" val="1129355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err="1"/>
              <a:t>Proposed</a:t>
            </a:r>
            <a:r>
              <a:rPr lang="fr-FR" dirty="0"/>
              <a:t> solution – Cloud </a:t>
            </a:r>
            <a:r>
              <a:rPr lang="fr-FR" dirty="0" err="1"/>
              <a:t>readiness</a:t>
            </a:r>
            <a:r>
              <a:rPr lang="fr-FR" dirty="0"/>
              <a:t> - Plan</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p:txBody>
          <a:bodyPr/>
          <a:lstStyle/>
          <a:p>
            <a:fld id="{C60C2248-B95D-984B-A0F4-42B9A4652AA7}" type="slidenum">
              <a:rPr lang="en-US" smtClean="0"/>
              <a:pPr/>
              <a:t>22</a:t>
            </a:fld>
            <a:endParaRPr lang="en-US"/>
          </a:p>
        </p:txBody>
      </p:sp>
      <p:sp>
        <p:nvSpPr>
          <p:cNvPr id="4" name="Content Placeholder 3">
            <a:extLst>
              <a:ext uri="{FF2B5EF4-FFF2-40B4-BE49-F238E27FC236}">
                <a16:creationId xmlns:a16="http://schemas.microsoft.com/office/drawing/2014/main" id="{A2796952-D2AD-4B0F-AFCA-0888824B9DAA}"/>
              </a:ext>
            </a:extLst>
          </p:cNvPr>
          <p:cNvSpPr>
            <a:spLocks noGrp="1"/>
          </p:cNvSpPr>
          <p:nvPr>
            <p:ph sz="quarter" idx="13"/>
          </p:nvPr>
        </p:nvSpPr>
        <p:spPr/>
        <p:txBody>
          <a:bodyPr/>
          <a:lstStyle/>
          <a:p>
            <a:pPr>
              <a:lnSpc>
                <a:spcPct val="300000"/>
              </a:lnSpc>
            </a:pPr>
            <a:r>
              <a:rPr lang="fr-FR" dirty="0"/>
              <a:t>Re-</a:t>
            </a:r>
            <a:r>
              <a:rPr lang="fr-FR" dirty="0" err="1"/>
              <a:t>align</a:t>
            </a:r>
            <a:r>
              <a:rPr lang="fr-FR" dirty="0"/>
              <a:t> SGW </a:t>
            </a:r>
            <a:r>
              <a:rPr lang="fr-FR" dirty="0" err="1"/>
              <a:t>deployment</a:t>
            </a:r>
            <a:r>
              <a:rPr lang="fr-FR" dirty="0"/>
              <a:t> model </a:t>
            </a:r>
            <a:r>
              <a:rPr lang="fr-FR" dirty="0" err="1"/>
              <a:t>with</a:t>
            </a:r>
            <a:r>
              <a:rPr lang="fr-FR" dirty="0"/>
              <a:t> FIS CD</a:t>
            </a:r>
          </a:p>
          <a:p>
            <a:pPr>
              <a:lnSpc>
                <a:spcPct val="300000"/>
              </a:lnSpc>
            </a:pPr>
            <a:r>
              <a:rPr lang="fr-FR" dirty="0"/>
              <a:t>Be able to Monitor and Control performance and </a:t>
            </a:r>
            <a:r>
              <a:rPr lang="fr-FR" dirty="0" err="1"/>
              <a:t>availability</a:t>
            </a:r>
            <a:r>
              <a:rPr lang="fr-FR" dirty="0"/>
              <a:t> of the </a:t>
            </a:r>
            <a:r>
              <a:rPr lang="fr-FR" dirty="0" err="1"/>
              <a:t>gateways</a:t>
            </a:r>
            <a:endParaRPr lang="fr-FR" dirty="0"/>
          </a:p>
          <a:p>
            <a:pPr>
              <a:lnSpc>
                <a:spcPct val="300000"/>
              </a:lnSpc>
            </a:pPr>
            <a:r>
              <a:rPr lang="fr-FR" dirty="0"/>
              <a:t>Boost </a:t>
            </a:r>
            <a:r>
              <a:rPr lang="fr-FR" dirty="0" err="1"/>
              <a:t>our</a:t>
            </a:r>
            <a:r>
              <a:rPr lang="fr-FR" dirty="0"/>
              <a:t> </a:t>
            </a:r>
            <a:r>
              <a:rPr lang="fr-FR" dirty="0" err="1"/>
              <a:t>capacity</a:t>
            </a:r>
            <a:r>
              <a:rPr lang="fr-FR" dirty="0"/>
              <a:t> </a:t>
            </a:r>
            <a:r>
              <a:rPr lang="fr-FR" dirty="0" err="1"/>
              <a:t>bandwidt</a:t>
            </a:r>
            <a:r>
              <a:rPr lang="fr-FR" dirty="0"/>
              <a:t> </a:t>
            </a:r>
          </a:p>
          <a:p>
            <a:endParaRPr lang="fr-FR" dirty="0"/>
          </a:p>
          <a:p>
            <a:endParaRPr lang="en-US" dirty="0"/>
          </a:p>
          <a:p>
            <a:endParaRPr lang="en-US" dirty="0"/>
          </a:p>
        </p:txBody>
      </p:sp>
    </p:spTree>
    <p:extLst>
      <p:ext uri="{BB962C8B-B14F-4D97-AF65-F5344CB8AC3E}">
        <p14:creationId xmlns:p14="http://schemas.microsoft.com/office/powerpoint/2010/main" val="1497475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78553-6D55-4E7A-8275-9C0543CAF479}"/>
              </a:ext>
            </a:extLst>
          </p:cNvPr>
          <p:cNvSpPr>
            <a:spLocks noGrp="1"/>
          </p:cNvSpPr>
          <p:nvPr>
            <p:ph type="title"/>
          </p:nvPr>
        </p:nvSpPr>
        <p:spPr/>
        <p:txBody>
          <a:bodyPr/>
          <a:lstStyle/>
          <a:p>
            <a:r>
              <a:rPr lang="en-US" dirty="0"/>
              <a:t>Business case</a:t>
            </a:r>
          </a:p>
        </p:txBody>
      </p:sp>
      <p:sp>
        <p:nvSpPr>
          <p:cNvPr id="3" name="Text Placeholder 2">
            <a:extLst>
              <a:ext uri="{FF2B5EF4-FFF2-40B4-BE49-F238E27FC236}">
                <a16:creationId xmlns:a16="http://schemas.microsoft.com/office/drawing/2014/main" id="{F05B8C5B-4473-4C92-9A00-BF9F077B62C0}"/>
              </a:ext>
            </a:extLst>
          </p:cNvPr>
          <p:cNvSpPr>
            <a:spLocks noGrp="1"/>
          </p:cNvSpPr>
          <p:nvPr>
            <p:ph type="body" sz="quarter" idx="13"/>
          </p:nvPr>
        </p:nvSpPr>
        <p:spPr/>
        <p:txBody>
          <a:bodyPr>
            <a:normAutofit/>
          </a:bodyPr>
          <a:lstStyle/>
          <a:p>
            <a:pPr marL="342900" indent="-342900">
              <a:buFont typeface="Arial" panose="020B0604020202020204" pitchFamily="34" charset="0"/>
              <a:buChar char="•"/>
            </a:pPr>
            <a:r>
              <a:rPr lang="en-US" dirty="0"/>
              <a:t>Investment Options</a:t>
            </a:r>
          </a:p>
          <a:p>
            <a:pPr marL="342900" indent="-342900">
              <a:buFont typeface="Arial" panose="020B0604020202020204" pitchFamily="34" charset="0"/>
              <a:buChar char="•"/>
            </a:pPr>
            <a:r>
              <a:rPr lang="fr-FR" dirty="0" err="1"/>
              <a:t>Optimized</a:t>
            </a:r>
            <a:r>
              <a:rPr lang="fr-FR" dirty="0"/>
              <a:t> revenue &amp; </a:t>
            </a:r>
            <a:r>
              <a:rPr lang="fr-FR" dirty="0" err="1"/>
              <a:t>efficiency</a:t>
            </a:r>
            <a:endParaRPr lang="en-US" dirty="0"/>
          </a:p>
        </p:txBody>
      </p:sp>
      <p:sp>
        <p:nvSpPr>
          <p:cNvPr id="4" name="Text Placeholder 3">
            <a:extLst>
              <a:ext uri="{FF2B5EF4-FFF2-40B4-BE49-F238E27FC236}">
                <a16:creationId xmlns:a16="http://schemas.microsoft.com/office/drawing/2014/main" id="{CE91EFEA-3D82-43E2-8575-9A512BC05EF1}"/>
              </a:ext>
            </a:extLst>
          </p:cNvPr>
          <p:cNvSpPr>
            <a:spLocks noGrp="1"/>
          </p:cNvSpPr>
          <p:nvPr>
            <p:ph type="body" sz="quarter" idx="14"/>
          </p:nvPr>
        </p:nvSpPr>
        <p:spPr/>
        <p:txBody>
          <a:bodyPr/>
          <a:lstStyle/>
          <a:p>
            <a:endParaRPr lang="en-US" dirty="0"/>
          </a:p>
        </p:txBody>
      </p:sp>
      <p:sp>
        <p:nvSpPr>
          <p:cNvPr id="5" name="Text Placeholder 4">
            <a:extLst>
              <a:ext uri="{FF2B5EF4-FFF2-40B4-BE49-F238E27FC236}">
                <a16:creationId xmlns:a16="http://schemas.microsoft.com/office/drawing/2014/main" id="{29029DFF-6FF2-4A5D-949B-9CAA0BE893B4}"/>
              </a:ext>
            </a:extLst>
          </p:cNvPr>
          <p:cNvSpPr>
            <a:spLocks noGrp="1"/>
          </p:cNvSpPr>
          <p:nvPr>
            <p:ph type="body" sz="quarter" idx="15"/>
          </p:nvPr>
        </p:nvSpPr>
        <p:spPr/>
        <p:txBody>
          <a:bodyPr/>
          <a:lstStyle/>
          <a:p>
            <a:endParaRPr lang="en-US" dirty="0"/>
          </a:p>
        </p:txBody>
      </p:sp>
    </p:spTree>
    <p:extLst>
      <p:ext uri="{BB962C8B-B14F-4D97-AF65-F5344CB8AC3E}">
        <p14:creationId xmlns:p14="http://schemas.microsoft.com/office/powerpoint/2010/main" val="1784033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4AFA1-5460-4337-B40D-5A42DF6C7490}"/>
              </a:ext>
            </a:extLst>
          </p:cNvPr>
          <p:cNvSpPr>
            <a:spLocks noGrp="1"/>
          </p:cNvSpPr>
          <p:nvPr>
            <p:ph type="title"/>
          </p:nvPr>
        </p:nvSpPr>
        <p:spPr/>
        <p:txBody>
          <a:bodyPr/>
          <a:lstStyle/>
          <a:p>
            <a:r>
              <a:rPr lang="en-US" dirty="0"/>
              <a:t>Subsection 2.1</a:t>
            </a:r>
          </a:p>
        </p:txBody>
      </p:sp>
      <p:sp>
        <p:nvSpPr>
          <p:cNvPr id="3" name="Slide Number Placeholder 2">
            <a:extLst>
              <a:ext uri="{FF2B5EF4-FFF2-40B4-BE49-F238E27FC236}">
                <a16:creationId xmlns:a16="http://schemas.microsoft.com/office/drawing/2014/main" id="{3EB736DE-58C2-4E72-BABF-67FFBFB3E4C4}"/>
              </a:ext>
            </a:extLst>
          </p:cNvPr>
          <p:cNvSpPr>
            <a:spLocks noGrp="1"/>
          </p:cNvSpPr>
          <p:nvPr>
            <p:ph type="sldNum" sz="quarter" idx="12"/>
          </p:nvPr>
        </p:nvSpPr>
        <p:spPr/>
        <p:txBody>
          <a:bodyPr/>
          <a:lstStyle/>
          <a:p>
            <a:fld id="{C60C2248-B95D-984B-A0F4-42B9A4652AA7}" type="slidenum">
              <a:rPr lang="en-US" smtClean="0"/>
              <a:pPr/>
              <a:t>24</a:t>
            </a:fld>
            <a:endParaRPr lang="en-US"/>
          </a:p>
        </p:txBody>
      </p:sp>
      <p:sp>
        <p:nvSpPr>
          <p:cNvPr id="4" name="Content Placeholder 3">
            <a:extLst>
              <a:ext uri="{FF2B5EF4-FFF2-40B4-BE49-F238E27FC236}">
                <a16:creationId xmlns:a16="http://schemas.microsoft.com/office/drawing/2014/main" id="{A8B428DF-8175-4E83-B12F-ABA48462D20B}"/>
              </a:ext>
            </a:extLst>
          </p:cNvPr>
          <p:cNvSpPr>
            <a:spLocks noGrp="1"/>
          </p:cNvSpPr>
          <p:nvPr>
            <p:ph sz="quarter" idx="13"/>
          </p:nvPr>
        </p:nvSpPr>
        <p:spPr/>
        <p:txBody>
          <a:bodyPr/>
          <a:lstStyle/>
          <a:p>
            <a:endParaRPr lang="en-US" dirty="0"/>
          </a:p>
        </p:txBody>
      </p:sp>
    </p:spTree>
    <p:extLst>
      <p:ext uri="{BB962C8B-B14F-4D97-AF65-F5344CB8AC3E}">
        <p14:creationId xmlns:p14="http://schemas.microsoft.com/office/powerpoint/2010/main" val="2997893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4AFA1-5460-4337-B40D-5A42DF6C7490}"/>
              </a:ext>
            </a:extLst>
          </p:cNvPr>
          <p:cNvSpPr>
            <a:spLocks noGrp="1"/>
          </p:cNvSpPr>
          <p:nvPr>
            <p:ph type="title"/>
          </p:nvPr>
        </p:nvSpPr>
        <p:spPr/>
        <p:txBody>
          <a:bodyPr/>
          <a:lstStyle/>
          <a:p>
            <a:r>
              <a:rPr lang="en-US" dirty="0"/>
              <a:t>Conclusion</a:t>
            </a:r>
          </a:p>
        </p:txBody>
      </p:sp>
      <p:sp>
        <p:nvSpPr>
          <p:cNvPr id="3" name="Slide Number Placeholder 2">
            <a:extLst>
              <a:ext uri="{FF2B5EF4-FFF2-40B4-BE49-F238E27FC236}">
                <a16:creationId xmlns:a16="http://schemas.microsoft.com/office/drawing/2014/main" id="{3EB736DE-58C2-4E72-BABF-67FFBFB3E4C4}"/>
              </a:ext>
            </a:extLst>
          </p:cNvPr>
          <p:cNvSpPr>
            <a:spLocks noGrp="1"/>
          </p:cNvSpPr>
          <p:nvPr>
            <p:ph type="sldNum" sz="quarter" idx="12"/>
          </p:nvPr>
        </p:nvSpPr>
        <p:spPr/>
        <p:txBody>
          <a:bodyPr/>
          <a:lstStyle/>
          <a:p>
            <a:fld id="{C60C2248-B95D-984B-A0F4-42B9A4652AA7}" type="slidenum">
              <a:rPr lang="en-US" smtClean="0"/>
              <a:pPr/>
              <a:t>25</a:t>
            </a:fld>
            <a:endParaRPr lang="en-US"/>
          </a:p>
        </p:txBody>
      </p:sp>
      <p:sp>
        <p:nvSpPr>
          <p:cNvPr id="4" name="Content Placeholder 3">
            <a:extLst>
              <a:ext uri="{FF2B5EF4-FFF2-40B4-BE49-F238E27FC236}">
                <a16:creationId xmlns:a16="http://schemas.microsoft.com/office/drawing/2014/main" id="{A8B428DF-8175-4E83-B12F-ABA48462D20B}"/>
              </a:ext>
            </a:extLst>
          </p:cNvPr>
          <p:cNvSpPr>
            <a:spLocks noGrp="1"/>
          </p:cNvSpPr>
          <p:nvPr>
            <p:ph sz="quarter" idx="13"/>
          </p:nvPr>
        </p:nvSpPr>
        <p:spPr/>
        <p:txBody>
          <a:bodyPr/>
          <a:lstStyle/>
          <a:p>
            <a:pPr marL="0" indent="0">
              <a:buFont typeface="Arial" panose="020B0604020202020204" pitchFamily="34" charset="0"/>
              <a:buNone/>
            </a:pPr>
            <a:r>
              <a:rPr lang="en-US" dirty="0"/>
              <a:t>Looking at both our planned gateway roadmaps and to the previous slides about our delivery process, and we tried to analyze the cost of ownership for our SGWs, and we realize that cost could be split in two main categories:</a:t>
            </a:r>
          </a:p>
          <a:p>
            <a:pPr marL="685800" lvl="1" indent="-228600">
              <a:buFont typeface="+mj-lt"/>
              <a:buAutoNum type="arabicPeriod"/>
            </a:pPr>
            <a:r>
              <a:rPr lang="fr-FR" dirty="0"/>
              <a:t>The first </a:t>
            </a:r>
            <a:r>
              <a:rPr lang="fr-FR" dirty="0" err="1"/>
              <a:t>category</a:t>
            </a:r>
            <a:r>
              <a:rPr lang="fr-FR" dirty="0"/>
              <a:t> </a:t>
            </a:r>
            <a:r>
              <a:rPr lang="fr-FR" dirty="0" err="1"/>
              <a:t>presents</a:t>
            </a:r>
            <a:r>
              <a:rPr lang="fr-FR" dirty="0"/>
              <a:t> a direct </a:t>
            </a:r>
            <a:r>
              <a:rPr lang="fr-FR" dirty="0" err="1"/>
              <a:t>cost</a:t>
            </a:r>
            <a:r>
              <a:rPr lang="fr-FR" dirty="0"/>
              <a:t> due to few </a:t>
            </a:r>
            <a:r>
              <a:rPr lang="fr-FR" dirty="0" err="1"/>
              <a:t>unoptimized</a:t>
            </a:r>
            <a:r>
              <a:rPr lang="fr-FR" dirty="0"/>
              <a:t> $ </a:t>
            </a:r>
            <a:r>
              <a:rPr lang="fr-FR" dirty="0" err="1"/>
              <a:t>saving</a:t>
            </a:r>
            <a:r>
              <a:rPr lang="fr-FR" dirty="0"/>
              <a:t> </a:t>
            </a:r>
            <a:r>
              <a:rPr lang="fr-FR" dirty="0" err="1"/>
              <a:t>activities</a:t>
            </a:r>
            <a:r>
              <a:rPr lang="fr-FR" dirty="0"/>
              <a:t> in </a:t>
            </a:r>
            <a:r>
              <a:rPr lang="fr-FR" dirty="0" err="1"/>
              <a:t>our</a:t>
            </a:r>
            <a:r>
              <a:rPr lang="fr-FR" dirty="0"/>
              <a:t> </a:t>
            </a:r>
            <a:r>
              <a:rPr lang="fr-FR" dirty="0" err="1"/>
              <a:t>processes</a:t>
            </a:r>
            <a:r>
              <a:rPr lang="fr-FR" dirty="0"/>
              <a:t> and in </a:t>
            </a:r>
            <a:r>
              <a:rPr lang="fr-FR" dirty="0" err="1"/>
              <a:t>our</a:t>
            </a:r>
            <a:r>
              <a:rPr lang="fr-FR" dirty="0"/>
              <a:t> in </a:t>
            </a:r>
            <a:r>
              <a:rPr lang="fr-FR" dirty="0" err="1"/>
              <a:t>some</a:t>
            </a:r>
            <a:r>
              <a:rPr lang="fr-FR" dirty="0"/>
              <a:t> of </a:t>
            </a:r>
            <a:r>
              <a:rPr lang="fr-FR" dirty="0" err="1"/>
              <a:t>our</a:t>
            </a:r>
            <a:r>
              <a:rPr lang="fr-FR" dirty="0"/>
              <a:t> </a:t>
            </a:r>
            <a:r>
              <a:rPr lang="fr-FR" dirty="0" err="1"/>
              <a:t>ongoing</a:t>
            </a:r>
            <a:r>
              <a:rPr lang="fr-FR" dirty="0"/>
              <a:t> </a:t>
            </a:r>
            <a:r>
              <a:rPr lang="fr-FR" dirty="0" err="1"/>
              <a:t>developments</a:t>
            </a:r>
            <a:endParaRPr lang="fr-FR" dirty="0"/>
          </a:p>
          <a:p>
            <a:pPr marL="685800" lvl="1" indent="-228600">
              <a:buFont typeface="+mj-lt"/>
              <a:buAutoNum type="arabicPeriod"/>
            </a:pPr>
            <a:r>
              <a:rPr lang="fr-FR" dirty="0"/>
              <a:t>And the second </a:t>
            </a:r>
            <a:r>
              <a:rPr lang="fr-FR" dirty="0" err="1"/>
              <a:t>category</a:t>
            </a:r>
            <a:r>
              <a:rPr lang="fr-FR" dirty="0"/>
              <a:t> </a:t>
            </a:r>
            <a:r>
              <a:rPr lang="fr-FR" dirty="0" err="1"/>
              <a:t>presents</a:t>
            </a:r>
            <a:r>
              <a:rPr lang="fr-FR" dirty="0"/>
              <a:t> an indirect </a:t>
            </a:r>
            <a:r>
              <a:rPr lang="fr-FR" dirty="0" err="1"/>
              <a:t>cost</a:t>
            </a:r>
            <a:r>
              <a:rPr lang="fr-FR" dirty="0"/>
              <a:t>, but </a:t>
            </a:r>
            <a:r>
              <a:rPr lang="fr-FR" dirty="0" err="1"/>
              <a:t>it’s</a:t>
            </a:r>
            <a:r>
              <a:rPr lang="fr-FR" dirty="0"/>
              <a:t> a more of a </a:t>
            </a:r>
            <a:r>
              <a:rPr lang="fr-FR" dirty="0" err="1"/>
              <a:t>risk</a:t>
            </a:r>
            <a:r>
              <a:rPr lang="fr-FR" dirty="0"/>
              <a:t> and </a:t>
            </a:r>
            <a:r>
              <a:rPr lang="fr-FR" dirty="0" err="1"/>
              <a:t>it</a:t>
            </a:r>
            <a:r>
              <a:rPr lang="fr-FR" dirty="0"/>
              <a:t> </a:t>
            </a:r>
            <a:r>
              <a:rPr lang="fr-FR" dirty="0" err="1"/>
              <a:t>is</a:t>
            </a:r>
            <a:r>
              <a:rPr lang="fr-FR" dirty="0"/>
              <a:t> due to – Strategic un-</a:t>
            </a:r>
            <a:r>
              <a:rPr lang="fr-FR" dirty="0" err="1"/>
              <a:t>alignment</a:t>
            </a:r>
            <a:r>
              <a:rPr lang="fr-FR" dirty="0"/>
              <a:t> </a:t>
            </a:r>
            <a:r>
              <a:rPr lang="fr-FR" dirty="0" err="1"/>
              <a:t>with</a:t>
            </a:r>
            <a:r>
              <a:rPr lang="fr-FR" dirty="0"/>
              <a:t> FIS CD post-</a:t>
            </a:r>
            <a:r>
              <a:rPr lang="fr-FR" dirty="0" err="1"/>
              <a:t>delivery</a:t>
            </a:r>
            <a:r>
              <a:rPr lang="fr-FR" dirty="0"/>
              <a:t> </a:t>
            </a:r>
            <a:r>
              <a:rPr lang="fr-FR" dirty="0" err="1"/>
              <a:t>processes</a:t>
            </a:r>
            <a:endParaRPr lang="en-US" dirty="0"/>
          </a:p>
          <a:p>
            <a:endParaRPr lang="en-US" dirty="0"/>
          </a:p>
        </p:txBody>
      </p:sp>
    </p:spTree>
    <p:extLst>
      <p:ext uri="{BB962C8B-B14F-4D97-AF65-F5344CB8AC3E}">
        <p14:creationId xmlns:p14="http://schemas.microsoft.com/office/powerpoint/2010/main" val="3878601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78553-6D55-4E7A-8275-9C0543CAF479}"/>
              </a:ext>
            </a:extLst>
          </p:cNvPr>
          <p:cNvSpPr>
            <a:spLocks noGrp="1"/>
          </p:cNvSpPr>
          <p:nvPr>
            <p:ph type="title"/>
          </p:nvPr>
        </p:nvSpPr>
        <p:spPr>
          <a:xfrm>
            <a:off x="510117" y="408214"/>
            <a:ext cx="8016000" cy="1833019"/>
          </a:xfrm>
        </p:spPr>
        <p:txBody>
          <a:bodyPr/>
          <a:lstStyle/>
          <a:p>
            <a:r>
              <a:rPr lang="en-US" dirty="0"/>
              <a:t>The SGW Delivery process</a:t>
            </a:r>
            <a:endParaRPr lang="en-US" sz="2000" dirty="0"/>
          </a:p>
        </p:txBody>
      </p:sp>
      <p:sp>
        <p:nvSpPr>
          <p:cNvPr id="3" name="Text Placeholder 2">
            <a:extLst>
              <a:ext uri="{FF2B5EF4-FFF2-40B4-BE49-F238E27FC236}">
                <a16:creationId xmlns:a16="http://schemas.microsoft.com/office/drawing/2014/main" id="{F05B8C5B-4473-4C92-9A00-BF9F077B62C0}"/>
              </a:ext>
            </a:extLst>
          </p:cNvPr>
          <p:cNvSpPr>
            <a:spLocks noGrp="1"/>
          </p:cNvSpPr>
          <p:nvPr>
            <p:ph type="body" sz="quarter" idx="13"/>
          </p:nvPr>
        </p:nvSpPr>
        <p:spPr>
          <a:xfrm>
            <a:off x="510117" y="2375175"/>
            <a:ext cx="8561312" cy="2530654"/>
          </a:xfrm>
        </p:spPr>
        <p:txBody>
          <a:bodyPr>
            <a:normAutofit lnSpcReduction="10000"/>
          </a:bodyPr>
          <a:lstStyle/>
          <a:p>
            <a:pPr marL="342900" indent="-342900">
              <a:buFont typeface="Arial" panose="020B0604020202020204" pitchFamily="34" charset="0"/>
              <a:buChar char="•"/>
            </a:pPr>
            <a:r>
              <a:rPr lang="en-US" dirty="0"/>
              <a:t>Message from our customers</a:t>
            </a:r>
          </a:p>
          <a:p>
            <a:pPr marL="342900" indent="-342900">
              <a:buFont typeface="Arial" panose="020B0604020202020204" pitchFamily="34" charset="0"/>
              <a:buChar char="•"/>
            </a:pPr>
            <a:r>
              <a:rPr lang="en-US" dirty="0"/>
              <a:t>Why this is happening to us?</a:t>
            </a:r>
          </a:p>
          <a:p>
            <a:pPr marL="342900" indent="-342900">
              <a:buFont typeface="Arial" panose="020B0604020202020204" pitchFamily="34" charset="0"/>
              <a:buChar char="•"/>
            </a:pPr>
            <a:r>
              <a:rPr lang="en-US" dirty="0"/>
              <a:t>What is the impact</a:t>
            </a:r>
          </a:p>
          <a:p>
            <a:pPr marL="342900" indent="-342900">
              <a:buFont typeface="Arial" panose="020B0604020202020204" pitchFamily="34" charset="0"/>
              <a:buChar char="•"/>
            </a:pPr>
            <a:r>
              <a:rPr lang="en-US" dirty="0"/>
              <a:t>SGW delivery process</a:t>
            </a:r>
          </a:p>
          <a:p>
            <a:pPr marL="342900" indent="-342900">
              <a:buFont typeface="Arial" panose="020B0604020202020204" pitchFamily="34" charset="0"/>
              <a:buChar char="•"/>
            </a:pPr>
            <a:r>
              <a:rPr lang="en-US" dirty="0"/>
              <a:t>Current value chain</a:t>
            </a:r>
          </a:p>
          <a:p>
            <a:pPr marL="342900" indent="-342900">
              <a:buFont typeface="Arial" panose="020B0604020202020204" pitchFamily="34" charset="0"/>
              <a:buChar char="•"/>
            </a:pPr>
            <a:r>
              <a:rPr lang="en-US" dirty="0"/>
              <a:t>Proposed solution</a:t>
            </a:r>
          </a:p>
        </p:txBody>
      </p:sp>
      <p:sp>
        <p:nvSpPr>
          <p:cNvPr id="4" name="Text Placeholder 3">
            <a:extLst>
              <a:ext uri="{FF2B5EF4-FFF2-40B4-BE49-F238E27FC236}">
                <a16:creationId xmlns:a16="http://schemas.microsoft.com/office/drawing/2014/main" id="{CE91EFEA-3D82-43E2-8575-9A512BC05EF1}"/>
              </a:ext>
            </a:extLst>
          </p:cNvPr>
          <p:cNvSpPr>
            <a:spLocks noGrp="1"/>
          </p:cNvSpPr>
          <p:nvPr>
            <p:ph type="body" sz="quarter" idx="14"/>
          </p:nvPr>
        </p:nvSpPr>
        <p:spPr/>
        <p:txBody>
          <a:bodyPr/>
          <a:lstStyle/>
          <a:p>
            <a:endParaRPr lang="en-US" dirty="0"/>
          </a:p>
        </p:txBody>
      </p:sp>
      <p:sp>
        <p:nvSpPr>
          <p:cNvPr id="5" name="Text Placeholder 4">
            <a:extLst>
              <a:ext uri="{FF2B5EF4-FFF2-40B4-BE49-F238E27FC236}">
                <a16:creationId xmlns:a16="http://schemas.microsoft.com/office/drawing/2014/main" id="{29029DFF-6FF2-4A5D-949B-9CAA0BE893B4}"/>
              </a:ext>
            </a:extLst>
          </p:cNvPr>
          <p:cNvSpPr>
            <a:spLocks noGrp="1"/>
          </p:cNvSpPr>
          <p:nvPr>
            <p:ph type="body" sz="quarter" idx="15"/>
          </p:nvPr>
        </p:nvSpPr>
        <p:spPr/>
        <p:txBody>
          <a:bodyPr/>
          <a:lstStyle/>
          <a:p>
            <a:endParaRPr lang="en-US" dirty="0"/>
          </a:p>
        </p:txBody>
      </p:sp>
    </p:spTree>
    <p:extLst>
      <p:ext uri="{BB962C8B-B14F-4D97-AF65-F5344CB8AC3E}">
        <p14:creationId xmlns:p14="http://schemas.microsoft.com/office/powerpoint/2010/main" val="1730177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en-US" dirty="0"/>
              <a:t>Message from customers</a:t>
            </a:r>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p:txBody>
          <a:bodyPr/>
          <a:lstStyle/>
          <a:p>
            <a:fld id="{C60C2248-B95D-984B-A0F4-42B9A4652AA7}" type="slidenum">
              <a:rPr lang="en-US" smtClean="0"/>
              <a:pPr/>
              <a:t>4</a:t>
            </a:fld>
            <a:endParaRPr lang="en-US"/>
          </a:p>
        </p:txBody>
      </p:sp>
      <p:sp>
        <p:nvSpPr>
          <p:cNvPr id="4" name="Content Placeholder 3">
            <a:extLst>
              <a:ext uri="{FF2B5EF4-FFF2-40B4-BE49-F238E27FC236}">
                <a16:creationId xmlns:a16="http://schemas.microsoft.com/office/drawing/2014/main" id="{A2796952-D2AD-4B0F-AFCA-0888824B9DAA}"/>
              </a:ext>
            </a:extLst>
          </p:cNvPr>
          <p:cNvSpPr>
            <a:spLocks noGrp="1"/>
          </p:cNvSpPr>
          <p:nvPr>
            <p:ph sz="quarter" idx="13"/>
          </p:nvPr>
        </p:nvSpPr>
        <p:spPr/>
        <p:txBody>
          <a:bodyPr>
            <a:normAutofit/>
          </a:bodyPr>
          <a:lstStyle/>
          <a:p>
            <a:pPr marL="0" indent="0">
              <a:buNone/>
            </a:pPr>
            <a:endParaRPr lang="en-US" dirty="0"/>
          </a:p>
          <a:p>
            <a:r>
              <a:rPr lang="en-GB" sz="1200" i="1" dirty="0">
                <a:latin typeface="Aharoni" panose="02010803020104030203" pitchFamily="2" charset="-79"/>
                <a:cs typeface="Aharoni" panose="02010803020104030203" pitchFamily="2" charset="-79"/>
              </a:rPr>
              <a:t>Gateways which have not had mandatory or client driven upgrades for &gt;4 years; examples being OCC, Clearing 21. For these, we continue to see a growing number of high vulnerabilities identified with no plans to remediate. Within JP Morgan (and I would assume any large organisation)  there is an expectation that we have maintain a basic level of hygiene within our technology components and there is an expectation that we would deal with these as an additional annual maintenance budget. Within FIS, if the focus is to improve the software quality I would hope you can incorporate this into your roadmap.</a:t>
            </a:r>
            <a:endParaRPr lang="en-US" sz="1200" dirty="0">
              <a:latin typeface="Aharoni" panose="02010803020104030203" pitchFamily="2" charset="-79"/>
              <a:cs typeface="Aharoni" panose="02010803020104030203" pitchFamily="2" charset="-79"/>
            </a:endParaRPr>
          </a:p>
          <a:p>
            <a:r>
              <a:rPr lang="en-GB" sz="1200" i="1" dirty="0">
                <a:latin typeface="Aharoni" panose="02010803020104030203" pitchFamily="2" charset="-79"/>
                <a:cs typeface="Aharoni" panose="02010803020104030203" pitchFamily="2" charset="-79"/>
              </a:rPr>
              <a:t>Gateways where you have planned basic hygiene improvements but do not meet the previous agreed dates – example Nasdaq OMX. Nasdaq has now been moved out several times.</a:t>
            </a:r>
            <a:endParaRPr lang="en-US" sz="1200" dirty="0">
              <a:latin typeface="Aharoni" panose="02010803020104030203" pitchFamily="2" charset="-79"/>
              <a:cs typeface="Aharoni" panose="02010803020104030203" pitchFamily="2" charset="-79"/>
            </a:endParaRPr>
          </a:p>
          <a:p>
            <a:endParaRPr lang="en-US" dirty="0"/>
          </a:p>
        </p:txBody>
      </p:sp>
      <p:graphicFrame>
        <p:nvGraphicFramePr>
          <p:cNvPr id="5" name="Table 4">
            <a:extLst>
              <a:ext uri="{FF2B5EF4-FFF2-40B4-BE49-F238E27FC236}">
                <a16:creationId xmlns:a16="http://schemas.microsoft.com/office/drawing/2014/main" id="{A55F6D9D-84BD-4BF1-87D6-D93921EEFD45}"/>
              </a:ext>
            </a:extLst>
          </p:cNvPr>
          <p:cNvGraphicFramePr>
            <a:graphicFrameLocks noGrp="1"/>
          </p:cNvGraphicFramePr>
          <p:nvPr>
            <p:extLst>
              <p:ext uri="{D42A27DB-BD31-4B8C-83A1-F6EECF244321}">
                <p14:modId xmlns:p14="http://schemas.microsoft.com/office/powerpoint/2010/main" val="106839795"/>
              </p:ext>
            </p:extLst>
          </p:nvPr>
        </p:nvGraphicFramePr>
        <p:xfrm>
          <a:off x="609599" y="1925614"/>
          <a:ext cx="9126071" cy="370840"/>
        </p:xfrm>
        <a:graphic>
          <a:graphicData uri="http://schemas.openxmlformats.org/drawingml/2006/table">
            <a:tbl>
              <a:tblPr firstRow="1" bandRow="1">
                <a:tableStyleId>{5C22544A-7EE6-4342-B048-85BDC9FD1C3A}</a:tableStyleId>
              </a:tblPr>
              <a:tblGrid>
                <a:gridCol w="9126071">
                  <a:extLst>
                    <a:ext uri="{9D8B030D-6E8A-4147-A177-3AD203B41FA5}">
                      <a16:colId xmlns:a16="http://schemas.microsoft.com/office/drawing/2014/main" val="2862626556"/>
                    </a:ext>
                  </a:extLst>
                </a:gridCol>
              </a:tblGrid>
              <a:tr h="370840">
                <a:tc>
                  <a:txBody>
                    <a:bodyPr/>
                    <a:lstStyle/>
                    <a:p>
                      <a:r>
                        <a:rPr lang="en-GB" sz="1800" i="1" dirty="0">
                          <a:solidFill>
                            <a:schemeClr val="tx1"/>
                          </a:solidFill>
                          <a:highlight>
                            <a:srgbClr val="FFFF00"/>
                          </a:highlight>
                          <a:latin typeface="Aharoni" panose="02010803020104030203" pitchFamily="2" charset="-79"/>
                          <a:cs typeface="Aharoni" panose="02010803020104030203" pitchFamily="2" charset="-79"/>
                        </a:rPr>
                        <a:t>Gateways which have not had mandatory or client driven upgrades for &gt;4 years</a:t>
                      </a:r>
                      <a:r>
                        <a:rPr lang="en-GB" sz="1800" i="1" dirty="0">
                          <a:solidFill>
                            <a:schemeClr val="tx1"/>
                          </a:solidFill>
                          <a:latin typeface="Aharoni" panose="02010803020104030203" pitchFamily="2" charset="-79"/>
                          <a:cs typeface="Aharoni" panose="02010803020104030203" pitchFamily="2" charset="-79"/>
                        </a:rPr>
                        <a:t>; </a:t>
                      </a:r>
                      <a:endParaRPr lang="en-US" sz="1800" dirty="0">
                        <a:solidFill>
                          <a:schemeClr val="tx1"/>
                        </a:solidFill>
                      </a:endParaRPr>
                    </a:p>
                  </a:txBody>
                  <a:tcPr>
                    <a:solidFill>
                      <a:schemeClr val="bg1">
                        <a:lumMod val="95000"/>
                      </a:schemeClr>
                    </a:solidFill>
                  </a:tcPr>
                </a:tc>
                <a:extLst>
                  <a:ext uri="{0D108BD9-81ED-4DB2-BD59-A6C34878D82A}">
                    <a16:rowId xmlns:a16="http://schemas.microsoft.com/office/drawing/2014/main" val="1743138134"/>
                  </a:ext>
                </a:extLst>
              </a:tr>
            </a:tbl>
          </a:graphicData>
        </a:graphic>
      </p:graphicFrame>
    </p:spTree>
    <p:extLst>
      <p:ext uri="{BB962C8B-B14F-4D97-AF65-F5344CB8AC3E}">
        <p14:creationId xmlns:p14="http://schemas.microsoft.com/office/powerpoint/2010/main" val="16983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en-US" dirty="0"/>
              <a:t>Message from customers</a:t>
            </a:r>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p:txBody>
          <a:bodyPr/>
          <a:lstStyle/>
          <a:p>
            <a:fld id="{C60C2248-B95D-984B-A0F4-42B9A4652AA7}" type="slidenum">
              <a:rPr lang="en-US" smtClean="0"/>
              <a:pPr/>
              <a:t>5</a:t>
            </a:fld>
            <a:endParaRPr lang="en-US"/>
          </a:p>
        </p:txBody>
      </p:sp>
      <p:sp>
        <p:nvSpPr>
          <p:cNvPr id="4" name="Content Placeholder 3">
            <a:extLst>
              <a:ext uri="{FF2B5EF4-FFF2-40B4-BE49-F238E27FC236}">
                <a16:creationId xmlns:a16="http://schemas.microsoft.com/office/drawing/2014/main" id="{A2796952-D2AD-4B0F-AFCA-0888824B9DAA}"/>
              </a:ext>
            </a:extLst>
          </p:cNvPr>
          <p:cNvSpPr>
            <a:spLocks noGrp="1"/>
          </p:cNvSpPr>
          <p:nvPr>
            <p:ph sz="quarter" idx="13"/>
          </p:nvPr>
        </p:nvSpPr>
        <p:spPr/>
        <p:txBody>
          <a:bodyPr>
            <a:normAutofit/>
          </a:bodyPr>
          <a:lstStyle/>
          <a:p>
            <a:pPr marL="0" indent="0">
              <a:buNone/>
            </a:pPr>
            <a:endParaRPr lang="en-US" dirty="0"/>
          </a:p>
          <a:p>
            <a:r>
              <a:rPr lang="en-GB" sz="1200" i="1" dirty="0">
                <a:latin typeface="Aharoni" panose="02010803020104030203" pitchFamily="2" charset="-79"/>
                <a:cs typeface="Aharoni" panose="02010803020104030203" pitchFamily="2" charset="-79"/>
              </a:rPr>
              <a:t>Gateways which have not had mandatory or client driven upgrades for &gt;4 years; examples being OCC, Clearing 21. For these, we continue to see a growing number of high vulnerabilities identified with no plans to remediate. Within JP Morgan (and I would assume any large organisation)  there is an expectation that we have maintain a basic level of hygiene within our technology components and there is an expectation that we would deal with these as an additional annual maintenance budget. Within FIS, if the focus is to improve the software quality I would hope you can incorporate this into your roadmap.</a:t>
            </a:r>
            <a:endParaRPr lang="en-US" sz="1200" dirty="0">
              <a:latin typeface="Aharoni" panose="02010803020104030203" pitchFamily="2" charset="-79"/>
              <a:cs typeface="Aharoni" panose="02010803020104030203" pitchFamily="2" charset="-79"/>
            </a:endParaRPr>
          </a:p>
          <a:p>
            <a:r>
              <a:rPr lang="en-GB" sz="1200" i="1" dirty="0">
                <a:latin typeface="Aharoni" panose="02010803020104030203" pitchFamily="2" charset="-79"/>
                <a:cs typeface="Aharoni" panose="02010803020104030203" pitchFamily="2" charset="-79"/>
              </a:rPr>
              <a:t>Gateways where you have planned basic hygiene improvements but do not meet the previous agreed dates – example Nasdaq OMX. Nasdaq has now been moved out several times.</a:t>
            </a:r>
            <a:endParaRPr lang="en-US" sz="1200" dirty="0">
              <a:latin typeface="Aharoni" panose="02010803020104030203" pitchFamily="2" charset="-79"/>
              <a:cs typeface="Aharoni" panose="02010803020104030203" pitchFamily="2" charset="-79"/>
            </a:endParaRPr>
          </a:p>
          <a:p>
            <a:pPr marL="0" indent="0">
              <a:buNone/>
            </a:pPr>
            <a:endParaRPr lang="en-US" dirty="0"/>
          </a:p>
        </p:txBody>
      </p:sp>
      <p:graphicFrame>
        <p:nvGraphicFramePr>
          <p:cNvPr id="6" name="Table 5">
            <a:extLst>
              <a:ext uri="{FF2B5EF4-FFF2-40B4-BE49-F238E27FC236}">
                <a16:creationId xmlns:a16="http://schemas.microsoft.com/office/drawing/2014/main" id="{6AA95C0D-1C0B-4FCD-9860-6F4AA684387D}"/>
              </a:ext>
            </a:extLst>
          </p:cNvPr>
          <p:cNvGraphicFramePr>
            <a:graphicFrameLocks noGrp="1"/>
          </p:cNvGraphicFramePr>
          <p:nvPr>
            <p:extLst>
              <p:ext uri="{D42A27DB-BD31-4B8C-83A1-F6EECF244321}">
                <p14:modId xmlns:p14="http://schemas.microsoft.com/office/powerpoint/2010/main" val="1980003017"/>
              </p:ext>
            </p:extLst>
          </p:nvPr>
        </p:nvGraphicFramePr>
        <p:xfrm>
          <a:off x="717176" y="2111034"/>
          <a:ext cx="10865225" cy="370840"/>
        </p:xfrm>
        <a:graphic>
          <a:graphicData uri="http://schemas.openxmlformats.org/drawingml/2006/table">
            <a:tbl>
              <a:tblPr firstRow="1" bandRow="1">
                <a:tableStyleId>{5C22544A-7EE6-4342-B048-85BDC9FD1C3A}</a:tableStyleId>
              </a:tblPr>
              <a:tblGrid>
                <a:gridCol w="10865225">
                  <a:extLst>
                    <a:ext uri="{9D8B030D-6E8A-4147-A177-3AD203B41FA5}">
                      <a16:colId xmlns:a16="http://schemas.microsoft.com/office/drawing/2014/main" val="3528503099"/>
                    </a:ext>
                  </a:extLst>
                </a:gridCol>
              </a:tblGrid>
              <a:tr h="370840">
                <a:tc>
                  <a:txBody>
                    <a:bodyPr/>
                    <a:lstStyle/>
                    <a:p>
                      <a:r>
                        <a:rPr lang="en-GB" sz="1800" i="1" dirty="0">
                          <a:solidFill>
                            <a:schemeClr val="tx1"/>
                          </a:solidFill>
                          <a:latin typeface="Aharoni" panose="02010803020104030203" pitchFamily="2" charset="-79"/>
                          <a:cs typeface="Aharoni" panose="02010803020104030203" pitchFamily="2" charset="-79"/>
                        </a:rPr>
                        <a:t>we continue to see a growing number of high vulnerabilities identified with no plans to remediate.</a:t>
                      </a:r>
                      <a:endParaRPr lang="en-US" dirty="0">
                        <a:solidFill>
                          <a:schemeClr val="tx1"/>
                        </a:solidFill>
                      </a:endParaRPr>
                    </a:p>
                  </a:txBody>
                  <a:tcPr>
                    <a:solidFill>
                      <a:srgbClr val="FFFF00"/>
                    </a:solidFill>
                  </a:tcPr>
                </a:tc>
                <a:extLst>
                  <a:ext uri="{0D108BD9-81ED-4DB2-BD59-A6C34878D82A}">
                    <a16:rowId xmlns:a16="http://schemas.microsoft.com/office/drawing/2014/main" val="3823875590"/>
                  </a:ext>
                </a:extLst>
              </a:tr>
            </a:tbl>
          </a:graphicData>
        </a:graphic>
      </p:graphicFrame>
    </p:spTree>
    <p:extLst>
      <p:ext uri="{BB962C8B-B14F-4D97-AF65-F5344CB8AC3E}">
        <p14:creationId xmlns:p14="http://schemas.microsoft.com/office/powerpoint/2010/main" val="146686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en-US" dirty="0"/>
              <a:t>Message from customers</a:t>
            </a:r>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p:txBody>
          <a:bodyPr/>
          <a:lstStyle/>
          <a:p>
            <a:fld id="{C60C2248-B95D-984B-A0F4-42B9A4652AA7}" type="slidenum">
              <a:rPr lang="en-US" smtClean="0"/>
              <a:pPr/>
              <a:t>6</a:t>
            </a:fld>
            <a:endParaRPr lang="en-US"/>
          </a:p>
        </p:txBody>
      </p:sp>
      <p:sp>
        <p:nvSpPr>
          <p:cNvPr id="4" name="Content Placeholder 3">
            <a:extLst>
              <a:ext uri="{FF2B5EF4-FFF2-40B4-BE49-F238E27FC236}">
                <a16:creationId xmlns:a16="http://schemas.microsoft.com/office/drawing/2014/main" id="{A2796952-D2AD-4B0F-AFCA-0888824B9DAA}"/>
              </a:ext>
            </a:extLst>
          </p:cNvPr>
          <p:cNvSpPr>
            <a:spLocks noGrp="1"/>
          </p:cNvSpPr>
          <p:nvPr>
            <p:ph sz="quarter" idx="13"/>
          </p:nvPr>
        </p:nvSpPr>
        <p:spPr/>
        <p:txBody>
          <a:bodyPr>
            <a:normAutofit/>
          </a:bodyPr>
          <a:lstStyle/>
          <a:p>
            <a:pPr marL="0" indent="0">
              <a:buNone/>
            </a:pPr>
            <a:endParaRPr lang="en-US" dirty="0"/>
          </a:p>
          <a:p>
            <a:r>
              <a:rPr lang="en-GB" sz="1200" i="1" dirty="0">
                <a:latin typeface="Aharoni" panose="02010803020104030203" pitchFamily="2" charset="-79"/>
                <a:cs typeface="Aharoni" panose="02010803020104030203" pitchFamily="2" charset="-79"/>
              </a:rPr>
              <a:t>Gateways which have not had mandatory or client driven upgrades for &gt;4 years; examples being OCC, Clearing 21. For these, we continue to see a growing number of high vulnerabilities identified with no plans to remediate. Within JP Morgan (and I would assume any large organisation)  there is an expectation that we have maintain a basic level of hygiene within our technology components and there is an expectation that we would deal with these as an additional annual maintenance budget. Within FIS, if the focus is to improve the software quality I would hope you can incorporate this into your roadmap.</a:t>
            </a:r>
            <a:endParaRPr lang="en-US" sz="1200" dirty="0">
              <a:latin typeface="Aharoni" panose="02010803020104030203" pitchFamily="2" charset="-79"/>
              <a:cs typeface="Aharoni" panose="02010803020104030203" pitchFamily="2" charset="-79"/>
            </a:endParaRPr>
          </a:p>
          <a:p>
            <a:r>
              <a:rPr lang="en-GB" sz="1200" i="1" dirty="0">
                <a:latin typeface="Aharoni" panose="02010803020104030203" pitchFamily="2" charset="-79"/>
                <a:cs typeface="Aharoni" panose="02010803020104030203" pitchFamily="2" charset="-79"/>
              </a:rPr>
              <a:t>Gateways where you have planned basic hygiene improvements but do not meet the previous agreed dates – example Nasdaq OMX. Nasdaq has now been moved out several times.</a:t>
            </a:r>
            <a:endParaRPr lang="en-US" sz="1200" dirty="0">
              <a:latin typeface="Aharoni" panose="02010803020104030203" pitchFamily="2" charset="-79"/>
              <a:cs typeface="Aharoni" panose="02010803020104030203" pitchFamily="2" charset="-79"/>
            </a:endParaRPr>
          </a:p>
          <a:p>
            <a:pPr marL="0" indent="0">
              <a:buNone/>
            </a:pPr>
            <a:endParaRPr lang="en-US" dirty="0"/>
          </a:p>
        </p:txBody>
      </p:sp>
      <p:graphicFrame>
        <p:nvGraphicFramePr>
          <p:cNvPr id="7" name="Table 6">
            <a:extLst>
              <a:ext uri="{FF2B5EF4-FFF2-40B4-BE49-F238E27FC236}">
                <a16:creationId xmlns:a16="http://schemas.microsoft.com/office/drawing/2014/main" id="{9DD8A942-3C51-49B3-885A-0754ACDBB242}"/>
              </a:ext>
            </a:extLst>
          </p:cNvPr>
          <p:cNvGraphicFramePr>
            <a:graphicFrameLocks noGrp="1"/>
          </p:cNvGraphicFramePr>
          <p:nvPr>
            <p:extLst>
              <p:ext uri="{D42A27DB-BD31-4B8C-83A1-F6EECF244321}">
                <p14:modId xmlns:p14="http://schemas.microsoft.com/office/powerpoint/2010/main" val="3523797482"/>
              </p:ext>
            </p:extLst>
          </p:nvPr>
        </p:nvGraphicFramePr>
        <p:xfrm>
          <a:off x="533653" y="2363056"/>
          <a:ext cx="11404917" cy="742266"/>
        </p:xfrm>
        <a:graphic>
          <a:graphicData uri="http://schemas.openxmlformats.org/drawingml/2006/table">
            <a:tbl>
              <a:tblPr firstRow="1" bandRow="1">
                <a:tableStyleId>{5C22544A-7EE6-4342-B048-85BDC9FD1C3A}</a:tableStyleId>
              </a:tblPr>
              <a:tblGrid>
                <a:gridCol w="11404917">
                  <a:extLst>
                    <a:ext uri="{9D8B030D-6E8A-4147-A177-3AD203B41FA5}">
                      <a16:colId xmlns:a16="http://schemas.microsoft.com/office/drawing/2014/main" val="3364969446"/>
                    </a:ext>
                  </a:extLst>
                </a:gridCol>
              </a:tblGrid>
              <a:tr h="74226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800" i="1" dirty="0">
                          <a:solidFill>
                            <a:schemeClr val="tx1"/>
                          </a:solidFill>
                          <a:highlight>
                            <a:srgbClr val="FFFF00"/>
                          </a:highlight>
                          <a:latin typeface="Aharoni" panose="02010803020104030203" pitchFamily="2" charset="-79"/>
                          <a:cs typeface="Aharoni" panose="02010803020104030203" pitchFamily="2" charset="-79"/>
                        </a:rPr>
                        <a:t>Within FIS, if </a:t>
                      </a:r>
                      <a:r>
                        <a:rPr lang="en-GB" sz="2400" i="1" dirty="0">
                          <a:solidFill>
                            <a:schemeClr val="tx1"/>
                          </a:solidFill>
                          <a:highlight>
                            <a:srgbClr val="FFFF00"/>
                          </a:highlight>
                          <a:latin typeface="Aharoni" panose="02010803020104030203" pitchFamily="2" charset="-79"/>
                          <a:cs typeface="Aharoni" panose="02010803020104030203" pitchFamily="2" charset="-79"/>
                        </a:rPr>
                        <a:t>the</a:t>
                      </a:r>
                      <a:r>
                        <a:rPr lang="en-GB" sz="1800" i="1" dirty="0">
                          <a:solidFill>
                            <a:schemeClr val="tx1"/>
                          </a:solidFill>
                          <a:highlight>
                            <a:srgbClr val="FFFF00"/>
                          </a:highlight>
                          <a:latin typeface="Aharoni" panose="02010803020104030203" pitchFamily="2" charset="-79"/>
                          <a:cs typeface="Aharoni" panose="02010803020104030203" pitchFamily="2" charset="-79"/>
                        </a:rPr>
                        <a:t> focus is to improve the software quality I would hope you can incorporate this into your roadmap</a:t>
                      </a:r>
                      <a:r>
                        <a:rPr lang="en-GB" i="1" dirty="0">
                          <a:solidFill>
                            <a:schemeClr val="tx1"/>
                          </a:solidFill>
                          <a:latin typeface="Aharoni" panose="02010803020104030203" pitchFamily="2" charset="-79"/>
                          <a:cs typeface="Aharoni" panose="02010803020104030203" pitchFamily="2" charset="-79"/>
                        </a:rPr>
                        <a:t>.</a:t>
                      </a:r>
                      <a:endParaRPr lang="en-US" dirty="0">
                        <a:solidFill>
                          <a:schemeClr val="tx1"/>
                        </a:solidFill>
                        <a:latin typeface="Aharoni" panose="02010803020104030203" pitchFamily="2" charset="-79"/>
                        <a:cs typeface="Aharoni" panose="02010803020104030203" pitchFamily="2" charset="-79"/>
                      </a:endParaRPr>
                    </a:p>
                  </a:txBody>
                  <a:tcPr>
                    <a:noFill/>
                  </a:tcPr>
                </a:tc>
                <a:extLst>
                  <a:ext uri="{0D108BD9-81ED-4DB2-BD59-A6C34878D82A}">
                    <a16:rowId xmlns:a16="http://schemas.microsoft.com/office/drawing/2014/main" val="1620867873"/>
                  </a:ext>
                </a:extLst>
              </a:tr>
            </a:tbl>
          </a:graphicData>
        </a:graphic>
      </p:graphicFrame>
    </p:spTree>
    <p:extLst>
      <p:ext uri="{BB962C8B-B14F-4D97-AF65-F5344CB8AC3E}">
        <p14:creationId xmlns:p14="http://schemas.microsoft.com/office/powerpoint/2010/main" val="2491357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en-US" dirty="0"/>
              <a:t>Why !?</a:t>
            </a:r>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p:txBody>
          <a:bodyPr/>
          <a:lstStyle/>
          <a:p>
            <a:fld id="{C60C2248-B95D-984B-A0F4-42B9A4652AA7}" type="slidenum">
              <a:rPr lang="en-US" smtClean="0"/>
              <a:pPr/>
              <a:t>7</a:t>
            </a:fld>
            <a:endParaRPr lang="en-US"/>
          </a:p>
        </p:txBody>
      </p:sp>
      <p:sp>
        <p:nvSpPr>
          <p:cNvPr id="4" name="Content Placeholder 3">
            <a:extLst>
              <a:ext uri="{FF2B5EF4-FFF2-40B4-BE49-F238E27FC236}">
                <a16:creationId xmlns:a16="http://schemas.microsoft.com/office/drawing/2014/main" id="{A2796952-D2AD-4B0F-AFCA-0888824B9DAA}"/>
              </a:ext>
            </a:extLst>
          </p:cNvPr>
          <p:cNvSpPr>
            <a:spLocks noGrp="1"/>
          </p:cNvSpPr>
          <p:nvPr>
            <p:ph sz="quarter" idx="13"/>
          </p:nvPr>
        </p:nvSpPr>
        <p:spPr/>
        <p:txBody>
          <a:bodyPr>
            <a:normAutofit/>
          </a:bodyPr>
          <a:lstStyle/>
          <a:p>
            <a:endParaRPr lang="en-US" dirty="0"/>
          </a:p>
          <a:p>
            <a:endParaRPr lang="en-US" sz="1200" dirty="0">
              <a:latin typeface="Aharoni" panose="02010803020104030203" pitchFamily="2" charset="-79"/>
              <a:cs typeface="Aharoni" panose="02010803020104030203" pitchFamily="2" charset="-79"/>
            </a:endParaRPr>
          </a:p>
          <a:p>
            <a:pPr>
              <a:lnSpc>
                <a:spcPct val="300000"/>
              </a:lnSpc>
              <a:buFont typeface="Wingdings" panose="05000000000000000000" pitchFamily="2" charset="2"/>
              <a:buChar char="§"/>
            </a:pPr>
            <a:r>
              <a:rPr lang="fr-FR" dirty="0" err="1"/>
              <a:t>We</a:t>
            </a:r>
            <a:r>
              <a:rPr lang="fr-FR" dirty="0"/>
              <a:t> </a:t>
            </a:r>
            <a:r>
              <a:rPr lang="fr-FR" dirty="0" err="1"/>
              <a:t>maintain</a:t>
            </a:r>
            <a:r>
              <a:rPr lang="fr-FR" dirty="0"/>
              <a:t> 35+ </a:t>
            </a:r>
            <a:r>
              <a:rPr lang="fr-FR" dirty="0" err="1"/>
              <a:t>gateways</a:t>
            </a:r>
            <a:endParaRPr lang="fr-FR" dirty="0"/>
          </a:p>
          <a:p>
            <a:pPr>
              <a:lnSpc>
                <a:spcPct val="300000"/>
              </a:lnSpc>
              <a:buFont typeface="Wingdings" panose="05000000000000000000" pitchFamily="2" charset="2"/>
              <a:buChar char="§"/>
            </a:pPr>
            <a:r>
              <a:rPr lang="fr-FR" dirty="0" err="1"/>
              <a:t>Absense</a:t>
            </a:r>
            <a:r>
              <a:rPr lang="fr-FR" dirty="0"/>
              <a:t> of a </a:t>
            </a:r>
            <a:r>
              <a:rPr lang="fr-FR" dirty="0" err="1"/>
              <a:t>streamlined</a:t>
            </a:r>
            <a:r>
              <a:rPr lang="fr-FR" dirty="0"/>
              <a:t> </a:t>
            </a:r>
            <a:r>
              <a:rPr lang="fr-FR" dirty="0" err="1"/>
              <a:t>procedure</a:t>
            </a:r>
            <a:endParaRPr lang="fr-FR" dirty="0"/>
          </a:p>
          <a:p>
            <a:pPr>
              <a:lnSpc>
                <a:spcPct val="300000"/>
              </a:lnSpc>
              <a:buFont typeface="Wingdings" panose="05000000000000000000" pitchFamily="2" charset="2"/>
              <a:buChar char="§"/>
            </a:pPr>
            <a:r>
              <a:rPr lang="fr-FR" dirty="0" err="1"/>
              <a:t>Lack</a:t>
            </a:r>
            <a:r>
              <a:rPr lang="fr-FR" dirty="0"/>
              <a:t> of </a:t>
            </a:r>
            <a:r>
              <a:rPr lang="fr-FR" dirty="0" err="1"/>
              <a:t>automated</a:t>
            </a:r>
            <a:r>
              <a:rPr lang="fr-FR" dirty="0"/>
              <a:t> </a:t>
            </a:r>
            <a:r>
              <a:rPr lang="fr-FR" dirty="0" err="1"/>
              <a:t>tools</a:t>
            </a:r>
            <a:r>
              <a:rPr lang="fr-FR" dirty="0"/>
              <a:t> end to end</a:t>
            </a:r>
            <a:endParaRPr lang="en-US" dirty="0"/>
          </a:p>
        </p:txBody>
      </p:sp>
    </p:spTree>
    <p:extLst>
      <p:ext uri="{BB962C8B-B14F-4D97-AF65-F5344CB8AC3E}">
        <p14:creationId xmlns:p14="http://schemas.microsoft.com/office/powerpoint/2010/main" val="26180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a:t>Impact</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p:txBody>
          <a:bodyPr/>
          <a:lstStyle/>
          <a:p>
            <a:fld id="{C60C2248-B95D-984B-A0F4-42B9A4652AA7}" type="slidenum">
              <a:rPr lang="en-US" smtClean="0"/>
              <a:pPr/>
              <a:t>8</a:t>
            </a:fld>
            <a:endParaRPr lang="en-US"/>
          </a:p>
        </p:txBody>
      </p:sp>
      <p:sp>
        <p:nvSpPr>
          <p:cNvPr id="4" name="Content Placeholder 3">
            <a:extLst>
              <a:ext uri="{FF2B5EF4-FFF2-40B4-BE49-F238E27FC236}">
                <a16:creationId xmlns:a16="http://schemas.microsoft.com/office/drawing/2014/main" id="{A2796952-D2AD-4B0F-AFCA-0888824B9DAA}"/>
              </a:ext>
            </a:extLst>
          </p:cNvPr>
          <p:cNvSpPr>
            <a:spLocks noGrp="1"/>
          </p:cNvSpPr>
          <p:nvPr>
            <p:ph sz="quarter" idx="13"/>
          </p:nvPr>
        </p:nvSpPr>
        <p:spPr/>
        <p:txBody>
          <a:bodyPr>
            <a:normAutofit/>
          </a:bodyPr>
          <a:lstStyle/>
          <a:p>
            <a:endParaRPr lang="en-US" dirty="0"/>
          </a:p>
          <a:p>
            <a:endParaRPr lang="en-US" sz="1200" dirty="0">
              <a:latin typeface="Aharoni" panose="02010803020104030203" pitchFamily="2" charset="-79"/>
              <a:cs typeface="Aharoni" panose="02010803020104030203" pitchFamily="2" charset="-79"/>
            </a:endParaRPr>
          </a:p>
          <a:p>
            <a:pPr>
              <a:lnSpc>
                <a:spcPct val="300000"/>
              </a:lnSpc>
              <a:buFont typeface="Wingdings" panose="05000000000000000000" pitchFamily="2" charset="2"/>
              <a:buChar char="§"/>
            </a:pPr>
            <a:r>
              <a:rPr lang="fr-FR" dirty="0"/>
              <a:t>No </a:t>
            </a:r>
            <a:r>
              <a:rPr lang="fr-FR" dirty="0" err="1"/>
              <a:t>product</a:t>
            </a:r>
            <a:r>
              <a:rPr lang="fr-FR" dirty="0"/>
              <a:t> </a:t>
            </a:r>
            <a:r>
              <a:rPr lang="fr-FR" dirty="0" err="1"/>
              <a:t>improvement</a:t>
            </a:r>
            <a:endParaRPr lang="fr-FR" dirty="0"/>
          </a:p>
          <a:p>
            <a:pPr>
              <a:lnSpc>
                <a:spcPct val="300000"/>
              </a:lnSpc>
              <a:buFont typeface="Wingdings" panose="05000000000000000000" pitchFamily="2" charset="2"/>
              <a:buChar char="§"/>
            </a:pPr>
            <a:r>
              <a:rPr lang="fr-FR" dirty="0"/>
              <a:t>Slow Time to </a:t>
            </a:r>
            <a:r>
              <a:rPr lang="fr-FR" dirty="0" err="1"/>
              <a:t>market</a:t>
            </a:r>
            <a:endParaRPr lang="fr-FR" dirty="0"/>
          </a:p>
          <a:p>
            <a:pPr>
              <a:lnSpc>
                <a:spcPct val="300000"/>
              </a:lnSpc>
              <a:buFont typeface="Wingdings" panose="05000000000000000000" pitchFamily="2" charset="2"/>
              <a:buChar char="§"/>
            </a:pPr>
            <a:r>
              <a:rPr lang="fr-FR" dirty="0"/>
              <a:t>Customer are </a:t>
            </a:r>
            <a:r>
              <a:rPr lang="fr-FR" dirty="0" err="1"/>
              <a:t>unhappy</a:t>
            </a:r>
            <a:endParaRPr lang="fr-FR" dirty="0"/>
          </a:p>
        </p:txBody>
      </p:sp>
    </p:spTree>
    <p:extLst>
      <p:ext uri="{BB962C8B-B14F-4D97-AF65-F5344CB8AC3E}">
        <p14:creationId xmlns:p14="http://schemas.microsoft.com/office/powerpoint/2010/main" val="2472084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a:t>SGW Release </a:t>
            </a:r>
            <a:r>
              <a:rPr lang="fr-FR" dirty="0" err="1"/>
              <a:t>lifecycle</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a:xfrm>
            <a:off x="10441518" y="6528824"/>
            <a:ext cx="624000" cy="180000"/>
          </a:xfrm>
        </p:spPr>
        <p:txBody>
          <a:bodyPr/>
          <a:lstStyle/>
          <a:p>
            <a:fld id="{C60C2248-B95D-984B-A0F4-42B9A4652AA7}" type="slidenum">
              <a:rPr lang="en-US" smtClean="0"/>
              <a:pPr/>
              <a:t>9</a:t>
            </a:fld>
            <a:endParaRPr lang="en-US"/>
          </a:p>
        </p:txBody>
      </p:sp>
      <p:cxnSp>
        <p:nvCxnSpPr>
          <p:cNvPr id="5" name="Straight Connector 4">
            <a:extLst>
              <a:ext uri="{FF2B5EF4-FFF2-40B4-BE49-F238E27FC236}">
                <a16:creationId xmlns:a16="http://schemas.microsoft.com/office/drawing/2014/main" id="{03890BD3-8C47-4A09-85BB-683F3D3D3124}"/>
              </a:ext>
            </a:extLst>
          </p:cNvPr>
          <p:cNvCxnSpPr/>
          <p:nvPr/>
        </p:nvCxnSpPr>
        <p:spPr>
          <a:xfrm>
            <a:off x="3920015"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1146A82-5097-498A-8420-9B917E13AC4F}"/>
              </a:ext>
            </a:extLst>
          </p:cNvPr>
          <p:cNvCxnSpPr>
            <a:cxnSpLocks/>
          </p:cNvCxnSpPr>
          <p:nvPr/>
        </p:nvCxnSpPr>
        <p:spPr>
          <a:xfrm>
            <a:off x="6998627" y="2120652"/>
            <a:ext cx="11769" cy="3322204"/>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9DD8A40-CCBC-457F-9B82-5E4B744343EE}"/>
              </a:ext>
            </a:extLst>
          </p:cNvPr>
          <p:cNvCxnSpPr/>
          <p:nvPr/>
        </p:nvCxnSpPr>
        <p:spPr>
          <a:xfrm>
            <a:off x="10100777"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0A9D15C-C71B-4DAB-9044-CEAA113C77C7}"/>
              </a:ext>
            </a:extLst>
          </p:cNvPr>
          <p:cNvSpPr txBox="1"/>
          <p:nvPr/>
        </p:nvSpPr>
        <p:spPr>
          <a:xfrm>
            <a:off x="1030525" y="1944913"/>
            <a:ext cx="1130557" cy="565146"/>
          </a:xfrm>
          <a:prstGeom prst="rect">
            <a:avLst/>
          </a:prstGeom>
          <a:noFill/>
        </p:spPr>
        <p:txBody>
          <a:bodyPr wrap="none" lIns="36000" tIns="36000" rIns="36000" bIns="36000" rtlCol="0">
            <a:spAutoFit/>
          </a:bodyPr>
          <a:lstStyle/>
          <a:p>
            <a:pPr algn="ctr"/>
            <a:r>
              <a:rPr lang="en-US" sz="1600" dirty="0"/>
              <a:t>Phase-1</a:t>
            </a:r>
          </a:p>
          <a:p>
            <a:pPr algn="ctr"/>
            <a:r>
              <a:rPr lang="en-US" sz="1600" dirty="0"/>
              <a:t>BA analysis</a:t>
            </a:r>
          </a:p>
        </p:txBody>
      </p:sp>
      <p:sp>
        <p:nvSpPr>
          <p:cNvPr id="50" name="TextBox 49">
            <a:extLst>
              <a:ext uri="{FF2B5EF4-FFF2-40B4-BE49-F238E27FC236}">
                <a16:creationId xmlns:a16="http://schemas.microsoft.com/office/drawing/2014/main" id="{94331F4D-AADE-4445-AAFE-2068DA11E72B}"/>
              </a:ext>
            </a:extLst>
          </p:cNvPr>
          <p:cNvSpPr txBox="1"/>
          <p:nvPr/>
        </p:nvSpPr>
        <p:spPr>
          <a:xfrm>
            <a:off x="4335771" y="1908631"/>
            <a:ext cx="2227140" cy="565146"/>
          </a:xfrm>
          <a:prstGeom prst="rect">
            <a:avLst/>
          </a:prstGeom>
          <a:noFill/>
        </p:spPr>
        <p:txBody>
          <a:bodyPr wrap="none" lIns="36000" tIns="36000" rIns="36000" bIns="36000" rtlCol="0">
            <a:spAutoFit/>
          </a:bodyPr>
          <a:lstStyle/>
          <a:p>
            <a:pPr algn="ctr"/>
            <a:r>
              <a:rPr lang="en-US" sz="1600" dirty="0"/>
              <a:t>Phase-2</a:t>
            </a:r>
          </a:p>
          <a:p>
            <a:pPr algn="ctr"/>
            <a:r>
              <a:rPr lang="en-US" sz="1600" dirty="0"/>
              <a:t>Feature implementation</a:t>
            </a:r>
          </a:p>
        </p:txBody>
      </p:sp>
      <p:sp>
        <p:nvSpPr>
          <p:cNvPr id="51" name="TextBox 50">
            <a:extLst>
              <a:ext uri="{FF2B5EF4-FFF2-40B4-BE49-F238E27FC236}">
                <a16:creationId xmlns:a16="http://schemas.microsoft.com/office/drawing/2014/main" id="{49D85EE2-8D6C-490E-8101-5EAC9625B3A5}"/>
              </a:ext>
            </a:extLst>
          </p:cNvPr>
          <p:cNvSpPr txBox="1"/>
          <p:nvPr/>
        </p:nvSpPr>
        <p:spPr>
          <a:xfrm>
            <a:off x="7668439" y="1901377"/>
            <a:ext cx="1701355" cy="565146"/>
          </a:xfrm>
          <a:prstGeom prst="rect">
            <a:avLst/>
          </a:prstGeom>
          <a:noFill/>
        </p:spPr>
        <p:txBody>
          <a:bodyPr wrap="none" lIns="36000" tIns="36000" rIns="36000" bIns="36000" rtlCol="0">
            <a:spAutoFit/>
          </a:bodyPr>
          <a:lstStyle/>
          <a:p>
            <a:pPr algn="ctr"/>
            <a:r>
              <a:rPr lang="en-US" sz="1600" dirty="0"/>
              <a:t>Phase-3</a:t>
            </a:r>
          </a:p>
          <a:p>
            <a:pPr algn="ctr"/>
            <a:r>
              <a:rPr lang="en-US" sz="1600" dirty="0"/>
              <a:t>Feature validation</a:t>
            </a:r>
          </a:p>
        </p:txBody>
      </p:sp>
      <p:sp>
        <p:nvSpPr>
          <p:cNvPr id="52" name="TextBox 51">
            <a:extLst>
              <a:ext uri="{FF2B5EF4-FFF2-40B4-BE49-F238E27FC236}">
                <a16:creationId xmlns:a16="http://schemas.microsoft.com/office/drawing/2014/main" id="{A287E961-1D67-4F31-88CD-BDFB53347520}"/>
              </a:ext>
            </a:extLst>
          </p:cNvPr>
          <p:cNvSpPr txBox="1"/>
          <p:nvPr/>
        </p:nvSpPr>
        <p:spPr>
          <a:xfrm>
            <a:off x="10371961" y="1894123"/>
            <a:ext cx="1475908" cy="565146"/>
          </a:xfrm>
          <a:prstGeom prst="rect">
            <a:avLst/>
          </a:prstGeom>
          <a:noFill/>
        </p:spPr>
        <p:txBody>
          <a:bodyPr wrap="none" lIns="36000" tIns="36000" rIns="36000" bIns="36000" rtlCol="0">
            <a:spAutoFit/>
          </a:bodyPr>
          <a:lstStyle/>
          <a:p>
            <a:pPr algn="ctr"/>
            <a:r>
              <a:rPr lang="en-US" sz="1600" dirty="0"/>
              <a:t>Phase-4</a:t>
            </a:r>
          </a:p>
          <a:p>
            <a:pPr algn="ctr"/>
            <a:r>
              <a:rPr lang="en-US" sz="1600" dirty="0"/>
              <a:t>NRT &amp; Delivery</a:t>
            </a:r>
          </a:p>
        </p:txBody>
      </p:sp>
      <p:sp>
        <p:nvSpPr>
          <p:cNvPr id="70" name="Rectangle: Rounded Corners 69">
            <a:extLst>
              <a:ext uri="{FF2B5EF4-FFF2-40B4-BE49-F238E27FC236}">
                <a16:creationId xmlns:a16="http://schemas.microsoft.com/office/drawing/2014/main" id="{5D0D906C-401C-4D56-8538-65A70BE29786}"/>
              </a:ext>
            </a:extLst>
          </p:cNvPr>
          <p:cNvSpPr/>
          <p:nvPr/>
        </p:nvSpPr>
        <p:spPr>
          <a:xfrm>
            <a:off x="1251607" y="3468907"/>
            <a:ext cx="881993" cy="75474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BA analysis</a:t>
            </a:r>
          </a:p>
        </p:txBody>
      </p:sp>
      <p:sp>
        <p:nvSpPr>
          <p:cNvPr id="73" name="TextBox 72">
            <a:extLst>
              <a:ext uri="{FF2B5EF4-FFF2-40B4-BE49-F238E27FC236}">
                <a16:creationId xmlns:a16="http://schemas.microsoft.com/office/drawing/2014/main" id="{21F3679A-4545-45F4-BD99-F40D6B67F7D2}"/>
              </a:ext>
            </a:extLst>
          </p:cNvPr>
          <p:cNvSpPr txBox="1"/>
          <p:nvPr/>
        </p:nvSpPr>
        <p:spPr>
          <a:xfrm>
            <a:off x="2455801" y="3001570"/>
            <a:ext cx="1375945" cy="442035"/>
          </a:xfrm>
          <a:prstGeom prst="rect">
            <a:avLst/>
          </a:prstGeom>
          <a:solidFill>
            <a:srgbClr val="FFFF00"/>
          </a:solidFill>
        </p:spPr>
        <p:txBody>
          <a:bodyPr wrap="none" lIns="36000" tIns="36000" rIns="36000" bIns="36000" rtlCol="0">
            <a:spAutoFit/>
          </a:bodyPr>
          <a:lstStyle/>
          <a:p>
            <a:r>
              <a:rPr lang="en-US" sz="1200" dirty="0"/>
              <a:t>Manually generate </a:t>
            </a:r>
          </a:p>
          <a:p>
            <a:r>
              <a:rPr lang="en-US" sz="1200" dirty="0"/>
              <a:t>BA documents</a:t>
            </a:r>
          </a:p>
        </p:txBody>
      </p:sp>
      <p:sp>
        <p:nvSpPr>
          <p:cNvPr id="75" name="TextBox 74">
            <a:extLst>
              <a:ext uri="{FF2B5EF4-FFF2-40B4-BE49-F238E27FC236}">
                <a16:creationId xmlns:a16="http://schemas.microsoft.com/office/drawing/2014/main" id="{561CBE8B-C59B-46BD-BD18-735CB7F92496}"/>
              </a:ext>
            </a:extLst>
          </p:cNvPr>
          <p:cNvSpPr txBox="1"/>
          <p:nvPr/>
        </p:nvSpPr>
        <p:spPr>
          <a:xfrm>
            <a:off x="2445663" y="3621694"/>
            <a:ext cx="1231675" cy="442035"/>
          </a:xfrm>
          <a:prstGeom prst="rect">
            <a:avLst/>
          </a:prstGeom>
          <a:noFill/>
        </p:spPr>
        <p:txBody>
          <a:bodyPr wrap="none" lIns="36000" tIns="36000" rIns="36000" bIns="36000" rtlCol="0">
            <a:spAutoFit/>
          </a:bodyPr>
          <a:lstStyle/>
          <a:p>
            <a:r>
              <a:rPr lang="en-US" sz="1200" dirty="0"/>
              <a:t>Create functional</a:t>
            </a:r>
          </a:p>
          <a:p>
            <a:r>
              <a:rPr lang="en-US" sz="1200" dirty="0"/>
              <a:t> backlog in Jira</a:t>
            </a:r>
          </a:p>
        </p:txBody>
      </p:sp>
      <p:sp>
        <p:nvSpPr>
          <p:cNvPr id="80" name="TextBox 79">
            <a:extLst>
              <a:ext uri="{FF2B5EF4-FFF2-40B4-BE49-F238E27FC236}">
                <a16:creationId xmlns:a16="http://schemas.microsoft.com/office/drawing/2014/main" id="{F86FAB1C-2073-4AE7-A48B-91A15EA559C4}"/>
              </a:ext>
            </a:extLst>
          </p:cNvPr>
          <p:cNvSpPr txBox="1"/>
          <p:nvPr/>
        </p:nvSpPr>
        <p:spPr>
          <a:xfrm>
            <a:off x="2481947" y="4224038"/>
            <a:ext cx="1061756" cy="442035"/>
          </a:xfrm>
          <a:prstGeom prst="rect">
            <a:avLst/>
          </a:prstGeom>
          <a:noFill/>
        </p:spPr>
        <p:txBody>
          <a:bodyPr wrap="none" lIns="36000" tIns="36000" rIns="36000" bIns="36000" rtlCol="0">
            <a:spAutoFit/>
          </a:bodyPr>
          <a:lstStyle/>
          <a:p>
            <a:r>
              <a:rPr lang="en-US" sz="1200" dirty="0"/>
              <a:t>Communicate </a:t>
            </a:r>
          </a:p>
          <a:p>
            <a:r>
              <a:rPr lang="en-US" sz="1200" dirty="0"/>
              <a:t>requirement</a:t>
            </a:r>
          </a:p>
        </p:txBody>
      </p:sp>
      <p:sp>
        <p:nvSpPr>
          <p:cNvPr id="82" name="TextBox 81">
            <a:extLst>
              <a:ext uri="{FF2B5EF4-FFF2-40B4-BE49-F238E27FC236}">
                <a16:creationId xmlns:a16="http://schemas.microsoft.com/office/drawing/2014/main" id="{C30F1EBF-8902-41F5-B33D-93DAF2468F02}"/>
              </a:ext>
            </a:extLst>
          </p:cNvPr>
          <p:cNvSpPr txBox="1"/>
          <p:nvPr/>
        </p:nvSpPr>
        <p:spPr>
          <a:xfrm>
            <a:off x="133761" y="3623012"/>
            <a:ext cx="797260" cy="442035"/>
          </a:xfrm>
          <a:prstGeom prst="rect">
            <a:avLst/>
          </a:prstGeom>
          <a:noFill/>
        </p:spPr>
        <p:txBody>
          <a:bodyPr wrap="none" lIns="36000" tIns="36000" rIns="36000" bIns="36000" rtlCol="0">
            <a:spAutoFit/>
          </a:bodyPr>
          <a:lstStyle/>
          <a:p>
            <a:r>
              <a:rPr lang="en-US" sz="1200" dirty="0"/>
              <a:t>Exchange </a:t>
            </a:r>
          </a:p>
          <a:p>
            <a:r>
              <a:rPr lang="en-US" sz="1200" dirty="0"/>
              <a:t>docs</a:t>
            </a:r>
          </a:p>
        </p:txBody>
      </p:sp>
      <p:cxnSp>
        <p:nvCxnSpPr>
          <p:cNvPr id="83" name="Straight Arrow Connector 82">
            <a:extLst>
              <a:ext uri="{FF2B5EF4-FFF2-40B4-BE49-F238E27FC236}">
                <a16:creationId xmlns:a16="http://schemas.microsoft.com/office/drawing/2014/main" id="{C9FFB77C-F1B3-4FD5-B5DC-7373F40648F5}"/>
              </a:ext>
            </a:extLst>
          </p:cNvPr>
          <p:cNvCxnSpPr>
            <a:cxnSpLocks/>
            <a:stCxn id="82" idx="3"/>
            <a:endCxn id="70" idx="1"/>
          </p:cNvCxnSpPr>
          <p:nvPr/>
        </p:nvCxnSpPr>
        <p:spPr>
          <a:xfrm>
            <a:off x="931021" y="3844030"/>
            <a:ext cx="320586" cy="2249"/>
          </a:xfrm>
          <a:prstGeom prst="straightConnector1">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Connector: Elbow 26">
            <a:extLst>
              <a:ext uri="{FF2B5EF4-FFF2-40B4-BE49-F238E27FC236}">
                <a16:creationId xmlns:a16="http://schemas.microsoft.com/office/drawing/2014/main" id="{ACF98238-6C8A-41B7-B3B0-C2F014E14ADD}"/>
              </a:ext>
            </a:extLst>
          </p:cNvPr>
          <p:cNvCxnSpPr>
            <a:stCxn id="70" idx="3"/>
            <a:endCxn id="73" idx="1"/>
          </p:cNvCxnSpPr>
          <p:nvPr/>
        </p:nvCxnSpPr>
        <p:spPr>
          <a:xfrm flipV="1">
            <a:off x="2133600" y="3222588"/>
            <a:ext cx="322201" cy="623691"/>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Connector: Elbow 29">
            <a:extLst>
              <a:ext uri="{FF2B5EF4-FFF2-40B4-BE49-F238E27FC236}">
                <a16:creationId xmlns:a16="http://schemas.microsoft.com/office/drawing/2014/main" id="{3D2BB809-EE76-400F-AE35-93FD8CF8A882}"/>
              </a:ext>
            </a:extLst>
          </p:cNvPr>
          <p:cNvCxnSpPr>
            <a:cxnSpLocks/>
            <a:stCxn id="70" idx="3"/>
            <a:endCxn id="75" idx="1"/>
          </p:cNvCxnSpPr>
          <p:nvPr/>
        </p:nvCxnSpPr>
        <p:spPr>
          <a:xfrm flipV="1">
            <a:off x="2133600" y="3842712"/>
            <a:ext cx="312063" cy="3567"/>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 name="Connector: Elbow 32">
            <a:extLst>
              <a:ext uri="{FF2B5EF4-FFF2-40B4-BE49-F238E27FC236}">
                <a16:creationId xmlns:a16="http://schemas.microsoft.com/office/drawing/2014/main" id="{DA962FE1-72D9-4DA1-A36A-360BD7A102E6}"/>
              </a:ext>
            </a:extLst>
          </p:cNvPr>
          <p:cNvCxnSpPr>
            <a:stCxn id="70" idx="3"/>
            <a:endCxn id="80" idx="1"/>
          </p:cNvCxnSpPr>
          <p:nvPr/>
        </p:nvCxnSpPr>
        <p:spPr>
          <a:xfrm>
            <a:off x="2133600" y="3846279"/>
            <a:ext cx="348347" cy="598777"/>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54296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FIS_presentation_4x3_empty with added design theme">
  <a:themeElements>
    <a:clrScheme name="NEW FIS">
      <a:dk1>
        <a:srgbClr val="000000"/>
      </a:dk1>
      <a:lt1>
        <a:srgbClr val="FFFFFF"/>
      </a:lt1>
      <a:dk2>
        <a:srgbClr val="8DC63F"/>
      </a:dk2>
      <a:lt2>
        <a:srgbClr val="004F59"/>
      </a:lt2>
      <a:accent1>
        <a:srgbClr val="009273"/>
      </a:accent1>
      <a:accent2>
        <a:srgbClr val="00BBD3"/>
      </a:accent2>
      <a:accent3>
        <a:srgbClr val="BBBABA"/>
      </a:accent3>
      <a:accent4>
        <a:srgbClr val="FFC845"/>
      </a:accent4>
      <a:accent5>
        <a:srgbClr val="0081A3"/>
      </a:accent5>
      <a:accent6>
        <a:srgbClr val="007E80"/>
      </a:accent6>
      <a:hlink>
        <a:srgbClr val="72246C"/>
      </a:hlink>
      <a:folHlink>
        <a:srgbClr val="FFFF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36000" tIns="36000" rIns="36000" bIns="36000" rtlCol="0" anchor="ctr"/>
      <a:lstStyle>
        <a:defPPr algn="ctr">
          <a:defRPr sz="1600" b="1" dirty="0" err="1" smtClean="0"/>
        </a:defPPr>
      </a:lstStyle>
      <a:style>
        <a:lnRef idx="1">
          <a:schemeClr val="accent1"/>
        </a:lnRef>
        <a:fillRef idx="3">
          <a:schemeClr val="accent1"/>
        </a:fillRef>
        <a:effectRef idx="2">
          <a:schemeClr val="accent1"/>
        </a:effectRef>
        <a:fontRef idx="minor">
          <a:schemeClr val="lt1"/>
        </a:fontRef>
      </a:style>
    </a:spDef>
    <a:lnDef>
      <a:spPr>
        <a:ln w="9525">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36000" tIns="36000" rIns="36000" bIns="36000" rtlCol="0">
        <a:spAutoFit/>
      </a:bodyPr>
      <a:lstStyle>
        <a:defPPr>
          <a:defRPr sz="1600"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11972</TotalTime>
  <Words>3943</Words>
  <Application>Microsoft Office PowerPoint</Application>
  <PresentationFormat>Widescreen</PresentationFormat>
  <Paragraphs>413</Paragraphs>
  <Slides>25</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Aharoni</vt:lpstr>
      <vt:lpstr>Arial</vt:lpstr>
      <vt:lpstr>Calibri</vt:lpstr>
      <vt:lpstr>Lucida Grande</vt:lpstr>
      <vt:lpstr>Symbol</vt:lpstr>
      <vt:lpstr>Wingdings</vt:lpstr>
      <vt:lpstr>FIS_presentation_4x3_empty with added design theme</vt:lpstr>
      <vt:lpstr>SGW – Revenue &amp; Efficiency ideas</vt:lpstr>
      <vt:lpstr>Agenda</vt:lpstr>
      <vt:lpstr>The SGW Delivery process</vt:lpstr>
      <vt:lpstr>Message from customers</vt:lpstr>
      <vt:lpstr>Message from customers</vt:lpstr>
      <vt:lpstr>Message from customers</vt:lpstr>
      <vt:lpstr>Why !?</vt:lpstr>
      <vt:lpstr>Impact</vt:lpstr>
      <vt:lpstr>SGW Release lifecycle</vt:lpstr>
      <vt:lpstr>SGW Release lifecycle</vt:lpstr>
      <vt:lpstr>SGW Release lifecycle</vt:lpstr>
      <vt:lpstr>SGW Release lifecycle</vt:lpstr>
      <vt:lpstr>Value chain</vt:lpstr>
      <vt:lpstr>Proposed solution – Continuous Delivery</vt:lpstr>
      <vt:lpstr>Proposed solution – Continuous Delivery - Plan</vt:lpstr>
      <vt:lpstr>FIS CD alignment</vt:lpstr>
      <vt:lpstr>Deployment for SA gateways</vt:lpstr>
      <vt:lpstr>Deployment for SA gateways</vt:lpstr>
      <vt:lpstr>Deployment for SA gateways</vt:lpstr>
      <vt:lpstr>FIS CD mis-alignment</vt:lpstr>
      <vt:lpstr>Proposed solution – Be Cloud ready</vt:lpstr>
      <vt:lpstr>Proposed solution – Cloud readiness - Plan</vt:lpstr>
      <vt:lpstr>Business case</vt:lpstr>
      <vt:lpstr>Subsection 2.1</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CCP Connected Testing tool</dc:title>
  <dc:creator>Zairi, Sofien</dc:creator>
  <cp:lastModifiedBy>Zairi, Sofien</cp:lastModifiedBy>
  <cp:revision>300</cp:revision>
  <dcterms:created xsi:type="dcterms:W3CDTF">2018-10-19T08:44:37Z</dcterms:created>
  <dcterms:modified xsi:type="dcterms:W3CDTF">2019-08-01T07:14:17Z</dcterms:modified>
</cp:coreProperties>
</file>