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60" r:id="rId2"/>
    <p:sldId id="263" r:id="rId3"/>
    <p:sldId id="265" r:id="rId4"/>
    <p:sldId id="277" r:id="rId5"/>
    <p:sldId id="280" r:id="rId6"/>
    <p:sldId id="282" r:id="rId7"/>
    <p:sldId id="285" r:id="rId8"/>
    <p:sldId id="289" r:id="rId9"/>
    <p:sldId id="292" r:id="rId10"/>
    <p:sldId id="294" r:id="rId11"/>
    <p:sldId id="295" r:id="rId12"/>
    <p:sldId id="296" r:id="rId13"/>
    <p:sldId id="290" r:id="rId14"/>
    <p:sldId id="305" r:id="rId15"/>
    <p:sldId id="309" r:id="rId16"/>
    <p:sldId id="306" r:id="rId17"/>
    <p:sldId id="259" r:id="rId18"/>
    <p:sldId id="299" r:id="rId19"/>
    <p:sldId id="302" r:id="rId20"/>
    <p:sldId id="303" r:id="rId21"/>
    <p:sldId id="304" r:id="rId22"/>
    <p:sldId id="308" r:id="rId23"/>
    <p:sldId id="269" r:id="rId24"/>
    <p:sldId id="270" r:id="rId25"/>
    <p:sldId id="27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BC60"/>
    <a:srgbClr val="F03704"/>
    <a:srgbClr val="CD2E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82" autoAdjust="0"/>
    <p:restoredTop sz="43831" autoAdjust="0"/>
  </p:normalViewPr>
  <p:slideViewPr>
    <p:cSldViewPr snapToGrid="0">
      <p:cViewPr varScale="1">
        <p:scale>
          <a:sx n="31" d="100"/>
          <a:sy n="31" d="100"/>
        </p:scale>
        <p:origin x="2016" y="60"/>
      </p:cViewPr>
      <p:guideLst/>
    </p:cSldViewPr>
  </p:slideViewPr>
  <p:notesTextViewPr>
    <p:cViewPr>
      <p:scale>
        <a:sx n="3" d="2"/>
        <a:sy n="3" d="2"/>
      </p:scale>
      <p:origin x="0" y="0"/>
    </p:cViewPr>
  </p:notesTextViewPr>
  <p:sorterViewPr>
    <p:cViewPr>
      <p:scale>
        <a:sx n="100" d="100"/>
        <a:sy n="100" d="100"/>
      </p:scale>
      <p:origin x="0" y="-1062"/>
    </p:cViewPr>
  </p:sorterViewPr>
  <p:notesViewPr>
    <p:cSldViewPr snapToGrid="0">
      <p:cViewPr varScale="1">
        <p:scale>
          <a:sx n="84" d="100"/>
          <a:sy n="84" d="100"/>
        </p:scale>
        <p:origin x="319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504D9D-559B-4B7A-A699-5A99095F8485}" type="datetimeFigureOut">
              <a:rPr lang="en-US" smtClean="0"/>
              <a:t>8/1/2019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9BF301-D0DB-4CFF-9AA1-F3A9E29D7BF7}" type="slidenum">
              <a:rPr lang="en-US" smtClean="0"/>
              <a:t>‹#›</a:t>
            </a:fld>
            <a:endParaRPr lang="en-US"/>
          </a:p>
        </p:txBody>
      </p:sp>
    </p:spTree>
    <p:extLst>
      <p:ext uri="{BB962C8B-B14F-4D97-AF65-F5344CB8AC3E}">
        <p14:creationId xmlns:p14="http://schemas.microsoft.com/office/powerpoint/2010/main" val="1076607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this presentation we will try to propose two revenue &amp; efficiency ideas for the SGW product and services.</a:t>
            </a:r>
          </a:p>
          <a:p>
            <a:pPr marL="171450" indent="-171450">
              <a:buFont typeface="Arial" panose="020B0604020202020204" pitchFamily="34" charset="0"/>
              <a:buChar char="•"/>
            </a:pPr>
            <a:r>
              <a:rPr lang="en-US" dirty="0"/>
              <a:t>During the first part we will present our ongoing </a:t>
            </a:r>
            <a:r>
              <a:rPr lang="en-US" dirty="0" err="1"/>
              <a:t>rele</a:t>
            </a:r>
            <a:r>
              <a:rPr lang="fr-FR" dirty="0"/>
              <a:t>ase management</a:t>
            </a:r>
            <a:r>
              <a:rPr lang="en-US" dirty="0"/>
              <a:t> process to show case the challenges currently being faced, and to suggest a better way to reduce the gateway cost of ownership and satisfy our clients</a:t>
            </a:r>
          </a:p>
          <a:p>
            <a:pPr marL="171450" indent="-171450">
              <a:buFont typeface="Arial" panose="020B0604020202020204" pitchFamily="34" charset="0"/>
              <a:buChar char="•"/>
            </a:pPr>
            <a:r>
              <a:rPr lang="fr-FR" dirty="0"/>
              <a:t>The second </a:t>
            </a:r>
            <a:r>
              <a:rPr lang="fr-FR" dirty="0" err="1"/>
              <a:t>half</a:t>
            </a:r>
            <a:r>
              <a:rPr lang="fr-FR" dirty="0"/>
              <a:t> </a:t>
            </a:r>
            <a:r>
              <a:rPr lang="fr-FR" dirty="0" err="1"/>
              <a:t>is</a:t>
            </a:r>
            <a:r>
              <a:rPr lang="fr-FR" dirty="0"/>
              <a:t> to </a:t>
            </a:r>
            <a:r>
              <a:rPr lang="fr-FR" dirty="0" err="1"/>
              <a:t>take</a:t>
            </a:r>
            <a:r>
              <a:rPr lang="fr-FR" dirty="0"/>
              <a:t> a </a:t>
            </a:r>
            <a:r>
              <a:rPr lang="fr-FR" dirty="0" err="1"/>
              <a:t>closer</a:t>
            </a:r>
            <a:r>
              <a:rPr lang="fr-FR" dirty="0"/>
              <a:t> look at </a:t>
            </a:r>
            <a:r>
              <a:rPr lang="fr-FR" dirty="0" err="1"/>
              <a:t>our</a:t>
            </a:r>
            <a:r>
              <a:rPr lang="fr-FR" dirty="0"/>
              <a:t> post-</a:t>
            </a:r>
            <a:r>
              <a:rPr lang="fr-FR" dirty="0" err="1"/>
              <a:t>delivery</a:t>
            </a:r>
            <a:r>
              <a:rPr lang="fr-FR" dirty="0"/>
              <a:t> process and propose </a:t>
            </a:r>
            <a:r>
              <a:rPr lang="fr-FR" dirty="0" err="1"/>
              <a:t>required</a:t>
            </a:r>
            <a:r>
              <a:rPr lang="fr-FR" dirty="0"/>
              <a:t> initiatives to re-</a:t>
            </a:r>
            <a:r>
              <a:rPr lang="fr-FR" dirty="0" err="1"/>
              <a:t>align</a:t>
            </a:r>
            <a:r>
              <a:rPr lang="fr-FR" dirty="0"/>
              <a:t> </a:t>
            </a:r>
            <a:r>
              <a:rPr lang="fr-FR" dirty="0" err="1"/>
              <a:t>with</a:t>
            </a:r>
            <a:r>
              <a:rPr lang="fr-FR" dirty="0"/>
              <a:t> </a:t>
            </a:r>
            <a:r>
              <a:rPr lang="fr-FR" dirty="0" err="1"/>
              <a:t>our</a:t>
            </a:r>
            <a:r>
              <a:rPr lang="fr-FR" dirty="0"/>
              <a:t> FIS CD </a:t>
            </a:r>
            <a:r>
              <a:rPr lang="fr-FR" dirty="0" err="1"/>
              <a:t>strategic</a:t>
            </a:r>
            <a:r>
              <a:rPr lang="fr-FR" dirty="0"/>
              <a:t> objectives</a:t>
            </a:r>
          </a:p>
          <a:p>
            <a:pPr marL="171450" indent="-171450">
              <a:buFont typeface="Arial" panose="020B0604020202020204" pitchFamily="34" charset="0"/>
              <a:buChar char="•"/>
            </a:pPr>
            <a:r>
              <a:rPr lang="fr-FR" dirty="0" err="1"/>
              <a:t>Each</a:t>
            </a:r>
            <a:r>
              <a:rPr lang="fr-FR" dirty="0"/>
              <a:t> section </a:t>
            </a:r>
            <a:r>
              <a:rPr lang="fr-FR" dirty="0" err="1"/>
              <a:t>will</a:t>
            </a:r>
            <a:r>
              <a:rPr lang="fr-FR" dirty="0"/>
              <a:t> </a:t>
            </a:r>
            <a:r>
              <a:rPr lang="fr-FR" dirty="0" err="1"/>
              <a:t>include</a:t>
            </a:r>
            <a:r>
              <a:rPr lang="fr-FR" dirty="0"/>
              <a:t> a high </a:t>
            </a:r>
            <a:r>
              <a:rPr lang="fr-FR" dirty="0" err="1"/>
              <a:t>level</a:t>
            </a:r>
            <a:r>
              <a:rPr lang="fr-FR" dirty="0"/>
              <a:t> plan on how </a:t>
            </a:r>
            <a:r>
              <a:rPr lang="fr-FR" dirty="0" err="1"/>
              <a:t>we</a:t>
            </a:r>
            <a:r>
              <a:rPr lang="fr-FR" dirty="0"/>
              <a:t> can </a:t>
            </a:r>
            <a:r>
              <a:rPr lang="fr-FR" dirty="0" err="1"/>
              <a:t>proceed</a:t>
            </a:r>
            <a:r>
              <a:rPr lang="fr-FR" dirty="0"/>
              <a:t> to </a:t>
            </a:r>
            <a:r>
              <a:rPr lang="fr-FR" dirty="0" err="1"/>
              <a:t>realize</a:t>
            </a:r>
            <a:r>
              <a:rPr lang="fr-FR" dirty="0"/>
              <a:t> </a:t>
            </a:r>
            <a:r>
              <a:rPr lang="fr-FR" dirty="0" err="1"/>
              <a:t>our</a:t>
            </a:r>
            <a:r>
              <a:rPr lang="fr-FR" dirty="0"/>
              <a:t> value propositions</a:t>
            </a:r>
          </a:p>
          <a:p>
            <a:pPr marL="171450" indent="-171450">
              <a:buFont typeface="Arial" panose="020B0604020202020204" pitchFamily="34" charset="0"/>
              <a:buChar char="•"/>
            </a:pPr>
            <a:r>
              <a:rPr lang="fr-FR" dirty="0"/>
              <a:t>And </a:t>
            </a:r>
            <a:r>
              <a:rPr lang="fr-FR" dirty="0" err="1"/>
              <a:t>we</a:t>
            </a:r>
            <a:r>
              <a:rPr lang="fr-FR" dirty="0"/>
              <a:t> </a:t>
            </a:r>
            <a:r>
              <a:rPr lang="fr-FR" dirty="0" err="1"/>
              <a:t>will</a:t>
            </a:r>
            <a:r>
              <a:rPr lang="fr-FR" dirty="0"/>
              <a:t> </a:t>
            </a:r>
            <a:r>
              <a:rPr lang="fr-FR" dirty="0" err="1"/>
              <a:t>conclude</a:t>
            </a:r>
            <a:r>
              <a:rPr lang="fr-FR" dirty="0"/>
              <a:t> the session </a:t>
            </a:r>
            <a:r>
              <a:rPr lang="fr-FR" dirty="0" err="1"/>
              <a:t>with</a:t>
            </a:r>
            <a:r>
              <a:rPr lang="fr-FR" dirty="0"/>
              <a:t> a </a:t>
            </a:r>
            <a:r>
              <a:rPr lang="fr-FR" dirty="0" err="1"/>
              <a:t>summary</a:t>
            </a:r>
            <a:endParaRPr lang="en-US" dirty="0"/>
          </a:p>
        </p:txBody>
      </p:sp>
      <p:sp>
        <p:nvSpPr>
          <p:cNvPr id="4" name="Slide Number Placeholder 3"/>
          <p:cNvSpPr>
            <a:spLocks noGrp="1"/>
          </p:cNvSpPr>
          <p:nvPr>
            <p:ph type="sldNum" sz="quarter" idx="5"/>
          </p:nvPr>
        </p:nvSpPr>
        <p:spPr/>
        <p:txBody>
          <a:bodyPr/>
          <a:lstStyle/>
          <a:p>
            <a:fld id="{289BF301-D0DB-4CFF-9AA1-F3A9E29D7BF7}" type="slidenum">
              <a:rPr lang="en-US" smtClean="0"/>
              <a:t>2</a:t>
            </a:fld>
            <a:endParaRPr lang="en-US"/>
          </a:p>
        </p:txBody>
      </p:sp>
    </p:spTree>
    <p:extLst>
      <p:ext uri="{BB962C8B-B14F-4D97-AF65-F5344CB8AC3E}">
        <p14:creationId xmlns:p14="http://schemas.microsoft.com/office/powerpoint/2010/main" val="1136825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Phase-3 – Is about feature validation: During this phase</a:t>
            </a:r>
          </a:p>
          <a:p>
            <a:pPr marL="171450" indent="-171450">
              <a:buFont typeface="Arial" panose="020B0604020202020204" pitchFamily="34" charset="0"/>
              <a:buChar char="•"/>
            </a:pPr>
            <a:r>
              <a:rPr lang="en-US" dirty="0"/>
              <a:t>QA will need to wait for Dev to finish development and may lead to QA resource contention if Dev won’t finish early enough during a Sprint e.g. due to Dev test environment issues</a:t>
            </a:r>
          </a:p>
          <a:p>
            <a:pPr marL="171450" indent="-171450">
              <a:buFont typeface="Arial" panose="020B0604020202020204" pitchFamily="34" charset="0"/>
              <a:buChar char="•"/>
            </a:pPr>
            <a:r>
              <a:rPr lang="en-US" dirty="0"/>
              <a:t>Then QA will use Test Plan to validate the new features manually</a:t>
            </a:r>
          </a:p>
          <a:p>
            <a:pPr marL="171450" indent="-171450">
              <a:buFont typeface="Arial" panose="020B0604020202020204" pitchFamily="34" charset="0"/>
              <a:buChar char="•"/>
            </a:pPr>
            <a:r>
              <a:rPr lang="en-US" dirty="0"/>
              <a:t>If the item under test is valid </a:t>
            </a:r>
            <a:r>
              <a:rPr lang="en-US" dirty="0">
                <a:sym typeface="Wingdings" panose="05000000000000000000" pitchFamily="2" charset="2"/>
              </a:rPr>
              <a:t> QA will change the item status to Done, otherwise it will send back the item to dev to fix the issue</a:t>
            </a:r>
          </a:p>
          <a:p>
            <a:pPr marL="171450" indent="-171450">
              <a:buFont typeface="Arial" panose="020B0604020202020204" pitchFamily="34" charset="0"/>
              <a:buChar char="•"/>
            </a:pPr>
            <a:endParaRPr lang="en-US"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Phase-3 problem:</a:t>
            </a:r>
          </a:p>
          <a:p>
            <a:pPr marL="171450" indent="-171450">
              <a:buFont typeface="Arial" panose="020B0604020202020204" pitchFamily="34" charset="0"/>
              <a:buChar char="•"/>
            </a:pPr>
            <a:r>
              <a:rPr lang="en-US" dirty="0">
                <a:sym typeface="Wingdings" panose="05000000000000000000" pitchFamily="2" charset="2"/>
              </a:rPr>
              <a:t>QA can not start the validation until Dev is done and may impact the delivery status of the Sprint, which may be consequential for the release ETA</a:t>
            </a:r>
          </a:p>
          <a:p>
            <a:pPr marL="171450" indent="-171450">
              <a:buFont typeface="Arial" panose="020B0604020202020204" pitchFamily="34" charset="0"/>
              <a:buChar char="•"/>
            </a:pPr>
            <a:r>
              <a:rPr lang="en-US" dirty="0">
                <a:sym typeface="Wingdings" panose="05000000000000000000" pitchFamily="2" charset="2"/>
              </a:rPr>
              <a:t>Manual validation takes too long and consumes in average about 70% of QA effort </a:t>
            </a:r>
            <a:r>
              <a:rPr lang="en-US" dirty="0" err="1">
                <a:sym typeface="Wingdings" panose="05000000000000000000" pitchFamily="2" charset="2"/>
              </a:rPr>
              <a:t>overally</a:t>
            </a:r>
            <a:endParaRPr lang="en-US" dirty="0">
              <a:sym typeface="Wingdings" panose="05000000000000000000" pitchFamily="2" charset="2"/>
            </a:endParaRPr>
          </a:p>
          <a:p>
            <a:pPr marL="171450" indent="-171450">
              <a:buFont typeface="Arial" panose="020B0604020202020204" pitchFamily="34" charset="0"/>
              <a:buChar char="•"/>
            </a:pPr>
            <a:r>
              <a:rPr lang="en-US" dirty="0">
                <a:sym typeface="Wingdings" panose="05000000000000000000" pitchFamily="2" charset="2"/>
              </a:rPr>
              <a:t>The validation does not include document generation, and document validation for that item, and a separate effort is getting planned for each release to v</a:t>
            </a:r>
            <a:r>
              <a:rPr lang="fr-FR" dirty="0">
                <a:sym typeface="Wingdings" panose="05000000000000000000" pitchFamily="2" charset="2"/>
              </a:rPr>
              <a:t>a</a:t>
            </a:r>
            <a:r>
              <a:rPr lang="en-US" dirty="0" err="1">
                <a:sym typeface="Wingdings" panose="05000000000000000000" pitchFamily="2" charset="2"/>
              </a:rPr>
              <a:t>lidate</a:t>
            </a:r>
            <a:r>
              <a:rPr lang="en-US" dirty="0">
                <a:sym typeface="Wingdings" panose="05000000000000000000" pitchFamily="2" charset="2"/>
              </a:rPr>
              <a:t> docs and generate QA reports, which is time consuming. Instead a feature validation should include also document validation for that item to ensure proper quality coverage for the documents as well</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89BF301-D0DB-4CFF-9AA1-F3A9E29D7BF7}" type="slidenum">
              <a:rPr lang="en-US" smtClean="0"/>
              <a:t>11</a:t>
            </a:fld>
            <a:endParaRPr lang="en-US"/>
          </a:p>
        </p:txBody>
      </p:sp>
    </p:spTree>
    <p:extLst>
      <p:ext uri="{BB962C8B-B14F-4D97-AF65-F5344CB8AC3E}">
        <p14:creationId xmlns:p14="http://schemas.microsoft.com/office/powerpoint/2010/main" val="3103841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Phase-4 – Is about Non Regression testing and Delivery if all goes well: During this phase</a:t>
            </a:r>
          </a:p>
          <a:p>
            <a:pPr marL="171450" indent="-171450">
              <a:buFont typeface="Arial" panose="020B0604020202020204" pitchFamily="34" charset="0"/>
              <a:buChar char="•"/>
            </a:pPr>
            <a:r>
              <a:rPr lang="en-US" dirty="0"/>
              <a:t>QA will only start the NRT validation process when all the newly developed features of the release are successfully validated during previous phase, i.e. Phase 3</a:t>
            </a:r>
          </a:p>
          <a:p>
            <a:pPr marL="171450" indent="-171450">
              <a:buFont typeface="Arial" panose="020B0604020202020204" pitchFamily="34" charset="0"/>
              <a:buChar char="•"/>
            </a:pPr>
            <a:r>
              <a:rPr lang="fr-FR" dirty="0">
                <a:sym typeface="Wingdings" panose="05000000000000000000" pitchFamily="2" charset="2"/>
              </a:rPr>
              <a:t>QA </a:t>
            </a:r>
            <a:r>
              <a:rPr lang="fr-FR" dirty="0" err="1">
                <a:sym typeface="Wingdings" panose="05000000000000000000" pitchFamily="2" charset="2"/>
              </a:rPr>
              <a:t>will</a:t>
            </a:r>
            <a:r>
              <a:rPr lang="fr-FR" dirty="0">
                <a:sym typeface="Wingdings" panose="05000000000000000000" pitchFamily="2" charset="2"/>
              </a:rPr>
              <a:t> </a:t>
            </a:r>
            <a:r>
              <a:rPr lang="fr-FR" dirty="0" err="1">
                <a:sym typeface="Wingdings" panose="05000000000000000000" pitchFamily="2" charset="2"/>
              </a:rPr>
              <a:t>identify</a:t>
            </a:r>
            <a:r>
              <a:rPr lang="fr-FR" dirty="0">
                <a:sym typeface="Wingdings" panose="05000000000000000000" pitchFamily="2" charset="2"/>
              </a:rPr>
              <a:t> a </a:t>
            </a:r>
            <a:r>
              <a:rPr lang="fr-FR" dirty="0" err="1">
                <a:sym typeface="Wingdings" panose="05000000000000000000" pitchFamily="2" charset="2"/>
              </a:rPr>
              <a:t>suitable</a:t>
            </a:r>
            <a:r>
              <a:rPr lang="fr-FR" dirty="0">
                <a:sym typeface="Wingdings" panose="05000000000000000000" pitchFamily="2" charset="2"/>
              </a:rPr>
              <a:t> partial NRT validation plan </a:t>
            </a:r>
            <a:r>
              <a:rPr lang="fr-FR" dirty="0" err="1">
                <a:sym typeface="Wingdings" panose="05000000000000000000" pitchFamily="2" charset="2"/>
              </a:rPr>
              <a:t>from</a:t>
            </a:r>
            <a:r>
              <a:rPr lang="fr-FR" dirty="0">
                <a:sym typeface="Wingdings" panose="05000000000000000000" pitchFamily="2" charset="2"/>
              </a:rPr>
              <a:t> the </a:t>
            </a:r>
            <a:r>
              <a:rPr lang="fr-FR" dirty="0" err="1">
                <a:sym typeface="Wingdings" panose="05000000000000000000" pitchFamily="2" charset="2"/>
              </a:rPr>
              <a:t>product</a:t>
            </a:r>
            <a:r>
              <a:rPr lang="fr-FR" dirty="0">
                <a:sym typeface="Wingdings" panose="05000000000000000000" pitchFamily="2" charset="2"/>
              </a:rPr>
              <a:t> Test Plan for </a:t>
            </a:r>
            <a:r>
              <a:rPr lang="fr-FR" dirty="0" err="1">
                <a:sym typeface="Wingdings" panose="05000000000000000000" pitchFamily="2" charset="2"/>
              </a:rPr>
              <a:t>that</a:t>
            </a:r>
            <a:r>
              <a:rPr lang="fr-FR" dirty="0">
                <a:sym typeface="Wingdings" panose="05000000000000000000" pitchFamily="2" charset="2"/>
              </a:rPr>
              <a:t> </a:t>
            </a:r>
            <a:r>
              <a:rPr lang="fr-FR" dirty="0" err="1">
                <a:sym typeface="Wingdings" panose="05000000000000000000" pitchFamily="2" charset="2"/>
              </a:rPr>
              <a:t>market</a:t>
            </a:r>
            <a:r>
              <a:rPr lang="fr-FR" dirty="0">
                <a:sym typeface="Wingdings" panose="05000000000000000000" pitchFamily="2" charset="2"/>
              </a:rPr>
              <a:t>. This </a:t>
            </a:r>
            <a:r>
              <a:rPr lang="fr-FR" dirty="0" err="1">
                <a:sym typeface="Wingdings" panose="05000000000000000000" pitchFamily="2" charset="2"/>
              </a:rPr>
              <a:t>step</a:t>
            </a:r>
            <a:r>
              <a:rPr lang="fr-FR" dirty="0">
                <a:sym typeface="Wingdings" panose="05000000000000000000" pitchFamily="2" charset="2"/>
              </a:rPr>
              <a:t> </a:t>
            </a:r>
            <a:r>
              <a:rPr lang="fr-FR" dirty="0" err="1">
                <a:sym typeface="Wingdings" panose="05000000000000000000" pitchFamily="2" charset="2"/>
              </a:rPr>
              <a:t>requires</a:t>
            </a:r>
            <a:r>
              <a:rPr lang="fr-FR" dirty="0">
                <a:sym typeface="Wingdings" panose="05000000000000000000" pitchFamily="2" charset="2"/>
              </a:rPr>
              <a:t> input </a:t>
            </a:r>
            <a:r>
              <a:rPr lang="fr-FR" dirty="0" err="1">
                <a:sym typeface="Wingdings" panose="05000000000000000000" pitchFamily="2" charset="2"/>
              </a:rPr>
              <a:t>from</a:t>
            </a:r>
            <a:r>
              <a:rPr lang="fr-FR" dirty="0">
                <a:sym typeface="Wingdings" panose="05000000000000000000" pitchFamily="2" charset="2"/>
              </a:rPr>
              <a:t> all team </a:t>
            </a:r>
            <a:r>
              <a:rPr lang="fr-FR" dirty="0" err="1">
                <a:sym typeface="Wingdings" panose="05000000000000000000" pitchFamily="2" charset="2"/>
              </a:rPr>
              <a:t>members</a:t>
            </a:r>
            <a:r>
              <a:rPr lang="fr-FR" dirty="0">
                <a:sym typeface="Wingdings" panose="05000000000000000000" pitchFamily="2" charset="2"/>
              </a:rPr>
              <a:t> </a:t>
            </a:r>
            <a:r>
              <a:rPr lang="fr-FR" dirty="0" err="1">
                <a:sym typeface="Wingdings" panose="05000000000000000000" pitchFamily="2" charset="2"/>
              </a:rPr>
              <a:t>including</a:t>
            </a:r>
            <a:r>
              <a:rPr lang="fr-FR" dirty="0">
                <a:sym typeface="Wingdings" panose="05000000000000000000" pitchFamily="2" charset="2"/>
              </a:rPr>
              <a:t> QA, Dev and BA to </a:t>
            </a:r>
            <a:r>
              <a:rPr lang="fr-FR" dirty="0" err="1">
                <a:sym typeface="Wingdings" panose="05000000000000000000" pitchFamily="2" charset="2"/>
              </a:rPr>
              <a:t>review</a:t>
            </a:r>
            <a:r>
              <a:rPr lang="fr-FR" dirty="0">
                <a:sym typeface="Wingdings" panose="05000000000000000000" pitchFamily="2" charset="2"/>
              </a:rPr>
              <a:t> the partial NRT plan and </a:t>
            </a:r>
            <a:r>
              <a:rPr lang="fr-FR" dirty="0" err="1">
                <a:sym typeface="Wingdings" panose="05000000000000000000" pitchFamily="2" charset="2"/>
              </a:rPr>
              <a:t>this</a:t>
            </a:r>
            <a:r>
              <a:rPr lang="fr-FR" dirty="0">
                <a:sym typeface="Wingdings" panose="05000000000000000000" pitchFamily="2" charset="2"/>
              </a:rPr>
              <a:t> consumes </a:t>
            </a:r>
            <a:r>
              <a:rPr lang="fr-FR" dirty="0" err="1">
                <a:sym typeface="Wingdings" panose="05000000000000000000" pitchFamily="2" charset="2"/>
              </a:rPr>
              <a:t>additional</a:t>
            </a:r>
            <a:r>
              <a:rPr lang="fr-FR" dirty="0">
                <a:sym typeface="Wingdings" panose="05000000000000000000" pitchFamily="2" charset="2"/>
              </a:rPr>
              <a:t> </a:t>
            </a:r>
            <a:r>
              <a:rPr lang="fr-FR" dirty="0" err="1">
                <a:sym typeface="Wingdings" panose="05000000000000000000" pitchFamily="2" charset="2"/>
              </a:rPr>
              <a:t>capacity</a:t>
            </a:r>
            <a:r>
              <a:rPr lang="fr-FR" dirty="0">
                <a:sym typeface="Wingdings" panose="05000000000000000000" pitchFamily="2" charset="2"/>
              </a:rPr>
              <a:t> </a:t>
            </a:r>
            <a:r>
              <a:rPr lang="fr-FR" dirty="0" err="1">
                <a:sym typeface="Wingdings" panose="05000000000000000000" pitchFamily="2" charset="2"/>
              </a:rPr>
              <a:t>bandwidth</a:t>
            </a:r>
            <a:r>
              <a:rPr lang="fr-FR" dirty="0">
                <a:sym typeface="Wingdings" panose="05000000000000000000" pitchFamily="2" charset="2"/>
              </a:rPr>
              <a:t>.</a:t>
            </a:r>
          </a:p>
          <a:p>
            <a:pPr marL="171450" indent="-171450">
              <a:buFont typeface="Arial" panose="020B0604020202020204" pitchFamily="34" charset="0"/>
              <a:buChar char="•"/>
            </a:pPr>
            <a:r>
              <a:rPr lang="fr-FR" dirty="0">
                <a:sym typeface="Wingdings" panose="05000000000000000000" pitchFamily="2" charset="2"/>
              </a:rPr>
              <a:t>QA </a:t>
            </a:r>
            <a:r>
              <a:rPr lang="fr-FR" dirty="0" err="1">
                <a:sym typeface="Wingdings" panose="05000000000000000000" pitchFamily="2" charset="2"/>
              </a:rPr>
              <a:t>will</a:t>
            </a:r>
            <a:r>
              <a:rPr lang="fr-FR" dirty="0">
                <a:sym typeface="Wingdings" panose="05000000000000000000" pitchFamily="2" charset="2"/>
              </a:rPr>
              <a:t> </a:t>
            </a:r>
            <a:r>
              <a:rPr lang="fr-FR" dirty="0" err="1">
                <a:sym typeface="Wingdings" panose="05000000000000000000" pitchFamily="2" charset="2"/>
              </a:rPr>
              <a:t>then</a:t>
            </a:r>
            <a:r>
              <a:rPr lang="fr-FR" dirty="0">
                <a:sym typeface="Wingdings" panose="05000000000000000000" pitchFamily="2" charset="2"/>
              </a:rPr>
              <a:t> </a:t>
            </a:r>
            <a:r>
              <a:rPr lang="fr-FR" dirty="0" err="1">
                <a:sym typeface="Wingdings" panose="05000000000000000000" pitchFamily="2" charset="2"/>
              </a:rPr>
              <a:t>need</a:t>
            </a:r>
            <a:r>
              <a:rPr lang="fr-FR" dirty="0">
                <a:sym typeface="Wingdings" panose="05000000000000000000" pitchFamily="2" charset="2"/>
              </a:rPr>
              <a:t> to </a:t>
            </a:r>
            <a:r>
              <a:rPr lang="fr-FR" dirty="0" err="1">
                <a:sym typeface="Wingdings" panose="05000000000000000000" pitchFamily="2" charset="2"/>
              </a:rPr>
              <a:t>perform</a:t>
            </a:r>
            <a:r>
              <a:rPr lang="fr-FR" dirty="0">
                <a:sym typeface="Wingdings" panose="05000000000000000000" pitchFamily="2" charset="2"/>
              </a:rPr>
              <a:t> the NRT validation </a:t>
            </a:r>
            <a:r>
              <a:rPr lang="fr-FR" dirty="0" err="1">
                <a:sym typeface="Wingdings" panose="05000000000000000000" pitchFamily="2" charset="2"/>
              </a:rPr>
              <a:t>manually</a:t>
            </a:r>
            <a:r>
              <a:rPr lang="fr-FR" dirty="0">
                <a:sym typeface="Wingdings" panose="05000000000000000000" pitchFamily="2" charset="2"/>
              </a:rPr>
              <a:t>. </a:t>
            </a:r>
          </a:p>
          <a:p>
            <a:pPr marL="171450" indent="-171450">
              <a:buFont typeface="Arial" panose="020B0604020202020204" pitchFamily="34" charset="0"/>
              <a:buChar char="•"/>
            </a:pPr>
            <a:r>
              <a:rPr lang="fr-FR" dirty="0">
                <a:sym typeface="Wingdings" panose="05000000000000000000" pitchFamily="2" charset="2"/>
              </a:rPr>
              <a:t>And if all </a:t>
            </a:r>
            <a:r>
              <a:rPr lang="fr-FR" dirty="0" err="1">
                <a:sym typeface="Wingdings" panose="05000000000000000000" pitchFamily="2" charset="2"/>
              </a:rPr>
              <a:t>goes</a:t>
            </a:r>
            <a:r>
              <a:rPr lang="fr-FR" dirty="0">
                <a:sym typeface="Wingdings" panose="05000000000000000000" pitchFamily="2" charset="2"/>
              </a:rPr>
              <a:t> </a:t>
            </a:r>
            <a:r>
              <a:rPr lang="fr-FR" dirty="0" err="1">
                <a:sym typeface="Wingdings" panose="05000000000000000000" pitchFamily="2" charset="2"/>
              </a:rPr>
              <a:t>well</a:t>
            </a:r>
            <a:r>
              <a:rPr lang="fr-FR" dirty="0">
                <a:sym typeface="Wingdings" panose="05000000000000000000" pitchFamily="2" charset="2"/>
              </a:rPr>
              <a:t>, </a:t>
            </a:r>
            <a:r>
              <a:rPr lang="fr-FR" dirty="0" err="1">
                <a:sym typeface="Wingdings" panose="05000000000000000000" pitchFamily="2" charset="2"/>
              </a:rPr>
              <a:t>we</a:t>
            </a:r>
            <a:r>
              <a:rPr lang="fr-FR" dirty="0">
                <a:sym typeface="Wingdings" panose="05000000000000000000" pitchFamily="2" charset="2"/>
              </a:rPr>
              <a:t> can </a:t>
            </a:r>
            <a:r>
              <a:rPr lang="fr-FR" dirty="0" err="1">
                <a:sym typeface="Wingdings" panose="05000000000000000000" pitchFamily="2" charset="2"/>
              </a:rPr>
              <a:t>proceed</a:t>
            </a:r>
            <a:r>
              <a:rPr lang="fr-FR" dirty="0">
                <a:sym typeface="Wingdings" panose="05000000000000000000" pitchFamily="2" charset="2"/>
              </a:rPr>
              <a:t> </a:t>
            </a:r>
            <a:r>
              <a:rPr lang="fr-FR" dirty="0" err="1">
                <a:sym typeface="Wingdings" panose="05000000000000000000" pitchFamily="2" charset="2"/>
              </a:rPr>
              <a:t>with</a:t>
            </a:r>
            <a:r>
              <a:rPr lang="fr-FR" dirty="0">
                <a:sym typeface="Wingdings" panose="05000000000000000000" pitchFamily="2" charset="2"/>
              </a:rPr>
              <a:t> the QA report </a:t>
            </a:r>
            <a:r>
              <a:rPr lang="fr-FR" dirty="0" err="1">
                <a:sym typeface="Wingdings" panose="05000000000000000000" pitchFamily="2" charset="2"/>
              </a:rPr>
              <a:t>creation</a:t>
            </a:r>
            <a:r>
              <a:rPr lang="fr-FR" dirty="0">
                <a:sym typeface="Wingdings" panose="05000000000000000000" pitchFamily="2" charset="2"/>
              </a:rPr>
              <a:t>; </a:t>
            </a:r>
            <a:r>
              <a:rPr lang="fr-FR" dirty="0" err="1">
                <a:sym typeface="Wingdings" panose="05000000000000000000" pitchFamily="2" charset="2"/>
              </a:rPr>
              <a:t>still</a:t>
            </a:r>
            <a:r>
              <a:rPr lang="fr-FR" dirty="0">
                <a:sym typeface="Wingdings" panose="05000000000000000000" pitchFamily="2" charset="2"/>
              </a:rPr>
              <a:t> </a:t>
            </a:r>
            <a:r>
              <a:rPr lang="fr-FR" dirty="0" err="1">
                <a:sym typeface="Wingdings" panose="05000000000000000000" pitchFamily="2" charset="2"/>
              </a:rPr>
              <a:t>manually</a:t>
            </a:r>
            <a:endParaRPr lang="fr-FR" dirty="0">
              <a:sym typeface="Wingdings" panose="05000000000000000000" pitchFamily="2" charset="2"/>
            </a:endParaRPr>
          </a:p>
          <a:p>
            <a:pPr marL="171450" indent="-171450">
              <a:buFont typeface="Arial" panose="020B0604020202020204" pitchFamily="34" charset="0"/>
              <a:buChar char="•"/>
            </a:pPr>
            <a:r>
              <a:rPr lang="fr-FR" dirty="0" err="1">
                <a:sym typeface="Wingdings" panose="05000000000000000000" pitchFamily="2" charset="2"/>
              </a:rPr>
              <a:t>However</a:t>
            </a:r>
            <a:r>
              <a:rPr lang="fr-FR" dirty="0">
                <a:sym typeface="Wingdings" panose="05000000000000000000" pitchFamily="2" charset="2"/>
              </a:rPr>
              <a:t>, if a </a:t>
            </a:r>
            <a:r>
              <a:rPr lang="fr-FR" dirty="0" err="1">
                <a:sym typeface="Wingdings" panose="05000000000000000000" pitchFamily="2" charset="2"/>
              </a:rPr>
              <a:t>regression</a:t>
            </a:r>
            <a:r>
              <a:rPr lang="fr-FR" dirty="0">
                <a:sym typeface="Wingdings" panose="05000000000000000000" pitchFamily="2" charset="2"/>
              </a:rPr>
              <a:t> </a:t>
            </a:r>
            <a:r>
              <a:rPr lang="fr-FR" dirty="0" err="1">
                <a:sym typeface="Wingdings" panose="05000000000000000000" pitchFamily="2" charset="2"/>
              </a:rPr>
              <a:t>is</a:t>
            </a:r>
            <a:r>
              <a:rPr lang="fr-FR" dirty="0">
                <a:sym typeface="Wingdings" panose="05000000000000000000" pitchFamily="2" charset="2"/>
              </a:rPr>
              <a:t> </a:t>
            </a:r>
            <a:r>
              <a:rPr lang="fr-FR" dirty="0" err="1">
                <a:sym typeface="Wingdings" panose="05000000000000000000" pitchFamily="2" charset="2"/>
              </a:rPr>
              <a:t>found</a:t>
            </a:r>
            <a:r>
              <a:rPr lang="fr-FR" dirty="0">
                <a:sym typeface="Wingdings" panose="05000000000000000000" pitchFamily="2" charset="2"/>
              </a:rPr>
              <a:t> the </a:t>
            </a:r>
            <a:r>
              <a:rPr lang="fr-FR" dirty="0" err="1">
                <a:sym typeface="Wingdings" panose="05000000000000000000" pitchFamily="2" charset="2"/>
              </a:rPr>
              <a:t>request</a:t>
            </a:r>
            <a:r>
              <a:rPr lang="fr-FR" dirty="0">
                <a:sym typeface="Wingdings" panose="05000000000000000000" pitchFamily="2" charset="2"/>
              </a:rPr>
              <a:t> </a:t>
            </a:r>
            <a:r>
              <a:rPr lang="fr-FR" dirty="0" err="1">
                <a:sym typeface="Wingdings" panose="05000000000000000000" pitchFamily="2" charset="2"/>
              </a:rPr>
              <a:t>is</a:t>
            </a:r>
            <a:r>
              <a:rPr lang="fr-FR" dirty="0">
                <a:sym typeface="Wingdings" panose="05000000000000000000" pitchFamily="2" charset="2"/>
              </a:rPr>
              <a:t> sent back to Dev to fix and </a:t>
            </a:r>
            <a:r>
              <a:rPr lang="fr-FR" dirty="0" err="1">
                <a:sym typeface="Wingdings" panose="05000000000000000000" pitchFamily="2" charset="2"/>
              </a:rPr>
              <a:t>we</a:t>
            </a:r>
            <a:r>
              <a:rPr lang="fr-FR" dirty="0">
                <a:sym typeface="Wingdings" panose="05000000000000000000" pitchFamily="2" charset="2"/>
              </a:rPr>
              <a:t> </a:t>
            </a:r>
            <a:r>
              <a:rPr lang="fr-FR" dirty="0" err="1">
                <a:sym typeface="Wingdings" panose="05000000000000000000" pitchFamily="2" charset="2"/>
              </a:rPr>
              <a:t>will</a:t>
            </a:r>
            <a:r>
              <a:rPr lang="fr-FR" dirty="0">
                <a:sym typeface="Wingdings" panose="05000000000000000000" pitchFamily="2" charset="2"/>
              </a:rPr>
              <a:t> </a:t>
            </a:r>
            <a:r>
              <a:rPr lang="fr-FR" dirty="0" err="1">
                <a:sym typeface="Wingdings" panose="05000000000000000000" pitchFamily="2" charset="2"/>
              </a:rPr>
              <a:t>need</a:t>
            </a:r>
            <a:r>
              <a:rPr lang="fr-FR" dirty="0">
                <a:sym typeface="Wingdings" panose="05000000000000000000" pitchFamily="2" charset="2"/>
              </a:rPr>
              <a:t> to </a:t>
            </a:r>
            <a:r>
              <a:rPr lang="fr-FR" dirty="0" err="1">
                <a:sym typeface="Wingdings" panose="05000000000000000000" pitchFamily="2" charset="2"/>
              </a:rPr>
              <a:t>re-execute</a:t>
            </a:r>
            <a:r>
              <a:rPr lang="fr-FR" dirty="0">
                <a:sym typeface="Wingdings" panose="05000000000000000000" pitchFamily="2" charset="2"/>
              </a:rPr>
              <a:t> Phase-2 , Phase-3 and Phase-4 </a:t>
            </a:r>
            <a:r>
              <a:rPr lang="fr-FR" dirty="0" err="1">
                <a:sym typeface="Wingdings" panose="05000000000000000000" pitchFamily="2" charset="2"/>
              </a:rPr>
              <a:t>processes</a:t>
            </a:r>
            <a:r>
              <a:rPr lang="fr-FR" dirty="0">
                <a:sym typeface="Wingdings" panose="05000000000000000000" pitchFamily="2" charset="2"/>
              </a:rPr>
              <a:t>, </a:t>
            </a:r>
            <a:r>
              <a:rPr lang="fr-FR" dirty="0" err="1">
                <a:sym typeface="Wingdings" panose="05000000000000000000" pitchFamily="2" charset="2"/>
              </a:rPr>
              <a:t>which</a:t>
            </a:r>
            <a:r>
              <a:rPr lang="fr-FR" dirty="0">
                <a:sym typeface="Wingdings" panose="05000000000000000000" pitchFamily="2" charset="2"/>
              </a:rPr>
              <a:t> </a:t>
            </a:r>
            <a:r>
              <a:rPr lang="fr-FR" dirty="0" err="1">
                <a:sym typeface="Wingdings" panose="05000000000000000000" pitchFamily="2" charset="2"/>
              </a:rPr>
              <a:t>is</a:t>
            </a:r>
            <a:r>
              <a:rPr lang="fr-FR" dirty="0">
                <a:sym typeface="Wingdings" panose="05000000000000000000" pitchFamily="2" charset="2"/>
              </a:rPr>
              <a:t> </a:t>
            </a:r>
            <a:r>
              <a:rPr lang="fr-FR" dirty="0" err="1">
                <a:sym typeface="Wingdings" panose="05000000000000000000" pitchFamily="2" charset="2"/>
              </a:rPr>
              <a:t>very</a:t>
            </a:r>
            <a:r>
              <a:rPr lang="fr-FR" dirty="0">
                <a:sym typeface="Wingdings" panose="05000000000000000000" pitchFamily="2" charset="2"/>
              </a:rPr>
              <a:t> time </a:t>
            </a:r>
            <a:r>
              <a:rPr lang="fr-FR" dirty="0" err="1">
                <a:sym typeface="Wingdings" panose="05000000000000000000" pitchFamily="2" charset="2"/>
              </a:rPr>
              <a:t>consuming</a:t>
            </a:r>
            <a:r>
              <a:rPr lang="fr-FR" dirty="0">
                <a:sym typeface="Wingdings" panose="05000000000000000000" pitchFamily="2" charset="2"/>
              </a:rPr>
              <a:t> at </a:t>
            </a:r>
            <a:r>
              <a:rPr lang="fr-FR" dirty="0" err="1">
                <a:sym typeface="Wingdings" panose="05000000000000000000" pitchFamily="2" charset="2"/>
              </a:rPr>
              <a:t>this</a:t>
            </a:r>
            <a:r>
              <a:rPr lang="fr-FR" dirty="0">
                <a:sym typeface="Wingdings" panose="05000000000000000000" pitchFamily="2" charset="2"/>
              </a:rPr>
              <a:t> stage</a:t>
            </a:r>
            <a:endParaRPr lang="en-US" dirty="0">
              <a:sym typeface="Wingdings" panose="05000000000000000000" pitchFamily="2" charset="2"/>
            </a:endParaRPr>
          </a:p>
          <a:p>
            <a:pPr marL="171450" indent="-171450">
              <a:buFont typeface="Arial" panose="020B0604020202020204" pitchFamily="34" charset="0"/>
              <a:buChar char="•"/>
            </a:pPr>
            <a:endParaRPr lang="en-US"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Phase-4 problem:</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NRT validation is performed manually and results in further delaying the delivery until a successful NRT validation is reached. This is also hindering continuous delivery</a:t>
            </a:r>
          </a:p>
          <a:p>
            <a:pPr marL="171450" indent="-171450">
              <a:buFont typeface="Arial" panose="020B0604020202020204" pitchFamily="34" charset="0"/>
              <a:buChar char="•"/>
            </a:pPr>
            <a:r>
              <a:rPr lang="fr-FR" sz="1200" kern="1200" dirty="0">
                <a:solidFill>
                  <a:schemeClr val="tx1"/>
                </a:solidFill>
                <a:effectLst/>
                <a:latin typeface="+mn-lt"/>
                <a:ea typeface="+mn-ea"/>
                <a:cs typeface="+mn-cs"/>
              </a:rPr>
              <a:t>T</a:t>
            </a:r>
            <a:r>
              <a:rPr lang="en-US" sz="1200" kern="1200" dirty="0">
                <a:solidFill>
                  <a:schemeClr val="tx1"/>
                </a:solidFill>
                <a:effectLst/>
                <a:latin typeface="+mn-lt"/>
                <a:ea typeface="+mn-ea"/>
                <a:cs typeface="+mn-cs"/>
              </a:rPr>
              <a:t>his effort represents about 20% of the QA effort for each release, and it could be </a:t>
            </a:r>
            <a:r>
              <a:rPr lang="en-US" sz="1200" kern="1200" dirty="0" err="1">
                <a:solidFill>
                  <a:schemeClr val="tx1"/>
                </a:solidFill>
                <a:effectLst/>
                <a:latin typeface="+mn-lt"/>
                <a:ea typeface="+mn-ea"/>
                <a:cs typeface="+mn-cs"/>
              </a:rPr>
              <a:t>optimised</a:t>
            </a: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89BF301-D0DB-4CFF-9AA1-F3A9E29D7BF7}" type="slidenum">
              <a:rPr lang="en-US" smtClean="0"/>
              <a:t>12</a:t>
            </a:fld>
            <a:endParaRPr lang="en-US"/>
          </a:p>
        </p:txBody>
      </p:sp>
    </p:spTree>
    <p:extLst>
      <p:ext uri="{BB962C8B-B14F-4D97-AF65-F5344CB8AC3E}">
        <p14:creationId xmlns:p14="http://schemas.microsoft.com/office/powerpoint/2010/main" val="3804536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Looking at our planned gateway roadmaps and to the previous slides about our delivery process, we tried to analyze the cost of ownership for our product trying to identify areas for cost optimization in our activities. And we noticed two main types of activities that could be optimized for $ saving: </a:t>
            </a:r>
          </a:p>
          <a:p>
            <a:pPr marL="228600" indent="-228600">
              <a:buFont typeface="+mj-lt"/>
              <a:buAutoNum type="arabicPeriod"/>
            </a:pPr>
            <a:r>
              <a:rPr lang="fr-FR" dirty="0"/>
              <a:t>The first </a:t>
            </a:r>
            <a:r>
              <a:rPr lang="fr-FR" dirty="0" err="1"/>
              <a:t>is</a:t>
            </a:r>
            <a:r>
              <a:rPr lang="fr-FR" dirty="0"/>
              <a:t> </a:t>
            </a:r>
            <a:r>
              <a:rPr lang="fr-FR" dirty="0" err="1"/>
              <a:t>our</a:t>
            </a:r>
            <a:r>
              <a:rPr lang="fr-FR" dirty="0"/>
              <a:t> un-</a:t>
            </a:r>
            <a:r>
              <a:rPr lang="fr-FR" dirty="0" err="1"/>
              <a:t>optimized</a:t>
            </a:r>
            <a:r>
              <a:rPr lang="fr-FR" dirty="0"/>
              <a:t> </a:t>
            </a:r>
            <a:r>
              <a:rPr lang="fr-FR" dirty="0" err="1"/>
              <a:t>delivery</a:t>
            </a:r>
            <a:r>
              <a:rPr lang="fr-FR" dirty="0"/>
              <a:t> process due to </a:t>
            </a:r>
            <a:r>
              <a:rPr lang="fr-FR" dirty="0" err="1"/>
              <a:t>redundant</a:t>
            </a:r>
            <a:r>
              <a:rPr lang="fr-FR" dirty="0"/>
              <a:t> </a:t>
            </a:r>
            <a:r>
              <a:rPr lang="fr-FR" dirty="0" err="1"/>
              <a:t>manual</a:t>
            </a:r>
            <a:r>
              <a:rPr lang="fr-FR" dirty="0"/>
              <a:t> </a:t>
            </a:r>
            <a:r>
              <a:rPr lang="fr-FR" dirty="0" err="1"/>
              <a:t>activities</a:t>
            </a:r>
            <a:r>
              <a:rPr lang="fr-FR" dirty="0"/>
              <a:t>:</a:t>
            </a:r>
          </a:p>
          <a:p>
            <a:pPr marL="457200" lvl="1" indent="0">
              <a:buFont typeface="Arial" panose="020B0604020202020204" pitchFamily="34" charset="0"/>
              <a:buNone/>
            </a:pPr>
            <a:r>
              <a:rPr lang="en-US" dirty="0"/>
              <a:t>We are actually wasting a large part of our team capacity performing manual tasks including:</a:t>
            </a:r>
          </a:p>
          <a:p>
            <a:pPr marL="628650" lvl="1" indent="-171450">
              <a:buFont typeface="Arial" panose="020B0604020202020204" pitchFamily="34" charset="0"/>
              <a:buChar char="•"/>
            </a:pPr>
            <a:r>
              <a:rPr lang="en-US" dirty="0"/>
              <a:t>Manual validation for newly implemented features</a:t>
            </a:r>
          </a:p>
          <a:p>
            <a:pPr marL="628650" lvl="1" indent="-171450">
              <a:buFont typeface="Arial" panose="020B0604020202020204" pitchFamily="34" charset="0"/>
              <a:buChar char="•"/>
            </a:pPr>
            <a:r>
              <a:rPr lang="fr-FR" dirty="0"/>
              <a:t>M</a:t>
            </a:r>
            <a:r>
              <a:rPr lang="en-US" dirty="0" err="1"/>
              <a:t>anual</a:t>
            </a:r>
            <a:r>
              <a:rPr lang="en-US" dirty="0"/>
              <a:t> validation during NRT phase</a:t>
            </a:r>
          </a:p>
          <a:p>
            <a:pPr marL="628650" lvl="1" indent="-171450">
              <a:buFont typeface="Arial" panose="020B0604020202020204" pitchFamily="34" charset="0"/>
              <a:buChar char="•"/>
            </a:pPr>
            <a:r>
              <a:rPr lang="en-US" dirty="0"/>
              <a:t>Manual document creation and update</a:t>
            </a:r>
          </a:p>
          <a:p>
            <a:pPr marL="457200" lvl="1" indent="0">
              <a:buFont typeface="Arial" panose="020B0604020202020204" pitchFamily="34" charset="0"/>
              <a:buNone/>
            </a:pPr>
            <a:r>
              <a:rPr lang="en-US" dirty="0"/>
              <a:t>The overall recurring cost of these manual activities for each SGW release represents about 40% of overall team capacity; when accounting for all derived efforts including BA follow ups, Dev fixes to reopened tickets, and duplicate QA validation of reopened issues, etc.</a:t>
            </a:r>
          </a:p>
          <a:p>
            <a:pPr marL="457200" lvl="1" indent="0">
              <a:buFont typeface="Arial" panose="020B0604020202020204" pitchFamily="34" charset="0"/>
              <a:buNone/>
            </a:pPr>
            <a:endParaRPr lang="fr-FR" dirty="0"/>
          </a:p>
          <a:p>
            <a:pPr marL="228600" indent="-228600">
              <a:buFont typeface="+mj-lt"/>
              <a:buAutoNum type="arabicPeriod"/>
            </a:pPr>
            <a:r>
              <a:rPr lang="fr-FR" dirty="0"/>
              <a:t>The second </a:t>
            </a:r>
            <a:r>
              <a:rPr lang="fr-FR" dirty="0" err="1"/>
              <a:t>is</a:t>
            </a:r>
            <a:r>
              <a:rPr lang="fr-FR" dirty="0"/>
              <a:t> about few </a:t>
            </a:r>
            <a:r>
              <a:rPr lang="fr-FR" dirty="0" err="1"/>
              <a:t>redundant</a:t>
            </a:r>
            <a:r>
              <a:rPr lang="fr-FR" dirty="0"/>
              <a:t> </a:t>
            </a:r>
            <a:r>
              <a:rPr lang="fr-FR" dirty="0" err="1"/>
              <a:t>gateway</a:t>
            </a:r>
            <a:r>
              <a:rPr lang="fr-FR" dirty="0"/>
              <a:t> </a:t>
            </a:r>
            <a:r>
              <a:rPr lang="fr-FR" dirty="0" err="1"/>
              <a:t>developments</a:t>
            </a:r>
            <a:r>
              <a:rPr lang="fr-FR" dirty="0"/>
              <a:t> for the </a:t>
            </a:r>
            <a:r>
              <a:rPr lang="fr-FR" dirty="0" err="1"/>
              <a:t>same</a:t>
            </a:r>
            <a:r>
              <a:rPr lang="fr-FR" dirty="0"/>
              <a:t> </a:t>
            </a:r>
            <a:r>
              <a:rPr lang="fr-FR" dirty="0" err="1"/>
              <a:t>markets</a:t>
            </a:r>
            <a:r>
              <a:rPr lang="fr-FR" dirty="0"/>
              <a:t> one for CV and </a:t>
            </a:r>
            <a:r>
              <a:rPr lang="fr-FR" dirty="0" err="1"/>
              <a:t>another</a:t>
            </a:r>
            <a:r>
              <a:rPr lang="fr-FR" dirty="0"/>
              <a:t> for SA. The Dev effort for </a:t>
            </a:r>
            <a:r>
              <a:rPr lang="fr-FR" dirty="0" err="1"/>
              <a:t>this</a:t>
            </a:r>
            <a:r>
              <a:rPr lang="fr-FR" dirty="0"/>
              <a:t> </a:t>
            </a:r>
            <a:r>
              <a:rPr lang="fr-FR" dirty="0" err="1"/>
              <a:t>should</a:t>
            </a:r>
            <a:r>
              <a:rPr lang="fr-FR" dirty="0"/>
              <a:t> </a:t>
            </a:r>
            <a:r>
              <a:rPr lang="fr-FR" dirty="0" err="1"/>
              <a:t>account</a:t>
            </a:r>
            <a:r>
              <a:rPr lang="fr-FR" dirty="0"/>
              <a:t> for about 20 – 25% of </a:t>
            </a:r>
            <a:r>
              <a:rPr lang="fr-FR" dirty="0" err="1"/>
              <a:t>overall</a:t>
            </a:r>
            <a:r>
              <a:rPr lang="fr-FR" dirty="0"/>
              <a:t> </a:t>
            </a:r>
            <a:r>
              <a:rPr lang="fr-FR" dirty="0" err="1"/>
              <a:t>capacity</a:t>
            </a:r>
            <a:r>
              <a:rPr lang="fr-FR" dirty="0"/>
              <a:t> </a:t>
            </a:r>
            <a:r>
              <a:rPr lang="fr-FR" dirty="0" err="1"/>
              <a:t>utilization</a:t>
            </a:r>
            <a:r>
              <a:rPr lang="fr-FR" dirty="0"/>
              <a:t>, </a:t>
            </a:r>
            <a:r>
              <a:rPr lang="fr-FR" dirty="0" err="1"/>
              <a:t>nevermind</a:t>
            </a:r>
            <a:r>
              <a:rPr lang="fr-FR" dirty="0"/>
              <a:t> the </a:t>
            </a:r>
            <a:r>
              <a:rPr lang="fr-FR" dirty="0" err="1"/>
              <a:t>risk</a:t>
            </a:r>
            <a:r>
              <a:rPr lang="fr-FR" dirty="0"/>
              <a:t> and the challenges </a:t>
            </a:r>
            <a:r>
              <a:rPr lang="fr-FR" dirty="0" err="1"/>
              <a:t>we</a:t>
            </a:r>
            <a:r>
              <a:rPr lang="fr-FR" dirty="0"/>
              <a:t> are running to </a:t>
            </a:r>
            <a:r>
              <a:rPr lang="fr-FR" dirty="0" err="1"/>
              <a:t>maintain</a:t>
            </a:r>
            <a:r>
              <a:rPr lang="fr-FR" dirty="0"/>
              <a:t> the </a:t>
            </a:r>
            <a:r>
              <a:rPr lang="fr-FR" dirty="0" err="1"/>
              <a:t>legacy</a:t>
            </a:r>
            <a:r>
              <a:rPr lang="fr-FR" dirty="0"/>
              <a:t> </a:t>
            </a:r>
            <a:r>
              <a:rPr lang="fr-FR" dirty="0" err="1"/>
              <a:t>gateways</a:t>
            </a:r>
            <a:r>
              <a:rPr lang="fr-FR" dirty="0"/>
              <a:t> </a:t>
            </a:r>
            <a:r>
              <a:rPr lang="fr-FR" dirty="0" err="1"/>
              <a:t>that</a:t>
            </a:r>
            <a:r>
              <a:rPr lang="fr-FR" dirty="0"/>
              <a:t> are not </a:t>
            </a:r>
            <a:r>
              <a:rPr lang="fr-FR" dirty="0" err="1"/>
              <a:t>converted</a:t>
            </a:r>
            <a:r>
              <a:rPr lang="fr-FR" dirty="0"/>
              <a:t> to CV adapter </a:t>
            </a:r>
            <a:r>
              <a:rPr lang="fr-FR" dirty="0" err="1"/>
              <a:t>yet</a:t>
            </a:r>
            <a:r>
              <a:rPr lang="fr-FR" dirty="0"/>
              <a:t>. This topic </a:t>
            </a:r>
            <a:r>
              <a:rPr lang="fr-FR" dirty="0" err="1"/>
              <a:t>will</a:t>
            </a:r>
            <a:r>
              <a:rPr lang="fr-FR" dirty="0"/>
              <a:t> </a:t>
            </a:r>
            <a:r>
              <a:rPr lang="fr-FR" dirty="0" err="1"/>
              <a:t>be</a:t>
            </a:r>
            <a:r>
              <a:rPr lang="fr-FR" dirty="0"/>
              <a:t> </a:t>
            </a:r>
            <a:r>
              <a:rPr lang="fr-FR" dirty="0" err="1"/>
              <a:t>covered</a:t>
            </a:r>
            <a:r>
              <a:rPr lang="fr-FR" dirty="0"/>
              <a:t> in a </a:t>
            </a:r>
            <a:r>
              <a:rPr lang="fr-FR" dirty="0" err="1"/>
              <a:t>separate</a:t>
            </a:r>
            <a:r>
              <a:rPr lang="fr-FR" dirty="0"/>
              <a:t> </a:t>
            </a:r>
            <a:r>
              <a:rPr lang="fr-FR" dirty="0" err="1"/>
              <a:t>presentation</a:t>
            </a:r>
            <a:r>
              <a:rPr lang="fr-FR" dirty="0"/>
              <a:t> by </a:t>
            </a:r>
            <a:r>
              <a:rPr lang="fr-FR" dirty="0" err="1"/>
              <a:t>some</a:t>
            </a:r>
            <a:r>
              <a:rPr lang="fr-FR" dirty="0"/>
              <a:t> of </a:t>
            </a:r>
            <a:r>
              <a:rPr lang="fr-FR" dirty="0" err="1"/>
              <a:t>our</a:t>
            </a:r>
            <a:r>
              <a:rPr lang="fr-FR" dirty="0"/>
              <a:t> </a:t>
            </a:r>
            <a:r>
              <a:rPr lang="fr-FR" dirty="0" err="1"/>
              <a:t>colleagues</a:t>
            </a:r>
            <a:endParaRPr lang="fr-FR" dirty="0"/>
          </a:p>
          <a:p>
            <a:pPr marL="0" indent="0">
              <a:buFont typeface="Arial" panose="020B0604020202020204" pitchFamily="34" charset="0"/>
              <a:buNone/>
            </a:pPr>
            <a:endParaRPr lang="fr-FR"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dirty="0"/>
              <a:t>In the </a:t>
            </a:r>
            <a:r>
              <a:rPr lang="fr-FR" dirty="0" err="1"/>
              <a:t>other</a:t>
            </a:r>
            <a:r>
              <a:rPr lang="fr-FR" dirty="0"/>
              <a:t> hand, </a:t>
            </a:r>
            <a:r>
              <a:rPr lang="fr-FR" dirty="0" err="1"/>
              <a:t>we</a:t>
            </a:r>
            <a:r>
              <a:rPr lang="fr-FR" dirty="0"/>
              <a:t> </a:t>
            </a:r>
            <a:r>
              <a:rPr lang="fr-FR" dirty="0" err="1"/>
              <a:t>don’t</a:t>
            </a:r>
            <a:r>
              <a:rPr lang="fr-FR" dirty="0"/>
              <a:t> </a:t>
            </a:r>
            <a:r>
              <a:rPr lang="fr-FR" dirty="0" err="1"/>
              <a:t>seem</a:t>
            </a:r>
            <a:r>
              <a:rPr lang="fr-FR" dirty="0"/>
              <a:t> to have </a:t>
            </a:r>
            <a:r>
              <a:rPr lang="fr-FR" dirty="0" err="1"/>
              <a:t>enough</a:t>
            </a:r>
            <a:r>
              <a:rPr lang="fr-FR" dirty="0"/>
              <a:t> </a:t>
            </a:r>
            <a:r>
              <a:rPr lang="fr-FR" dirty="0" err="1"/>
              <a:t>bandwidth</a:t>
            </a:r>
            <a:r>
              <a:rPr lang="fr-FR" dirty="0"/>
              <a:t> to </a:t>
            </a:r>
            <a:r>
              <a:rPr lang="fr-FR" dirty="0" err="1"/>
              <a:t>improve</a:t>
            </a:r>
            <a:r>
              <a:rPr lang="fr-FR" dirty="0"/>
              <a:t> </a:t>
            </a:r>
            <a:r>
              <a:rPr lang="fr-FR" dirty="0" err="1"/>
              <a:t>above</a:t>
            </a:r>
            <a:r>
              <a:rPr lang="fr-FR" dirty="0"/>
              <a:t>, </a:t>
            </a:r>
            <a:r>
              <a:rPr lang="fr-FR" dirty="0" err="1"/>
              <a:t>where</a:t>
            </a:r>
            <a:r>
              <a:rPr lang="fr-FR" dirty="0"/>
              <a:t> </a:t>
            </a:r>
            <a:r>
              <a:rPr lang="fr-FR" dirty="0" err="1"/>
              <a:t>Less</a:t>
            </a:r>
            <a:r>
              <a:rPr lang="fr-FR" dirty="0"/>
              <a:t> </a:t>
            </a:r>
            <a:r>
              <a:rPr lang="fr-FR" dirty="0" err="1"/>
              <a:t>than</a:t>
            </a:r>
            <a:r>
              <a:rPr lang="fr-FR" dirty="0"/>
              <a:t> 5% </a:t>
            </a:r>
            <a:r>
              <a:rPr lang="fr-FR" dirty="0" err="1"/>
              <a:t>is</a:t>
            </a:r>
            <a:r>
              <a:rPr lang="fr-FR" dirty="0"/>
              <a:t> </a:t>
            </a:r>
            <a:r>
              <a:rPr lang="fr-FR" dirty="0" err="1"/>
              <a:t>spent</a:t>
            </a:r>
            <a:r>
              <a:rPr lang="fr-FR" dirty="0"/>
              <a:t> on </a:t>
            </a:r>
            <a:r>
              <a:rPr lang="fr-FR" dirty="0" err="1"/>
              <a:t>improving</a:t>
            </a:r>
            <a:r>
              <a:rPr lang="fr-FR" dirty="0"/>
              <a:t> </a:t>
            </a:r>
            <a:r>
              <a:rPr lang="fr-FR" dirty="0" err="1"/>
              <a:t>our</a:t>
            </a:r>
            <a:r>
              <a:rPr lang="fr-FR" dirty="0"/>
              <a:t> </a:t>
            </a:r>
            <a:r>
              <a:rPr lang="fr-FR" dirty="0" err="1"/>
              <a:t>product</a:t>
            </a:r>
            <a:r>
              <a:rPr lang="fr-FR" dirty="0"/>
              <a:t> and </a:t>
            </a:r>
            <a:r>
              <a:rPr lang="fr-FR" dirty="0" err="1"/>
              <a:t>optimizing</a:t>
            </a:r>
            <a:r>
              <a:rPr lang="fr-FR" dirty="0"/>
              <a:t> </a:t>
            </a:r>
            <a:r>
              <a:rPr lang="fr-FR" dirty="0" err="1"/>
              <a:t>our</a:t>
            </a:r>
            <a:r>
              <a:rPr lang="fr-FR" dirty="0"/>
              <a:t> </a:t>
            </a:r>
            <a:r>
              <a:rPr lang="fr-FR" dirty="0" err="1"/>
              <a:t>development</a:t>
            </a:r>
            <a:r>
              <a:rPr lang="fr-FR" dirty="0"/>
              <a:t> </a:t>
            </a:r>
            <a:r>
              <a:rPr lang="fr-FR" dirty="0" err="1"/>
              <a:t>lifecycle</a:t>
            </a:r>
            <a:r>
              <a:rPr lang="fr-FR" dirty="0"/>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dirty="0"/>
              <a:t>As a </a:t>
            </a:r>
            <a:r>
              <a:rPr lang="fr-FR" dirty="0" err="1"/>
              <a:t>result</a:t>
            </a:r>
            <a:r>
              <a:rPr lang="fr-FR" dirty="0"/>
              <a:t> of the </a:t>
            </a:r>
            <a:r>
              <a:rPr lang="fr-FR" dirty="0" err="1"/>
              <a:t>ongoing</a:t>
            </a:r>
            <a:r>
              <a:rPr lang="fr-FR" dirty="0"/>
              <a:t> </a:t>
            </a:r>
            <a:r>
              <a:rPr lang="fr-FR" dirty="0" err="1"/>
              <a:t>delivery</a:t>
            </a:r>
            <a:r>
              <a:rPr lang="fr-FR" dirty="0"/>
              <a:t> process </a:t>
            </a:r>
            <a:r>
              <a:rPr lang="fr-FR" dirty="0" err="1"/>
              <a:t>is</a:t>
            </a:r>
            <a:r>
              <a:rPr lang="fr-FR" dirty="0"/>
              <a:t> </a:t>
            </a:r>
            <a:r>
              <a:rPr lang="fr-FR" dirty="0" err="1"/>
              <a:t>that</a:t>
            </a:r>
            <a:r>
              <a:rPr lang="fr-FR" dirty="0"/>
              <a:t> </a:t>
            </a:r>
            <a:r>
              <a:rPr lang="fr-FR" dirty="0" err="1"/>
              <a:t>although</a:t>
            </a:r>
            <a:r>
              <a:rPr lang="fr-FR" dirty="0"/>
              <a:t> </a:t>
            </a:r>
            <a:r>
              <a:rPr lang="fr-FR" dirty="0" err="1"/>
              <a:t>we</a:t>
            </a:r>
            <a:r>
              <a:rPr lang="fr-FR" dirty="0"/>
              <a:t> are </a:t>
            </a:r>
            <a:r>
              <a:rPr lang="fr-FR" dirty="0" err="1"/>
              <a:t>working</a:t>
            </a:r>
            <a:r>
              <a:rPr lang="fr-FR" dirty="0"/>
              <a:t> hard to </a:t>
            </a:r>
            <a:r>
              <a:rPr lang="fr-FR" dirty="0" err="1"/>
              <a:t>honour</a:t>
            </a:r>
            <a:r>
              <a:rPr lang="fr-FR" dirty="0"/>
              <a:t> </a:t>
            </a:r>
            <a:r>
              <a:rPr lang="fr-FR" dirty="0" err="1"/>
              <a:t>our</a:t>
            </a:r>
            <a:r>
              <a:rPr lang="fr-FR" dirty="0"/>
              <a:t> </a:t>
            </a:r>
            <a:r>
              <a:rPr lang="fr-FR" dirty="0" err="1"/>
              <a:t>delivery</a:t>
            </a:r>
            <a:r>
              <a:rPr lang="fr-FR" dirty="0"/>
              <a:t> </a:t>
            </a:r>
            <a:r>
              <a:rPr lang="fr-FR" dirty="0" err="1"/>
              <a:t>commitments</a:t>
            </a:r>
            <a:r>
              <a:rPr lang="fr-FR" dirty="0"/>
              <a:t>, </a:t>
            </a:r>
            <a:r>
              <a:rPr lang="fr-FR" dirty="0" err="1"/>
              <a:t>our</a:t>
            </a:r>
            <a:r>
              <a:rPr lang="fr-FR" dirty="0"/>
              <a:t> </a:t>
            </a:r>
            <a:r>
              <a:rPr lang="fr-FR" dirty="0" err="1"/>
              <a:t>customers</a:t>
            </a:r>
            <a:r>
              <a:rPr lang="fr-FR" dirty="0"/>
              <a:t> are </a:t>
            </a:r>
            <a:r>
              <a:rPr lang="fr-FR" dirty="0" err="1"/>
              <a:t>saying</a:t>
            </a:r>
            <a:r>
              <a:rPr lang="fr-FR" dirty="0"/>
              <a:t> </a:t>
            </a:r>
            <a:r>
              <a:rPr lang="fr-FR" dirty="0" err="1"/>
              <a:t>that</a:t>
            </a:r>
            <a:r>
              <a:rPr lang="fr-FR" dirty="0"/>
              <a:t> </a:t>
            </a:r>
            <a:r>
              <a:rPr lang="fr-FR" dirty="0" err="1"/>
              <a:t>we</a:t>
            </a:r>
            <a:r>
              <a:rPr lang="fr-FR" dirty="0"/>
              <a:t> are </a:t>
            </a:r>
            <a:r>
              <a:rPr lang="fr-FR" dirty="0" err="1"/>
              <a:t>relatively</a:t>
            </a:r>
            <a:r>
              <a:rPr lang="fr-FR" dirty="0"/>
              <a:t> slow to </a:t>
            </a:r>
            <a:r>
              <a:rPr lang="fr-FR" dirty="0" err="1"/>
              <a:t>deliver</a:t>
            </a:r>
            <a:r>
              <a:rPr lang="fr-FR" dirty="0"/>
              <a:t>, to fix, and to </a:t>
            </a:r>
            <a:r>
              <a:rPr lang="fr-FR" dirty="0" err="1"/>
              <a:t>keep</a:t>
            </a:r>
            <a:r>
              <a:rPr lang="fr-FR" dirty="0"/>
              <a:t> </a:t>
            </a:r>
            <a:r>
              <a:rPr lang="fr-FR" dirty="0" err="1"/>
              <a:t>our</a:t>
            </a:r>
            <a:r>
              <a:rPr lang="fr-FR" dirty="0"/>
              <a:t> </a:t>
            </a:r>
            <a:r>
              <a:rPr lang="fr-FR" dirty="0" err="1"/>
              <a:t>product</a:t>
            </a:r>
            <a:r>
              <a:rPr lang="fr-FR" dirty="0"/>
              <a:t> up to date.</a:t>
            </a:r>
            <a:endParaRPr lang="en-US" dirty="0"/>
          </a:p>
          <a:p>
            <a:pPr marL="0" indent="0">
              <a:buFont typeface="Arial" panose="020B0604020202020204" pitchFamily="34" charset="0"/>
              <a:buNone/>
            </a:pPr>
            <a:endParaRPr lang="fr-FR" dirty="0"/>
          </a:p>
        </p:txBody>
      </p:sp>
      <p:sp>
        <p:nvSpPr>
          <p:cNvPr id="4" name="Slide Number Placeholder 3"/>
          <p:cNvSpPr>
            <a:spLocks noGrp="1"/>
          </p:cNvSpPr>
          <p:nvPr>
            <p:ph type="sldNum" sz="quarter" idx="5"/>
          </p:nvPr>
        </p:nvSpPr>
        <p:spPr/>
        <p:txBody>
          <a:bodyPr/>
          <a:lstStyle/>
          <a:p>
            <a:fld id="{289BF301-D0DB-4CFF-9AA1-F3A9E29D7BF7}" type="slidenum">
              <a:rPr lang="en-US" smtClean="0"/>
              <a:t>13</a:t>
            </a:fld>
            <a:endParaRPr lang="en-US"/>
          </a:p>
        </p:txBody>
      </p:sp>
    </p:spTree>
    <p:extLst>
      <p:ext uri="{BB962C8B-B14F-4D97-AF65-F5344CB8AC3E}">
        <p14:creationId xmlns:p14="http://schemas.microsoft.com/office/powerpoint/2010/main" val="1370853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To optimize the value chain of our delivery process we need to: </a:t>
            </a:r>
          </a:p>
          <a:p>
            <a:pPr marL="171450" indent="-171450">
              <a:buFont typeface="Arial" panose="020B0604020202020204" pitchFamily="34" charset="0"/>
              <a:buChar char="•"/>
            </a:pPr>
            <a:r>
              <a:rPr lang="en-US" dirty="0"/>
              <a:t>Transform our release processes towards a Continuous Delivery mindset. </a:t>
            </a:r>
            <a:r>
              <a:rPr lang="en-US" sz="1200" kern="1200" dirty="0">
                <a:solidFill>
                  <a:schemeClr val="tx1"/>
                </a:solidFill>
                <a:effectLst/>
                <a:latin typeface="+mn-lt"/>
                <a:ea typeface="+mn-ea"/>
                <a:cs typeface="+mn-cs"/>
              </a:rPr>
              <a:t>This means that any feature that is developed &amp; validated should be ready for delivery right away. So validation should not just cover runtime behavior and performance, but also documentation readiness, and any runtime requirements for specific environments. Today this is not possible due to the large number of manual steps highlighted previously.</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At the heart of our continuous delivery process, there will be a live automation tool. where, Instead of manually validating new features, QA will focus on writing the automated test scripts for the same, while Dev is still implementing it. To write and run the tests, QA team will use an automation tool that is lively connected to the exchange. A CCP connected automation tool will allow the validation of the automated scripts and present the following advantages: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It will remove the sequential dependency between QA and Dev efforts for new developed items ad reduce the risk of QA resource contention at he end of the Sprint when Dev does not finish on time e.g. due to Dev environment issues, etc.</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An additional advantage of using this tool is that not only new feature testing but also NRT validation could be performed as automated test coverage improves from one release to another.</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Another advantage is that this tool will be connected to CCP, and hence there will be no need to collect WF messages, reducing the overhead of managing offline samples, which is very time consuming.</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 other advantage of this tool is an additional low cost of o</a:t>
            </a:r>
            <a:r>
              <a:rPr lang="fr-FR" sz="1200" kern="1200" dirty="0">
                <a:solidFill>
                  <a:schemeClr val="tx1"/>
                </a:solidFill>
                <a:effectLst/>
                <a:latin typeface="+mn-lt"/>
                <a:ea typeface="+mn-ea"/>
                <a:cs typeface="+mn-cs"/>
              </a:rPr>
              <a:t>w</a:t>
            </a:r>
            <a:r>
              <a:rPr lang="en-US" sz="1200" kern="1200" dirty="0" err="1">
                <a:solidFill>
                  <a:schemeClr val="tx1"/>
                </a:solidFill>
                <a:effectLst/>
                <a:latin typeface="+mn-lt"/>
                <a:ea typeface="+mn-ea"/>
                <a:cs typeface="+mn-cs"/>
              </a:rPr>
              <a:t>nership</a:t>
            </a:r>
            <a:r>
              <a:rPr lang="en-US" sz="1200" kern="1200" dirty="0">
                <a:solidFill>
                  <a:schemeClr val="tx1"/>
                </a:solidFill>
                <a:effectLst/>
                <a:latin typeface="+mn-lt"/>
                <a:ea typeface="+mn-ea"/>
                <a:cs typeface="+mn-cs"/>
              </a:rPr>
              <a:t> to write and execute the automated scripts and could reduce the validation Lead time by up to 60%.</a:t>
            </a:r>
          </a:p>
          <a:p>
            <a:pPr marL="171450" lvl="0" indent="-171450">
              <a:buFont typeface="Arial" panose="020B0604020202020204" pitchFamily="34" charset="0"/>
              <a:buChar char="•"/>
            </a:pPr>
            <a:r>
              <a:rPr lang="fr-FR" kern="1200" dirty="0">
                <a:solidFill>
                  <a:schemeClr val="tx1"/>
                </a:solidFill>
                <a:effectLst/>
                <a:latin typeface="+mn-lt"/>
                <a:ea typeface="+mn-ea"/>
                <a:cs typeface="+mn-cs"/>
              </a:rPr>
              <a:t>In addition to the </a:t>
            </a:r>
            <a:r>
              <a:rPr lang="fr-FR" kern="1200" dirty="0" err="1">
                <a:solidFill>
                  <a:schemeClr val="tx1"/>
                </a:solidFill>
                <a:effectLst/>
                <a:latin typeface="+mn-lt"/>
                <a:ea typeface="+mn-ea"/>
                <a:cs typeface="+mn-cs"/>
              </a:rPr>
              <a:t>mindset</a:t>
            </a:r>
            <a:r>
              <a:rPr lang="fr-FR" kern="1200" dirty="0">
                <a:solidFill>
                  <a:schemeClr val="tx1"/>
                </a:solidFill>
                <a:effectLst/>
                <a:latin typeface="+mn-lt"/>
                <a:ea typeface="+mn-ea"/>
                <a:cs typeface="+mn-cs"/>
              </a:rPr>
              <a:t> change and to the test automation </a:t>
            </a:r>
            <a:r>
              <a:rPr lang="fr-FR" kern="1200" dirty="0" err="1">
                <a:solidFill>
                  <a:schemeClr val="tx1"/>
                </a:solidFill>
                <a:effectLst/>
                <a:latin typeface="+mn-lt"/>
                <a:ea typeface="+mn-ea"/>
                <a:cs typeface="+mn-cs"/>
              </a:rPr>
              <a:t>tool</a:t>
            </a:r>
            <a:r>
              <a:rPr lang="fr-FR" kern="1200" dirty="0">
                <a:solidFill>
                  <a:schemeClr val="tx1"/>
                </a:solidFill>
                <a:effectLst/>
                <a:latin typeface="+mn-lt"/>
                <a:ea typeface="+mn-ea"/>
                <a:cs typeface="+mn-cs"/>
              </a:rPr>
              <a:t>, a </a:t>
            </a:r>
            <a:r>
              <a:rPr lang="fr-FR" kern="1200" dirty="0" err="1">
                <a:solidFill>
                  <a:schemeClr val="tx1"/>
                </a:solidFill>
                <a:effectLst/>
                <a:latin typeface="+mn-lt"/>
                <a:ea typeface="+mn-ea"/>
                <a:cs typeface="+mn-cs"/>
              </a:rPr>
              <a:t>proper</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Continous</a:t>
            </a:r>
            <a:r>
              <a:rPr lang="fr-FR" kern="1200" dirty="0">
                <a:solidFill>
                  <a:schemeClr val="tx1"/>
                </a:solidFill>
                <a:effectLst/>
                <a:latin typeface="+mn-lt"/>
                <a:ea typeface="+mn-ea"/>
                <a:cs typeface="+mn-cs"/>
              </a:rPr>
              <a:t> Delivery model </a:t>
            </a:r>
            <a:r>
              <a:rPr lang="fr-FR" kern="1200" dirty="0" err="1">
                <a:solidFill>
                  <a:schemeClr val="tx1"/>
                </a:solidFill>
                <a:effectLst/>
                <a:latin typeface="+mn-lt"/>
                <a:ea typeface="+mn-ea"/>
                <a:cs typeface="+mn-cs"/>
              </a:rPr>
              <a:t>will</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also</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require</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continuous</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readiness</a:t>
            </a:r>
            <a:r>
              <a:rPr lang="fr-FR" kern="1200" dirty="0">
                <a:solidFill>
                  <a:schemeClr val="tx1"/>
                </a:solidFill>
                <a:effectLst/>
                <a:latin typeface="+mn-lt"/>
                <a:ea typeface="+mn-ea"/>
                <a:cs typeface="+mn-cs"/>
              </a:rPr>
              <a:t> of the documentation for </a:t>
            </a:r>
            <a:r>
              <a:rPr lang="fr-FR" kern="1200" dirty="0" err="1">
                <a:solidFill>
                  <a:schemeClr val="tx1"/>
                </a:solidFill>
                <a:effectLst/>
                <a:latin typeface="+mn-lt"/>
                <a:ea typeface="+mn-ea"/>
                <a:cs typeface="+mn-cs"/>
              </a:rPr>
              <a:t>each</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feature</a:t>
            </a:r>
            <a:r>
              <a:rPr lang="fr-FR" kern="1200" dirty="0">
                <a:solidFill>
                  <a:schemeClr val="tx1"/>
                </a:solidFill>
                <a:effectLst/>
                <a:latin typeface="+mn-lt"/>
                <a:ea typeface="+mn-ea"/>
                <a:cs typeface="+mn-cs"/>
              </a:rPr>
              <a:t>. For </a:t>
            </a:r>
            <a:r>
              <a:rPr lang="fr-FR" kern="1200" dirty="0" err="1">
                <a:solidFill>
                  <a:schemeClr val="tx1"/>
                </a:solidFill>
                <a:effectLst/>
                <a:latin typeface="+mn-lt"/>
                <a:ea typeface="+mn-ea"/>
                <a:cs typeface="+mn-cs"/>
              </a:rPr>
              <a:t>this</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we</a:t>
            </a:r>
            <a:r>
              <a:rPr lang="fr-FR" kern="1200" dirty="0">
                <a:solidFill>
                  <a:schemeClr val="tx1"/>
                </a:solidFill>
                <a:effectLst/>
                <a:latin typeface="+mn-lt"/>
                <a:ea typeface="+mn-ea"/>
                <a:cs typeface="+mn-cs"/>
              </a:rPr>
              <a:t> propose to automate document </a:t>
            </a:r>
            <a:r>
              <a:rPr lang="fr-FR" kern="1200" dirty="0" err="1">
                <a:solidFill>
                  <a:schemeClr val="tx1"/>
                </a:solidFill>
                <a:effectLst/>
                <a:latin typeface="+mn-lt"/>
                <a:ea typeface="+mn-ea"/>
                <a:cs typeface="+mn-cs"/>
              </a:rPr>
              <a:t>generation</a:t>
            </a:r>
            <a:r>
              <a:rPr lang="fr-FR" kern="1200" dirty="0">
                <a:solidFill>
                  <a:schemeClr val="tx1"/>
                </a:solidFill>
                <a:effectLst/>
                <a:latin typeface="+mn-lt"/>
                <a:ea typeface="+mn-ea"/>
                <a:cs typeface="+mn-cs"/>
              </a:rPr>
              <a:t> by leveraging Jira content and CI </a:t>
            </a:r>
            <a:r>
              <a:rPr lang="fr-FR" kern="1200" dirty="0" err="1">
                <a:solidFill>
                  <a:schemeClr val="tx1"/>
                </a:solidFill>
                <a:effectLst/>
                <a:latin typeface="+mn-lt"/>
                <a:ea typeface="+mn-ea"/>
                <a:cs typeface="+mn-cs"/>
              </a:rPr>
              <a:t>integration</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rather</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than</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manually</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updating</a:t>
            </a:r>
            <a:r>
              <a:rPr lang="fr-FR" kern="1200" dirty="0">
                <a:solidFill>
                  <a:schemeClr val="tx1"/>
                </a:solidFill>
                <a:effectLst/>
                <a:latin typeface="+mn-lt"/>
                <a:ea typeface="+mn-ea"/>
                <a:cs typeface="+mn-cs"/>
              </a:rPr>
              <a:t> docs, </a:t>
            </a:r>
            <a:r>
              <a:rPr lang="fr-FR" kern="1200" dirty="0" err="1">
                <a:solidFill>
                  <a:schemeClr val="tx1"/>
                </a:solidFill>
                <a:effectLst/>
                <a:latin typeface="+mn-lt"/>
                <a:ea typeface="+mn-ea"/>
                <a:cs typeface="+mn-cs"/>
              </a:rPr>
              <a:t>which</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is</a:t>
            </a:r>
            <a:r>
              <a:rPr lang="fr-FR" kern="1200" dirty="0">
                <a:solidFill>
                  <a:schemeClr val="tx1"/>
                </a:solidFill>
                <a:effectLst/>
                <a:latin typeface="+mn-lt"/>
                <a:ea typeface="+mn-ea"/>
                <a:cs typeface="+mn-cs"/>
              </a:rPr>
              <a:t> time </a:t>
            </a:r>
            <a:r>
              <a:rPr lang="fr-FR" kern="1200" dirty="0" err="1">
                <a:solidFill>
                  <a:schemeClr val="tx1"/>
                </a:solidFill>
                <a:effectLst/>
                <a:latin typeface="+mn-lt"/>
                <a:ea typeface="+mn-ea"/>
                <a:cs typeface="+mn-cs"/>
              </a:rPr>
              <a:t>consuming</a:t>
            </a:r>
            <a:r>
              <a:rPr lang="fr-FR" kern="1200" dirty="0">
                <a:solidFill>
                  <a:schemeClr val="tx1"/>
                </a:solidFill>
                <a:effectLst/>
                <a:latin typeface="+mn-lt"/>
                <a:ea typeface="+mn-ea"/>
                <a:cs typeface="+mn-cs"/>
              </a:rPr>
              <a:t> as </a:t>
            </a:r>
            <a:r>
              <a:rPr lang="fr-FR" kern="1200" dirty="0" err="1">
                <a:solidFill>
                  <a:schemeClr val="tx1"/>
                </a:solidFill>
                <a:effectLst/>
                <a:latin typeface="+mn-lt"/>
                <a:ea typeface="+mn-ea"/>
                <a:cs typeface="+mn-cs"/>
              </a:rPr>
              <a:t>well</a:t>
            </a:r>
            <a:r>
              <a:rPr lang="fr-FR" kern="1200" dirty="0">
                <a:solidFill>
                  <a:schemeClr val="tx1"/>
                </a:solidFill>
                <a:effectLst/>
                <a:latin typeface="+mn-lt"/>
                <a:ea typeface="+mn-ea"/>
                <a:cs typeface="+mn-cs"/>
              </a:rPr>
              <a:t>.</a:t>
            </a:r>
          </a:p>
          <a:p>
            <a:pPr marL="171450" lvl="0" indent="-171450">
              <a:buFont typeface="Arial" panose="020B0604020202020204" pitchFamily="34" charset="0"/>
              <a:buChar char="•"/>
            </a:pPr>
            <a:endParaRPr lang="fr-FR" kern="1200" dirty="0">
              <a:solidFill>
                <a:schemeClr val="tx1"/>
              </a:solidFill>
              <a:effectLst/>
              <a:latin typeface="+mn-lt"/>
              <a:ea typeface="+mn-ea"/>
              <a:cs typeface="+mn-cs"/>
            </a:endParaRPr>
          </a:p>
          <a:p>
            <a:pPr marL="0" lvl="0" indent="0">
              <a:buFont typeface="Arial" panose="020B0604020202020204" pitchFamily="34" charset="0"/>
              <a:buNone/>
            </a:pPr>
            <a:r>
              <a:rPr lang="fr-FR" kern="1200" dirty="0">
                <a:solidFill>
                  <a:schemeClr val="tx1"/>
                </a:solidFill>
                <a:effectLst/>
                <a:latin typeface="+mn-lt"/>
                <a:ea typeface="+mn-ea"/>
                <a:cs typeface="+mn-cs"/>
              </a:rPr>
              <a:t>This transformation </a:t>
            </a:r>
            <a:r>
              <a:rPr lang="fr-FR" kern="1200" dirty="0" err="1">
                <a:solidFill>
                  <a:schemeClr val="tx1"/>
                </a:solidFill>
                <a:effectLst/>
                <a:latin typeface="+mn-lt"/>
                <a:ea typeface="+mn-ea"/>
                <a:cs typeface="+mn-cs"/>
              </a:rPr>
              <a:t>will</a:t>
            </a:r>
            <a:r>
              <a:rPr lang="fr-FR" kern="1200" dirty="0">
                <a:solidFill>
                  <a:schemeClr val="tx1"/>
                </a:solidFill>
                <a:effectLst/>
                <a:latin typeface="+mn-lt"/>
                <a:ea typeface="+mn-ea"/>
                <a:cs typeface="+mn-cs"/>
              </a:rPr>
              <a:t>:</a:t>
            </a:r>
          </a:p>
          <a:p>
            <a:pPr marL="171450" lvl="0" indent="-171450">
              <a:buFont typeface="Arial" panose="020B0604020202020204" pitchFamily="34" charset="0"/>
              <a:buChar char="•"/>
            </a:pPr>
            <a:r>
              <a:rPr lang="fr-FR" kern="1200" dirty="0" err="1">
                <a:solidFill>
                  <a:schemeClr val="tx1"/>
                </a:solidFill>
                <a:effectLst/>
                <a:latin typeface="+mn-lt"/>
                <a:ea typeface="+mn-ea"/>
                <a:cs typeface="+mn-cs"/>
              </a:rPr>
              <a:t>Generate</a:t>
            </a:r>
            <a:r>
              <a:rPr lang="fr-FR" kern="1200" dirty="0">
                <a:solidFill>
                  <a:schemeClr val="tx1"/>
                </a:solidFill>
                <a:effectLst/>
                <a:latin typeface="+mn-lt"/>
                <a:ea typeface="+mn-ea"/>
                <a:cs typeface="+mn-cs"/>
              </a:rPr>
              <a:t> a $ </a:t>
            </a:r>
            <a:r>
              <a:rPr lang="fr-FR" kern="1200" dirty="0" err="1">
                <a:solidFill>
                  <a:schemeClr val="tx1"/>
                </a:solidFill>
                <a:effectLst/>
                <a:latin typeface="+mn-lt"/>
                <a:ea typeface="+mn-ea"/>
                <a:cs typeface="+mn-cs"/>
              </a:rPr>
              <a:t>saving</a:t>
            </a:r>
            <a:r>
              <a:rPr lang="fr-FR" kern="1200" dirty="0">
                <a:solidFill>
                  <a:schemeClr val="tx1"/>
                </a:solidFill>
                <a:effectLst/>
                <a:latin typeface="+mn-lt"/>
                <a:ea typeface="+mn-ea"/>
                <a:cs typeface="+mn-cs"/>
              </a:rPr>
              <a:t> of up to 40% of </a:t>
            </a:r>
            <a:r>
              <a:rPr lang="fr-FR" kern="1200" dirty="0" err="1">
                <a:solidFill>
                  <a:schemeClr val="tx1"/>
                </a:solidFill>
                <a:effectLst/>
                <a:latin typeface="+mn-lt"/>
                <a:ea typeface="+mn-ea"/>
                <a:cs typeface="+mn-cs"/>
              </a:rPr>
              <a:t>our</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overall</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capacity</a:t>
            </a:r>
            <a:endParaRPr lang="fr-FR" kern="1200" dirty="0">
              <a:solidFill>
                <a:schemeClr val="tx1"/>
              </a:solidFill>
              <a:effectLst/>
              <a:latin typeface="+mn-lt"/>
              <a:ea typeface="+mn-ea"/>
              <a:cs typeface="+mn-cs"/>
            </a:endParaRPr>
          </a:p>
          <a:p>
            <a:pPr marL="171450" lvl="0" indent="-171450">
              <a:buFont typeface="Arial" panose="020B0604020202020204" pitchFamily="34" charset="0"/>
              <a:buChar char="•"/>
            </a:pPr>
            <a:r>
              <a:rPr lang="fr-FR" dirty="0" err="1"/>
              <a:t>Make</a:t>
            </a:r>
            <a:r>
              <a:rPr lang="fr-FR" dirty="0"/>
              <a:t> </a:t>
            </a:r>
            <a:r>
              <a:rPr lang="fr-FR" dirty="0" err="1"/>
              <a:t>our</a:t>
            </a:r>
            <a:r>
              <a:rPr lang="fr-FR" dirty="0"/>
              <a:t> clients and stakeholders happy by </a:t>
            </a:r>
            <a:r>
              <a:rPr lang="fr-FR" dirty="0" err="1"/>
              <a:t>improving</a:t>
            </a:r>
            <a:r>
              <a:rPr lang="fr-FR" dirty="0"/>
              <a:t> </a:t>
            </a:r>
            <a:r>
              <a:rPr lang="fr-FR" dirty="0" err="1"/>
              <a:t>our</a:t>
            </a:r>
            <a:r>
              <a:rPr lang="fr-FR" dirty="0"/>
              <a:t> time to </a:t>
            </a:r>
            <a:r>
              <a:rPr lang="fr-FR" dirty="0" err="1"/>
              <a:t>market</a:t>
            </a:r>
            <a:r>
              <a:rPr lang="fr-FR" dirty="0"/>
              <a:t> and by </a:t>
            </a:r>
            <a:r>
              <a:rPr lang="fr-FR" dirty="0" err="1"/>
              <a:t>frequently</a:t>
            </a:r>
            <a:r>
              <a:rPr lang="fr-FR" dirty="0"/>
              <a:t> </a:t>
            </a:r>
            <a:r>
              <a:rPr lang="fr-FR" dirty="0" err="1"/>
              <a:t>updating</a:t>
            </a:r>
            <a:r>
              <a:rPr lang="fr-FR" dirty="0"/>
              <a:t> </a:t>
            </a:r>
            <a:r>
              <a:rPr lang="fr-FR" dirty="0" err="1"/>
              <a:t>gateways</a:t>
            </a:r>
            <a:r>
              <a:rPr lang="fr-FR" dirty="0"/>
              <a:t> </a:t>
            </a:r>
            <a:r>
              <a:rPr lang="fr-FR" dirty="0" err="1"/>
              <a:t>against</a:t>
            </a:r>
            <a:r>
              <a:rPr lang="fr-FR" dirty="0"/>
              <a:t> </a:t>
            </a:r>
            <a:r>
              <a:rPr lang="fr-FR" dirty="0" err="1"/>
              <a:t>reported</a:t>
            </a:r>
            <a:r>
              <a:rPr lang="fr-FR" dirty="0"/>
              <a:t> </a:t>
            </a:r>
            <a:r>
              <a:rPr lang="fr-FR" dirty="0" err="1"/>
              <a:t>vulnerabilities</a:t>
            </a:r>
            <a:r>
              <a:rPr lang="fr-FR" dirty="0"/>
              <a:t> and issues</a:t>
            </a:r>
          </a:p>
        </p:txBody>
      </p:sp>
      <p:sp>
        <p:nvSpPr>
          <p:cNvPr id="4" name="Slide Number Placeholder 3"/>
          <p:cNvSpPr>
            <a:spLocks noGrp="1"/>
          </p:cNvSpPr>
          <p:nvPr>
            <p:ph type="sldNum" sz="quarter" idx="5"/>
          </p:nvPr>
        </p:nvSpPr>
        <p:spPr/>
        <p:txBody>
          <a:bodyPr/>
          <a:lstStyle/>
          <a:p>
            <a:fld id="{289BF301-D0DB-4CFF-9AA1-F3A9E29D7BF7}" type="slidenum">
              <a:rPr lang="en-US" smtClean="0"/>
              <a:t>14</a:t>
            </a:fld>
            <a:endParaRPr lang="en-US"/>
          </a:p>
        </p:txBody>
      </p:sp>
    </p:spTree>
    <p:extLst>
      <p:ext uri="{BB962C8B-B14F-4D97-AF65-F5344CB8AC3E}">
        <p14:creationId xmlns:p14="http://schemas.microsoft.com/office/powerpoint/2010/main" val="54116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fr-FR" dirty="0"/>
              <a:t>To </a:t>
            </a:r>
            <a:r>
              <a:rPr lang="fr-FR" dirty="0" err="1"/>
              <a:t>implement</a:t>
            </a:r>
            <a:r>
              <a:rPr lang="fr-FR" dirty="0"/>
              <a:t> the </a:t>
            </a:r>
            <a:r>
              <a:rPr lang="fr-FR" dirty="0" err="1"/>
              <a:t>Continous</a:t>
            </a:r>
            <a:r>
              <a:rPr lang="fr-FR" dirty="0"/>
              <a:t> Delivery transformation, </a:t>
            </a:r>
            <a:r>
              <a:rPr lang="fr-FR" dirty="0" err="1"/>
              <a:t>we</a:t>
            </a:r>
            <a:r>
              <a:rPr lang="fr-FR" dirty="0"/>
              <a:t> </a:t>
            </a:r>
            <a:r>
              <a:rPr lang="fr-FR" dirty="0" err="1"/>
              <a:t>need</a:t>
            </a:r>
            <a:r>
              <a:rPr lang="fr-FR" dirty="0"/>
              <a:t> to:</a:t>
            </a:r>
          </a:p>
          <a:p>
            <a:pPr marL="0" indent="0">
              <a:buFont typeface="Arial" panose="020B0604020202020204" pitchFamily="34" charset="0"/>
              <a:buNone/>
            </a:pPr>
            <a:endParaRPr lang="fr-FR" dirty="0"/>
          </a:p>
          <a:p>
            <a:pPr marL="171450" indent="-171450">
              <a:buFontTx/>
              <a:buChar char="-"/>
            </a:pPr>
            <a:r>
              <a:rPr lang="fr-FR" dirty="0" err="1"/>
              <a:t>Accelerate</a:t>
            </a:r>
            <a:r>
              <a:rPr lang="fr-FR" dirty="0"/>
              <a:t> </a:t>
            </a:r>
            <a:r>
              <a:rPr lang="fr-FR" dirty="0" err="1"/>
              <a:t>development</a:t>
            </a:r>
            <a:r>
              <a:rPr lang="fr-FR" dirty="0"/>
              <a:t> on the </a:t>
            </a:r>
            <a:r>
              <a:rPr lang="fr-FR" dirty="0" err="1"/>
              <a:t>proposed</a:t>
            </a:r>
            <a:r>
              <a:rPr lang="fr-FR" dirty="0"/>
              <a:t> SGW Live Automation </a:t>
            </a:r>
            <a:r>
              <a:rPr lang="fr-FR" dirty="0" err="1"/>
              <a:t>Testing</a:t>
            </a:r>
            <a:r>
              <a:rPr lang="fr-FR" dirty="0"/>
              <a:t> Tool</a:t>
            </a:r>
          </a:p>
          <a:p>
            <a:pPr marL="171450" indent="-171450">
              <a:buFontTx/>
              <a:buChar char="-"/>
            </a:pPr>
            <a:r>
              <a:rPr lang="fr-FR" dirty="0" err="1"/>
              <a:t>Leverage</a:t>
            </a:r>
            <a:r>
              <a:rPr lang="fr-FR" dirty="0"/>
              <a:t> CI and </a:t>
            </a:r>
            <a:r>
              <a:rPr lang="fr-FR" dirty="0" err="1"/>
              <a:t>our</a:t>
            </a:r>
            <a:r>
              <a:rPr lang="fr-FR" dirty="0"/>
              <a:t> PMIS system </a:t>
            </a:r>
            <a:r>
              <a:rPr lang="fr-FR" dirty="0" err="1"/>
              <a:t>integration</a:t>
            </a:r>
            <a:r>
              <a:rPr lang="fr-FR" dirty="0"/>
              <a:t> like Jira and </a:t>
            </a:r>
            <a:r>
              <a:rPr lang="fr-FR" dirty="0" err="1"/>
              <a:t>TestRail</a:t>
            </a:r>
            <a:r>
              <a:rPr lang="fr-FR" dirty="0"/>
              <a:t> to </a:t>
            </a:r>
            <a:r>
              <a:rPr lang="fr-FR" dirty="0" err="1"/>
              <a:t>ensure</a:t>
            </a:r>
            <a:r>
              <a:rPr lang="fr-FR" dirty="0"/>
              <a:t> </a:t>
            </a:r>
            <a:r>
              <a:rPr lang="fr-FR" dirty="0" err="1"/>
              <a:t>proper</a:t>
            </a:r>
            <a:r>
              <a:rPr lang="fr-FR" dirty="0"/>
              <a:t> </a:t>
            </a:r>
            <a:r>
              <a:rPr lang="fr-FR" dirty="0" err="1"/>
              <a:t>feature</a:t>
            </a:r>
            <a:r>
              <a:rPr lang="fr-FR" dirty="0"/>
              <a:t> </a:t>
            </a:r>
            <a:r>
              <a:rPr lang="fr-FR" dirty="0" err="1"/>
              <a:t>readinees</a:t>
            </a:r>
            <a:r>
              <a:rPr lang="fr-FR" dirty="0"/>
              <a:t> for </a:t>
            </a:r>
            <a:r>
              <a:rPr lang="fr-FR" dirty="0" err="1"/>
              <a:t>continuous</a:t>
            </a:r>
            <a:r>
              <a:rPr lang="fr-FR" dirty="0"/>
              <a:t> </a:t>
            </a:r>
            <a:r>
              <a:rPr lang="fr-FR" dirty="0" err="1"/>
              <a:t>delivery</a:t>
            </a:r>
            <a:r>
              <a:rPr lang="fr-FR" dirty="0"/>
              <a:t> </a:t>
            </a:r>
            <a:r>
              <a:rPr lang="fr-FR" dirty="0">
                <a:sym typeface="Wingdings" panose="05000000000000000000" pitchFamily="2" charset="2"/>
              </a:rPr>
              <a:t> </a:t>
            </a:r>
            <a:r>
              <a:rPr lang="fr-FR" dirty="0" err="1">
                <a:sym typeface="Wingdings" panose="05000000000000000000" pitchFamily="2" charset="2"/>
              </a:rPr>
              <a:t>We</a:t>
            </a:r>
            <a:r>
              <a:rPr lang="fr-FR" dirty="0">
                <a:sym typeface="Wingdings" panose="05000000000000000000" pitchFamily="2" charset="2"/>
              </a:rPr>
              <a:t> </a:t>
            </a:r>
            <a:r>
              <a:rPr lang="fr-FR" dirty="0" err="1">
                <a:sym typeface="Wingdings" panose="05000000000000000000" pitchFamily="2" charset="2"/>
              </a:rPr>
              <a:t>currently</a:t>
            </a:r>
            <a:r>
              <a:rPr lang="fr-FR" dirty="0">
                <a:sym typeface="Wingdings" panose="05000000000000000000" pitchFamily="2" charset="2"/>
              </a:rPr>
              <a:t> </a:t>
            </a:r>
            <a:r>
              <a:rPr lang="fr-FR" dirty="0" err="1">
                <a:sym typeface="Wingdings" panose="05000000000000000000" pitchFamily="2" charset="2"/>
              </a:rPr>
              <a:t>lack</a:t>
            </a:r>
            <a:r>
              <a:rPr lang="fr-FR" dirty="0">
                <a:sym typeface="Wingdings" panose="05000000000000000000" pitchFamily="2" charset="2"/>
              </a:rPr>
              <a:t> the </a:t>
            </a:r>
            <a:r>
              <a:rPr lang="fr-FR" dirty="0" err="1">
                <a:sym typeface="Wingdings" panose="05000000000000000000" pitchFamily="2" charset="2"/>
              </a:rPr>
              <a:t>capacity</a:t>
            </a:r>
            <a:r>
              <a:rPr lang="fr-FR" dirty="0">
                <a:sym typeface="Wingdings" panose="05000000000000000000" pitchFamily="2" charset="2"/>
              </a:rPr>
              <a:t> </a:t>
            </a:r>
            <a:r>
              <a:rPr lang="fr-FR" dirty="0" err="1">
                <a:sym typeface="Wingdings" panose="05000000000000000000" pitchFamily="2" charset="2"/>
              </a:rPr>
              <a:t>resources</a:t>
            </a:r>
            <a:r>
              <a:rPr lang="fr-FR" dirty="0">
                <a:sym typeface="Wingdings" panose="05000000000000000000" pitchFamily="2" charset="2"/>
              </a:rPr>
              <a:t> </a:t>
            </a:r>
            <a:r>
              <a:rPr lang="fr-FR" dirty="0" err="1">
                <a:sym typeface="Wingdings" panose="05000000000000000000" pitchFamily="2" charset="2"/>
              </a:rPr>
              <a:t>we</a:t>
            </a:r>
            <a:r>
              <a:rPr lang="fr-FR" dirty="0">
                <a:sym typeface="Wingdings" panose="05000000000000000000" pitchFamily="2" charset="2"/>
              </a:rPr>
              <a:t> </a:t>
            </a:r>
            <a:r>
              <a:rPr lang="fr-FR" dirty="0" err="1">
                <a:sym typeface="Wingdings" panose="05000000000000000000" pitchFamily="2" charset="2"/>
              </a:rPr>
              <a:t>need</a:t>
            </a:r>
            <a:endParaRPr lang="fr-FR" dirty="0">
              <a:sym typeface="Wingdings" panose="05000000000000000000" pitchFamily="2" charset="2"/>
            </a:endParaRPr>
          </a:p>
          <a:p>
            <a:pPr marL="171450" indent="-171450">
              <a:buFontTx/>
              <a:buChar char="-"/>
            </a:pPr>
            <a:r>
              <a:rPr lang="fr-FR" dirty="0" err="1"/>
              <a:t>We</a:t>
            </a:r>
            <a:r>
              <a:rPr lang="fr-FR" dirty="0"/>
              <a:t> </a:t>
            </a:r>
            <a:r>
              <a:rPr lang="fr-FR" dirty="0" err="1"/>
              <a:t>need</a:t>
            </a:r>
            <a:r>
              <a:rPr lang="fr-FR" dirty="0"/>
              <a:t> to </a:t>
            </a:r>
            <a:r>
              <a:rPr lang="fr-FR" dirty="0" err="1"/>
              <a:t>increase</a:t>
            </a:r>
            <a:r>
              <a:rPr lang="fr-FR" dirty="0"/>
              <a:t> </a:t>
            </a:r>
            <a:r>
              <a:rPr lang="fr-FR" dirty="0" err="1"/>
              <a:t>our</a:t>
            </a:r>
            <a:r>
              <a:rPr lang="fr-FR" dirty="0"/>
              <a:t> </a:t>
            </a:r>
            <a:r>
              <a:rPr lang="fr-FR" dirty="0" err="1"/>
              <a:t>capacity</a:t>
            </a:r>
            <a:r>
              <a:rPr lang="fr-FR" dirty="0"/>
              <a:t> </a:t>
            </a:r>
            <a:r>
              <a:rPr lang="fr-FR" dirty="0" err="1"/>
              <a:t>bandwidth</a:t>
            </a:r>
            <a:r>
              <a:rPr lang="fr-FR" dirty="0"/>
              <a:t> and </a:t>
            </a:r>
            <a:r>
              <a:rPr lang="fr-FR" dirty="0" err="1"/>
              <a:t>prioritize</a:t>
            </a:r>
            <a:r>
              <a:rPr lang="fr-FR" dirty="0"/>
              <a:t> </a:t>
            </a:r>
            <a:r>
              <a:rPr lang="fr-FR" dirty="0" err="1"/>
              <a:t>above</a:t>
            </a:r>
            <a:r>
              <a:rPr lang="fr-FR" dirty="0"/>
              <a:t> initiatives in </a:t>
            </a:r>
            <a:r>
              <a:rPr lang="fr-FR" dirty="0" err="1"/>
              <a:t>our</a:t>
            </a:r>
            <a:r>
              <a:rPr lang="fr-FR" dirty="0"/>
              <a:t> Sprint, </a:t>
            </a:r>
            <a:r>
              <a:rPr lang="fr-FR" dirty="0" err="1"/>
              <a:t>which</a:t>
            </a:r>
            <a:r>
              <a:rPr lang="fr-FR" dirty="0"/>
              <a:t> </a:t>
            </a:r>
            <a:r>
              <a:rPr lang="fr-FR" dirty="0" err="1"/>
              <a:t>is</a:t>
            </a:r>
            <a:r>
              <a:rPr lang="fr-FR" dirty="0"/>
              <a:t> not possible due to </a:t>
            </a:r>
            <a:r>
              <a:rPr lang="fr-FR" dirty="0" err="1"/>
              <a:t>higher</a:t>
            </a:r>
            <a:r>
              <a:rPr lang="fr-FR" dirty="0"/>
              <a:t> </a:t>
            </a:r>
            <a:r>
              <a:rPr lang="fr-FR" dirty="0" err="1"/>
              <a:t>strategic</a:t>
            </a:r>
            <a:r>
              <a:rPr lang="fr-FR" dirty="0"/>
              <a:t> objectives for the </a:t>
            </a:r>
            <a:r>
              <a:rPr lang="fr-FR" dirty="0" err="1"/>
              <a:t>upcoming</a:t>
            </a:r>
            <a:r>
              <a:rPr lang="fr-FR" dirty="0"/>
              <a:t> </a:t>
            </a:r>
            <a:r>
              <a:rPr lang="fr-FR" dirty="0" err="1"/>
              <a:t>years</a:t>
            </a:r>
            <a:endParaRPr lang="fr-FR" dirty="0"/>
          </a:p>
        </p:txBody>
      </p:sp>
      <p:sp>
        <p:nvSpPr>
          <p:cNvPr id="4" name="Slide Number Placeholder 3"/>
          <p:cNvSpPr>
            <a:spLocks noGrp="1"/>
          </p:cNvSpPr>
          <p:nvPr>
            <p:ph type="sldNum" sz="quarter" idx="5"/>
          </p:nvPr>
        </p:nvSpPr>
        <p:spPr/>
        <p:txBody>
          <a:bodyPr/>
          <a:lstStyle/>
          <a:p>
            <a:fld id="{289BF301-D0DB-4CFF-9AA1-F3A9E29D7BF7}" type="slidenum">
              <a:rPr lang="en-US" smtClean="0"/>
              <a:t>15</a:t>
            </a:fld>
            <a:endParaRPr lang="en-US"/>
          </a:p>
        </p:txBody>
      </p:sp>
    </p:spTree>
    <p:extLst>
      <p:ext uri="{BB962C8B-B14F-4D97-AF65-F5344CB8AC3E}">
        <p14:creationId xmlns:p14="http://schemas.microsoft.com/office/powerpoint/2010/main" val="3852932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BF301-D0DB-4CFF-9AA1-F3A9E29D7BF7}" type="slidenum">
              <a:rPr lang="en-US" smtClean="0"/>
              <a:t>16</a:t>
            </a:fld>
            <a:endParaRPr lang="en-US"/>
          </a:p>
        </p:txBody>
      </p:sp>
    </p:spTree>
    <p:extLst>
      <p:ext uri="{BB962C8B-B14F-4D97-AF65-F5344CB8AC3E}">
        <p14:creationId xmlns:p14="http://schemas.microsoft.com/office/powerpoint/2010/main" val="3827733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true value chain optimization should consider all supply chain activities prior and after the deliveries. In the previous slides we highlighted the need for a </a:t>
            </a:r>
            <a:r>
              <a:rPr lang="en-US" dirty="0" err="1"/>
              <a:t>Continous</a:t>
            </a:r>
            <a:r>
              <a:rPr lang="en-US" dirty="0"/>
              <a:t> Delivery transformation to cope with the increasing requirement from our customers to manage more efficiently 35+ gateways.</a:t>
            </a:r>
          </a:p>
          <a:p>
            <a:r>
              <a:rPr lang="en-US" dirty="0"/>
              <a:t>But SGW objectives should also be inline with the FIS strategy in term of:</a:t>
            </a:r>
          </a:p>
          <a:p>
            <a:pPr marL="171450" indent="-171450">
              <a:buFont typeface="Arial" panose="020B0604020202020204" pitchFamily="34" charset="0"/>
              <a:buChar char="•"/>
            </a:pPr>
            <a:r>
              <a:rPr lang="en-US" dirty="0"/>
              <a:t>Deployment process</a:t>
            </a:r>
          </a:p>
          <a:p>
            <a:pPr marL="171450" indent="-171450">
              <a:buFont typeface="Arial" panose="020B0604020202020204" pitchFamily="34" charset="0"/>
              <a:buChar char="•"/>
            </a:pPr>
            <a:r>
              <a:rPr lang="en-US" dirty="0"/>
              <a:t>Performance</a:t>
            </a:r>
          </a:p>
          <a:p>
            <a:pPr marL="171450" indent="-171450">
              <a:buFont typeface="Arial" panose="020B0604020202020204" pitchFamily="34" charset="0"/>
              <a:buChar char="•"/>
            </a:pPr>
            <a:r>
              <a:rPr lang="en-US" dirty="0"/>
              <a:t>And additional cloud services</a:t>
            </a:r>
          </a:p>
          <a:p>
            <a:pPr marL="0" indent="0">
              <a:buFont typeface="Arial" panose="020B0604020202020204" pitchFamily="34" charset="0"/>
              <a:buNone/>
            </a:pPr>
            <a:r>
              <a:rPr lang="en-US" dirty="0"/>
              <a:t>And we will talk about these items in the next few slides</a:t>
            </a:r>
          </a:p>
        </p:txBody>
      </p:sp>
      <p:sp>
        <p:nvSpPr>
          <p:cNvPr id="4" name="Slide Number Placeholder 3"/>
          <p:cNvSpPr>
            <a:spLocks noGrp="1"/>
          </p:cNvSpPr>
          <p:nvPr>
            <p:ph type="sldNum" sz="quarter" idx="5"/>
          </p:nvPr>
        </p:nvSpPr>
        <p:spPr/>
        <p:txBody>
          <a:bodyPr/>
          <a:lstStyle/>
          <a:p>
            <a:fld id="{289BF301-D0DB-4CFF-9AA1-F3A9E29D7BF7}" type="slidenum">
              <a:rPr lang="en-US" smtClean="0"/>
              <a:t>17</a:t>
            </a:fld>
            <a:endParaRPr lang="en-US"/>
          </a:p>
        </p:txBody>
      </p:sp>
    </p:spTree>
    <p:extLst>
      <p:ext uri="{BB962C8B-B14F-4D97-AF65-F5344CB8AC3E}">
        <p14:creationId xmlns:p14="http://schemas.microsoft.com/office/powerpoint/2010/main" val="16515871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We tried to assess our post delivery value proposition, through a process based approach to show the different steps required to deploy and perform operations. Today for SGW we will need to:</a:t>
            </a:r>
          </a:p>
          <a:p>
            <a:pPr marL="228600" indent="-228600">
              <a:buFont typeface="+mj-lt"/>
              <a:buAutoNum type="arabicPeriod"/>
            </a:pPr>
            <a:r>
              <a:rPr lang="fr-FR" dirty="0"/>
              <a:t>First c</a:t>
            </a:r>
            <a:r>
              <a:rPr lang="en-US" dirty="0" err="1"/>
              <a:t>onfigure</a:t>
            </a:r>
            <a:r>
              <a:rPr lang="en-US" dirty="0"/>
              <a:t> the SGW manually for a market and for a specific customer prior to deployment. A process that presents the following shortcomings:</a:t>
            </a:r>
          </a:p>
          <a:p>
            <a:pPr marL="685800" lvl="1" indent="-228600">
              <a:buFont typeface="Arial" panose="020B0604020202020204" pitchFamily="34" charset="0"/>
              <a:buChar char="•"/>
            </a:pPr>
            <a:r>
              <a:rPr lang="fr-FR" dirty="0"/>
              <a:t>W</a:t>
            </a:r>
            <a:r>
              <a:rPr lang="en-US" dirty="0"/>
              <a:t>e need first to gather and manually set the configuration details</a:t>
            </a:r>
          </a:p>
          <a:p>
            <a:pPr marL="685800" lvl="1" indent="-228600">
              <a:buFont typeface="Arial" panose="020B0604020202020204" pitchFamily="34" charset="0"/>
              <a:buChar char="•"/>
            </a:pPr>
            <a:r>
              <a:rPr lang="fr-FR" dirty="0"/>
              <a:t>U</a:t>
            </a:r>
            <a:r>
              <a:rPr lang="en-US" dirty="0"/>
              <a:t>se file system for configuration which requires an overhead of managing access and privileges on the Docker host machine</a:t>
            </a:r>
          </a:p>
          <a:p>
            <a:pPr marL="457200" lvl="1" indent="0">
              <a:buFont typeface="Arial" panose="020B0604020202020204" pitchFamily="34" charset="0"/>
              <a:buNone/>
            </a:pPr>
            <a:r>
              <a:rPr lang="en-US" dirty="0"/>
              <a:t>The cost to our managed services to handle these manual steps for SGW configuration will also quickly increase dramatically when we need to deploy many gateways for different customers and different markets on different machines. </a:t>
            </a:r>
          </a:p>
          <a:p>
            <a:pPr marL="228600" lvl="0" indent="-228600">
              <a:buFont typeface="+mj-lt"/>
              <a:buAutoNum type="arabicPeriod"/>
            </a:pPr>
            <a:endParaRPr lang="en-US" dirty="0"/>
          </a:p>
          <a:p>
            <a:pPr marL="685800" lvl="1" indent="-228600">
              <a:buFont typeface="Arial" panose="020B0604020202020204" pitchFamily="34" charset="0"/>
              <a:buChar char="•"/>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89BF301-D0DB-4CFF-9AA1-F3A9E29D7BF7}" type="slidenum">
              <a:rPr lang="en-US" smtClean="0"/>
              <a:t>18</a:t>
            </a:fld>
            <a:endParaRPr lang="en-US"/>
          </a:p>
        </p:txBody>
      </p:sp>
    </p:spTree>
    <p:extLst>
      <p:ext uri="{BB962C8B-B14F-4D97-AF65-F5344CB8AC3E}">
        <p14:creationId xmlns:p14="http://schemas.microsoft.com/office/powerpoint/2010/main" val="11720658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fr-FR" dirty="0"/>
              <a:t>Once </a:t>
            </a:r>
            <a:r>
              <a:rPr lang="fr-FR" dirty="0" err="1"/>
              <a:t>configured</a:t>
            </a:r>
            <a:r>
              <a:rPr lang="fr-FR" dirty="0"/>
              <a:t> the standalone SGW can </a:t>
            </a:r>
            <a:r>
              <a:rPr lang="fr-FR" dirty="0" err="1"/>
              <a:t>be</a:t>
            </a:r>
            <a:r>
              <a:rPr lang="fr-FR" dirty="0"/>
              <a:t> </a:t>
            </a:r>
            <a:r>
              <a:rPr lang="fr-FR" dirty="0" err="1"/>
              <a:t>easily</a:t>
            </a:r>
            <a:r>
              <a:rPr lang="fr-FR" dirty="0"/>
              <a:t> </a:t>
            </a:r>
            <a:r>
              <a:rPr lang="fr-FR" dirty="0" err="1"/>
              <a:t>deployed</a:t>
            </a:r>
            <a:r>
              <a:rPr lang="fr-FR" dirty="0"/>
              <a:t> </a:t>
            </a:r>
            <a:r>
              <a:rPr lang="fr-FR" dirty="0" err="1"/>
              <a:t>inside</a:t>
            </a:r>
            <a:r>
              <a:rPr lang="fr-FR" dirty="0"/>
              <a:t> a Docker container, </a:t>
            </a:r>
            <a:r>
              <a:rPr lang="fr-FR" dirty="0" err="1"/>
              <a:t>which</a:t>
            </a:r>
            <a:r>
              <a:rPr lang="fr-FR" dirty="0"/>
              <a:t> </a:t>
            </a:r>
            <a:r>
              <a:rPr lang="fr-FR" dirty="0" err="1"/>
              <a:t>is</a:t>
            </a:r>
            <a:r>
              <a:rPr lang="fr-FR" dirty="0"/>
              <a:t> </a:t>
            </a:r>
            <a:r>
              <a:rPr lang="fr-FR" dirty="0" err="1"/>
              <a:t>inline</a:t>
            </a:r>
            <a:r>
              <a:rPr lang="fr-FR" dirty="0"/>
              <a:t> </a:t>
            </a:r>
            <a:r>
              <a:rPr lang="fr-FR" dirty="0" err="1"/>
              <a:t>with</a:t>
            </a:r>
            <a:r>
              <a:rPr lang="fr-FR" dirty="0"/>
              <a:t> FIS CD </a:t>
            </a:r>
            <a:r>
              <a:rPr lang="fr-FR" dirty="0" err="1"/>
              <a:t>deployment</a:t>
            </a:r>
            <a:r>
              <a:rPr lang="fr-FR" dirty="0"/>
              <a:t> </a:t>
            </a:r>
            <a:r>
              <a:rPr lang="fr-FR" dirty="0" err="1"/>
              <a:t>requirement</a:t>
            </a:r>
            <a:endParaRPr lang="en-US" dirty="0"/>
          </a:p>
        </p:txBody>
      </p:sp>
      <p:sp>
        <p:nvSpPr>
          <p:cNvPr id="4" name="Slide Number Placeholder 3"/>
          <p:cNvSpPr>
            <a:spLocks noGrp="1"/>
          </p:cNvSpPr>
          <p:nvPr>
            <p:ph type="sldNum" sz="quarter" idx="5"/>
          </p:nvPr>
        </p:nvSpPr>
        <p:spPr/>
        <p:txBody>
          <a:bodyPr/>
          <a:lstStyle/>
          <a:p>
            <a:fld id="{289BF301-D0DB-4CFF-9AA1-F3A9E29D7BF7}" type="slidenum">
              <a:rPr lang="en-US" smtClean="0"/>
              <a:t>19</a:t>
            </a:fld>
            <a:endParaRPr lang="en-US"/>
          </a:p>
        </p:txBody>
      </p:sp>
    </p:spTree>
    <p:extLst>
      <p:ext uri="{BB962C8B-B14F-4D97-AF65-F5344CB8AC3E}">
        <p14:creationId xmlns:p14="http://schemas.microsoft.com/office/powerpoint/2010/main" val="28776654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fr-FR" dirty="0"/>
              <a:t>Once a </a:t>
            </a:r>
            <a:r>
              <a:rPr lang="fr-FR" dirty="0" err="1"/>
              <a:t>getway</a:t>
            </a:r>
            <a:r>
              <a:rPr lang="fr-FR" dirty="0"/>
              <a:t> </a:t>
            </a:r>
            <a:r>
              <a:rPr lang="fr-FR" dirty="0" err="1"/>
              <a:t>is</a:t>
            </a:r>
            <a:r>
              <a:rPr lang="fr-FR" dirty="0"/>
              <a:t> </a:t>
            </a:r>
            <a:r>
              <a:rPr lang="fr-FR" dirty="0" err="1"/>
              <a:t>deployed</a:t>
            </a:r>
            <a:r>
              <a:rPr lang="fr-FR" dirty="0"/>
              <a:t>, </a:t>
            </a:r>
            <a:r>
              <a:rPr lang="fr-FR" dirty="0" err="1"/>
              <a:t>operations</a:t>
            </a:r>
            <a:r>
              <a:rPr lang="fr-FR" dirty="0"/>
              <a:t> team do not have </a:t>
            </a:r>
            <a:r>
              <a:rPr lang="fr-FR" dirty="0" err="1"/>
              <a:t>too</a:t>
            </a:r>
            <a:r>
              <a:rPr lang="fr-FR" dirty="0"/>
              <a:t> mach control over SGW runtime </a:t>
            </a:r>
            <a:r>
              <a:rPr lang="fr-FR" dirty="0" err="1"/>
              <a:t>environment</a:t>
            </a:r>
            <a:r>
              <a:rPr lang="fr-FR" dirty="0"/>
              <a:t>, </a:t>
            </a:r>
            <a:r>
              <a:rPr lang="fr-FR" dirty="0" err="1"/>
              <a:t>including</a:t>
            </a:r>
            <a:r>
              <a:rPr lang="fr-FR" dirty="0"/>
              <a:t>:</a:t>
            </a:r>
          </a:p>
          <a:p>
            <a:pPr marL="171450" indent="-171450">
              <a:buFont typeface="Arial" panose="020B0604020202020204" pitchFamily="34" charset="0"/>
              <a:buChar char="•"/>
            </a:pPr>
            <a:r>
              <a:rPr lang="fr-FR" dirty="0"/>
              <a:t>No reliable </a:t>
            </a:r>
            <a:r>
              <a:rPr lang="fr-FR" dirty="0" err="1"/>
              <a:t>tools</a:t>
            </a:r>
            <a:r>
              <a:rPr lang="fr-FR" dirty="0"/>
              <a:t> to monitor SGW performance </a:t>
            </a:r>
            <a:r>
              <a:rPr lang="fr-FR" dirty="0" err="1"/>
              <a:t>other</a:t>
            </a:r>
            <a:r>
              <a:rPr lang="fr-FR" dirty="0"/>
              <a:t> </a:t>
            </a:r>
            <a:r>
              <a:rPr lang="fr-FR" dirty="0" err="1"/>
              <a:t>than</a:t>
            </a:r>
            <a:r>
              <a:rPr lang="fr-FR" dirty="0"/>
              <a:t> </a:t>
            </a:r>
            <a:r>
              <a:rPr lang="fr-FR" dirty="0" err="1"/>
              <a:t>having</a:t>
            </a:r>
            <a:r>
              <a:rPr lang="fr-FR" dirty="0"/>
              <a:t> to set up </a:t>
            </a:r>
            <a:r>
              <a:rPr lang="fr-FR" dirty="0" err="1"/>
              <a:t>third</a:t>
            </a:r>
            <a:r>
              <a:rPr lang="fr-FR" dirty="0"/>
              <a:t> party runtime </a:t>
            </a:r>
            <a:r>
              <a:rPr lang="fr-FR" dirty="0" err="1"/>
              <a:t>tools</a:t>
            </a:r>
            <a:r>
              <a:rPr lang="fr-FR" dirty="0"/>
              <a:t> </a:t>
            </a:r>
            <a:r>
              <a:rPr lang="fr-FR" dirty="0" err="1"/>
              <a:t>manually</a:t>
            </a:r>
            <a:r>
              <a:rPr lang="fr-FR" dirty="0"/>
              <a:t> and for </a:t>
            </a:r>
            <a:r>
              <a:rPr lang="fr-FR" dirty="0" err="1"/>
              <a:t>each</a:t>
            </a:r>
            <a:r>
              <a:rPr lang="fr-FR" dirty="0"/>
              <a:t> </a:t>
            </a:r>
            <a:r>
              <a:rPr lang="fr-FR" dirty="0" err="1"/>
              <a:t>gateway</a:t>
            </a:r>
            <a:r>
              <a:rPr lang="fr-FR" dirty="0"/>
              <a:t>, </a:t>
            </a:r>
            <a:r>
              <a:rPr lang="fr-FR" dirty="0" err="1"/>
              <a:t>which</a:t>
            </a:r>
            <a:r>
              <a:rPr lang="fr-FR" dirty="0"/>
              <a:t> </a:t>
            </a:r>
            <a:r>
              <a:rPr lang="fr-FR" dirty="0" err="1"/>
              <a:t>is</a:t>
            </a:r>
            <a:r>
              <a:rPr lang="fr-FR" dirty="0"/>
              <a:t> time </a:t>
            </a:r>
            <a:r>
              <a:rPr lang="fr-FR" dirty="0" err="1"/>
              <a:t>consuming</a:t>
            </a:r>
            <a:r>
              <a:rPr lang="fr-FR" dirty="0"/>
              <a:t> to </a:t>
            </a:r>
            <a:r>
              <a:rPr lang="fr-FR" dirty="0" err="1"/>
              <a:t>our</a:t>
            </a:r>
            <a:r>
              <a:rPr lang="fr-FR" dirty="0"/>
              <a:t> </a:t>
            </a:r>
            <a:r>
              <a:rPr lang="fr-FR" dirty="0" err="1"/>
              <a:t>managed</a:t>
            </a:r>
            <a:r>
              <a:rPr lang="fr-FR" dirty="0"/>
              <a:t> services</a:t>
            </a:r>
          </a:p>
          <a:p>
            <a:pPr marL="171450" indent="-171450">
              <a:buFont typeface="Arial" panose="020B0604020202020204" pitchFamily="34" charset="0"/>
              <a:buChar char="•"/>
            </a:pPr>
            <a:r>
              <a:rPr lang="fr-FR" dirty="0"/>
              <a:t>It </a:t>
            </a:r>
            <a:r>
              <a:rPr lang="fr-FR" dirty="0" err="1"/>
              <a:t>is</a:t>
            </a:r>
            <a:r>
              <a:rPr lang="fr-FR" dirty="0"/>
              <a:t> not possible to monitor SGW performance like speed to </a:t>
            </a:r>
            <a:r>
              <a:rPr lang="fr-FR" dirty="0" err="1"/>
              <a:t>execute</a:t>
            </a:r>
            <a:r>
              <a:rPr lang="fr-FR" dirty="0"/>
              <a:t> </a:t>
            </a:r>
            <a:r>
              <a:rPr lang="fr-FR" dirty="0" err="1"/>
              <a:t>operations</a:t>
            </a:r>
            <a:r>
              <a:rPr lang="fr-FR" dirty="0"/>
              <a:t>, </a:t>
            </a:r>
            <a:r>
              <a:rPr lang="fr-FR" dirty="0" err="1"/>
              <a:t>etc</a:t>
            </a:r>
            <a:endParaRPr lang="fr-FR" dirty="0"/>
          </a:p>
          <a:p>
            <a:pPr marL="171450" indent="-171450">
              <a:buFont typeface="Arial" panose="020B0604020202020204" pitchFamily="34" charset="0"/>
              <a:buChar char="•"/>
            </a:pPr>
            <a:r>
              <a:rPr lang="fr-FR" dirty="0"/>
              <a:t>Not possible to </a:t>
            </a:r>
            <a:r>
              <a:rPr lang="fr-FR" dirty="0" err="1"/>
              <a:t>ensure</a:t>
            </a:r>
            <a:r>
              <a:rPr lang="fr-FR" dirty="0"/>
              <a:t> </a:t>
            </a:r>
            <a:r>
              <a:rPr lang="fr-FR" dirty="0" err="1"/>
              <a:t>continous</a:t>
            </a:r>
            <a:r>
              <a:rPr lang="fr-FR" dirty="0"/>
              <a:t> </a:t>
            </a:r>
            <a:r>
              <a:rPr lang="fr-FR" dirty="0" err="1"/>
              <a:t>availability</a:t>
            </a:r>
            <a:r>
              <a:rPr lang="fr-FR" dirty="0"/>
              <a:t> of the </a:t>
            </a:r>
            <a:r>
              <a:rPr lang="fr-FR" dirty="0" err="1"/>
              <a:t>gateway</a:t>
            </a:r>
            <a:r>
              <a:rPr lang="fr-FR" dirty="0"/>
              <a:t> service. So, if an instance </a:t>
            </a:r>
            <a:r>
              <a:rPr lang="fr-FR" dirty="0" err="1"/>
              <a:t>shuts</a:t>
            </a:r>
            <a:r>
              <a:rPr lang="fr-FR" dirty="0"/>
              <a:t> down, </a:t>
            </a:r>
            <a:r>
              <a:rPr lang="fr-FR" dirty="0" err="1"/>
              <a:t>we</a:t>
            </a:r>
            <a:r>
              <a:rPr lang="fr-FR" dirty="0"/>
              <a:t> have no </a:t>
            </a:r>
            <a:r>
              <a:rPr lang="fr-FR" dirty="0" err="1"/>
              <a:t>choice</a:t>
            </a:r>
            <a:r>
              <a:rPr lang="fr-FR" dirty="0"/>
              <a:t> but to restart the </a:t>
            </a:r>
            <a:r>
              <a:rPr lang="fr-FR" dirty="0" err="1"/>
              <a:t>gateway</a:t>
            </a:r>
            <a:r>
              <a:rPr lang="fr-FR" dirty="0"/>
              <a:t> for the service to </a:t>
            </a:r>
            <a:r>
              <a:rPr lang="fr-FR" dirty="0" err="1"/>
              <a:t>resume</a:t>
            </a:r>
            <a:r>
              <a:rPr lang="fr-FR" dirty="0"/>
              <a:t>. This </a:t>
            </a:r>
            <a:r>
              <a:rPr lang="fr-FR" dirty="0" err="1"/>
              <a:t>could</a:t>
            </a:r>
            <a:r>
              <a:rPr lang="fr-FR" dirty="0"/>
              <a:t> </a:t>
            </a:r>
            <a:r>
              <a:rPr lang="fr-FR" dirty="0" err="1"/>
              <a:t>be</a:t>
            </a:r>
            <a:r>
              <a:rPr lang="fr-FR" dirty="0"/>
              <a:t> </a:t>
            </a:r>
            <a:r>
              <a:rPr lang="fr-FR" dirty="0" err="1"/>
              <a:t>consequential</a:t>
            </a:r>
            <a:r>
              <a:rPr lang="fr-FR" dirty="0"/>
              <a:t> to </a:t>
            </a:r>
            <a:r>
              <a:rPr lang="fr-FR" dirty="0" err="1"/>
              <a:t>our</a:t>
            </a:r>
            <a:r>
              <a:rPr lang="fr-FR" dirty="0"/>
              <a:t> </a:t>
            </a:r>
            <a:r>
              <a:rPr lang="fr-FR" dirty="0" err="1"/>
              <a:t>customers</a:t>
            </a:r>
            <a:r>
              <a:rPr lang="fr-FR" dirty="0"/>
              <a:t> running prod </a:t>
            </a:r>
            <a:r>
              <a:rPr lang="fr-FR" dirty="0" err="1"/>
              <a:t>operations</a:t>
            </a:r>
            <a:endParaRPr lang="en-US" dirty="0"/>
          </a:p>
        </p:txBody>
      </p:sp>
      <p:sp>
        <p:nvSpPr>
          <p:cNvPr id="4" name="Slide Number Placeholder 3"/>
          <p:cNvSpPr>
            <a:spLocks noGrp="1"/>
          </p:cNvSpPr>
          <p:nvPr>
            <p:ph type="sldNum" sz="quarter" idx="5"/>
          </p:nvPr>
        </p:nvSpPr>
        <p:spPr/>
        <p:txBody>
          <a:bodyPr/>
          <a:lstStyle/>
          <a:p>
            <a:fld id="{289BF301-D0DB-4CFF-9AA1-F3A9E29D7BF7}" type="slidenum">
              <a:rPr lang="en-US" smtClean="0"/>
              <a:t>20</a:t>
            </a:fld>
            <a:endParaRPr lang="en-US"/>
          </a:p>
        </p:txBody>
      </p:sp>
    </p:spTree>
    <p:extLst>
      <p:ext uri="{BB962C8B-B14F-4D97-AF65-F5344CB8AC3E}">
        <p14:creationId xmlns:p14="http://schemas.microsoft.com/office/powerpoint/2010/main" val="3698346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This section </a:t>
            </a:r>
            <a:r>
              <a:rPr lang="fr-FR" dirty="0" err="1"/>
              <a:t>is</a:t>
            </a:r>
            <a:r>
              <a:rPr lang="fr-FR" dirty="0"/>
              <a:t> all about </a:t>
            </a:r>
            <a:r>
              <a:rPr lang="fr-FR" dirty="0" err="1"/>
              <a:t>highlighting</a:t>
            </a:r>
            <a:r>
              <a:rPr lang="fr-FR" dirty="0"/>
              <a:t> </a:t>
            </a:r>
            <a:r>
              <a:rPr lang="fr-FR" dirty="0" err="1"/>
              <a:t>what</a:t>
            </a:r>
            <a:r>
              <a:rPr lang="fr-FR" dirty="0"/>
              <a:t> </a:t>
            </a:r>
            <a:r>
              <a:rPr lang="fr-FR" dirty="0" err="1"/>
              <a:t>is</a:t>
            </a:r>
            <a:r>
              <a:rPr lang="fr-FR" dirty="0"/>
              <a:t> </a:t>
            </a:r>
            <a:r>
              <a:rPr lang="fr-FR" dirty="0" err="1"/>
              <a:t>going</a:t>
            </a:r>
            <a:r>
              <a:rPr lang="fr-FR" dirty="0"/>
              <a:t> on </a:t>
            </a:r>
            <a:r>
              <a:rPr lang="fr-FR" dirty="0" err="1"/>
              <a:t>with</a:t>
            </a:r>
            <a:r>
              <a:rPr lang="fr-FR" dirty="0"/>
              <a:t> </a:t>
            </a:r>
            <a:r>
              <a:rPr lang="fr-FR" dirty="0" err="1"/>
              <a:t>our</a:t>
            </a:r>
            <a:r>
              <a:rPr lang="fr-FR" dirty="0"/>
              <a:t> Delivery process, and </a:t>
            </a:r>
            <a:r>
              <a:rPr lang="fr-FR" dirty="0" err="1"/>
              <a:t>why</a:t>
            </a:r>
            <a:r>
              <a:rPr lang="fr-FR" dirty="0"/>
              <a:t> do </a:t>
            </a:r>
            <a:r>
              <a:rPr lang="fr-FR" dirty="0" err="1"/>
              <a:t>we</a:t>
            </a:r>
            <a:r>
              <a:rPr lang="fr-FR" dirty="0"/>
              <a:t> </a:t>
            </a:r>
            <a:r>
              <a:rPr lang="fr-FR" dirty="0" err="1"/>
              <a:t>need</a:t>
            </a:r>
            <a:r>
              <a:rPr lang="fr-FR" dirty="0"/>
              <a:t> to </a:t>
            </a:r>
            <a:r>
              <a:rPr lang="fr-FR" dirty="0" err="1"/>
              <a:t>discuss</a:t>
            </a:r>
            <a:r>
              <a:rPr lang="fr-FR" dirty="0"/>
              <a:t> about </a:t>
            </a:r>
            <a:r>
              <a:rPr lang="fr-FR" dirty="0" err="1"/>
              <a:t>this</a:t>
            </a:r>
            <a:r>
              <a:rPr lang="fr-FR" dirty="0"/>
              <a:t>:</a:t>
            </a:r>
          </a:p>
          <a:p>
            <a:pPr marL="171450" indent="-171450">
              <a:buFontTx/>
              <a:buChar char="-"/>
            </a:pPr>
            <a:r>
              <a:rPr lang="fr-FR" dirty="0"/>
              <a:t>It </a:t>
            </a:r>
            <a:r>
              <a:rPr lang="fr-FR" dirty="0" err="1"/>
              <a:t>will</a:t>
            </a:r>
            <a:r>
              <a:rPr lang="fr-FR" dirty="0"/>
              <a:t> start </a:t>
            </a:r>
            <a:r>
              <a:rPr lang="fr-FR" dirty="0" err="1"/>
              <a:t>with</a:t>
            </a:r>
            <a:r>
              <a:rPr lang="fr-FR" dirty="0"/>
              <a:t> a </a:t>
            </a:r>
            <a:r>
              <a:rPr lang="fr-FR" dirty="0" err="1"/>
              <a:t>sounding</a:t>
            </a:r>
            <a:r>
              <a:rPr lang="fr-FR" dirty="0"/>
              <a:t> message </a:t>
            </a:r>
            <a:r>
              <a:rPr lang="fr-FR" dirty="0" err="1"/>
              <a:t>from</a:t>
            </a:r>
            <a:r>
              <a:rPr lang="fr-FR" dirty="0"/>
              <a:t> </a:t>
            </a:r>
            <a:r>
              <a:rPr lang="fr-FR" dirty="0" err="1"/>
              <a:t>our</a:t>
            </a:r>
            <a:r>
              <a:rPr lang="fr-FR" dirty="0"/>
              <a:t> </a:t>
            </a:r>
            <a:r>
              <a:rPr lang="fr-FR" dirty="0" err="1"/>
              <a:t>customers</a:t>
            </a:r>
            <a:endParaRPr lang="fr-FR" dirty="0"/>
          </a:p>
          <a:p>
            <a:pPr marL="171450" indent="-171450">
              <a:buFontTx/>
              <a:buChar char="-"/>
            </a:pPr>
            <a:r>
              <a:rPr lang="fr-FR" dirty="0"/>
              <a:t>And </a:t>
            </a:r>
            <a:r>
              <a:rPr lang="fr-FR" dirty="0" err="1"/>
              <a:t>will</a:t>
            </a:r>
            <a:r>
              <a:rPr lang="fr-FR" dirty="0"/>
              <a:t> </a:t>
            </a:r>
            <a:r>
              <a:rPr lang="fr-FR" dirty="0" err="1"/>
              <a:t>identify</a:t>
            </a:r>
            <a:r>
              <a:rPr lang="fr-FR" dirty="0"/>
              <a:t> </a:t>
            </a:r>
            <a:r>
              <a:rPr lang="fr-FR" dirty="0" err="1"/>
              <a:t>why</a:t>
            </a:r>
            <a:r>
              <a:rPr lang="fr-FR" dirty="0"/>
              <a:t> </a:t>
            </a:r>
            <a:r>
              <a:rPr lang="fr-FR" dirty="0" err="1"/>
              <a:t>this</a:t>
            </a:r>
            <a:r>
              <a:rPr lang="fr-FR" dirty="0"/>
              <a:t> </a:t>
            </a:r>
            <a:r>
              <a:rPr lang="fr-FR" dirty="0" err="1"/>
              <a:t>is</a:t>
            </a:r>
            <a:r>
              <a:rPr lang="fr-FR" dirty="0"/>
              <a:t> happening to us by </a:t>
            </a:r>
            <a:r>
              <a:rPr lang="fr-FR" dirty="0" err="1"/>
              <a:t>identifying</a:t>
            </a:r>
            <a:r>
              <a:rPr lang="fr-FR" dirty="0"/>
              <a:t> the main pain points, and the challenges in </a:t>
            </a:r>
            <a:r>
              <a:rPr lang="fr-FR" dirty="0" err="1"/>
              <a:t>our</a:t>
            </a:r>
            <a:r>
              <a:rPr lang="fr-FR" dirty="0"/>
              <a:t> </a:t>
            </a:r>
            <a:r>
              <a:rPr lang="fr-FR" dirty="0" err="1"/>
              <a:t>current</a:t>
            </a:r>
            <a:r>
              <a:rPr lang="fr-FR" dirty="0"/>
              <a:t> </a:t>
            </a:r>
            <a:r>
              <a:rPr lang="fr-FR" dirty="0" err="1"/>
              <a:t>delivery</a:t>
            </a:r>
            <a:r>
              <a:rPr lang="fr-FR" dirty="0"/>
              <a:t> process</a:t>
            </a:r>
          </a:p>
          <a:p>
            <a:pPr marL="171450" indent="-171450">
              <a:buFontTx/>
              <a:buChar char="-"/>
            </a:pPr>
            <a:r>
              <a:rPr lang="fr-FR" dirty="0" err="1"/>
              <a:t>We</a:t>
            </a:r>
            <a:r>
              <a:rPr lang="fr-FR" dirty="0"/>
              <a:t> </a:t>
            </a:r>
            <a:r>
              <a:rPr lang="fr-FR" dirty="0" err="1"/>
              <a:t>will</a:t>
            </a:r>
            <a:r>
              <a:rPr lang="fr-FR" dirty="0"/>
              <a:t> talk about the impact if </a:t>
            </a:r>
            <a:r>
              <a:rPr lang="fr-FR" dirty="0" err="1"/>
              <a:t>we</a:t>
            </a:r>
            <a:r>
              <a:rPr lang="fr-FR" dirty="0"/>
              <a:t> continue </a:t>
            </a:r>
            <a:r>
              <a:rPr lang="fr-FR" dirty="0" err="1"/>
              <a:t>working</a:t>
            </a:r>
            <a:r>
              <a:rPr lang="fr-FR" dirty="0"/>
              <a:t> the </a:t>
            </a:r>
            <a:r>
              <a:rPr lang="fr-FR" dirty="0" err="1"/>
              <a:t>same</a:t>
            </a:r>
            <a:r>
              <a:rPr lang="fr-FR" dirty="0"/>
              <a:t> </a:t>
            </a:r>
            <a:r>
              <a:rPr lang="fr-FR" dirty="0" err="1"/>
              <a:t>way</a:t>
            </a:r>
            <a:endParaRPr lang="fr-FR" dirty="0"/>
          </a:p>
          <a:p>
            <a:pPr marL="171450" indent="-171450">
              <a:buFontTx/>
              <a:buChar char="-"/>
            </a:pPr>
            <a:r>
              <a:rPr lang="fr-FR" dirty="0" err="1"/>
              <a:t>Then</a:t>
            </a:r>
            <a:r>
              <a:rPr lang="fr-FR" dirty="0"/>
              <a:t> </a:t>
            </a:r>
            <a:r>
              <a:rPr lang="fr-FR" dirty="0" err="1"/>
              <a:t>we</a:t>
            </a:r>
            <a:r>
              <a:rPr lang="fr-FR" dirty="0"/>
              <a:t> </a:t>
            </a:r>
            <a:r>
              <a:rPr lang="fr-FR" dirty="0" err="1"/>
              <a:t>will</a:t>
            </a:r>
            <a:r>
              <a:rPr lang="fr-FR" dirty="0"/>
              <a:t> </a:t>
            </a:r>
            <a:r>
              <a:rPr lang="fr-FR" dirty="0" err="1"/>
              <a:t>present</a:t>
            </a:r>
            <a:r>
              <a:rPr lang="fr-FR" dirty="0"/>
              <a:t> the </a:t>
            </a:r>
            <a:r>
              <a:rPr lang="fr-FR" dirty="0" err="1"/>
              <a:t>delivery</a:t>
            </a:r>
            <a:r>
              <a:rPr lang="fr-FR" dirty="0"/>
              <a:t> process end to end </a:t>
            </a:r>
            <a:r>
              <a:rPr lang="fr-FR" dirty="0" err="1"/>
              <a:t>focusing</a:t>
            </a:r>
            <a:r>
              <a:rPr lang="fr-FR" dirty="0"/>
              <a:t> on the </a:t>
            </a:r>
            <a:r>
              <a:rPr lang="fr-FR" dirty="0" err="1"/>
              <a:t>ctivities</a:t>
            </a:r>
            <a:r>
              <a:rPr lang="fr-FR" dirty="0"/>
              <a:t> to </a:t>
            </a:r>
            <a:r>
              <a:rPr lang="fr-FR" dirty="0" err="1"/>
              <a:t>be</a:t>
            </a:r>
            <a:r>
              <a:rPr lang="fr-FR" dirty="0"/>
              <a:t> </a:t>
            </a:r>
            <a:r>
              <a:rPr lang="fr-FR" dirty="0" err="1"/>
              <a:t>optimized</a:t>
            </a:r>
            <a:r>
              <a:rPr lang="fr-FR" dirty="0"/>
              <a:t> in </a:t>
            </a:r>
            <a:r>
              <a:rPr lang="fr-FR" dirty="0" err="1"/>
              <a:t>our</a:t>
            </a:r>
            <a:r>
              <a:rPr lang="fr-FR" dirty="0"/>
              <a:t> value </a:t>
            </a:r>
            <a:r>
              <a:rPr lang="fr-FR" dirty="0" err="1"/>
              <a:t>chain</a:t>
            </a:r>
            <a:endParaRPr lang="fr-FR" dirty="0"/>
          </a:p>
          <a:p>
            <a:pPr marL="171450" indent="-171450">
              <a:buFontTx/>
              <a:buChar char="-"/>
            </a:pPr>
            <a:r>
              <a:rPr lang="fr-FR" dirty="0"/>
              <a:t>And </a:t>
            </a:r>
            <a:r>
              <a:rPr lang="fr-FR" dirty="0" err="1"/>
              <a:t>finally</a:t>
            </a:r>
            <a:r>
              <a:rPr lang="fr-FR" dirty="0"/>
              <a:t> a plan </a:t>
            </a:r>
            <a:r>
              <a:rPr lang="fr-FR" dirty="0" err="1"/>
              <a:t>will</a:t>
            </a:r>
            <a:r>
              <a:rPr lang="fr-FR" dirty="0"/>
              <a:t> </a:t>
            </a:r>
            <a:r>
              <a:rPr lang="fr-FR" dirty="0" err="1"/>
              <a:t>proposed</a:t>
            </a:r>
            <a:r>
              <a:rPr lang="fr-FR" dirty="0"/>
              <a:t> to </a:t>
            </a:r>
            <a:r>
              <a:rPr lang="fr-FR" dirty="0" err="1"/>
              <a:t>try</a:t>
            </a:r>
            <a:r>
              <a:rPr lang="fr-FR" dirty="0"/>
              <a:t> and </a:t>
            </a:r>
            <a:r>
              <a:rPr lang="fr-FR" dirty="0" err="1"/>
              <a:t>tackle</a:t>
            </a:r>
            <a:r>
              <a:rPr lang="fr-FR" dirty="0"/>
              <a:t> the challenges and </a:t>
            </a:r>
            <a:r>
              <a:rPr lang="fr-FR" dirty="0" err="1"/>
              <a:t>address</a:t>
            </a:r>
            <a:r>
              <a:rPr lang="fr-FR" dirty="0"/>
              <a:t> the issues due to </a:t>
            </a:r>
            <a:r>
              <a:rPr lang="fr-FR" dirty="0" err="1"/>
              <a:t>our</a:t>
            </a:r>
            <a:r>
              <a:rPr lang="fr-FR" dirty="0"/>
              <a:t> </a:t>
            </a:r>
            <a:r>
              <a:rPr lang="fr-FR" dirty="0" err="1"/>
              <a:t>current</a:t>
            </a:r>
            <a:r>
              <a:rPr lang="fr-FR" dirty="0"/>
              <a:t> </a:t>
            </a:r>
            <a:r>
              <a:rPr lang="fr-FR" dirty="0" err="1"/>
              <a:t>delivery</a:t>
            </a:r>
            <a:r>
              <a:rPr lang="fr-FR" dirty="0"/>
              <a:t> process</a:t>
            </a:r>
            <a:endParaRPr lang="en-US" dirty="0"/>
          </a:p>
        </p:txBody>
      </p:sp>
      <p:sp>
        <p:nvSpPr>
          <p:cNvPr id="4" name="Slide Number Placeholder 3"/>
          <p:cNvSpPr>
            <a:spLocks noGrp="1"/>
          </p:cNvSpPr>
          <p:nvPr>
            <p:ph type="sldNum" sz="quarter" idx="5"/>
          </p:nvPr>
        </p:nvSpPr>
        <p:spPr/>
        <p:txBody>
          <a:bodyPr/>
          <a:lstStyle/>
          <a:p>
            <a:fld id="{289BF301-D0DB-4CFF-9AA1-F3A9E29D7BF7}" type="slidenum">
              <a:rPr lang="en-US" smtClean="0"/>
              <a:t>3</a:t>
            </a:fld>
            <a:endParaRPr lang="en-US"/>
          </a:p>
        </p:txBody>
      </p:sp>
    </p:spTree>
    <p:extLst>
      <p:ext uri="{BB962C8B-B14F-4D97-AF65-F5344CB8AC3E}">
        <p14:creationId xmlns:p14="http://schemas.microsoft.com/office/powerpoint/2010/main" val="2122553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fr-FR" dirty="0"/>
              <a:t>So, </a:t>
            </a:r>
            <a:r>
              <a:rPr lang="fr-FR" dirty="0" err="1"/>
              <a:t>we</a:t>
            </a:r>
            <a:r>
              <a:rPr lang="fr-FR" dirty="0"/>
              <a:t> are </a:t>
            </a:r>
            <a:r>
              <a:rPr lang="fr-FR" dirty="0" err="1"/>
              <a:t>currently</a:t>
            </a:r>
            <a:r>
              <a:rPr lang="fr-FR" dirty="0"/>
              <a:t> not </a:t>
            </a:r>
            <a:r>
              <a:rPr lang="fr-FR" dirty="0" err="1"/>
              <a:t>inline</a:t>
            </a:r>
            <a:r>
              <a:rPr lang="fr-FR" dirty="0"/>
              <a:t> </a:t>
            </a:r>
            <a:r>
              <a:rPr lang="fr-FR" dirty="0" err="1"/>
              <a:t>with</a:t>
            </a:r>
            <a:r>
              <a:rPr lang="fr-FR" dirty="0"/>
              <a:t> FIS CD </a:t>
            </a:r>
            <a:r>
              <a:rPr lang="fr-FR" dirty="0" err="1"/>
              <a:t>Deployment</a:t>
            </a:r>
            <a:r>
              <a:rPr lang="fr-FR" dirty="0"/>
              <a:t> Model:</a:t>
            </a:r>
          </a:p>
          <a:p>
            <a:pPr marL="171450" indent="-171450">
              <a:buFont typeface="Arial" panose="020B0604020202020204" pitchFamily="34" charset="0"/>
              <a:buChar char="•"/>
            </a:pPr>
            <a:r>
              <a:rPr lang="fr-FR" dirty="0"/>
              <a:t>Due to the </a:t>
            </a:r>
            <a:r>
              <a:rPr lang="fr-FR" dirty="0" err="1"/>
              <a:t>way</a:t>
            </a:r>
            <a:r>
              <a:rPr lang="fr-FR" dirty="0"/>
              <a:t> </a:t>
            </a:r>
            <a:r>
              <a:rPr lang="fr-FR" dirty="0" err="1"/>
              <a:t>we</a:t>
            </a:r>
            <a:r>
              <a:rPr lang="fr-FR" dirty="0"/>
              <a:t> are </a:t>
            </a:r>
            <a:r>
              <a:rPr lang="fr-FR" dirty="0" err="1"/>
              <a:t>currently</a:t>
            </a:r>
            <a:r>
              <a:rPr lang="fr-FR" dirty="0"/>
              <a:t> </a:t>
            </a:r>
            <a:r>
              <a:rPr lang="fr-FR" dirty="0" err="1"/>
              <a:t>configuring</a:t>
            </a:r>
            <a:r>
              <a:rPr lang="fr-FR" dirty="0"/>
              <a:t> the </a:t>
            </a:r>
            <a:r>
              <a:rPr lang="fr-FR" dirty="0" err="1"/>
              <a:t>gateway</a:t>
            </a:r>
            <a:r>
              <a:rPr lang="fr-FR" dirty="0"/>
              <a:t> for a </a:t>
            </a:r>
            <a:r>
              <a:rPr lang="fr-FR" dirty="0" err="1"/>
              <a:t>market</a:t>
            </a:r>
            <a:r>
              <a:rPr lang="fr-FR" dirty="0"/>
              <a:t> and for a </a:t>
            </a:r>
            <a:r>
              <a:rPr lang="fr-FR" dirty="0" err="1"/>
              <a:t>customer</a:t>
            </a:r>
            <a:r>
              <a:rPr lang="fr-FR" dirty="0"/>
              <a:t>. The </a:t>
            </a:r>
            <a:r>
              <a:rPr lang="fr-FR" dirty="0" err="1"/>
              <a:t>cost</a:t>
            </a:r>
            <a:r>
              <a:rPr lang="fr-FR" dirty="0"/>
              <a:t> to manage </a:t>
            </a:r>
            <a:r>
              <a:rPr lang="fr-FR" dirty="0" err="1"/>
              <a:t>this</a:t>
            </a:r>
            <a:r>
              <a:rPr lang="fr-FR" dirty="0"/>
              <a:t> </a:t>
            </a:r>
            <a:r>
              <a:rPr lang="fr-FR" dirty="0" err="1"/>
              <a:t>activity</a:t>
            </a:r>
            <a:r>
              <a:rPr lang="fr-FR" dirty="0"/>
              <a:t> </a:t>
            </a:r>
            <a:r>
              <a:rPr lang="fr-FR" dirty="0" err="1"/>
              <a:t>increases</a:t>
            </a:r>
            <a:r>
              <a:rPr lang="fr-FR" dirty="0"/>
              <a:t> </a:t>
            </a:r>
            <a:r>
              <a:rPr lang="fr-FR" dirty="0" err="1"/>
              <a:t>quickly</a:t>
            </a:r>
            <a:r>
              <a:rPr lang="fr-FR" dirty="0"/>
              <a:t> </a:t>
            </a:r>
            <a:r>
              <a:rPr lang="fr-FR" dirty="0" err="1"/>
              <a:t>with</a:t>
            </a:r>
            <a:r>
              <a:rPr lang="fr-FR" dirty="0"/>
              <a:t> the </a:t>
            </a:r>
            <a:r>
              <a:rPr lang="fr-FR" dirty="0" err="1"/>
              <a:t>number</a:t>
            </a:r>
            <a:r>
              <a:rPr lang="fr-FR" dirty="0"/>
              <a:t> of </a:t>
            </a:r>
            <a:r>
              <a:rPr lang="fr-FR" dirty="0" err="1"/>
              <a:t>environments</a:t>
            </a:r>
            <a:r>
              <a:rPr lang="fr-FR" dirty="0"/>
              <a:t> to host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Also, SGW should not use File system-based configurations as this will require mounting external File Systems and manage access </a:t>
            </a:r>
            <a:r>
              <a:rPr lang="en-US" sz="1200" kern="1200" dirty="0" err="1">
                <a:solidFill>
                  <a:schemeClr val="tx1"/>
                </a:solidFill>
                <a:effectLst/>
                <a:latin typeface="+mn-lt"/>
                <a:ea typeface="+mn-ea"/>
                <a:cs typeface="+mn-cs"/>
              </a:rPr>
              <a:t>priviliges</a:t>
            </a:r>
            <a:r>
              <a:rPr lang="en-US" sz="1200" kern="1200" dirty="0">
                <a:solidFill>
                  <a:schemeClr val="tx1"/>
                </a:solidFill>
                <a:effectLst/>
                <a:latin typeface="+mn-lt"/>
                <a:ea typeface="+mn-ea"/>
                <a:cs typeface="+mn-cs"/>
              </a:rPr>
              <a:t> on Linux VMs. Second, this is not compliant with FIS CD deployment model as per our last discussion with the FIS CD team last year, where we agreed to change this design. And third this approach will also increase the cost of ownership and does not scale up economically and hence not viable for our managed services model. </a:t>
            </a:r>
            <a:endParaRPr lang="fr-FR" dirty="0"/>
          </a:p>
          <a:p>
            <a:pPr marL="171450" indent="-171450">
              <a:buFont typeface="Arial" panose="020B0604020202020204" pitchFamily="34" charset="0"/>
              <a:buChar char="•"/>
            </a:pPr>
            <a:r>
              <a:rPr lang="fr-FR" dirty="0"/>
              <a:t>Due to </a:t>
            </a:r>
            <a:r>
              <a:rPr lang="fr-FR" dirty="0" err="1"/>
              <a:t>lack</a:t>
            </a:r>
            <a:r>
              <a:rPr lang="fr-FR" dirty="0"/>
              <a:t> of performance control like </a:t>
            </a:r>
            <a:r>
              <a:rPr lang="fr-FR" dirty="0" err="1"/>
              <a:t>scalability</a:t>
            </a:r>
            <a:r>
              <a:rPr lang="fr-FR" dirty="0"/>
              <a:t> </a:t>
            </a:r>
            <a:r>
              <a:rPr lang="fr-FR" dirty="0" err="1"/>
              <a:t>means</a:t>
            </a:r>
            <a:r>
              <a:rPr lang="fr-FR" dirty="0"/>
              <a:t> to boost </a:t>
            </a:r>
            <a:r>
              <a:rPr lang="fr-FR" dirty="0" err="1"/>
              <a:t>operations</a:t>
            </a:r>
            <a:r>
              <a:rPr lang="fr-FR" dirty="0"/>
              <a:t> </a:t>
            </a:r>
            <a:r>
              <a:rPr lang="fr-FR" dirty="0" err="1"/>
              <a:t>bandwidth</a:t>
            </a:r>
            <a:r>
              <a:rPr lang="fr-FR" dirty="0"/>
              <a:t> on </a:t>
            </a:r>
            <a:r>
              <a:rPr lang="fr-FR" dirty="0" err="1"/>
              <a:t>demand</a:t>
            </a:r>
            <a:r>
              <a:rPr lang="fr-FR" dirty="0"/>
              <a:t>, </a:t>
            </a:r>
            <a:r>
              <a:rPr lang="fr-FR" dirty="0" err="1"/>
              <a:t>which</a:t>
            </a:r>
            <a:r>
              <a:rPr lang="fr-FR" dirty="0"/>
              <a:t> </a:t>
            </a:r>
            <a:r>
              <a:rPr lang="fr-FR" dirty="0" err="1"/>
              <a:t>could</a:t>
            </a:r>
            <a:r>
              <a:rPr lang="fr-FR" dirty="0"/>
              <a:t> </a:t>
            </a:r>
            <a:r>
              <a:rPr lang="fr-FR" dirty="0" err="1"/>
              <a:t>become</a:t>
            </a:r>
            <a:r>
              <a:rPr lang="fr-FR" dirty="0"/>
              <a:t> a </a:t>
            </a:r>
            <a:r>
              <a:rPr lang="fr-FR" dirty="0" err="1"/>
              <a:t>bottleneck</a:t>
            </a:r>
            <a:r>
              <a:rPr lang="fr-FR" dirty="0"/>
              <a:t> to FIS CD if </a:t>
            </a:r>
            <a:r>
              <a:rPr lang="fr-FR" dirty="0" err="1"/>
              <a:t>we</a:t>
            </a:r>
            <a:r>
              <a:rPr lang="fr-FR" dirty="0"/>
              <a:t> </a:t>
            </a:r>
            <a:r>
              <a:rPr lang="fr-FR" dirty="0" err="1"/>
              <a:t>don’t</a:t>
            </a:r>
            <a:r>
              <a:rPr lang="fr-FR" dirty="0"/>
              <a:t> </a:t>
            </a:r>
            <a:r>
              <a:rPr lang="fr-FR" dirty="0" err="1"/>
              <a:t>react</a:t>
            </a:r>
            <a:r>
              <a:rPr lang="fr-FR" dirty="0"/>
              <a:t> </a:t>
            </a:r>
            <a:r>
              <a:rPr lang="fr-FR" dirty="0" err="1"/>
              <a:t>early</a:t>
            </a:r>
            <a:r>
              <a:rPr lang="fr-FR" dirty="0"/>
              <a:t> </a:t>
            </a:r>
            <a:r>
              <a:rPr lang="fr-FR" dirty="0" err="1"/>
              <a:t>enough</a:t>
            </a:r>
            <a:endParaRPr lang="fr-FR" dirty="0"/>
          </a:p>
          <a:p>
            <a:pPr marL="171450" indent="-171450">
              <a:buFont typeface="Arial" panose="020B0604020202020204" pitchFamily="34" charset="0"/>
              <a:buChar char="•"/>
            </a:pPr>
            <a:r>
              <a:rPr lang="fr-FR" dirty="0"/>
              <a:t>Due to absence of </a:t>
            </a:r>
            <a:r>
              <a:rPr lang="fr-FR" dirty="0" err="1"/>
              <a:t>availability</a:t>
            </a:r>
            <a:r>
              <a:rPr lang="fr-FR" dirty="0"/>
              <a:t> and failover monitoring &amp; control, </a:t>
            </a:r>
            <a:r>
              <a:rPr lang="fr-FR" dirty="0" err="1"/>
              <a:t>we</a:t>
            </a:r>
            <a:r>
              <a:rPr lang="fr-FR" dirty="0"/>
              <a:t> </a:t>
            </a:r>
            <a:r>
              <a:rPr lang="fr-FR" dirty="0" err="1"/>
              <a:t>lack</a:t>
            </a:r>
            <a:r>
              <a:rPr lang="fr-FR" dirty="0"/>
              <a:t> the </a:t>
            </a:r>
            <a:r>
              <a:rPr lang="fr-FR" dirty="0" err="1"/>
              <a:t>consistency</a:t>
            </a:r>
            <a:r>
              <a:rPr lang="fr-FR" dirty="0"/>
              <a:t> in </a:t>
            </a:r>
            <a:r>
              <a:rPr lang="fr-FR" dirty="0" err="1"/>
              <a:t>ensuring</a:t>
            </a:r>
            <a:r>
              <a:rPr lang="fr-FR" dirty="0"/>
              <a:t> business </a:t>
            </a:r>
            <a:r>
              <a:rPr lang="fr-FR" dirty="0" err="1"/>
              <a:t>continuity</a:t>
            </a:r>
            <a:r>
              <a:rPr lang="fr-FR" dirty="0"/>
              <a:t> to </a:t>
            </a:r>
            <a:r>
              <a:rPr lang="fr-FR" dirty="0" err="1"/>
              <a:t>our</a:t>
            </a:r>
            <a:r>
              <a:rPr lang="fr-FR" dirty="0"/>
              <a:t> </a:t>
            </a:r>
            <a:r>
              <a:rPr lang="fr-FR" dirty="0" err="1"/>
              <a:t>customers</a:t>
            </a:r>
            <a:r>
              <a:rPr lang="fr-FR" dirty="0"/>
              <a:t>, and </a:t>
            </a:r>
            <a:r>
              <a:rPr lang="fr-FR" dirty="0" err="1"/>
              <a:t>we</a:t>
            </a:r>
            <a:r>
              <a:rPr lang="fr-FR" dirty="0"/>
              <a:t> are </a:t>
            </a:r>
            <a:r>
              <a:rPr lang="fr-FR" dirty="0" err="1"/>
              <a:t>being</a:t>
            </a:r>
            <a:r>
              <a:rPr lang="fr-FR" dirty="0"/>
              <a:t> </a:t>
            </a:r>
            <a:r>
              <a:rPr lang="fr-FR" dirty="0" err="1"/>
              <a:t>reactive</a:t>
            </a:r>
            <a:r>
              <a:rPr lang="fr-FR" dirty="0"/>
              <a:t> to correct and restart the SGW </a:t>
            </a:r>
            <a:r>
              <a:rPr lang="fr-FR" dirty="0" err="1"/>
              <a:t>when</a:t>
            </a:r>
            <a:r>
              <a:rPr lang="fr-FR" dirty="0"/>
              <a:t> </a:t>
            </a:r>
            <a:r>
              <a:rPr lang="fr-FR" dirty="0" err="1"/>
              <a:t>it</a:t>
            </a:r>
            <a:r>
              <a:rPr lang="fr-FR" dirty="0"/>
              <a:t> </a:t>
            </a:r>
            <a:r>
              <a:rPr lang="fr-FR" dirty="0" err="1"/>
              <a:t>shuts</a:t>
            </a:r>
            <a:r>
              <a:rPr lang="fr-FR" dirty="0"/>
              <a:t> down</a:t>
            </a:r>
          </a:p>
          <a:p>
            <a:pPr marL="171450" indent="-171450">
              <a:buFont typeface="Arial" panose="020B0604020202020204" pitchFamily="34" charset="0"/>
              <a:buChar char="•"/>
            </a:pPr>
            <a:endParaRPr lang="fr-FR" dirty="0"/>
          </a:p>
          <a:p>
            <a:pPr marL="0" indent="0">
              <a:buFont typeface="Arial" panose="020B0604020202020204" pitchFamily="34" charset="0"/>
              <a:buNone/>
            </a:pPr>
            <a:r>
              <a:rPr lang="fr-FR" dirty="0"/>
              <a:t>So the </a:t>
            </a:r>
            <a:r>
              <a:rPr lang="fr-FR" dirty="0" err="1"/>
              <a:t>cost</a:t>
            </a:r>
            <a:r>
              <a:rPr lang="fr-FR" dirty="0"/>
              <a:t> of running SGW </a:t>
            </a:r>
            <a:r>
              <a:rPr lang="fr-FR" dirty="0" err="1"/>
              <a:t>operations</a:t>
            </a:r>
            <a:r>
              <a:rPr lang="fr-FR" dirty="0"/>
              <a:t> </a:t>
            </a:r>
            <a:r>
              <a:rPr lang="fr-FR" dirty="0" err="1"/>
              <a:t>is</a:t>
            </a:r>
            <a:r>
              <a:rPr lang="fr-FR" dirty="0"/>
              <a:t> high and not </a:t>
            </a:r>
            <a:r>
              <a:rPr lang="fr-FR" dirty="0" err="1"/>
              <a:t>economically</a:t>
            </a:r>
            <a:r>
              <a:rPr lang="fr-FR" dirty="0"/>
              <a:t> viable </a:t>
            </a:r>
            <a:r>
              <a:rPr lang="fr-FR" dirty="0" err="1"/>
              <a:t>especially</a:t>
            </a:r>
            <a:r>
              <a:rPr lang="fr-FR" dirty="0"/>
              <a:t> in a </a:t>
            </a:r>
            <a:r>
              <a:rPr lang="fr-FR" dirty="0" err="1"/>
              <a:t>hosted</a:t>
            </a:r>
            <a:r>
              <a:rPr lang="fr-FR" dirty="0"/>
              <a:t> </a:t>
            </a:r>
            <a:r>
              <a:rPr lang="fr-FR" dirty="0" err="1"/>
              <a:t>environment</a:t>
            </a:r>
            <a:r>
              <a:rPr lang="fr-FR" dirty="0"/>
              <a:t>. </a:t>
            </a:r>
          </a:p>
          <a:p>
            <a:pPr marL="171450" indent="-171450">
              <a:buFont typeface="Arial" panose="020B0604020202020204" pitchFamily="34" charset="0"/>
              <a:buChar char="•"/>
            </a:pPr>
            <a:r>
              <a:rPr lang="fr-FR" dirty="0" err="1"/>
              <a:t>Where</a:t>
            </a:r>
            <a:r>
              <a:rPr lang="fr-FR" dirty="0"/>
              <a:t> </a:t>
            </a:r>
            <a:r>
              <a:rPr lang="fr-FR" dirty="0" err="1"/>
              <a:t>our</a:t>
            </a:r>
            <a:r>
              <a:rPr lang="fr-FR" dirty="0"/>
              <a:t> SGW </a:t>
            </a:r>
            <a:r>
              <a:rPr lang="fr-FR" dirty="0" err="1"/>
              <a:t>managed</a:t>
            </a:r>
            <a:r>
              <a:rPr lang="fr-FR" dirty="0"/>
              <a:t> service model </a:t>
            </a:r>
            <a:r>
              <a:rPr lang="fr-FR" dirty="0" err="1"/>
              <a:t>does</a:t>
            </a:r>
            <a:r>
              <a:rPr lang="fr-FR" dirty="0"/>
              <a:t> not </a:t>
            </a:r>
            <a:r>
              <a:rPr lang="fr-FR" dirty="0" err="1"/>
              <a:t>scale</a:t>
            </a:r>
            <a:r>
              <a:rPr lang="fr-FR" dirty="0"/>
              <a:t> up </a:t>
            </a:r>
            <a:r>
              <a:rPr lang="fr-FR" dirty="0" err="1"/>
              <a:t>neither</a:t>
            </a:r>
            <a:r>
              <a:rPr lang="fr-FR" dirty="0"/>
              <a:t> </a:t>
            </a:r>
            <a:r>
              <a:rPr lang="fr-FR" dirty="0" err="1"/>
              <a:t>economically</a:t>
            </a:r>
            <a:r>
              <a:rPr lang="fr-FR" dirty="0"/>
              <a:t> </a:t>
            </a:r>
            <a:r>
              <a:rPr lang="fr-FR" dirty="0" err="1"/>
              <a:t>nor</a:t>
            </a:r>
            <a:r>
              <a:rPr lang="fr-FR" dirty="0"/>
              <a:t> performance </a:t>
            </a:r>
            <a:r>
              <a:rPr lang="fr-FR" dirty="0" err="1"/>
              <a:t>wise</a:t>
            </a:r>
            <a:endParaRPr lang="fr-FR" dirty="0"/>
          </a:p>
          <a:p>
            <a:pPr marL="171450" indent="-171450">
              <a:buFont typeface="Arial" panose="020B0604020202020204" pitchFamily="34" charset="0"/>
              <a:buChar char="•"/>
            </a:pPr>
            <a:r>
              <a:rPr lang="fr-FR" dirty="0" err="1"/>
              <a:t>When</a:t>
            </a:r>
            <a:r>
              <a:rPr lang="fr-FR" dirty="0"/>
              <a:t> a </a:t>
            </a:r>
            <a:r>
              <a:rPr lang="fr-FR" dirty="0" err="1"/>
              <a:t>gateway</a:t>
            </a:r>
            <a:r>
              <a:rPr lang="fr-FR" dirty="0"/>
              <a:t> </a:t>
            </a:r>
            <a:r>
              <a:rPr lang="fr-FR" dirty="0" err="1"/>
              <a:t>shuts</a:t>
            </a:r>
            <a:r>
              <a:rPr lang="fr-FR" dirty="0"/>
              <a:t> down in the middle of the transactions </a:t>
            </a:r>
            <a:r>
              <a:rPr lang="fr-FR" dirty="0" err="1"/>
              <a:t>it</a:t>
            </a:r>
            <a:r>
              <a:rPr lang="fr-FR" dirty="0"/>
              <a:t> leads to </a:t>
            </a:r>
            <a:r>
              <a:rPr lang="fr-FR" dirty="0" err="1"/>
              <a:t>unhappy</a:t>
            </a:r>
            <a:r>
              <a:rPr lang="fr-FR" dirty="0"/>
              <a:t> </a:t>
            </a:r>
            <a:r>
              <a:rPr lang="fr-FR" dirty="0" err="1"/>
              <a:t>customers</a:t>
            </a:r>
            <a:r>
              <a:rPr lang="fr-FR" dirty="0"/>
              <a:t> and </a:t>
            </a:r>
            <a:r>
              <a:rPr lang="fr-FR" dirty="0" err="1"/>
              <a:t>we</a:t>
            </a:r>
            <a:r>
              <a:rPr lang="fr-FR" dirty="0"/>
              <a:t> are </a:t>
            </a:r>
            <a:r>
              <a:rPr lang="fr-FR" dirty="0" err="1"/>
              <a:t>usually</a:t>
            </a:r>
            <a:r>
              <a:rPr lang="fr-FR" dirty="0"/>
              <a:t> in a </a:t>
            </a:r>
            <a:r>
              <a:rPr lang="fr-FR" dirty="0" err="1"/>
              <a:t>very</a:t>
            </a:r>
            <a:r>
              <a:rPr lang="fr-FR" dirty="0"/>
              <a:t> </a:t>
            </a:r>
            <a:r>
              <a:rPr lang="fr-FR" dirty="0" err="1"/>
              <a:t>reactive</a:t>
            </a:r>
            <a:r>
              <a:rPr lang="fr-FR" dirty="0"/>
              <a:t> state </a:t>
            </a:r>
            <a:r>
              <a:rPr lang="fr-FR" dirty="0" err="1"/>
              <a:t>trying</a:t>
            </a:r>
            <a:r>
              <a:rPr lang="fr-FR" dirty="0"/>
              <a:t> to </a:t>
            </a:r>
            <a:r>
              <a:rPr lang="fr-FR" dirty="0" err="1"/>
              <a:t>recover</a:t>
            </a:r>
            <a:r>
              <a:rPr lang="fr-FR" dirty="0"/>
              <a:t> data and fix issues </a:t>
            </a:r>
            <a:r>
              <a:rPr lang="fr-FR" dirty="0" err="1"/>
              <a:t>rather</a:t>
            </a:r>
            <a:r>
              <a:rPr lang="fr-FR" dirty="0"/>
              <a:t> </a:t>
            </a:r>
            <a:r>
              <a:rPr lang="fr-FR" dirty="0" err="1"/>
              <a:t>than</a:t>
            </a:r>
            <a:r>
              <a:rPr lang="fr-FR" dirty="0"/>
              <a:t> </a:t>
            </a:r>
            <a:r>
              <a:rPr lang="fr-FR" dirty="0" err="1"/>
              <a:t>being</a:t>
            </a:r>
            <a:r>
              <a:rPr lang="fr-FR" dirty="0"/>
              <a:t> </a:t>
            </a:r>
            <a:r>
              <a:rPr lang="fr-FR" dirty="0" err="1"/>
              <a:t>preventive</a:t>
            </a:r>
            <a:r>
              <a:rPr lang="fr-FR" dirty="0"/>
              <a:t> due to </a:t>
            </a:r>
            <a:r>
              <a:rPr lang="fr-FR" dirty="0" err="1"/>
              <a:t>lack</a:t>
            </a:r>
            <a:r>
              <a:rPr lang="fr-FR" dirty="0"/>
              <a:t> of </a:t>
            </a:r>
            <a:r>
              <a:rPr lang="fr-FR" dirty="0" err="1"/>
              <a:t>proper</a:t>
            </a:r>
            <a:r>
              <a:rPr lang="fr-FR" dirty="0"/>
              <a:t> monitoring and control </a:t>
            </a:r>
            <a:r>
              <a:rPr lang="fr-FR" dirty="0" err="1"/>
              <a:t>tools</a:t>
            </a:r>
            <a:r>
              <a:rPr lang="fr-FR" dirty="0"/>
              <a:t> to </a:t>
            </a:r>
            <a:r>
              <a:rPr lang="fr-FR" dirty="0" err="1"/>
              <a:t>ensure</a:t>
            </a:r>
            <a:r>
              <a:rPr lang="fr-FR" dirty="0"/>
              <a:t> </a:t>
            </a:r>
            <a:r>
              <a:rPr lang="fr-FR" dirty="0" err="1"/>
              <a:t>availability</a:t>
            </a:r>
            <a:r>
              <a:rPr lang="fr-FR" dirty="0"/>
              <a:t> of services</a:t>
            </a:r>
          </a:p>
          <a:p>
            <a:pPr marL="171450" indent="-171450">
              <a:buFont typeface="Arial" panose="020B0604020202020204" pitchFamily="34" charset="0"/>
              <a:buChar char="•"/>
            </a:pPr>
            <a:r>
              <a:rPr lang="fr-FR" dirty="0"/>
              <a:t>Our </a:t>
            </a:r>
            <a:r>
              <a:rPr lang="fr-FR" dirty="0" err="1"/>
              <a:t>deployment</a:t>
            </a:r>
            <a:r>
              <a:rPr lang="fr-FR" dirty="0"/>
              <a:t> and </a:t>
            </a:r>
            <a:r>
              <a:rPr lang="fr-FR" dirty="0" err="1"/>
              <a:t>operations</a:t>
            </a:r>
            <a:r>
              <a:rPr lang="fr-FR" dirty="0"/>
              <a:t> </a:t>
            </a:r>
            <a:r>
              <a:rPr lang="fr-FR" dirty="0" err="1"/>
              <a:t>strategy</a:t>
            </a:r>
            <a:r>
              <a:rPr lang="fr-FR" dirty="0"/>
              <a:t> </a:t>
            </a:r>
            <a:r>
              <a:rPr lang="fr-FR" dirty="0" err="1"/>
              <a:t>is</a:t>
            </a:r>
            <a:r>
              <a:rPr lang="fr-FR" dirty="0"/>
              <a:t> not </a:t>
            </a:r>
            <a:r>
              <a:rPr lang="fr-FR" dirty="0" err="1"/>
              <a:t>completely</a:t>
            </a:r>
            <a:r>
              <a:rPr lang="fr-FR" dirty="0"/>
              <a:t> in </a:t>
            </a:r>
            <a:r>
              <a:rPr lang="fr-FR" dirty="0" err="1"/>
              <a:t>sync</a:t>
            </a:r>
            <a:r>
              <a:rPr lang="fr-FR" dirty="0"/>
              <a:t> </a:t>
            </a:r>
            <a:r>
              <a:rPr lang="fr-FR" dirty="0" err="1"/>
              <a:t>with</a:t>
            </a:r>
            <a:r>
              <a:rPr lang="fr-FR" dirty="0"/>
              <a:t> FIS CD objectives, and </a:t>
            </a:r>
            <a:r>
              <a:rPr lang="fr-FR" dirty="0" err="1"/>
              <a:t>we</a:t>
            </a:r>
            <a:r>
              <a:rPr lang="fr-FR" dirty="0"/>
              <a:t> </a:t>
            </a:r>
            <a:r>
              <a:rPr lang="fr-FR" dirty="0" err="1"/>
              <a:t>need</a:t>
            </a:r>
            <a:r>
              <a:rPr lang="fr-FR" dirty="0"/>
              <a:t> to re-</a:t>
            </a:r>
            <a:r>
              <a:rPr lang="fr-FR" dirty="0" err="1"/>
              <a:t>align</a:t>
            </a:r>
            <a:r>
              <a:rPr lang="fr-FR" dirty="0"/>
              <a:t> the </a:t>
            </a:r>
            <a:r>
              <a:rPr lang="fr-FR" dirty="0" err="1"/>
              <a:t>soonest</a:t>
            </a:r>
            <a:r>
              <a:rPr lang="fr-FR" dirty="0"/>
              <a:t>.</a:t>
            </a:r>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p:txBody>
      </p:sp>
      <p:sp>
        <p:nvSpPr>
          <p:cNvPr id="4" name="Slide Number Placeholder 3"/>
          <p:cNvSpPr>
            <a:spLocks noGrp="1"/>
          </p:cNvSpPr>
          <p:nvPr>
            <p:ph type="sldNum" sz="quarter" idx="5"/>
          </p:nvPr>
        </p:nvSpPr>
        <p:spPr/>
        <p:txBody>
          <a:bodyPr/>
          <a:lstStyle/>
          <a:p>
            <a:fld id="{289BF301-D0DB-4CFF-9AA1-F3A9E29D7BF7}" type="slidenum">
              <a:rPr lang="en-US" smtClean="0"/>
              <a:t>21</a:t>
            </a:fld>
            <a:endParaRPr lang="en-US"/>
          </a:p>
        </p:txBody>
      </p:sp>
    </p:spTree>
    <p:extLst>
      <p:ext uri="{BB962C8B-B14F-4D97-AF65-F5344CB8AC3E}">
        <p14:creationId xmlns:p14="http://schemas.microsoft.com/office/powerpoint/2010/main" val="14020232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fr-FR" dirty="0"/>
              <a:t>So to </a:t>
            </a:r>
            <a:r>
              <a:rPr lang="fr-FR" dirty="0" err="1"/>
              <a:t>align</a:t>
            </a:r>
            <a:r>
              <a:rPr lang="fr-FR" dirty="0"/>
              <a:t> the SGW </a:t>
            </a:r>
            <a:r>
              <a:rPr lang="fr-FR" dirty="0" err="1"/>
              <a:t>deployment</a:t>
            </a:r>
            <a:r>
              <a:rPr lang="fr-FR" dirty="0"/>
              <a:t> process and post-</a:t>
            </a:r>
            <a:r>
              <a:rPr lang="fr-FR" dirty="0" err="1"/>
              <a:t>deployment</a:t>
            </a:r>
            <a:r>
              <a:rPr lang="fr-FR" dirty="0"/>
              <a:t> services </a:t>
            </a:r>
            <a:r>
              <a:rPr lang="fr-FR" dirty="0" err="1"/>
              <a:t>with</a:t>
            </a:r>
            <a:r>
              <a:rPr lang="fr-FR" dirty="0"/>
              <a:t> the FIS CD </a:t>
            </a:r>
            <a:r>
              <a:rPr lang="fr-FR" dirty="0" err="1"/>
              <a:t>strategy</a:t>
            </a:r>
            <a:r>
              <a:rPr lang="fr-FR" dirty="0"/>
              <a:t>, </a:t>
            </a:r>
            <a:r>
              <a:rPr lang="fr-FR" dirty="0" err="1"/>
              <a:t>we</a:t>
            </a:r>
            <a:r>
              <a:rPr lang="fr-FR" dirty="0"/>
              <a:t> propose to:</a:t>
            </a:r>
          </a:p>
          <a:p>
            <a:pPr marL="228600" indent="-228600">
              <a:buFont typeface="+mj-lt"/>
              <a:buAutoNum type="arabicPeriod"/>
            </a:pPr>
            <a:r>
              <a:rPr lang="fr-FR" dirty="0"/>
              <a:t>First </a:t>
            </a:r>
            <a:r>
              <a:rPr lang="fr-FR" dirty="0" err="1"/>
              <a:t>redesign</a:t>
            </a:r>
            <a:r>
              <a:rPr lang="fr-FR" dirty="0"/>
              <a:t> the </a:t>
            </a:r>
            <a:r>
              <a:rPr lang="fr-FR" dirty="0" err="1"/>
              <a:t>way</a:t>
            </a:r>
            <a:r>
              <a:rPr lang="fr-FR" dirty="0"/>
              <a:t> </a:t>
            </a:r>
            <a:r>
              <a:rPr lang="fr-FR" dirty="0" err="1"/>
              <a:t>we</a:t>
            </a:r>
            <a:r>
              <a:rPr lang="fr-FR" dirty="0"/>
              <a:t> configure a SGW for a </a:t>
            </a:r>
            <a:r>
              <a:rPr lang="fr-FR" dirty="0" err="1"/>
              <a:t>customer</a:t>
            </a:r>
            <a:r>
              <a:rPr lang="fr-FR" dirty="0"/>
              <a:t> and for a </a:t>
            </a:r>
            <a:r>
              <a:rPr lang="fr-FR" dirty="0" err="1"/>
              <a:t>market</a:t>
            </a:r>
            <a:r>
              <a:rPr lang="fr-FR" dirty="0"/>
              <a:t>:</a:t>
            </a:r>
          </a:p>
          <a:p>
            <a:pPr marL="628650" lvl="1" indent="-171450">
              <a:buFontTx/>
              <a:buChar char="-"/>
            </a:pPr>
            <a:r>
              <a:rPr lang="fr-FR" dirty="0"/>
              <a:t>The </a:t>
            </a:r>
            <a:r>
              <a:rPr lang="fr-FR" dirty="0" err="1"/>
              <a:t>idea</a:t>
            </a:r>
            <a:r>
              <a:rPr lang="fr-FR" dirty="0"/>
              <a:t> </a:t>
            </a:r>
            <a:r>
              <a:rPr lang="fr-FR" dirty="0" err="1"/>
              <a:t>is</a:t>
            </a:r>
            <a:r>
              <a:rPr lang="fr-FR" dirty="0"/>
              <a:t> </a:t>
            </a:r>
            <a:r>
              <a:rPr lang="fr-FR" dirty="0" err="1"/>
              <a:t>also</a:t>
            </a:r>
            <a:r>
              <a:rPr lang="fr-FR" dirty="0"/>
              <a:t> to </a:t>
            </a:r>
            <a:r>
              <a:rPr lang="fr-FR" dirty="0" err="1"/>
              <a:t>reduce</a:t>
            </a:r>
            <a:r>
              <a:rPr lang="fr-FR" dirty="0"/>
              <a:t> the </a:t>
            </a:r>
            <a:r>
              <a:rPr lang="fr-FR" dirty="0" err="1"/>
              <a:t>cost</a:t>
            </a:r>
            <a:r>
              <a:rPr lang="fr-FR" dirty="0"/>
              <a:t> of </a:t>
            </a:r>
            <a:r>
              <a:rPr lang="fr-FR" dirty="0" err="1"/>
              <a:t>ownership</a:t>
            </a:r>
            <a:r>
              <a:rPr lang="fr-FR" dirty="0"/>
              <a:t> due to configuration:</a:t>
            </a:r>
          </a:p>
          <a:p>
            <a:pPr marL="1085850" lvl="2" indent="-171450">
              <a:buFontTx/>
              <a:buChar char="-"/>
            </a:pPr>
            <a:r>
              <a:rPr lang="en-US" sz="1200" kern="1200" dirty="0">
                <a:solidFill>
                  <a:schemeClr val="tx1"/>
                </a:solidFill>
                <a:effectLst/>
                <a:latin typeface="+mn-lt"/>
                <a:ea typeface="+mn-ea"/>
                <a:cs typeface="+mn-cs"/>
              </a:rPr>
              <a:t>Configuration and Deployment should be streamlined for each customer and for each environment (e.g. UAT, Staging, Production,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 and no manual work should be required to deploy or re-deploy SGWs </a:t>
            </a:r>
            <a:r>
              <a:rPr lang="en-US" sz="1200" kern="1200" dirty="0">
                <a:solidFill>
                  <a:schemeClr val="tx1"/>
                </a:solidFill>
                <a:effectLst/>
                <a:latin typeface="+mn-lt"/>
                <a:ea typeface="+mn-ea"/>
                <a:cs typeface="+mn-cs"/>
                <a:sym typeface="Wingdings" panose="05000000000000000000" pitchFamily="2" charset="2"/>
              </a:rPr>
              <a:t> The design will be inline with the FIS CD deployment model</a:t>
            </a:r>
          </a:p>
          <a:p>
            <a:pPr marL="1085850" lvl="2" indent="-171450">
              <a:buFontTx/>
              <a:buChar char="-"/>
            </a:pPr>
            <a:r>
              <a:rPr lang="en-US" sz="1200" kern="1200" dirty="0">
                <a:solidFill>
                  <a:schemeClr val="tx1"/>
                </a:solidFill>
                <a:effectLst/>
                <a:latin typeface="+mn-lt"/>
                <a:ea typeface="+mn-ea"/>
                <a:cs typeface="+mn-cs"/>
              </a:rPr>
              <a:t>It should be very easy to amend configuration and deployment details, e.g. through use of portal like UI</a:t>
            </a:r>
          </a:p>
          <a:p>
            <a:pPr marL="1085850" lvl="2" indent="-171450">
              <a:buFontTx/>
              <a:buChar char="-"/>
            </a:pPr>
            <a:r>
              <a:rPr lang="en-US" sz="1200" kern="1200" dirty="0">
                <a:solidFill>
                  <a:schemeClr val="tx1"/>
                </a:solidFill>
                <a:effectLst/>
                <a:latin typeface="+mn-lt"/>
                <a:ea typeface="+mn-ea"/>
                <a:cs typeface="+mn-cs"/>
              </a:rPr>
              <a:t>Configuration should not be file system based anymore, e.g. by adopting a new approach towards configuration as a service where it will be also possible to amend properties on the fly without restarting SGW services</a:t>
            </a:r>
          </a:p>
          <a:p>
            <a:pPr marL="228600" lvl="0" indent="-228600">
              <a:buFont typeface="+mj-lt"/>
              <a:buAutoNum type="arabicPeriod"/>
            </a:pPr>
            <a:r>
              <a:rPr lang="en-US" kern="1200" dirty="0">
                <a:solidFill>
                  <a:schemeClr val="tx1"/>
                </a:solidFill>
                <a:effectLst/>
                <a:latin typeface="+mn-lt"/>
                <a:ea typeface="+mn-ea"/>
                <a:cs typeface="+mn-cs"/>
              </a:rPr>
              <a:t>Second, Be able to monitor and control SGW performance by shifting towards a scalable performance model for the gateways. This way, we can satisfy our customers need to cope with the increasing volume of operations</a:t>
            </a:r>
          </a:p>
          <a:p>
            <a:pPr marL="228600" lvl="0" indent="-228600">
              <a:buFont typeface="+mj-lt"/>
              <a:buAutoNum type="arabicPeriod"/>
            </a:pPr>
            <a:r>
              <a:rPr lang="en-US" kern="1200" dirty="0">
                <a:solidFill>
                  <a:schemeClr val="tx1"/>
                </a:solidFill>
                <a:effectLst/>
                <a:latin typeface="+mn-lt"/>
                <a:ea typeface="+mn-ea"/>
                <a:cs typeface="+mn-cs"/>
              </a:rPr>
              <a:t>Third, Be able to ensure continuity of the business operations and services, by implementing a ne</a:t>
            </a:r>
            <a:r>
              <a:rPr lang="fr-FR" kern="1200" dirty="0">
                <a:solidFill>
                  <a:schemeClr val="tx1"/>
                </a:solidFill>
                <a:effectLst/>
                <a:latin typeface="+mn-lt"/>
                <a:ea typeface="+mn-ea"/>
                <a:cs typeface="+mn-cs"/>
              </a:rPr>
              <a:t>w</a:t>
            </a:r>
            <a:r>
              <a:rPr lang="en-US" kern="1200" dirty="0">
                <a:solidFill>
                  <a:schemeClr val="tx1"/>
                </a:solidFill>
                <a:effectLst/>
                <a:latin typeface="+mn-lt"/>
                <a:ea typeface="+mn-ea"/>
                <a:cs typeface="+mn-cs"/>
              </a:rPr>
              <a:t> gateway availability service to ensure a proper failover monitoring and control. This way, we can make our clients happier by ensuring business continuity of their operations</a:t>
            </a:r>
          </a:p>
          <a:p>
            <a:pPr marL="228600" lvl="0" indent="-228600">
              <a:buFont typeface="+mj-lt"/>
              <a:buAutoNum type="arabicPeriod"/>
            </a:pPr>
            <a:endParaRPr lang="en-US" kern="1200" dirty="0">
              <a:solidFill>
                <a:schemeClr val="tx1"/>
              </a:solidFill>
              <a:effectLst/>
              <a:latin typeface="+mn-lt"/>
              <a:ea typeface="+mn-ea"/>
              <a:cs typeface="+mn-cs"/>
            </a:endParaRPr>
          </a:p>
          <a:p>
            <a:pPr marL="0" lvl="0" indent="0">
              <a:buFont typeface="+mj-lt"/>
              <a:buNone/>
            </a:pPr>
            <a:r>
              <a:rPr lang="en-US" kern="1200" dirty="0">
                <a:solidFill>
                  <a:schemeClr val="tx1"/>
                </a:solidFill>
                <a:effectLst/>
                <a:latin typeface="+mn-lt"/>
                <a:ea typeface="+mn-ea"/>
                <a:cs typeface="+mn-cs"/>
              </a:rPr>
              <a:t>This way we can be on target to meet FIS CD strategic goals on time.</a:t>
            </a:r>
            <a:endParaRPr lang="fr-FR" dirty="0"/>
          </a:p>
        </p:txBody>
      </p:sp>
      <p:sp>
        <p:nvSpPr>
          <p:cNvPr id="4" name="Slide Number Placeholder 3"/>
          <p:cNvSpPr>
            <a:spLocks noGrp="1"/>
          </p:cNvSpPr>
          <p:nvPr>
            <p:ph type="sldNum" sz="quarter" idx="5"/>
          </p:nvPr>
        </p:nvSpPr>
        <p:spPr/>
        <p:txBody>
          <a:bodyPr/>
          <a:lstStyle/>
          <a:p>
            <a:fld id="{289BF301-D0DB-4CFF-9AA1-F3A9E29D7BF7}" type="slidenum">
              <a:rPr lang="en-US" smtClean="0"/>
              <a:t>22</a:t>
            </a:fld>
            <a:endParaRPr lang="en-US"/>
          </a:p>
        </p:txBody>
      </p:sp>
    </p:spTree>
    <p:extLst>
      <p:ext uri="{BB962C8B-B14F-4D97-AF65-F5344CB8AC3E}">
        <p14:creationId xmlns:p14="http://schemas.microsoft.com/office/powerpoint/2010/main" val="801487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A </a:t>
            </a:r>
            <a:r>
              <a:rPr lang="fr-FR" dirty="0" err="1"/>
              <a:t>number</a:t>
            </a:r>
            <a:r>
              <a:rPr lang="fr-FR" dirty="0"/>
              <a:t> of pain points have been </a:t>
            </a:r>
            <a:r>
              <a:rPr lang="fr-FR" dirty="0" err="1"/>
              <a:t>raised</a:t>
            </a:r>
            <a:r>
              <a:rPr lang="fr-FR" dirty="0"/>
              <a:t> by </a:t>
            </a:r>
            <a:r>
              <a:rPr lang="fr-FR" dirty="0" err="1"/>
              <a:t>our</a:t>
            </a:r>
            <a:r>
              <a:rPr lang="fr-FR" dirty="0"/>
              <a:t> </a:t>
            </a:r>
            <a:r>
              <a:rPr lang="fr-FR" dirty="0" err="1"/>
              <a:t>customers</a:t>
            </a:r>
            <a:r>
              <a:rPr lang="fr-FR" dirty="0"/>
              <a:t> </a:t>
            </a:r>
            <a:r>
              <a:rPr lang="fr-FR" dirty="0" err="1"/>
              <a:t>including</a:t>
            </a:r>
            <a:r>
              <a:rPr lang="fr-FR" dirty="0"/>
              <a:t>:</a:t>
            </a:r>
          </a:p>
          <a:p>
            <a:pPr marL="171450" indent="-171450">
              <a:buFont typeface="Arial" panose="020B0604020202020204" pitchFamily="34" charset="0"/>
              <a:buChar char="•"/>
            </a:pPr>
            <a:r>
              <a:rPr lang="fr-FR" dirty="0"/>
              <a:t>Slow </a:t>
            </a:r>
            <a:r>
              <a:rPr lang="fr-FR" dirty="0" err="1"/>
              <a:t>delivery</a:t>
            </a:r>
            <a:r>
              <a:rPr lang="fr-FR" dirty="0"/>
              <a:t> process, </a:t>
            </a:r>
            <a:r>
              <a:rPr lang="fr-FR" dirty="0" err="1"/>
              <a:t>where</a:t>
            </a:r>
            <a:r>
              <a:rPr lang="fr-FR" dirty="0"/>
              <a:t> </a:t>
            </a:r>
            <a:r>
              <a:rPr lang="fr-FR" dirty="0" err="1"/>
              <a:t>it</a:t>
            </a:r>
            <a:r>
              <a:rPr lang="fr-FR" dirty="0"/>
              <a:t> </a:t>
            </a:r>
            <a:r>
              <a:rPr lang="fr-FR" dirty="0" err="1"/>
              <a:t>takes</a:t>
            </a:r>
            <a:r>
              <a:rPr lang="fr-FR" dirty="0"/>
              <a:t> up to few </a:t>
            </a:r>
            <a:r>
              <a:rPr lang="fr-FR" dirty="0" err="1"/>
              <a:t>years</a:t>
            </a:r>
            <a:r>
              <a:rPr lang="fr-FR" dirty="0"/>
              <a:t> to upgrade </a:t>
            </a:r>
            <a:r>
              <a:rPr lang="fr-FR" dirty="0" err="1"/>
              <a:t>SGWs</a:t>
            </a:r>
            <a:r>
              <a:rPr lang="fr-FR" dirty="0"/>
              <a:t> for </a:t>
            </a:r>
            <a:r>
              <a:rPr lang="fr-FR" dirty="0" err="1"/>
              <a:t>some</a:t>
            </a:r>
            <a:r>
              <a:rPr lang="fr-FR" dirty="0"/>
              <a:t> </a:t>
            </a:r>
            <a:r>
              <a:rPr lang="fr-FR" dirty="0" err="1"/>
              <a:t>markets</a:t>
            </a:r>
            <a:r>
              <a:rPr lang="fr-FR" dirty="0"/>
              <a:t>, </a:t>
            </a:r>
            <a:r>
              <a:rPr lang="fr-FR" dirty="0" err="1"/>
              <a:t>leading</a:t>
            </a:r>
            <a:r>
              <a:rPr lang="fr-FR" dirty="0"/>
              <a:t> to </a:t>
            </a:r>
            <a:r>
              <a:rPr lang="fr-FR" dirty="0" err="1"/>
              <a:t>phased</a:t>
            </a:r>
            <a:r>
              <a:rPr lang="fr-FR" dirty="0"/>
              <a:t> out releases.</a:t>
            </a:r>
          </a:p>
        </p:txBody>
      </p:sp>
      <p:sp>
        <p:nvSpPr>
          <p:cNvPr id="4" name="Slide Number Placeholder 3"/>
          <p:cNvSpPr>
            <a:spLocks noGrp="1"/>
          </p:cNvSpPr>
          <p:nvPr>
            <p:ph type="sldNum" sz="quarter" idx="5"/>
          </p:nvPr>
        </p:nvSpPr>
        <p:spPr/>
        <p:txBody>
          <a:bodyPr/>
          <a:lstStyle/>
          <a:p>
            <a:fld id="{289BF301-D0DB-4CFF-9AA1-F3A9E29D7BF7}" type="slidenum">
              <a:rPr lang="en-US" smtClean="0"/>
              <a:t>4</a:t>
            </a:fld>
            <a:endParaRPr lang="en-US"/>
          </a:p>
        </p:txBody>
      </p:sp>
    </p:spTree>
    <p:extLst>
      <p:ext uri="{BB962C8B-B14F-4D97-AF65-F5344CB8AC3E}">
        <p14:creationId xmlns:p14="http://schemas.microsoft.com/office/powerpoint/2010/main" val="3104919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250000"/>
              </a:lnSpc>
              <a:buFont typeface="Arial" panose="020B0604020202020204" pitchFamily="34" charset="0"/>
              <a:buChar char="•"/>
            </a:pPr>
            <a:r>
              <a:rPr lang="fr-FR" dirty="0"/>
              <a:t>Our </a:t>
            </a:r>
            <a:r>
              <a:rPr lang="fr-FR" dirty="0" err="1"/>
              <a:t>customers</a:t>
            </a:r>
            <a:r>
              <a:rPr lang="fr-FR" dirty="0"/>
              <a:t> </a:t>
            </a:r>
            <a:r>
              <a:rPr lang="fr-FR" dirty="0" err="1"/>
              <a:t>also</a:t>
            </a:r>
            <a:r>
              <a:rPr lang="fr-FR" dirty="0"/>
              <a:t> </a:t>
            </a:r>
            <a:r>
              <a:rPr lang="fr-FR" dirty="0" err="1"/>
              <a:t>told</a:t>
            </a:r>
            <a:r>
              <a:rPr lang="fr-FR" dirty="0"/>
              <a:t> us </a:t>
            </a:r>
            <a:r>
              <a:rPr lang="fr-FR" dirty="0" err="1"/>
              <a:t>that</a:t>
            </a:r>
            <a:r>
              <a:rPr lang="fr-FR" dirty="0"/>
              <a:t> </a:t>
            </a:r>
            <a:r>
              <a:rPr lang="fr-FR" dirty="0" err="1"/>
              <a:t>it</a:t>
            </a:r>
            <a:r>
              <a:rPr lang="fr-FR" dirty="0"/>
              <a:t> </a:t>
            </a:r>
            <a:r>
              <a:rPr lang="fr-FR" dirty="0" err="1"/>
              <a:t>is</a:t>
            </a:r>
            <a:r>
              <a:rPr lang="fr-FR" dirty="0"/>
              <a:t> </a:t>
            </a:r>
            <a:r>
              <a:rPr lang="fr-FR" dirty="0" err="1"/>
              <a:t>getting</a:t>
            </a:r>
            <a:r>
              <a:rPr lang="fr-FR" dirty="0"/>
              <a:t> </a:t>
            </a:r>
            <a:r>
              <a:rPr lang="fr-FR" dirty="0" err="1"/>
              <a:t>very</a:t>
            </a:r>
            <a:r>
              <a:rPr lang="fr-FR" dirty="0"/>
              <a:t> </a:t>
            </a:r>
            <a:r>
              <a:rPr lang="fr-FR" dirty="0" err="1"/>
              <a:t>challenging</a:t>
            </a:r>
            <a:r>
              <a:rPr lang="fr-FR" dirty="0"/>
              <a:t> to </a:t>
            </a:r>
            <a:r>
              <a:rPr lang="fr-FR" dirty="0" err="1"/>
              <a:t>fulfill</a:t>
            </a:r>
            <a:r>
              <a:rPr lang="fr-FR" dirty="0"/>
              <a:t> </a:t>
            </a:r>
            <a:r>
              <a:rPr lang="fr-FR" dirty="0" err="1"/>
              <a:t>their</a:t>
            </a:r>
            <a:r>
              <a:rPr lang="fr-FR" dirty="0"/>
              <a:t> </a:t>
            </a:r>
            <a:r>
              <a:rPr lang="fr-FR" dirty="0" err="1"/>
              <a:t>risk</a:t>
            </a:r>
            <a:r>
              <a:rPr lang="fr-FR" dirty="0"/>
              <a:t> &amp;  </a:t>
            </a:r>
            <a:r>
              <a:rPr lang="fr-FR" dirty="0" err="1"/>
              <a:t>vulnerability</a:t>
            </a:r>
            <a:r>
              <a:rPr lang="fr-FR" dirty="0"/>
              <a:t> </a:t>
            </a:r>
            <a:r>
              <a:rPr lang="fr-FR" dirty="0" err="1"/>
              <a:t>remediation</a:t>
            </a:r>
            <a:r>
              <a:rPr lang="fr-FR" dirty="0"/>
              <a:t> </a:t>
            </a:r>
            <a:r>
              <a:rPr lang="fr-FR" dirty="0" err="1"/>
              <a:t>policy</a:t>
            </a:r>
            <a:r>
              <a:rPr lang="fr-FR" dirty="0"/>
              <a:t> </a:t>
            </a:r>
            <a:r>
              <a:rPr lang="fr-FR" dirty="0" err="1"/>
              <a:t>requirement</a:t>
            </a:r>
            <a:r>
              <a:rPr lang="fr-FR" dirty="0"/>
              <a:t>. And the </a:t>
            </a:r>
            <a:r>
              <a:rPr lang="fr-FR" dirty="0" err="1"/>
              <a:t>truth</a:t>
            </a:r>
            <a:r>
              <a:rPr lang="fr-FR" dirty="0"/>
              <a:t> </a:t>
            </a:r>
            <a:r>
              <a:rPr lang="fr-FR" dirty="0" err="1"/>
              <a:t>is</a:t>
            </a:r>
            <a:r>
              <a:rPr lang="fr-FR" dirty="0"/>
              <a:t> </a:t>
            </a:r>
            <a:r>
              <a:rPr lang="fr-FR" dirty="0" err="1"/>
              <a:t>we</a:t>
            </a:r>
            <a:r>
              <a:rPr lang="fr-FR" dirty="0"/>
              <a:t> are </a:t>
            </a:r>
            <a:r>
              <a:rPr lang="fr-FR" dirty="0" err="1"/>
              <a:t>also</a:t>
            </a:r>
            <a:r>
              <a:rPr lang="fr-FR" dirty="0"/>
              <a:t> </a:t>
            </a:r>
            <a:r>
              <a:rPr lang="fr-FR" dirty="0" err="1"/>
              <a:t>facing</a:t>
            </a:r>
            <a:r>
              <a:rPr lang="fr-FR" dirty="0"/>
              <a:t> the </a:t>
            </a:r>
            <a:r>
              <a:rPr lang="fr-FR" dirty="0" err="1"/>
              <a:t>same</a:t>
            </a:r>
            <a:r>
              <a:rPr lang="fr-FR" dirty="0"/>
              <a:t> challenges to </a:t>
            </a:r>
            <a:r>
              <a:rPr lang="fr-FR" dirty="0" err="1"/>
              <a:t>comply</a:t>
            </a:r>
            <a:r>
              <a:rPr lang="fr-FR" dirty="0"/>
              <a:t> </a:t>
            </a:r>
            <a:r>
              <a:rPr lang="fr-FR" dirty="0" err="1"/>
              <a:t>with</a:t>
            </a:r>
            <a:r>
              <a:rPr lang="fr-FR" dirty="0"/>
              <a:t> </a:t>
            </a:r>
            <a:r>
              <a:rPr lang="fr-FR" dirty="0" err="1"/>
              <a:t>our</a:t>
            </a:r>
            <a:r>
              <a:rPr lang="fr-FR" dirty="0"/>
              <a:t> </a:t>
            </a:r>
            <a:r>
              <a:rPr lang="fr-FR" dirty="0" err="1"/>
              <a:t>corporate</a:t>
            </a:r>
            <a:r>
              <a:rPr lang="fr-FR" dirty="0"/>
              <a:t> </a:t>
            </a:r>
            <a:r>
              <a:rPr lang="fr-FR" dirty="0" err="1"/>
              <a:t>policies</a:t>
            </a:r>
            <a:r>
              <a:rPr lang="fr-FR" dirty="0"/>
              <a:t> as </a:t>
            </a:r>
            <a:r>
              <a:rPr lang="fr-FR" dirty="0" err="1"/>
              <a:t>well</a:t>
            </a:r>
            <a:r>
              <a:rPr lang="fr-FR" dirty="0"/>
              <a:t>. </a:t>
            </a:r>
          </a:p>
          <a:p>
            <a:pPr marL="171450" indent="-171450">
              <a:lnSpc>
                <a:spcPct val="250000"/>
              </a:lnSpc>
              <a:buFont typeface="Arial" panose="020B0604020202020204" pitchFamily="34" charset="0"/>
              <a:buChar char="•"/>
            </a:pPr>
            <a:r>
              <a:rPr lang="fr-FR" dirty="0"/>
              <a:t>So, all </a:t>
            </a:r>
            <a:r>
              <a:rPr lang="fr-FR" dirty="0" err="1"/>
              <a:t>stakeholdoers</a:t>
            </a:r>
            <a:r>
              <a:rPr lang="fr-FR" dirty="0"/>
              <a:t> </a:t>
            </a:r>
            <a:r>
              <a:rPr lang="fr-FR" dirty="0" err="1"/>
              <a:t>including</a:t>
            </a:r>
            <a:r>
              <a:rPr lang="fr-FR" dirty="0"/>
              <a:t> </a:t>
            </a:r>
            <a:r>
              <a:rPr lang="fr-FR" dirty="0" err="1"/>
              <a:t>our</a:t>
            </a:r>
            <a:r>
              <a:rPr lang="fr-FR" dirty="0"/>
              <a:t> </a:t>
            </a:r>
            <a:r>
              <a:rPr lang="fr-FR" dirty="0" err="1"/>
              <a:t>corporate</a:t>
            </a:r>
            <a:r>
              <a:rPr lang="fr-FR" dirty="0"/>
              <a:t> and </a:t>
            </a:r>
            <a:r>
              <a:rPr lang="fr-FR" dirty="0" err="1"/>
              <a:t>customers</a:t>
            </a:r>
            <a:r>
              <a:rPr lang="fr-FR" dirty="0"/>
              <a:t> </a:t>
            </a:r>
            <a:r>
              <a:rPr lang="fr-FR" dirty="0" err="1"/>
              <a:t>should</a:t>
            </a:r>
            <a:r>
              <a:rPr lang="fr-FR" dirty="0"/>
              <a:t> </a:t>
            </a:r>
            <a:r>
              <a:rPr lang="fr-FR" dirty="0" err="1"/>
              <a:t>be</a:t>
            </a:r>
            <a:r>
              <a:rPr lang="fr-FR" dirty="0"/>
              <a:t> </a:t>
            </a:r>
            <a:r>
              <a:rPr lang="fr-FR" dirty="0" err="1"/>
              <a:t>satisfied</a:t>
            </a:r>
            <a:r>
              <a:rPr lang="fr-FR" dirty="0"/>
              <a:t> to </a:t>
            </a:r>
            <a:r>
              <a:rPr lang="fr-FR" dirty="0" err="1"/>
              <a:t>mitigate</a:t>
            </a:r>
            <a:r>
              <a:rPr lang="fr-FR" dirty="0"/>
              <a:t> the </a:t>
            </a:r>
            <a:r>
              <a:rPr lang="fr-FR" dirty="0" err="1"/>
              <a:t>risk</a:t>
            </a:r>
            <a:r>
              <a:rPr lang="fr-FR" dirty="0"/>
              <a:t> as per </a:t>
            </a:r>
            <a:r>
              <a:rPr lang="fr-FR" dirty="0" err="1"/>
              <a:t>common</a:t>
            </a:r>
            <a:r>
              <a:rPr lang="fr-FR" dirty="0"/>
              <a:t> </a:t>
            </a:r>
            <a:r>
              <a:rPr lang="fr-FR" dirty="0" err="1"/>
              <a:t>policies</a:t>
            </a:r>
            <a:endParaRPr lang="fr-FR" dirty="0"/>
          </a:p>
        </p:txBody>
      </p:sp>
      <p:sp>
        <p:nvSpPr>
          <p:cNvPr id="4" name="Slide Number Placeholder 3"/>
          <p:cNvSpPr>
            <a:spLocks noGrp="1"/>
          </p:cNvSpPr>
          <p:nvPr>
            <p:ph type="sldNum" sz="quarter" idx="5"/>
          </p:nvPr>
        </p:nvSpPr>
        <p:spPr/>
        <p:txBody>
          <a:bodyPr/>
          <a:lstStyle/>
          <a:p>
            <a:fld id="{289BF301-D0DB-4CFF-9AA1-F3A9E29D7BF7}" type="slidenum">
              <a:rPr lang="en-US" smtClean="0"/>
              <a:t>5</a:t>
            </a:fld>
            <a:endParaRPr lang="en-US"/>
          </a:p>
        </p:txBody>
      </p:sp>
    </p:spTree>
    <p:extLst>
      <p:ext uri="{BB962C8B-B14F-4D97-AF65-F5344CB8AC3E}">
        <p14:creationId xmlns:p14="http://schemas.microsoft.com/office/powerpoint/2010/main" val="4019990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u="none" kern="1200" dirty="0">
                <a:solidFill>
                  <a:schemeClr val="tx1"/>
                </a:solidFill>
                <a:effectLst/>
                <a:latin typeface="+mn-lt"/>
                <a:ea typeface="+mn-ea"/>
                <a:cs typeface="+mn-cs"/>
              </a:rPr>
              <a:t>In </a:t>
            </a:r>
            <a:r>
              <a:rPr lang="fr-FR" sz="1200" b="0" u="none" kern="1200" dirty="0" err="1">
                <a:solidFill>
                  <a:schemeClr val="tx1"/>
                </a:solidFill>
                <a:effectLst/>
                <a:latin typeface="+mn-lt"/>
                <a:ea typeface="+mn-ea"/>
                <a:cs typeface="+mn-cs"/>
              </a:rPr>
              <a:t>summary</a:t>
            </a:r>
            <a:r>
              <a:rPr lang="fr-FR" sz="1200" b="0" u="none"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u="non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b="0" u="none" kern="1200" dirty="0" err="1">
                <a:solidFill>
                  <a:schemeClr val="tx1"/>
                </a:solidFill>
                <a:effectLst/>
                <a:latin typeface="+mn-lt"/>
                <a:ea typeface="+mn-ea"/>
                <a:cs typeface="+mn-cs"/>
              </a:rPr>
              <a:t>Customers</a:t>
            </a:r>
            <a:r>
              <a:rPr lang="fr-FR" sz="1200" b="0" u="none" kern="1200" dirty="0">
                <a:solidFill>
                  <a:schemeClr val="tx1"/>
                </a:solidFill>
                <a:effectLst/>
                <a:latin typeface="+mn-lt"/>
                <a:ea typeface="+mn-ea"/>
                <a:cs typeface="+mn-cs"/>
              </a:rPr>
              <a:t> and </a:t>
            </a:r>
            <a:r>
              <a:rPr lang="en-US" sz="1200" b="0" u="none" kern="1200" dirty="0">
                <a:solidFill>
                  <a:schemeClr val="tx1"/>
                </a:solidFill>
                <a:effectLst/>
                <a:latin typeface="+mn-lt"/>
                <a:ea typeface="+mn-ea"/>
                <a:cs typeface="+mn-cs"/>
              </a:rPr>
              <a:t>FIS are expecting us to deliver a product inline with the corporate risk &amp; remediation policy.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u="none" kern="1200" dirty="0">
                <a:solidFill>
                  <a:schemeClr val="tx1"/>
                </a:solidFill>
                <a:effectLst/>
                <a:latin typeface="+mn-lt"/>
                <a:ea typeface="+mn-ea"/>
                <a:cs typeface="+mn-cs"/>
              </a:rPr>
              <a:t>Clients also expect FIS to keep our products alive by delivering SGWs in line with the latest technology and compliant with the latest market APIs.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b="0" u="none" kern="1200" dirty="0">
                <a:solidFill>
                  <a:schemeClr val="tx1"/>
                </a:solidFill>
                <a:effectLst/>
                <a:latin typeface="+mn-lt"/>
                <a:ea typeface="+mn-ea"/>
                <a:cs typeface="+mn-cs"/>
              </a:rPr>
              <a:t>Clients are </a:t>
            </a:r>
            <a:r>
              <a:rPr lang="fr-FR" sz="1200" b="0" u="none" kern="1200" dirty="0" err="1">
                <a:solidFill>
                  <a:schemeClr val="tx1"/>
                </a:solidFill>
                <a:effectLst/>
                <a:latin typeface="+mn-lt"/>
                <a:ea typeface="+mn-ea"/>
                <a:cs typeface="+mn-cs"/>
              </a:rPr>
              <a:t>also</a:t>
            </a:r>
            <a:r>
              <a:rPr lang="fr-FR" sz="1200" b="0" u="none" kern="1200" dirty="0">
                <a:solidFill>
                  <a:schemeClr val="tx1"/>
                </a:solidFill>
                <a:effectLst/>
                <a:latin typeface="+mn-lt"/>
                <a:ea typeface="+mn-ea"/>
                <a:cs typeface="+mn-cs"/>
              </a:rPr>
              <a:t> </a:t>
            </a:r>
            <a:r>
              <a:rPr lang="fr-FR" sz="1200" b="0" u="none" kern="1200" dirty="0" err="1">
                <a:solidFill>
                  <a:schemeClr val="tx1"/>
                </a:solidFill>
                <a:effectLst/>
                <a:latin typeface="+mn-lt"/>
                <a:ea typeface="+mn-ea"/>
                <a:cs typeface="+mn-cs"/>
              </a:rPr>
              <a:t>expecting</a:t>
            </a:r>
            <a:r>
              <a:rPr lang="fr-FR" sz="1200" b="0" u="none" kern="1200" dirty="0">
                <a:solidFill>
                  <a:schemeClr val="tx1"/>
                </a:solidFill>
                <a:effectLst/>
                <a:latin typeface="+mn-lt"/>
                <a:ea typeface="+mn-ea"/>
                <a:cs typeface="+mn-cs"/>
              </a:rPr>
              <a:t> us to </a:t>
            </a:r>
            <a:r>
              <a:rPr lang="fr-FR" sz="1200" b="0" u="none" kern="1200" dirty="0" err="1">
                <a:solidFill>
                  <a:schemeClr val="tx1"/>
                </a:solidFill>
                <a:effectLst/>
                <a:latin typeface="+mn-lt"/>
                <a:ea typeface="+mn-ea"/>
                <a:cs typeface="+mn-cs"/>
              </a:rPr>
              <a:t>address</a:t>
            </a:r>
            <a:r>
              <a:rPr lang="fr-FR" sz="1200" b="0" u="none" kern="1200" dirty="0">
                <a:solidFill>
                  <a:schemeClr val="tx1"/>
                </a:solidFill>
                <a:effectLst/>
                <a:latin typeface="+mn-lt"/>
                <a:ea typeface="+mn-ea"/>
                <a:cs typeface="+mn-cs"/>
              </a:rPr>
              <a:t> </a:t>
            </a:r>
            <a:r>
              <a:rPr lang="fr-FR" sz="1200" b="0" u="none" kern="1200" dirty="0" err="1">
                <a:solidFill>
                  <a:schemeClr val="tx1"/>
                </a:solidFill>
                <a:effectLst/>
                <a:latin typeface="+mn-lt"/>
                <a:ea typeface="+mn-ea"/>
                <a:cs typeface="+mn-cs"/>
              </a:rPr>
              <a:t>reported</a:t>
            </a:r>
            <a:r>
              <a:rPr lang="fr-FR" sz="1200" b="0" u="none" kern="1200" dirty="0">
                <a:solidFill>
                  <a:schemeClr val="tx1"/>
                </a:solidFill>
                <a:effectLst/>
                <a:latin typeface="+mn-lt"/>
                <a:ea typeface="+mn-ea"/>
                <a:cs typeface="+mn-cs"/>
              </a:rPr>
              <a:t> issues </a:t>
            </a:r>
            <a:r>
              <a:rPr lang="fr-FR" sz="1200" b="0" u="none" kern="1200" dirty="0" err="1">
                <a:solidFill>
                  <a:schemeClr val="tx1"/>
                </a:solidFill>
                <a:effectLst/>
                <a:latin typeface="+mn-lt"/>
                <a:ea typeface="+mn-ea"/>
                <a:cs typeface="+mn-cs"/>
              </a:rPr>
              <a:t>quicker</a:t>
            </a:r>
            <a:r>
              <a:rPr lang="fr-FR" sz="1200" b="0" u="none" kern="1200" dirty="0">
                <a:solidFill>
                  <a:schemeClr val="tx1"/>
                </a:solidFill>
                <a:effectLst/>
                <a:latin typeface="+mn-lt"/>
                <a:ea typeface="+mn-ea"/>
                <a:cs typeface="+mn-cs"/>
              </a:rPr>
              <a:t>.</a:t>
            </a:r>
            <a:endParaRPr lang="en-US" sz="1200" b="0" u="non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b="0" u="none" kern="1200" dirty="0">
                <a:solidFill>
                  <a:schemeClr val="tx1"/>
                </a:solidFill>
                <a:effectLst/>
                <a:latin typeface="+mn-lt"/>
                <a:ea typeface="+mn-ea"/>
                <a:cs typeface="+mn-cs"/>
              </a:rPr>
              <a:t>And </a:t>
            </a:r>
            <a:r>
              <a:rPr lang="fr-FR" sz="1200" b="0" u="none" kern="1200" dirty="0" err="1">
                <a:solidFill>
                  <a:schemeClr val="tx1"/>
                </a:solidFill>
                <a:effectLst/>
                <a:latin typeface="+mn-lt"/>
                <a:ea typeface="+mn-ea"/>
                <a:cs typeface="+mn-cs"/>
              </a:rPr>
              <a:t>honour</a:t>
            </a:r>
            <a:r>
              <a:rPr lang="fr-FR" sz="1200" b="0" u="none" kern="1200" dirty="0">
                <a:solidFill>
                  <a:schemeClr val="tx1"/>
                </a:solidFill>
                <a:effectLst/>
                <a:latin typeface="+mn-lt"/>
                <a:ea typeface="+mn-ea"/>
                <a:cs typeface="+mn-cs"/>
              </a:rPr>
              <a:t> </a:t>
            </a:r>
            <a:r>
              <a:rPr lang="fr-FR" sz="1200" b="0" u="none" kern="1200" dirty="0" err="1">
                <a:solidFill>
                  <a:schemeClr val="tx1"/>
                </a:solidFill>
                <a:effectLst/>
                <a:latin typeface="+mn-lt"/>
                <a:ea typeface="+mn-ea"/>
                <a:cs typeface="+mn-cs"/>
              </a:rPr>
              <a:t>our</a:t>
            </a:r>
            <a:r>
              <a:rPr lang="fr-FR" sz="1200" b="0" u="none" kern="1200" dirty="0">
                <a:solidFill>
                  <a:schemeClr val="tx1"/>
                </a:solidFill>
                <a:effectLst/>
                <a:latin typeface="+mn-lt"/>
                <a:ea typeface="+mn-ea"/>
                <a:cs typeface="+mn-cs"/>
              </a:rPr>
              <a:t> </a:t>
            </a:r>
            <a:r>
              <a:rPr lang="fr-FR" sz="1200" b="0" u="none" kern="1200" dirty="0" err="1">
                <a:solidFill>
                  <a:schemeClr val="tx1"/>
                </a:solidFill>
                <a:effectLst/>
                <a:latin typeface="+mn-lt"/>
                <a:ea typeface="+mn-ea"/>
                <a:cs typeface="+mn-cs"/>
              </a:rPr>
              <a:t>commitments</a:t>
            </a:r>
            <a:r>
              <a:rPr lang="fr-FR" sz="1200" b="0" u="none" kern="1200" dirty="0">
                <a:solidFill>
                  <a:schemeClr val="tx1"/>
                </a:solidFill>
                <a:effectLst/>
                <a:latin typeface="+mn-lt"/>
                <a:ea typeface="+mn-ea"/>
                <a:cs typeface="+mn-cs"/>
              </a:rPr>
              <a:t> to </a:t>
            </a:r>
            <a:r>
              <a:rPr lang="fr-FR" sz="1200" b="0" u="none" kern="1200" dirty="0" err="1">
                <a:solidFill>
                  <a:schemeClr val="tx1"/>
                </a:solidFill>
                <a:effectLst/>
                <a:latin typeface="+mn-lt"/>
                <a:ea typeface="+mn-ea"/>
                <a:cs typeface="+mn-cs"/>
              </a:rPr>
              <a:t>deliver</a:t>
            </a:r>
            <a:r>
              <a:rPr lang="fr-FR" sz="1200" b="0" u="none" kern="1200" dirty="0">
                <a:solidFill>
                  <a:schemeClr val="tx1"/>
                </a:solidFill>
                <a:effectLst/>
                <a:latin typeface="+mn-lt"/>
                <a:ea typeface="+mn-ea"/>
                <a:cs typeface="+mn-cs"/>
              </a:rPr>
              <a:t> on time </a:t>
            </a:r>
            <a:r>
              <a:rPr lang="fr-FR" sz="1200" b="0" u="none" kern="1200" dirty="0" err="1">
                <a:solidFill>
                  <a:schemeClr val="tx1"/>
                </a:solidFill>
                <a:effectLst/>
                <a:latin typeface="+mn-lt"/>
                <a:ea typeface="+mn-ea"/>
                <a:cs typeface="+mn-cs"/>
              </a:rPr>
              <a:t>with</a:t>
            </a:r>
            <a:r>
              <a:rPr lang="fr-FR" sz="1200" b="0" u="none" kern="1200" dirty="0">
                <a:solidFill>
                  <a:schemeClr val="tx1"/>
                </a:solidFill>
                <a:effectLst/>
                <a:latin typeface="+mn-lt"/>
                <a:ea typeface="+mn-ea"/>
                <a:cs typeface="+mn-cs"/>
              </a:rPr>
              <a:t> no follow up releases.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dirty="0"/>
          </a:p>
        </p:txBody>
      </p:sp>
      <p:sp>
        <p:nvSpPr>
          <p:cNvPr id="4" name="Slide Number Placeholder 3"/>
          <p:cNvSpPr>
            <a:spLocks noGrp="1"/>
          </p:cNvSpPr>
          <p:nvPr>
            <p:ph type="sldNum" sz="quarter" idx="5"/>
          </p:nvPr>
        </p:nvSpPr>
        <p:spPr/>
        <p:txBody>
          <a:bodyPr/>
          <a:lstStyle/>
          <a:p>
            <a:fld id="{289BF301-D0DB-4CFF-9AA1-F3A9E29D7BF7}" type="slidenum">
              <a:rPr lang="en-US" smtClean="0"/>
              <a:t>6</a:t>
            </a:fld>
            <a:endParaRPr lang="en-US"/>
          </a:p>
        </p:txBody>
      </p:sp>
    </p:spTree>
    <p:extLst>
      <p:ext uri="{BB962C8B-B14F-4D97-AF65-F5344CB8AC3E}">
        <p14:creationId xmlns:p14="http://schemas.microsoft.com/office/powerpoint/2010/main" val="2520803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fr-FR" sz="1200" kern="1200" dirty="0">
                <a:solidFill>
                  <a:schemeClr val="tx1"/>
                </a:solidFill>
                <a:effectLst/>
                <a:latin typeface="+mn-lt"/>
                <a:ea typeface="+mn-ea"/>
                <a:cs typeface="+mn-cs"/>
              </a:rPr>
              <a:t>So, </a:t>
            </a:r>
            <a:r>
              <a:rPr lang="fr-FR" sz="1200" kern="1200" dirty="0" err="1">
                <a:solidFill>
                  <a:schemeClr val="tx1"/>
                </a:solidFill>
                <a:effectLst/>
                <a:latin typeface="+mn-lt"/>
                <a:ea typeface="+mn-ea"/>
                <a:cs typeface="+mn-cs"/>
              </a:rPr>
              <a:t>why</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this</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is</a:t>
            </a:r>
            <a:r>
              <a:rPr lang="fr-FR" sz="1200" kern="1200" dirty="0">
                <a:solidFill>
                  <a:schemeClr val="tx1"/>
                </a:solidFill>
                <a:effectLst/>
                <a:latin typeface="+mn-lt"/>
                <a:ea typeface="+mn-ea"/>
                <a:cs typeface="+mn-cs"/>
              </a:rPr>
              <a:t> happening to us? </a:t>
            </a:r>
            <a:r>
              <a:rPr lang="fr-FR" sz="1200" kern="1200" dirty="0" err="1">
                <a:solidFill>
                  <a:schemeClr val="tx1"/>
                </a:solidFill>
                <a:effectLst/>
                <a:latin typeface="+mn-lt"/>
                <a:ea typeface="+mn-ea"/>
                <a:cs typeface="+mn-cs"/>
              </a:rPr>
              <a:t>Reasons</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being</a:t>
            </a:r>
            <a:r>
              <a:rPr lang="fr-FR" sz="1200"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Some client issues are kept in our backlog for many months and years because it is challenging, even impossible, to deliver maintenance releases (even to fix minor client issues) due to our tight roadmap and the fact that we maintain more than 35 exchanges.</a:t>
            </a:r>
          </a:p>
          <a:p>
            <a:pPr marL="171450" indent="-171450">
              <a:buFont typeface="Arial" panose="020B0604020202020204" pitchFamily="34" charset="0"/>
              <a:buChar char="•"/>
            </a:pPr>
            <a:r>
              <a:rPr lang="fr-FR" sz="1200" kern="1200" dirty="0">
                <a:solidFill>
                  <a:schemeClr val="tx1"/>
                </a:solidFill>
                <a:effectLst/>
                <a:latin typeface="+mn-lt"/>
                <a:ea typeface="+mn-ea"/>
                <a:cs typeface="+mn-cs"/>
              </a:rPr>
              <a:t>Due to the </a:t>
            </a:r>
            <a:r>
              <a:rPr lang="fr-FR" sz="1200" kern="1200" dirty="0" err="1">
                <a:solidFill>
                  <a:schemeClr val="tx1"/>
                </a:solidFill>
                <a:effectLst/>
                <a:latin typeface="+mn-lt"/>
                <a:ea typeface="+mn-ea"/>
                <a:cs typeface="+mn-cs"/>
              </a:rPr>
              <a:t>number</a:t>
            </a:r>
            <a:r>
              <a:rPr lang="fr-FR" sz="1200" kern="1200" dirty="0">
                <a:solidFill>
                  <a:schemeClr val="tx1"/>
                </a:solidFill>
                <a:effectLst/>
                <a:latin typeface="+mn-lt"/>
                <a:ea typeface="+mn-ea"/>
                <a:cs typeface="+mn-cs"/>
              </a:rPr>
              <a:t> of </a:t>
            </a:r>
            <a:r>
              <a:rPr lang="fr-FR" sz="1200" kern="1200" dirty="0" err="1">
                <a:solidFill>
                  <a:schemeClr val="tx1"/>
                </a:solidFill>
                <a:effectLst/>
                <a:latin typeface="+mn-lt"/>
                <a:ea typeface="+mn-ea"/>
                <a:cs typeface="+mn-cs"/>
              </a:rPr>
              <a:t>gateways</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that</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need</a:t>
            </a:r>
            <a:r>
              <a:rPr lang="fr-FR" sz="1200" kern="1200" dirty="0">
                <a:solidFill>
                  <a:schemeClr val="tx1"/>
                </a:solidFill>
                <a:effectLst/>
                <a:latin typeface="+mn-lt"/>
                <a:ea typeface="+mn-ea"/>
                <a:cs typeface="+mn-cs"/>
              </a:rPr>
              <a:t> to manage, </a:t>
            </a:r>
            <a:r>
              <a:rPr lang="fr-FR" sz="1200" kern="1200" dirty="0" err="1">
                <a:solidFill>
                  <a:schemeClr val="tx1"/>
                </a:solidFill>
                <a:effectLst/>
                <a:latin typeface="+mn-lt"/>
                <a:ea typeface="+mn-ea"/>
                <a:cs typeface="+mn-cs"/>
              </a:rPr>
              <a:t>it</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is</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very</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challenging</a:t>
            </a:r>
            <a:r>
              <a:rPr lang="fr-FR" sz="1200" kern="1200" dirty="0">
                <a:solidFill>
                  <a:schemeClr val="tx1"/>
                </a:solidFill>
                <a:effectLst/>
                <a:latin typeface="+mn-lt"/>
                <a:ea typeface="+mn-ea"/>
                <a:cs typeface="+mn-cs"/>
              </a:rPr>
              <a:t> to </a:t>
            </a:r>
            <a:r>
              <a:rPr lang="fr-FR" sz="1200" kern="1200" dirty="0" err="1">
                <a:solidFill>
                  <a:schemeClr val="tx1"/>
                </a:solidFill>
                <a:effectLst/>
                <a:latin typeface="+mn-lt"/>
                <a:ea typeface="+mn-ea"/>
                <a:cs typeface="+mn-cs"/>
              </a:rPr>
              <a:t>cope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with</a:t>
            </a:r>
            <a:r>
              <a:rPr lang="fr-FR" sz="1200" kern="1200" dirty="0">
                <a:solidFill>
                  <a:schemeClr val="tx1"/>
                </a:solidFill>
                <a:effectLst/>
                <a:latin typeface="+mn-lt"/>
                <a:ea typeface="+mn-ea"/>
                <a:cs typeface="+mn-cs"/>
              </a:rPr>
              <a:t> the </a:t>
            </a:r>
            <a:r>
              <a:rPr lang="fr-FR" sz="1200" kern="1200" dirty="0" err="1">
                <a:solidFill>
                  <a:schemeClr val="tx1"/>
                </a:solidFill>
                <a:effectLst/>
                <a:latin typeface="+mn-lt"/>
                <a:ea typeface="+mn-ea"/>
                <a:cs typeface="+mn-cs"/>
              </a:rPr>
              <a:t>growing</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requirement</a:t>
            </a:r>
            <a:r>
              <a:rPr lang="fr-FR" sz="1200" kern="1200" dirty="0">
                <a:solidFill>
                  <a:schemeClr val="tx1"/>
                </a:solidFill>
                <a:effectLst/>
                <a:latin typeface="+mn-lt"/>
                <a:ea typeface="+mn-ea"/>
                <a:cs typeface="+mn-cs"/>
              </a:rPr>
              <a:t>, to </a:t>
            </a:r>
            <a:r>
              <a:rPr lang="fr-FR" sz="1200" kern="1200" dirty="0" err="1">
                <a:solidFill>
                  <a:schemeClr val="tx1"/>
                </a:solidFill>
                <a:effectLst/>
                <a:latin typeface="+mn-lt"/>
                <a:ea typeface="+mn-ea"/>
                <a:cs typeface="+mn-cs"/>
              </a:rPr>
              <a:t>either</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develop</a:t>
            </a:r>
            <a:r>
              <a:rPr lang="fr-FR" sz="1200" kern="1200" dirty="0">
                <a:solidFill>
                  <a:schemeClr val="tx1"/>
                </a:solidFill>
                <a:effectLst/>
                <a:latin typeface="+mn-lt"/>
                <a:ea typeface="+mn-ea"/>
                <a:cs typeface="+mn-cs"/>
              </a:rPr>
              <a:t> new </a:t>
            </a:r>
            <a:r>
              <a:rPr lang="fr-FR" sz="1200" kern="1200" dirty="0" err="1">
                <a:solidFill>
                  <a:schemeClr val="tx1"/>
                </a:solidFill>
                <a:effectLst/>
                <a:latin typeface="+mn-lt"/>
                <a:ea typeface="+mn-ea"/>
                <a:cs typeface="+mn-cs"/>
              </a:rPr>
              <a:t>gateways</a:t>
            </a:r>
            <a:r>
              <a:rPr lang="fr-FR" sz="1200" kern="1200" dirty="0">
                <a:solidFill>
                  <a:schemeClr val="tx1"/>
                </a:solidFill>
                <a:effectLst/>
                <a:latin typeface="+mn-lt"/>
                <a:ea typeface="+mn-ea"/>
                <a:cs typeface="+mn-cs"/>
              </a:rPr>
              <a:t> for new </a:t>
            </a:r>
            <a:r>
              <a:rPr lang="fr-FR" sz="1200" kern="1200" dirty="0" err="1">
                <a:solidFill>
                  <a:schemeClr val="tx1"/>
                </a:solidFill>
                <a:effectLst/>
                <a:latin typeface="+mn-lt"/>
                <a:ea typeface="+mn-ea"/>
                <a:cs typeface="+mn-cs"/>
              </a:rPr>
              <a:t>markets</a:t>
            </a:r>
            <a:r>
              <a:rPr lang="fr-FR" sz="1200" kern="1200" dirty="0">
                <a:solidFill>
                  <a:schemeClr val="tx1"/>
                </a:solidFill>
                <a:effectLst/>
                <a:latin typeface="+mn-lt"/>
                <a:ea typeface="+mn-ea"/>
                <a:cs typeface="+mn-cs"/>
              </a:rPr>
              <a:t> or to manage and </a:t>
            </a:r>
            <a:r>
              <a:rPr lang="fr-FR" sz="1200" kern="1200" dirty="0" err="1">
                <a:solidFill>
                  <a:schemeClr val="tx1"/>
                </a:solidFill>
                <a:effectLst/>
                <a:latin typeface="+mn-lt"/>
                <a:ea typeface="+mn-ea"/>
                <a:cs typeface="+mn-cs"/>
              </a:rPr>
              <a:t>maintain</a:t>
            </a:r>
            <a:r>
              <a:rPr lang="fr-FR" sz="1200" kern="1200" dirty="0">
                <a:solidFill>
                  <a:schemeClr val="tx1"/>
                </a:solidFill>
                <a:effectLst/>
                <a:latin typeface="+mn-lt"/>
                <a:ea typeface="+mn-ea"/>
                <a:cs typeface="+mn-cs"/>
              </a:rPr>
              <a:t> the </a:t>
            </a:r>
            <a:r>
              <a:rPr lang="fr-FR" sz="1200" kern="1200" dirty="0" err="1">
                <a:solidFill>
                  <a:schemeClr val="tx1"/>
                </a:solidFill>
                <a:effectLst/>
                <a:latin typeface="+mn-lt"/>
                <a:ea typeface="+mn-ea"/>
                <a:cs typeface="+mn-cs"/>
              </a:rPr>
              <a:t>existing</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ones</a:t>
            </a:r>
            <a:r>
              <a:rPr lang="fr-FR" sz="1200" kern="1200" dirty="0">
                <a:solidFill>
                  <a:schemeClr val="tx1"/>
                </a:solidFill>
                <a:effectLst/>
                <a:latin typeface="+mn-lt"/>
                <a:ea typeface="+mn-ea"/>
                <a:cs typeface="+mn-cs"/>
              </a:rPr>
              <a:t>.</a:t>
            </a:r>
          </a:p>
          <a:p>
            <a:pPr marL="171450" indent="-171450">
              <a:buFont typeface="Arial" panose="020B0604020202020204" pitchFamily="34" charset="0"/>
              <a:buChar char="•"/>
            </a:pPr>
            <a:r>
              <a:rPr lang="fr-FR" sz="1200" kern="1200" dirty="0">
                <a:solidFill>
                  <a:schemeClr val="tx1"/>
                </a:solidFill>
                <a:effectLst/>
                <a:latin typeface="+mn-lt"/>
                <a:ea typeface="+mn-ea"/>
                <a:cs typeface="+mn-cs"/>
              </a:rPr>
              <a:t>In the </a:t>
            </a:r>
            <a:r>
              <a:rPr lang="fr-FR" sz="1200" kern="1200" dirty="0" err="1">
                <a:solidFill>
                  <a:schemeClr val="tx1"/>
                </a:solidFill>
                <a:effectLst/>
                <a:latin typeface="+mn-lt"/>
                <a:ea typeface="+mn-ea"/>
                <a:cs typeface="+mn-cs"/>
              </a:rPr>
              <a:t>other</a:t>
            </a:r>
            <a:r>
              <a:rPr lang="fr-FR" sz="1200" kern="1200" dirty="0">
                <a:solidFill>
                  <a:schemeClr val="tx1"/>
                </a:solidFill>
                <a:effectLst/>
                <a:latin typeface="+mn-lt"/>
                <a:ea typeface="+mn-ea"/>
                <a:cs typeface="+mn-cs"/>
              </a:rPr>
              <a:t> hand, </a:t>
            </a:r>
            <a:r>
              <a:rPr lang="fr-FR" sz="1200" kern="1200" dirty="0" err="1">
                <a:solidFill>
                  <a:schemeClr val="tx1"/>
                </a:solidFill>
                <a:effectLst/>
                <a:latin typeface="+mn-lt"/>
                <a:ea typeface="+mn-ea"/>
                <a:cs typeface="+mn-cs"/>
              </a:rPr>
              <a:t>our</a:t>
            </a:r>
            <a:r>
              <a:rPr lang="fr-FR" sz="1200" kern="1200" dirty="0">
                <a:solidFill>
                  <a:schemeClr val="tx1"/>
                </a:solidFill>
                <a:effectLst/>
                <a:latin typeface="+mn-lt"/>
                <a:ea typeface="+mn-ea"/>
                <a:cs typeface="+mn-cs"/>
              </a:rPr>
              <a:t> SDLC </a:t>
            </a:r>
            <a:r>
              <a:rPr lang="fr-FR" sz="1200" kern="1200" dirty="0" err="1">
                <a:solidFill>
                  <a:schemeClr val="tx1"/>
                </a:solidFill>
                <a:effectLst/>
                <a:latin typeface="+mn-lt"/>
                <a:ea typeface="+mn-ea"/>
                <a:cs typeface="+mn-cs"/>
              </a:rPr>
              <a:t>procedure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contains</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many</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manual</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activities</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including</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manual</a:t>
            </a:r>
            <a:r>
              <a:rPr lang="fr-FR" sz="1200" kern="1200" dirty="0">
                <a:solidFill>
                  <a:schemeClr val="tx1"/>
                </a:solidFill>
                <a:effectLst/>
                <a:latin typeface="+mn-lt"/>
                <a:ea typeface="+mn-ea"/>
                <a:cs typeface="+mn-cs"/>
              </a:rPr>
              <a:t> validation, and </a:t>
            </a:r>
            <a:r>
              <a:rPr lang="fr-FR" sz="1200" kern="1200" dirty="0" err="1">
                <a:solidFill>
                  <a:schemeClr val="tx1"/>
                </a:solidFill>
                <a:effectLst/>
                <a:latin typeface="+mn-lt"/>
                <a:ea typeface="+mn-ea"/>
                <a:cs typeface="+mn-cs"/>
              </a:rPr>
              <a:t>manual</a:t>
            </a:r>
            <a:r>
              <a:rPr lang="fr-FR" sz="1200" kern="1200" dirty="0">
                <a:solidFill>
                  <a:schemeClr val="tx1"/>
                </a:solidFill>
                <a:effectLst/>
                <a:latin typeface="+mn-lt"/>
                <a:ea typeface="+mn-ea"/>
                <a:cs typeface="+mn-cs"/>
              </a:rPr>
              <a:t> document </a:t>
            </a:r>
            <a:r>
              <a:rPr lang="fr-FR" sz="1200" kern="1200" dirty="0" err="1">
                <a:solidFill>
                  <a:schemeClr val="tx1"/>
                </a:solidFill>
                <a:effectLst/>
                <a:latin typeface="+mn-lt"/>
                <a:ea typeface="+mn-ea"/>
                <a:cs typeface="+mn-cs"/>
              </a:rPr>
              <a:t>generation</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These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manual</a:t>
            </a:r>
            <a:r>
              <a:rPr lang="fr-FR" sz="1200" kern="1200" dirty="0">
                <a:solidFill>
                  <a:schemeClr val="tx1"/>
                </a:solidFill>
                <a:effectLst/>
                <a:latin typeface="+mn-lt"/>
                <a:ea typeface="+mn-ea"/>
                <a:cs typeface="+mn-cs"/>
              </a:rPr>
              <a:t> efforts are not </a:t>
            </a:r>
            <a:r>
              <a:rPr lang="fr-FR" sz="1200" kern="1200" dirty="0" err="1">
                <a:solidFill>
                  <a:schemeClr val="tx1"/>
                </a:solidFill>
                <a:effectLst/>
                <a:latin typeface="+mn-lt"/>
                <a:ea typeface="+mn-ea"/>
                <a:cs typeface="+mn-cs"/>
              </a:rPr>
              <a:t>kept</a:t>
            </a:r>
            <a:r>
              <a:rPr lang="fr-FR" sz="1200" kern="1200" dirty="0">
                <a:solidFill>
                  <a:schemeClr val="tx1"/>
                </a:solidFill>
                <a:effectLst/>
                <a:latin typeface="+mn-lt"/>
                <a:ea typeface="+mn-ea"/>
                <a:cs typeface="+mn-cs"/>
              </a:rPr>
              <a:t> in </a:t>
            </a:r>
            <a:r>
              <a:rPr lang="fr-FR" sz="1200" kern="1200" dirty="0" err="1">
                <a:solidFill>
                  <a:schemeClr val="tx1"/>
                </a:solidFill>
                <a:effectLst/>
                <a:latin typeface="+mn-lt"/>
                <a:ea typeface="+mn-ea"/>
                <a:cs typeface="+mn-cs"/>
              </a:rPr>
              <a:t>sync</a:t>
            </a:r>
            <a:r>
              <a:rPr lang="fr-FR" sz="1200" kern="1200" dirty="0">
                <a:solidFill>
                  <a:schemeClr val="tx1"/>
                </a:solidFill>
                <a:effectLst/>
                <a:latin typeface="+mn-lt"/>
                <a:ea typeface="+mn-ea"/>
                <a:cs typeface="+mn-cs"/>
              </a:rPr>
              <a:t> in a </a:t>
            </a:r>
            <a:r>
              <a:rPr lang="fr-FR" sz="1200" kern="1200" dirty="0" err="1">
                <a:solidFill>
                  <a:schemeClr val="tx1"/>
                </a:solidFill>
                <a:effectLst/>
                <a:latin typeface="+mn-lt"/>
                <a:ea typeface="+mn-ea"/>
                <a:cs typeface="+mn-cs"/>
              </a:rPr>
              <a:t>streamlined</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way</a:t>
            </a:r>
            <a:r>
              <a:rPr lang="fr-FR" sz="1200" kern="1200" dirty="0">
                <a:solidFill>
                  <a:schemeClr val="tx1"/>
                </a:solidFill>
                <a:effectLst/>
                <a:latin typeface="+mn-lt"/>
                <a:ea typeface="+mn-ea"/>
                <a:cs typeface="+mn-cs"/>
              </a:rPr>
              <a:t> to </a:t>
            </a:r>
            <a:r>
              <a:rPr lang="fr-FR" sz="1200" kern="1200" dirty="0" err="1">
                <a:solidFill>
                  <a:schemeClr val="tx1"/>
                </a:solidFill>
                <a:effectLst/>
                <a:latin typeface="+mn-lt"/>
                <a:ea typeface="+mn-ea"/>
                <a:cs typeface="+mn-cs"/>
              </a:rPr>
              <a:t>reduce</a:t>
            </a:r>
            <a:r>
              <a:rPr lang="fr-FR" sz="1200" kern="1200" dirty="0">
                <a:solidFill>
                  <a:schemeClr val="tx1"/>
                </a:solidFill>
                <a:effectLst/>
                <a:latin typeface="+mn-lt"/>
                <a:ea typeface="+mn-ea"/>
                <a:cs typeface="+mn-cs"/>
              </a:rPr>
              <a:t> the </a:t>
            </a:r>
            <a:r>
              <a:rPr lang="fr-FR" sz="1200" kern="1200" dirty="0" err="1">
                <a:solidFill>
                  <a:schemeClr val="tx1"/>
                </a:solidFill>
                <a:effectLst/>
                <a:latin typeface="+mn-lt"/>
                <a:ea typeface="+mn-ea"/>
                <a:cs typeface="+mn-cs"/>
              </a:rPr>
              <a:t>cost</a:t>
            </a:r>
            <a:r>
              <a:rPr lang="fr-FR" sz="1200" kern="1200" dirty="0">
                <a:solidFill>
                  <a:schemeClr val="tx1"/>
                </a:solidFill>
                <a:effectLst/>
                <a:latin typeface="+mn-lt"/>
                <a:ea typeface="+mn-ea"/>
                <a:cs typeface="+mn-cs"/>
              </a:rPr>
              <a:t> and the planning </a:t>
            </a:r>
            <a:r>
              <a:rPr lang="fr-FR" sz="1200" kern="1200" dirty="0" err="1">
                <a:solidFill>
                  <a:schemeClr val="tx1"/>
                </a:solidFill>
                <a:effectLst/>
                <a:latin typeface="+mn-lt"/>
                <a:ea typeface="+mn-ea"/>
                <a:cs typeface="+mn-cs"/>
              </a:rPr>
              <a:t>overhead</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where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need</a:t>
            </a:r>
            <a:r>
              <a:rPr lang="fr-FR" sz="1200" kern="1200" dirty="0">
                <a:solidFill>
                  <a:schemeClr val="tx1"/>
                </a:solidFill>
                <a:effectLst/>
                <a:latin typeface="+mn-lt"/>
                <a:ea typeface="+mn-ea"/>
                <a:cs typeface="+mn-cs"/>
              </a:rPr>
              <a:t> to </a:t>
            </a:r>
            <a:r>
              <a:rPr lang="fr-FR" sz="1200" kern="1200" dirty="0" err="1">
                <a:solidFill>
                  <a:schemeClr val="tx1"/>
                </a:solidFill>
                <a:effectLst/>
                <a:latin typeface="+mn-lt"/>
                <a:ea typeface="+mn-ea"/>
                <a:cs typeface="+mn-cs"/>
              </a:rPr>
              <a:t>remember</a:t>
            </a:r>
            <a:r>
              <a:rPr lang="fr-FR" sz="1200" kern="1200" dirty="0">
                <a:solidFill>
                  <a:schemeClr val="tx1"/>
                </a:solidFill>
                <a:effectLst/>
                <a:latin typeface="+mn-lt"/>
                <a:ea typeface="+mn-ea"/>
                <a:cs typeface="+mn-cs"/>
              </a:rPr>
              <a:t> the </a:t>
            </a:r>
            <a:r>
              <a:rPr lang="fr-FR" sz="1200" kern="1200" dirty="0" err="1">
                <a:solidFill>
                  <a:schemeClr val="tx1"/>
                </a:solidFill>
                <a:effectLst/>
                <a:latin typeface="+mn-lt"/>
                <a:ea typeface="+mn-ea"/>
                <a:cs typeface="+mn-cs"/>
              </a:rPr>
              <a:t>nitty</a:t>
            </a:r>
            <a:r>
              <a:rPr lang="fr-FR" sz="1200" kern="1200" dirty="0">
                <a:solidFill>
                  <a:schemeClr val="tx1"/>
                </a:solidFill>
                <a:effectLst/>
                <a:latin typeface="+mn-lt"/>
                <a:ea typeface="+mn-ea"/>
                <a:cs typeface="+mn-cs"/>
              </a:rPr>
              <a:t> and </a:t>
            </a:r>
            <a:r>
              <a:rPr lang="fr-FR" sz="1200" kern="1200" dirty="0" err="1">
                <a:solidFill>
                  <a:schemeClr val="tx1"/>
                </a:solidFill>
                <a:effectLst/>
                <a:latin typeface="+mn-lt"/>
                <a:ea typeface="+mn-ea"/>
                <a:cs typeface="+mn-cs"/>
              </a:rPr>
              <a:t>gritty</a:t>
            </a:r>
            <a:r>
              <a:rPr lang="fr-FR" sz="1200" kern="1200" dirty="0">
                <a:solidFill>
                  <a:schemeClr val="tx1"/>
                </a:solidFill>
                <a:effectLst/>
                <a:latin typeface="+mn-lt"/>
                <a:ea typeface="+mn-ea"/>
                <a:cs typeface="+mn-cs"/>
              </a:rPr>
              <a:t> of the </a:t>
            </a:r>
            <a:r>
              <a:rPr lang="fr-FR" sz="1200" kern="1200" dirty="0" err="1">
                <a:solidFill>
                  <a:schemeClr val="tx1"/>
                </a:solidFill>
                <a:effectLst/>
                <a:latin typeface="+mn-lt"/>
                <a:ea typeface="+mn-ea"/>
                <a:cs typeface="+mn-cs"/>
              </a:rPr>
              <a:t>related</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steps</a:t>
            </a:r>
            <a:r>
              <a:rPr lang="fr-FR" sz="1200" kern="1200" dirty="0">
                <a:solidFill>
                  <a:schemeClr val="tx1"/>
                </a:solidFill>
                <a:effectLst/>
                <a:latin typeface="+mn-lt"/>
                <a:ea typeface="+mn-ea"/>
                <a:cs typeface="+mn-cs"/>
              </a:rPr>
              <a:t>.</a:t>
            </a:r>
          </a:p>
          <a:p>
            <a:pPr marL="171450" indent="-171450">
              <a:buFont typeface="Arial" panose="020B0604020202020204" pitchFamily="34" charset="0"/>
              <a:buChar char="•"/>
            </a:pPr>
            <a:r>
              <a:rPr lang="fr-FR" sz="1200" kern="1200" dirty="0" err="1">
                <a:solidFill>
                  <a:schemeClr val="tx1"/>
                </a:solidFill>
                <a:effectLst/>
                <a:latin typeface="+mn-lt"/>
                <a:ea typeface="+mn-ea"/>
                <a:cs typeface="+mn-cs"/>
              </a:rPr>
              <a:t>We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also</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need</a:t>
            </a:r>
            <a:r>
              <a:rPr lang="fr-FR" sz="1200" kern="1200" dirty="0">
                <a:solidFill>
                  <a:schemeClr val="tx1"/>
                </a:solidFill>
                <a:effectLst/>
                <a:latin typeface="+mn-lt"/>
                <a:ea typeface="+mn-ea"/>
                <a:cs typeface="+mn-cs"/>
              </a:rPr>
              <a:t> to </a:t>
            </a:r>
            <a:r>
              <a:rPr lang="fr-FR" sz="1200" kern="1200" dirty="0" err="1">
                <a:solidFill>
                  <a:schemeClr val="tx1"/>
                </a:solidFill>
                <a:effectLst/>
                <a:latin typeface="+mn-lt"/>
                <a:ea typeface="+mn-ea"/>
                <a:cs typeface="+mn-cs"/>
              </a:rPr>
              <a:t>improve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our</a:t>
            </a:r>
            <a:r>
              <a:rPr lang="fr-FR" sz="1200" kern="1200" dirty="0">
                <a:solidFill>
                  <a:schemeClr val="tx1"/>
                </a:solidFill>
                <a:effectLst/>
                <a:latin typeface="+mn-lt"/>
                <a:ea typeface="+mn-ea"/>
                <a:cs typeface="+mn-cs"/>
              </a:rPr>
              <a:t> CI </a:t>
            </a:r>
            <a:r>
              <a:rPr lang="fr-FR" sz="1200" kern="1200" dirty="0" err="1">
                <a:solidFill>
                  <a:schemeClr val="tx1"/>
                </a:solidFill>
                <a:effectLst/>
                <a:latin typeface="+mn-lt"/>
                <a:ea typeface="+mn-ea"/>
                <a:cs typeface="+mn-cs"/>
              </a:rPr>
              <a:t>integration</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with</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additinal</a:t>
            </a:r>
            <a:r>
              <a:rPr lang="fr-FR" sz="1200" kern="1200" dirty="0">
                <a:solidFill>
                  <a:schemeClr val="tx1"/>
                </a:solidFill>
                <a:effectLst/>
                <a:latin typeface="+mn-lt"/>
                <a:ea typeface="+mn-ea"/>
                <a:cs typeface="+mn-cs"/>
              </a:rPr>
              <a:t> PMIS </a:t>
            </a:r>
            <a:r>
              <a:rPr lang="fr-FR" sz="1200" kern="1200" dirty="0" err="1">
                <a:solidFill>
                  <a:schemeClr val="tx1"/>
                </a:solidFill>
                <a:effectLst/>
                <a:latin typeface="+mn-lt"/>
                <a:ea typeface="+mn-ea"/>
                <a:cs typeface="+mn-cs"/>
              </a:rPr>
              <a:t>systems</a:t>
            </a:r>
            <a:r>
              <a:rPr lang="fr-FR" sz="1200" kern="1200" dirty="0">
                <a:solidFill>
                  <a:schemeClr val="tx1"/>
                </a:solidFill>
                <a:effectLst/>
                <a:latin typeface="+mn-lt"/>
                <a:ea typeface="+mn-ea"/>
                <a:cs typeface="+mn-cs"/>
              </a:rPr>
              <a:t> like Jira and </a:t>
            </a:r>
            <a:r>
              <a:rPr lang="fr-FR" sz="1200" kern="1200" dirty="0" err="1">
                <a:solidFill>
                  <a:schemeClr val="tx1"/>
                </a:solidFill>
                <a:effectLst/>
                <a:latin typeface="+mn-lt"/>
                <a:ea typeface="+mn-ea"/>
                <a:cs typeface="+mn-cs"/>
              </a:rPr>
              <a:t>Testrail</a:t>
            </a:r>
            <a:r>
              <a:rPr lang="fr-FR" sz="1200" kern="1200" dirty="0">
                <a:solidFill>
                  <a:schemeClr val="tx1"/>
                </a:solidFill>
                <a:effectLst/>
                <a:latin typeface="+mn-lt"/>
                <a:ea typeface="+mn-ea"/>
                <a:cs typeface="+mn-cs"/>
              </a:rPr>
              <a:t>.</a:t>
            </a:r>
          </a:p>
          <a:p>
            <a:pPr marL="0" indent="0">
              <a:buFont typeface="Arial" panose="020B0604020202020204" pitchFamily="34" charset="0"/>
              <a:buNone/>
            </a:pPr>
            <a:endParaRPr lang="fr-FR" sz="1200" kern="1200" dirty="0">
              <a:solidFill>
                <a:schemeClr val="tx1"/>
              </a:solidFill>
              <a:effectLst/>
              <a:latin typeface="+mn-lt"/>
              <a:ea typeface="+mn-ea"/>
              <a:cs typeface="+mn-cs"/>
            </a:endParaRPr>
          </a:p>
          <a:p>
            <a:pPr marL="0" indent="0">
              <a:buFont typeface="Arial" panose="020B0604020202020204" pitchFamily="34" charset="0"/>
              <a:buNone/>
            </a:pPr>
            <a:r>
              <a:rPr lang="fr-FR" sz="1200" kern="1200" dirty="0">
                <a:solidFill>
                  <a:schemeClr val="tx1"/>
                </a:solidFill>
                <a:effectLst/>
                <a:latin typeface="+mn-lt"/>
                <a:ea typeface="+mn-ea"/>
                <a:cs typeface="+mn-cs"/>
              </a:rPr>
              <a:t>In the </a:t>
            </a:r>
            <a:r>
              <a:rPr lang="fr-FR" sz="1200" kern="1200" dirty="0" err="1">
                <a:solidFill>
                  <a:schemeClr val="tx1"/>
                </a:solidFill>
                <a:effectLst/>
                <a:latin typeface="+mn-lt"/>
                <a:ea typeface="+mn-ea"/>
                <a:cs typeface="+mn-cs"/>
              </a:rPr>
              <a:t>next</a:t>
            </a:r>
            <a:r>
              <a:rPr lang="fr-FR" sz="1200" kern="1200" dirty="0">
                <a:solidFill>
                  <a:schemeClr val="tx1"/>
                </a:solidFill>
                <a:effectLst/>
                <a:latin typeface="+mn-lt"/>
                <a:ea typeface="+mn-ea"/>
                <a:cs typeface="+mn-cs"/>
              </a:rPr>
              <a:t> slides </a:t>
            </a:r>
            <a:r>
              <a:rPr lang="fr-FR" sz="1200" kern="1200" dirty="0" err="1">
                <a:solidFill>
                  <a:schemeClr val="tx1"/>
                </a:solidFill>
                <a:effectLst/>
                <a:latin typeface="+mn-lt"/>
                <a:ea typeface="+mn-ea"/>
                <a:cs typeface="+mn-cs"/>
              </a:rPr>
              <a:t>we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will</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explain</a:t>
            </a:r>
            <a:r>
              <a:rPr lang="fr-FR" sz="1200" kern="1200" dirty="0">
                <a:solidFill>
                  <a:schemeClr val="tx1"/>
                </a:solidFill>
                <a:effectLst/>
                <a:latin typeface="+mn-lt"/>
                <a:ea typeface="+mn-ea"/>
                <a:cs typeface="+mn-cs"/>
              </a:rPr>
              <a:t> how </a:t>
            </a:r>
            <a:r>
              <a:rPr lang="fr-FR" sz="1200" kern="1200" dirty="0" err="1">
                <a:solidFill>
                  <a:schemeClr val="tx1"/>
                </a:solidFill>
                <a:effectLst/>
                <a:latin typeface="+mn-lt"/>
                <a:ea typeface="+mn-ea"/>
                <a:cs typeface="+mn-cs"/>
              </a:rPr>
              <a:t>we</a:t>
            </a:r>
            <a:r>
              <a:rPr lang="fr-FR" sz="1200" kern="1200" dirty="0">
                <a:solidFill>
                  <a:schemeClr val="tx1"/>
                </a:solidFill>
                <a:effectLst/>
                <a:latin typeface="+mn-lt"/>
                <a:ea typeface="+mn-ea"/>
                <a:cs typeface="+mn-cs"/>
              </a:rPr>
              <a:t> can </a:t>
            </a:r>
            <a:r>
              <a:rPr lang="fr-FR" sz="1200" kern="1200" dirty="0" err="1">
                <a:solidFill>
                  <a:schemeClr val="tx1"/>
                </a:solidFill>
                <a:effectLst/>
                <a:latin typeface="+mn-lt"/>
                <a:ea typeface="+mn-ea"/>
                <a:cs typeface="+mn-cs"/>
              </a:rPr>
              <a:t>improve</a:t>
            </a:r>
            <a:r>
              <a:rPr lang="fr-FR" sz="1200" kern="1200" dirty="0">
                <a:solidFill>
                  <a:schemeClr val="tx1"/>
                </a:solidFill>
                <a:effectLst/>
                <a:latin typeface="+mn-lt"/>
                <a:ea typeface="+mn-ea"/>
                <a:cs typeface="+mn-cs"/>
              </a:rPr>
              <a:t> all of </a:t>
            </a:r>
            <a:r>
              <a:rPr lang="fr-FR" sz="1200" kern="1200" dirty="0" err="1">
                <a:solidFill>
                  <a:schemeClr val="tx1"/>
                </a:solidFill>
                <a:effectLst/>
                <a:latin typeface="+mn-lt"/>
                <a:ea typeface="+mn-ea"/>
                <a:cs typeface="+mn-cs"/>
              </a:rPr>
              <a:t>this</a:t>
            </a:r>
            <a:r>
              <a:rPr lang="fr-FR" sz="1200" kern="1200" dirty="0">
                <a:solidFill>
                  <a:schemeClr val="tx1"/>
                </a:solidFill>
                <a:effectLst/>
                <a:latin typeface="+mn-lt"/>
                <a:ea typeface="+mn-ea"/>
                <a:cs typeface="+mn-cs"/>
              </a:rPr>
              <a:t> to </a:t>
            </a:r>
            <a:r>
              <a:rPr lang="fr-FR" sz="1200" kern="1200" dirty="0" err="1">
                <a:solidFill>
                  <a:schemeClr val="tx1"/>
                </a:solidFill>
                <a:effectLst/>
                <a:latin typeface="+mn-lt"/>
                <a:ea typeface="+mn-ea"/>
                <a:cs typeface="+mn-cs"/>
              </a:rPr>
              <a:t>satisfy</a:t>
            </a:r>
            <a:r>
              <a:rPr lang="fr-FR" sz="1200" kern="1200" dirty="0">
                <a:solidFill>
                  <a:schemeClr val="tx1"/>
                </a:solidFill>
                <a:effectLst/>
                <a:latin typeface="+mn-lt"/>
                <a:ea typeface="+mn-ea"/>
                <a:cs typeface="+mn-cs"/>
              </a:rPr>
              <a:t> all stakeholders </a:t>
            </a:r>
            <a:r>
              <a:rPr lang="fr-FR" sz="1200" kern="1200" dirty="0" err="1">
                <a:solidFill>
                  <a:schemeClr val="tx1"/>
                </a:solidFill>
                <a:effectLst/>
                <a:latin typeface="+mn-lt"/>
                <a:ea typeface="+mn-ea"/>
                <a:cs typeface="+mn-cs"/>
              </a:rPr>
              <a:t>including</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our</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corporate</a:t>
            </a:r>
            <a:r>
              <a:rPr lang="fr-FR" sz="1200" kern="1200" dirty="0">
                <a:solidFill>
                  <a:schemeClr val="tx1"/>
                </a:solidFill>
                <a:effectLst/>
                <a:latin typeface="+mn-lt"/>
                <a:ea typeface="+mn-ea"/>
                <a:cs typeface="+mn-cs"/>
              </a:rPr>
              <a:t> and </a:t>
            </a:r>
            <a:r>
              <a:rPr lang="fr-FR" sz="1200" kern="1200" dirty="0" err="1">
                <a:solidFill>
                  <a:schemeClr val="tx1"/>
                </a:solidFill>
                <a:effectLst/>
                <a:latin typeface="+mn-lt"/>
                <a:ea typeface="+mn-ea"/>
                <a:cs typeface="+mn-cs"/>
              </a:rPr>
              <a:t>our</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customers</a:t>
            </a:r>
            <a:endParaRPr lang="fr-FR"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89BF301-D0DB-4CFF-9AA1-F3A9E29D7BF7}" type="slidenum">
              <a:rPr lang="en-US" smtClean="0"/>
              <a:t>7</a:t>
            </a:fld>
            <a:endParaRPr lang="en-US"/>
          </a:p>
        </p:txBody>
      </p:sp>
    </p:spTree>
    <p:extLst>
      <p:ext uri="{BB962C8B-B14F-4D97-AF65-F5344CB8AC3E}">
        <p14:creationId xmlns:p14="http://schemas.microsoft.com/office/powerpoint/2010/main" val="779821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fr-FR" sz="1200" kern="1200" dirty="0">
                <a:solidFill>
                  <a:schemeClr val="tx1"/>
                </a:solidFill>
                <a:effectLst/>
                <a:latin typeface="+mn-lt"/>
                <a:ea typeface="+mn-ea"/>
                <a:cs typeface="+mn-cs"/>
              </a:rPr>
              <a:t>If </a:t>
            </a:r>
            <a:r>
              <a:rPr lang="fr-FR" sz="1200" kern="1200" dirty="0" err="1">
                <a:solidFill>
                  <a:schemeClr val="tx1"/>
                </a:solidFill>
                <a:effectLst/>
                <a:latin typeface="+mn-lt"/>
                <a:ea typeface="+mn-ea"/>
                <a:cs typeface="+mn-cs"/>
              </a:rPr>
              <a:t>we</a:t>
            </a:r>
            <a:r>
              <a:rPr lang="fr-FR" sz="1200" kern="1200" dirty="0">
                <a:solidFill>
                  <a:schemeClr val="tx1"/>
                </a:solidFill>
                <a:effectLst/>
                <a:latin typeface="+mn-lt"/>
                <a:ea typeface="+mn-ea"/>
                <a:cs typeface="+mn-cs"/>
              </a:rPr>
              <a:t> continue </a:t>
            </a:r>
            <a:r>
              <a:rPr lang="fr-FR" sz="1200" kern="1200" dirty="0" err="1">
                <a:solidFill>
                  <a:schemeClr val="tx1"/>
                </a:solidFill>
                <a:effectLst/>
                <a:latin typeface="+mn-lt"/>
                <a:ea typeface="+mn-ea"/>
                <a:cs typeface="+mn-cs"/>
              </a:rPr>
              <a:t>working</a:t>
            </a:r>
            <a:r>
              <a:rPr lang="fr-FR" sz="1200" kern="1200" dirty="0">
                <a:solidFill>
                  <a:schemeClr val="tx1"/>
                </a:solidFill>
                <a:effectLst/>
                <a:latin typeface="+mn-lt"/>
                <a:ea typeface="+mn-ea"/>
                <a:cs typeface="+mn-cs"/>
              </a:rPr>
              <a:t> the </a:t>
            </a:r>
            <a:r>
              <a:rPr lang="fr-FR" sz="1200" kern="1200" dirty="0" err="1">
                <a:solidFill>
                  <a:schemeClr val="tx1"/>
                </a:solidFill>
                <a:effectLst/>
                <a:latin typeface="+mn-lt"/>
                <a:ea typeface="+mn-ea"/>
                <a:cs typeface="+mn-cs"/>
              </a:rPr>
              <a:t>same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way</a:t>
            </a:r>
            <a:r>
              <a:rPr lang="fr-FR" sz="1200" kern="1200" dirty="0">
                <a:solidFill>
                  <a:schemeClr val="tx1"/>
                </a:solidFill>
                <a:effectLst/>
                <a:latin typeface="+mn-lt"/>
                <a:ea typeface="+mn-ea"/>
                <a:cs typeface="+mn-cs"/>
              </a:rPr>
              <a:t>:</a:t>
            </a:r>
          </a:p>
          <a:p>
            <a:pPr marL="171450" indent="-171450">
              <a:buFont typeface="Arial" panose="020B0604020202020204" pitchFamily="34" charset="0"/>
              <a:buChar char="•"/>
            </a:pPr>
            <a:r>
              <a:rPr lang="fr-FR" sz="1200" kern="1200" dirty="0" err="1">
                <a:solidFill>
                  <a:schemeClr val="tx1"/>
                </a:solidFill>
                <a:effectLst/>
                <a:latin typeface="+mn-lt"/>
                <a:ea typeface="+mn-ea"/>
                <a:cs typeface="+mn-cs"/>
              </a:rPr>
              <a:t>We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will</a:t>
            </a:r>
            <a:r>
              <a:rPr lang="fr-FR" sz="1200" kern="1200" dirty="0">
                <a:solidFill>
                  <a:schemeClr val="tx1"/>
                </a:solidFill>
                <a:effectLst/>
                <a:latin typeface="+mn-lt"/>
                <a:ea typeface="+mn-ea"/>
                <a:cs typeface="+mn-cs"/>
              </a:rPr>
              <a:t> not </a:t>
            </a:r>
            <a:r>
              <a:rPr lang="fr-FR" sz="1200" kern="1200" dirty="0" err="1">
                <a:solidFill>
                  <a:schemeClr val="tx1"/>
                </a:solidFill>
                <a:effectLst/>
                <a:latin typeface="+mn-lt"/>
                <a:ea typeface="+mn-ea"/>
                <a:cs typeface="+mn-cs"/>
              </a:rPr>
              <a:t>be</a:t>
            </a:r>
            <a:r>
              <a:rPr lang="fr-FR" sz="1200" kern="1200" dirty="0">
                <a:solidFill>
                  <a:schemeClr val="tx1"/>
                </a:solidFill>
                <a:effectLst/>
                <a:latin typeface="+mn-lt"/>
                <a:ea typeface="+mn-ea"/>
                <a:cs typeface="+mn-cs"/>
              </a:rPr>
              <a:t> able to </a:t>
            </a:r>
            <a:r>
              <a:rPr lang="fr-FR" sz="1200" kern="1200" dirty="0" err="1">
                <a:solidFill>
                  <a:schemeClr val="tx1"/>
                </a:solidFill>
                <a:effectLst/>
                <a:latin typeface="+mn-lt"/>
                <a:ea typeface="+mn-ea"/>
                <a:cs typeface="+mn-cs"/>
              </a:rPr>
              <a:t>improve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our</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product</a:t>
            </a:r>
            <a:r>
              <a:rPr lang="fr-FR" sz="1200" kern="1200" dirty="0">
                <a:solidFill>
                  <a:schemeClr val="tx1"/>
                </a:solidFill>
                <a:effectLst/>
                <a:latin typeface="+mn-lt"/>
                <a:ea typeface="+mn-ea"/>
                <a:cs typeface="+mn-cs"/>
              </a:rPr>
              <a:t> as </a:t>
            </a:r>
            <a:r>
              <a:rPr lang="fr-FR" sz="1200" kern="1200" dirty="0" err="1">
                <a:solidFill>
                  <a:schemeClr val="tx1"/>
                </a:solidFill>
                <a:effectLst/>
                <a:latin typeface="+mn-lt"/>
                <a:ea typeface="+mn-ea"/>
                <a:cs typeface="+mn-cs"/>
              </a:rPr>
              <a:t>we</a:t>
            </a:r>
            <a:r>
              <a:rPr lang="fr-FR" sz="1200" kern="1200" dirty="0">
                <a:solidFill>
                  <a:schemeClr val="tx1"/>
                </a:solidFill>
                <a:effectLst/>
                <a:latin typeface="+mn-lt"/>
                <a:ea typeface="+mn-ea"/>
                <a:cs typeface="+mn-cs"/>
              </a:rPr>
              <a:t> are </a:t>
            </a:r>
            <a:r>
              <a:rPr lang="fr-FR" sz="1200" kern="1200" dirty="0" err="1">
                <a:solidFill>
                  <a:schemeClr val="tx1"/>
                </a:solidFill>
                <a:effectLst/>
                <a:latin typeface="+mn-lt"/>
                <a:ea typeface="+mn-ea"/>
                <a:cs typeface="+mn-cs"/>
              </a:rPr>
              <a:t>continously</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focusing</a:t>
            </a:r>
            <a:r>
              <a:rPr lang="fr-FR" sz="1200" kern="1200" dirty="0">
                <a:solidFill>
                  <a:schemeClr val="tx1"/>
                </a:solidFill>
                <a:effectLst/>
                <a:latin typeface="+mn-lt"/>
                <a:ea typeface="+mn-ea"/>
                <a:cs typeface="+mn-cs"/>
              </a:rPr>
              <a:t> on maintenance releases to </a:t>
            </a:r>
            <a:r>
              <a:rPr lang="fr-FR" sz="1200" kern="1200" dirty="0" err="1">
                <a:solidFill>
                  <a:schemeClr val="tx1"/>
                </a:solidFill>
                <a:effectLst/>
                <a:latin typeface="+mn-lt"/>
                <a:ea typeface="+mn-ea"/>
                <a:cs typeface="+mn-cs"/>
              </a:rPr>
              <a:t>address</a:t>
            </a:r>
            <a:r>
              <a:rPr lang="fr-FR" sz="1200" kern="1200" dirty="0">
                <a:solidFill>
                  <a:schemeClr val="tx1"/>
                </a:solidFill>
                <a:effectLst/>
                <a:latin typeface="+mn-lt"/>
                <a:ea typeface="+mn-ea"/>
                <a:cs typeface="+mn-cs"/>
              </a:rPr>
              <a:t> issues or </a:t>
            </a:r>
            <a:r>
              <a:rPr lang="fr-FR" sz="1200" kern="1200" dirty="0" err="1">
                <a:solidFill>
                  <a:schemeClr val="tx1"/>
                </a:solidFill>
                <a:effectLst/>
                <a:latin typeface="+mn-lt"/>
                <a:ea typeface="+mn-ea"/>
                <a:cs typeface="+mn-cs"/>
              </a:rPr>
              <a:t>vulnerabilities</a:t>
            </a:r>
            <a:endParaRPr lang="fr-FR" sz="1200" kern="1200" dirty="0">
              <a:solidFill>
                <a:schemeClr val="tx1"/>
              </a:solidFill>
              <a:effectLst/>
              <a:latin typeface="+mn-lt"/>
              <a:ea typeface="+mn-ea"/>
              <a:cs typeface="+mn-cs"/>
              <a:sym typeface="Wingdings" panose="05000000000000000000" pitchFamily="2" charset="2"/>
            </a:endParaRPr>
          </a:p>
          <a:p>
            <a:pPr marL="171450" indent="-171450">
              <a:buFont typeface="Arial" panose="020B0604020202020204" pitchFamily="34" charset="0"/>
              <a:buChar char="•"/>
            </a:pPr>
            <a:r>
              <a:rPr lang="fr-FR" sz="1200" kern="1200" dirty="0" err="1">
                <a:solidFill>
                  <a:schemeClr val="tx1"/>
                </a:solidFill>
                <a:effectLst/>
                <a:latin typeface="+mn-lt"/>
                <a:ea typeface="+mn-ea"/>
                <a:cs typeface="+mn-cs"/>
                <a:sym typeface="Wingdings" panose="05000000000000000000" pitchFamily="2" charset="2"/>
              </a:rPr>
              <a:t>We</a:t>
            </a:r>
            <a:r>
              <a:rPr lang="fr-FR" sz="1200" kern="1200" dirty="0">
                <a:solidFill>
                  <a:schemeClr val="tx1"/>
                </a:solidFill>
                <a:effectLst/>
                <a:latin typeface="+mn-lt"/>
                <a:ea typeface="+mn-ea"/>
                <a:cs typeface="+mn-cs"/>
                <a:sym typeface="Wingdings" panose="05000000000000000000" pitchFamily="2" charset="2"/>
              </a:rPr>
              <a:t> can not </a:t>
            </a:r>
            <a:r>
              <a:rPr lang="fr-FR" sz="1200" kern="1200" dirty="0" err="1">
                <a:solidFill>
                  <a:schemeClr val="tx1"/>
                </a:solidFill>
                <a:effectLst/>
                <a:latin typeface="+mn-lt"/>
                <a:ea typeface="+mn-ea"/>
                <a:cs typeface="+mn-cs"/>
                <a:sym typeface="Wingdings" panose="05000000000000000000" pitchFamily="2" charset="2"/>
              </a:rPr>
              <a:t>address</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customer</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reported</a:t>
            </a:r>
            <a:r>
              <a:rPr lang="fr-FR" sz="1200" kern="1200" dirty="0">
                <a:solidFill>
                  <a:schemeClr val="tx1"/>
                </a:solidFill>
                <a:effectLst/>
                <a:latin typeface="+mn-lt"/>
                <a:ea typeface="+mn-ea"/>
                <a:cs typeface="+mn-cs"/>
                <a:sym typeface="Wingdings" panose="05000000000000000000" pitchFamily="2" charset="2"/>
              </a:rPr>
              <a:t> issues in a </a:t>
            </a:r>
            <a:r>
              <a:rPr lang="fr-FR" sz="1200" kern="1200" dirty="0" err="1">
                <a:solidFill>
                  <a:schemeClr val="tx1"/>
                </a:solidFill>
                <a:effectLst/>
                <a:latin typeface="+mn-lt"/>
                <a:ea typeface="+mn-ea"/>
                <a:cs typeface="+mn-cs"/>
                <a:sym typeface="Wingdings" panose="05000000000000000000" pitchFamily="2" charset="2"/>
              </a:rPr>
              <a:t>timely</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manner</a:t>
            </a:r>
            <a:r>
              <a:rPr lang="fr-FR" sz="1200" kern="1200" dirty="0">
                <a:solidFill>
                  <a:schemeClr val="tx1"/>
                </a:solidFill>
                <a:effectLst/>
                <a:latin typeface="+mn-lt"/>
                <a:ea typeface="+mn-ea"/>
                <a:cs typeface="+mn-cs"/>
                <a:sym typeface="Wingdings" panose="05000000000000000000" pitchFamily="2" charset="2"/>
              </a:rPr>
              <a:t>, and </a:t>
            </a:r>
            <a:r>
              <a:rPr lang="fr-FR" sz="1200" kern="1200" dirty="0" err="1">
                <a:solidFill>
                  <a:schemeClr val="tx1"/>
                </a:solidFill>
                <a:effectLst/>
                <a:latin typeface="+mn-lt"/>
                <a:ea typeface="+mn-ea"/>
                <a:cs typeface="+mn-cs"/>
                <a:sym typeface="Wingdings" panose="05000000000000000000" pitchFamily="2" charset="2"/>
              </a:rPr>
              <a:t>even</a:t>
            </a:r>
            <a:r>
              <a:rPr lang="fr-FR" sz="1200" kern="1200" dirty="0">
                <a:solidFill>
                  <a:schemeClr val="tx1"/>
                </a:solidFill>
                <a:effectLst/>
                <a:latin typeface="+mn-lt"/>
                <a:ea typeface="+mn-ea"/>
                <a:cs typeface="+mn-cs"/>
                <a:sym typeface="Wingdings" panose="05000000000000000000" pitchFamily="2" charset="2"/>
              </a:rPr>
              <a:t> if </a:t>
            </a:r>
            <a:r>
              <a:rPr lang="fr-FR" sz="1200" kern="1200" dirty="0" err="1">
                <a:solidFill>
                  <a:schemeClr val="tx1"/>
                </a:solidFill>
                <a:effectLst/>
                <a:latin typeface="+mn-lt"/>
                <a:ea typeface="+mn-ea"/>
                <a:cs typeface="+mn-cs"/>
                <a:sym typeface="Wingdings" panose="05000000000000000000" pitchFamily="2" charset="2"/>
              </a:rPr>
              <a:t>we</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accelerate</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we</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risk</a:t>
            </a:r>
            <a:r>
              <a:rPr lang="fr-FR" sz="1200" kern="1200" dirty="0">
                <a:solidFill>
                  <a:schemeClr val="tx1"/>
                </a:solidFill>
                <a:effectLst/>
                <a:latin typeface="+mn-lt"/>
                <a:ea typeface="+mn-ea"/>
                <a:cs typeface="+mn-cs"/>
                <a:sym typeface="Wingdings" panose="05000000000000000000" pitchFamily="2" charset="2"/>
              </a:rPr>
              <a:t> to </a:t>
            </a:r>
            <a:r>
              <a:rPr lang="fr-FR" sz="1200" kern="1200" dirty="0" err="1">
                <a:solidFill>
                  <a:schemeClr val="tx1"/>
                </a:solidFill>
                <a:effectLst/>
                <a:latin typeface="+mn-lt"/>
                <a:ea typeface="+mn-ea"/>
                <a:cs typeface="+mn-cs"/>
                <a:sym typeface="Wingdings" panose="05000000000000000000" pitchFamily="2" charset="2"/>
              </a:rPr>
              <a:t>increase</a:t>
            </a:r>
            <a:r>
              <a:rPr lang="fr-FR" sz="1200" kern="1200" dirty="0">
                <a:solidFill>
                  <a:schemeClr val="tx1"/>
                </a:solidFill>
                <a:effectLst/>
                <a:latin typeface="+mn-lt"/>
                <a:ea typeface="+mn-ea"/>
                <a:cs typeface="+mn-cs"/>
                <a:sym typeface="Wingdings" panose="05000000000000000000" pitchFamily="2" charset="2"/>
              </a:rPr>
              <a:t> the </a:t>
            </a:r>
            <a:r>
              <a:rPr lang="fr-FR" sz="1200" kern="1200" dirty="0" err="1">
                <a:solidFill>
                  <a:schemeClr val="tx1"/>
                </a:solidFill>
                <a:effectLst/>
                <a:latin typeface="+mn-lt"/>
                <a:ea typeface="+mn-ea"/>
                <a:cs typeface="+mn-cs"/>
                <a:sym typeface="Wingdings" panose="05000000000000000000" pitchFamily="2" charset="2"/>
              </a:rPr>
              <a:t>number</a:t>
            </a:r>
            <a:r>
              <a:rPr lang="fr-FR" sz="1200" kern="1200" dirty="0">
                <a:solidFill>
                  <a:schemeClr val="tx1"/>
                </a:solidFill>
                <a:effectLst/>
                <a:latin typeface="+mn-lt"/>
                <a:ea typeface="+mn-ea"/>
                <a:cs typeface="+mn-cs"/>
                <a:sym typeface="Wingdings" panose="05000000000000000000" pitchFamily="2" charset="2"/>
              </a:rPr>
              <a:t> of follow up releases </a:t>
            </a:r>
            <a:r>
              <a:rPr lang="fr-FR" sz="1200" kern="1200" dirty="0" err="1">
                <a:solidFill>
                  <a:schemeClr val="tx1"/>
                </a:solidFill>
                <a:effectLst/>
                <a:latin typeface="+mn-lt"/>
                <a:ea typeface="+mn-ea"/>
                <a:cs typeface="+mn-cs"/>
                <a:sym typeface="Wingdings" panose="05000000000000000000" pitchFamily="2" charset="2"/>
              </a:rPr>
              <a:t>impacting</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quality</a:t>
            </a:r>
            <a:r>
              <a:rPr lang="fr-FR" sz="1200" kern="1200" dirty="0">
                <a:solidFill>
                  <a:schemeClr val="tx1"/>
                </a:solidFill>
                <a:effectLst/>
                <a:latin typeface="+mn-lt"/>
                <a:ea typeface="+mn-ea"/>
                <a:cs typeface="+mn-cs"/>
                <a:sym typeface="Wingdings" panose="05000000000000000000" pitchFamily="2" charset="2"/>
              </a:rPr>
              <a:t> of </a:t>
            </a:r>
            <a:r>
              <a:rPr lang="fr-FR" sz="1200" kern="1200" dirty="0" err="1">
                <a:solidFill>
                  <a:schemeClr val="tx1"/>
                </a:solidFill>
                <a:effectLst/>
                <a:latin typeface="+mn-lt"/>
                <a:ea typeface="+mn-ea"/>
                <a:cs typeface="+mn-cs"/>
                <a:sym typeface="Wingdings" panose="05000000000000000000" pitchFamily="2" charset="2"/>
              </a:rPr>
              <a:t>our</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product</a:t>
            </a:r>
            <a:endParaRPr lang="fr-FR" sz="1200" kern="1200" dirty="0">
              <a:solidFill>
                <a:schemeClr val="tx1"/>
              </a:solidFill>
              <a:effectLst/>
              <a:latin typeface="+mn-lt"/>
              <a:ea typeface="+mn-ea"/>
              <a:cs typeface="+mn-cs"/>
              <a:sym typeface="Wingdings" panose="05000000000000000000" pitchFamily="2" charset="2"/>
            </a:endParaRPr>
          </a:p>
          <a:p>
            <a:pPr marL="171450" indent="-171450">
              <a:buFont typeface="Arial" panose="020B0604020202020204" pitchFamily="34" charset="0"/>
              <a:buChar char="•"/>
            </a:pPr>
            <a:r>
              <a:rPr lang="fr-FR" sz="1200" kern="1200" dirty="0">
                <a:solidFill>
                  <a:schemeClr val="tx1"/>
                </a:solidFill>
                <a:effectLst/>
                <a:latin typeface="+mn-lt"/>
                <a:ea typeface="+mn-ea"/>
                <a:cs typeface="+mn-cs"/>
                <a:sym typeface="Wingdings" panose="05000000000000000000" pitchFamily="2" charset="2"/>
              </a:rPr>
              <a:t>This </a:t>
            </a:r>
            <a:r>
              <a:rPr lang="fr-FR" sz="1200" kern="1200" dirty="0" err="1">
                <a:solidFill>
                  <a:schemeClr val="tx1"/>
                </a:solidFill>
                <a:effectLst/>
                <a:latin typeface="+mn-lt"/>
                <a:ea typeface="+mn-ea"/>
                <a:cs typeface="+mn-cs"/>
                <a:sym typeface="Wingdings" panose="05000000000000000000" pitchFamily="2" charset="2"/>
              </a:rPr>
              <a:t>results</a:t>
            </a:r>
            <a:r>
              <a:rPr lang="fr-FR" sz="1200" kern="1200" dirty="0">
                <a:solidFill>
                  <a:schemeClr val="tx1"/>
                </a:solidFill>
                <a:effectLst/>
                <a:latin typeface="+mn-lt"/>
                <a:ea typeface="+mn-ea"/>
                <a:cs typeface="+mn-cs"/>
                <a:sym typeface="Wingdings" panose="05000000000000000000" pitchFamily="2" charset="2"/>
              </a:rPr>
              <a:t> in </a:t>
            </a:r>
            <a:r>
              <a:rPr lang="fr-FR" sz="1200" kern="1200" dirty="0" err="1">
                <a:solidFill>
                  <a:schemeClr val="tx1"/>
                </a:solidFill>
                <a:effectLst/>
                <a:latin typeface="+mn-lt"/>
                <a:ea typeface="+mn-ea"/>
                <a:cs typeface="+mn-cs"/>
                <a:sym typeface="Wingdings" panose="05000000000000000000" pitchFamily="2" charset="2"/>
              </a:rPr>
              <a:t>customers</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being</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unhappy</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with</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our</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delivery</a:t>
            </a:r>
            <a:r>
              <a:rPr lang="fr-FR" sz="1200" kern="1200" dirty="0">
                <a:solidFill>
                  <a:schemeClr val="tx1"/>
                </a:solidFill>
                <a:effectLst/>
                <a:latin typeface="+mn-lt"/>
                <a:ea typeface="+mn-ea"/>
                <a:cs typeface="+mn-cs"/>
                <a:sym typeface="Wingdings" panose="05000000000000000000" pitchFamily="2" charset="2"/>
              </a:rPr>
              <a:t> process</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89BF301-D0DB-4CFF-9AA1-F3A9E29D7BF7}" type="slidenum">
              <a:rPr lang="en-US" smtClean="0"/>
              <a:t>8</a:t>
            </a:fld>
            <a:endParaRPr lang="en-US"/>
          </a:p>
        </p:txBody>
      </p:sp>
    </p:spTree>
    <p:extLst>
      <p:ext uri="{BB962C8B-B14F-4D97-AF65-F5344CB8AC3E}">
        <p14:creationId xmlns:p14="http://schemas.microsoft.com/office/powerpoint/2010/main" val="2864501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 typical SGW release lifecycle includes 4 main phases and each phase contains few processes to </a:t>
            </a:r>
            <a:r>
              <a:rPr lang="en-US" dirty="0" err="1"/>
              <a:t>realise</a:t>
            </a:r>
            <a:r>
              <a:rPr lang="en-US" dirty="0"/>
              <a:t> the target of the phase and decide if we can move to the next one:</a:t>
            </a:r>
          </a:p>
          <a:p>
            <a:pPr marL="228600" indent="-228600">
              <a:buFont typeface="+mj-lt"/>
              <a:buAutoNum type="arabicPeriod"/>
            </a:pPr>
            <a:r>
              <a:rPr lang="en-US" dirty="0"/>
              <a:t>Phase-1 - BA analysis: Without dwelling into much detail about BA processes to </a:t>
            </a:r>
            <a:r>
              <a:rPr lang="en-US" dirty="0" err="1"/>
              <a:t>initialise</a:t>
            </a:r>
            <a:r>
              <a:rPr lang="en-US" dirty="0"/>
              <a:t> and plan for the project, the main purpose of this phase is to: </a:t>
            </a:r>
          </a:p>
          <a:p>
            <a:pPr marL="171450" indent="-171450">
              <a:buFont typeface="Arial" panose="020B0604020202020204" pitchFamily="34" charset="0"/>
              <a:buChar char="•"/>
            </a:pPr>
            <a:r>
              <a:rPr lang="en-US" dirty="0"/>
              <a:t>Create a BA specification, and client docs including Configuration &amp; Clearing documents</a:t>
            </a:r>
          </a:p>
          <a:p>
            <a:pPr marL="171450" indent="-171450">
              <a:buFont typeface="Arial" panose="020B0604020202020204" pitchFamily="34" charset="0"/>
              <a:buChar char="•"/>
            </a:pPr>
            <a:r>
              <a:rPr lang="en-US" dirty="0"/>
              <a:t>Create Jira functional backlog items and scope into Sprints</a:t>
            </a:r>
          </a:p>
          <a:p>
            <a:pPr marL="171450" indent="-171450">
              <a:buFont typeface="Arial" panose="020B0604020202020204" pitchFamily="34" charset="0"/>
              <a:buChar char="•"/>
            </a:pPr>
            <a:r>
              <a:rPr lang="en-US" dirty="0"/>
              <a:t>Groom the future Sprint content to Dev and QA team</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Problem for phase-1: Client docs are generated manually and this could be optimized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89BF301-D0DB-4CFF-9AA1-F3A9E29D7BF7}" type="slidenum">
              <a:rPr lang="en-US" smtClean="0"/>
              <a:t>9</a:t>
            </a:fld>
            <a:endParaRPr lang="en-US"/>
          </a:p>
        </p:txBody>
      </p:sp>
    </p:spTree>
    <p:extLst>
      <p:ext uri="{BB962C8B-B14F-4D97-AF65-F5344CB8AC3E}">
        <p14:creationId xmlns:p14="http://schemas.microsoft.com/office/powerpoint/2010/main" val="329899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Phase-2 – Is about feature implementation: Two processes are happening in parallel, where</a:t>
            </a:r>
          </a:p>
          <a:p>
            <a:pPr marL="171450" indent="-171450">
              <a:buFont typeface="Arial" panose="020B0604020202020204" pitchFamily="34" charset="0"/>
              <a:buChar char="•"/>
            </a:pPr>
            <a:r>
              <a:rPr lang="en-US" dirty="0"/>
              <a:t>Dev will focus on implementing the new requirement for the current Sprint</a:t>
            </a:r>
          </a:p>
          <a:p>
            <a:pPr marL="171450" indent="-171450">
              <a:buFont typeface="Arial" panose="020B0604020202020204" pitchFamily="34" charset="0"/>
              <a:buChar char="•"/>
            </a:pPr>
            <a:r>
              <a:rPr lang="en-US" dirty="0"/>
              <a:t>While QA will typically prepare a suitable Test Plan to validate new features subsequently</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Phase-2 assessment: No particular issues at this level</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89BF301-D0DB-4CFF-9AA1-F3A9E29D7BF7}" type="slidenum">
              <a:rPr lang="en-US" smtClean="0"/>
              <a:t>10</a:t>
            </a:fld>
            <a:endParaRPr lang="en-US"/>
          </a:p>
        </p:txBody>
      </p:sp>
    </p:spTree>
    <p:extLst>
      <p:ext uri="{BB962C8B-B14F-4D97-AF65-F5344CB8AC3E}">
        <p14:creationId xmlns:p14="http://schemas.microsoft.com/office/powerpoint/2010/main" val="7162766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green">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9" name="Title 10"/>
          <p:cNvSpPr>
            <a:spLocks noGrp="1"/>
          </p:cNvSpPr>
          <p:nvPr>
            <p:ph type="title" hasCustomPrompt="1"/>
          </p:nvPr>
        </p:nvSpPr>
        <p:spPr>
          <a:xfrm>
            <a:off x="510117" y="1409702"/>
            <a:ext cx="8016000" cy="1833019"/>
          </a:xfrm>
        </p:spPr>
        <p:txBody>
          <a:bodyPr anchor="b" anchorCtr="0">
            <a:noAutofit/>
          </a:bodyPr>
          <a:lstStyle>
            <a:lvl1pPr>
              <a:defRPr sz="5000" spc="-100" baseline="0">
                <a:solidFill>
                  <a:schemeClr val="bg1"/>
                </a:solidFill>
              </a:defRPr>
            </a:lvl1pPr>
          </a:lstStyle>
          <a:p>
            <a:r>
              <a:rPr lang="fi-FI" dirty="0"/>
              <a:t>Presentation title</a:t>
            </a:r>
            <a:endParaRPr lang="en-US" dirty="0"/>
          </a:p>
        </p:txBody>
      </p:sp>
      <p:sp>
        <p:nvSpPr>
          <p:cNvPr id="20" name="Text Placeholder 19"/>
          <p:cNvSpPr>
            <a:spLocks noGrp="1"/>
          </p:cNvSpPr>
          <p:nvPr>
            <p:ph type="body" sz="quarter" idx="13" hasCustomPrompt="1"/>
          </p:nvPr>
        </p:nvSpPr>
        <p:spPr>
          <a:xfrm>
            <a:off x="510117" y="3376663"/>
            <a:ext cx="8016000" cy="1716039"/>
          </a:xfrm>
        </p:spPr>
        <p:txBody>
          <a:bodyPr>
            <a:normAutofit/>
          </a:bodyPr>
          <a:lstStyle>
            <a:lvl1pPr marL="0" indent="0">
              <a:buFontTx/>
              <a:buNone/>
              <a:defRPr sz="2000" b="0">
                <a:solidFill>
                  <a:schemeClr val="bg1"/>
                </a:solidFill>
              </a:defRPr>
            </a:lvl1pPr>
            <a:lvl2pPr>
              <a:defRPr>
                <a:solidFill>
                  <a:srgbClr val="004F71"/>
                </a:solidFill>
              </a:defRPr>
            </a:lvl2pPr>
            <a:lvl3pPr>
              <a:defRPr>
                <a:solidFill>
                  <a:srgbClr val="004F71"/>
                </a:solidFill>
              </a:defRPr>
            </a:lvl3pPr>
            <a:lvl4pPr>
              <a:defRPr>
                <a:solidFill>
                  <a:srgbClr val="004F71"/>
                </a:solidFill>
              </a:defRPr>
            </a:lvl4pPr>
            <a:lvl5pPr>
              <a:defRPr>
                <a:solidFill>
                  <a:srgbClr val="004F71"/>
                </a:solidFill>
              </a:defRPr>
            </a:lvl5pPr>
          </a:lstStyle>
          <a:p>
            <a:pPr lvl="0"/>
            <a:r>
              <a:rPr lang="fi-FI" dirty="0"/>
              <a:t>Presentation subtitle</a:t>
            </a:r>
          </a:p>
        </p:txBody>
      </p:sp>
      <p:sp>
        <p:nvSpPr>
          <p:cNvPr id="21" name="Tekstin paikkamerkki 6"/>
          <p:cNvSpPr>
            <a:spLocks noGrp="1"/>
          </p:cNvSpPr>
          <p:nvPr>
            <p:ph type="body" sz="quarter" idx="14" hasCustomPrompt="1"/>
          </p:nvPr>
        </p:nvSpPr>
        <p:spPr>
          <a:xfrm>
            <a:off x="508800" y="5787351"/>
            <a:ext cx="3777600" cy="216000"/>
          </a:xfrm>
        </p:spPr>
        <p:txBody>
          <a:bodyPr>
            <a:normAutofit/>
          </a:bodyPr>
          <a:lstStyle>
            <a:lvl1pPr marL="0" indent="0">
              <a:buFontTx/>
              <a:buNone/>
              <a:defRPr sz="1300" b="0">
                <a:solidFill>
                  <a:schemeClr val="bg1"/>
                </a:solidFill>
              </a:defRPr>
            </a:lvl1pPr>
          </a:lstStyle>
          <a:p>
            <a:pPr lvl="0"/>
            <a:r>
              <a:rPr lang="fi-FI" dirty="0" err="1"/>
              <a:t>Date</a:t>
            </a:r>
            <a:endParaRPr lang="fi-FI" dirty="0"/>
          </a:p>
        </p:txBody>
      </p:sp>
      <p:sp>
        <p:nvSpPr>
          <p:cNvPr id="22" name="Text Placeholder 4"/>
          <p:cNvSpPr>
            <a:spLocks noGrp="1"/>
          </p:cNvSpPr>
          <p:nvPr>
            <p:ph type="body" sz="quarter" idx="15" hasCustomPrompt="1"/>
          </p:nvPr>
        </p:nvSpPr>
        <p:spPr>
          <a:xfrm>
            <a:off x="510117" y="5557309"/>
            <a:ext cx="5760000" cy="216000"/>
          </a:xfrm>
        </p:spPr>
        <p:txBody>
          <a:bodyPr anchor="b" anchorCtr="0">
            <a:noAutofit/>
          </a:bodyPr>
          <a:lstStyle>
            <a:lvl1pPr marL="0" indent="0">
              <a:lnSpc>
                <a:spcPct val="100000"/>
              </a:lnSpc>
              <a:spcBef>
                <a:spcPts val="0"/>
              </a:spcBef>
              <a:buFontTx/>
              <a:buNone/>
              <a:defRPr sz="1300" b="1">
                <a:solidFill>
                  <a:schemeClr val="bg1"/>
                </a:solidFill>
              </a:defRPr>
            </a:lvl1pPr>
          </a:lstStyle>
          <a:p>
            <a:pPr lvl="0"/>
            <a:r>
              <a:rPr lang="en-US" dirty="0"/>
              <a:t>Speaker name, title</a:t>
            </a: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752852" y="5374990"/>
            <a:ext cx="3965312" cy="684000"/>
          </a:xfrm>
          <a:prstGeom prst="rect">
            <a:avLst/>
          </a:prstGeom>
        </p:spPr>
      </p:pic>
    </p:spTree>
    <p:extLst>
      <p:ext uri="{BB962C8B-B14F-4D97-AF65-F5344CB8AC3E}">
        <p14:creationId xmlns:p14="http://schemas.microsoft.com/office/powerpoint/2010/main" val="2188420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60C2248-B95D-984B-A0F4-42B9A4652AA7}" type="slidenum">
              <a:rPr lang="en-US" smtClean="0"/>
              <a:pPr/>
              <a:t>‹#›</a:t>
            </a:fld>
            <a:endParaRPr lang="en-US"/>
          </a:p>
        </p:txBody>
      </p:sp>
    </p:spTree>
    <p:extLst>
      <p:ext uri="{BB962C8B-B14F-4D97-AF65-F5344CB8AC3E}">
        <p14:creationId xmlns:p14="http://schemas.microsoft.com/office/powerpoint/2010/main" val="467299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ighlighted quote green">
    <p:spTree>
      <p:nvGrpSpPr>
        <p:cNvPr id="1" name=""/>
        <p:cNvGrpSpPr/>
        <p:nvPr/>
      </p:nvGrpSpPr>
      <p:grpSpPr>
        <a:xfrm>
          <a:off x="0" y="0"/>
          <a:ext cx="0" cy="0"/>
          <a:chOff x="0" y="0"/>
          <a:chExt cx="0" cy="0"/>
        </a:xfrm>
      </p:grpSpPr>
      <p:sp>
        <p:nvSpPr>
          <p:cNvPr id="4" name="Slide Number Placeholder 3"/>
          <p:cNvSpPr>
            <a:spLocks noGrp="1"/>
          </p:cNvSpPr>
          <p:nvPr userDrawn="1">
            <p:ph type="sldNum" sz="quarter" idx="11"/>
          </p:nvPr>
        </p:nvSpPr>
        <p:spPr/>
        <p:txBody>
          <a:bodyPr/>
          <a:lstStyle/>
          <a:p>
            <a:fld id="{C60C2248-B95D-984B-A0F4-42B9A4652AA7}" type="slidenum">
              <a:rPr lang="en-US" smtClean="0"/>
              <a:pPr/>
              <a:t>‹#›</a:t>
            </a:fld>
            <a:endParaRPr lang="en-US"/>
          </a:p>
        </p:txBody>
      </p:sp>
      <p:grpSp>
        <p:nvGrpSpPr>
          <p:cNvPr id="7" name="Ryhmä 1"/>
          <p:cNvGrpSpPr/>
          <p:nvPr userDrawn="1"/>
        </p:nvGrpSpPr>
        <p:grpSpPr>
          <a:xfrm>
            <a:off x="1141527" y="1089791"/>
            <a:ext cx="9947392" cy="4795200"/>
            <a:chOff x="856145" y="813567"/>
            <a:chExt cx="7460544" cy="3595304"/>
          </a:xfrm>
        </p:grpSpPr>
        <p:sp>
          <p:nvSpPr>
            <p:cNvPr id="8" name="Freeform 6"/>
            <p:cNvSpPr>
              <a:spLocks/>
            </p:cNvSpPr>
            <p:nvPr/>
          </p:nvSpPr>
          <p:spPr bwMode="auto">
            <a:xfrm>
              <a:off x="856145" y="813567"/>
              <a:ext cx="7460544" cy="3526379"/>
            </a:xfrm>
            <a:custGeom>
              <a:avLst/>
              <a:gdLst>
                <a:gd name="T0" fmla="*/ 16977 w 20595"/>
                <a:gd name="T1" fmla="*/ 8588 h 9733"/>
                <a:gd name="T2" fmla="*/ 20195 w 20595"/>
                <a:gd name="T3" fmla="*/ 8588 h 9733"/>
                <a:gd name="T4" fmla="*/ 20595 w 20595"/>
                <a:gd name="T5" fmla="*/ 8180 h 9733"/>
                <a:gd name="T6" fmla="*/ 20595 w 20595"/>
                <a:gd name="T7" fmla="*/ 408 h 9733"/>
                <a:gd name="T8" fmla="*/ 20195 w 20595"/>
                <a:gd name="T9" fmla="*/ 0 h 9733"/>
                <a:gd name="T10" fmla="*/ 401 w 20595"/>
                <a:gd name="T11" fmla="*/ 0 h 9733"/>
                <a:gd name="T12" fmla="*/ 0 w 20595"/>
                <a:gd name="T13" fmla="*/ 408 h 9733"/>
                <a:gd name="T14" fmla="*/ 0 w 20595"/>
                <a:gd name="T15" fmla="*/ 8180 h 9733"/>
                <a:gd name="T16" fmla="*/ 401 w 20595"/>
                <a:gd name="T17" fmla="*/ 8588 h 9733"/>
                <a:gd name="T18" fmla="*/ 14425 w 20595"/>
                <a:gd name="T19" fmla="*/ 8588 h 9733"/>
                <a:gd name="T20" fmla="*/ 15538 w 20595"/>
                <a:gd name="T21" fmla="*/ 9733 h 9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95" h="9733">
                  <a:moveTo>
                    <a:pt x="16977" y="8588"/>
                  </a:moveTo>
                  <a:lnTo>
                    <a:pt x="20195" y="8588"/>
                  </a:lnTo>
                  <a:cubicBezTo>
                    <a:pt x="20195" y="8588"/>
                    <a:pt x="20595" y="8588"/>
                    <a:pt x="20595" y="8180"/>
                  </a:cubicBezTo>
                  <a:lnTo>
                    <a:pt x="20595" y="408"/>
                  </a:lnTo>
                  <a:cubicBezTo>
                    <a:pt x="20595" y="408"/>
                    <a:pt x="20595" y="0"/>
                    <a:pt x="20195" y="0"/>
                  </a:cubicBezTo>
                  <a:lnTo>
                    <a:pt x="401" y="0"/>
                  </a:lnTo>
                  <a:cubicBezTo>
                    <a:pt x="401" y="0"/>
                    <a:pt x="0" y="0"/>
                    <a:pt x="0" y="408"/>
                  </a:cubicBezTo>
                  <a:lnTo>
                    <a:pt x="0" y="8180"/>
                  </a:lnTo>
                  <a:cubicBezTo>
                    <a:pt x="0" y="8180"/>
                    <a:pt x="0" y="8588"/>
                    <a:pt x="401" y="8588"/>
                  </a:cubicBezTo>
                  <a:lnTo>
                    <a:pt x="14425" y="8588"/>
                  </a:lnTo>
                  <a:lnTo>
                    <a:pt x="15538" y="9733"/>
                  </a:lnTo>
                </a:path>
              </a:pathLst>
            </a:custGeom>
            <a:noFill/>
            <a:ln w="187325" cap="rnd">
              <a:solidFill>
                <a:srgbClr val="A4D16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i-FI" sz="1800"/>
            </a:p>
          </p:txBody>
        </p:sp>
        <p:sp>
          <p:nvSpPr>
            <p:cNvPr id="9" name="Oval 7"/>
            <p:cNvSpPr>
              <a:spLocks noChangeArrowheads="1"/>
            </p:cNvSpPr>
            <p:nvPr/>
          </p:nvSpPr>
          <p:spPr bwMode="auto">
            <a:xfrm>
              <a:off x="6391864" y="4268419"/>
              <a:ext cx="185933" cy="140452"/>
            </a:xfrm>
            <a:prstGeom prst="ellipse">
              <a:avLst/>
            </a:pr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i-FI" sz="1800"/>
            </a:p>
          </p:txBody>
        </p:sp>
      </p:grpSp>
      <p:sp>
        <p:nvSpPr>
          <p:cNvPr id="11" name="Text Placeholder 7"/>
          <p:cNvSpPr>
            <a:spLocks noGrp="1"/>
          </p:cNvSpPr>
          <p:nvPr>
            <p:ph type="body" sz="quarter" idx="12" hasCustomPrompt="1"/>
          </p:nvPr>
        </p:nvSpPr>
        <p:spPr>
          <a:xfrm>
            <a:off x="1295467" y="1219201"/>
            <a:ext cx="9625672" cy="3885708"/>
          </a:xfrm>
        </p:spPr>
        <p:txBody>
          <a:bodyPr anchor="ctr">
            <a:noAutofit/>
          </a:bodyPr>
          <a:lstStyle>
            <a:lvl1pPr marL="0" indent="0" algn="ctr">
              <a:lnSpc>
                <a:spcPct val="100000"/>
              </a:lnSpc>
              <a:spcBef>
                <a:spcPts val="0"/>
              </a:spcBef>
              <a:buFontTx/>
              <a:buNone/>
              <a:defRPr sz="3600">
                <a:solidFill>
                  <a:schemeClr val="tx2"/>
                </a:solidFill>
              </a:defRPr>
            </a:lvl1pPr>
            <a:lvl2pPr marL="88900" indent="0">
              <a:buFontTx/>
              <a:buNone/>
              <a:defRPr sz="3600"/>
            </a:lvl2pPr>
            <a:lvl3pPr marL="268287" indent="0">
              <a:buFontTx/>
              <a:buNone/>
              <a:defRPr sz="3600"/>
            </a:lvl3pPr>
            <a:lvl4pPr marL="447675" indent="0">
              <a:buFontTx/>
              <a:buNone/>
              <a:defRPr sz="3600"/>
            </a:lvl4pPr>
            <a:lvl5pPr marL="627062" indent="0">
              <a:buFontTx/>
              <a:buNone/>
              <a:defRPr sz="3600"/>
            </a:lvl5pPr>
          </a:lstStyle>
          <a:p>
            <a:pPr lvl="0"/>
            <a:r>
              <a:rPr lang="fi-FI" dirty="0"/>
              <a:t>Type quote</a:t>
            </a:r>
          </a:p>
        </p:txBody>
      </p:sp>
    </p:spTree>
    <p:extLst>
      <p:ext uri="{BB962C8B-B14F-4D97-AF65-F5344CB8AC3E}">
        <p14:creationId xmlns:p14="http://schemas.microsoft.com/office/powerpoint/2010/main" val="3614063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3"/>
          <p:cNvSpPr>
            <a:spLocks noGrp="1"/>
          </p:cNvSpPr>
          <p:nvPr>
            <p:ph type="sldNum" sz="quarter" idx="11"/>
          </p:nvPr>
        </p:nvSpPr>
        <p:spPr/>
        <p:txBody>
          <a:bodyPr/>
          <a:lstStyle/>
          <a:p>
            <a:fld id="{C60C2248-B95D-984B-A0F4-42B9A4652AA7}" type="slidenum">
              <a:rPr lang="en-US" smtClean="0"/>
              <a:pPr/>
              <a:t>‹#›</a:t>
            </a:fld>
            <a:endParaRPr lang="en-US"/>
          </a:p>
        </p:txBody>
      </p:sp>
      <p:sp>
        <p:nvSpPr>
          <p:cNvPr id="5" name="Content Placeholder 2"/>
          <p:cNvSpPr>
            <a:spLocks noGrp="1"/>
          </p:cNvSpPr>
          <p:nvPr>
            <p:ph idx="1"/>
          </p:nvPr>
        </p:nvSpPr>
        <p:spPr>
          <a:xfrm>
            <a:off x="522816" y="1655765"/>
            <a:ext cx="5424000" cy="4511675"/>
          </a:xfrm>
          <a:prstGeom prst="rect">
            <a:avLst/>
          </a:prstGeom>
        </p:spPr>
        <p:txBody>
          <a:bodyPr/>
          <a:lstStyle/>
          <a:p>
            <a:pPr lvl="0"/>
            <a:r>
              <a:rPr lang="en-US"/>
              <a:t>Click to edit Master text styles</a:t>
            </a:r>
          </a:p>
          <a:p>
            <a:pPr lvl="1"/>
            <a:r>
              <a:rPr lang="en-US"/>
              <a:t>Second level</a:t>
            </a:r>
          </a:p>
          <a:p>
            <a:pPr lvl="2"/>
            <a:r>
              <a:rPr lang="en-US"/>
              <a:t>Third level</a:t>
            </a:r>
          </a:p>
        </p:txBody>
      </p:sp>
      <p:sp>
        <p:nvSpPr>
          <p:cNvPr id="14" name="Picture Placeholder 12"/>
          <p:cNvSpPr>
            <a:spLocks noGrp="1"/>
          </p:cNvSpPr>
          <p:nvPr>
            <p:ph type="pic" sz="quarter" idx="13" hasCustomPrompt="1"/>
          </p:nvPr>
        </p:nvSpPr>
        <p:spPr>
          <a:xfrm>
            <a:off x="6254677" y="1655764"/>
            <a:ext cx="5403667" cy="4511674"/>
          </a:xfrm>
          <a:prstGeom prst="rect">
            <a:avLst/>
          </a:prstGeom>
          <a:solidFill>
            <a:schemeClr val="accent3">
              <a:lumMod val="20000"/>
              <a:lumOff val="80000"/>
            </a:schemeClr>
          </a:solidFill>
        </p:spPr>
        <p:txBody>
          <a:bodyPr/>
          <a:lstStyle>
            <a:lvl1pPr marL="0" marR="0" indent="0" algn="l" defTabSz="914400" rtl="0" eaLnBrk="1" fontAlgn="auto" latinLnBrk="0" hangingPunct="1">
              <a:lnSpc>
                <a:spcPct val="110000"/>
              </a:lnSpc>
              <a:spcBef>
                <a:spcPts val="0"/>
              </a:spcBef>
              <a:spcAft>
                <a:spcPts val="0"/>
              </a:spcAft>
              <a:buClr>
                <a:srgbClr val="8DC63F"/>
              </a:buClr>
              <a:buSzTx/>
              <a:buFont typeface="Calibri" panose="020F0502020204030204" pitchFamily="34" charset="0"/>
              <a:buNone/>
              <a:tabLst/>
              <a:defRPr/>
            </a:lvl1pPr>
          </a:lstStyle>
          <a:p>
            <a:r>
              <a:rPr lang="fi-FI" dirty="0"/>
              <a:t>Click icon to add picture</a:t>
            </a:r>
            <a:br>
              <a:rPr lang="fi-FI" dirty="0"/>
            </a:br>
            <a:br>
              <a:rPr lang="fi-FI" dirty="0"/>
            </a:br>
            <a:r>
              <a:rPr lang="en-US" cap="none" baseline="0" dirty="0"/>
              <a:t>Go to the speaker notes of this slide for instructions on how to add pictures</a:t>
            </a:r>
            <a:endParaRPr lang="fi-FI" dirty="0"/>
          </a:p>
        </p:txBody>
      </p:sp>
    </p:spTree>
    <p:extLst>
      <p:ext uri="{BB962C8B-B14F-4D97-AF65-F5344CB8AC3E}">
        <p14:creationId xmlns:p14="http://schemas.microsoft.com/office/powerpoint/2010/main" val="1951727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flipV="1">
            <a:off x="-2" y="0"/>
            <a:ext cx="12192001" cy="6858000"/>
          </a:xfrm>
          <a:prstGeom prst="rect">
            <a:avLst/>
          </a:prstGeom>
        </p:spPr>
      </p:pic>
      <p:pic>
        <p:nvPicPr>
          <p:cNvPr id="3" name="Picture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952000" y="2886675"/>
            <a:ext cx="6288000" cy="1084653"/>
          </a:xfrm>
          <a:prstGeom prst="rect">
            <a:avLst/>
          </a:prstGeom>
        </p:spPr>
      </p:pic>
      <p:sp>
        <p:nvSpPr>
          <p:cNvPr id="4" name="TextBox 3"/>
          <p:cNvSpPr txBox="1"/>
          <p:nvPr userDrawn="1"/>
        </p:nvSpPr>
        <p:spPr>
          <a:xfrm>
            <a:off x="185957" y="6476563"/>
            <a:ext cx="8785171" cy="215444"/>
          </a:xfrm>
          <a:prstGeom prst="rect">
            <a:avLst/>
          </a:prstGeom>
          <a:noFill/>
        </p:spPr>
        <p:txBody>
          <a:bodyPr wrap="square" rtlCol="0">
            <a:spAutoFit/>
          </a:bodyPr>
          <a:lstStyle/>
          <a:p>
            <a:r>
              <a:rPr lang="en-US" sz="800" b="1" i="1" dirty="0">
                <a:solidFill>
                  <a:schemeClr val="bg1"/>
                </a:solidFill>
              </a:rPr>
              <a:t>©2016 FIS and/or its subsidiaries. All Rights Reserved.</a:t>
            </a:r>
            <a:r>
              <a:rPr lang="en-US" sz="800" b="1" i="1" baseline="0" dirty="0">
                <a:solidFill>
                  <a:schemeClr val="bg1"/>
                </a:solidFill>
              </a:rPr>
              <a:t> </a:t>
            </a:r>
            <a:r>
              <a:rPr lang="en-US" sz="800" b="1" i="1" dirty="0">
                <a:solidFill>
                  <a:schemeClr val="bg1"/>
                </a:solidFill>
                <a:cs typeface="Arial"/>
              </a:rPr>
              <a:t>FIS confidential and proprietary information. </a:t>
            </a:r>
          </a:p>
        </p:txBody>
      </p:sp>
    </p:spTree>
    <p:extLst>
      <p:ext uri="{BB962C8B-B14F-4D97-AF65-F5344CB8AC3E}">
        <p14:creationId xmlns:p14="http://schemas.microsoft.com/office/powerpoint/2010/main" val="593877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slide pictur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9" name="Title 10"/>
          <p:cNvSpPr>
            <a:spLocks noGrp="1"/>
          </p:cNvSpPr>
          <p:nvPr>
            <p:ph type="title" hasCustomPrompt="1"/>
          </p:nvPr>
        </p:nvSpPr>
        <p:spPr>
          <a:xfrm>
            <a:off x="510117" y="1409702"/>
            <a:ext cx="8016000" cy="1833019"/>
          </a:xfrm>
        </p:spPr>
        <p:txBody>
          <a:bodyPr anchor="b" anchorCtr="0">
            <a:noAutofit/>
          </a:bodyPr>
          <a:lstStyle>
            <a:lvl1pPr>
              <a:defRPr sz="5000" spc="-100" baseline="0">
                <a:solidFill>
                  <a:schemeClr val="bg1"/>
                </a:solidFill>
              </a:defRPr>
            </a:lvl1pPr>
          </a:lstStyle>
          <a:p>
            <a:r>
              <a:rPr lang="fi-FI" dirty="0"/>
              <a:t>Presentation title</a:t>
            </a:r>
            <a:endParaRPr lang="en-US" dirty="0"/>
          </a:p>
        </p:txBody>
      </p:sp>
      <p:sp>
        <p:nvSpPr>
          <p:cNvPr id="20" name="Text Placeholder 19"/>
          <p:cNvSpPr>
            <a:spLocks noGrp="1"/>
          </p:cNvSpPr>
          <p:nvPr>
            <p:ph type="body" sz="quarter" idx="13" hasCustomPrompt="1"/>
          </p:nvPr>
        </p:nvSpPr>
        <p:spPr>
          <a:xfrm>
            <a:off x="510117" y="3376663"/>
            <a:ext cx="8016000" cy="1716039"/>
          </a:xfrm>
        </p:spPr>
        <p:txBody>
          <a:bodyPr>
            <a:normAutofit/>
          </a:bodyPr>
          <a:lstStyle>
            <a:lvl1pPr marL="0" indent="0">
              <a:buFontTx/>
              <a:buNone/>
              <a:defRPr sz="2000" b="0">
                <a:solidFill>
                  <a:schemeClr val="bg1"/>
                </a:solidFill>
              </a:defRPr>
            </a:lvl1pPr>
            <a:lvl2pPr>
              <a:defRPr>
                <a:solidFill>
                  <a:srgbClr val="004F71"/>
                </a:solidFill>
              </a:defRPr>
            </a:lvl2pPr>
            <a:lvl3pPr>
              <a:defRPr>
                <a:solidFill>
                  <a:srgbClr val="004F71"/>
                </a:solidFill>
              </a:defRPr>
            </a:lvl3pPr>
            <a:lvl4pPr>
              <a:defRPr>
                <a:solidFill>
                  <a:srgbClr val="004F71"/>
                </a:solidFill>
              </a:defRPr>
            </a:lvl4pPr>
            <a:lvl5pPr>
              <a:defRPr>
                <a:solidFill>
                  <a:srgbClr val="004F71"/>
                </a:solidFill>
              </a:defRPr>
            </a:lvl5pPr>
          </a:lstStyle>
          <a:p>
            <a:pPr lvl="0"/>
            <a:r>
              <a:rPr lang="fi-FI" dirty="0"/>
              <a:t>Presentation subtitle</a:t>
            </a:r>
          </a:p>
        </p:txBody>
      </p:sp>
      <p:sp>
        <p:nvSpPr>
          <p:cNvPr id="21" name="Tekstin paikkamerkki 6"/>
          <p:cNvSpPr>
            <a:spLocks noGrp="1"/>
          </p:cNvSpPr>
          <p:nvPr>
            <p:ph type="body" sz="quarter" idx="14" hasCustomPrompt="1"/>
          </p:nvPr>
        </p:nvSpPr>
        <p:spPr>
          <a:xfrm>
            <a:off x="508800" y="5796876"/>
            <a:ext cx="3777600" cy="216000"/>
          </a:xfrm>
        </p:spPr>
        <p:txBody>
          <a:bodyPr/>
          <a:lstStyle>
            <a:lvl1pPr marL="0" indent="0">
              <a:buFontTx/>
              <a:buNone/>
              <a:defRPr sz="1300" b="0">
                <a:solidFill>
                  <a:schemeClr val="bg1"/>
                </a:solidFill>
              </a:defRPr>
            </a:lvl1pPr>
          </a:lstStyle>
          <a:p>
            <a:pPr lvl="0"/>
            <a:r>
              <a:rPr lang="fi-FI" dirty="0" err="1"/>
              <a:t>Date</a:t>
            </a:r>
            <a:endParaRPr lang="fi-FI" dirty="0"/>
          </a:p>
        </p:txBody>
      </p:sp>
      <p:sp>
        <p:nvSpPr>
          <p:cNvPr id="22" name="Text Placeholder 4"/>
          <p:cNvSpPr>
            <a:spLocks noGrp="1"/>
          </p:cNvSpPr>
          <p:nvPr>
            <p:ph type="body" sz="quarter" idx="15" hasCustomPrompt="1"/>
          </p:nvPr>
        </p:nvSpPr>
        <p:spPr>
          <a:xfrm>
            <a:off x="510117" y="5557309"/>
            <a:ext cx="5760000" cy="216000"/>
          </a:xfrm>
        </p:spPr>
        <p:txBody>
          <a:bodyPr anchor="b" anchorCtr="0">
            <a:noAutofit/>
          </a:bodyPr>
          <a:lstStyle>
            <a:lvl1pPr marL="0" indent="0">
              <a:lnSpc>
                <a:spcPct val="100000"/>
              </a:lnSpc>
              <a:spcBef>
                <a:spcPts val="0"/>
              </a:spcBef>
              <a:buFontTx/>
              <a:buNone/>
              <a:defRPr sz="1300" b="1">
                <a:solidFill>
                  <a:schemeClr val="bg1"/>
                </a:solidFill>
              </a:defRPr>
            </a:lvl1pPr>
          </a:lstStyle>
          <a:p>
            <a:pPr lvl="0"/>
            <a:r>
              <a:rPr lang="en-US" dirty="0"/>
              <a:t>Speaker name, title</a:t>
            </a:r>
          </a:p>
        </p:txBody>
      </p:sp>
      <p:pic>
        <p:nvPicPr>
          <p:cNvPr id="17" name="Picture 1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752852" y="5374990"/>
            <a:ext cx="3965312" cy="684000"/>
          </a:xfrm>
          <a:prstGeom prst="rect">
            <a:avLst/>
          </a:prstGeom>
        </p:spPr>
      </p:pic>
    </p:spTree>
    <p:extLst>
      <p:ext uri="{BB962C8B-B14F-4D97-AF65-F5344CB8AC3E}">
        <p14:creationId xmlns:p14="http://schemas.microsoft.com/office/powerpoint/2010/main" val="2270739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ictur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9" name="Title 10"/>
          <p:cNvSpPr>
            <a:spLocks noGrp="1"/>
          </p:cNvSpPr>
          <p:nvPr>
            <p:ph type="title" hasCustomPrompt="1"/>
          </p:nvPr>
        </p:nvSpPr>
        <p:spPr>
          <a:xfrm>
            <a:off x="510117" y="1409702"/>
            <a:ext cx="8016000" cy="1833019"/>
          </a:xfrm>
        </p:spPr>
        <p:txBody>
          <a:bodyPr anchor="b" anchorCtr="0">
            <a:noAutofit/>
          </a:bodyPr>
          <a:lstStyle>
            <a:lvl1pPr>
              <a:defRPr sz="5000" spc="-100" baseline="0">
                <a:solidFill>
                  <a:schemeClr val="bg1"/>
                </a:solidFill>
              </a:defRPr>
            </a:lvl1pPr>
          </a:lstStyle>
          <a:p>
            <a:r>
              <a:rPr lang="fi-FI" dirty="0"/>
              <a:t>Presentation title</a:t>
            </a:r>
            <a:endParaRPr lang="en-US" dirty="0"/>
          </a:p>
        </p:txBody>
      </p:sp>
      <p:sp>
        <p:nvSpPr>
          <p:cNvPr id="20" name="Text Placeholder 19"/>
          <p:cNvSpPr>
            <a:spLocks noGrp="1"/>
          </p:cNvSpPr>
          <p:nvPr>
            <p:ph type="body" sz="quarter" idx="13" hasCustomPrompt="1"/>
          </p:nvPr>
        </p:nvSpPr>
        <p:spPr>
          <a:xfrm>
            <a:off x="510117" y="3376663"/>
            <a:ext cx="8016000" cy="1716039"/>
          </a:xfrm>
        </p:spPr>
        <p:txBody>
          <a:bodyPr>
            <a:normAutofit/>
          </a:bodyPr>
          <a:lstStyle>
            <a:lvl1pPr marL="0" indent="0">
              <a:buFontTx/>
              <a:buNone/>
              <a:defRPr sz="2000" b="0">
                <a:solidFill>
                  <a:schemeClr val="bg1"/>
                </a:solidFill>
              </a:defRPr>
            </a:lvl1pPr>
            <a:lvl2pPr>
              <a:defRPr>
                <a:solidFill>
                  <a:srgbClr val="004F71"/>
                </a:solidFill>
              </a:defRPr>
            </a:lvl2pPr>
            <a:lvl3pPr>
              <a:defRPr>
                <a:solidFill>
                  <a:srgbClr val="004F71"/>
                </a:solidFill>
              </a:defRPr>
            </a:lvl3pPr>
            <a:lvl4pPr>
              <a:defRPr>
                <a:solidFill>
                  <a:srgbClr val="004F71"/>
                </a:solidFill>
              </a:defRPr>
            </a:lvl4pPr>
            <a:lvl5pPr>
              <a:defRPr>
                <a:solidFill>
                  <a:srgbClr val="004F71"/>
                </a:solidFill>
              </a:defRPr>
            </a:lvl5pPr>
          </a:lstStyle>
          <a:p>
            <a:pPr lvl="0"/>
            <a:r>
              <a:rPr lang="fi-FI" dirty="0"/>
              <a:t>Presentation subtitle</a:t>
            </a:r>
          </a:p>
        </p:txBody>
      </p:sp>
      <p:sp>
        <p:nvSpPr>
          <p:cNvPr id="21" name="Tekstin paikkamerkki 6"/>
          <p:cNvSpPr>
            <a:spLocks noGrp="1"/>
          </p:cNvSpPr>
          <p:nvPr>
            <p:ph type="body" sz="quarter" idx="14" hasCustomPrompt="1"/>
          </p:nvPr>
        </p:nvSpPr>
        <p:spPr>
          <a:xfrm>
            <a:off x="508800" y="5796876"/>
            <a:ext cx="3777600" cy="216000"/>
          </a:xfrm>
        </p:spPr>
        <p:txBody>
          <a:bodyPr/>
          <a:lstStyle>
            <a:lvl1pPr marL="0" indent="0">
              <a:buFontTx/>
              <a:buNone/>
              <a:defRPr sz="1300" b="0">
                <a:solidFill>
                  <a:schemeClr val="bg1"/>
                </a:solidFill>
              </a:defRPr>
            </a:lvl1pPr>
          </a:lstStyle>
          <a:p>
            <a:pPr lvl="0"/>
            <a:r>
              <a:rPr lang="fi-FI" dirty="0" err="1"/>
              <a:t>Date</a:t>
            </a:r>
            <a:endParaRPr lang="fi-FI" dirty="0"/>
          </a:p>
        </p:txBody>
      </p:sp>
      <p:sp>
        <p:nvSpPr>
          <p:cNvPr id="22" name="Text Placeholder 4"/>
          <p:cNvSpPr>
            <a:spLocks noGrp="1"/>
          </p:cNvSpPr>
          <p:nvPr>
            <p:ph type="body" sz="quarter" idx="15" hasCustomPrompt="1"/>
          </p:nvPr>
        </p:nvSpPr>
        <p:spPr>
          <a:xfrm>
            <a:off x="510117" y="5557309"/>
            <a:ext cx="5760000" cy="216000"/>
          </a:xfrm>
        </p:spPr>
        <p:txBody>
          <a:bodyPr anchor="b" anchorCtr="0">
            <a:noAutofit/>
          </a:bodyPr>
          <a:lstStyle>
            <a:lvl1pPr marL="0" indent="0">
              <a:lnSpc>
                <a:spcPct val="100000"/>
              </a:lnSpc>
              <a:spcBef>
                <a:spcPts val="0"/>
              </a:spcBef>
              <a:buFontTx/>
              <a:buNone/>
              <a:defRPr sz="1300" b="1">
                <a:solidFill>
                  <a:schemeClr val="bg1"/>
                </a:solidFill>
              </a:defRPr>
            </a:lvl1pPr>
          </a:lstStyle>
          <a:p>
            <a:pPr lvl="0"/>
            <a:r>
              <a:rPr lang="en-US" dirty="0"/>
              <a:t>Speaker name, title</a:t>
            </a:r>
          </a:p>
        </p:txBody>
      </p:sp>
      <p:pic>
        <p:nvPicPr>
          <p:cNvPr id="17" name="Picture 1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752852" y="5374990"/>
            <a:ext cx="3965312" cy="684000"/>
          </a:xfrm>
          <a:prstGeom prst="rect">
            <a:avLst/>
          </a:prstGeom>
        </p:spPr>
      </p:pic>
    </p:spTree>
    <p:extLst>
      <p:ext uri="{BB962C8B-B14F-4D97-AF65-F5344CB8AC3E}">
        <p14:creationId xmlns:p14="http://schemas.microsoft.com/office/powerpoint/2010/main" val="628660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divider green">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0117" y="550399"/>
            <a:ext cx="3840000" cy="912000"/>
          </a:xfrm>
        </p:spPr>
        <p:txBody>
          <a:bodyPr>
            <a:noAutofit/>
          </a:bodyPr>
          <a:lstStyle>
            <a:lvl1pPr>
              <a:defRPr sz="5000">
                <a:solidFill>
                  <a:schemeClr val="bg1"/>
                </a:solidFill>
              </a:defRPr>
            </a:lvl1pPr>
          </a:lstStyle>
          <a:p>
            <a:r>
              <a:rPr lang="fi-FI" dirty="0"/>
              <a:t>Section #</a:t>
            </a:r>
            <a:endParaRPr lang="en-US" dirty="0"/>
          </a:p>
        </p:txBody>
      </p:sp>
      <p:sp>
        <p:nvSpPr>
          <p:cNvPr id="3" name="Subtitle 2"/>
          <p:cNvSpPr>
            <a:spLocks noGrp="1"/>
          </p:cNvSpPr>
          <p:nvPr>
            <p:ph type="subTitle" idx="1" hasCustomPrompt="1"/>
          </p:nvPr>
        </p:nvSpPr>
        <p:spPr>
          <a:xfrm>
            <a:off x="510116" y="1585381"/>
            <a:ext cx="3840000" cy="2976000"/>
          </a:xfrm>
        </p:spPr>
        <p:txBody>
          <a:bodyPr>
            <a:normAutofit/>
          </a:bodyPr>
          <a:lstStyle>
            <a:lvl1pPr marL="0" indent="0" algn="l">
              <a:spcBef>
                <a:spcPts val="0"/>
              </a:spcBef>
              <a:buNone/>
              <a:defRPr sz="2400" b="1">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dirty="0"/>
              <a:t>Type section title</a:t>
            </a:r>
            <a:endParaRPr lang="en-US" dirty="0"/>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t="-30"/>
          <a:stretch/>
        </p:blipFill>
        <p:spPr>
          <a:xfrm>
            <a:off x="4366954" y="-2049"/>
            <a:ext cx="7825047" cy="6860049"/>
          </a:xfrm>
          <a:prstGeom prst="rect">
            <a:avLst/>
          </a:prstGeom>
        </p:spPr>
      </p:pic>
    </p:spTree>
    <p:extLst>
      <p:ext uri="{BB962C8B-B14F-4D97-AF65-F5344CB8AC3E}">
        <p14:creationId xmlns:p14="http://schemas.microsoft.com/office/powerpoint/2010/main" val="2961749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2"/>
          </p:nvPr>
        </p:nvSpPr>
        <p:spPr>
          <a:xfrm>
            <a:off x="11051119" y="6528824"/>
            <a:ext cx="624000" cy="180000"/>
          </a:xfrm>
        </p:spPr>
        <p:txBody>
          <a:bodyPr/>
          <a:lstStyle/>
          <a:p>
            <a:fld id="{C60C2248-B95D-984B-A0F4-42B9A4652AA7}" type="slidenum">
              <a:rPr lang="en-US" smtClean="0"/>
              <a:pPr/>
              <a:t>‹#›</a:t>
            </a:fld>
            <a:endParaRPr lang="en-US"/>
          </a:p>
        </p:txBody>
      </p:sp>
      <p:sp>
        <p:nvSpPr>
          <p:cNvPr id="7" name="Content Placeholder 6"/>
          <p:cNvSpPr>
            <a:spLocks noGrp="1"/>
          </p:cNvSpPr>
          <p:nvPr>
            <p:ph sz="quarter" idx="13"/>
          </p:nvPr>
        </p:nvSpPr>
        <p:spPr>
          <a:xfrm>
            <a:off x="520702" y="1656196"/>
            <a:ext cx="11137644" cy="4511242"/>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85205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0117" y="511079"/>
            <a:ext cx="11148227" cy="1044000"/>
          </a:xfrm>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C60C2248-B95D-984B-A0F4-42B9A4652AA7}" type="slidenum">
              <a:rPr lang="en-US" smtClean="0"/>
              <a:pPr/>
              <a:t>‹#›</a:t>
            </a:fld>
            <a:endParaRPr lang="en-US"/>
          </a:p>
        </p:txBody>
      </p:sp>
    </p:spTree>
    <p:extLst>
      <p:ext uri="{BB962C8B-B14F-4D97-AF65-F5344CB8AC3E}">
        <p14:creationId xmlns:p14="http://schemas.microsoft.com/office/powerpoint/2010/main" val="2976626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subtitle and content Layout">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a:xfrm>
            <a:off x="509861" y="989013"/>
            <a:ext cx="11148483" cy="682720"/>
          </a:xfrm>
        </p:spPr>
        <p:txBody>
          <a:bodyPr>
            <a:normAutofit/>
          </a:bodyPr>
          <a:lstStyle>
            <a:lvl1pPr marL="0" indent="0">
              <a:lnSpc>
                <a:spcPct val="90000"/>
              </a:lnSpc>
              <a:buFontTx/>
              <a:buNone/>
              <a:defRPr sz="1800" b="0">
                <a:solidFill>
                  <a:schemeClr val="tx1"/>
                </a:solidFill>
              </a:defRPr>
            </a:lvl1pPr>
          </a:lstStyle>
          <a:p>
            <a:pPr lvl="0"/>
            <a:r>
              <a:rPr lang="en-US"/>
              <a:t>Click to edit Master text styles</a:t>
            </a:r>
          </a:p>
        </p:txBody>
      </p:sp>
      <p:sp>
        <p:nvSpPr>
          <p:cNvPr id="2" name="Title 1"/>
          <p:cNvSpPr>
            <a:spLocks noGrp="1"/>
          </p:cNvSpPr>
          <p:nvPr>
            <p:ph type="title"/>
          </p:nvPr>
        </p:nvSpPr>
        <p:spPr>
          <a:xfrm>
            <a:off x="510117" y="511079"/>
            <a:ext cx="11148227" cy="432000"/>
          </a:xfrm>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p:txBody>
          <a:bodyPr/>
          <a:lstStyle/>
          <a:p>
            <a:fld id="{C60C2248-B95D-984B-A0F4-42B9A4652AA7}" type="slidenum">
              <a:rPr lang="en-US" smtClean="0"/>
              <a:pPr/>
              <a:t>‹#›</a:t>
            </a:fld>
            <a:endParaRPr lang="en-US"/>
          </a:p>
        </p:txBody>
      </p:sp>
      <p:sp>
        <p:nvSpPr>
          <p:cNvPr id="7" name="Content Placeholder 6"/>
          <p:cNvSpPr>
            <a:spLocks noGrp="1"/>
          </p:cNvSpPr>
          <p:nvPr>
            <p:ph sz="quarter" idx="14"/>
          </p:nvPr>
        </p:nvSpPr>
        <p:spPr>
          <a:xfrm>
            <a:off x="520702" y="1833032"/>
            <a:ext cx="11137644" cy="4334406"/>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85085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Content Placeholder 7"/>
          <p:cNvSpPr>
            <a:spLocks noGrp="1"/>
          </p:cNvSpPr>
          <p:nvPr>
            <p:ph sz="quarter" idx="13"/>
          </p:nvPr>
        </p:nvSpPr>
        <p:spPr>
          <a:xfrm>
            <a:off x="517751" y="1660525"/>
            <a:ext cx="5462923" cy="4506913"/>
          </a:xfrm>
        </p:spPr>
        <p:txBody>
          <a:bodyPr/>
          <a:lstStyle/>
          <a:p>
            <a:pPr lvl="0"/>
            <a:r>
              <a:rPr lang="en-US"/>
              <a:t>Click to edit Master text styles</a:t>
            </a:r>
          </a:p>
          <a:p>
            <a:pPr lvl="1"/>
            <a:r>
              <a:rPr lang="en-US"/>
              <a:t>Second level</a:t>
            </a:r>
          </a:p>
          <a:p>
            <a:pPr lvl="2"/>
            <a:r>
              <a:rPr lang="en-US"/>
              <a:t>Third level</a:t>
            </a:r>
          </a:p>
        </p:txBody>
      </p:sp>
      <p:sp>
        <p:nvSpPr>
          <p:cNvPr id="9" name="Content Placeholder 7"/>
          <p:cNvSpPr>
            <a:spLocks noGrp="1"/>
          </p:cNvSpPr>
          <p:nvPr>
            <p:ph sz="quarter" idx="14"/>
          </p:nvPr>
        </p:nvSpPr>
        <p:spPr>
          <a:xfrm>
            <a:off x="6178103" y="1660525"/>
            <a:ext cx="5462400" cy="4506913"/>
          </a:xfrm>
        </p:spPr>
        <p:txBody>
          <a:bodyPr/>
          <a:lstStyle/>
          <a:p>
            <a:pPr lvl="0"/>
            <a:r>
              <a:rPr lang="en-US"/>
              <a:t>Click to edit Master text styles</a:t>
            </a:r>
          </a:p>
          <a:p>
            <a:pPr lvl="1"/>
            <a:r>
              <a:rPr lang="en-US"/>
              <a:t>Second level</a:t>
            </a:r>
          </a:p>
          <a:p>
            <a:pPr lvl="2"/>
            <a:r>
              <a:rPr lang="en-US"/>
              <a:t>Third level</a:t>
            </a:r>
          </a:p>
        </p:txBody>
      </p:sp>
      <p:sp>
        <p:nvSpPr>
          <p:cNvPr id="3" name="Slide Number Placeholder 2"/>
          <p:cNvSpPr>
            <a:spLocks noGrp="1"/>
          </p:cNvSpPr>
          <p:nvPr>
            <p:ph type="sldNum" sz="quarter" idx="15"/>
          </p:nvPr>
        </p:nvSpPr>
        <p:spPr/>
        <p:txBody>
          <a:bodyPr/>
          <a:lstStyle/>
          <a:p>
            <a:fld id="{C60C2248-B95D-984B-A0F4-42B9A4652AA7}" type="slidenum">
              <a:rPr lang="en-US" smtClean="0"/>
              <a:pPr/>
              <a:t>‹#›</a:t>
            </a:fld>
            <a:endParaRPr lang="en-US" dirty="0"/>
          </a:p>
        </p:txBody>
      </p:sp>
    </p:spTree>
    <p:extLst>
      <p:ext uri="{BB962C8B-B14F-4D97-AF65-F5344CB8AC3E}">
        <p14:creationId xmlns:p14="http://schemas.microsoft.com/office/powerpoint/2010/main" val="2662876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510117" y="511079"/>
            <a:ext cx="11148227" cy="432000"/>
          </a:xfrm>
        </p:spPr>
        <p:txBody>
          <a:bodyPr/>
          <a:lstStyle/>
          <a:p>
            <a:r>
              <a:rPr lang="en-US"/>
              <a:t>Click to edit Master title style</a:t>
            </a:r>
            <a:endParaRPr lang="en-US" dirty="0"/>
          </a:p>
        </p:txBody>
      </p:sp>
      <p:sp>
        <p:nvSpPr>
          <p:cNvPr id="7" name="Slide Number Placeholder 6"/>
          <p:cNvSpPr>
            <a:spLocks noGrp="1"/>
          </p:cNvSpPr>
          <p:nvPr>
            <p:ph type="sldNum" sz="quarter" idx="12"/>
          </p:nvPr>
        </p:nvSpPr>
        <p:spPr/>
        <p:txBody>
          <a:bodyPr/>
          <a:lstStyle/>
          <a:p>
            <a:fld id="{C60C2248-B95D-984B-A0F4-42B9A4652AA7}" type="slidenum">
              <a:rPr lang="en-US" smtClean="0"/>
              <a:pPr/>
              <a:t>‹#›</a:t>
            </a:fld>
            <a:endParaRPr lang="en-US"/>
          </a:p>
        </p:txBody>
      </p:sp>
      <p:sp>
        <p:nvSpPr>
          <p:cNvPr id="8" name="Content Placeholder 7"/>
          <p:cNvSpPr>
            <a:spLocks noGrp="1"/>
          </p:cNvSpPr>
          <p:nvPr>
            <p:ph sz="quarter" idx="13"/>
          </p:nvPr>
        </p:nvSpPr>
        <p:spPr>
          <a:xfrm>
            <a:off x="517751" y="1828800"/>
            <a:ext cx="5462923" cy="4338638"/>
          </a:xfrm>
        </p:spPr>
        <p:txBody>
          <a:bodyPr/>
          <a:lstStyle/>
          <a:p>
            <a:pPr lvl="0"/>
            <a:r>
              <a:rPr lang="en-US"/>
              <a:t>Click to edit Master text styles</a:t>
            </a:r>
          </a:p>
          <a:p>
            <a:pPr lvl="1"/>
            <a:r>
              <a:rPr lang="en-US"/>
              <a:t>Second level</a:t>
            </a:r>
          </a:p>
          <a:p>
            <a:pPr lvl="2"/>
            <a:r>
              <a:rPr lang="en-US"/>
              <a:t>Third level</a:t>
            </a:r>
          </a:p>
        </p:txBody>
      </p:sp>
      <p:sp>
        <p:nvSpPr>
          <p:cNvPr id="9" name="Content Placeholder 7"/>
          <p:cNvSpPr>
            <a:spLocks noGrp="1"/>
          </p:cNvSpPr>
          <p:nvPr>
            <p:ph sz="quarter" idx="14"/>
          </p:nvPr>
        </p:nvSpPr>
        <p:spPr>
          <a:xfrm>
            <a:off x="6178103" y="1828800"/>
            <a:ext cx="5462400" cy="4338638"/>
          </a:xfrm>
        </p:spPr>
        <p:txBody>
          <a:bodyPr/>
          <a:lstStyle/>
          <a:p>
            <a:pPr lvl="0"/>
            <a:r>
              <a:rPr lang="en-US"/>
              <a:t>Click to edit Master text styles</a:t>
            </a:r>
          </a:p>
          <a:p>
            <a:pPr lvl="1"/>
            <a:r>
              <a:rPr lang="en-US"/>
              <a:t>Second level</a:t>
            </a:r>
          </a:p>
          <a:p>
            <a:pPr lvl="2"/>
            <a:r>
              <a:rPr lang="en-US"/>
              <a:t>Third level</a:t>
            </a:r>
          </a:p>
        </p:txBody>
      </p:sp>
      <p:sp>
        <p:nvSpPr>
          <p:cNvPr id="6" name="Text Placeholder 5"/>
          <p:cNvSpPr>
            <a:spLocks noGrp="1"/>
          </p:cNvSpPr>
          <p:nvPr>
            <p:ph type="body" sz="quarter" idx="15"/>
          </p:nvPr>
        </p:nvSpPr>
        <p:spPr>
          <a:xfrm>
            <a:off x="509861" y="989013"/>
            <a:ext cx="11148483" cy="684000"/>
          </a:xfrm>
        </p:spPr>
        <p:txBody>
          <a:bodyPr>
            <a:normAutofit/>
          </a:bodyPr>
          <a:lstStyle>
            <a:lvl1pPr marL="0" indent="0">
              <a:lnSpc>
                <a:spcPct val="90000"/>
              </a:lnSpc>
              <a:buFontTx/>
              <a:buNone/>
              <a:defRPr sz="1800" b="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924280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0117" y="511079"/>
            <a:ext cx="11148227" cy="432000"/>
          </a:xfrm>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C60C2248-B95D-984B-A0F4-42B9A4652AA7}" type="slidenum">
              <a:rPr lang="en-US" smtClean="0"/>
              <a:pPr/>
              <a:t>‹#›</a:t>
            </a:fld>
            <a:endParaRPr lang="en-US"/>
          </a:p>
        </p:txBody>
      </p:sp>
      <p:sp>
        <p:nvSpPr>
          <p:cNvPr id="7" name="Text Placeholder 5"/>
          <p:cNvSpPr>
            <a:spLocks noGrp="1"/>
          </p:cNvSpPr>
          <p:nvPr>
            <p:ph type="body" sz="quarter" idx="15"/>
          </p:nvPr>
        </p:nvSpPr>
        <p:spPr>
          <a:xfrm>
            <a:off x="509861" y="993871"/>
            <a:ext cx="11148483" cy="684000"/>
          </a:xfrm>
        </p:spPr>
        <p:txBody>
          <a:bodyPr>
            <a:normAutofit/>
          </a:bodyPr>
          <a:lstStyle>
            <a:lvl1pPr marL="0" indent="0">
              <a:lnSpc>
                <a:spcPct val="90000"/>
              </a:lnSpc>
              <a:buFontTx/>
              <a:buNone/>
              <a:defRPr sz="1800" b="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914681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750000"/>
            <a:ext cx="12192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600" b="1" dirty="0" err="1"/>
          </a:p>
        </p:txBody>
      </p:sp>
      <p:sp>
        <p:nvSpPr>
          <p:cNvPr id="2" name="Title Placeholder 1"/>
          <p:cNvSpPr>
            <a:spLocks noGrp="1"/>
          </p:cNvSpPr>
          <p:nvPr>
            <p:ph type="title"/>
          </p:nvPr>
        </p:nvSpPr>
        <p:spPr>
          <a:xfrm>
            <a:off x="510117" y="511079"/>
            <a:ext cx="11148227" cy="1043517"/>
          </a:xfrm>
          <a:prstGeom prst="rect">
            <a:avLst/>
          </a:prstGeom>
        </p:spPr>
        <p:txBody>
          <a:bodyPr vert="horz" lIns="0" tIns="0" rIns="0" bIns="0" rtlCol="0" anchor="t">
            <a:normAutofit/>
          </a:bodyPr>
          <a:lstStyle/>
          <a:p>
            <a:r>
              <a:rPr lang="en-US"/>
              <a:t>Click to edit Master title style</a:t>
            </a:r>
            <a:endParaRPr lang="en-US" dirty="0"/>
          </a:p>
        </p:txBody>
      </p:sp>
      <p:sp>
        <p:nvSpPr>
          <p:cNvPr id="6" name="Slide Number Placeholder 5"/>
          <p:cNvSpPr>
            <a:spLocks noGrp="1"/>
          </p:cNvSpPr>
          <p:nvPr>
            <p:ph type="sldNum" sz="quarter" idx="4"/>
          </p:nvPr>
        </p:nvSpPr>
        <p:spPr>
          <a:xfrm>
            <a:off x="11051119" y="6528824"/>
            <a:ext cx="624000" cy="180000"/>
          </a:xfrm>
          <a:prstGeom prst="rect">
            <a:avLst/>
          </a:prstGeom>
        </p:spPr>
        <p:txBody>
          <a:bodyPr vert="horz" lIns="0" tIns="0" rIns="0" bIns="0" rtlCol="0" anchor="ctr"/>
          <a:lstStyle>
            <a:lvl1pPr algn="r">
              <a:defRPr sz="900">
                <a:solidFill>
                  <a:schemeClr val="tx1">
                    <a:lumMod val="65000"/>
                    <a:lumOff val="35000"/>
                  </a:schemeClr>
                </a:solidFill>
              </a:defRPr>
            </a:lvl1pPr>
          </a:lstStyle>
          <a:p>
            <a:fld id="{C60C2248-B95D-984B-A0F4-42B9A4652AA7}" type="slidenum">
              <a:rPr lang="en-US" smtClean="0"/>
              <a:pPr/>
              <a:t>‹#›</a:t>
            </a:fld>
            <a:endParaRPr lang="en-US" dirty="0"/>
          </a:p>
        </p:txBody>
      </p:sp>
      <p:sp>
        <p:nvSpPr>
          <p:cNvPr id="4" name="Text Placeholder 3"/>
          <p:cNvSpPr>
            <a:spLocks noGrp="1"/>
          </p:cNvSpPr>
          <p:nvPr>
            <p:ph type="body" idx="1"/>
          </p:nvPr>
        </p:nvSpPr>
        <p:spPr>
          <a:xfrm>
            <a:off x="524805" y="1660526"/>
            <a:ext cx="11133539" cy="4506912"/>
          </a:xfrm>
          <a:prstGeom prst="rect">
            <a:avLst/>
          </a:prstGeom>
        </p:spPr>
        <p:txBody>
          <a:bodyPr vert="horz" lIns="0" tIns="0" rIns="0" bIns="0" rtlCol="0">
            <a:normAutofit/>
          </a:bodyPr>
          <a:lstStyle/>
          <a:p>
            <a:pPr lvl="0"/>
            <a:r>
              <a:rPr lang="fi-FI" dirty="0"/>
              <a:t>Click to edit Master text styles</a:t>
            </a:r>
          </a:p>
          <a:p>
            <a:pPr lvl="1"/>
            <a:r>
              <a:rPr lang="fi-FI" dirty="0"/>
              <a:t>Second </a:t>
            </a:r>
            <a:r>
              <a:rPr lang="fi-FI" dirty="0" err="1"/>
              <a:t>level</a:t>
            </a:r>
            <a:endParaRPr lang="fi-FI" dirty="0"/>
          </a:p>
          <a:p>
            <a:pPr lvl="2"/>
            <a:r>
              <a:rPr lang="fi-FI" dirty="0"/>
              <a:t>Third level</a:t>
            </a:r>
          </a:p>
        </p:txBody>
      </p:sp>
      <p:pic>
        <p:nvPicPr>
          <p:cNvPr id="3" name="Picture 2"/>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524805" y="6404902"/>
            <a:ext cx="818387" cy="252000"/>
          </a:xfrm>
          <a:prstGeom prst="rect">
            <a:avLst/>
          </a:prstGeom>
        </p:spPr>
      </p:pic>
    </p:spTree>
    <p:extLst>
      <p:ext uri="{BB962C8B-B14F-4D97-AF65-F5344CB8AC3E}">
        <p14:creationId xmlns:p14="http://schemas.microsoft.com/office/powerpoint/2010/main" val="4804587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dt="0"/>
  <p:txStyles>
    <p:titleStyle>
      <a:lvl1pPr algn="l" defTabSz="457200" rtl="0" eaLnBrk="1" latinLnBrk="0" hangingPunct="1">
        <a:lnSpc>
          <a:spcPct val="80000"/>
        </a:lnSpc>
        <a:spcBef>
          <a:spcPct val="0"/>
        </a:spcBef>
        <a:buNone/>
        <a:defRPr sz="2800" b="1" kern="1200">
          <a:solidFill>
            <a:schemeClr val="tx1"/>
          </a:solidFill>
          <a:latin typeface="+mj-lt"/>
          <a:ea typeface="+mj-ea"/>
          <a:cs typeface="+mj-cs"/>
        </a:defRPr>
      </a:lvl1pPr>
    </p:titleStyle>
    <p:bodyStyle>
      <a:lvl1pPr marL="180975" marR="0" indent="-180975" algn="l" defTabSz="914400" rtl="0" eaLnBrk="1" fontAlgn="auto" latinLnBrk="0" hangingPunct="1">
        <a:lnSpc>
          <a:spcPct val="100000"/>
        </a:lnSpc>
        <a:spcBef>
          <a:spcPts val="1200"/>
        </a:spcBef>
        <a:spcAft>
          <a:spcPts val="0"/>
        </a:spcAft>
        <a:buClrTx/>
        <a:buSzTx/>
        <a:buFont typeface="Calibri" panose="020F0502020204030204" pitchFamily="34" charset="0"/>
        <a:buChar char="•"/>
        <a:tabLst/>
        <a:defRPr sz="1600" b="1" kern="1200">
          <a:solidFill>
            <a:schemeClr val="tx1"/>
          </a:solidFill>
          <a:latin typeface="+mn-lt"/>
          <a:ea typeface="+mn-ea"/>
          <a:cs typeface="+mn-cs"/>
        </a:defRPr>
      </a:lvl1pPr>
      <a:lvl2pPr marL="361950" marR="0" indent="-180975" algn="l" defTabSz="914400" rtl="0" eaLnBrk="1" fontAlgn="auto" latinLnBrk="0" hangingPunct="1">
        <a:lnSpc>
          <a:spcPct val="100000"/>
        </a:lnSpc>
        <a:spcBef>
          <a:spcPts val="600"/>
        </a:spcBef>
        <a:spcAft>
          <a:spcPts val="0"/>
        </a:spcAft>
        <a:buClrTx/>
        <a:buSzTx/>
        <a:buFont typeface="Lucida Grande"/>
        <a:buChar char="–"/>
        <a:tabLst/>
        <a:defRPr sz="1400" kern="1200">
          <a:solidFill>
            <a:schemeClr val="tx1"/>
          </a:solidFill>
          <a:latin typeface="+mn-lt"/>
          <a:ea typeface="+mn-ea"/>
          <a:cs typeface="+mn-cs"/>
        </a:defRPr>
      </a:lvl2pPr>
      <a:lvl3pPr marL="542925" marR="0" indent="-180975" algn="l" defTabSz="914400" rtl="0" eaLnBrk="1" fontAlgn="auto" latinLnBrk="0" hangingPunct="1">
        <a:lnSpc>
          <a:spcPct val="100000"/>
        </a:lnSpc>
        <a:spcBef>
          <a:spcPts val="400"/>
        </a:spcBef>
        <a:spcAft>
          <a:spcPts val="0"/>
        </a:spcAft>
        <a:buClrTx/>
        <a:buSzPct val="80000"/>
        <a:buFont typeface="Symbol" panose="05050102010706020507" pitchFamily="18" charset="2"/>
        <a:buChar char="·"/>
        <a:tabLst/>
        <a:defRPr sz="1200" kern="1200">
          <a:solidFill>
            <a:schemeClr val="tx1"/>
          </a:solidFill>
          <a:latin typeface="+mn-lt"/>
          <a:ea typeface="+mn-ea"/>
          <a:cs typeface="+mn-cs"/>
        </a:defRPr>
      </a:lvl3pPr>
      <a:lvl4pPr marL="627063" marR="0" indent="-179388" algn="l" defTabSz="914400" rtl="0" eaLnBrk="1" fontAlgn="auto" latinLnBrk="0" hangingPunct="1">
        <a:lnSpc>
          <a:spcPct val="130000"/>
        </a:lnSpc>
        <a:spcBef>
          <a:spcPts val="0"/>
        </a:spcBef>
        <a:spcAft>
          <a:spcPts val="0"/>
        </a:spcAft>
        <a:buClrTx/>
        <a:buSzTx/>
        <a:buFont typeface="Lucida Grande"/>
        <a:buChar char="–"/>
        <a:tabLst/>
        <a:defRPr sz="1000" kern="1200">
          <a:solidFill>
            <a:schemeClr val="tx1"/>
          </a:solidFill>
          <a:latin typeface="+mn-lt"/>
          <a:ea typeface="+mn-ea"/>
          <a:cs typeface="+mn-cs"/>
        </a:defRPr>
      </a:lvl4pPr>
      <a:lvl5pPr marL="806450" marR="0" indent="-179388" algn="l" defTabSz="914400" rtl="0" eaLnBrk="1" fontAlgn="auto" latinLnBrk="0" hangingPunct="1">
        <a:lnSpc>
          <a:spcPct val="130000"/>
        </a:lnSpc>
        <a:spcBef>
          <a:spcPts val="0"/>
        </a:spcBef>
        <a:spcAft>
          <a:spcPts val="0"/>
        </a:spcAft>
        <a:buClrTx/>
        <a:buSzTx/>
        <a:buFont typeface="Calibri" panose="020F0502020204030204" pitchFamily="34" charset="0"/>
        <a:buChar char="•"/>
        <a:tabLst/>
        <a:defRPr sz="1000" kern="1200">
          <a:solidFill>
            <a:schemeClr val="tx1"/>
          </a:solidFill>
          <a:latin typeface="+mn-lt"/>
          <a:ea typeface="+mn-ea"/>
          <a:cs typeface="+mn-cs"/>
        </a:defRPr>
      </a:lvl5pPr>
      <a:lvl6pPr marL="360000" indent="-180000" algn="l" defTabSz="457200" rtl="0" eaLnBrk="1" latinLnBrk="0" hangingPunct="1">
        <a:lnSpc>
          <a:spcPct val="110000"/>
        </a:lnSpc>
        <a:spcBef>
          <a:spcPts val="0"/>
        </a:spcBef>
        <a:buFont typeface="Arial"/>
        <a:buChar char="•"/>
        <a:defRPr sz="1400" kern="1200">
          <a:solidFill>
            <a:schemeClr val="tx1"/>
          </a:solidFill>
          <a:latin typeface="+mn-lt"/>
          <a:ea typeface="+mn-ea"/>
          <a:cs typeface="+mn-cs"/>
        </a:defRPr>
      </a:lvl6pPr>
      <a:lvl7pPr marL="0" indent="0" algn="l" defTabSz="457200" rtl="0" eaLnBrk="1" latinLnBrk="0" hangingPunct="1">
        <a:lnSpc>
          <a:spcPct val="120000"/>
        </a:lnSpc>
        <a:spcBef>
          <a:spcPts val="0"/>
        </a:spcBef>
        <a:buFont typeface="Arial"/>
        <a:buNone/>
        <a:defRPr sz="14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0" indent="0" algn="l" defTabSz="457200" rtl="0" eaLnBrk="1" latinLnBrk="0" hangingPunct="1">
        <a:lnSpc>
          <a:spcPct val="120000"/>
        </a:lnSpc>
        <a:spcBef>
          <a:spcPts val="0"/>
        </a:spcBef>
        <a:buFont typeface="Arial"/>
        <a:buNone/>
        <a:defRPr sz="14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image" Target="../media/image22.sv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8.svg"/><Relationship Id="rId11" Type="http://schemas.openxmlformats.org/officeDocument/2006/relationships/image" Target="../media/image21.png"/><Relationship Id="rId5" Type="http://schemas.openxmlformats.org/officeDocument/2006/relationships/image" Target="../media/image7.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s>
</file>

<file path=ppt/slides/_rels/slide22.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9.png"/><Relationship Id="rId7" Type="http://schemas.openxmlformats.org/officeDocument/2006/relationships/image" Target="../media/image27.png"/><Relationship Id="rId12" Type="http://schemas.openxmlformats.org/officeDocument/2006/relationships/image" Target="../media/image30.svg"/><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26.svg"/><Relationship Id="rId11" Type="http://schemas.openxmlformats.org/officeDocument/2006/relationships/image" Target="../media/image29.png"/><Relationship Id="rId5" Type="http://schemas.openxmlformats.org/officeDocument/2006/relationships/image" Target="../media/image25.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5A7E0-31F3-4847-8D57-75719CD642BB}"/>
              </a:ext>
            </a:extLst>
          </p:cNvPr>
          <p:cNvSpPr>
            <a:spLocks noGrp="1"/>
          </p:cNvSpPr>
          <p:nvPr>
            <p:ph type="title"/>
          </p:nvPr>
        </p:nvSpPr>
        <p:spPr/>
        <p:txBody>
          <a:bodyPr/>
          <a:lstStyle/>
          <a:p>
            <a:r>
              <a:rPr lang="en-US" dirty="0"/>
              <a:t>SGW – Revenue &amp; Efficiency ideas</a:t>
            </a:r>
          </a:p>
        </p:txBody>
      </p:sp>
      <p:sp>
        <p:nvSpPr>
          <p:cNvPr id="3" name="Text Placeholder 2">
            <a:extLst>
              <a:ext uri="{FF2B5EF4-FFF2-40B4-BE49-F238E27FC236}">
                <a16:creationId xmlns:a16="http://schemas.microsoft.com/office/drawing/2014/main" id="{EC3D1D74-6762-4138-8145-30948647632D}"/>
              </a:ext>
            </a:extLst>
          </p:cNvPr>
          <p:cNvSpPr>
            <a:spLocks noGrp="1"/>
          </p:cNvSpPr>
          <p:nvPr>
            <p:ph type="body" sz="quarter" idx="13"/>
          </p:nvPr>
        </p:nvSpPr>
        <p:spPr/>
        <p:txBody>
          <a:bodyPr/>
          <a:lstStyle/>
          <a:p>
            <a:r>
              <a:rPr lang="en-US" dirty="0"/>
              <a:t>Monday, August </a:t>
            </a:r>
            <a:r>
              <a:rPr lang="fr-FR" dirty="0"/>
              <a:t>5</a:t>
            </a:r>
            <a:r>
              <a:rPr lang="en-US" baseline="30000" dirty="0" err="1"/>
              <a:t>th</a:t>
            </a:r>
            <a:r>
              <a:rPr lang="en-US" dirty="0"/>
              <a:t> 2019</a:t>
            </a:r>
          </a:p>
        </p:txBody>
      </p:sp>
      <p:sp>
        <p:nvSpPr>
          <p:cNvPr id="4" name="Text Placeholder 3">
            <a:extLst>
              <a:ext uri="{FF2B5EF4-FFF2-40B4-BE49-F238E27FC236}">
                <a16:creationId xmlns:a16="http://schemas.microsoft.com/office/drawing/2014/main" id="{A28B5049-574A-4D8B-9F44-AC84A1582581}"/>
              </a:ext>
            </a:extLst>
          </p:cNvPr>
          <p:cNvSpPr>
            <a:spLocks noGrp="1"/>
          </p:cNvSpPr>
          <p:nvPr>
            <p:ph type="body" sz="quarter" idx="14"/>
          </p:nvPr>
        </p:nvSpPr>
        <p:spPr/>
        <p:txBody>
          <a:bodyPr/>
          <a:lstStyle/>
          <a:p>
            <a:endParaRPr lang="en-US" dirty="0"/>
          </a:p>
        </p:txBody>
      </p:sp>
      <p:sp>
        <p:nvSpPr>
          <p:cNvPr id="5" name="Text Placeholder 4">
            <a:extLst>
              <a:ext uri="{FF2B5EF4-FFF2-40B4-BE49-F238E27FC236}">
                <a16:creationId xmlns:a16="http://schemas.microsoft.com/office/drawing/2014/main" id="{57B11627-81A0-473E-B7CF-D628A21D9893}"/>
              </a:ext>
            </a:extLst>
          </p:cNvPr>
          <p:cNvSpPr>
            <a:spLocks noGrp="1"/>
          </p:cNvSpPr>
          <p:nvPr>
            <p:ph type="body" sz="quarter" idx="15"/>
          </p:nvPr>
        </p:nvSpPr>
        <p:spPr/>
        <p:txBody>
          <a:bodyPr/>
          <a:lstStyle/>
          <a:p>
            <a:r>
              <a:rPr lang="en-US" dirty="0"/>
              <a:t>[presenter(s)_name(s)]</a:t>
            </a:r>
          </a:p>
        </p:txBody>
      </p:sp>
    </p:spTree>
    <p:extLst>
      <p:ext uri="{BB962C8B-B14F-4D97-AF65-F5344CB8AC3E}">
        <p14:creationId xmlns:p14="http://schemas.microsoft.com/office/powerpoint/2010/main" val="598915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a:t>SGW Release </a:t>
            </a:r>
            <a:r>
              <a:rPr lang="fr-FR" dirty="0" err="1"/>
              <a:t>lifecycle</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a:xfrm>
            <a:off x="10441518" y="6528824"/>
            <a:ext cx="624000" cy="180000"/>
          </a:xfrm>
        </p:spPr>
        <p:txBody>
          <a:bodyPr/>
          <a:lstStyle/>
          <a:p>
            <a:fld id="{C60C2248-B95D-984B-A0F4-42B9A4652AA7}" type="slidenum">
              <a:rPr lang="en-US" smtClean="0"/>
              <a:pPr/>
              <a:t>10</a:t>
            </a:fld>
            <a:endParaRPr lang="en-US"/>
          </a:p>
        </p:txBody>
      </p:sp>
      <p:cxnSp>
        <p:nvCxnSpPr>
          <p:cNvPr id="5" name="Straight Connector 4">
            <a:extLst>
              <a:ext uri="{FF2B5EF4-FFF2-40B4-BE49-F238E27FC236}">
                <a16:creationId xmlns:a16="http://schemas.microsoft.com/office/drawing/2014/main" id="{03890BD3-8C47-4A09-85BB-683F3D3D3124}"/>
              </a:ext>
            </a:extLst>
          </p:cNvPr>
          <p:cNvCxnSpPr/>
          <p:nvPr/>
        </p:nvCxnSpPr>
        <p:spPr>
          <a:xfrm>
            <a:off x="2889501"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1146A82-5097-498A-8420-9B917E13AC4F}"/>
              </a:ext>
            </a:extLst>
          </p:cNvPr>
          <p:cNvCxnSpPr>
            <a:cxnSpLocks/>
          </p:cNvCxnSpPr>
          <p:nvPr/>
        </p:nvCxnSpPr>
        <p:spPr>
          <a:xfrm>
            <a:off x="7477596" y="2120652"/>
            <a:ext cx="11769" cy="3322204"/>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9DD8A40-CCBC-457F-9B82-5E4B744343EE}"/>
              </a:ext>
            </a:extLst>
          </p:cNvPr>
          <p:cNvCxnSpPr/>
          <p:nvPr/>
        </p:nvCxnSpPr>
        <p:spPr>
          <a:xfrm>
            <a:off x="10100777"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0A9D15C-C71B-4DAB-9044-CEAA113C77C7}"/>
              </a:ext>
            </a:extLst>
          </p:cNvPr>
          <p:cNvSpPr txBox="1"/>
          <p:nvPr/>
        </p:nvSpPr>
        <p:spPr>
          <a:xfrm>
            <a:off x="1030525" y="1944913"/>
            <a:ext cx="1130557" cy="565146"/>
          </a:xfrm>
          <a:prstGeom prst="rect">
            <a:avLst/>
          </a:prstGeom>
          <a:noFill/>
        </p:spPr>
        <p:txBody>
          <a:bodyPr wrap="none" lIns="36000" tIns="36000" rIns="36000" bIns="36000" rtlCol="0">
            <a:spAutoFit/>
          </a:bodyPr>
          <a:lstStyle/>
          <a:p>
            <a:pPr algn="ctr"/>
            <a:r>
              <a:rPr lang="en-US" sz="1600" dirty="0"/>
              <a:t>Phase-1</a:t>
            </a:r>
          </a:p>
          <a:p>
            <a:pPr algn="ctr"/>
            <a:r>
              <a:rPr lang="en-US" sz="1600" dirty="0"/>
              <a:t>BA analysis</a:t>
            </a:r>
          </a:p>
        </p:txBody>
      </p:sp>
      <p:sp>
        <p:nvSpPr>
          <p:cNvPr id="50" name="TextBox 49">
            <a:extLst>
              <a:ext uri="{FF2B5EF4-FFF2-40B4-BE49-F238E27FC236}">
                <a16:creationId xmlns:a16="http://schemas.microsoft.com/office/drawing/2014/main" id="{94331F4D-AADE-4445-AAFE-2068DA11E72B}"/>
              </a:ext>
            </a:extLst>
          </p:cNvPr>
          <p:cNvSpPr txBox="1"/>
          <p:nvPr/>
        </p:nvSpPr>
        <p:spPr>
          <a:xfrm>
            <a:off x="4335771" y="1908631"/>
            <a:ext cx="2227140" cy="565146"/>
          </a:xfrm>
          <a:prstGeom prst="rect">
            <a:avLst/>
          </a:prstGeom>
          <a:noFill/>
        </p:spPr>
        <p:txBody>
          <a:bodyPr wrap="none" lIns="36000" tIns="36000" rIns="36000" bIns="36000" rtlCol="0">
            <a:spAutoFit/>
          </a:bodyPr>
          <a:lstStyle/>
          <a:p>
            <a:pPr algn="ctr"/>
            <a:r>
              <a:rPr lang="en-US" sz="1600" dirty="0"/>
              <a:t>Phase-2</a:t>
            </a:r>
          </a:p>
          <a:p>
            <a:pPr algn="ctr"/>
            <a:r>
              <a:rPr lang="en-US" sz="1600" dirty="0"/>
              <a:t>Feature implementation</a:t>
            </a:r>
          </a:p>
        </p:txBody>
      </p:sp>
      <p:sp>
        <p:nvSpPr>
          <p:cNvPr id="51" name="TextBox 50">
            <a:extLst>
              <a:ext uri="{FF2B5EF4-FFF2-40B4-BE49-F238E27FC236}">
                <a16:creationId xmlns:a16="http://schemas.microsoft.com/office/drawing/2014/main" id="{49D85EE2-8D6C-490E-8101-5EAC9625B3A5}"/>
              </a:ext>
            </a:extLst>
          </p:cNvPr>
          <p:cNvSpPr txBox="1"/>
          <p:nvPr/>
        </p:nvSpPr>
        <p:spPr>
          <a:xfrm>
            <a:off x="7857121" y="1901377"/>
            <a:ext cx="1701355" cy="565146"/>
          </a:xfrm>
          <a:prstGeom prst="rect">
            <a:avLst/>
          </a:prstGeom>
          <a:noFill/>
        </p:spPr>
        <p:txBody>
          <a:bodyPr wrap="none" lIns="36000" tIns="36000" rIns="36000" bIns="36000" rtlCol="0">
            <a:spAutoFit/>
          </a:bodyPr>
          <a:lstStyle/>
          <a:p>
            <a:pPr algn="ctr"/>
            <a:r>
              <a:rPr lang="en-US" sz="1600" dirty="0"/>
              <a:t>Phase-3</a:t>
            </a:r>
          </a:p>
          <a:p>
            <a:pPr algn="ctr"/>
            <a:r>
              <a:rPr lang="en-US" sz="1600" dirty="0"/>
              <a:t>Feature validation</a:t>
            </a:r>
          </a:p>
        </p:txBody>
      </p:sp>
      <p:sp>
        <p:nvSpPr>
          <p:cNvPr id="52" name="TextBox 51">
            <a:extLst>
              <a:ext uri="{FF2B5EF4-FFF2-40B4-BE49-F238E27FC236}">
                <a16:creationId xmlns:a16="http://schemas.microsoft.com/office/drawing/2014/main" id="{A287E961-1D67-4F31-88CD-BDFB53347520}"/>
              </a:ext>
            </a:extLst>
          </p:cNvPr>
          <p:cNvSpPr txBox="1"/>
          <p:nvPr/>
        </p:nvSpPr>
        <p:spPr>
          <a:xfrm>
            <a:off x="10371961" y="1894123"/>
            <a:ext cx="1475908" cy="565146"/>
          </a:xfrm>
          <a:prstGeom prst="rect">
            <a:avLst/>
          </a:prstGeom>
          <a:noFill/>
        </p:spPr>
        <p:txBody>
          <a:bodyPr wrap="none" lIns="36000" tIns="36000" rIns="36000" bIns="36000" rtlCol="0">
            <a:spAutoFit/>
          </a:bodyPr>
          <a:lstStyle/>
          <a:p>
            <a:pPr algn="ctr"/>
            <a:r>
              <a:rPr lang="en-US" sz="1600" dirty="0"/>
              <a:t>Phase-4</a:t>
            </a:r>
          </a:p>
          <a:p>
            <a:pPr algn="ctr"/>
            <a:r>
              <a:rPr lang="en-US" sz="1600" dirty="0"/>
              <a:t>NRT &amp; Delivery</a:t>
            </a:r>
          </a:p>
        </p:txBody>
      </p:sp>
      <p:sp>
        <p:nvSpPr>
          <p:cNvPr id="70" name="Rectangle: Rounded Corners 69">
            <a:extLst>
              <a:ext uri="{FF2B5EF4-FFF2-40B4-BE49-F238E27FC236}">
                <a16:creationId xmlns:a16="http://schemas.microsoft.com/office/drawing/2014/main" id="{5D0D906C-401C-4D56-8538-65A70BE29786}"/>
              </a:ext>
            </a:extLst>
          </p:cNvPr>
          <p:cNvSpPr/>
          <p:nvPr/>
        </p:nvSpPr>
        <p:spPr>
          <a:xfrm>
            <a:off x="743609" y="3468907"/>
            <a:ext cx="881993" cy="75474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BA analysis</a:t>
            </a:r>
          </a:p>
        </p:txBody>
      </p:sp>
      <p:cxnSp>
        <p:nvCxnSpPr>
          <p:cNvPr id="83" name="Straight Arrow Connector 82">
            <a:extLst>
              <a:ext uri="{FF2B5EF4-FFF2-40B4-BE49-F238E27FC236}">
                <a16:creationId xmlns:a16="http://schemas.microsoft.com/office/drawing/2014/main" id="{C9FFB77C-F1B3-4FD5-B5DC-7373F40648F5}"/>
              </a:ext>
            </a:extLst>
          </p:cNvPr>
          <p:cNvCxnSpPr>
            <a:cxnSpLocks/>
            <a:endCxn id="70" idx="1"/>
          </p:cNvCxnSpPr>
          <p:nvPr/>
        </p:nvCxnSpPr>
        <p:spPr>
          <a:xfrm>
            <a:off x="423023" y="3844030"/>
            <a:ext cx="320586" cy="2249"/>
          </a:xfrm>
          <a:prstGeom prst="straightConnector1">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Connector: Elbow 26">
            <a:extLst>
              <a:ext uri="{FF2B5EF4-FFF2-40B4-BE49-F238E27FC236}">
                <a16:creationId xmlns:a16="http://schemas.microsoft.com/office/drawing/2014/main" id="{ACF98238-6C8A-41B7-B3B0-C2F014E14ADD}"/>
              </a:ext>
            </a:extLst>
          </p:cNvPr>
          <p:cNvCxnSpPr>
            <a:cxnSpLocks/>
            <a:stCxn id="70" idx="3"/>
          </p:cNvCxnSpPr>
          <p:nvPr/>
        </p:nvCxnSpPr>
        <p:spPr>
          <a:xfrm flipV="1">
            <a:off x="1625602" y="3222588"/>
            <a:ext cx="322201" cy="623691"/>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Connector: Elbow 29">
            <a:extLst>
              <a:ext uri="{FF2B5EF4-FFF2-40B4-BE49-F238E27FC236}">
                <a16:creationId xmlns:a16="http://schemas.microsoft.com/office/drawing/2014/main" id="{3D2BB809-EE76-400F-AE35-93FD8CF8A882}"/>
              </a:ext>
            </a:extLst>
          </p:cNvPr>
          <p:cNvCxnSpPr>
            <a:cxnSpLocks/>
            <a:stCxn id="70" idx="3"/>
          </p:cNvCxnSpPr>
          <p:nvPr/>
        </p:nvCxnSpPr>
        <p:spPr>
          <a:xfrm flipV="1">
            <a:off x="1625602" y="3842712"/>
            <a:ext cx="312063" cy="3567"/>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Connector: Elbow 32">
            <a:extLst>
              <a:ext uri="{FF2B5EF4-FFF2-40B4-BE49-F238E27FC236}">
                <a16:creationId xmlns:a16="http://schemas.microsoft.com/office/drawing/2014/main" id="{DA962FE1-72D9-4DA1-A36A-360BD7A102E6}"/>
              </a:ext>
            </a:extLst>
          </p:cNvPr>
          <p:cNvCxnSpPr>
            <a:cxnSpLocks/>
            <a:stCxn id="70" idx="3"/>
          </p:cNvCxnSpPr>
          <p:nvPr/>
        </p:nvCxnSpPr>
        <p:spPr>
          <a:xfrm>
            <a:off x="1625602" y="3846279"/>
            <a:ext cx="348347" cy="598777"/>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0" name="Rectangle: Rounded Corners 19">
            <a:extLst>
              <a:ext uri="{FF2B5EF4-FFF2-40B4-BE49-F238E27FC236}">
                <a16:creationId xmlns:a16="http://schemas.microsoft.com/office/drawing/2014/main" id="{01B30B50-5EE5-4836-8416-10C244C7439D}"/>
              </a:ext>
            </a:extLst>
          </p:cNvPr>
          <p:cNvSpPr/>
          <p:nvPr/>
        </p:nvSpPr>
        <p:spPr>
          <a:xfrm>
            <a:off x="3525174" y="2786743"/>
            <a:ext cx="1872342" cy="75474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Development</a:t>
            </a:r>
          </a:p>
        </p:txBody>
      </p:sp>
      <p:sp>
        <p:nvSpPr>
          <p:cNvPr id="21" name="Rectangle: Rounded Corners 20">
            <a:extLst>
              <a:ext uri="{FF2B5EF4-FFF2-40B4-BE49-F238E27FC236}">
                <a16:creationId xmlns:a16="http://schemas.microsoft.com/office/drawing/2014/main" id="{F159F435-3FBD-4C41-8897-686163F66A70}"/>
              </a:ext>
            </a:extLst>
          </p:cNvPr>
          <p:cNvSpPr/>
          <p:nvPr/>
        </p:nvSpPr>
        <p:spPr>
          <a:xfrm>
            <a:off x="3588905" y="3868583"/>
            <a:ext cx="1756228" cy="75474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QA Prepare Test Plan</a:t>
            </a:r>
          </a:p>
        </p:txBody>
      </p:sp>
      <p:sp>
        <p:nvSpPr>
          <p:cNvPr id="22" name="TextBox 21">
            <a:extLst>
              <a:ext uri="{FF2B5EF4-FFF2-40B4-BE49-F238E27FC236}">
                <a16:creationId xmlns:a16="http://schemas.microsoft.com/office/drawing/2014/main" id="{39C5463F-40FA-4BE6-8651-0CCB53D9E8D3}"/>
              </a:ext>
            </a:extLst>
          </p:cNvPr>
          <p:cNvSpPr txBox="1"/>
          <p:nvPr/>
        </p:nvSpPr>
        <p:spPr>
          <a:xfrm>
            <a:off x="1977029" y="3715811"/>
            <a:ext cx="636512" cy="257369"/>
          </a:xfrm>
          <a:prstGeom prst="rect">
            <a:avLst/>
          </a:prstGeom>
          <a:noFill/>
        </p:spPr>
        <p:txBody>
          <a:bodyPr wrap="none" lIns="36000" tIns="36000" rIns="36000" bIns="36000" rtlCol="0">
            <a:spAutoFit/>
          </a:bodyPr>
          <a:lstStyle/>
          <a:p>
            <a:r>
              <a:rPr lang="en-US" sz="1200" dirty="0"/>
              <a:t>BA spec</a:t>
            </a:r>
          </a:p>
        </p:txBody>
      </p:sp>
      <p:cxnSp>
        <p:nvCxnSpPr>
          <p:cNvPr id="23" name="Connector: Elbow 22">
            <a:extLst>
              <a:ext uri="{FF2B5EF4-FFF2-40B4-BE49-F238E27FC236}">
                <a16:creationId xmlns:a16="http://schemas.microsoft.com/office/drawing/2014/main" id="{DBE7A2A2-52BF-42ED-8AFE-53261DDE7A28}"/>
              </a:ext>
            </a:extLst>
          </p:cNvPr>
          <p:cNvCxnSpPr>
            <a:cxnSpLocks/>
            <a:stCxn id="22" idx="3"/>
            <a:endCxn id="20" idx="1"/>
          </p:cNvCxnSpPr>
          <p:nvPr/>
        </p:nvCxnSpPr>
        <p:spPr>
          <a:xfrm flipV="1">
            <a:off x="2613541" y="3164115"/>
            <a:ext cx="911633" cy="680381"/>
          </a:xfrm>
          <a:prstGeom prst="bentConnector3">
            <a:avLst>
              <a:gd name="adj1" fmla="val 50000"/>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Connector: Elbow 23">
            <a:extLst>
              <a:ext uri="{FF2B5EF4-FFF2-40B4-BE49-F238E27FC236}">
                <a16:creationId xmlns:a16="http://schemas.microsoft.com/office/drawing/2014/main" id="{66BACEEF-F360-4430-A229-3CE13CF37E72}"/>
              </a:ext>
            </a:extLst>
          </p:cNvPr>
          <p:cNvCxnSpPr>
            <a:cxnSpLocks/>
            <a:stCxn id="22" idx="3"/>
            <a:endCxn id="21" idx="1"/>
          </p:cNvCxnSpPr>
          <p:nvPr/>
        </p:nvCxnSpPr>
        <p:spPr>
          <a:xfrm>
            <a:off x="2613541" y="3844496"/>
            <a:ext cx="975364" cy="401459"/>
          </a:xfrm>
          <a:prstGeom prst="bentConnector3">
            <a:avLst>
              <a:gd name="adj1" fmla="val 47024"/>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0A7163F2-6A9E-4918-8D91-3484E3437509}"/>
              </a:ext>
            </a:extLst>
          </p:cNvPr>
          <p:cNvSpPr txBox="1"/>
          <p:nvPr/>
        </p:nvSpPr>
        <p:spPr>
          <a:xfrm>
            <a:off x="5809468" y="2976537"/>
            <a:ext cx="1350297" cy="257369"/>
          </a:xfrm>
          <a:prstGeom prst="rect">
            <a:avLst/>
          </a:prstGeom>
          <a:noFill/>
        </p:spPr>
        <p:txBody>
          <a:bodyPr wrap="none" lIns="36000" tIns="36000" rIns="36000" bIns="36000" rtlCol="0">
            <a:spAutoFit/>
          </a:bodyPr>
          <a:lstStyle/>
          <a:p>
            <a:r>
              <a:rPr lang="en-US" sz="1200" dirty="0"/>
              <a:t>Feature developed</a:t>
            </a:r>
          </a:p>
        </p:txBody>
      </p:sp>
      <p:cxnSp>
        <p:nvCxnSpPr>
          <p:cNvPr id="26" name="Connector: Elbow 25">
            <a:extLst>
              <a:ext uri="{FF2B5EF4-FFF2-40B4-BE49-F238E27FC236}">
                <a16:creationId xmlns:a16="http://schemas.microsoft.com/office/drawing/2014/main" id="{6F9806B9-17DB-4B36-A43D-DDD354E44ED4}"/>
              </a:ext>
            </a:extLst>
          </p:cNvPr>
          <p:cNvCxnSpPr>
            <a:stCxn id="20" idx="3"/>
          </p:cNvCxnSpPr>
          <p:nvPr/>
        </p:nvCxnSpPr>
        <p:spPr>
          <a:xfrm flipV="1">
            <a:off x="5397516" y="3164114"/>
            <a:ext cx="335627" cy="1"/>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D018B3BA-C5DC-4F73-A869-E6AF60D9D13F}"/>
              </a:ext>
            </a:extLst>
          </p:cNvPr>
          <p:cNvSpPr txBox="1"/>
          <p:nvPr/>
        </p:nvSpPr>
        <p:spPr>
          <a:xfrm>
            <a:off x="6041697" y="4022283"/>
            <a:ext cx="1174543" cy="442035"/>
          </a:xfrm>
          <a:prstGeom prst="rect">
            <a:avLst/>
          </a:prstGeom>
          <a:noFill/>
        </p:spPr>
        <p:txBody>
          <a:bodyPr wrap="none" lIns="36000" tIns="36000" rIns="36000" bIns="36000" rtlCol="0">
            <a:spAutoFit/>
          </a:bodyPr>
          <a:lstStyle/>
          <a:p>
            <a:r>
              <a:rPr lang="en-US" sz="1200" dirty="0"/>
              <a:t>Test Plan ready </a:t>
            </a:r>
          </a:p>
          <a:p>
            <a:r>
              <a:rPr lang="en-US" sz="1200" dirty="0"/>
              <a:t>in TestRail</a:t>
            </a:r>
          </a:p>
        </p:txBody>
      </p:sp>
      <p:cxnSp>
        <p:nvCxnSpPr>
          <p:cNvPr id="29" name="Connector: Elbow 28">
            <a:extLst>
              <a:ext uri="{FF2B5EF4-FFF2-40B4-BE49-F238E27FC236}">
                <a16:creationId xmlns:a16="http://schemas.microsoft.com/office/drawing/2014/main" id="{69D56D9B-16D5-4BBB-B6C6-2FDB6B2D2F53}"/>
              </a:ext>
            </a:extLst>
          </p:cNvPr>
          <p:cNvCxnSpPr>
            <a:cxnSpLocks/>
            <a:stCxn id="21" idx="3"/>
            <a:endCxn id="28" idx="1"/>
          </p:cNvCxnSpPr>
          <p:nvPr/>
        </p:nvCxnSpPr>
        <p:spPr>
          <a:xfrm flipV="1">
            <a:off x="5345133" y="4243301"/>
            <a:ext cx="696564" cy="2654"/>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91780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a:t>SGW Release </a:t>
            </a:r>
            <a:r>
              <a:rPr lang="fr-FR" dirty="0" err="1"/>
              <a:t>lifecycle</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a:xfrm>
            <a:off x="10441518" y="6528824"/>
            <a:ext cx="624000" cy="180000"/>
          </a:xfrm>
        </p:spPr>
        <p:txBody>
          <a:bodyPr/>
          <a:lstStyle/>
          <a:p>
            <a:fld id="{C60C2248-B95D-984B-A0F4-42B9A4652AA7}" type="slidenum">
              <a:rPr lang="en-US" smtClean="0"/>
              <a:pPr/>
              <a:t>11</a:t>
            </a:fld>
            <a:endParaRPr lang="en-US"/>
          </a:p>
        </p:txBody>
      </p:sp>
      <p:cxnSp>
        <p:nvCxnSpPr>
          <p:cNvPr id="5" name="Straight Connector 4">
            <a:extLst>
              <a:ext uri="{FF2B5EF4-FFF2-40B4-BE49-F238E27FC236}">
                <a16:creationId xmlns:a16="http://schemas.microsoft.com/office/drawing/2014/main" id="{03890BD3-8C47-4A09-85BB-683F3D3D3124}"/>
              </a:ext>
            </a:extLst>
          </p:cNvPr>
          <p:cNvCxnSpPr/>
          <p:nvPr/>
        </p:nvCxnSpPr>
        <p:spPr>
          <a:xfrm>
            <a:off x="2889501"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1146A82-5097-498A-8420-9B917E13AC4F}"/>
              </a:ext>
            </a:extLst>
          </p:cNvPr>
          <p:cNvCxnSpPr>
            <a:cxnSpLocks/>
          </p:cNvCxnSpPr>
          <p:nvPr/>
        </p:nvCxnSpPr>
        <p:spPr>
          <a:xfrm>
            <a:off x="6098742" y="2120652"/>
            <a:ext cx="11769" cy="3322204"/>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9DD8A40-CCBC-457F-9B82-5E4B744343EE}"/>
              </a:ext>
            </a:extLst>
          </p:cNvPr>
          <p:cNvCxnSpPr/>
          <p:nvPr/>
        </p:nvCxnSpPr>
        <p:spPr>
          <a:xfrm>
            <a:off x="10550718"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0A9D15C-C71B-4DAB-9044-CEAA113C77C7}"/>
              </a:ext>
            </a:extLst>
          </p:cNvPr>
          <p:cNvSpPr txBox="1"/>
          <p:nvPr/>
        </p:nvSpPr>
        <p:spPr>
          <a:xfrm>
            <a:off x="1030525" y="1944913"/>
            <a:ext cx="1130557" cy="565146"/>
          </a:xfrm>
          <a:prstGeom prst="rect">
            <a:avLst/>
          </a:prstGeom>
          <a:noFill/>
        </p:spPr>
        <p:txBody>
          <a:bodyPr wrap="none" lIns="36000" tIns="36000" rIns="36000" bIns="36000" rtlCol="0">
            <a:spAutoFit/>
          </a:bodyPr>
          <a:lstStyle/>
          <a:p>
            <a:pPr algn="ctr"/>
            <a:r>
              <a:rPr lang="en-US" sz="1600" dirty="0"/>
              <a:t>Phase-1</a:t>
            </a:r>
          </a:p>
          <a:p>
            <a:pPr algn="ctr"/>
            <a:r>
              <a:rPr lang="en-US" sz="1600" dirty="0"/>
              <a:t>BA analysis</a:t>
            </a:r>
          </a:p>
        </p:txBody>
      </p:sp>
      <p:sp>
        <p:nvSpPr>
          <p:cNvPr id="50" name="TextBox 49">
            <a:extLst>
              <a:ext uri="{FF2B5EF4-FFF2-40B4-BE49-F238E27FC236}">
                <a16:creationId xmlns:a16="http://schemas.microsoft.com/office/drawing/2014/main" id="{94331F4D-AADE-4445-AAFE-2068DA11E72B}"/>
              </a:ext>
            </a:extLst>
          </p:cNvPr>
          <p:cNvSpPr txBox="1"/>
          <p:nvPr/>
        </p:nvSpPr>
        <p:spPr>
          <a:xfrm>
            <a:off x="3174630" y="1908631"/>
            <a:ext cx="2227140" cy="565146"/>
          </a:xfrm>
          <a:prstGeom prst="rect">
            <a:avLst/>
          </a:prstGeom>
          <a:noFill/>
        </p:spPr>
        <p:txBody>
          <a:bodyPr wrap="none" lIns="36000" tIns="36000" rIns="36000" bIns="36000" rtlCol="0">
            <a:spAutoFit/>
          </a:bodyPr>
          <a:lstStyle/>
          <a:p>
            <a:pPr algn="ctr"/>
            <a:r>
              <a:rPr lang="en-US" sz="1600" dirty="0"/>
              <a:t>Phase-2</a:t>
            </a:r>
          </a:p>
          <a:p>
            <a:pPr algn="ctr"/>
            <a:r>
              <a:rPr lang="en-US" sz="1600" dirty="0"/>
              <a:t>Feature implementation</a:t>
            </a:r>
          </a:p>
        </p:txBody>
      </p:sp>
      <p:sp>
        <p:nvSpPr>
          <p:cNvPr id="51" name="TextBox 50">
            <a:extLst>
              <a:ext uri="{FF2B5EF4-FFF2-40B4-BE49-F238E27FC236}">
                <a16:creationId xmlns:a16="http://schemas.microsoft.com/office/drawing/2014/main" id="{49D85EE2-8D6C-490E-8101-5EAC9625B3A5}"/>
              </a:ext>
            </a:extLst>
          </p:cNvPr>
          <p:cNvSpPr txBox="1"/>
          <p:nvPr/>
        </p:nvSpPr>
        <p:spPr>
          <a:xfrm>
            <a:off x="7857121" y="1901377"/>
            <a:ext cx="1701355" cy="565146"/>
          </a:xfrm>
          <a:prstGeom prst="rect">
            <a:avLst/>
          </a:prstGeom>
          <a:noFill/>
        </p:spPr>
        <p:txBody>
          <a:bodyPr wrap="none" lIns="36000" tIns="36000" rIns="36000" bIns="36000" rtlCol="0">
            <a:spAutoFit/>
          </a:bodyPr>
          <a:lstStyle/>
          <a:p>
            <a:pPr algn="ctr"/>
            <a:r>
              <a:rPr lang="en-US" sz="1600" dirty="0"/>
              <a:t>Phase-3</a:t>
            </a:r>
          </a:p>
          <a:p>
            <a:pPr algn="ctr"/>
            <a:r>
              <a:rPr lang="en-US" sz="1600" dirty="0"/>
              <a:t>Feature validation</a:t>
            </a:r>
          </a:p>
        </p:txBody>
      </p:sp>
      <p:sp>
        <p:nvSpPr>
          <p:cNvPr id="52" name="TextBox 51">
            <a:extLst>
              <a:ext uri="{FF2B5EF4-FFF2-40B4-BE49-F238E27FC236}">
                <a16:creationId xmlns:a16="http://schemas.microsoft.com/office/drawing/2014/main" id="{A287E961-1D67-4F31-88CD-BDFB53347520}"/>
              </a:ext>
            </a:extLst>
          </p:cNvPr>
          <p:cNvSpPr txBox="1"/>
          <p:nvPr/>
        </p:nvSpPr>
        <p:spPr>
          <a:xfrm>
            <a:off x="10676757" y="1894123"/>
            <a:ext cx="1475908" cy="565146"/>
          </a:xfrm>
          <a:prstGeom prst="rect">
            <a:avLst/>
          </a:prstGeom>
          <a:noFill/>
        </p:spPr>
        <p:txBody>
          <a:bodyPr wrap="none" lIns="36000" tIns="36000" rIns="36000" bIns="36000" rtlCol="0">
            <a:spAutoFit/>
          </a:bodyPr>
          <a:lstStyle/>
          <a:p>
            <a:pPr algn="ctr"/>
            <a:r>
              <a:rPr lang="en-US" sz="1600" dirty="0"/>
              <a:t>Phase-4</a:t>
            </a:r>
          </a:p>
          <a:p>
            <a:pPr algn="ctr"/>
            <a:r>
              <a:rPr lang="en-US" sz="1600" dirty="0"/>
              <a:t>NRT &amp; Delivery</a:t>
            </a:r>
          </a:p>
        </p:txBody>
      </p:sp>
      <p:sp>
        <p:nvSpPr>
          <p:cNvPr id="70" name="Rectangle: Rounded Corners 69">
            <a:extLst>
              <a:ext uri="{FF2B5EF4-FFF2-40B4-BE49-F238E27FC236}">
                <a16:creationId xmlns:a16="http://schemas.microsoft.com/office/drawing/2014/main" id="{5D0D906C-401C-4D56-8538-65A70BE29786}"/>
              </a:ext>
            </a:extLst>
          </p:cNvPr>
          <p:cNvSpPr/>
          <p:nvPr/>
        </p:nvSpPr>
        <p:spPr>
          <a:xfrm>
            <a:off x="743609" y="3468907"/>
            <a:ext cx="881993" cy="75474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BA analysis</a:t>
            </a:r>
          </a:p>
        </p:txBody>
      </p:sp>
      <p:cxnSp>
        <p:nvCxnSpPr>
          <p:cNvPr id="83" name="Straight Arrow Connector 82">
            <a:extLst>
              <a:ext uri="{FF2B5EF4-FFF2-40B4-BE49-F238E27FC236}">
                <a16:creationId xmlns:a16="http://schemas.microsoft.com/office/drawing/2014/main" id="{C9FFB77C-F1B3-4FD5-B5DC-7373F40648F5}"/>
              </a:ext>
            </a:extLst>
          </p:cNvPr>
          <p:cNvCxnSpPr>
            <a:cxnSpLocks/>
            <a:endCxn id="70" idx="1"/>
          </p:cNvCxnSpPr>
          <p:nvPr/>
        </p:nvCxnSpPr>
        <p:spPr>
          <a:xfrm>
            <a:off x="423023" y="3844030"/>
            <a:ext cx="320586" cy="2249"/>
          </a:xfrm>
          <a:prstGeom prst="straightConnector1">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Connector: Elbow 26">
            <a:extLst>
              <a:ext uri="{FF2B5EF4-FFF2-40B4-BE49-F238E27FC236}">
                <a16:creationId xmlns:a16="http://schemas.microsoft.com/office/drawing/2014/main" id="{ACF98238-6C8A-41B7-B3B0-C2F014E14ADD}"/>
              </a:ext>
            </a:extLst>
          </p:cNvPr>
          <p:cNvCxnSpPr>
            <a:cxnSpLocks/>
            <a:stCxn id="70" idx="3"/>
          </p:cNvCxnSpPr>
          <p:nvPr/>
        </p:nvCxnSpPr>
        <p:spPr>
          <a:xfrm flipV="1">
            <a:off x="1625602" y="3222588"/>
            <a:ext cx="322201" cy="623691"/>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Connector: Elbow 29">
            <a:extLst>
              <a:ext uri="{FF2B5EF4-FFF2-40B4-BE49-F238E27FC236}">
                <a16:creationId xmlns:a16="http://schemas.microsoft.com/office/drawing/2014/main" id="{3D2BB809-EE76-400F-AE35-93FD8CF8A882}"/>
              </a:ext>
            </a:extLst>
          </p:cNvPr>
          <p:cNvCxnSpPr>
            <a:cxnSpLocks/>
            <a:stCxn id="70" idx="3"/>
          </p:cNvCxnSpPr>
          <p:nvPr/>
        </p:nvCxnSpPr>
        <p:spPr>
          <a:xfrm flipV="1">
            <a:off x="1625602" y="3842712"/>
            <a:ext cx="312063" cy="3567"/>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Connector: Elbow 32">
            <a:extLst>
              <a:ext uri="{FF2B5EF4-FFF2-40B4-BE49-F238E27FC236}">
                <a16:creationId xmlns:a16="http://schemas.microsoft.com/office/drawing/2014/main" id="{DA962FE1-72D9-4DA1-A36A-360BD7A102E6}"/>
              </a:ext>
            </a:extLst>
          </p:cNvPr>
          <p:cNvCxnSpPr>
            <a:cxnSpLocks/>
            <a:stCxn id="70" idx="3"/>
          </p:cNvCxnSpPr>
          <p:nvPr/>
        </p:nvCxnSpPr>
        <p:spPr>
          <a:xfrm>
            <a:off x="1625602" y="3846279"/>
            <a:ext cx="348347" cy="598777"/>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0" name="Rectangle: Rounded Corners 19">
            <a:extLst>
              <a:ext uri="{FF2B5EF4-FFF2-40B4-BE49-F238E27FC236}">
                <a16:creationId xmlns:a16="http://schemas.microsoft.com/office/drawing/2014/main" id="{01B30B50-5EE5-4836-8416-10C244C7439D}"/>
              </a:ext>
            </a:extLst>
          </p:cNvPr>
          <p:cNvSpPr/>
          <p:nvPr/>
        </p:nvSpPr>
        <p:spPr>
          <a:xfrm>
            <a:off x="3525174" y="2902856"/>
            <a:ext cx="1165692" cy="68038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Development</a:t>
            </a:r>
          </a:p>
        </p:txBody>
      </p:sp>
      <p:sp>
        <p:nvSpPr>
          <p:cNvPr id="21" name="Rectangle: Rounded Corners 20">
            <a:extLst>
              <a:ext uri="{FF2B5EF4-FFF2-40B4-BE49-F238E27FC236}">
                <a16:creationId xmlns:a16="http://schemas.microsoft.com/office/drawing/2014/main" id="{F159F435-3FBD-4C41-8897-686163F66A70}"/>
              </a:ext>
            </a:extLst>
          </p:cNvPr>
          <p:cNvSpPr/>
          <p:nvPr/>
        </p:nvSpPr>
        <p:spPr>
          <a:xfrm>
            <a:off x="3588905" y="3650871"/>
            <a:ext cx="996453" cy="75474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QA Prepare Test Plan</a:t>
            </a:r>
          </a:p>
        </p:txBody>
      </p:sp>
      <p:sp>
        <p:nvSpPr>
          <p:cNvPr id="22" name="TextBox 21">
            <a:extLst>
              <a:ext uri="{FF2B5EF4-FFF2-40B4-BE49-F238E27FC236}">
                <a16:creationId xmlns:a16="http://schemas.microsoft.com/office/drawing/2014/main" id="{39C5463F-40FA-4BE6-8651-0CCB53D9E8D3}"/>
              </a:ext>
            </a:extLst>
          </p:cNvPr>
          <p:cNvSpPr txBox="1"/>
          <p:nvPr/>
        </p:nvSpPr>
        <p:spPr>
          <a:xfrm>
            <a:off x="1977029" y="3715811"/>
            <a:ext cx="636512" cy="257369"/>
          </a:xfrm>
          <a:prstGeom prst="rect">
            <a:avLst/>
          </a:prstGeom>
          <a:noFill/>
        </p:spPr>
        <p:txBody>
          <a:bodyPr wrap="none" lIns="36000" tIns="36000" rIns="36000" bIns="36000" rtlCol="0">
            <a:spAutoFit/>
          </a:bodyPr>
          <a:lstStyle/>
          <a:p>
            <a:r>
              <a:rPr lang="en-US" sz="1200" dirty="0"/>
              <a:t>BA spec</a:t>
            </a:r>
          </a:p>
        </p:txBody>
      </p:sp>
      <p:cxnSp>
        <p:nvCxnSpPr>
          <p:cNvPr id="23" name="Connector: Elbow 22">
            <a:extLst>
              <a:ext uri="{FF2B5EF4-FFF2-40B4-BE49-F238E27FC236}">
                <a16:creationId xmlns:a16="http://schemas.microsoft.com/office/drawing/2014/main" id="{DBE7A2A2-52BF-42ED-8AFE-53261DDE7A28}"/>
              </a:ext>
            </a:extLst>
          </p:cNvPr>
          <p:cNvCxnSpPr>
            <a:cxnSpLocks/>
            <a:stCxn id="22" idx="3"/>
            <a:endCxn id="20" idx="1"/>
          </p:cNvCxnSpPr>
          <p:nvPr/>
        </p:nvCxnSpPr>
        <p:spPr>
          <a:xfrm flipV="1">
            <a:off x="2613541" y="3243047"/>
            <a:ext cx="911633" cy="601449"/>
          </a:xfrm>
          <a:prstGeom prst="bentConnector3">
            <a:avLst>
              <a:gd name="adj1" fmla="val 50000"/>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Connector: Elbow 23">
            <a:extLst>
              <a:ext uri="{FF2B5EF4-FFF2-40B4-BE49-F238E27FC236}">
                <a16:creationId xmlns:a16="http://schemas.microsoft.com/office/drawing/2014/main" id="{66BACEEF-F360-4430-A229-3CE13CF37E72}"/>
              </a:ext>
            </a:extLst>
          </p:cNvPr>
          <p:cNvCxnSpPr>
            <a:cxnSpLocks/>
            <a:stCxn id="22" idx="3"/>
            <a:endCxn id="21" idx="1"/>
          </p:cNvCxnSpPr>
          <p:nvPr/>
        </p:nvCxnSpPr>
        <p:spPr>
          <a:xfrm>
            <a:off x="2613541" y="3844496"/>
            <a:ext cx="975364" cy="183747"/>
          </a:xfrm>
          <a:prstGeom prst="bentConnector3">
            <a:avLst>
              <a:gd name="adj1" fmla="val 50000"/>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0A7163F2-6A9E-4918-8D91-3484E3437509}"/>
              </a:ext>
            </a:extLst>
          </p:cNvPr>
          <p:cNvSpPr txBox="1"/>
          <p:nvPr/>
        </p:nvSpPr>
        <p:spPr>
          <a:xfrm>
            <a:off x="4940832" y="3095428"/>
            <a:ext cx="982592" cy="442035"/>
          </a:xfrm>
          <a:prstGeom prst="rect">
            <a:avLst/>
          </a:prstGeom>
          <a:noFill/>
        </p:spPr>
        <p:txBody>
          <a:bodyPr wrap="square" lIns="36000" tIns="36000" rIns="36000" bIns="36000" rtlCol="0">
            <a:spAutoFit/>
          </a:bodyPr>
          <a:lstStyle/>
          <a:p>
            <a:r>
              <a:rPr lang="en-US" sz="1200" dirty="0"/>
              <a:t>Feature </a:t>
            </a:r>
          </a:p>
          <a:p>
            <a:r>
              <a:rPr lang="en-US" sz="1200" dirty="0"/>
              <a:t>developed</a:t>
            </a:r>
          </a:p>
        </p:txBody>
      </p:sp>
      <p:cxnSp>
        <p:nvCxnSpPr>
          <p:cNvPr id="26" name="Connector: Elbow 25">
            <a:extLst>
              <a:ext uri="{FF2B5EF4-FFF2-40B4-BE49-F238E27FC236}">
                <a16:creationId xmlns:a16="http://schemas.microsoft.com/office/drawing/2014/main" id="{6F9806B9-17DB-4B36-A43D-DDD354E44ED4}"/>
              </a:ext>
            </a:extLst>
          </p:cNvPr>
          <p:cNvCxnSpPr>
            <a:cxnSpLocks/>
            <a:stCxn id="20" idx="3"/>
          </p:cNvCxnSpPr>
          <p:nvPr/>
        </p:nvCxnSpPr>
        <p:spPr>
          <a:xfrm>
            <a:off x="4690866" y="3243047"/>
            <a:ext cx="175318" cy="12700"/>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D018B3BA-C5DC-4F73-A869-E6AF60D9D13F}"/>
              </a:ext>
            </a:extLst>
          </p:cNvPr>
          <p:cNvSpPr txBox="1"/>
          <p:nvPr/>
        </p:nvSpPr>
        <p:spPr>
          <a:xfrm>
            <a:off x="4869460" y="3796186"/>
            <a:ext cx="1174543" cy="442035"/>
          </a:xfrm>
          <a:prstGeom prst="rect">
            <a:avLst/>
          </a:prstGeom>
          <a:noFill/>
        </p:spPr>
        <p:txBody>
          <a:bodyPr wrap="none" lIns="36000" tIns="36000" rIns="36000" bIns="36000" rtlCol="0">
            <a:spAutoFit/>
          </a:bodyPr>
          <a:lstStyle/>
          <a:p>
            <a:r>
              <a:rPr lang="en-US" sz="1200" dirty="0"/>
              <a:t>Test Plan ready </a:t>
            </a:r>
          </a:p>
          <a:p>
            <a:r>
              <a:rPr lang="en-US" sz="1200" dirty="0"/>
              <a:t>in TestRail</a:t>
            </a:r>
          </a:p>
        </p:txBody>
      </p:sp>
      <p:cxnSp>
        <p:nvCxnSpPr>
          <p:cNvPr id="29" name="Connector: Elbow 28">
            <a:extLst>
              <a:ext uri="{FF2B5EF4-FFF2-40B4-BE49-F238E27FC236}">
                <a16:creationId xmlns:a16="http://schemas.microsoft.com/office/drawing/2014/main" id="{69D56D9B-16D5-4BBB-B6C6-2FDB6B2D2F53}"/>
              </a:ext>
            </a:extLst>
          </p:cNvPr>
          <p:cNvCxnSpPr>
            <a:cxnSpLocks/>
            <a:stCxn id="21" idx="3"/>
          </p:cNvCxnSpPr>
          <p:nvPr/>
        </p:nvCxnSpPr>
        <p:spPr>
          <a:xfrm flipV="1">
            <a:off x="4585358" y="4025588"/>
            <a:ext cx="219723" cy="2655"/>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4" name="Rectangle: Rounded Corners 33">
            <a:extLst>
              <a:ext uri="{FF2B5EF4-FFF2-40B4-BE49-F238E27FC236}">
                <a16:creationId xmlns:a16="http://schemas.microsoft.com/office/drawing/2014/main" id="{1A59AC45-DEF2-4D29-BE89-3E75EE9B686E}"/>
              </a:ext>
            </a:extLst>
          </p:cNvPr>
          <p:cNvSpPr/>
          <p:nvPr/>
        </p:nvSpPr>
        <p:spPr>
          <a:xfrm>
            <a:off x="6499026" y="3208182"/>
            <a:ext cx="1756228" cy="754743"/>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solidFill>
                  <a:schemeClr val="tx1"/>
                </a:solidFill>
              </a:rPr>
              <a:t>QA manually validates feature</a:t>
            </a:r>
          </a:p>
        </p:txBody>
      </p:sp>
      <p:cxnSp>
        <p:nvCxnSpPr>
          <p:cNvPr id="35" name="Connector: Elbow 34">
            <a:extLst>
              <a:ext uri="{FF2B5EF4-FFF2-40B4-BE49-F238E27FC236}">
                <a16:creationId xmlns:a16="http://schemas.microsoft.com/office/drawing/2014/main" id="{E4960B12-F66F-4C01-930D-CE670840B472}"/>
              </a:ext>
            </a:extLst>
          </p:cNvPr>
          <p:cNvCxnSpPr>
            <a:cxnSpLocks/>
            <a:stCxn id="28" idx="3"/>
          </p:cNvCxnSpPr>
          <p:nvPr/>
        </p:nvCxnSpPr>
        <p:spPr>
          <a:xfrm flipV="1">
            <a:off x="6044003" y="3796186"/>
            <a:ext cx="442385" cy="221018"/>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Connector: Elbow 35">
            <a:extLst>
              <a:ext uri="{FF2B5EF4-FFF2-40B4-BE49-F238E27FC236}">
                <a16:creationId xmlns:a16="http://schemas.microsoft.com/office/drawing/2014/main" id="{EEBD293F-FBB9-4275-AF7B-8C59599F513A}"/>
              </a:ext>
            </a:extLst>
          </p:cNvPr>
          <p:cNvCxnSpPr>
            <a:cxnSpLocks/>
            <a:stCxn id="25" idx="3"/>
            <a:endCxn id="34" idx="1"/>
          </p:cNvCxnSpPr>
          <p:nvPr/>
        </p:nvCxnSpPr>
        <p:spPr>
          <a:xfrm>
            <a:off x="5923424" y="3316446"/>
            <a:ext cx="575602" cy="269108"/>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806C10D5-58DC-4D4A-AA9C-ADA130A42F81}"/>
              </a:ext>
            </a:extLst>
          </p:cNvPr>
          <p:cNvSpPr txBox="1"/>
          <p:nvPr/>
        </p:nvSpPr>
        <p:spPr>
          <a:xfrm>
            <a:off x="9122461" y="3163640"/>
            <a:ext cx="1181981" cy="442035"/>
          </a:xfrm>
          <a:prstGeom prst="rect">
            <a:avLst/>
          </a:prstGeom>
          <a:solidFill>
            <a:srgbClr val="FFFF00"/>
          </a:solidFill>
        </p:spPr>
        <p:txBody>
          <a:bodyPr wrap="none" lIns="36000" tIns="36000" rIns="36000" bIns="36000" rtlCol="0">
            <a:spAutoFit/>
          </a:bodyPr>
          <a:lstStyle/>
          <a:p>
            <a:r>
              <a:rPr lang="en-US" sz="1200" dirty="0"/>
              <a:t>Item Done but</a:t>
            </a:r>
          </a:p>
          <a:p>
            <a:r>
              <a:rPr lang="fr-FR" sz="1200" dirty="0"/>
              <a:t>D</a:t>
            </a:r>
            <a:r>
              <a:rPr lang="en-US" sz="1200" dirty="0" err="1"/>
              <a:t>oc</a:t>
            </a:r>
            <a:r>
              <a:rPr lang="en-US" sz="1200" dirty="0"/>
              <a:t> is not ready</a:t>
            </a:r>
          </a:p>
        </p:txBody>
      </p:sp>
      <p:cxnSp>
        <p:nvCxnSpPr>
          <p:cNvPr id="38" name="Connector: Elbow 37">
            <a:extLst>
              <a:ext uri="{FF2B5EF4-FFF2-40B4-BE49-F238E27FC236}">
                <a16:creationId xmlns:a16="http://schemas.microsoft.com/office/drawing/2014/main" id="{52AC96DB-632B-424B-89EA-3884CACEB17F}"/>
              </a:ext>
            </a:extLst>
          </p:cNvPr>
          <p:cNvCxnSpPr>
            <a:cxnSpLocks/>
            <a:endCxn id="37" idx="1"/>
          </p:cNvCxnSpPr>
          <p:nvPr/>
        </p:nvCxnSpPr>
        <p:spPr>
          <a:xfrm>
            <a:off x="8267892" y="3321907"/>
            <a:ext cx="854569" cy="62751"/>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66898934-1DD2-4273-915C-C937F53AA90E}"/>
              </a:ext>
            </a:extLst>
          </p:cNvPr>
          <p:cNvSpPr txBox="1"/>
          <p:nvPr/>
        </p:nvSpPr>
        <p:spPr>
          <a:xfrm>
            <a:off x="8411527" y="3163641"/>
            <a:ext cx="401126" cy="257369"/>
          </a:xfrm>
          <a:prstGeom prst="rect">
            <a:avLst/>
          </a:prstGeom>
          <a:noFill/>
        </p:spPr>
        <p:txBody>
          <a:bodyPr wrap="none" lIns="36000" tIns="36000" rIns="36000" bIns="36000" rtlCol="0">
            <a:spAutoFit/>
          </a:bodyPr>
          <a:lstStyle/>
          <a:p>
            <a:r>
              <a:rPr lang="en-US" sz="1200" dirty="0"/>
              <a:t>Valid</a:t>
            </a:r>
          </a:p>
        </p:txBody>
      </p:sp>
      <p:cxnSp>
        <p:nvCxnSpPr>
          <p:cNvPr id="40" name="Connector: Elbow 39">
            <a:extLst>
              <a:ext uri="{FF2B5EF4-FFF2-40B4-BE49-F238E27FC236}">
                <a16:creationId xmlns:a16="http://schemas.microsoft.com/office/drawing/2014/main" id="{8E7CE5BD-4AE0-4E9A-BDE0-AE32EFF0A5A3}"/>
              </a:ext>
            </a:extLst>
          </p:cNvPr>
          <p:cNvCxnSpPr>
            <a:cxnSpLocks/>
          </p:cNvCxnSpPr>
          <p:nvPr/>
        </p:nvCxnSpPr>
        <p:spPr>
          <a:xfrm>
            <a:off x="8275148" y="3764587"/>
            <a:ext cx="847313" cy="6870"/>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DBFDEDCA-88E1-44A7-9D87-0EF9D719B1B8}"/>
              </a:ext>
            </a:extLst>
          </p:cNvPr>
          <p:cNvSpPr txBox="1"/>
          <p:nvPr/>
        </p:nvSpPr>
        <p:spPr>
          <a:xfrm>
            <a:off x="8331699" y="3475695"/>
            <a:ext cx="669020" cy="257369"/>
          </a:xfrm>
          <a:prstGeom prst="rect">
            <a:avLst/>
          </a:prstGeom>
          <a:noFill/>
        </p:spPr>
        <p:txBody>
          <a:bodyPr wrap="none" lIns="36000" tIns="36000" rIns="36000" bIns="36000" rtlCol="0">
            <a:spAutoFit/>
          </a:bodyPr>
          <a:lstStyle/>
          <a:p>
            <a:r>
              <a:rPr lang="en-US" sz="1200" dirty="0"/>
              <a:t>Not valid</a:t>
            </a:r>
          </a:p>
        </p:txBody>
      </p:sp>
      <p:sp>
        <p:nvSpPr>
          <p:cNvPr id="42" name="TextBox 41">
            <a:extLst>
              <a:ext uri="{FF2B5EF4-FFF2-40B4-BE49-F238E27FC236}">
                <a16:creationId xmlns:a16="http://schemas.microsoft.com/office/drawing/2014/main" id="{0F4565B9-D05A-4FF4-BE68-1CF8E5BDCA68}"/>
              </a:ext>
            </a:extLst>
          </p:cNvPr>
          <p:cNvSpPr txBox="1"/>
          <p:nvPr/>
        </p:nvSpPr>
        <p:spPr>
          <a:xfrm>
            <a:off x="9173263" y="3591807"/>
            <a:ext cx="984812" cy="442035"/>
          </a:xfrm>
          <a:prstGeom prst="rect">
            <a:avLst/>
          </a:prstGeom>
          <a:noFill/>
        </p:spPr>
        <p:txBody>
          <a:bodyPr wrap="none" lIns="36000" tIns="36000" rIns="36000" bIns="36000" rtlCol="0">
            <a:spAutoFit/>
          </a:bodyPr>
          <a:lstStyle/>
          <a:p>
            <a:r>
              <a:rPr lang="en-US" sz="1200" dirty="0"/>
              <a:t>Send back </a:t>
            </a:r>
          </a:p>
          <a:p>
            <a:r>
              <a:rPr lang="en-US" sz="1200" dirty="0"/>
              <a:t>to Dev queue</a:t>
            </a:r>
          </a:p>
        </p:txBody>
      </p:sp>
    </p:spTree>
    <p:extLst>
      <p:ext uri="{BB962C8B-B14F-4D97-AF65-F5344CB8AC3E}">
        <p14:creationId xmlns:p14="http://schemas.microsoft.com/office/powerpoint/2010/main" val="376014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a:t>SGW Release </a:t>
            </a:r>
            <a:r>
              <a:rPr lang="fr-FR" dirty="0" err="1"/>
              <a:t>lifecycle</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a:xfrm>
            <a:off x="10441518" y="6528824"/>
            <a:ext cx="624000" cy="180000"/>
          </a:xfrm>
        </p:spPr>
        <p:txBody>
          <a:bodyPr/>
          <a:lstStyle/>
          <a:p>
            <a:fld id="{C60C2248-B95D-984B-A0F4-42B9A4652AA7}" type="slidenum">
              <a:rPr lang="en-US" smtClean="0"/>
              <a:pPr/>
              <a:t>12</a:t>
            </a:fld>
            <a:endParaRPr lang="en-US"/>
          </a:p>
        </p:txBody>
      </p:sp>
      <p:cxnSp>
        <p:nvCxnSpPr>
          <p:cNvPr id="5" name="Straight Connector 4">
            <a:extLst>
              <a:ext uri="{FF2B5EF4-FFF2-40B4-BE49-F238E27FC236}">
                <a16:creationId xmlns:a16="http://schemas.microsoft.com/office/drawing/2014/main" id="{03890BD3-8C47-4A09-85BB-683F3D3D3124}"/>
              </a:ext>
            </a:extLst>
          </p:cNvPr>
          <p:cNvCxnSpPr/>
          <p:nvPr/>
        </p:nvCxnSpPr>
        <p:spPr>
          <a:xfrm>
            <a:off x="2889501"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1146A82-5097-498A-8420-9B917E13AC4F}"/>
              </a:ext>
            </a:extLst>
          </p:cNvPr>
          <p:cNvCxnSpPr>
            <a:cxnSpLocks/>
          </p:cNvCxnSpPr>
          <p:nvPr/>
        </p:nvCxnSpPr>
        <p:spPr>
          <a:xfrm>
            <a:off x="5852004" y="2120652"/>
            <a:ext cx="11769" cy="3322204"/>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9DD8A40-CCBC-457F-9B82-5E4B744343EE}"/>
              </a:ext>
            </a:extLst>
          </p:cNvPr>
          <p:cNvCxnSpPr/>
          <p:nvPr/>
        </p:nvCxnSpPr>
        <p:spPr>
          <a:xfrm>
            <a:off x="8083296"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0A9D15C-C71B-4DAB-9044-CEAA113C77C7}"/>
              </a:ext>
            </a:extLst>
          </p:cNvPr>
          <p:cNvSpPr txBox="1"/>
          <p:nvPr/>
        </p:nvSpPr>
        <p:spPr>
          <a:xfrm>
            <a:off x="1030525" y="1944913"/>
            <a:ext cx="1130557" cy="565146"/>
          </a:xfrm>
          <a:prstGeom prst="rect">
            <a:avLst/>
          </a:prstGeom>
          <a:noFill/>
        </p:spPr>
        <p:txBody>
          <a:bodyPr wrap="none" lIns="36000" tIns="36000" rIns="36000" bIns="36000" rtlCol="0">
            <a:spAutoFit/>
          </a:bodyPr>
          <a:lstStyle/>
          <a:p>
            <a:pPr algn="ctr"/>
            <a:r>
              <a:rPr lang="en-US" sz="1600" dirty="0"/>
              <a:t>Phase-1</a:t>
            </a:r>
          </a:p>
          <a:p>
            <a:pPr algn="ctr"/>
            <a:r>
              <a:rPr lang="en-US" sz="1600" dirty="0"/>
              <a:t>BA analysis</a:t>
            </a:r>
          </a:p>
        </p:txBody>
      </p:sp>
      <p:sp>
        <p:nvSpPr>
          <p:cNvPr id="50" name="TextBox 49">
            <a:extLst>
              <a:ext uri="{FF2B5EF4-FFF2-40B4-BE49-F238E27FC236}">
                <a16:creationId xmlns:a16="http://schemas.microsoft.com/office/drawing/2014/main" id="{94331F4D-AADE-4445-AAFE-2068DA11E72B}"/>
              </a:ext>
            </a:extLst>
          </p:cNvPr>
          <p:cNvSpPr txBox="1"/>
          <p:nvPr/>
        </p:nvSpPr>
        <p:spPr>
          <a:xfrm>
            <a:off x="3174630" y="1908631"/>
            <a:ext cx="2227140" cy="565146"/>
          </a:xfrm>
          <a:prstGeom prst="rect">
            <a:avLst/>
          </a:prstGeom>
          <a:noFill/>
        </p:spPr>
        <p:txBody>
          <a:bodyPr wrap="none" lIns="36000" tIns="36000" rIns="36000" bIns="36000" rtlCol="0">
            <a:spAutoFit/>
          </a:bodyPr>
          <a:lstStyle/>
          <a:p>
            <a:pPr algn="ctr"/>
            <a:r>
              <a:rPr lang="en-US" sz="1600" dirty="0"/>
              <a:t>Phase-2</a:t>
            </a:r>
          </a:p>
          <a:p>
            <a:pPr algn="ctr"/>
            <a:r>
              <a:rPr lang="en-US" sz="1600" dirty="0"/>
              <a:t>Feature implementation</a:t>
            </a:r>
          </a:p>
        </p:txBody>
      </p:sp>
      <p:sp>
        <p:nvSpPr>
          <p:cNvPr id="51" name="TextBox 50">
            <a:extLst>
              <a:ext uri="{FF2B5EF4-FFF2-40B4-BE49-F238E27FC236}">
                <a16:creationId xmlns:a16="http://schemas.microsoft.com/office/drawing/2014/main" id="{49D85EE2-8D6C-490E-8101-5EAC9625B3A5}"/>
              </a:ext>
            </a:extLst>
          </p:cNvPr>
          <p:cNvSpPr txBox="1"/>
          <p:nvPr/>
        </p:nvSpPr>
        <p:spPr>
          <a:xfrm>
            <a:off x="6129922" y="1901377"/>
            <a:ext cx="1701355" cy="565146"/>
          </a:xfrm>
          <a:prstGeom prst="rect">
            <a:avLst/>
          </a:prstGeom>
          <a:noFill/>
        </p:spPr>
        <p:txBody>
          <a:bodyPr wrap="none" lIns="36000" tIns="36000" rIns="36000" bIns="36000" rtlCol="0">
            <a:spAutoFit/>
          </a:bodyPr>
          <a:lstStyle/>
          <a:p>
            <a:pPr algn="ctr"/>
            <a:r>
              <a:rPr lang="en-US" sz="1600" dirty="0"/>
              <a:t>Phase-3</a:t>
            </a:r>
          </a:p>
          <a:p>
            <a:pPr algn="ctr"/>
            <a:r>
              <a:rPr lang="en-US" sz="1600" dirty="0"/>
              <a:t>Feature validation</a:t>
            </a:r>
          </a:p>
        </p:txBody>
      </p:sp>
      <p:sp>
        <p:nvSpPr>
          <p:cNvPr id="52" name="TextBox 51">
            <a:extLst>
              <a:ext uri="{FF2B5EF4-FFF2-40B4-BE49-F238E27FC236}">
                <a16:creationId xmlns:a16="http://schemas.microsoft.com/office/drawing/2014/main" id="{A287E961-1D67-4F31-88CD-BDFB53347520}"/>
              </a:ext>
            </a:extLst>
          </p:cNvPr>
          <p:cNvSpPr txBox="1"/>
          <p:nvPr/>
        </p:nvSpPr>
        <p:spPr>
          <a:xfrm>
            <a:off x="9326929" y="1894123"/>
            <a:ext cx="1475908" cy="565146"/>
          </a:xfrm>
          <a:prstGeom prst="rect">
            <a:avLst/>
          </a:prstGeom>
          <a:noFill/>
        </p:spPr>
        <p:txBody>
          <a:bodyPr wrap="none" lIns="36000" tIns="36000" rIns="36000" bIns="36000" rtlCol="0">
            <a:spAutoFit/>
          </a:bodyPr>
          <a:lstStyle/>
          <a:p>
            <a:pPr algn="ctr"/>
            <a:r>
              <a:rPr lang="en-US" sz="1600" dirty="0"/>
              <a:t>Phase-4</a:t>
            </a:r>
          </a:p>
          <a:p>
            <a:pPr algn="ctr"/>
            <a:r>
              <a:rPr lang="en-US" sz="1600" dirty="0"/>
              <a:t>NRT &amp; Delivery</a:t>
            </a:r>
          </a:p>
        </p:txBody>
      </p:sp>
      <p:sp>
        <p:nvSpPr>
          <p:cNvPr id="70" name="Rectangle: Rounded Corners 69">
            <a:extLst>
              <a:ext uri="{FF2B5EF4-FFF2-40B4-BE49-F238E27FC236}">
                <a16:creationId xmlns:a16="http://schemas.microsoft.com/office/drawing/2014/main" id="{5D0D906C-401C-4D56-8538-65A70BE29786}"/>
              </a:ext>
            </a:extLst>
          </p:cNvPr>
          <p:cNvSpPr/>
          <p:nvPr/>
        </p:nvSpPr>
        <p:spPr>
          <a:xfrm>
            <a:off x="743609" y="3468907"/>
            <a:ext cx="881993" cy="75474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BA analysis</a:t>
            </a:r>
          </a:p>
        </p:txBody>
      </p:sp>
      <p:cxnSp>
        <p:nvCxnSpPr>
          <p:cNvPr id="83" name="Straight Arrow Connector 82">
            <a:extLst>
              <a:ext uri="{FF2B5EF4-FFF2-40B4-BE49-F238E27FC236}">
                <a16:creationId xmlns:a16="http://schemas.microsoft.com/office/drawing/2014/main" id="{C9FFB77C-F1B3-4FD5-B5DC-7373F40648F5}"/>
              </a:ext>
            </a:extLst>
          </p:cNvPr>
          <p:cNvCxnSpPr>
            <a:cxnSpLocks/>
            <a:endCxn id="70" idx="1"/>
          </p:cNvCxnSpPr>
          <p:nvPr/>
        </p:nvCxnSpPr>
        <p:spPr>
          <a:xfrm>
            <a:off x="423023" y="3844030"/>
            <a:ext cx="320586" cy="2249"/>
          </a:xfrm>
          <a:prstGeom prst="straightConnector1">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Connector: Elbow 26">
            <a:extLst>
              <a:ext uri="{FF2B5EF4-FFF2-40B4-BE49-F238E27FC236}">
                <a16:creationId xmlns:a16="http://schemas.microsoft.com/office/drawing/2014/main" id="{ACF98238-6C8A-41B7-B3B0-C2F014E14ADD}"/>
              </a:ext>
            </a:extLst>
          </p:cNvPr>
          <p:cNvCxnSpPr>
            <a:cxnSpLocks/>
            <a:stCxn id="70" idx="3"/>
          </p:cNvCxnSpPr>
          <p:nvPr/>
        </p:nvCxnSpPr>
        <p:spPr>
          <a:xfrm flipV="1">
            <a:off x="1625602" y="3222588"/>
            <a:ext cx="322201" cy="623691"/>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Connector: Elbow 29">
            <a:extLst>
              <a:ext uri="{FF2B5EF4-FFF2-40B4-BE49-F238E27FC236}">
                <a16:creationId xmlns:a16="http://schemas.microsoft.com/office/drawing/2014/main" id="{3D2BB809-EE76-400F-AE35-93FD8CF8A882}"/>
              </a:ext>
            </a:extLst>
          </p:cNvPr>
          <p:cNvCxnSpPr>
            <a:cxnSpLocks/>
            <a:stCxn id="70" idx="3"/>
          </p:cNvCxnSpPr>
          <p:nvPr/>
        </p:nvCxnSpPr>
        <p:spPr>
          <a:xfrm flipV="1">
            <a:off x="1625602" y="3842712"/>
            <a:ext cx="312063" cy="3567"/>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Connector: Elbow 32">
            <a:extLst>
              <a:ext uri="{FF2B5EF4-FFF2-40B4-BE49-F238E27FC236}">
                <a16:creationId xmlns:a16="http://schemas.microsoft.com/office/drawing/2014/main" id="{DA962FE1-72D9-4DA1-A36A-360BD7A102E6}"/>
              </a:ext>
            </a:extLst>
          </p:cNvPr>
          <p:cNvCxnSpPr>
            <a:cxnSpLocks/>
            <a:stCxn id="70" idx="3"/>
          </p:cNvCxnSpPr>
          <p:nvPr/>
        </p:nvCxnSpPr>
        <p:spPr>
          <a:xfrm>
            <a:off x="1625602" y="3846279"/>
            <a:ext cx="348347" cy="598777"/>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0" name="Rectangle: Rounded Corners 19">
            <a:extLst>
              <a:ext uri="{FF2B5EF4-FFF2-40B4-BE49-F238E27FC236}">
                <a16:creationId xmlns:a16="http://schemas.microsoft.com/office/drawing/2014/main" id="{01B30B50-5EE5-4836-8416-10C244C7439D}"/>
              </a:ext>
            </a:extLst>
          </p:cNvPr>
          <p:cNvSpPr/>
          <p:nvPr/>
        </p:nvSpPr>
        <p:spPr>
          <a:xfrm>
            <a:off x="3249689" y="2974315"/>
            <a:ext cx="1165692" cy="68038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Development</a:t>
            </a:r>
          </a:p>
        </p:txBody>
      </p:sp>
      <p:sp>
        <p:nvSpPr>
          <p:cNvPr id="21" name="Rectangle: Rounded Corners 20">
            <a:extLst>
              <a:ext uri="{FF2B5EF4-FFF2-40B4-BE49-F238E27FC236}">
                <a16:creationId xmlns:a16="http://schemas.microsoft.com/office/drawing/2014/main" id="{F159F435-3FBD-4C41-8897-686163F66A70}"/>
              </a:ext>
            </a:extLst>
          </p:cNvPr>
          <p:cNvSpPr/>
          <p:nvPr/>
        </p:nvSpPr>
        <p:spPr>
          <a:xfrm>
            <a:off x="3313420" y="3722330"/>
            <a:ext cx="996453" cy="75474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QA Prepare Test Plan</a:t>
            </a:r>
          </a:p>
        </p:txBody>
      </p:sp>
      <p:sp>
        <p:nvSpPr>
          <p:cNvPr id="22" name="TextBox 21">
            <a:extLst>
              <a:ext uri="{FF2B5EF4-FFF2-40B4-BE49-F238E27FC236}">
                <a16:creationId xmlns:a16="http://schemas.microsoft.com/office/drawing/2014/main" id="{39C5463F-40FA-4BE6-8651-0CCB53D9E8D3}"/>
              </a:ext>
            </a:extLst>
          </p:cNvPr>
          <p:cNvSpPr txBox="1"/>
          <p:nvPr/>
        </p:nvSpPr>
        <p:spPr>
          <a:xfrm>
            <a:off x="1977029" y="3715811"/>
            <a:ext cx="636512" cy="257369"/>
          </a:xfrm>
          <a:prstGeom prst="rect">
            <a:avLst/>
          </a:prstGeom>
          <a:noFill/>
        </p:spPr>
        <p:txBody>
          <a:bodyPr wrap="none" lIns="36000" tIns="36000" rIns="36000" bIns="36000" rtlCol="0">
            <a:spAutoFit/>
          </a:bodyPr>
          <a:lstStyle/>
          <a:p>
            <a:r>
              <a:rPr lang="en-US" sz="1200" dirty="0"/>
              <a:t>BA spec</a:t>
            </a:r>
          </a:p>
        </p:txBody>
      </p:sp>
      <p:cxnSp>
        <p:nvCxnSpPr>
          <p:cNvPr id="23" name="Connector: Elbow 22">
            <a:extLst>
              <a:ext uri="{FF2B5EF4-FFF2-40B4-BE49-F238E27FC236}">
                <a16:creationId xmlns:a16="http://schemas.microsoft.com/office/drawing/2014/main" id="{DBE7A2A2-52BF-42ED-8AFE-53261DDE7A28}"/>
              </a:ext>
            </a:extLst>
          </p:cNvPr>
          <p:cNvCxnSpPr>
            <a:cxnSpLocks/>
            <a:stCxn id="22" idx="3"/>
            <a:endCxn id="20" idx="1"/>
          </p:cNvCxnSpPr>
          <p:nvPr/>
        </p:nvCxnSpPr>
        <p:spPr>
          <a:xfrm flipV="1">
            <a:off x="2613541" y="3314506"/>
            <a:ext cx="636148" cy="529990"/>
          </a:xfrm>
          <a:prstGeom prst="bentConnector3">
            <a:avLst>
              <a:gd name="adj1" fmla="val 50000"/>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Connector: Elbow 23">
            <a:extLst>
              <a:ext uri="{FF2B5EF4-FFF2-40B4-BE49-F238E27FC236}">
                <a16:creationId xmlns:a16="http://schemas.microsoft.com/office/drawing/2014/main" id="{66BACEEF-F360-4430-A229-3CE13CF37E72}"/>
              </a:ext>
            </a:extLst>
          </p:cNvPr>
          <p:cNvCxnSpPr>
            <a:cxnSpLocks/>
            <a:stCxn id="22" idx="3"/>
            <a:endCxn id="21" idx="1"/>
          </p:cNvCxnSpPr>
          <p:nvPr/>
        </p:nvCxnSpPr>
        <p:spPr>
          <a:xfrm>
            <a:off x="2613541" y="3844496"/>
            <a:ext cx="699879" cy="255206"/>
          </a:xfrm>
          <a:prstGeom prst="bentConnector3">
            <a:avLst>
              <a:gd name="adj1" fmla="val 50000"/>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0A7163F2-6A9E-4918-8D91-3484E3437509}"/>
              </a:ext>
            </a:extLst>
          </p:cNvPr>
          <p:cNvSpPr txBox="1"/>
          <p:nvPr/>
        </p:nvSpPr>
        <p:spPr>
          <a:xfrm>
            <a:off x="4708607" y="3095428"/>
            <a:ext cx="982592" cy="442035"/>
          </a:xfrm>
          <a:prstGeom prst="rect">
            <a:avLst/>
          </a:prstGeom>
          <a:noFill/>
        </p:spPr>
        <p:txBody>
          <a:bodyPr wrap="square" lIns="36000" tIns="36000" rIns="36000" bIns="36000" rtlCol="0">
            <a:spAutoFit/>
          </a:bodyPr>
          <a:lstStyle/>
          <a:p>
            <a:r>
              <a:rPr lang="en-US" sz="1200" dirty="0"/>
              <a:t>Feature </a:t>
            </a:r>
          </a:p>
          <a:p>
            <a:r>
              <a:rPr lang="en-US" sz="1200" dirty="0"/>
              <a:t>developed</a:t>
            </a:r>
          </a:p>
        </p:txBody>
      </p:sp>
      <p:cxnSp>
        <p:nvCxnSpPr>
          <p:cNvPr id="26" name="Connector: Elbow 25">
            <a:extLst>
              <a:ext uri="{FF2B5EF4-FFF2-40B4-BE49-F238E27FC236}">
                <a16:creationId xmlns:a16="http://schemas.microsoft.com/office/drawing/2014/main" id="{6F9806B9-17DB-4B36-A43D-DDD354E44ED4}"/>
              </a:ext>
            </a:extLst>
          </p:cNvPr>
          <p:cNvCxnSpPr>
            <a:cxnSpLocks/>
            <a:stCxn id="20" idx="3"/>
          </p:cNvCxnSpPr>
          <p:nvPr/>
        </p:nvCxnSpPr>
        <p:spPr>
          <a:xfrm>
            <a:off x="4415381" y="3314506"/>
            <a:ext cx="175318" cy="12700"/>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D018B3BA-C5DC-4F73-A869-E6AF60D9D13F}"/>
              </a:ext>
            </a:extLst>
          </p:cNvPr>
          <p:cNvSpPr txBox="1"/>
          <p:nvPr/>
        </p:nvSpPr>
        <p:spPr>
          <a:xfrm>
            <a:off x="4608207" y="3796186"/>
            <a:ext cx="1174543" cy="442035"/>
          </a:xfrm>
          <a:prstGeom prst="rect">
            <a:avLst/>
          </a:prstGeom>
          <a:noFill/>
        </p:spPr>
        <p:txBody>
          <a:bodyPr wrap="none" lIns="36000" tIns="36000" rIns="36000" bIns="36000" rtlCol="0">
            <a:spAutoFit/>
          </a:bodyPr>
          <a:lstStyle/>
          <a:p>
            <a:r>
              <a:rPr lang="en-US" sz="1200" dirty="0"/>
              <a:t>Test Plan ready </a:t>
            </a:r>
          </a:p>
          <a:p>
            <a:r>
              <a:rPr lang="en-US" sz="1200" dirty="0"/>
              <a:t>in TestRail</a:t>
            </a:r>
          </a:p>
        </p:txBody>
      </p:sp>
      <p:cxnSp>
        <p:nvCxnSpPr>
          <p:cNvPr id="29" name="Connector: Elbow 28">
            <a:extLst>
              <a:ext uri="{FF2B5EF4-FFF2-40B4-BE49-F238E27FC236}">
                <a16:creationId xmlns:a16="http://schemas.microsoft.com/office/drawing/2014/main" id="{69D56D9B-16D5-4BBB-B6C6-2FDB6B2D2F53}"/>
              </a:ext>
            </a:extLst>
          </p:cNvPr>
          <p:cNvCxnSpPr>
            <a:cxnSpLocks/>
            <a:stCxn id="21" idx="3"/>
          </p:cNvCxnSpPr>
          <p:nvPr/>
        </p:nvCxnSpPr>
        <p:spPr>
          <a:xfrm flipV="1">
            <a:off x="4309873" y="4097047"/>
            <a:ext cx="219723" cy="2655"/>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7" name="Rectangle: Rounded Corners 56">
            <a:extLst>
              <a:ext uri="{FF2B5EF4-FFF2-40B4-BE49-F238E27FC236}">
                <a16:creationId xmlns:a16="http://schemas.microsoft.com/office/drawing/2014/main" id="{11CEA065-19BA-45C3-9D93-8A3BD599F19A}"/>
              </a:ext>
            </a:extLst>
          </p:cNvPr>
          <p:cNvSpPr/>
          <p:nvPr/>
        </p:nvSpPr>
        <p:spPr>
          <a:xfrm>
            <a:off x="8236856" y="3127828"/>
            <a:ext cx="1474588" cy="79568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b="1" dirty="0">
                <a:solidFill>
                  <a:schemeClr val="tx1"/>
                </a:solidFill>
              </a:rPr>
              <a:t>Manual</a:t>
            </a:r>
          </a:p>
          <a:p>
            <a:pPr algn="ctr"/>
            <a:r>
              <a:rPr lang="en-US" sz="1200" b="1" dirty="0">
                <a:solidFill>
                  <a:schemeClr val="tx1"/>
                </a:solidFill>
              </a:rPr>
              <a:t>QA NRT</a:t>
            </a:r>
          </a:p>
        </p:txBody>
      </p:sp>
      <p:cxnSp>
        <p:nvCxnSpPr>
          <p:cNvPr id="59" name="Connector: Elbow 58">
            <a:extLst>
              <a:ext uri="{FF2B5EF4-FFF2-40B4-BE49-F238E27FC236}">
                <a16:creationId xmlns:a16="http://schemas.microsoft.com/office/drawing/2014/main" id="{3DB37DD6-C10A-44D3-B7FE-674CE524F0C4}"/>
              </a:ext>
            </a:extLst>
          </p:cNvPr>
          <p:cNvCxnSpPr>
            <a:cxnSpLocks/>
            <a:endCxn id="61" idx="1"/>
          </p:cNvCxnSpPr>
          <p:nvPr/>
        </p:nvCxnSpPr>
        <p:spPr>
          <a:xfrm flipV="1">
            <a:off x="9711444" y="3256323"/>
            <a:ext cx="452438" cy="35402"/>
          </a:xfrm>
          <a:prstGeom prst="bentConnector3">
            <a:avLst>
              <a:gd name="adj1" fmla="val 50000"/>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60" name="TextBox 59">
            <a:extLst>
              <a:ext uri="{FF2B5EF4-FFF2-40B4-BE49-F238E27FC236}">
                <a16:creationId xmlns:a16="http://schemas.microsoft.com/office/drawing/2014/main" id="{19B74976-7827-48A4-B205-AE320F87307E}"/>
              </a:ext>
            </a:extLst>
          </p:cNvPr>
          <p:cNvSpPr txBox="1"/>
          <p:nvPr/>
        </p:nvSpPr>
        <p:spPr>
          <a:xfrm>
            <a:off x="9701259" y="2998248"/>
            <a:ext cx="401126" cy="257369"/>
          </a:xfrm>
          <a:prstGeom prst="rect">
            <a:avLst/>
          </a:prstGeom>
          <a:noFill/>
        </p:spPr>
        <p:txBody>
          <a:bodyPr wrap="none" lIns="36000" tIns="36000" rIns="36000" bIns="36000" rtlCol="0">
            <a:spAutoFit/>
          </a:bodyPr>
          <a:lstStyle/>
          <a:p>
            <a:r>
              <a:rPr lang="en-US" sz="1200" dirty="0"/>
              <a:t>Valid</a:t>
            </a:r>
          </a:p>
        </p:txBody>
      </p:sp>
      <p:sp>
        <p:nvSpPr>
          <p:cNvPr id="61" name="TextBox 60">
            <a:extLst>
              <a:ext uri="{FF2B5EF4-FFF2-40B4-BE49-F238E27FC236}">
                <a16:creationId xmlns:a16="http://schemas.microsoft.com/office/drawing/2014/main" id="{645D4646-B1B2-481E-8B5A-527013A8BA44}"/>
              </a:ext>
            </a:extLst>
          </p:cNvPr>
          <p:cNvSpPr txBox="1"/>
          <p:nvPr/>
        </p:nvSpPr>
        <p:spPr>
          <a:xfrm>
            <a:off x="10163882" y="3127638"/>
            <a:ext cx="1957386" cy="257369"/>
          </a:xfrm>
          <a:prstGeom prst="rect">
            <a:avLst/>
          </a:prstGeom>
          <a:solidFill>
            <a:srgbClr val="FFFF00"/>
          </a:solidFill>
        </p:spPr>
        <p:txBody>
          <a:bodyPr wrap="none" lIns="36000" tIns="36000" rIns="36000" bIns="36000" rtlCol="0">
            <a:spAutoFit/>
          </a:bodyPr>
          <a:lstStyle/>
          <a:p>
            <a:r>
              <a:rPr lang="en-US" sz="1200" dirty="0"/>
              <a:t>Manually generate QA docs</a:t>
            </a:r>
          </a:p>
        </p:txBody>
      </p:sp>
      <p:sp>
        <p:nvSpPr>
          <p:cNvPr id="62" name="TextBox 61">
            <a:extLst>
              <a:ext uri="{FF2B5EF4-FFF2-40B4-BE49-F238E27FC236}">
                <a16:creationId xmlns:a16="http://schemas.microsoft.com/office/drawing/2014/main" id="{9ACEB4B4-BB69-44B5-ABC0-625E8427D566}"/>
              </a:ext>
            </a:extLst>
          </p:cNvPr>
          <p:cNvSpPr txBox="1"/>
          <p:nvPr/>
        </p:nvSpPr>
        <p:spPr>
          <a:xfrm>
            <a:off x="9816683" y="3620952"/>
            <a:ext cx="890235" cy="442035"/>
          </a:xfrm>
          <a:prstGeom prst="rect">
            <a:avLst/>
          </a:prstGeom>
          <a:noFill/>
        </p:spPr>
        <p:txBody>
          <a:bodyPr wrap="none" lIns="36000" tIns="36000" rIns="36000" bIns="36000" rtlCol="0">
            <a:spAutoFit/>
          </a:bodyPr>
          <a:lstStyle/>
          <a:p>
            <a:r>
              <a:rPr lang="en-US" sz="1200" dirty="0"/>
              <a:t>Regression </a:t>
            </a:r>
          </a:p>
          <a:p>
            <a:r>
              <a:rPr lang="en-US" sz="1200" dirty="0"/>
              <a:t>found</a:t>
            </a:r>
          </a:p>
        </p:txBody>
      </p:sp>
      <p:cxnSp>
        <p:nvCxnSpPr>
          <p:cNvPr id="63" name="Connector: Elbow 62">
            <a:extLst>
              <a:ext uri="{FF2B5EF4-FFF2-40B4-BE49-F238E27FC236}">
                <a16:creationId xmlns:a16="http://schemas.microsoft.com/office/drawing/2014/main" id="{6DAA96AE-7585-4B37-AF32-D9AEC7C958DF}"/>
              </a:ext>
            </a:extLst>
          </p:cNvPr>
          <p:cNvCxnSpPr>
            <a:cxnSpLocks/>
          </p:cNvCxnSpPr>
          <p:nvPr/>
        </p:nvCxnSpPr>
        <p:spPr>
          <a:xfrm>
            <a:off x="9711444" y="3842712"/>
            <a:ext cx="1091393" cy="12700"/>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D2554E42-625D-484F-A00D-18F6F504A08F}"/>
              </a:ext>
            </a:extLst>
          </p:cNvPr>
          <p:cNvSpPr txBox="1"/>
          <p:nvPr/>
        </p:nvSpPr>
        <p:spPr>
          <a:xfrm>
            <a:off x="10856848" y="3653772"/>
            <a:ext cx="984812" cy="442035"/>
          </a:xfrm>
          <a:prstGeom prst="rect">
            <a:avLst/>
          </a:prstGeom>
          <a:noFill/>
        </p:spPr>
        <p:txBody>
          <a:bodyPr wrap="none" lIns="36000" tIns="36000" rIns="36000" bIns="36000" rtlCol="0">
            <a:spAutoFit/>
          </a:bodyPr>
          <a:lstStyle/>
          <a:p>
            <a:r>
              <a:rPr lang="en-US" sz="1200" dirty="0"/>
              <a:t>Send back </a:t>
            </a:r>
          </a:p>
          <a:p>
            <a:r>
              <a:rPr lang="en-US" sz="1200" dirty="0"/>
              <a:t>to Dev queue</a:t>
            </a:r>
          </a:p>
        </p:txBody>
      </p:sp>
      <p:cxnSp>
        <p:nvCxnSpPr>
          <p:cNvPr id="6" name="Connector: Elbow 5">
            <a:extLst>
              <a:ext uri="{FF2B5EF4-FFF2-40B4-BE49-F238E27FC236}">
                <a16:creationId xmlns:a16="http://schemas.microsoft.com/office/drawing/2014/main" id="{62B1582A-8E33-4914-8BF9-1D01AB3B77CB}"/>
              </a:ext>
            </a:extLst>
          </p:cNvPr>
          <p:cNvCxnSpPr>
            <a:cxnSpLocks/>
          </p:cNvCxnSpPr>
          <p:nvPr/>
        </p:nvCxnSpPr>
        <p:spPr>
          <a:xfrm flipV="1">
            <a:off x="5747657" y="3740856"/>
            <a:ext cx="2489199" cy="284732"/>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65" name="TextBox 64">
            <a:extLst>
              <a:ext uri="{FF2B5EF4-FFF2-40B4-BE49-F238E27FC236}">
                <a16:creationId xmlns:a16="http://schemas.microsoft.com/office/drawing/2014/main" id="{FCB08B83-05E9-42A5-ACDC-1D763E383BDB}"/>
              </a:ext>
            </a:extLst>
          </p:cNvPr>
          <p:cNvSpPr txBox="1"/>
          <p:nvPr/>
        </p:nvSpPr>
        <p:spPr>
          <a:xfrm>
            <a:off x="6524175" y="3156859"/>
            <a:ext cx="768215" cy="442035"/>
          </a:xfrm>
          <a:prstGeom prst="rect">
            <a:avLst/>
          </a:prstGeom>
          <a:noFill/>
        </p:spPr>
        <p:txBody>
          <a:bodyPr wrap="none" lIns="36000" tIns="36000" rIns="36000" bIns="36000" rtlCol="0">
            <a:spAutoFit/>
          </a:bodyPr>
          <a:lstStyle/>
          <a:p>
            <a:r>
              <a:rPr lang="en-US" sz="1200" dirty="0"/>
              <a:t>Valid new </a:t>
            </a:r>
          </a:p>
          <a:p>
            <a:r>
              <a:rPr lang="en-US" sz="1200" dirty="0"/>
              <a:t>features</a:t>
            </a:r>
          </a:p>
        </p:txBody>
      </p:sp>
      <p:cxnSp>
        <p:nvCxnSpPr>
          <p:cNvPr id="16" name="Connector: Elbow 15">
            <a:extLst>
              <a:ext uri="{FF2B5EF4-FFF2-40B4-BE49-F238E27FC236}">
                <a16:creationId xmlns:a16="http://schemas.microsoft.com/office/drawing/2014/main" id="{9DB85C5C-E67D-4FA9-B51A-CDD3061D31C8}"/>
              </a:ext>
            </a:extLst>
          </p:cNvPr>
          <p:cNvCxnSpPr>
            <a:cxnSpLocks/>
            <a:stCxn id="65" idx="3"/>
          </p:cNvCxnSpPr>
          <p:nvPr/>
        </p:nvCxnSpPr>
        <p:spPr>
          <a:xfrm flipV="1">
            <a:off x="7292390" y="3274024"/>
            <a:ext cx="944466" cy="103853"/>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37185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a:t>Value </a:t>
            </a:r>
            <a:r>
              <a:rPr lang="fr-FR" dirty="0" err="1"/>
              <a:t>chain</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13</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lstStyle/>
          <a:p>
            <a:endParaRPr lang="en-US" dirty="0"/>
          </a:p>
          <a:p>
            <a:endParaRPr lang="en-US" dirty="0"/>
          </a:p>
        </p:txBody>
      </p:sp>
      <p:sp>
        <p:nvSpPr>
          <p:cNvPr id="5" name="Rectangle 4">
            <a:extLst>
              <a:ext uri="{FF2B5EF4-FFF2-40B4-BE49-F238E27FC236}">
                <a16:creationId xmlns:a16="http://schemas.microsoft.com/office/drawing/2014/main" id="{B68EBE37-373D-4C42-A09B-5085CE2E9A0F}"/>
              </a:ext>
            </a:extLst>
          </p:cNvPr>
          <p:cNvSpPr/>
          <p:nvPr/>
        </p:nvSpPr>
        <p:spPr>
          <a:xfrm>
            <a:off x="2772229" y="1814290"/>
            <a:ext cx="3033485" cy="798285"/>
          </a:xfrm>
          <a:prstGeom prst="rect">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a:solidFill>
                  <a:schemeClr val="tx1"/>
                </a:solidFill>
              </a:rPr>
              <a:t>Manual </a:t>
            </a:r>
            <a:r>
              <a:rPr lang="fr-FR" sz="1600" b="1" dirty="0" err="1">
                <a:solidFill>
                  <a:schemeClr val="tx1"/>
                </a:solidFill>
              </a:rPr>
              <a:t>activities</a:t>
            </a:r>
            <a:endParaRPr lang="en-US" sz="1600" b="1" dirty="0" err="1">
              <a:solidFill>
                <a:schemeClr val="tx1"/>
              </a:solidFill>
            </a:endParaRPr>
          </a:p>
        </p:txBody>
      </p:sp>
      <p:sp>
        <p:nvSpPr>
          <p:cNvPr id="7" name="Oval 6">
            <a:extLst>
              <a:ext uri="{FF2B5EF4-FFF2-40B4-BE49-F238E27FC236}">
                <a16:creationId xmlns:a16="http://schemas.microsoft.com/office/drawing/2014/main" id="{38A47D72-2548-444F-AF6D-14966585A952}"/>
              </a:ext>
            </a:extLst>
          </p:cNvPr>
          <p:cNvSpPr/>
          <p:nvPr/>
        </p:nvSpPr>
        <p:spPr>
          <a:xfrm>
            <a:off x="2133599" y="1756238"/>
            <a:ext cx="957943" cy="941861"/>
          </a:xfrm>
          <a:prstGeom prst="ellipse">
            <a:avLst/>
          </a:prstGeom>
          <a:solidFill>
            <a:schemeClr val="tx2">
              <a:lumMod val="20000"/>
              <a:lumOff val="80000"/>
            </a:schemeClr>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400" b="1" dirty="0">
                <a:solidFill>
                  <a:schemeClr val="tx1"/>
                </a:solidFill>
              </a:rPr>
              <a:t>~ 40%</a:t>
            </a:r>
            <a:endParaRPr lang="en-US" sz="1400" b="1" dirty="0" err="1">
              <a:solidFill>
                <a:schemeClr val="tx1"/>
              </a:solidFill>
            </a:endParaRPr>
          </a:p>
        </p:txBody>
      </p:sp>
      <p:sp>
        <p:nvSpPr>
          <p:cNvPr id="34" name="Rectangle 33">
            <a:extLst>
              <a:ext uri="{FF2B5EF4-FFF2-40B4-BE49-F238E27FC236}">
                <a16:creationId xmlns:a16="http://schemas.microsoft.com/office/drawing/2014/main" id="{A99D006D-FAF4-4530-BF7E-10C110B83BA1}"/>
              </a:ext>
            </a:extLst>
          </p:cNvPr>
          <p:cNvSpPr/>
          <p:nvPr/>
        </p:nvSpPr>
        <p:spPr>
          <a:xfrm>
            <a:off x="2772229" y="3319240"/>
            <a:ext cx="3033485" cy="798285"/>
          </a:xfrm>
          <a:prstGeom prst="rect">
            <a:avLst/>
          </a:prstGeom>
          <a:solidFill>
            <a:srgbClr val="4ABC60">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a:solidFill>
                  <a:schemeClr val="tx1"/>
                </a:solidFill>
              </a:rPr>
              <a:t>Duplicate </a:t>
            </a:r>
            <a:r>
              <a:rPr lang="fr-FR" sz="1600" b="1" dirty="0" err="1">
                <a:solidFill>
                  <a:schemeClr val="tx1"/>
                </a:solidFill>
              </a:rPr>
              <a:t>Impl</a:t>
            </a:r>
            <a:r>
              <a:rPr lang="fr-FR" sz="1600" b="1" dirty="0">
                <a:solidFill>
                  <a:schemeClr val="tx1"/>
                </a:solidFill>
              </a:rPr>
              <a:t>.</a:t>
            </a:r>
            <a:endParaRPr lang="en-US" sz="1600" b="1" dirty="0" err="1">
              <a:solidFill>
                <a:schemeClr val="tx1"/>
              </a:solidFill>
            </a:endParaRPr>
          </a:p>
        </p:txBody>
      </p:sp>
      <p:sp>
        <p:nvSpPr>
          <p:cNvPr id="35" name="Oval 34">
            <a:extLst>
              <a:ext uri="{FF2B5EF4-FFF2-40B4-BE49-F238E27FC236}">
                <a16:creationId xmlns:a16="http://schemas.microsoft.com/office/drawing/2014/main" id="{0AA2E4A4-F687-44FF-ADD1-2D5FA97D8EF2}"/>
              </a:ext>
            </a:extLst>
          </p:cNvPr>
          <p:cNvSpPr/>
          <p:nvPr/>
        </p:nvSpPr>
        <p:spPr>
          <a:xfrm>
            <a:off x="2133599" y="3261188"/>
            <a:ext cx="957943" cy="941861"/>
          </a:xfrm>
          <a:prstGeom prst="ellipse">
            <a:avLst/>
          </a:prstGeom>
          <a:solidFill>
            <a:schemeClr val="tx2">
              <a:lumMod val="20000"/>
              <a:lumOff val="80000"/>
            </a:schemeClr>
          </a:solidFill>
          <a:ln>
            <a:solidFill>
              <a:srgbClr val="4ABC60"/>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400" b="1" dirty="0">
                <a:solidFill>
                  <a:schemeClr val="tx1"/>
                </a:solidFill>
              </a:rPr>
              <a:t>~ 20%</a:t>
            </a:r>
            <a:endParaRPr lang="en-US" sz="1400" b="1" dirty="0" err="1">
              <a:solidFill>
                <a:schemeClr val="tx1"/>
              </a:solidFill>
            </a:endParaRPr>
          </a:p>
        </p:txBody>
      </p:sp>
      <p:sp>
        <p:nvSpPr>
          <p:cNvPr id="36" name="Rectangle 35">
            <a:extLst>
              <a:ext uri="{FF2B5EF4-FFF2-40B4-BE49-F238E27FC236}">
                <a16:creationId xmlns:a16="http://schemas.microsoft.com/office/drawing/2014/main" id="{802CFB07-CB02-4613-8F60-977C05457A02}"/>
              </a:ext>
            </a:extLst>
          </p:cNvPr>
          <p:cNvSpPr/>
          <p:nvPr/>
        </p:nvSpPr>
        <p:spPr>
          <a:xfrm>
            <a:off x="2791279" y="4805140"/>
            <a:ext cx="3033485" cy="798285"/>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a:solidFill>
                  <a:schemeClr val="tx1"/>
                </a:solidFill>
              </a:rPr>
              <a:t>Innov. Initiatives</a:t>
            </a:r>
            <a:endParaRPr lang="en-US" sz="1600" b="1" dirty="0" err="1">
              <a:solidFill>
                <a:schemeClr val="tx1"/>
              </a:solidFill>
            </a:endParaRPr>
          </a:p>
        </p:txBody>
      </p:sp>
      <p:sp>
        <p:nvSpPr>
          <p:cNvPr id="37" name="Oval 36">
            <a:extLst>
              <a:ext uri="{FF2B5EF4-FFF2-40B4-BE49-F238E27FC236}">
                <a16:creationId xmlns:a16="http://schemas.microsoft.com/office/drawing/2014/main" id="{A865058D-34A9-417C-911D-AE60D5C5DAA5}"/>
              </a:ext>
            </a:extLst>
          </p:cNvPr>
          <p:cNvSpPr/>
          <p:nvPr/>
        </p:nvSpPr>
        <p:spPr>
          <a:xfrm>
            <a:off x="2152649" y="4747088"/>
            <a:ext cx="957943" cy="941861"/>
          </a:xfrm>
          <a:prstGeom prst="ellipse">
            <a:avLst/>
          </a:prstGeom>
          <a:solidFill>
            <a:schemeClr val="tx2">
              <a:lumMod val="20000"/>
              <a:lumOff val="8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400" b="1" dirty="0">
                <a:solidFill>
                  <a:schemeClr val="tx1"/>
                </a:solidFill>
              </a:rPr>
              <a:t>&lt; 5%</a:t>
            </a:r>
            <a:endParaRPr lang="en-US" sz="1400" b="1" dirty="0" err="1">
              <a:solidFill>
                <a:schemeClr val="tx1"/>
              </a:solidFill>
            </a:endParaRPr>
          </a:p>
        </p:txBody>
      </p:sp>
      <p:pic>
        <p:nvPicPr>
          <p:cNvPr id="45" name="Graphic 44" descr="Tractor">
            <a:extLst>
              <a:ext uri="{FF2B5EF4-FFF2-40B4-BE49-F238E27FC236}">
                <a16:creationId xmlns:a16="http://schemas.microsoft.com/office/drawing/2014/main" id="{5D6F6CBA-95AB-4F25-A6D7-C787C340E1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26803" y="3263900"/>
            <a:ext cx="914400" cy="914400"/>
          </a:xfrm>
          <a:prstGeom prst="rect">
            <a:avLst/>
          </a:prstGeom>
        </p:spPr>
      </p:pic>
      <p:sp>
        <p:nvSpPr>
          <p:cNvPr id="46" name="Freeform: Shape 45">
            <a:extLst>
              <a:ext uri="{FF2B5EF4-FFF2-40B4-BE49-F238E27FC236}">
                <a16:creationId xmlns:a16="http://schemas.microsoft.com/office/drawing/2014/main" id="{94324820-D89B-43F4-8AFE-F85B2F915E99}"/>
              </a:ext>
            </a:extLst>
          </p:cNvPr>
          <p:cNvSpPr/>
          <p:nvPr/>
        </p:nvSpPr>
        <p:spPr>
          <a:xfrm>
            <a:off x="5810250" y="1809750"/>
            <a:ext cx="1400601" cy="1476376"/>
          </a:xfrm>
          <a:custGeom>
            <a:avLst/>
            <a:gdLst>
              <a:gd name="connsiteX0" fmla="*/ 0 w 1400601"/>
              <a:gd name="connsiteY0" fmla="*/ 0 h 1476376"/>
              <a:gd name="connsiteX1" fmla="*/ 0 w 1400601"/>
              <a:gd name="connsiteY1" fmla="*/ 0 h 1476376"/>
              <a:gd name="connsiteX2" fmla="*/ 171450 w 1400601"/>
              <a:gd name="connsiteY2" fmla="*/ 209550 h 1476376"/>
              <a:gd name="connsiteX3" fmla="*/ 495300 w 1400601"/>
              <a:gd name="connsiteY3" fmla="*/ 542925 h 1476376"/>
              <a:gd name="connsiteX4" fmla="*/ 923925 w 1400601"/>
              <a:gd name="connsiteY4" fmla="*/ 981075 h 1476376"/>
              <a:gd name="connsiteX5" fmla="*/ 1400175 w 1400601"/>
              <a:gd name="connsiteY5" fmla="*/ 1476375 h 1476376"/>
              <a:gd name="connsiteX6" fmla="*/ 1219200 w 1400601"/>
              <a:gd name="connsiteY6" fmla="*/ 1466850 h 1476376"/>
              <a:gd name="connsiteX7" fmla="*/ 1200150 w 1400601"/>
              <a:gd name="connsiteY7" fmla="*/ 1400175 h 1476376"/>
              <a:gd name="connsiteX8" fmla="*/ 1162050 w 1400601"/>
              <a:gd name="connsiteY8" fmla="*/ 1390650 h 1476376"/>
              <a:gd name="connsiteX9" fmla="*/ 1047750 w 1400601"/>
              <a:gd name="connsiteY9" fmla="*/ 1419225 h 1476376"/>
              <a:gd name="connsiteX10" fmla="*/ 1019175 w 1400601"/>
              <a:gd name="connsiteY10" fmla="*/ 1457325 h 1476376"/>
              <a:gd name="connsiteX11" fmla="*/ 1057275 w 1400601"/>
              <a:gd name="connsiteY11" fmla="*/ 1428750 h 1476376"/>
              <a:gd name="connsiteX12" fmla="*/ 1114425 w 1400601"/>
              <a:gd name="connsiteY12" fmla="*/ 1371600 h 1476376"/>
              <a:gd name="connsiteX13" fmla="*/ 1162050 w 1400601"/>
              <a:gd name="connsiteY13" fmla="*/ 1304925 h 1476376"/>
              <a:gd name="connsiteX14" fmla="*/ 1181100 w 1400601"/>
              <a:gd name="connsiteY14" fmla="*/ 1228725 h 1476376"/>
              <a:gd name="connsiteX15" fmla="*/ 1200150 w 1400601"/>
              <a:gd name="connsiteY15" fmla="*/ 1162050 h 1476376"/>
              <a:gd name="connsiteX16" fmla="*/ 1209675 w 1400601"/>
              <a:gd name="connsiteY16" fmla="*/ 1114425 h 1476376"/>
              <a:gd name="connsiteX17" fmla="*/ 1228725 w 1400601"/>
              <a:gd name="connsiteY17" fmla="*/ 1076325 h 1476376"/>
              <a:gd name="connsiteX18" fmla="*/ 1219200 w 1400601"/>
              <a:gd name="connsiteY18" fmla="*/ 1114425 h 1476376"/>
              <a:gd name="connsiteX19" fmla="*/ 1209675 w 1400601"/>
              <a:gd name="connsiteY19" fmla="*/ 1200150 h 1476376"/>
              <a:gd name="connsiteX20" fmla="*/ 1200150 w 1400601"/>
              <a:gd name="connsiteY20" fmla="*/ 1257300 h 1476376"/>
              <a:gd name="connsiteX21" fmla="*/ 1209675 w 1400601"/>
              <a:gd name="connsiteY21" fmla="*/ 1333500 h 1476376"/>
              <a:gd name="connsiteX22" fmla="*/ 1247775 w 1400601"/>
              <a:gd name="connsiteY22" fmla="*/ 1323975 h 1476376"/>
              <a:gd name="connsiteX23" fmla="*/ 1314450 w 1400601"/>
              <a:gd name="connsiteY23" fmla="*/ 1352550 h 1476376"/>
              <a:gd name="connsiteX24" fmla="*/ 1333500 w 1400601"/>
              <a:gd name="connsiteY24" fmla="*/ 1409700 h 1476376"/>
              <a:gd name="connsiteX25" fmla="*/ 1314450 w 1400601"/>
              <a:gd name="connsiteY25" fmla="*/ 1381125 h 1476376"/>
              <a:gd name="connsiteX26" fmla="*/ 1285875 w 1400601"/>
              <a:gd name="connsiteY26" fmla="*/ 1352550 h 1476376"/>
              <a:gd name="connsiteX27" fmla="*/ 1343025 w 1400601"/>
              <a:gd name="connsiteY27" fmla="*/ 1381125 h 1476376"/>
              <a:gd name="connsiteX28" fmla="*/ 1343025 w 1400601"/>
              <a:gd name="connsiteY28" fmla="*/ 1390650 h 147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00601" h="1476376">
                <a:moveTo>
                  <a:pt x="0" y="0"/>
                </a:moveTo>
                <a:lnTo>
                  <a:pt x="0" y="0"/>
                </a:lnTo>
                <a:cubicBezTo>
                  <a:pt x="57150" y="69850"/>
                  <a:pt x="110625" y="142876"/>
                  <a:pt x="171450" y="209550"/>
                </a:cubicBezTo>
                <a:cubicBezTo>
                  <a:pt x="275864" y="324004"/>
                  <a:pt x="393281" y="426332"/>
                  <a:pt x="495300" y="542925"/>
                </a:cubicBezTo>
                <a:cubicBezTo>
                  <a:pt x="728595" y="809548"/>
                  <a:pt x="560356" y="625769"/>
                  <a:pt x="923925" y="981075"/>
                </a:cubicBezTo>
                <a:cubicBezTo>
                  <a:pt x="1029039" y="1083800"/>
                  <a:pt x="1415202" y="1477166"/>
                  <a:pt x="1400175" y="1476375"/>
                </a:cubicBezTo>
                <a:lnTo>
                  <a:pt x="1219200" y="1466850"/>
                </a:lnTo>
                <a:cubicBezTo>
                  <a:pt x="1148095" y="1443148"/>
                  <a:pt x="1235539" y="1482750"/>
                  <a:pt x="1200150" y="1400175"/>
                </a:cubicBezTo>
                <a:cubicBezTo>
                  <a:pt x="1194993" y="1388143"/>
                  <a:pt x="1174750" y="1393825"/>
                  <a:pt x="1162050" y="1390650"/>
                </a:cubicBezTo>
                <a:cubicBezTo>
                  <a:pt x="1114390" y="1395946"/>
                  <a:pt x="1080561" y="1386414"/>
                  <a:pt x="1047750" y="1419225"/>
                </a:cubicBezTo>
                <a:cubicBezTo>
                  <a:pt x="1036525" y="1430450"/>
                  <a:pt x="1007950" y="1446100"/>
                  <a:pt x="1019175" y="1457325"/>
                </a:cubicBezTo>
                <a:cubicBezTo>
                  <a:pt x="1030400" y="1468550"/>
                  <a:pt x="1045475" y="1439370"/>
                  <a:pt x="1057275" y="1428750"/>
                </a:cubicBezTo>
                <a:cubicBezTo>
                  <a:pt x="1077300" y="1410728"/>
                  <a:pt x="1096403" y="1391625"/>
                  <a:pt x="1114425" y="1371600"/>
                </a:cubicBezTo>
                <a:cubicBezTo>
                  <a:pt x="1129615" y="1354722"/>
                  <a:pt x="1148799" y="1324801"/>
                  <a:pt x="1162050" y="1304925"/>
                </a:cubicBezTo>
                <a:cubicBezTo>
                  <a:pt x="1168400" y="1279525"/>
                  <a:pt x="1174354" y="1254023"/>
                  <a:pt x="1181100" y="1228725"/>
                </a:cubicBezTo>
                <a:cubicBezTo>
                  <a:pt x="1187056" y="1206391"/>
                  <a:pt x="1194544" y="1184474"/>
                  <a:pt x="1200150" y="1162050"/>
                </a:cubicBezTo>
                <a:cubicBezTo>
                  <a:pt x="1204077" y="1146344"/>
                  <a:pt x="1204555" y="1129784"/>
                  <a:pt x="1209675" y="1114425"/>
                </a:cubicBezTo>
                <a:cubicBezTo>
                  <a:pt x="1214165" y="1100955"/>
                  <a:pt x="1232169" y="1062550"/>
                  <a:pt x="1228725" y="1076325"/>
                </a:cubicBezTo>
                <a:lnTo>
                  <a:pt x="1219200" y="1114425"/>
                </a:lnTo>
                <a:cubicBezTo>
                  <a:pt x="1216025" y="1143000"/>
                  <a:pt x="1213475" y="1171651"/>
                  <a:pt x="1209675" y="1200150"/>
                </a:cubicBezTo>
                <a:cubicBezTo>
                  <a:pt x="1207123" y="1219293"/>
                  <a:pt x="1200150" y="1237987"/>
                  <a:pt x="1200150" y="1257300"/>
                </a:cubicBezTo>
                <a:cubicBezTo>
                  <a:pt x="1200150" y="1282898"/>
                  <a:pt x="1206500" y="1308100"/>
                  <a:pt x="1209675" y="1333500"/>
                </a:cubicBezTo>
                <a:cubicBezTo>
                  <a:pt x="1222375" y="1330325"/>
                  <a:pt x="1234684" y="1323975"/>
                  <a:pt x="1247775" y="1323975"/>
                </a:cubicBezTo>
                <a:cubicBezTo>
                  <a:pt x="1278529" y="1323975"/>
                  <a:pt x="1291119" y="1336996"/>
                  <a:pt x="1314450" y="1352550"/>
                </a:cubicBezTo>
                <a:cubicBezTo>
                  <a:pt x="1320800" y="1371600"/>
                  <a:pt x="1344639" y="1426408"/>
                  <a:pt x="1333500" y="1409700"/>
                </a:cubicBezTo>
                <a:cubicBezTo>
                  <a:pt x="1327150" y="1400175"/>
                  <a:pt x="1321779" y="1389919"/>
                  <a:pt x="1314450" y="1381125"/>
                </a:cubicBezTo>
                <a:cubicBezTo>
                  <a:pt x="1305826" y="1370777"/>
                  <a:pt x="1273096" y="1348290"/>
                  <a:pt x="1285875" y="1352550"/>
                </a:cubicBezTo>
                <a:cubicBezTo>
                  <a:pt x="1309116" y="1360297"/>
                  <a:pt x="1324561" y="1362661"/>
                  <a:pt x="1343025" y="1381125"/>
                </a:cubicBezTo>
                <a:lnTo>
                  <a:pt x="1343025" y="1390650"/>
                </a:ln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E61F332D-1BFA-4061-A913-12C34B831837}"/>
              </a:ext>
            </a:extLst>
          </p:cNvPr>
          <p:cNvSpPr/>
          <p:nvPr/>
        </p:nvSpPr>
        <p:spPr>
          <a:xfrm>
            <a:off x="5800725" y="1809750"/>
            <a:ext cx="1264809" cy="1466850"/>
          </a:xfrm>
          <a:custGeom>
            <a:avLst/>
            <a:gdLst>
              <a:gd name="connsiteX0" fmla="*/ 0 w 1264809"/>
              <a:gd name="connsiteY0" fmla="*/ 0 h 1466850"/>
              <a:gd name="connsiteX1" fmla="*/ 0 w 1264809"/>
              <a:gd name="connsiteY1" fmla="*/ 0 h 1466850"/>
              <a:gd name="connsiteX2" fmla="*/ 152400 w 1264809"/>
              <a:gd name="connsiteY2" fmla="*/ 152400 h 1466850"/>
              <a:gd name="connsiteX3" fmla="*/ 238125 w 1264809"/>
              <a:gd name="connsiteY3" fmla="*/ 219075 h 1466850"/>
              <a:gd name="connsiteX4" fmla="*/ 485775 w 1264809"/>
              <a:gd name="connsiteY4" fmla="*/ 400050 h 1466850"/>
              <a:gd name="connsiteX5" fmla="*/ 542925 w 1264809"/>
              <a:gd name="connsiteY5" fmla="*/ 447675 h 1466850"/>
              <a:gd name="connsiteX6" fmla="*/ 742950 w 1264809"/>
              <a:gd name="connsiteY6" fmla="*/ 581025 h 1466850"/>
              <a:gd name="connsiteX7" fmla="*/ 790575 w 1264809"/>
              <a:gd name="connsiteY7" fmla="*/ 685800 h 1466850"/>
              <a:gd name="connsiteX8" fmla="*/ 838200 w 1264809"/>
              <a:gd name="connsiteY8" fmla="*/ 828675 h 1466850"/>
              <a:gd name="connsiteX9" fmla="*/ 895350 w 1264809"/>
              <a:gd name="connsiteY9" fmla="*/ 904875 h 1466850"/>
              <a:gd name="connsiteX10" fmla="*/ 1019175 w 1264809"/>
              <a:gd name="connsiteY10" fmla="*/ 1095375 h 1466850"/>
              <a:gd name="connsiteX11" fmla="*/ 1057275 w 1264809"/>
              <a:gd name="connsiteY11" fmla="*/ 1133475 h 1466850"/>
              <a:gd name="connsiteX12" fmla="*/ 1104900 w 1264809"/>
              <a:gd name="connsiteY12" fmla="*/ 1190625 h 1466850"/>
              <a:gd name="connsiteX13" fmla="*/ 1114425 w 1264809"/>
              <a:gd name="connsiteY13" fmla="*/ 1304925 h 1466850"/>
              <a:gd name="connsiteX14" fmla="*/ 1123950 w 1264809"/>
              <a:gd name="connsiteY14" fmla="*/ 1333500 h 1466850"/>
              <a:gd name="connsiteX15" fmla="*/ 1133475 w 1264809"/>
              <a:gd name="connsiteY15" fmla="*/ 1409700 h 1466850"/>
              <a:gd name="connsiteX16" fmla="*/ 1143000 w 1264809"/>
              <a:gd name="connsiteY16" fmla="*/ 1438275 h 1466850"/>
              <a:gd name="connsiteX17" fmla="*/ 1200150 w 1264809"/>
              <a:gd name="connsiteY17" fmla="*/ 1457325 h 1466850"/>
              <a:gd name="connsiteX18" fmla="*/ 1228725 w 1264809"/>
              <a:gd name="connsiteY18" fmla="*/ 1466850 h 1466850"/>
              <a:gd name="connsiteX19" fmla="*/ 1247775 w 1264809"/>
              <a:gd name="connsiteY19" fmla="*/ 1428750 h 1466850"/>
              <a:gd name="connsiteX20" fmla="*/ 1209675 w 1264809"/>
              <a:gd name="connsiteY20" fmla="*/ 1428750 h 1466850"/>
              <a:gd name="connsiteX21" fmla="*/ 1209675 w 1264809"/>
              <a:gd name="connsiteY21" fmla="*/ 1428750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64809" h="1466850">
                <a:moveTo>
                  <a:pt x="0" y="0"/>
                </a:moveTo>
                <a:lnTo>
                  <a:pt x="0" y="0"/>
                </a:lnTo>
                <a:cubicBezTo>
                  <a:pt x="50800" y="50800"/>
                  <a:pt x="99529" y="103759"/>
                  <a:pt x="152400" y="152400"/>
                </a:cubicBezTo>
                <a:cubicBezTo>
                  <a:pt x="179041" y="176910"/>
                  <a:pt x="209065" y="197488"/>
                  <a:pt x="238125" y="219075"/>
                </a:cubicBezTo>
                <a:cubicBezTo>
                  <a:pt x="320200" y="280045"/>
                  <a:pt x="407230" y="334596"/>
                  <a:pt x="485775" y="400050"/>
                </a:cubicBezTo>
                <a:cubicBezTo>
                  <a:pt x="504825" y="415925"/>
                  <a:pt x="522569" y="433514"/>
                  <a:pt x="542925" y="447675"/>
                </a:cubicBezTo>
                <a:cubicBezTo>
                  <a:pt x="874875" y="678597"/>
                  <a:pt x="614725" y="484857"/>
                  <a:pt x="742950" y="581025"/>
                </a:cubicBezTo>
                <a:cubicBezTo>
                  <a:pt x="780278" y="693008"/>
                  <a:pt x="694747" y="440907"/>
                  <a:pt x="790575" y="685800"/>
                </a:cubicBezTo>
                <a:cubicBezTo>
                  <a:pt x="808868" y="732549"/>
                  <a:pt x="816540" y="783387"/>
                  <a:pt x="838200" y="828675"/>
                </a:cubicBezTo>
                <a:cubicBezTo>
                  <a:pt x="851899" y="857318"/>
                  <a:pt x="877522" y="878603"/>
                  <a:pt x="895350" y="904875"/>
                </a:cubicBezTo>
                <a:cubicBezTo>
                  <a:pt x="937876" y="967544"/>
                  <a:pt x="975399" y="1033573"/>
                  <a:pt x="1019175" y="1095375"/>
                </a:cubicBezTo>
                <a:cubicBezTo>
                  <a:pt x="1029556" y="1110031"/>
                  <a:pt x="1045260" y="1120125"/>
                  <a:pt x="1057275" y="1133475"/>
                </a:cubicBezTo>
                <a:cubicBezTo>
                  <a:pt x="1073864" y="1151907"/>
                  <a:pt x="1089025" y="1171575"/>
                  <a:pt x="1104900" y="1190625"/>
                </a:cubicBezTo>
                <a:cubicBezTo>
                  <a:pt x="1108075" y="1228725"/>
                  <a:pt x="1109372" y="1267028"/>
                  <a:pt x="1114425" y="1304925"/>
                </a:cubicBezTo>
                <a:cubicBezTo>
                  <a:pt x="1115752" y="1314877"/>
                  <a:pt x="1122154" y="1323622"/>
                  <a:pt x="1123950" y="1333500"/>
                </a:cubicBezTo>
                <a:cubicBezTo>
                  <a:pt x="1128529" y="1358685"/>
                  <a:pt x="1128896" y="1384515"/>
                  <a:pt x="1133475" y="1409700"/>
                </a:cubicBezTo>
                <a:cubicBezTo>
                  <a:pt x="1135271" y="1419578"/>
                  <a:pt x="1134830" y="1432439"/>
                  <a:pt x="1143000" y="1438275"/>
                </a:cubicBezTo>
                <a:cubicBezTo>
                  <a:pt x="1159340" y="1449947"/>
                  <a:pt x="1181100" y="1450975"/>
                  <a:pt x="1200150" y="1457325"/>
                </a:cubicBezTo>
                <a:lnTo>
                  <a:pt x="1228725" y="1466850"/>
                </a:lnTo>
                <a:cubicBezTo>
                  <a:pt x="1234168" y="1465036"/>
                  <a:pt x="1293132" y="1455964"/>
                  <a:pt x="1247775" y="1428750"/>
                </a:cubicBezTo>
                <a:cubicBezTo>
                  <a:pt x="1236885" y="1422216"/>
                  <a:pt x="1222375" y="1428750"/>
                  <a:pt x="1209675" y="1428750"/>
                </a:cubicBezTo>
                <a:lnTo>
                  <a:pt x="1209675" y="1428750"/>
                </a:ln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862D75AE-F48E-4811-A915-E6CB9BFD9FA2}"/>
              </a:ext>
            </a:extLst>
          </p:cNvPr>
          <p:cNvSpPr/>
          <p:nvPr/>
        </p:nvSpPr>
        <p:spPr>
          <a:xfrm>
            <a:off x="5800726" y="1809751"/>
            <a:ext cx="1232240" cy="1315131"/>
          </a:xfrm>
          <a:custGeom>
            <a:avLst/>
            <a:gdLst>
              <a:gd name="connsiteX0" fmla="*/ 0 w 1232240"/>
              <a:gd name="connsiteY0" fmla="*/ 0 h 1315131"/>
              <a:gd name="connsiteX1" fmla="*/ 1232240 w 1232240"/>
              <a:gd name="connsiteY1" fmla="*/ 1302654 h 1315131"/>
              <a:gd name="connsiteX2" fmla="*/ 1141928 w 1232240"/>
              <a:gd name="connsiteY2" fmla="*/ 1311200 h 1315131"/>
              <a:gd name="connsiteX3" fmla="*/ 1128436 w 1232240"/>
              <a:gd name="connsiteY3" fmla="*/ 1315131 h 1315131"/>
              <a:gd name="connsiteX4" fmla="*/ 0 w 1232240"/>
              <a:gd name="connsiteY4" fmla="*/ 794730 h 1315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240" h="1315131">
                <a:moveTo>
                  <a:pt x="0" y="0"/>
                </a:moveTo>
                <a:lnTo>
                  <a:pt x="1232240" y="1302654"/>
                </a:lnTo>
                <a:lnTo>
                  <a:pt x="1141928" y="1311200"/>
                </a:lnTo>
                <a:lnTo>
                  <a:pt x="1128436" y="1315131"/>
                </a:lnTo>
                <a:lnTo>
                  <a:pt x="0" y="794730"/>
                </a:lnTo>
                <a:close/>
              </a:path>
            </a:pathLst>
          </a:custGeom>
          <a:solidFill>
            <a:schemeClr val="accent4">
              <a:lumMod val="60000"/>
              <a:lumOff val="40000"/>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sp>
        <p:nvSpPr>
          <p:cNvPr id="76" name="Freeform: Shape 75">
            <a:extLst>
              <a:ext uri="{FF2B5EF4-FFF2-40B4-BE49-F238E27FC236}">
                <a16:creationId xmlns:a16="http://schemas.microsoft.com/office/drawing/2014/main" id="{0E410346-B25E-42B6-A481-824CD41551E3}"/>
              </a:ext>
            </a:extLst>
          </p:cNvPr>
          <p:cNvSpPr/>
          <p:nvPr/>
        </p:nvSpPr>
        <p:spPr>
          <a:xfrm flipV="1">
            <a:off x="5818668" y="4321943"/>
            <a:ext cx="1190931" cy="1281482"/>
          </a:xfrm>
          <a:custGeom>
            <a:avLst/>
            <a:gdLst>
              <a:gd name="connsiteX0" fmla="*/ 1067197 w 1190931"/>
              <a:gd name="connsiteY0" fmla="*/ 1281482 h 1281482"/>
              <a:gd name="connsiteX1" fmla="*/ 1123986 w 1190931"/>
              <a:gd name="connsiteY1" fmla="*/ 1264935 h 1281482"/>
              <a:gd name="connsiteX2" fmla="*/ 1190931 w 1190931"/>
              <a:gd name="connsiteY2" fmla="*/ 1258600 h 1281482"/>
              <a:gd name="connsiteX3" fmla="*/ 0 w 1190931"/>
              <a:gd name="connsiteY3" fmla="*/ 0 h 1281482"/>
              <a:gd name="connsiteX4" fmla="*/ 0 w 1190931"/>
              <a:gd name="connsiteY4" fmla="*/ 789474 h 1281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931" h="1281482">
                <a:moveTo>
                  <a:pt x="1067197" y="1281482"/>
                </a:moveTo>
                <a:lnTo>
                  <a:pt x="1123986" y="1264935"/>
                </a:lnTo>
                <a:lnTo>
                  <a:pt x="1190931" y="1258600"/>
                </a:lnTo>
                <a:lnTo>
                  <a:pt x="0" y="0"/>
                </a:lnTo>
                <a:lnTo>
                  <a:pt x="0" y="789474"/>
                </a:lnTo>
                <a:close/>
              </a:path>
            </a:pathLst>
          </a:custGeom>
          <a:solidFill>
            <a:schemeClr val="accent6">
              <a:lumMod val="20000"/>
              <a:lumOff val="80000"/>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sp>
        <p:nvSpPr>
          <p:cNvPr id="73" name="Freeform: Shape 72">
            <a:extLst>
              <a:ext uri="{FF2B5EF4-FFF2-40B4-BE49-F238E27FC236}">
                <a16:creationId xmlns:a16="http://schemas.microsoft.com/office/drawing/2014/main" id="{31AEE0C5-239F-4B03-BFE6-3C887CDC0236}"/>
              </a:ext>
            </a:extLst>
          </p:cNvPr>
          <p:cNvSpPr/>
          <p:nvPr/>
        </p:nvSpPr>
        <p:spPr>
          <a:xfrm rot="5400000">
            <a:off x="5739006" y="3384133"/>
            <a:ext cx="790575" cy="664413"/>
          </a:xfrm>
          <a:custGeom>
            <a:avLst/>
            <a:gdLst>
              <a:gd name="connsiteX0" fmla="*/ 0 w 790575"/>
              <a:gd name="connsiteY0" fmla="*/ 664413 h 664413"/>
              <a:gd name="connsiteX1" fmla="*/ 166104 w 790575"/>
              <a:gd name="connsiteY1" fmla="*/ 0 h 664413"/>
              <a:gd name="connsiteX2" fmla="*/ 166793 w 790575"/>
              <a:gd name="connsiteY2" fmla="*/ 399 h 664413"/>
              <a:gd name="connsiteX3" fmla="*/ 408668 w 790575"/>
              <a:gd name="connsiteY3" fmla="*/ 52421 h 664413"/>
              <a:gd name="connsiteX4" fmla="*/ 533901 w 790575"/>
              <a:gd name="connsiteY4" fmla="*/ 38972 h 664413"/>
              <a:gd name="connsiteX5" fmla="*/ 626555 w 790575"/>
              <a:gd name="connsiteY5" fmla="*/ 8332 h 664413"/>
              <a:gd name="connsiteX6" fmla="*/ 790575 w 790575"/>
              <a:gd name="connsiteY6" fmla="*/ 664413 h 66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5" h="664413">
                <a:moveTo>
                  <a:pt x="0" y="664413"/>
                </a:moveTo>
                <a:lnTo>
                  <a:pt x="166104" y="0"/>
                </a:lnTo>
                <a:lnTo>
                  <a:pt x="166793" y="399"/>
                </a:lnTo>
                <a:cubicBezTo>
                  <a:pt x="241136" y="33897"/>
                  <a:pt x="322871" y="52421"/>
                  <a:pt x="408668" y="52421"/>
                </a:cubicBezTo>
                <a:cubicBezTo>
                  <a:pt x="451566" y="52421"/>
                  <a:pt x="493450" y="47790"/>
                  <a:pt x="533901" y="38972"/>
                </a:cubicBezTo>
                <a:lnTo>
                  <a:pt x="626555" y="8332"/>
                </a:lnTo>
                <a:lnTo>
                  <a:pt x="790575" y="664413"/>
                </a:lnTo>
                <a:close/>
              </a:path>
            </a:pathLst>
          </a:custGeom>
          <a:solidFill>
            <a:srgbClr val="4ABC6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sp>
        <p:nvSpPr>
          <p:cNvPr id="75" name="Oval 74">
            <a:extLst>
              <a:ext uri="{FF2B5EF4-FFF2-40B4-BE49-F238E27FC236}">
                <a16:creationId xmlns:a16="http://schemas.microsoft.com/office/drawing/2014/main" id="{7414F726-DAB7-4ACB-94AF-3F7F94EDCEA1}"/>
              </a:ext>
            </a:extLst>
          </p:cNvPr>
          <p:cNvSpPr/>
          <p:nvPr/>
        </p:nvSpPr>
        <p:spPr>
          <a:xfrm>
            <a:off x="6414079" y="3103562"/>
            <a:ext cx="1323975" cy="1242790"/>
          </a:xfrm>
          <a:prstGeom prst="ellipse">
            <a:avLst/>
          </a:prstGeom>
          <a:solidFill>
            <a:srgbClr val="FF0000">
              <a:alpha val="40000"/>
            </a:srgbClr>
          </a:solidFill>
          <a:ln w="44450">
            <a:solidFill>
              <a:srgbClr val="F03704"/>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600" b="1" dirty="0" err="1"/>
          </a:p>
        </p:txBody>
      </p:sp>
    </p:spTree>
    <p:extLst>
      <p:ext uri="{BB962C8B-B14F-4D97-AF65-F5344CB8AC3E}">
        <p14:creationId xmlns:p14="http://schemas.microsoft.com/office/powerpoint/2010/main" val="1015568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err="1"/>
              <a:t>Proposed</a:t>
            </a:r>
            <a:r>
              <a:rPr lang="fr-FR" dirty="0"/>
              <a:t> solution – </a:t>
            </a:r>
            <a:r>
              <a:rPr lang="fr-FR" dirty="0" err="1"/>
              <a:t>Continuous</a:t>
            </a:r>
            <a:r>
              <a:rPr lang="fr-FR" dirty="0"/>
              <a:t> Delivery</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14</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lstStyle/>
          <a:p>
            <a:endParaRPr lang="en-US" dirty="0"/>
          </a:p>
          <a:p>
            <a:endParaRPr lang="en-US" dirty="0"/>
          </a:p>
        </p:txBody>
      </p:sp>
      <p:sp>
        <p:nvSpPr>
          <p:cNvPr id="5" name="Rectangle 4">
            <a:extLst>
              <a:ext uri="{FF2B5EF4-FFF2-40B4-BE49-F238E27FC236}">
                <a16:creationId xmlns:a16="http://schemas.microsoft.com/office/drawing/2014/main" id="{B68EBE37-373D-4C42-A09B-5085CE2E9A0F}"/>
              </a:ext>
            </a:extLst>
          </p:cNvPr>
          <p:cNvSpPr/>
          <p:nvPr/>
        </p:nvSpPr>
        <p:spPr>
          <a:xfrm>
            <a:off x="2772229" y="1814290"/>
            <a:ext cx="3033485" cy="798285"/>
          </a:xfrm>
          <a:prstGeom prst="rect">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err="1">
                <a:solidFill>
                  <a:schemeClr val="tx1"/>
                </a:solidFill>
              </a:rPr>
              <a:t>Mindset</a:t>
            </a:r>
            <a:r>
              <a:rPr lang="fr-FR" sz="1600" b="1" dirty="0">
                <a:solidFill>
                  <a:schemeClr val="tx1"/>
                </a:solidFill>
              </a:rPr>
              <a:t> shift</a:t>
            </a:r>
            <a:endParaRPr lang="en-US" sz="1600" b="1" dirty="0" err="1">
              <a:solidFill>
                <a:schemeClr val="tx1"/>
              </a:solidFill>
            </a:endParaRPr>
          </a:p>
        </p:txBody>
      </p:sp>
      <p:sp>
        <p:nvSpPr>
          <p:cNvPr id="7" name="Oval 6">
            <a:extLst>
              <a:ext uri="{FF2B5EF4-FFF2-40B4-BE49-F238E27FC236}">
                <a16:creationId xmlns:a16="http://schemas.microsoft.com/office/drawing/2014/main" id="{38A47D72-2548-444F-AF6D-14966585A952}"/>
              </a:ext>
            </a:extLst>
          </p:cNvPr>
          <p:cNvSpPr/>
          <p:nvPr/>
        </p:nvSpPr>
        <p:spPr>
          <a:xfrm>
            <a:off x="2133599" y="1756238"/>
            <a:ext cx="957943" cy="941861"/>
          </a:xfrm>
          <a:prstGeom prst="ellipse">
            <a:avLst/>
          </a:prstGeom>
          <a:solidFill>
            <a:schemeClr val="tx2">
              <a:lumMod val="20000"/>
              <a:lumOff val="80000"/>
            </a:schemeClr>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400" b="1" dirty="0" err="1">
              <a:solidFill>
                <a:schemeClr val="tx1"/>
              </a:solidFill>
            </a:endParaRPr>
          </a:p>
        </p:txBody>
      </p:sp>
      <p:pic>
        <p:nvPicPr>
          <p:cNvPr id="33" name="Graphic 32" descr="Rocket">
            <a:extLst>
              <a:ext uri="{FF2B5EF4-FFF2-40B4-BE49-F238E27FC236}">
                <a16:creationId xmlns:a16="http://schemas.microsoft.com/office/drawing/2014/main" id="{139C1C75-78EE-49B4-A7C3-B8F5DD0636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flipV="1">
            <a:off x="6583329" y="3268795"/>
            <a:ext cx="914400" cy="926646"/>
          </a:xfrm>
          <a:prstGeom prst="rect">
            <a:avLst/>
          </a:prstGeom>
        </p:spPr>
      </p:pic>
      <p:sp>
        <p:nvSpPr>
          <p:cNvPr id="34" name="Rectangle 33">
            <a:extLst>
              <a:ext uri="{FF2B5EF4-FFF2-40B4-BE49-F238E27FC236}">
                <a16:creationId xmlns:a16="http://schemas.microsoft.com/office/drawing/2014/main" id="{A99D006D-FAF4-4530-BF7E-10C110B83BA1}"/>
              </a:ext>
            </a:extLst>
          </p:cNvPr>
          <p:cNvSpPr/>
          <p:nvPr/>
        </p:nvSpPr>
        <p:spPr>
          <a:xfrm>
            <a:off x="2772229" y="3319240"/>
            <a:ext cx="3033485" cy="798285"/>
          </a:xfrm>
          <a:prstGeom prst="rect">
            <a:avLst/>
          </a:prstGeom>
          <a:solidFill>
            <a:srgbClr val="4ABC60">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a:solidFill>
                  <a:schemeClr val="tx1"/>
                </a:solidFill>
              </a:rPr>
              <a:t>Live Test </a:t>
            </a:r>
          </a:p>
          <a:p>
            <a:pPr algn="ctr"/>
            <a:r>
              <a:rPr lang="fr-FR" sz="1600" b="1" dirty="0">
                <a:solidFill>
                  <a:schemeClr val="tx1"/>
                </a:solidFill>
              </a:rPr>
              <a:t>Automation</a:t>
            </a:r>
            <a:endParaRPr lang="en-US" sz="1600" b="1" dirty="0" err="1">
              <a:solidFill>
                <a:schemeClr val="tx1"/>
              </a:solidFill>
            </a:endParaRPr>
          </a:p>
        </p:txBody>
      </p:sp>
      <p:sp>
        <p:nvSpPr>
          <p:cNvPr id="35" name="Oval 34">
            <a:extLst>
              <a:ext uri="{FF2B5EF4-FFF2-40B4-BE49-F238E27FC236}">
                <a16:creationId xmlns:a16="http://schemas.microsoft.com/office/drawing/2014/main" id="{0AA2E4A4-F687-44FF-ADD1-2D5FA97D8EF2}"/>
              </a:ext>
            </a:extLst>
          </p:cNvPr>
          <p:cNvSpPr/>
          <p:nvPr/>
        </p:nvSpPr>
        <p:spPr>
          <a:xfrm>
            <a:off x="2133599" y="3261188"/>
            <a:ext cx="957943" cy="941861"/>
          </a:xfrm>
          <a:prstGeom prst="ellipse">
            <a:avLst/>
          </a:prstGeom>
          <a:solidFill>
            <a:schemeClr val="tx2">
              <a:lumMod val="20000"/>
              <a:lumOff val="80000"/>
            </a:schemeClr>
          </a:solidFill>
          <a:ln>
            <a:solidFill>
              <a:srgbClr val="4ABC60"/>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fr-FR" sz="1400" b="1" dirty="0">
              <a:solidFill>
                <a:schemeClr val="tx1"/>
              </a:solidFill>
            </a:endParaRPr>
          </a:p>
          <a:p>
            <a:pPr algn="ctr"/>
            <a:endParaRPr lang="fr-FR" sz="1400" b="1" dirty="0">
              <a:solidFill>
                <a:schemeClr val="tx1"/>
              </a:solidFill>
            </a:endParaRPr>
          </a:p>
          <a:p>
            <a:pPr algn="ctr"/>
            <a:endParaRPr lang="fr-FR" sz="1400" b="1" dirty="0">
              <a:solidFill>
                <a:schemeClr val="tx1"/>
              </a:solidFill>
            </a:endParaRPr>
          </a:p>
          <a:p>
            <a:pPr algn="ctr"/>
            <a:r>
              <a:rPr lang="fr-FR" sz="1400" b="1" dirty="0">
                <a:solidFill>
                  <a:schemeClr val="tx1"/>
                </a:solidFill>
              </a:rPr>
              <a:t>~ 60%</a:t>
            </a:r>
            <a:endParaRPr lang="en-US" sz="1400" b="1" dirty="0" err="1">
              <a:solidFill>
                <a:schemeClr val="tx1"/>
              </a:solidFill>
            </a:endParaRPr>
          </a:p>
        </p:txBody>
      </p:sp>
      <p:sp>
        <p:nvSpPr>
          <p:cNvPr id="36" name="Rectangle 35">
            <a:extLst>
              <a:ext uri="{FF2B5EF4-FFF2-40B4-BE49-F238E27FC236}">
                <a16:creationId xmlns:a16="http://schemas.microsoft.com/office/drawing/2014/main" id="{802CFB07-CB02-4613-8F60-977C05457A02}"/>
              </a:ext>
            </a:extLst>
          </p:cNvPr>
          <p:cNvSpPr/>
          <p:nvPr/>
        </p:nvSpPr>
        <p:spPr>
          <a:xfrm>
            <a:off x="2791279" y="4805140"/>
            <a:ext cx="3033485" cy="798285"/>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a:solidFill>
                  <a:schemeClr val="tx1"/>
                </a:solidFill>
              </a:rPr>
              <a:t>Automate </a:t>
            </a:r>
          </a:p>
          <a:p>
            <a:pPr algn="ctr"/>
            <a:r>
              <a:rPr lang="fr-FR" sz="1600" b="1" dirty="0">
                <a:solidFill>
                  <a:schemeClr val="tx1"/>
                </a:solidFill>
              </a:rPr>
              <a:t>Document </a:t>
            </a:r>
            <a:r>
              <a:rPr lang="fr-FR" sz="1600" b="1" dirty="0" err="1">
                <a:solidFill>
                  <a:schemeClr val="tx1"/>
                </a:solidFill>
              </a:rPr>
              <a:t>generation</a:t>
            </a:r>
            <a:endParaRPr lang="en-US" sz="1600" b="1" dirty="0" err="1">
              <a:solidFill>
                <a:schemeClr val="tx1"/>
              </a:solidFill>
            </a:endParaRPr>
          </a:p>
        </p:txBody>
      </p:sp>
      <p:sp>
        <p:nvSpPr>
          <p:cNvPr id="37" name="Oval 36">
            <a:extLst>
              <a:ext uri="{FF2B5EF4-FFF2-40B4-BE49-F238E27FC236}">
                <a16:creationId xmlns:a16="http://schemas.microsoft.com/office/drawing/2014/main" id="{A865058D-34A9-417C-911D-AE60D5C5DAA5}"/>
              </a:ext>
            </a:extLst>
          </p:cNvPr>
          <p:cNvSpPr/>
          <p:nvPr/>
        </p:nvSpPr>
        <p:spPr>
          <a:xfrm>
            <a:off x="2152649" y="4747088"/>
            <a:ext cx="957943" cy="941861"/>
          </a:xfrm>
          <a:prstGeom prst="ellipse">
            <a:avLst/>
          </a:prstGeom>
          <a:solidFill>
            <a:schemeClr val="tx2">
              <a:lumMod val="20000"/>
              <a:lumOff val="8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400" b="1" dirty="0" err="1">
              <a:solidFill>
                <a:schemeClr val="tx1"/>
              </a:solidFill>
            </a:endParaRPr>
          </a:p>
        </p:txBody>
      </p:sp>
      <p:sp>
        <p:nvSpPr>
          <p:cNvPr id="46" name="Freeform: Shape 45">
            <a:extLst>
              <a:ext uri="{FF2B5EF4-FFF2-40B4-BE49-F238E27FC236}">
                <a16:creationId xmlns:a16="http://schemas.microsoft.com/office/drawing/2014/main" id="{94324820-D89B-43F4-8AFE-F85B2F915E99}"/>
              </a:ext>
            </a:extLst>
          </p:cNvPr>
          <p:cNvSpPr/>
          <p:nvPr/>
        </p:nvSpPr>
        <p:spPr>
          <a:xfrm>
            <a:off x="5810250" y="1809750"/>
            <a:ext cx="1400601" cy="1476376"/>
          </a:xfrm>
          <a:custGeom>
            <a:avLst/>
            <a:gdLst>
              <a:gd name="connsiteX0" fmla="*/ 0 w 1400601"/>
              <a:gd name="connsiteY0" fmla="*/ 0 h 1476376"/>
              <a:gd name="connsiteX1" fmla="*/ 0 w 1400601"/>
              <a:gd name="connsiteY1" fmla="*/ 0 h 1476376"/>
              <a:gd name="connsiteX2" fmla="*/ 171450 w 1400601"/>
              <a:gd name="connsiteY2" fmla="*/ 209550 h 1476376"/>
              <a:gd name="connsiteX3" fmla="*/ 495300 w 1400601"/>
              <a:gd name="connsiteY3" fmla="*/ 542925 h 1476376"/>
              <a:gd name="connsiteX4" fmla="*/ 923925 w 1400601"/>
              <a:gd name="connsiteY4" fmla="*/ 981075 h 1476376"/>
              <a:gd name="connsiteX5" fmla="*/ 1400175 w 1400601"/>
              <a:gd name="connsiteY5" fmla="*/ 1476375 h 1476376"/>
              <a:gd name="connsiteX6" fmla="*/ 1219200 w 1400601"/>
              <a:gd name="connsiteY6" fmla="*/ 1466850 h 1476376"/>
              <a:gd name="connsiteX7" fmla="*/ 1200150 w 1400601"/>
              <a:gd name="connsiteY7" fmla="*/ 1400175 h 1476376"/>
              <a:gd name="connsiteX8" fmla="*/ 1162050 w 1400601"/>
              <a:gd name="connsiteY8" fmla="*/ 1390650 h 1476376"/>
              <a:gd name="connsiteX9" fmla="*/ 1047750 w 1400601"/>
              <a:gd name="connsiteY9" fmla="*/ 1419225 h 1476376"/>
              <a:gd name="connsiteX10" fmla="*/ 1019175 w 1400601"/>
              <a:gd name="connsiteY10" fmla="*/ 1457325 h 1476376"/>
              <a:gd name="connsiteX11" fmla="*/ 1057275 w 1400601"/>
              <a:gd name="connsiteY11" fmla="*/ 1428750 h 1476376"/>
              <a:gd name="connsiteX12" fmla="*/ 1114425 w 1400601"/>
              <a:gd name="connsiteY12" fmla="*/ 1371600 h 1476376"/>
              <a:gd name="connsiteX13" fmla="*/ 1162050 w 1400601"/>
              <a:gd name="connsiteY13" fmla="*/ 1304925 h 1476376"/>
              <a:gd name="connsiteX14" fmla="*/ 1181100 w 1400601"/>
              <a:gd name="connsiteY14" fmla="*/ 1228725 h 1476376"/>
              <a:gd name="connsiteX15" fmla="*/ 1200150 w 1400601"/>
              <a:gd name="connsiteY15" fmla="*/ 1162050 h 1476376"/>
              <a:gd name="connsiteX16" fmla="*/ 1209675 w 1400601"/>
              <a:gd name="connsiteY16" fmla="*/ 1114425 h 1476376"/>
              <a:gd name="connsiteX17" fmla="*/ 1228725 w 1400601"/>
              <a:gd name="connsiteY17" fmla="*/ 1076325 h 1476376"/>
              <a:gd name="connsiteX18" fmla="*/ 1219200 w 1400601"/>
              <a:gd name="connsiteY18" fmla="*/ 1114425 h 1476376"/>
              <a:gd name="connsiteX19" fmla="*/ 1209675 w 1400601"/>
              <a:gd name="connsiteY19" fmla="*/ 1200150 h 1476376"/>
              <a:gd name="connsiteX20" fmla="*/ 1200150 w 1400601"/>
              <a:gd name="connsiteY20" fmla="*/ 1257300 h 1476376"/>
              <a:gd name="connsiteX21" fmla="*/ 1209675 w 1400601"/>
              <a:gd name="connsiteY21" fmla="*/ 1333500 h 1476376"/>
              <a:gd name="connsiteX22" fmla="*/ 1247775 w 1400601"/>
              <a:gd name="connsiteY22" fmla="*/ 1323975 h 1476376"/>
              <a:gd name="connsiteX23" fmla="*/ 1314450 w 1400601"/>
              <a:gd name="connsiteY23" fmla="*/ 1352550 h 1476376"/>
              <a:gd name="connsiteX24" fmla="*/ 1333500 w 1400601"/>
              <a:gd name="connsiteY24" fmla="*/ 1409700 h 1476376"/>
              <a:gd name="connsiteX25" fmla="*/ 1314450 w 1400601"/>
              <a:gd name="connsiteY25" fmla="*/ 1381125 h 1476376"/>
              <a:gd name="connsiteX26" fmla="*/ 1285875 w 1400601"/>
              <a:gd name="connsiteY26" fmla="*/ 1352550 h 1476376"/>
              <a:gd name="connsiteX27" fmla="*/ 1343025 w 1400601"/>
              <a:gd name="connsiteY27" fmla="*/ 1381125 h 1476376"/>
              <a:gd name="connsiteX28" fmla="*/ 1343025 w 1400601"/>
              <a:gd name="connsiteY28" fmla="*/ 1390650 h 147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00601" h="1476376">
                <a:moveTo>
                  <a:pt x="0" y="0"/>
                </a:moveTo>
                <a:lnTo>
                  <a:pt x="0" y="0"/>
                </a:lnTo>
                <a:cubicBezTo>
                  <a:pt x="57150" y="69850"/>
                  <a:pt x="110625" y="142876"/>
                  <a:pt x="171450" y="209550"/>
                </a:cubicBezTo>
                <a:cubicBezTo>
                  <a:pt x="275864" y="324004"/>
                  <a:pt x="393281" y="426332"/>
                  <a:pt x="495300" y="542925"/>
                </a:cubicBezTo>
                <a:cubicBezTo>
                  <a:pt x="728595" y="809548"/>
                  <a:pt x="560356" y="625769"/>
                  <a:pt x="923925" y="981075"/>
                </a:cubicBezTo>
                <a:cubicBezTo>
                  <a:pt x="1029039" y="1083800"/>
                  <a:pt x="1415202" y="1477166"/>
                  <a:pt x="1400175" y="1476375"/>
                </a:cubicBezTo>
                <a:lnTo>
                  <a:pt x="1219200" y="1466850"/>
                </a:lnTo>
                <a:cubicBezTo>
                  <a:pt x="1148095" y="1443148"/>
                  <a:pt x="1235539" y="1482750"/>
                  <a:pt x="1200150" y="1400175"/>
                </a:cubicBezTo>
                <a:cubicBezTo>
                  <a:pt x="1194993" y="1388143"/>
                  <a:pt x="1174750" y="1393825"/>
                  <a:pt x="1162050" y="1390650"/>
                </a:cubicBezTo>
                <a:cubicBezTo>
                  <a:pt x="1114390" y="1395946"/>
                  <a:pt x="1080561" y="1386414"/>
                  <a:pt x="1047750" y="1419225"/>
                </a:cubicBezTo>
                <a:cubicBezTo>
                  <a:pt x="1036525" y="1430450"/>
                  <a:pt x="1007950" y="1446100"/>
                  <a:pt x="1019175" y="1457325"/>
                </a:cubicBezTo>
                <a:cubicBezTo>
                  <a:pt x="1030400" y="1468550"/>
                  <a:pt x="1045475" y="1439370"/>
                  <a:pt x="1057275" y="1428750"/>
                </a:cubicBezTo>
                <a:cubicBezTo>
                  <a:pt x="1077300" y="1410728"/>
                  <a:pt x="1096403" y="1391625"/>
                  <a:pt x="1114425" y="1371600"/>
                </a:cubicBezTo>
                <a:cubicBezTo>
                  <a:pt x="1129615" y="1354722"/>
                  <a:pt x="1148799" y="1324801"/>
                  <a:pt x="1162050" y="1304925"/>
                </a:cubicBezTo>
                <a:cubicBezTo>
                  <a:pt x="1168400" y="1279525"/>
                  <a:pt x="1174354" y="1254023"/>
                  <a:pt x="1181100" y="1228725"/>
                </a:cubicBezTo>
                <a:cubicBezTo>
                  <a:pt x="1187056" y="1206391"/>
                  <a:pt x="1194544" y="1184474"/>
                  <a:pt x="1200150" y="1162050"/>
                </a:cubicBezTo>
                <a:cubicBezTo>
                  <a:pt x="1204077" y="1146344"/>
                  <a:pt x="1204555" y="1129784"/>
                  <a:pt x="1209675" y="1114425"/>
                </a:cubicBezTo>
                <a:cubicBezTo>
                  <a:pt x="1214165" y="1100955"/>
                  <a:pt x="1232169" y="1062550"/>
                  <a:pt x="1228725" y="1076325"/>
                </a:cubicBezTo>
                <a:lnTo>
                  <a:pt x="1219200" y="1114425"/>
                </a:lnTo>
                <a:cubicBezTo>
                  <a:pt x="1216025" y="1143000"/>
                  <a:pt x="1213475" y="1171651"/>
                  <a:pt x="1209675" y="1200150"/>
                </a:cubicBezTo>
                <a:cubicBezTo>
                  <a:pt x="1207123" y="1219293"/>
                  <a:pt x="1200150" y="1237987"/>
                  <a:pt x="1200150" y="1257300"/>
                </a:cubicBezTo>
                <a:cubicBezTo>
                  <a:pt x="1200150" y="1282898"/>
                  <a:pt x="1206500" y="1308100"/>
                  <a:pt x="1209675" y="1333500"/>
                </a:cubicBezTo>
                <a:cubicBezTo>
                  <a:pt x="1222375" y="1330325"/>
                  <a:pt x="1234684" y="1323975"/>
                  <a:pt x="1247775" y="1323975"/>
                </a:cubicBezTo>
                <a:cubicBezTo>
                  <a:pt x="1278529" y="1323975"/>
                  <a:pt x="1291119" y="1336996"/>
                  <a:pt x="1314450" y="1352550"/>
                </a:cubicBezTo>
                <a:cubicBezTo>
                  <a:pt x="1320800" y="1371600"/>
                  <a:pt x="1344639" y="1426408"/>
                  <a:pt x="1333500" y="1409700"/>
                </a:cubicBezTo>
                <a:cubicBezTo>
                  <a:pt x="1327150" y="1400175"/>
                  <a:pt x="1321779" y="1389919"/>
                  <a:pt x="1314450" y="1381125"/>
                </a:cubicBezTo>
                <a:cubicBezTo>
                  <a:pt x="1305826" y="1370777"/>
                  <a:pt x="1273096" y="1348290"/>
                  <a:pt x="1285875" y="1352550"/>
                </a:cubicBezTo>
                <a:cubicBezTo>
                  <a:pt x="1309116" y="1360297"/>
                  <a:pt x="1324561" y="1362661"/>
                  <a:pt x="1343025" y="1381125"/>
                </a:cubicBezTo>
                <a:lnTo>
                  <a:pt x="1343025" y="1390650"/>
                </a:ln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E61F332D-1BFA-4061-A913-12C34B831837}"/>
              </a:ext>
            </a:extLst>
          </p:cNvPr>
          <p:cNvSpPr/>
          <p:nvPr/>
        </p:nvSpPr>
        <p:spPr>
          <a:xfrm>
            <a:off x="5800725" y="1809750"/>
            <a:ext cx="1264809" cy="1466850"/>
          </a:xfrm>
          <a:custGeom>
            <a:avLst/>
            <a:gdLst>
              <a:gd name="connsiteX0" fmla="*/ 0 w 1264809"/>
              <a:gd name="connsiteY0" fmla="*/ 0 h 1466850"/>
              <a:gd name="connsiteX1" fmla="*/ 0 w 1264809"/>
              <a:gd name="connsiteY1" fmla="*/ 0 h 1466850"/>
              <a:gd name="connsiteX2" fmla="*/ 152400 w 1264809"/>
              <a:gd name="connsiteY2" fmla="*/ 152400 h 1466850"/>
              <a:gd name="connsiteX3" fmla="*/ 238125 w 1264809"/>
              <a:gd name="connsiteY3" fmla="*/ 219075 h 1466850"/>
              <a:gd name="connsiteX4" fmla="*/ 485775 w 1264809"/>
              <a:gd name="connsiteY4" fmla="*/ 400050 h 1466850"/>
              <a:gd name="connsiteX5" fmla="*/ 542925 w 1264809"/>
              <a:gd name="connsiteY5" fmla="*/ 447675 h 1466850"/>
              <a:gd name="connsiteX6" fmla="*/ 742950 w 1264809"/>
              <a:gd name="connsiteY6" fmla="*/ 581025 h 1466850"/>
              <a:gd name="connsiteX7" fmla="*/ 790575 w 1264809"/>
              <a:gd name="connsiteY7" fmla="*/ 685800 h 1466850"/>
              <a:gd name="connsiteX8" fmla="*/ 838200 w 1264809"/>
              <a:gd name="connsiteY8" fmla="*/ 828675 h 1466850"/>
              <a:gd name="connsiteX9" fmla="*/ 895350 w 1264809"/>
              <a:gd name="connsiteY9" fmla="*/ 904875 h 1466850"/>
              <a:gd name="connsiteX10" fmla="*/ 1019175 w 1264809"/>
              <a:gd name="connsiteY10" fmla="*/ 1095375 h 1466850"/>
              <a:gd name="connsiteX11" fmla="*/ 1057275 w 1264809"/>
              <a:gd name="connsiteY11" fmla="*/ 1133475 h 1466850"/>
              <a:gd name="connsiteX12" fmla="*/ 1104900 w 1264809"/>
              <a:gd name="connsiteY12" fmla="*/ 1190625 h 1466850"/>
              <a:gd name="connsiteX13" fmla="*/ 1114425 w 1264809"/>
              <a:gd name="connsiteY13" fmla="*/ 1304925 h 1466850"/>
              <a:gd name="connsiteX14" fmla="*/ 1123950 w 1264809"/>
              <a:gd name="connsiteY14" fmla="*/ 1333500 h 1466850"/>
              <a:gd name="connsiteX15" fmla="*/ 1133475 w 1264809"/>
              <a:gd name="connsiteY15" fmla="*/ 1409700 h 1466850"/>
              <a:gd name="connsiteX16" fmla="*/ 1143000 w 1264809"/>
              <a:gd name="connsiteY16" fmla="*/ 1438275 h 1466850"/>
              <a:gd name="connsiteX17" fmla="*/ 1200150 w 1264809"/>
              <a:gd name="connsiteY17" fmla="*/ 1457325 h 1466850"/>
              <a:gd name="connsiteX18" fmla="*/ 1228725 w 1264809"/>
              <a:gd name="connsiteY18" fmla="*/ 1466850 h 1466850"/>
              <a:gd name="connsiteX19" fmla="*/ 1247775 w 1264809"/>
              <a:gd name="connsiteY19" fmla="*/ 1428750 h 1466850"/>
              <a:gd name="connsiteX20" fmla="*/ 1209675 w 1264809"/>
              <a:gd name="connsiteY20" fmla="*/ 1428750 h 1466850"/>
              <a:gd name="connsiteX21" fmla="*/ 1209675 w 1264809"/>
              <a:gd name="connsiteY21" fmla="*/ 1428750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64809" h="1466850">
                <a:moveTo>
                  <a:pt x="0" y="0"/>
                </a:moveTo>
                <a:lnTo>
                  <a:pt x="0" y="0"/>
                </a:lnTo>
                <a:cubicBezTo>
                  <a:pt x="50800" y="50800"/>
                  <a:pt x="99529" y="103759"/>
                  <a:pt x="152400" y="152400"/>
                </a:cubicBezTo>
                <a:cubicBezTo>
                  <a:pt x="179041" y="176910"/>
                  <a:pt x="209065" y="197488"/>
                  <a:pt x="238125" y="219075"/>
                </a:cubicBezTo>
                <a:cubicBezTo>
                  <a:pt x="320200" y="280045"/>
                  <a:pt x="407230" y="334596"/>
                  <a:pt x="485775" y="400050"/>
                </a:cubicBezTo>
                <a:cubicBezTo>
                  <a:pt x="504825" y="415925"/>
                  <a:pt x="522569" y="433514"/>
                  <a:pt x="542925" y="447675"/>
                </a:cubicBezTo>
                <a:cubicBezTo>
                  <a:pt x="874875" y="678597"/>
                  <a:pt x="614725" y="484857"/>
                  <a:pt x="742950" y="581025"/>
                </a:cubicBezTo>
                <a:cubicBezTo>
                  <a:pt x="780278" y="693008"/>
                  <a:pt x="694747" y="440907"/>
                  <a:pt x="790575" y="685800"/>
                </a:cubicBezTo>
                <a:cubicBezTo>
                  <a:pt x="808868" y="732549"/>
                  <a:pt x="816540" y="783387"/>
                  <a:pt x="838200" y="828675"/>
                </a:cubicBezTo>
                <a:cubicBezTo>
                  <a:pt x="851899" y="857318"/>
                  <a:pt x="877522" y="878603"/>
                  <a:pt x="895350" y="904875"/>
                </a:cubicBezTo>
                <a:cubicBezTo>
                  <a:pt x="937876" y="967544"/>
                  <a:pt x="975399" y="1033573"/>
                  <a:pt x="1019175" y="1095375"/>
                </a:cubicBezTo>
                <a:cubicBezTo>
                  <a:pt x="1029556" y="1110031"/>
                  <a:pt x="1045260" y="1120125"/>
                  <a:pt x="1057275" y="1133475"/>
                </a:cubicBezTo>
                <a:cubicBezTo>
                  <a:pt x="1073864" y="1151907"/>
                  <a:pt x="1089025" y="1171575"/>
                  <a:pt x="1104900" y="1190625"/>
                </a:cubicBezTo>
                <a:cubicBezTo>
                  <a:pt x="1108075" y="1228725"/>
                  <a:pt x="1109372" y="1267028"/>
                  <a:pt x="1114425" y="1304925"/>
                </a:cubicBezTo>
                <a:cubicBezTo>
                  <a:pt x="1115752" y="1314877"/>
                  <a:pt x="1122154" y="1323622"/>
                  <a:pt x="1123950" y="1333500"/>
                </a:cubicBezTo>
                <a:cubicBezTo>
                  <a:pt x="1128529" y="1358685"/>
                  <a:pt x="1128896" y="1384515"/>
                  <a:pt x="1133475" y="1409700"/>
                </a:cubicBezTo>
                <a:cubicBezTo>
                  <a:pt x="1135271" y="1419578"/>
                  <a:pt x="1134830" y="1432439"/>
                  <a:pt x="1143000" y="1438275"/>
                </a:cubicBezTo>
                <a:cubicBezTo>
                  <a:pt x="1159340" y="1449947"/>
                  <a:pt x="1181100" y="1450975"/>
                  <a:pt x="1200150" y="1457325"/>
                </a:cubicBezTo>
                <a:lnTo>
                  <a:pt x="1228725" y="1466850"/>
                </a:lnTo>
                <a:cubicBezTo>
                  <a:pt x="1234168" y="1465036"/>
                  <a:pt x="1293132" y="1455964"/>
                  <a:pt x="1247775" y="1428750"/>
                </a:cubicBezTo>
                <a:cubicBezTo>
                  <a:pt x="1236885" y="1422216"/>
                  <a:pt x="1222375" y="1428750"/>
                  <a:pt x="1209675" y="1428750"/>
                </a:cubicBezTo>
                <a:lnTo>
                  <a:pt x="1209675" y="1428750"/>
                </a:ln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862D75AE-F48E-4811-A915-E6CB9BFD9FA2}"/>
              </a:ext>
            </a:extLst>
          </p:cNvPr>
          <p:cNvSpPr/>
          <p:nvPr/>
        </p:nvSpPr>
        <p:spPr>
          <a:xfrm>
            <a:off x="5800726" y="1809751"/>
            <a:ext cx="1232240" cy="1315131"/>
          </a:xfrm>
          <a:custGeom>
            <a:avLst/>
            <a:gdLst>
              <a:gd name="connsiteX0" fmla="*/ 0 w 1232240"/>
              <a:gd name="connsiteY0" fmla="*/ 0 h 1315131"/>
              <a:gd name="connsiteX1" fmla="*/ 1232240 w 1232240"/>
              <a:gd name="connsiteY1" fmla="*/ 1302654 h 1315131"/>
              <a:gd name="connsiteX2" fmla="*/ 1141928 w 1232240"/>
              <a:gd name="connsiteY2" fmla="*/ 1311200 h 1315131"/>
              <a:gd name="connsiteX3" fmla="*/ 1128436 w 1232240"/>
              <a:gd name="connsiteY3" fmla="*/ 1315131 h 1315131"/>
              <a:gd name="connsiteX4" fmla="*/ 0 w 1232240"/>
              <a:gd name="connsiteY4" fmla="*/ 794730 h 1315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240" h="1315131">
                <a:moveTo>
                  <a:pt x="0" y="0"/>
                </a:moveTo>
                <a:lnTo>
                  <a:pt x="1232240" y="1302654"/>
                </a:lnTo>
                <a:lnTo>
                  <a:pt x="1141928" y="1311200"/>
                </a:lnTo>
                <a:lnTo>
                  <a:pt x="1128436" y="1315131"/>
                </a:lnTo>
                <a:lnTo>
                  <a:pt x="0" y="794730"/>
                </a:lnTo>
                <a:close/>
              </a:path>
            </a:pathLst>
          </a:custGeom>
          <a:solidFill>
            <a:schemeClr val="accent4">
              <a:lumMod val="60000"/>
              <a:lumOff val="40000"/>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sp>
        <p:nvSpPr>
          <p:cNvPr id="76" name="Freeform: Shape 75">
            <a:extLst>
              <a:ext uri="{FF2B5EF4-FFF2-40B4-BE49-F238E27FC236}">
                <a16:creationId xmlns:a16="http://schemas.microsoft.com/office/drawing/2014/main" id="{0E410346-B25E-42B6-A481-824CD41551E3}"/>
              </a:ext>
            </a:extLst>
          </p:cNvPr>
          <p:cNvSpPr/>
          <p:nvPr/>
        </p:nvSpPr>
        <p:spPr>
          <a:xfrm flipV="1">
            <a:off x="5818668" y="4321943"/>
            <a:ext cx="1190931" cy="1281482"/>
          </a:xfrm>
          <a:custGeom>
            <a:avLst/>
            <a:gdLst>
              <a:gd name="connsiteX0" fmla="*/ 1067197 w 1190931"/>
              <a:gd name="connsiteY0" fmla="*/ 1281482 h 1281482"/>
              <a:gd name="connsiteX1" fmla="*/ 1123986 w 1190931"/>
              <a:gd name="connsiteY1" fmla="*/ 1264935 h 1281482"/>
              <a:gd name="connsiteX2" fmla="*/ 1190931 w 1190931"/>
              <a:gd name="connsiteY2" fmla="*/ 1258600 h 1281482"/>
              <a:gd name="connsiteX3" fmla="*/ 0 w 1190931"/>
              <a:gd name="connsiteY3" fmla="*/ 0 h 1281482"/>
              <a:gd name="connsiteX4" fmla="*/ 0 w 1190931"/>
              <a:gd name="connsiteY4" fmla="*/ 789474 h 1281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931" h="1281482">
                <a:moveTo>
                  <a:pt x="1067197" y="1281482"/>
                </a:moveTo>
                <a:lnTo>
                  <a:pt x="1123986" y="1264935"/>
                </a:lnTo>
                <a:lnTo>
                  <a:pt x="1190931" y="1258600"/>
                </a:lnTo>
                <a:lnTo>
                  <a:pt x="0" y="0"/>
                </a:lnTo>
                <a:lnTo>
                  <a:pt x="0" y="789474"/>
                </a:lnTo>
                <a:close/>
              </a:path>
            </a:pathLst>
          </a:custGeom>
          <a:solidFill>
            <a:schemeClr val="accent6">
              <a:lumMod val="20000"/>
              <a:lumOff val="80000"/>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sp>
        <p:nvSpPr>
          <p:cNvPr id="75" name="Oval 74">
            <a:extLst>
              <a:ext uri="{FF2B5EF4-FFF2-40B4-BE49-F238E27FC236}">
                <a16:creationId xmlns:a16="http://schemas.microsoft.com/office/drawing/2014/main" id="{7414F726-DAB7-4ACB-94AF-3F7F94EDCEA1}"/>
              </a:ext>
            </a:extLst>
          </p:cNvPr>
          <p:cNvSpPr/>
          <p:nvPr/>
        </p:nvSpPr>
        <p:spPr>
          <a:xfrm>
            <a:off x="6428599" y="3103562"/>
            <a:ext cx="1323975" cy="1242790"/>
          </a:xfrm>
          <a:prstGeom prst="ellipse">
            <a:avLst/>
          </a:prstGeom>
          <a:solidFill>
            <a:srgbClr val="4ABC60">
              <a:alpha val="40000"/>
            </a:srgbClr>
          </a:solidFill>
          <a:ln w="44450">
            <a:solidFill>
              <a:srgbClr val="00B050"/>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600" b="1" dirty="0" err="1"/>
          </a:p>
        </p:txBody>
      </p:sp>
      <p:sp>
        <p:nvSpPr>
          <p:cNvPr id="73" name="Freeform: Shape 72">
            <a:extLst>
              <a:ext uri="{FF2B5EF4-FFF2-40B4-BE49-F238E27FC236}">
                <a16:creationId xmlns:a16="http://schemas.microsoft.com/office/drawing/2014/main" id="{31AEE0C5-239F-4B03-BFE6-3C887CDC0236}"/>
              </a:ext>
            </a:extLst>
          </p:cNvPr>
          <p:cNvSpPr/>
          <p:nvPr/>
        </p:nvSpPr>
        <p:spPr>
          <a:xfrm rot="5400000">
            <a:off x="5739006" y="3384133"/>
            <a:ext cx="790575" cy="664413"/>
          </a:xfrm>
          <a:custGeom>
            <a:avLst/>
            <a:gdLst>
              <a:gd name="connsiteX0" fmla="*/ 0 w 790575"/>
              <a:gd name="connsiteY0" fmla="*/ 664413 h 664413"/>
              <a:gd name="connsiteX1" fmla="*/ 166104 w 790575"/>
              <a:gd name="connsiteY1" fmla="*/ 0 h 664413"/>
              <a:gd name="connsiteX2" fmla="*/ 166793 w 790575"/>
              <a:gd name="connsiteY2" fmla="*/ 399 h 664413"/>
              <a:gd name="connsiteX3" fmla="*/ 408668 w 790575"/>
              <a:gd name="connsiteY3" fmla="*/ 52421 h 664413"/>
              <a:gd name="connsiteX4" fmla="*/ 533901 w 790575"/>
              <a:gd name="connsiteY4" fmla="*/ 38972 h 664413"/>
              <a:gd name="connsiteX5" fmla="*/ 626555 w 790575"/>
              <a:gd name="connsiteY5" fmla="*/ 8332 h 664413"/>
              <a:gd name="connsiteX6" fmla="*/ 790575 w 790575"/>
              <a:gd name="connsiteY6" fmla="*/ 664413 h 66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5" h="664413">
                <a:moveTo>
                  <a:pt x="0" y="664413"/>
                </a:moveTo>
                <a:lnTo>
                  <a:pt x="166104" y="0"/>
                </a:lnTo>
                <a:lnTo>
                  <a:pt x="166793" y="399"/>
                </a:lnTo>
                <a:cubicBezTo>
                  <a:pt x="241136" y="33897"/>
                  <a:pt x="322871" y="52421"/>
                  <a:pt x="408668" y="52421"/>
                </a:cubicBezTo>
                <a:cubicBezTo>
                  <a:pt x="451566" y="52421"/>
                  <a:pt x="493450" y="47790"/>
                  <a:pt x="533901" y="38972"/>
                </a:cubicBezTo>
                <a:lnTo>
                  <a:pt x="626555" y="8332"/>
                </a:lnTo>
                <a:lnTo>
                  <a:pt x="790575" y="664413"/>
                </a:lnTo>
                <a:close/>
              </a:path>
            </a:pathLst>
          </a:custGeom>
          <a:solidFill>
            <a:srgbClr val="4ABC6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pic>
        <p:nvPicPr>
          <p:cNvPr id="8" name="Graphic 7" descr="Head with gears">
            <a:extLst>
              <a:ext uri="{FF2B5EF4-FFF2-40B4-BE49-F238E27FC236}">
                <a16:creationId xmlns:a16="http://schemas.microsoft.com/office/drawing/2014/main" id="{349A09A4-EE0F-4093-8556-9CC8BFD8777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99232" y="1911806"/>
            <a:ext cx="626676" cy="626676"/>
          </a:xfrm>
          <a:prstGeom prst="rect">
            <a:avLst/>
          </a:prstGeom>
        </p:spPr>
      </p:pic>
      <p:pic>
        <p:nvPicPr>
          <p:cNvPr id="21" name="Graphic 20" descr="Upward trend">
            <a:extLst>
              <a:ext uri="{FF2B5EF4-FFF2-40B4-BE49-F238E27FC236}">
                <a16:creationId xmlns:a16="http://schemas.microsoft.com/office/drawing/2014/main" id="{B8111256-6D16-43C0-95A3-4592732411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80411" y="3490510"/>
            <a:ext cx="413833" cy="413833"/>
          </a:xfrm>
          <a:prstGeom prst="rect">
            <a:avLst/>
          </a:prstGeom>
        </p:spPr>
      </p:pic>
      <p:pic>
        <p:nvPicPr>
          <p:cNvPr id="22" name="Graphic 21" descr="Coins">
            <a:extLst>
              <a:ext uri="{FF2B5EF4-FFF2-40B4-BE49-F238E27FC236}">
                <a16:creationId xmlns:a16="http://schemas.microsoft.com/office/drawing/2014/main" id="{10DB8FBE-A110-4737-BC5E-9F3AD83E8FD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609268" y="3408712"/>
            <a:ext cx="189209" cy="189209"/>
          </a:xfrm>
          <a:prstGeom prst="rect">
            <a:avLst/>
          </a:prstGeom>
        </p:spPr>
      </p:pic>
      <p:pic>
        <p:nvPicPr>
          <p:cNvPr id="9" name="Graphic 8" descr="Gears">
            <a:extLst>
              <a:ext uri="{FF2B5EF4-FFF2-40B4-BE49-F238E27FC236}">
                <a16:creationId xmlns:a16="http://schemas.microsoft.com/office/drawing/2014/main" id="{B06705C4-6353-42DD-BB85-1E8DAE91BC1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305050" y="4914900"/>
            <a:ext cx="628624" cy="628624"/>
          </a:xfrm>
          <a:prstGeom prst="rect">
            <a:avLst/>
          </a:prstGeom>
        </p:spPr>
      </p:pic>
    </p:spTree>
    <p:extLst>
      <p:ext uri="{BB962C8B-B14F-4D97-AF65-F5344CB8AC3E}">
        <p14:creationId xmlns:p14="http://schemas.microsoft.com/office/powerpoint/2010/main" val="20844625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err="1"/>
              <a:t>Proposed</a:t>
            </a:r>
            <a:r>
              <a:rPr lang="fr-FR" dirty="0"/>
              <a:t> solution – </a:t>
            </a:r>
            <a:r>
              <a:rPr lang="fr-FR" dirty="0" err="1"/>
              <a:t>Continuous</a:t>
            </a:r>
            <a:r>
              <a:rPr lang="fr-FR" dirty="0"/>
              <a:t> Delivery - Plan</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15</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lstStyle/>
          <a:p>
            <a:pPr>
              <a:lnSpc>
                <a:spcPct val="300000"/>
              </a:lnSpc>
            </a:pPr>
            <a:r>
              <a:rPr lang="fr-FR" dirty="0" err="1"/>
              <a:t>We</a:t>
            </a:r>
            <a:r>
              <a:rPr lang="fr-FR" dirty="0"/>
              <a:t> </a:t>
            </a:r>
            <a:r>
              <a:rPr lang="fr-FR" dirty="0" err="1"/>
              <a:t>need</a:t>
            </a:r>
            <a:r>
              <a:rPr lang="fr-FR" dirty="0"/>
              <a:t> to </a:t>
            </a:r>
            <a:r>
              <a:rPr lang="fr-FR" dirty="0" err="1"/>
              <a:t>accelerate</a:t>
            </a:r>
            <a:r>
              <a:rPr lang="fr-FR" dirty="0"/>
              <a:t> </a:t>
            </a:r>
            <a:r>
              <a:rPr lang="fr-FR" dirty="0" err="1"/>
              <a:t>development</a:t>
            </a:r>
            <a:r>
              <a:rPr lang="fr-FR" dirty="0"/>
              <a:t> on The live test automation </a:t>
            </a:r>
            <a:r>
              <a:rPr lang="fr-FR" dirty="0" err="1"/>
              <a:t>tool</a:t>
            </a:r>
            <a:r>
              <a:rPr lang="fr-FR" dirty="0"/>
              <a:t>, </a:t>
            </a:r>
          </a:p>
          <a:p>
            <a:pPr>
              <a:lnSpc>
                <a:spcPct val="300000"/>
              </a:lnSpc>
            </a:pPr>
            <a:r>
              <a:rPr lang="fr-FR" dirty="0" err="1"/>
              <a:t>We</a:t>
            </a:r>
            <a:r>
              <a:rPr lang="fr-FR" dirty="0"/>
              <a:t> </a:t>
            </a:r>
            <a:r>
              <a:rPr lang="fr-FR" dirty="0" err="1"/>
              <a:t>need</a:t>
            </a:r>
            <a:r>
              <a:rPr lang="fr-FR" dirty="0"/>
              <a:t> to focus more on </a:t>
            </a:r>
            <a:r>
              <a:rPr lang="fr-FR" dirty="0" err="1"/>
              <a:t>improve</a:t>
            </a:r>
            <a:r>
              <a:rPr lang="fr-FR" dirty="0"/>
              <a:t> CI and PMIS system </a:t>
            </a:r>
            <a:r>
              <a:rPr lang="fr-FR" dirty="0" err="1"/>
              <a:t>integration</a:t>
            </a:r>
            <a:r>
              <a:rPr lang="fr-FR" dirty="0"/>
              <a:t> </a:t>
            </a:r>
            <a:r>
              <a:rPr lang="fr-FR" dirty="0" err="1"/>
              <a:t>level</a:t>
            </a:r>
            <a:endParaRPr lang="fr-FR" dirty="0"/>
          </a:p>
          <a:p>
            <a:pPr>
              <a:lnSpc>
                <a:spcPct val="300000"/>
              </a:lnSpc>
            </a:pPr>
            <a:r>
              <a:rPr lang="fr-FR" dirty="0"/>
              <a:t>Boost </a:t>
            </a:r>
            <a:r>
              <a:rPr lang="fr-FR" dirty="0" err="1"/>
              <a:t>our</a:t>
            </a:r>
            <a:r>
              <a:rPr lang="fr-FR" dirty="0"/>
              <a:t> </a:t>
            </a:r>
            <a:r>
              <a:rPr lang="fr-FR" dirty="0" err="1"/>
              <a:t>capacity</a:t>
            </a:r>
            <a:r>
              <a:rPr lang="fr-FR" dirty="0"/>
              <a:t> </a:t>
            </a:r>
            <a:r>
              <a:rPr lang="fr-FR" dirty="0" err="1"/>
              <a:t>bandwidth</a:t>
            </a:r>
            <a:endParaRPr lang="fr-FR" dirty="0"/>
          </a:p>
          <a:p>
            <a:endParaRPr lang="fr-FR" dirty="0"/>
          </a:p>
          <a:p>
            <a:endParaRPr lang="en-US" dirty="0"/>
          </a:p>
          <a:p>
            <a:endParaRPr lang="en-US" dirty="0"/>
          </a:p>
        </p:txBody>
      </p:sp>
    </p:spTree>
    <p:extLst>
      <p:ext uri="{BB962C8B-B14F-4D97-AF65-F5344CB8AC3E}">
        <p14:creationId xmlns:p14="http://schemas.microsoft.com/office/powerpoint/2010/main" val="2143242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17984-8166-4D6B-B098-414CDEDDC2E3}"/>
              </a:ext>
            </a:extLst>
          </p:cNvPr>
          <p:cNvSpPr>
            <a:spLocks noGrp="1"/>
          </p:cNvSpPr>
          <p:nvPr>
            <p:ph type="title"/>
          </p:nvPr>
        </p:nvSpPr>
        <p:spPr/>
        <p:txBody>
          <a:bodyPr/>
          <a:lstStyle/>
          <a:p>
            <a:r>
              <a:rPr lang="en-US" dirty="0"/>
              <a:t>Business case</a:t>
            </a:r>
          </a:p>
        </p:txBody>
      </p:sp>
      <p:sp>
        <p:nvSpPr>
          <p:cNvPr id="3" name="Slide Number Placeholder 2">
            <a:extLst>
              <a:ext uri="{FF2B5EF4-FFF2-40B4-BE49-F238E27FC236}">
                <a16:creationId xmlns:a16="http://schemas.microsoft.com/office/drawing/2014/main" id="{A12851F3-76DD-4F45-8664-0FF62A05D420}"/>
              </a:ext>
            </a:extLst>
          </p:cNvPr>
          <p:cNvSpPr>
            <a:spLocks noGrp="1"/>
          </p:cNvSpPr>
          <p:nvPr>
            <p:ph type="sldNum" sz="quarter" idx="12"/>
          </p:nvPr>
        </p:nvSpPr>
        <p:spPr/>
        <p:txBody>
          <a:bodyPr/>
          <a:lstStyle/>
          <a:p>
            <a:fld id="{C60C2248-B95D-984B-A0F4-42B9A4652AA7}" type="slidenum">
              <a:rPr lang="en-US" smtClean="0"/>
              <a:pPr/>
              <a:t>16</a:t>
            </a:fld>
            <a:endParaRPr lang="en-US"/>
          </a:p>
        </p:txBody>
      </p:sp>
      <p:sp>
        <p:nvSpPr>
          <p:cNvPr id="4" name="Content Placeholder 3">
            <a:extLst>
              <a:ext uri="{FF2B5EF4-FFF2-40B4-BE49-F238E27FC236}">
                <a16:creationId xmlns:a16="http://schemas.microsoft.com/office/drawing/2014/main" id="{E4B0A423-2650-4869-A814-F778D8611D41}"/>
              </a:ext>
            </a:extLst>
          </p:cNvPr>
          <p:cNvSpPr>
            <a:spLocks noGrp="1"/>
          </p:cNvSpPr>
          <p:nvPr>
            <p:ph sz="quarter" idx="13"/>
          </p:nvPr>
        </p:nvSpPr>
        <p:spPr/>
        <p:txBody>
          <a:bodyPr/>
          <a:lstStyle/>
          <a:p>
            <a:pPr marL="342900" indent="-342900">
              <a:buFont typeface="+mj-lt"/>
              <a:buAutoNum type="arabicPeriod"/>
            </a:pPr>
            <a:r>
              <a:rPr lang="en-US" u="sng" dirty="0"/>
              <a:t>$ Saving:</a:t>
            </a:r>
          </a:p>
          <a:p>
            <a:pPr marL="0" indent="0">
              <a:buNone/>
            </a:pPr>
            <a:r>
              <a:rPr lang="en-US" u="sng" dirty="0"/>
              <a:t>Providing that all teams stick to the new delivery process, following savings can be made</a:t>
            </a:r>
          </a:p>
          <a:p>
            <a:pPr lvl="1"/>
            <a:r>
              <a:rPr lang="en-US" dirty="0"/>
              <a:t>Value saving on new feature manual validation by using SLTP </a:t>
            </a:r>
            <a:r>
              <a:rPr lang="en-US" dirty="0">
                <a:sym typeface="Wingdings" panose="05000000000000000000" pitchFamily="2" charset="2"/>
              </a:rPr>
              <a:t></a:t>
            </a:r>
            <a:r>
              <a:rPr lang="en-US" dirty="0"/>
              <a:t> (~ 73%=(15MD-4MD)/15MD). e.g. Moving from a Sprint of 60 MD worth of QA effort to a 60MD * (1-73%) = 16 MD after automation</a:t>
            </a:r>
          </a:p>
          <a:p>
            <a:pPr lvl="1"/>
            <a:r>
              <a:rPr lang="en-US" dirty="0"/>
              <a:t>Value saving in NRT </a:t>
            </a:r>
            <a:r>
              <a:rPr lang="en-US" dirty="0">
                <a:sym typeface="Wingdings" panose="05000000000000000000" pitchFamily="2" charset="2"/>
              </a:rPr>
              <a:t></a:t>
            </a:r>
            <a:r>
              <a:rPr lang="en-US" dirty="0"/>
              <a:t> 100% saving after few releases (e.g. 4(Assuming a delivery of 1 Release/quarter for a market)*3(Years) = 12 releases). e.g. A partial NRT average manual effort for a release could be zeroed after about three years</a:t>
            </a:r>
          </a:p>
          <a:p>
            <a:pPr lvl="1"/>
            <a:r>
              <a:rPr lang="en-US" dirty="0"/>
              <a:t>Value saving for docs </a:t>
            </a:r>
            <a:r>
              <a:rPr lang="en-US" dirty="0">
                <a:sym typeface="Wingdings" panose="05000000000000000000" pitchFamily="2" charset="2"/>
              </a:rPr>
              <a:t></a:t>
            </a:r>
            <a:r>
              <a:rPr lang="en-US" dirty="0"/>
              <a:t> 60 to 70 % of value saving assuming that only 1/3 of the document generation could be automated, including TRN, market config, Clearing doc, QA report. e.g. 5 MD (Dev + BA + QA) per release could be reduced to 1MD per release</a:t>
            </a:r>
            <a:endParaRPr lang="en-US" u="sng" dirty="0"/>
          </a:p>
          <a:p>
            <a:pPr marL="342900" indent="-342900">
              <a:buFont typeface="+mj-lt"/>
              <a:buAutoNum type="arabicPeriod"/>
            </a:pPr>
            <a:r>
              <a:rPr lang="en-US" u="sng" dirty="0"/>
              <a:t>Budget:</a:t>
            </a:r>
          </a:p>
          <a:p>
            <a:pPr lvl="2"/>
            <a:r>
              <a:rPr lang="en-US" dirty="0" err="1"/>
              <a:t>Badget</a:t>
            </a:r>
            <a:r>
              <a:rPr lang="en-US" dirty="0"/>
              <a:t> to accelerate development for SLTP: 1 Dev (To fast track SLTP development) + 1 Dev-QA (To fast track automation coverage for QA) = 3 additional Team Members</a:t>
            </a:r>
          </a:p>
          <a:p>
            <a:pPr lvl="2"/>
            <a:r>
              <a:rPr lang="en-US" dirty="0" err="1"/>
              <a:t>Badget</a:t>
            </a:r>
            <a:r>
              <a:rPr lang="en-US" dirty="0"/>
              <a:t> to improve CI integration and Dev Ops for SGW: 1 Dev-QA resource = 1 additional Team Member</a:t>
            </a:r>
          </a:p>
          <a:p>
            <a:r>
              <a:rPr lang="en-US" dirty="0"/>
              <a:t>Total = 3 additional HR resources required for ~ 2-3 years plan</a:t>
            </a:r>
            <a:endParaRPr lang="en-US" u="sng" dirty="0"/>
          </a:p>
          <a:p>
            <a:pPr marL="0" indent="0">
              <a:buNone/>
            </a:pPr>
            <a:endParaRPr lang="en-US" dirty="0"/>
          </a:p>
          <a:p>
            <a:pPr marL="180975" lvl="1" indent="0">
              <a:buNone/>
            </a:pPr>
            <a:endParaRPr lang="en-US" dirty="0"/>
          </a:p>
        </p:txBody>
      </p:sp>
    </p:spTree>
    <p:extLst>
      <p:ext uri="{BB962C8B-B14F-4D97-AF65-F5344CB8AC3E}">
        <p14:creationId xmlns:p14="http://schemas.microsoft.com/office/powerpoint/2010/main" val="3407862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78553-6D55-4E7A-8275-9C0543CAF479}"/>
              </a:ext>
            </a:extLst>
          </p:cNvPr>
          <p:cNvSpPr>
            <a:spLocks noGrp="1"/>
          </p:cNvSpPr>
          <p:nvPr>
            <p:ph type="title"/>
          </p:nvPr>
        </p:nvSpPr>
        <p:spPr/>
        <p:txBody>
          <a:bodyPr/>
          <a:lstStyle/>
          <a:p>
            <a:r>
              <a:rPr lang="en-US" dirty="0"/>
              <a:t>FIS CD alignment</a:t>
            </a:r>
          </a:p>
        </p:txBody>
      </p:sp>
      <p:sp>
        <p:nvSpPr>
          <p:cNvPr id="3" name="Text Placeholder 2">
            <a:extLst>
              <a:ext uri="{FF2B5EF4-FFF2-40B4-BE49-F238E27FC236}">
                <a16:creationId xmlns:a16="http://schemas.microsoft.com/office/drawing/2014/main" id="{F05B8C5B-4473-4C92-9A00-BF9F077B62C0}"/>
              </a:ext>
            </a:extLst>
          </p:cNvPr>
          <p:cNvSpPr>
            <a:spLocks noGrp="1"/>
          </p:cNvSpPr>
          <p:nvPr>
            <p:ph type="body" sz="quarter" idx="13"/>
          </p:nvPr>
        </p:nvSpPr>
        <p:spPr/>
        <p:txBody>
          <a:bodyPr/>
          <a:lstStyle/>
          <a:p>
            <a:pPr marL="342900" indent="-342900">
              <a:buFont typeface="Arial" panose="020B0604020202020204" pitchFamily="34" charset="0"/>
              <a:buChar char="•"/>
            </a:pPr>
            <a:r>
              <a:rPr lang="en-US" dirty="0"/>
              <a:t>SGW Deployment process</a:t>
            </a:r>
          </a:p>
          <a:p>
            <a:pPr marL="342900" indent="-342900">
              <a:buFont typeface="Arial" panose="020B0604020202020204" pitchFamily="34" charset="0"/>
              <a:buChar char="•"/>
            </a:pPr>
            <a:r>
              <a:rPr lang="en-US" dirty="0"/>
              <a:t>SGW performance</a:t>
            </a:r>
          </a:p>
          <a:p>
            <a:pPr marL="342900" indent="-342900">
              <a:buFont typeface="Arial" panose="020B0604020202020204" pitchFamily="34" charset="0"/>
              <a:buChar char="•"/>
            </a:pPr>
            <a:r>
              <a:rPr lang="fr-FR" dirty="0"/>
              <a:t>A</a:t>
            </a:r>
            <a:r>
              <a:rPr lang="en-US" dirty="0" err="1"/>
              <a:t>vailability</a:t>
            </a:r>
            <a:endParaRPr lang="en-US" dirty="0"/>
          </a:p>
          <a:p>
            <a:pPr marL="342900" indent="-342900">
              <a:buFont typeface="Arial" panose="020B0604020202020204" pitchFamily="34" charset="0"/>
              <a:buChar char="•"/>
            </a:pPr>
            <a:r>
              <a:rPr lang="fr-FR" dirty="0"/>
              <a:t>P</a:t>
            </a:r>
            <a:r>
              <a:rPr lang="en-US" dirty="0" err="1"/>
              <a:t>roposed</a:t>
            </a:r>
            <a:r>
              <a:rPr lang="en-US" dirty="0"/>
              <a:t> solution</a:t>
            </a:r>
          </a:p>
          <a:p>
            <a:pPr marL="342900" indent="-342900">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CE91EFEA-3D82-43E2-8575-9A512BC05EF1}"/>
              </a:ext>
            </a:extLst>
          </p:cNvPr>
          <p:cNvSpPr>
            <a:spLocks noGrp="1"/>
          </p:cNvSpPr>
          <p:nvPr>
            <p:ph type="body" sz="quarter" idx="14"/>
          </p:nvPr>
        </p:nvSpPr>
        <p:spPr/>
        <p:txBody>
          <a:bodyPr/>
          <a:lstStyle/>
          <a:p>
            <a:endParaRPr lang="en-US" dirty="0"/>
          </a:p>
        </p:txBody>
      </p:sp>
      <p:sp>
        <p:nvSpPr>
          <p:cNvPr id="5" name="Text Placeholder 4">
            <a:extLst>
              <a:ext uri="{FF2B5EF4-FFF2-40B4-BE49-F238E27FC236}">
                <a16:creationId xmlns:a16="http://schemas.microsoft.com/office/drawing/2014/main" id="{29029DFF-6FF2-4A5D-949B-9CAA0BE893B4}"/>
              </a:ext>
            </a:extLst>
          </p:cNvPr>
          <p:cNvSpPr>
            <a:spLocks noGrp="1"/>
          </p:cNvSpPr>
          <p:nvPr>
            <p:ph type="body" sz="quarter" idx="15"/>
          </p:nvPr>
        </p:nvSpPr>
        <p:spPr/>
        <p:txBody>
          <a:bodyPr/>
          <a:lstStyle/>
          <a:p>
            <a:endParaRPr lang="en-US" dirty="0"/>
          </a:p>
        </p:txBody>
      </p:sp>
    </p:spTree>
    <p:extLst>
      <p:ext uri="{BB962C8B-B14F-4D97-AF65-F5344CB8AC3E}">
        <p14:creationId xmlns:p14="http://schemas.microsoft.com/office/powerpoint/2010/main" val="3280000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err="1"/>
              <a:t>Deployment</a:t>
            </a:r>
            <a:r>
              <a:rPr lang="fr-FR" dirty="0"/>
              <a:t> for SA </a:t>
            </a:r>
            <a:r>
              <a:rPr lang="fr-FR" dirty="0" err="1"/>
              <a:t>gateways</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a:xfrm>
            <a:off x="10441518" y="6528824"/>
            <a:ext cx="624000" cy="180000"/>
          </a:xfrm>
        </p:spPr>
        <p:txBody>
          <a:bodyPr/>
          <a:lstStyle/>
          <a:p>
            <a:fld id="{C60C2248-B95D-984B-A0F4-42B9A4652AA7}" type="slidenum">
              <a:rPr lang="en-US" smtClean="0"/>
              <a:pPr/>
              <a:t>18</a:t>
            </a:fld>
            <a:endParaRPr lang="en-US"/>
          </a:p>
        </p:txBody>
      </p:sp>
      <p:cxnSp>
        <p:nvCxnSpPr>
          <p:cNvPr id="5" name="Straight Connector 4">
            <a:extLst>
              <a:ext uri="{FF2B5EF4-FFF2-40B4-BE49-F238E27FC236}">
                <a16:creationId xmlns:a16="http://schemas.microsoft.com/office/drawing/2014/main" id="{03890BD3-8C47-4A09-85BB-683F3D3D3124}"/>
              </a:ext>
            </a:extLst>
          </p:cNvPr>
          <p:cNvCxnSpPr/>
          <p:nvPr/>
        </p:nvCxnSpPr>
        <p:spPr>
          <a:xfrm>
            <a:off x="5008578"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1146A82-5097-498A-8420-9B917E13AC4F}"/>
              </a:ext>
            </a:extLst>
          </p:cNvPr>
          <p:cNvCxnSpPr>
            <a:cxnSpLocks/>
          </p:cNvCxnSpPr>
          <p:nvPr/>
        </p:nvCxnSpPr>
        <p:spPr>
          <a:xfrm>
            <a:off x="7971081" y="2120652"/>
            <a:ext cx="11769" cy="3322204"/>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9DD8A40-CCBC-457F-9B82-5E4B744343EE}"/>
              </a:ext>
            </a:extLst>
          </p:cNvPr>
          <p:cNvCxnSpPr/>
          <p:nvPr/>
        </p:nvCxnSpPr>
        <p:spPr>
          <a:xfrm>
            <a:off x="10202373"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0A9D15C-C71B-4DAB-9044-CEAA113C77C7}"/>
              </a:ext>
            </a:extLst>
          </p:cNvPr>
          <p:cNvSpPr txBox="1"/>
          <p:nvPr/>
        </p:nvSpPr>
        <p:spPr>
          <a:xfrm>
            <a:off x="1480333" y="1944913"/>
            <a:ext cx="1885572" cy="565146"/>
          </a:xfrm>
          <a:prstGeom prst="rect">
            <a:avLst/>
          </a:prstGeom>
          <a:noFill/>
        </p:spPr>
        <p:txBody>
          <a:bodyPr wrap="none" lIns="36000" tIns="36000" rIns="36000" bIns="36000" rtlCol="0">
            <a:spAutoFit/>
          </a:bodyPr>
          <a:lstStyle/>
          <a:p>
            <a:pPr algn="ctr"/>
            <a:r>
              <a:rPr lang="en-US" sz="1600" dirty="0"/>
              <a:t>Phase-1</a:t>
            </a:r>
          </a:p>
          <a:p>
            <a:pPr algn="ctr"/>
            <a:r>
              <a:rPr lang="en-US" sz="1600" dirty="0"/>
              <a:t>Configure SGW SA</a:t>
            </a:r>
          </a:p>
        </p:txBody>
      </p:sp>
      <p:sp>
        <p:nvSpPr>
          <p:cNvPr id="50" name="TextBox 49">
            <a:extLst>
              <a:ext uri="{FF2B5EF4-FFF2-40B4-BE49-F238E27FC236}">
                <a16:creationId xmlns:a16="http://schemas.microsoft.com/office/drawing/2014/main" id="{94331F4D-AADE-4445-AAFE-2068DA11E72B}"/>
              </a:ext>
            </a:extLst>
          </p:cNvPr>
          <p:cNvSpPr txBox="1"/>
          <p:nvPr/>
        </p:nvSpPr>
        <p:spPr>
          <a:xfrm>
            <a:off x="5824302" y="1908631"/>
            <a:ext cx="1165952" cy="565146"/>
          </a:xfrm>
          <a:prstGeom prst="rect">
            <a:avLst/>
          </a:prstGeom>
          <a:noFill/>
        </p:spPr>
        <p:txBody>
          <a:bodyPr wrap="none" lIns="36000" tIns="36000" rIns="36000" bIns="36000" rtlCol="0">
            <a:spAutoFit/>
          </a:bodyPr>
          <a:lstStyle/>
          <a:p>
            <a:pPr algn="ctr"/>
            <a:r>
              <a:rPr lang="en-US" sz="1600" dirty="0"/>
              <a:t>Phase-2</a:t>
            </a:r>
          </a:p>
          <a:p>
            <a:pPr algn="ctr"/>
            <a:r>
              <a:rPr lang="en-US" sz="1600" dirty="0"/>
              <a:t>Deployment</a:t>
            </a:r>
          </a:p>
        </p:txBody>
      </p:sp>
      <p:sp>
        <p:nvSpPr>
          <p:cNvPr id="51" name="TextBox 50">
            <a:extLst>
              <a:ext uri="{FF2B5EF4-FFF2-40B4-BE49-F238E27FC236}">
                <a16:creationId xmlns:a16="http://schemas.microsoft.com/office/drawing/2014/main" id="{49D85EE2-8D6C-490E-8101-5EAC9625B3A5}"/>
              </a:ext>
            </a:extLst>
          </p:cNvPr>
          <p:cNvSpPr txBox="1"/>
          <p:nvPr/>
        </p:nvSpPr>
        <p:spPr>
          <a:xfrm>
            <a:off x="8561585" y="1901377"/>
            <a:ext cx="1076184" cy="565146"/>
          </a:xfrm>
          <a:prstGeom prst="rect">
            <a:avLst/>
          </a:prstGeom>
          <a:noFill/>
        </p:spPr>
        <p:txBody>
          <a:bodyPr wrap="none" lIns="36000" tIns="36000" rIns="36000" bIns="36000" rtlCol="0">
            <a:spAutoFit/>
          </a:bodyPr>
          <a:lstStyle/>
          <a:p>
            <a:pPr algn="ctr"/>
            <a:r>
              <a:rPr lang="en-US" sz="1600" dirty="0"/>
              <a:t>Phase-3</a:t>
            </a:r>
          </a:p>
          <a:p>
            <a:pPr algn="ctr"/>
            <a:r>
              <a:rPr lang="fr-FR" sz="1600" dirty="0"/>
              <a:t>Operations</a:t>
            </a:r>
            <a:endParaRPr lang="en-US" sz="1600" dirty="0"/>
          </a:p>
        </p:txBody>
      </p:sp>
      <p:sp>
        <p:nvSpPr>
          <p:cNvPr id="70" name="Rectangle: Rounded Corners 69">
            <a:extLst>
              <a:ext uri="{FF2B5EF4-FFF2-40B4-BE49-F238E27FC236}">
                <a16:creationId xmlns:a16="http://schemas.microsoft.com/office/drawing/2014/main" id="{5D0D906C-401C-4D56-8538-65A70BE29786}"/>
              </a:ext>
            </a:extLst>
          </p:cNvPr>
          <p:cNvSpPr/>
          <p:nvPr/>
        </p:nvSpPr>
        <p:spPr>
          <a:xfrm>
            <a:off x="1799244" y="3463108"/>
            <a:ext cx="1179409" cy="754743"/>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solidFill>
                  <a:schemeClr val="tx1"/>
                </a:solidFill>
              </a:rPr>
              <a:t>Configure</a:t>
            </a:r>
          </a:p>
          <a:p>
            <a:pPr algn="ctr"/>
            <a:r>
              <a:rPr lang="en-US" sz="1200" b="1" dirty="0">
                <a:solidFill>
                  <a:schemeClr val="tx1"/>
                </a:solidFill>
              </a:rPr>
              <a:t>manually</a:t>
            </a:r>
          </a:p>
        </p:txBody>
      </p:sp>
      <p:cxnSp>
        <p:nvCxnSpPr>
          <p:cNvPr id="83" name="Straight Arrow Connector 82">
            <a:extLst>
              <a:ext uri="{FF2B5EF4-FFF2-40B4-BE49-F238E27FC236}">
                <a16:creationId xmlns:a16="http://schemas.microsoft.com/office/drawing/2014/main" id="{C9FFB77C-F1B3-4FD5-B5DC-7373F40648F5}"/>
              </a:ext>
            </a:extLst>
          </p:cNvPr>
          <p:cNvCxnSpPr>
            <a:cxnSpLocks/>
            <a:stCxn id="8" idx="3"/>
            <a:endCxn id="70" idx="1"/>
          </p:cNvCxnSpPr>
          <p:nvPr/>
        </p:nvCxnSpPr>
        <p:spPr>
          <a:xfrm>
            <a:off x="1498821" y="3839725"/>
            <a:ext cx="300423" cy="755"/>
          </a:xfrm>
          <a:prstGeom prst="straightConnector1">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Connector: Elbow 29">
            <a:extLst>
              <a:ext uri="{FF2B5EF4-FFF2-40B4-BE49-F238E27FC236}">
                <a16:creationId xmlns:a16="http://schemas.microsoft.com/office/drawing/2014/main" id="{3D2BB809-EE76-400F-AE35-93FD8CF8A882}"/>
              </a:ext>
            </a:extLst>
          </p:cNvPr>
          <p:cNvCxnSpPr>
            <a:cxnSpLocks/>
            <a:stCxn id="70" idx="3"/>
            <a:endCxn id="22" idx="1"/>
          </p:cNvCxnSpPr>
          <p:nvPr/>
        </p:nvCxnSpPr>
        <p:spPr>
          <a:xfrm flipV="1">
            <a:off x="2978653" y="3394553"/>
            <a:ext cx="319166" cy="445927"/>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39C5463F-40FA-4BE6-8651-0CCB53D9E8D3}"/>
              </a:ext>
            </a:extLst>
          </p:cNvPr>
          <p:cNvSpPr txBox="1"/>
          <p:nvPr/>
        </p:nvSpPr>
        <p:spPr>
          <a:xfrm>
            <a:off x="3297819" y="3265868"/>
            <a:ext cx="1300603" cy="257369"/>
          </a:xfrm>
          <a:prstGeom prst="rect">
            <a:avLst/>
          </a:prstGeom>
          <a:solidFill>
            <a:srgbClr val="FFFF00"/>
          </a:solidFill>
        </p:spPr>
        <p:txBody>
          <a:bodyPr wrap="none" lIns="36000" tIns="36000" rIns="36000" bIns="36000" rtlCol="0">
            <a:spAutoFit/>
          </a:bodyPr>
          <a:lstStyle/>
          <a:p>
            <a:r>
              <a:rPr lang="fr-FR" sz="1200" dirty="0" err="1"/>
              <a:t>Create</a:t>
            </a:r>
            <a:r>
              <a:rPr lang="fr-FR" sz="1200" dirty="0"/>
              <a:t> config files</a:t>
            </a:r>
            <a:endParaRPr lang="en-US" sz="1200" dirty="0"/>
          </a:p>
        </p:txBody>
      </p:sp>
      <p:sp>
        <p:nvSpPr>
          <p:cNvPr id="8" name="TextBox 7">
            <a:extLst>
              <a:ext uri="{FF2B5EF4-FFF2-40B4-BE49-F238E27FC236}">
                <a16:creationId xmlns:a16="http://schemas.microsoft.com/office/drawing/2014/main" id="{197578C3-0EC6-4268-9555-023E3357C212}"/>
              </a:ext>
            </a:extLst>
          </p:cNvPr>
          <p:cNvSpPr txBox="1"/>
          <p:nvPr/>
        </p:nvSpPr>
        <p:spPr>
          <a:xfrm>
            <a:off x="174172" y="3618707"/>
            <a:ext cx="1324649" cy="442035"/>
          </a:xfrm>
          <a:prstGeom prst="rect">
            <a:avLst/>
          </a:prstGeom>
          <a:solidFill>
            <a:srgbClr val="FFFF00"/>
          </a:solidFill>
        </p:spPr>
        <p:txBody>
          <a:bodyPr wrap="none" lIns="36000" tIns="36000" rIns="36000" bIns="36000" rtlCol="0">
            <a:spAutoFit/>
          </a:bodyPr>
          <a:lstStyle/>
          <a:p>
            <a:r>
              <a:rPr lang="en-US" sz="1200" dirty="0"/>
              <a:t>Config details</a:t>
            </a:r>
          </a:p>
          <a:p>
            <a:r>
              <a:rPr lang="en-US" sz="1200" dirty="0"/>
              <a:t>(Manual gathered)</a:t>
            </a:r>
          </a:p>
        </p:txBody>
      </p:sp>
      <p:sp>
        <p:nvSpPr>
          <p:cNvPr id="18" name="TextBox 17">
            <a:extLst>
              <a:ext uri="{FF2B5EF4-FFF2-40B4-BE49-F238E27FC236}">
                <a16:creationId xmlns:a16="http://schemas.microsoft.com/office/drawing/2014/main" id="{1B3C6DCE-1711-47EB-B024-3DD9E15E02D0}"/>
              </a:ext>
            </a:extLst>
          </p:cNvPr>
          <p:cNvSpPr txBox="1"/>
          <p:nvPr/>
        </p:nvSpPr>
        <p:spPr>
          <a:xfrm>
            <a:off x="3257553" y="4279046"/>
            <a:ext cx="1848830" cy="442035"/>
          </a:xfrm>
          <a:prstGeom prst="rect">
            <a:avLst/>
          </a:prstGeom>
          <a:solidFill>
            <a:srgbClr val="FFFF00"/>
          </a:solidFill>
        </p:spPr>
        <p:txBody>
          <a:bodyPr wrap="none" lIns="36000" tIns="36000" rIns="36000" bIns="36000" rtlCol="0">
            <a:spAutoFit/>
          </a:bodyPr>
          <a:lstStyle/>
          <a:p>
            <a:r>
              <a:rPr lang="fr-FR" sz="1200" dirty="0"/>
              <a:t>M</a:t>
            </a:r>
            <a:r>
              <a:rPr lang="en-US" sz="1200" dirty="0" err="1"/>
              <a:t>anage</a:t>
            </a:r>
            <a:r>
              <a:rPr lang="en-US" sz="1200" dirty="0"/>
              <a:t> host File System </a:t>
            </a:r>
          </a:p>
          <a:p>
            <a:r>
              <a:rPr lang="en-US" sz="1200" dirty="0"/>
              <a:t>access &amp; privileges, </a:t>
            </a:r>
            <a:r>
              <a:rPr lang="en-US" sz="1200" dirty="0" err="1"/>
              <a:t>etc</a:t>
            </a:r>
            <a:endParaRPr lang="en-US" sz="1200" dirty="0"/>
          </a:p>
        </p:txBody>
      </p:sp>
      <p:cxnSp>
        <p:nvCxnSpPr>
          <p:cNvPr id="31" name="Connector: Elbow 30">
            <a:extLst>
              <a:ext uri="{FF2B5EF4-FFF2-40B4-BE49-F238E27FC236}">
                <a16:creationId xmlns:a16="http://schemas.microsoft.com/office/drawing/2014/main" id="{CFF705C9-7DCC-4D88-BBA2-A4471BB5A48C}"/>
              </a:ext>
            </a:extLst>
          </p:cNvPr>
          <p:cNvCxnSpPr>
            <a:stCxn id="70" idx="3"/>
            <a:endCxn id="18" idx="1"/>
          </p:cNvCxnSpPr>
          <p:nvPr/>
        </p:nvCxnSpPr>
        <p:spPr>
          <a:xfrm>
            <a:off x="2978653" y="3840480"/>
            <a:ext cx="278900" cy="659584"/>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72067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err="1"/>
              <a:t>Deployment</a:t>
            </a:r>
            <a:r>
              <a:rPr lang="fr-FR" dirty="0"/>
              <a:t> for SA </a:t>
            </a:r>
            <a:r>
              <a:rPr lang="fr-FR" dirty="0" err="1"/>
              <a:t>gateways</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a:xfrm>
            <a:off x="10441518" y="6528824"/>
            <a:ext cx="624000" cy="180000"/>
          </a:xfrm>
        </p:spPr>
        <p:txBody>
          <a:bodyPr/>
          <a:lstStyle/>
          <a:p>
            <a:fld id="{C60C2248-B95D-984B-A0F4-42B9A4652AA7}" type="slidenum">
              <a:rPr lang="en-US" smtClean="0"/>
              <a:pPr/>
              <a:t>19</a:t>
            </a:fld>
            <a:endParaRPr lang="en-US"/>
          </a:p>
        </p:txBody>
      </p:sp>
      <p:cxnSp>
        <p:nvCxnSpPr>
          <p:cNvPr id="5" name="Straight Connector 4">
            <a:extLst>
              <a:ext uri="{FF2B5EF4-FFF2-40B4-BE49-F238E27FC236}">
                <a16:creationId xmlns:a16="http://schemas.microsoft.com/office/drawing/2014/main" id="{03890BD3-8C47-4A09-85BB-683F3D3D3124}"/>
              </a:ext>
            </a:extLst>
          </p:cNvPr>
          <p:cNvCxnSpPr/>
          <p:nvPr/>
        </p:nvCxnSpPr>
        <p:spPr>
          <a:xfrm>
            <a:off x="3179784"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1146A82-5097-498A-8420-9B917E13AC4F}"/>
              </a:ext>
            </a:extLst>
          </p:cNvPr>
          <p:cNvCxnSpPr>
            <a:cxnSpLocks/>
          </p:cNvCxnSpPr>
          <p:nvPr/>
        </p:nvCxnSpPr>
        <p:spPr>
          <a:xfrm>
            <a:off x="7971081" y="2120652"/>
            <a:ext cx="11769" cy="3322204"/>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9DD8A40-CCBC-457F-9B82-5E4B744343EE}"/>
              </a:ext>
            </a:extLst>
          </p:cNvPr>
          <p:cNvCxnSpPr/>
          <p:nvPr/>
        </p:nvCxnSpPr>
        <p:spPr>
          <a:xfrm>
            <a:off x="10202373"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0A9D15C-C71B-4DAB-9044-CEAA113C77C7}"/>
              </a:ext>
            </a:extLst>
          </p:cNvPr>
          <p:cNvSpPr txBox="1"/>
          <p:nvPr/>
        </p:nvSpPr>
        <p:spPr>
          <a:xfrm>
            <a:off x="594961" y="1944913"/>
            <a:ext cx="1885572" cy="565146"/>
          </a:xfrm>
          <a:prstGeom prst="rect">
            <a:avLst/>
          </a:prstGeom>
          <a:noFill/>
        </p:spPr>
        <p:txBody>
          <a:bodyPr wrap="none" lIns="36000" tIns="36000" rIns="36000" bIns="36000" rtlCol="0">
            <a:spAutoFit/>
          </a:bodyPr>
          <a:lstStyle/>
          <a:p>
            <a:pPr algn="ctr"/>
            <a:r>
              <a:rPr lang="en-US" sz="1600" dirty="0"/>
              <a:t>Phase-1</a:t>
            </a:r>
          </a:p>
          <a:p>
            <a:pPr algn="ctr"/>
            <a:r>
              <a:rPr lang="en-US" sz="1600" dirty="0"/>
              <a:t>Configure SGW SA</a:t>
            </a:r>
          </a:p>
        </p:txBody>
      </p:sp>
      <p:sp>
        <p:nvSpPr>
          <p:cNvPr id="50" name="TextBox 49">
            <a:extLst>
              <a:ext uri="{FF2B5EF4-FFF2-40B4-BE49-F238E27FC236}">
                <a16:creationId xmlns:a16="http://schemas.microsoft.com/office/drawing/2014/main" id="{94331F4D-AADE-4445-AAFE-2068DA11E72B}"/>
              </a:ext>
            </a:extLst>
          </p:cNvPr>
          <p:cNvSpPr txBox="1"/>
          <p:nvPr/>
        </p:nvSpPr>
        <p:spPr>
          <a:xfrm>
            <a:off x="4982473" y="1908631"/>
            <a:ext cx="1165952" cy="565146"/>
          </a:xfrm>
          <a:prstGeom prst="rect">
            <a:avLst/>
          </a:prstGeom>
          <a:noFill/>
        </p:spPr>
        <p:txBody>
          <a:bodyPr wrap="none" lIns="36000" tIns="36000" rIns="36000" bIns="36000" rtlCol="0">
            <a:spAutoFit/>
          </a:bodyPr>
          <a:lstStyle/>
          <a:p>
            <a:pPr algn="ctr"/>
            <a:r>
              <a:rPr lang="en-US" sz="1600" dirty="0"/>
              <a:t>Phase-2</a:t>
            </a:r>
          </a:p>
          <a:p>
            <a:pPr algn="ctr"/>
            <a:r>
              <a:rPr lang="en-US" sz="1600" dirty="0"/>
              <a:t>Deployment</a:t>
            </a:r>
          </a:p>
        </p:txBody>
      </p:sp>
      <p:sp>
        <p:nvSpPr>
          <p:cNvPr id="51" name="TextBox 50">
            <a:extLst>
              <a:ext uri="{FF2B5EF4-FFF2-40B4-BE49-F238E27FC236}">
                <a16:creationId xmlns:a16="http://schemas.microsoft.com/office/drawing/2014/main" id="{49D85EE2-8D6C-490E-8101-5EAC9625B3A5}"/>
              </a:ext>
            </a:extLst>
          </p:cNvPr>
          <p:cNvSpPr txBox="1"/>
          <p:nvPr/>
        </p:nvSpPr>
        <p:spPr>
          <a:xfrm>
            <a:off x="8561585" y="1901377"/>
            <a:ext cx="1076184" cy="565146"/>
          </a:xfrm>
          <a:prstGeom prst="rect">
            <a:avLst/>
          </a:prstGeom>
          <a:noFill/>
        </p:spPr>
        <p:txBody>
          <a:bodyPr wrap="none" lIns="36000" tIns="36000" rIns="36000" bIns="36000" rtlCol="0">
            <a:spAutoFit/>
          </a:bodyPr>
          <a:lstStyle/>
          <a:p>
            <a:pPr algn="ctr"/>
            <a:r>
              <a:rPr lang="en-US" sz="1600" dirty="0"/>
              <a:t>Phase-3</a:t>
            </a:r>
          </a:p>
          <a:p>
            <a:pPr algn="ctr"/>
            <a:r>
              <a:rPr lang="fr-FR" sz="1600" dirty="0"/>
              <a:t>Operations</a:t>
            </a:r>
            <a:endParaRPr lang="en-US" sz="1600" dirty="0"/>
          </a:p>
        </p:txBody>
      </p:sp>
      <p:sp>
        <p:nvSpPr>
          <p:cNvPr id="70" name="Rectangle: Rounded Corners 69">
            <a:extLst>
              <a:ext uri="{FF2B5EF4-FFF2-40B4-BE49-F238E27FC236}">
                <a16:creationId xmlns:a16="http://schemas.microsoft.com/office/drawing/2014/main" id="{5D0D906C-401C-4D56-8538-65A70BE29786}"/>
              </a:ext>
            </a:extLst>
          </p:cNvPr>
          <p:cNvSpPr/>
          <p:nvPr/>
        </p:nvSpPr>
        <p:spPr>
          <a:xfrm>
            <a:off x="217188" y="3463108"/>
            <a:ext cx="1179409" cy="754743"/>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solidFill>
                  <a:schemeClr val="tx1"/>
                </a:solidFill>
              </a:rPr>
              <a:t>Configure</a:t>
            </a:r>
          </a:p>
          <a:p>
            <a:pPr algn="ctr"/>
            <a:r>
              <a:rPr lang="en-US" sz="1200" b="1" dirty="0">
                <a:solidFill>
                  <a:schemeClr val="tx1"/>
                </a:solidFill>
              </a:rPr>
              <a:t>manually</a:t>
            </a:r>
          </a:p>
        </p:txBody>
      </p:sp>
      <p:cxnSp>
        <p:nvCxnSpPr>
          <p:cNvPr id="30" name="Connector: Elbow 29">
            <a:extLst>
              <a:ext uri="{FF2B5EF4-FFF2-40B4-BE49-F238E27FC236}">
                <a16:creationId xmlns:a16="http://schemas.microsoft.com/office/drawing/2014/main" id="{3D2BB809-EE76-400F-AE35-93FD8CF8A882}"/>
              </a:ext>
            </a:extLst>
          </p:cNvPr>
          <p:cNvCxnSpPr>
            <a:cxnSpLocks/>
            <a:stCxn id="70" idx="3"/>
            <a:endCxn id="22" idx="1"/>
          </p:cNvCxnSpPr>
          <p:nvPr/>
        </p:nvCxnSpPr>
        <p:spPr>
          <a:xfrm flipV="1">
            <a:off x="1396597" y="3394553"/>
            <a:ext cx="319166" cy="445927"/>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39C5463F-40FA-4BE6-8651-0CCB53D9E8D3}"/>
              </a:ext>
            </a:extLst>
          </p:cNvPr>
          <p:cNvSpPr txBox="1"/>
          <p:nvPr/>
        </p:nvSpPr>
        <p:spPr>
          <a:xfrm>
            <a:off x="1715763" y="3265868"/>
            <a:ext cx="1300603" cy="257369"/>
          </a:xfrm>
          <a:prstGeom prst="rect">
            <a:avLst/>
          </a:prstGeom>
          <a:solidFill>
            <a:srgbClr val="FFFF00"/>
          </a:solidFill>
        </p:spPr>
        <p:txBody>
          <a:bodyPr wrap="none" lIns="36000" tIns="36000" rIns="36000" bIns="36000" rtlCol="0">
            <a:spAutoFit/>
          </a:bodyPr>
          <a:lstStyle/>
          <a:p>
            <a:r>
              <a:rPr lang="fr-FR" sz="1200" dirty="0" err="1"/>
              <a:t>Create</a:t>
            </a:r>
            <a:r>
              <a:rPr lang="fr-FR" sz="1200" dirty="0"/>
              <a:t> config files</a:t>
            </a:r>
            <a:endParaRPr lang="en-US" sz="1200" dirty="0"/>
          </a:p>
        </p:txBody>
      </p:sp>
      <p:sp>
        <p:nvSpPr>
          <p:cNvPr id="19" name="Rectangle: Rounded Corners 18">
            <a:extLst>
              <a:ext uri="{FF2B5EF4-FFF2-40B4-BE49-F238E27FC236}">
                <a16:creationId xmlns:a16="http://schemas.microsoft.com/office/drawing/2014/main" id="{EC7F3E9E-2D08-4CFC-AE11-8DDB85E78C5D}"/>
              </a:ext>
            </a:extLst>
          </p:cNvPr>
          <p:cNvSpPr/>
          <p:nvPr/>
        </p:nvSpPr>
        <p:spPr>
          <a:xfrm>
            <a:off x="4439852" y="2974315"/>
            <a:ext cx="1165692" cy="68038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SGW Docker</a:t>
            </a:r>
          </a:p>
          <a:p>
            <a:pPr algn="ctr"/>
            <a:r>
              <a:rPr lang="en-US" sz="1200" b="1" dirty="0"/>
              <a:t>deployment</a:t>
            </a:r>
          </a:p>
        </p:txBody>
      </p:sp>
      <p:sp>
        <p:nvSpPr>
          <p:cNvPr id="20" name="Rectangle: Rounded Corners 19">
            <a:extLst>
              <a:ext uri="{FF2B5EF4-FFF2-40B4-BE49-F238E27FC236}">
                <a16:creationId xmlns:a16="http://schemas.microsoft.com/office/drawing/2014/main" id="{4B97C505-6EA1-46A5-8223-F3E626CAF118}"/>
              </a:ext>
            </a:extLst>
          </p:cNvPr>
          <p:cNvSpPr/>
          <p:nvPr/>
        </p:nvSpPr>
        <p:spPr>
          <a:xfrm>
            <a:off x="4503583" y="3722330"/>
            <a:ext cx="1075718" cy="75474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FIS CD </a:t>
            </a:r>
          </a:p>
          <a:p>
            <a:pPr algn="ctr"/>
            <a:r>
              <a:rPr lang="en-US" sz="1200" b="1" dirty="0"/>
              <a:t>deployment</a:t>
            </a:r>
          </a:p>
        </p:txBody>
      </p:sp>
      <p:cxnSp>
        <p:nvCxnSpPr>
          <p:cNvPr id="21" name="Connector: Elbow 20">
            <a:extLst>
              <a:ext uri="{FF2B5EF4-FFF2-40B4-BE49-F238E27FC236}">
                <a16:creationId xmlns:a16="http://schemas.microsoft.com/office/drawing/2014/main" id="{4D913CD0-9651-4BB7-84BD-F9AB4D79331B}"/>
              </a:ext>
            </a:extLst>
          </p:cNvPr>
          <p:cNvCxnSpPr>
            <a:cxnSpLocks/>
            <a:stCxn id="22" idx="3"/>
            <a:endCxn id="19" idx="1"/>
          </p:cNvCxnSpPr>
          <p:nvPr/>
        </p:nvCxnSpPr>
        <p:spPr>
          <a:xfrm flipV="1">
            <a:off x="3016366" y="3314506"/>
            <a:ext cx="1423486" cy="80047"/>
          </a:xfrm>
          <a:prstGeom prst="bentConnector3">
            <a:avLst>
              <a:gd name="adj1" fmla="val 50000"/>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0F419016-0833-4081-BA3D-E30C2DDDA924}"/>
              </a:ext>
            </a:extLst>
          </p:cNvPr>
          <p:cNvSpPr txBox="1"/>
          <p:nvPr/>
        </p:nvSpPr>
        <p:spPr>
          <a:xfrm>
            <a:off x="5898770" y="3095428"/>
            <a:ext cx="982592" cy="442035"/>
          </a:xfrm>
          <a:prstGeom prst="rect">
            <a:avLst/>
          </a:prstGeom>
          <a:noFill/>
        </p:spPr>
        <p:txBody>
          <a:bodyPr wrap="square" lIns="36000" tIns="36000" rIns="36000" bIns="36000" rtlCol="0">
            <a:spAutoFit/>
          </a:bodyPr>
          <a:lstStyle/>
          <a:p>
            <a:r>
              <a:rPr lang="en-US" sz="1200" dirty="0"/>
              <a:t>SGW is running</a:t>
            </a:r>
          </a:p>
        </p:txBody>
      </p:sp>
      <p:cxnSp>
        <p:nvCxnSpPr>
          <p:cNvPr id="24" name="Connector: Elbow 23">
            <a:extLst>
              <a:ext uri="{FF2B5EF4-FFF2-40B4-BE49-F238E27FC236}">
                <a16:creationId xmlns:a16="http://schemas.microsoft.com/office/drawing/2014/main" id="{B96A8807-F23C-4A95-BFB1-3822D02A7698}"/>
              </a:ext>
            </a:extLst>
          </p:cNvPr>
          <p:cNvCxnSpPr>
            <a:cxnSpLocks/>
            <a:stCxn id="19" idx="3"/>
          </p:cNvCxnSpPr>
          <p:nvPr/>
        </p:nvCxnSpPr>
        <p:spPr>
          <a:xfrm>
            <a:off x="5605544" y="3314506"/>
            <a:ext cx="175318" cy="12700"/>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F3053671-F60B-4F8C-93FF-2455C12DEDB1}"/>
              </a:ext>
            </a:extLst>
          </p:cNvPr>
          <p:cNvSpPr txBox="1"/>
          <p:nvPr/>
        </p:nvSpPr>
        <p:spPr>
          <a:xfrm>
            <a:off x="5798370" y="3796186"/>
            <a:ext cx="1183585" cy="442035"/>
          </a:xfrm>
          <a:prstGeom prst="rect">
            <a:avLst/>
          </a:prstGeom>
          <a:noFill/>
        </p:spPr>
        <p:txBody>
          <a:bodyPr wrap="none" lIns="36000" tIns="36000" rIns="36000" bIns="36000" rtlCol="0">
            <a:spAutoFit/>
          </a:bodyPr>
          <a:lstStyle/>
          <a:p>
            <a:r>
              <a:rPr lang="en-US" sz="1200" dirty="0"/>
              <a:t>FIS CD services</a:t>
            </a:r>
          </a:p>
          <a:p>
            <a:r>
              <a:rPr lang="fr-FR" sz="1200" dirty="0"/>
              <a:t>a</a:t>
            </a:r>
            <a:r>
              <a:rPr lang="en-US" sz="1200" dirty="0"/>
              <a:t>re running</a:t>
            </a:r>
          </a:p>
        </p:txBody>
      </p:sp>
      <p:cxnSp>
        <p:nvCxnSpPr>
          <p:cNvPr id="26" name="Connector: Elbow 25">
            <a:extLst>
              <a:ext uri="{FF2B5EF4-FFF2-40B4-BE49-F238E27FC236}">
                <a16:creationId xmlns:a16="http://schemas.microsoft.com/office/drawing/2014/main" id="{76A24453-9D5E-469C-A4AA-2F57B57F61E7}"/>
              </a:ext>
            </a:extLst>
          </p:cNvPr>
          <p:cNvCxnSpPr>
            <a:cxnSpLocks/>
            <a:stCxn id="20" idx="3"/>
          </p:cNvCxnSpPr>
          <p:nvPr/>
        </p:nvCxnSpPr>
        <p:spPr>
          <a:xfrm flipV="1">
            <a:off x="5579301" y="4097048"/>
            <a:ext cx="140458" cy="2654"/>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19363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en-US" dirty="0"/>
              <a:t>Agenda</a:t>
            </a:r>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2</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normAutofit/>
          </a:bodyPr>
          <a:lstStyle/>
          <a:p>
            <a:pPr marL="342900" indent="-342900">
              <a:lnSpc>
                <a:spcPct val="200000"/>
              </a:lnSpc>
              <a:buFont typeface="+mj-lt"/>
              <a:buAutoNum type="arabicPeriod"/>
            </a:pPr>
            <a:r>
              <a:rPr lang="en-US" sz="2400" dirty="0"/>
              <a:t>The SGW Delivery process</a:t>
            </a:r>
          </a:p>
          <a:p>
            <a:pPr marL="342900" indent="-342900">
              <a:lnSpc>
                <a:spcPct val="200000"/>
              </a:lnSpc>
              <a:buFont typeface="+mj-lt"/>
              <a:buAutoNum type="arabicPeriod"/>
            </a:pPr>
            <a:r>
              <a:rPr lang="fr-FR" sz="2400" dirty="0"/>
              <a:t>FIS CD </a:t>
            </a:r>
            <a:r>
              <a:rPr lang="fr-FR" sz="2400" dirty="0" err="1"/>
              <a:t>alignment</a:t>
            </a:r>
            <a:endParaRPr lang="fr-FR" sz="2400" dirty="0"/>
          </a:p>
          <a:p>
            <a:pPr marL="342900" indent="-342900">
              <a:lnSpc>
                <a:spcPct val="200000"/>
              </a:lnSpc>
              <a:buFont typeface="+mj-lt"/>
              <a:buAutoNum type="arabicPeriod"/>
            </a:pPr>
            <a:r>
              <a:rPr lang="fr-FR" sz="2400" dirty="0"/>
              <a:t>Conclusion</a:t>
            </a:r>
            <a:endParaRPr lang="en-US" sz="2400" dirty="0"/>
          </a:p>
        </p:txBody>
      </p:sp>
    </p:spTree>
    <p:extLst>
      <p:ext uri="{BB962C8B-B14F-4D97-AF65-F5344CB8AC3E}">
        <p14:creationId xmlns:p14="http://schemas.microsoft.com/office/powerpoint/2010/main" val="3740859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err="1"/>
              <a:t>Deployment</a:t>
            </a:r>
            <a:r>
              <a:rPr lang="fr-FR" dirty="0"/>
              <a:t> for SA </a:t>
            </a:r>
            <a:r>
              <a:rPr lang="fr-FR" dirty="0" err="1"/>
              <a:t>gateways</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a:xfrm>
            <a:off x="10441518" y="6528824"/>
            <a:ext cx="624000" cy="180000"/>
          </a:xfrm>
        </p:spPr>
        <p:txBody>
          <a:bodyPr/>
          <a:lstStyle/>
          <a:p>
            <a:fld id="{C60C2248-B95D-984B-A0F4-42B9A4652AA7}" type="slidenum">
              <a:rPr lang="en-US" smtClean="0"/>
              <a:pPr/>
              <a:t>20</a:t>
            </a:fld>
            <a:endParaRPr lang="en-US"/>
          </a:p>
        </p:txBody>
      </p:sp>
      <p:cxnSp>
        <p:nvCxnSpPr>
          <p:cNvPr id="5" name="Straight Connector 4">
            <a:extLst>
              <a:ext uri="{FF2B5EF4-FFF2-40B4-BE49-F238E27FC236}">
                <a16:creationId xmlns:a16="http://schemas.microsoft.com/office/drawing/2014/main" id="{03890BD3-8C47-4A09-85BB-683F3D3D3124}"/>
              </a:ext>
            </a:extLst>
          </p:cNvPr>
          <p:cNvCxnSpPr/>
          <p:nvPr/>
        </p:nvCxnSpPr>
        <p:spPr>
          <a:xfrm>
            <a:off x="3179784"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1146A82-5097-498A-8420-9B917E13AC4F}"/>
              </a:ext>
            </a:extLst>
          </p:cNvPr>
          <p:cNvCxnSpPr>
            <a:cxnSpLocks/>
          </p:cNvCxnSpPr>
          <p:nvPr/>
        </p:nvCxnSpPr>
        <p:spPr>
          <a:xfrm>
            <a:off x="6529265" y="2120652"/>
            <a:ext cx="11769" cy="3322204"/>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9DD8A40-CCBC-457F-9B82-5E4B744343EE}"/>
              </a:ext>
            </a:extLst>
          </p:cNvPr>
          <p:cNvCxnSpPr/>
          <p:nvPr/>
        </p:nvCxnSpPr>
        <p:spPr>
          <a:xfrm>
            <a:off x="11508657" y="2135166"/>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0A9D15C-C71B-4DAB-9044-CEAA113C77C7}"/>
              </a:ext>
            </a:extLst>
          </p:cNvPr>
          <p:cNvSpPr txBox="1"/>
          <p:nvPr/>
        </p:nvSpPr>
        <p:spPr>
          <a:xfrm>
            <a:off x="594961" y="1944913"/>
            <a:ext cx="1885572" cy="565146"/>
          </a:xfrm>
          <a:prstGeom prst="rect">
            <a:avLst/>
          </a:prstGeom>
          <a:noFill/>
        </p:spPr>
        <p:txBody>
          <a:bodyPr wrap="none" lIns="36000" tIns="36000" rIns="36000" bIns="36000" rtlCol="0">
            <a:spAutoFit/>
          </a:bodyPr>
          <a:lstStyle/>
          <a:p>
            <a:pPr algn="ctr"/>
            <a:r>
              <a:rPr lang="en-US" sz="1600" dirty="0"/>
              <a:t>Phase-1</a:t>
            </a:r>
          </a:p>
          <a:p>
            <a:pPr algn="ctr"/>
            <a:r>
              <a:rPr lang="en-US" sz="1600" dirty="0"/>
              <a:t>Configure SGW SA</a:t>
            </a:r>
          </a:p>
        </p:txBody>
      </p:sp>
      <p:sp>
        <p:nvSpPr>
          <p:cNvPr id="50" name="TextBox 49">
            <a:extLst>
              <a:ext uri="{FF2B5EF4-FFF2-40B4-BE49-F238E27FC236}">
                <a16:creationId xmlns:a16="http://schemas.microsoft.com/office/drawing/2014/main" id="{94331F4D-AADE-4445-AAFE-2068DA11E72B}"/>
              </a:ext>
            </a:extLst>
          </p:cNvPr>
          <p:cNvSpPr txBox="1"/>
          <p:nvPr/>
        </p:nvSpPr>
        <p:spPr>
          <a:xfrm>
            <a:off x="3995504" y="1908631"/>
            <a:ext cx="1165952" cy="565146"/>
          </a:xfrm>
          <a:prstGeom prst="rect">
            <a:avLst/>
          </a:prstGeom>
          <a:noFill/>
        </p:spPr>
        <p:txBody>
          <a:bodyPr wrap="none" lIns="36000" tIns="36000" rIns="36000" bIns="36000" rtlCol="0">
            <a:spAutoFit/>
          </a:bodyPr>
          <a:lstStyle/>
          <a:p>
            <a:pPr algn="ctr"/>
            <a:r>
              <a:rPr lang="en-US" sz="1600" dirty="0"/>
              <a:t>Phase-2</a:t>
            </a:r>
          </a:p>
          <a:p>
            <a:pPr algn="ctr"/>
            <a:r>
              <a:rPr lang="en-US" sz="1600" dirty="0"/>
              <a:t>Deployment</a:t>
            </a:r>
          </a:p>
        </p:txBody>
      </p:sp>
      <p:sp>
        <p:nvSpPr>
          <p:cNvPr id="51" name="TextBox 50">
            <a:extLst>
              <a:ext uri="{FF2B5EF4-FFF2-40B4-BE49-F238E27FC236}">
                <a16:creationId xmlns:a16="http://schemas.microsoft.com/office/drawing/2014/main" id="{49D85EE2-8D6C-490E-8101-5EAC9625B3A5}"/>
              </a:ext>
            </a:extLst>
          </p:cNvPr>
          <p:cNvSpPr txBox="1"/>
          <p:nvPr/>
        </p:nvSpPr>
        <p:spPr>
          <a:xfrm>
            <a:off x="8561587" y="1915891"/>
            <a:ext cx="1076184" cy="565146"/>
          </a:xfrm>
          <a:prstGeom prst="rect">
            <a:avLst/>
          </a:prstGeom>
          <a:noFill/>
        </p:spPr>
        <p:txBody>
          <a:bodyPr wrap="none" lIns="36000" tIns="36000" rIns="36000" bIns="36000" rtlCol="0">
            <a:spAutoFit/>
          </a:bodyPr>
          <a:lstStyle/>
          <a:p>
            <a:pPr algn="ctr"/>
            <a:r>
              <a:rPr lang="en-US" sz="1600" dirty="0"/>
              <a:t>Phase-3</a:t>
            </a:r>
          </a:p>
          <a:p>
            <a:pPr algn="ctr"/>
            <a:r>
              <a:rPr lang="fr-FR" sz="1600" dirty="0"/>
              <a:t>Operations</a:t>
            </a:r>
            <a:endParaRPr lang="en-US" sz="1600" dirty="0"/>
          </a:p>
        </p:txBody>
      </p:sp>
      <p:sp>
        <p:nvSpPr>
          <p:cNvPr id="70" name="Rectangle: Rounded Corners 69">
            <a:extLst>
              <a:ext uri="{FF2B5EF4-FFF2-40B4-BE49-F238E27FC236}">
                <a16:creationId xmlns:a16="http://schemas.microsoft.com/office/drawing/2014/main" id="{5D0D906C-401C-4D56-8538-65A70BE29786}"/>
              </a:ext>
            </a:extLst>
          </p:cNvPr>
          <p:cNvSpPr/>
          <p:nvPr/>
        </p:nvSpPr>
        <p:spPr>
          <a:xfrm>
            <a:off x="217188" y="3463108"/>
            <a:ext cx="1179409" cy="754743"/>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solidFill>
                  <a:schemeClr val="tx1"/>
                </a:solidFill>
              </a:rPr>
              <a:t>Configure</a:t>
            </a:r>
          </a:p>
          <a:p>
            <a:pPr algn="ctr"/>
            <a:r>
              <a:rPr lang="en-US" sz="1200" b="1" dirty="0">
                <a:solidFill>
                  <a:schemeClr val="tx1"/>
                </a:solidFill>
              </a:rPr>
              <a:t>manually</a:t>
            </a:r>
          </a:p>
        </p:txBody>
      </p:sp>
      <p:cxnSp>
        <p:nvCxnSpPr>
          <p:cNvPr id="30" name="Connector: Elbow 29">
            <a:extLst>
              <a:ext uri="{FF2B5EF4-FFF2-40B4-BE49-F238E27FC236}">
                <a16:creationId xmlns:a16="http://schemas.microsoft.com/office/drawing/2014/main" id="{3D2BB809-EE76-400F-AE35-93FD8CF8A882}"/>
              </a:ext>
            </a:extLst>
          </p:cNvPr>
          <p:cNvCxnSpPr>
            <a:cxnSpLocks/>
            <a:stCxn id="70" idx="3"/>
            <a:endCxn id="22" idx="1"/>
          </p:cNvCxnSpPr>
          <p:nvPr/>
        </p:nvCxnSpPr>
        <p:spPr>
          <a:xfrm flipV="1">
            <a:off x="1396597" y="3394553"/>
            <a:ext cx="319166" cy="445927"/>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39C5463F-40FA-4BE6-8651-0CCB53D9E8D3}"/>
              </a:ext>
            </a:extLst>
          </p:cNvPr>
          <p:cNvSpPr txBox="1"/>
          <p:nvPr/>
        </p:nvSpPr>
        <p:spPr>
          <a:xfrm>
            <a:off x="1715763" y="3265868"/>
            <a:ext cx="1300603" cy="257369"/>
          </a:xfrm>
          <a:prstGeom prst="rect">
            <a:avLst/>
          </a:prstGeom>
          <a:solidFill>
            <a:srgbClr val="FFFF00"/>
          </a:solidFill>
        </p:spPr>
        <p:txBody>
          <a:bodyPr wrap="none" lIns="36000" tIns="36000" rIns="36000" bIns="36000" rtlCol="0">
            <a:spAutoFit/>
          </a:bodyPr>
          <a:lstStyle/>
          <a:p>
            <a:r>
              <a:rPr lang="fr-FR" sz="1200" dirty="0" err="1"/>
              <a:t>Create</a:t>
            </a:r>
            <a:r>
              <a:rPr lang="fr-FR" sz="1200" dirty="0"/>
              <a:t> config files</a:t>
            </a:r>
            <a:endParaRPr lang="en-US" sz="1200" dirty="0"/>
          </a:p>
        </p:txBody>
      </p:sp>
      <p:sp>
        <p:nvSpPr>
          <p:cNvPr id="19" name="Rectangle: Rounded Corners 18">
            <a:extLst>
              <a:ext uri="{FF2B5EF4-FFF2-40B4-BE49-F238E27FC236}">
                <a16:creationId xmlns:a16="http://schemas.microsoft.com/office/drawing/2014/main" id="{EC7F3E9E-2D08-4CFC-AE11-8DDB85E78C5D}"/>
              </a:ext>
            </a:extLst>
          </p:cNvPr>
          <p:cNvSpPr/>
          <p:nvPr/>
        </p:nvSpPr>
        <p:spPr>
          <a:xfrm>
            <a:off x="3452883" y="2974315"/>
            <a:ext cx="1165692" cy="68038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SGW Docker</a:t>
            </a:r>
          </a:p>
          <a:p>
            <a:pPr algn="ctr"/>
            <a:r>
              <a:rPr lang="en-US" sz="1200" b="1" dirty="0"/>
              <a:t>deployment</a:t>
            </a:r>
          </a:p>
        </p:txBody>
      </p:sp>
      <p:sp>
        <p:nvSpPr>
          <p:cNvPr id="20" name="Rectangle: Rounded Corners 19">
            <a:extLst>
              <a:ext uri="{FF2B5EF4-FFF2-40B4-BE49-F238E27FC236}">
                <a16:creationId xmlns:a16="http://schemas.microsoft.com/office/drawing/2014/main" id="{4B97C505-6EA1-46A5-8223-F3E626CAF118}"/>
              </a:ext>
            </a:extLst>
          </p:cNvPr>
          <p:cNvSpPr/>
          <p:nvPr/>
        </p:nvSpPr>
        <p:spPr>
          <a:xfrm>
            <a:off x="3516614" y="3722330"/>
            <a:ext cx="1075718" cy="75474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FIS CD </a:t>
            </a:r>
          </a:p>
          <a:p>
            <a:pPr algn="ctr"/>
            <a:r>
              <a:rPr lang="en-US" sz="1200" b="1" dirty="0"/>
              <a:t>deployment</a:t>
            </a:r>
          </a:p>
        </p:txBody>
      </p:sp>
      <p:cxnSp>
        <p:nvCxnSpPr>
          <p:cNvPr id="21" name="Connector: Elbow 20">
            <a:extLst>
              <a:ext uri="{FF2B5EF4-FFF2-40B4-BE49-F238E27FC236}">
                <a16:creationId xmlns:a16="http://schemas.microsoft.com/office/drawing/2014/main" id="{4D913CD0-9651-4BB7-84BD-F9AB4D79331B}"/>
              </a:ext>
            </a:extLst>
          </p:cNvPr>
          <p:cNvCxnSpPr>
            <a:cxnSpLocks/>
            <a:stCxn id="22" idx="3"/>
            <a:endCxn id="19" idx="1"/>
          </p:cNvCxnSpPr>
          <p:nvPr/>
        </p:nvCxnSpPr>
        <p:spPr>
          <a:xfrm flipV="1">
            <a:off x="3016366" y="3314506"/>
            <a:ext cx="436517" cy="80047"/>
          </a:xfrm>
          <a:prstGeom prst="bentConnector3">
            <a:avLst>
              <a:gd name="adj1" fmla="val 50000"/>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0F419016-0833-4081-BA3D-E30C2DDDA924}"/>
              </a:ext>
            </a:extLst>
          </p:cNvPr>
          <p:cNvSpPr txBox="1"/>
          <p:nvPr/>
        </p:nvSpPr>
        <p:spPr>
          <a:xfrm>
            <a:off x="4911801" y="3095428"/>
            <a:ext cx="982592" cy="442035"/>
          </a:xfrm>
          <a:prstGeom prst="rect">
            <a:avLst/>
          </a:prstGeom>
          <a:noFill/>
        </p:spPr>
        <p:txBody>
          <a:bodyPr wrap="square" lIns="36000" tIns="36000" rIns="36000" bIns="36000" rtlCol="0">
            <a:spAutoFit/>
          </a:bodyPr>
          <a:lstStyle/>
          <a:p>
            <a:r>
              <a:rPr lang="en-US" sz="1200" dirty="0"/>
              <a:t>SGW is running</a:t>
            </a:r>
          </a:p>
        </p:txBody>
      </p:sp>
      <p:cxnSp>
        <p:nvCxnSpPr>
          <p:cNvPr id="24" name="Connector: Elbow 23">
            <a:extLst>
              <a:ext uri="{FF2B5EF4-FFF2-40B4-BE49-F238E27FC236}">
                <a16:creationId xmlns:a16="http://schemas.microsoft.com/office/drawing/2014/main" id="{B96A8807-F23C-4A95-BFB1-3822D02A7698}"/>
              </a:ext>
            </a:extLst>
          </p:cNvPr>
          <p:cNvCxnSpPr>
            <a:cxnSpLocks/>
            <a:stCxn id="19" idx="3"/>
          </p:cNvCxnSpPr>
          <p:nvPr/>
        </p:nvCxnSpPr>
        <p:spPr>
          <a:xfrm>
            <a:off x="4618575" y="3314506"/>
            <a:ext cx="175318" cy="12700"/>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F3053671-F60B-4F8C-93FF-2455C12DEDB1}"/>
              </a:ext>
            </a:extLst>
          </p:cNvPr>
          <p:cNvSpPr txBox="1"/>
          <p:nvPr/>
        </p:nvSpPr>
        <p:spPr>
          <a:xfrm>
            <a:off x="4811401" y="3796186"/>
            <a:ext cx="1183585" cy="442035"/>
          </a:xfrm>
          <a:prstGeom prst="rect">
            <a:avLst/>
          </a:prstGeom>
          <a:noFill/>
        </p:spPr>
        <p:txBody>
          <a:bodyPr wrap="none" lIns="36000" tIns="36000" rIns="36000" bIns="36000" rtlCol="0">
            <a:spAutoFit/>
          </a:bodyPr>
          <a:lstStyle/>
          <a:p>
            <a:r>
              <a:rPr lang="en-US" sz="1200" dirty="0"/>
              <a:t>FIS CD services</a:t>
            </a:r>
          </a:p>
          <a:p>
            <a:r>
              <a:rPr lang="fr-FR" sz="1200" dirty="0"/>
              <a:t>a</a:t>
            </a:r>
            <a:r>
              <a:rPr lang="en-US" sz="1200" dirty="0"/>
              <a:t>re running</a:t>
            </a:r>
          </a:p>
        </p:txBody>
      </p:sp>
      <p:cxnSp>
        <p:nvCxnSpPr>
          <p:cNvPr id="26" name="Connector: Elbow 25">
            <a:extLst>
              <a:ext uri="{FF2B5EF4-FFF2-40B4-BE49-F238E27FC236}">
                <a16:creationId xmlns:a16="http://schemas.microsoft.com/office/drawing/2014/main" id="{76A24453-9D5E-469C-A4AA-2F57B57F61E7}"/>
              </a:ext>
            </a:extLst>
          </p:cNvPr>
          <p:cNvCxnSpPr>
            <a:cxnSpLocks/>
            <a:stCxn id="20" idx="3"/>
          </p:cNvCxnSpPr>
          <p:nvPr/>
        </p:nvCxnSpPr>
        <p:spPr>
          <a:xfrm flipV="1">
            <a:off x="4592332" y="4097048"/>
            <a:ext cx="140458" cy="2654"/>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0D74A548-973B-4311-BE98-C71F5B732A62}"/>
              </a:ext>
            </a:extLst>
          </p:cNvPr>
          <p:cNvSpPr/>
          <p:nvPr/>
        </p:nvSpPr>
        <p:spPr>
          <a:xfrm>
            <a:off x="7560527" y="2857000"/>
            <a:ext cx="1165692" cy="680382"/>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solidFill>
                  <a:schemeClr val="tx1"/>
                </a:solidFill>
              </a:rPr>
              <a:t>Monitor </a:t>
            </a:r>
          </a:p>
          <a:p>
            <a:pPr algn="ctr"/>
            <a:r>
              <a:rPr lang="en-US" sz="1200" b="1" dirty="0">
                <a:solidFill>
                  <a:schemeClr val="tx1"/>
                </a:solidFill>
              </a:rPr>
              <a:t>SGW</a:t>
            </a:r>
          </a:p>
        </p:txBody>
      </p:sp>
      <p:sp>
        <p:nvSpPr>
          <p:cNvPr id="28" name="Rectangle: Rounded Corners 27">
            <a:extLst>
              <a:ext uri="{FF2B5EF4-FFF2-40B4-BE49-F238E27FC236}">
                <a16:creationId xmlns:a16="http://schemas.microsoft.com/office/drawing/2014/main" id="{B877900F-F145-4AB9-A271-C550C5869F1C}"/>
              </a:ext>
            </a:extLst>
          </p:cNvPr>
          <p:cNvSpPr/>
          <p:nvPr/>
        </p:nvSpPr>
        <p:spPr>
          <a:xfrm>
            <a:off x="7596815" y="3793169"/>
            <a:ext cx="1165692" cy="680382"/>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solidFill>
                  <a:schemeClr val="tx1"/>
                </a:solidFill>
              </a:rPr>
              <a:t>Control </a:t>
            </a:r>
          </a:p>
          <a:p>
            <a:pPr algn="ctr"/>
            <a:r>
              <a:rPr lang="en-US" sz="1200" b="1" dirty="0">
                <a:solidFill>
                  <a:schemeClr val="tx1"/>
                </a:solidFill>
              </a:rPr>
              <a:t>SGW performance</a:t>
            </a:r>
          </a:p>
        </p:txBody>
      </p:sp>
      <p:cxnSp>
        <p:nvCxnSpPr>
          <p:cNvPr id="6" name="Connector: Elbow 5">
            <a:extLst>
              <a:ext uri="{FF2B5EF4-FFF2-40B4-BE49-F238E27FC236}">
                <a16:creationId xmlns:a16="http://schemas.microsoft.com/office/drawing/2014/main" id="{954767D6-2AF7-4A72-87E7-066B98861A76}"/>
              </a:ext>
            </a:extLst>
          </p:cNvPr>
          <p:cNvCxnSpPr>
            <a:stCxn id="23" idx="3"/>
            <a:endCxn id="27" idx="1"/>
          </p:cNvCxnSpPr>
          <p:nvPr/>
        </p:nvCxnSpPr>
        <p:spPr>
          <a:xfrm flipV="1">
            <a:off x="5894393" y="3197191"/>
            <a:ext cx="1666134" cy="119255"/>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 name="Connector: Elbow 7">
            <a:extLst>
              <a:ext uri="{FF2B5EF4-FFF2-40B4-BE49-F238E27FC236}">
                <a16:creationId xmlns:a16="http://schemas.microsoft.com/office/drawing/2014/main" id="{CC5FE249-B2AA-4063-8BCD-9F76EA396603}"/>
              </a:ext>
            </a:extLst>
          </p:cNvPr>
          <p:cNvCxnSpPr>
            <a:stCxn id="23" idx="3"/>
            <a:endCxn id="28" idx="1"/>
          </p:cNvCxnSpPr>
          <p:nvPr/>
        </p:nvCxnSpPr>
        <p:spPr>
          <a:xfrm>
            <a:off x="5894393" y="3316446"/>
            <a:ext cx="1702422" cy="816914"/>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7E4893F-0F5D-4661-98BD-B2D76522C07F}"/>
              </a:ext>
            </a:extLst>
          </p:cNvPr>
          <p:cNvSpPr txBox="1"/>
          <p:nvPr/>
        </p:nvSpPr>
        <p:spPr>
          <a:xfrm>
            <a:off x="9467701" y="3375716"/>
            <a:ext cx="1327701" cy="62670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defRPr lang="en-US"/>
            </a:defPPr>
            <a:lvl1pPr algn="ctr">
              <a:defRPr sz="1200" b="1"/>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a:solidFill>
                  <a:schemeClr val="tx1"/>
                </a:solidFill>
              </a:rPr>
              <a:t>Ensure</a:t>
            </a:r>
            <a:r>
              <a:rPr lang="fr-FR" dirty="0">
                <a:solidFill>
                  <a:schemeClr val="tx1"/>
                </a:solidFill>
              </a:rPr>
              <a:t> </a:t>
            </a:r>
          </a:p>
          <a:p>
            <a:r>
              <a:rPr lang="fr-FR">
                <a:solidFill>
                  <a:schemeClr val="tx1"/>
                </a:solidFill>
              </a:rPr>
              <a:t>Availability</a:t>
            </a:r>
            <a:endParaRPr lang="fr-FR" dirty="0">
              <a:solidFill>
                <a:schemeClr val="tx1"/>
              </a:solidFill>
            </a:endParaRPr>
          </a:p>
          <a:p>
            <a:r>
              <a:rPr lang="fr-FR" dirty="0" err="1">
                <a:solidFill>
                  <a:schemeClr val="tx1"/>
                </a:solidFill>
              </a:rPr>
              <a:t>manually</a:t>
            </a:r>
            <a:endParaRPr lang="en-US" dirty="0" err="1">
              <a:solidFill>
                <a:schemeClr val="tx1"/>
              </a:solidFill>
            </a:endParaRPr>
          </a:p>
        </p:txBody>
      </p:sp>
      <p:cxnSp>
        <p:nvCxnSpPr>
          <p:cNvPr id="13" name="Connector: Elbow 12">
            <a:extLst>
              <a:ext uri="{FF2B5EF4-FFF2-40B4-BE49-F238E27FC236}">
                <a16:creationId xmlns:a16="http://schemas.microsoft.com/office/drawing/2014/main" id="{345F3B39-506C-4E0D-8927-2EA771A62BD5}"/>
              </a:ext>
            </a:extLst>
          </p:cNvPr>
          <p:cNvCxnSpPr>
            <a:cxnSpLocks/>
            <a:stCxn id="27" idx="3"/>
            <a:endCxn id="10" idx="0"/>
          </p:cNvCxnSpPr>
          <p:nvPr/>
        </p:nvCxnSpPr>
        <p:spPr>
          <a:xfrm>
            <a:off x="8726219" y="3197191"/>
            <a:ext cx="1405333" cy="178525"/>
          </a:xfrm>
          <a:prstGeom prst="bentConnector2">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Connector: Elbow 15">
            <a:extLst>
              <a:ext uri="{FF2B5EF4-FFF2-40B4-BE49-F238E27FC236}">
                <a16:creationId xmlns:a16="http://schemas.microsoft.com/office/drawing/2014/main" id="{DF5E60C9-C37B-4DA9-A921-822E5092B87B}"/>
              </a:ext>
            </a:extLst>
          </p:cNvPr>
          <p:cNvCxnSpPr>
            <a:cxnSpLocks/>
            <a:stCxn id="28" idx="3"/>
            <a:endCxn id="10" idx="2"/>
          </p:cNvCxnSpPr>
          <p:nvPr/>
        </p:nvCxnSpPr>
        <p:spPr>
          <a:xfrm flipV="1">
            <a:off x="8762507" y="4002417"/>
            <a:ext cx="1369045" cy="130943"/>
          </a:xfrm>
          <a:prstGeom prst="bentConnector2">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79165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a:t>FIS CD mis-</a:t>
            </a:r>
            <a:r>
              <a:rPr lang="fr-FR" dirty="0" err="1"/>
              <a:t>alignment</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21</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lstStyle/>
          <a:p>
            <a:endParaRPr lang="en-US" dirty="0"/>
          </a:p>
          <a:p>
            <a:endParaRPr lang="en-US" dirty="0"/>
          </a:p>
        </p:txBody>
      </p:sp>
      <p:sp>
        <p:nvSpPr>
          <p:cNvPr id="5" name="Rectangle 4">
            <a:extLst>
              <a:ext uri="{FF2B5EF4-FFF2-40B4-BE49-F238E27FC236}">
                <a16:creationId xmlns:a16="http://schemas.microsoft.com/office/drawing/2014/main" id="{B68EBE37-373D-4C42-A09B-5085CE2E9A0F}"/>
              </a:ext>
            </a:extLst>
          </p:cNvPr>
          <p:cNvSpPr/>
          <p:nvPr/>
        </p:nvSpPr>
        <p:spPr>
          <a:xfrm>
            <a:off x="2772229" y="1814290"/>
            <a:ext cx="3033485" cy="798285"/>
          </a:xfrm>
          <a:prstGeom prst="rect">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a:solidFill>
                  <a:schemeClr val="tx1"/>
                </a:solidFill>
              </a:rPr>
              <a:t>- Configuration -</a:t>
            </a:r>
          </a:p>
          <a:p>
            <a:pPr marL="742950" lvl="1" indent="-285750" algn="just">
              <a:buFont typeface="Arial" panose="020B0604020202020204" pitchFamily="34" charset="0"/>
              <a:buChar char="•"/>
            </a:pPr>
            <a:r>
              <a:rPr lang="fr-FR" sz="1200" b="1" dirty="0" err="1">
                <a:solidFill>
                  <a:schemeClr val="tx1"/>
                </a:solidFill>
              </a:rPr>
              <a:t>Cost</a:t>
            </a:r>
            <a:r>
              <a:rPr lang="fr-FR" sz="1200" b="1" dirty="0">
                <a:solidFill>
                  <a:schemeClr val="tx1"/>
                </a:solidFill>
              </a:rPr>
              <a:t> </a:t>
            </a:r>
            <a:r>
              <a:rPr lang="fr-FR" sz="1200" b="1" dirty="0" err="1">
                <a:solidFill>
                  <a:schemeClr val="tx1"/>
                </a:solidFill>
              </a:rPr>
              <a:t>is</a:t>
            </a:r>
            <a:r>
              <a:rPr lang="fr-FR" sz="1200" b="1" dirty="0">
                <a:solidFill>
                  <a:schemeClr val="tx1"/>
                </a:solidFill>
              </a:rPr>
              <a:t> high</a:t>
            </a:r>
          </a:p>
          <a:p>
            <a:pPr marL="742950" lvl="1" indent="-285750" algn="just">
              <a:buFont typeface="Arial" panose="020B0604020202020204" pitchFamily="34" charset="0"/>
              <a:buChar char="•"/>
            </a:pPr>
            <a:r>
              <a:rPr lang="fr-FR" sz="1200" b="1" dirty="0">
                <a:solidFill>
                  <a:schemeClr val="tx1"/>
                </a:solidFill>
              </a:rPr>
              <a:t>File </a:t>
            </a:r>
            <a:r>
              <a:rPr lang="fr-FR" sz="1200" b="1" dirty="0" err="1">
                <a:solidFill>
                  <a:schemeClr val="tx1"/>
                </a:solidFill>
              </a:rPr>
              <a:t>Syetm</a:t>
            </a:r>
            <a:r>
              <a:rPr lang="fr-FR" sz="1200" b="1" dirty="0">
                <a:solidFill>
                  <a:schemeClr val="tx1"/>
                </a:solidFill>
              </a:rPr>
              <a:t> </a:t>
            </a:r>
            <a:r>
              <a:rPr lang="fr-FR" sz="1200" b="1" dirty="0" err="1">
                <a:solidFill>
                  <a:schemeClr val="tx1"/>
                </a:solidFill>
              </a:rPr>
              <a:t>based</a:t>
            </a:r>
            <a:endParaRPr lang="en-US" sz="1200" b="1" dirty="0" err="1">
              <a:solidFill>
                <a:schemeClr val="tx1"/>
              </a:solidFill>
            </a:endParaRPr>
          </a:p>
        </p:txBody>
      </p:sp>
      <p:sp>
        <p:nvSpPr>
          <p:cNvPr id="7" name="Oval 6">
            <a:extLst>
              <a:ext uri="{FF2B5EF4-FFF2-40B4-BE49-F238E27FC236}">
                <a16:creationId xmlns:a16="http://schemas.microsoft.com/office/drawing/2014/main" id="{38A47D72-2548-444F-AF6D-14966585A952}"/>
              </a:ext>
            </a:extLst>
          </p:cNvPr>
          <p:cNvSpPr/>
          <p:nvPr/>
        </p:nvSpPr>
        <p:spPr>
          <a:xfrm>
            <a:off x="2133599" y="1756238"/>
            <a:ext cx="957943" cy="941861"/>
          </a:xfrm>
          <a:prstGeom prst="ellipse">
            <a:avLst/>
          </a:prstGeom>
          <a:solidFill>
            <a:schemeClr val="tx2">
              <a:lumMod val="20000"/>
              <a:lumOff val="80000"/>
            </a:schemeClr>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400" b="1" dirty="0" err="1">
              <a:solidFill>
                <a:schemeClr val="tx1"/>
              </a:solidFill>
            </a:endParaRPr>
          </a:p>
        </p:txBody>
      </p:sp>
      <p:sp>
        <p:nvSpPr>
          <p:cNvPr id="34" name="Rectangle 33">
            <a:extLst>
              <a:ext uri="{FF2B5EF4-FFF2-40B4-BE49-F238E27FC236}">
                <a16:creationId xmlns:a16="http://schemas.microsoft.com/office/drawing/2014/main" id="{A99D006D-FAF4-4530-BF7E-10C110B83BA1}"/>
              </a:ext>
            </a:extLst>
          </p:cNvPr>
          <p:cNvSpPr/>
          <p:nvPr/>
        </p:nvSpPr>
        <p:spPr>
          <a:xfrm>
            <a:off x="2772229" y="3319240"/>
            <a:ext cx="3033485" cy="798285"/>
          </a:xfrm>
          <a:prstGeom prst="rect">
            <a:avLst/>
          </a:prstGeom>
          <a:solidFill>
            <a:srgbClr val="4ABC60">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a:solidFill>
                  <a:schemeClr val="tx1"/>
                </a:solidFill>
              </a:rPr>
              <a:t>- Performance -</a:t>
            </a:r>
          </a:p>
          <a:p>
            <a:pPr algn="ctr"/>
            <a:r>
              <a:rPr lang="fr-FR" sz="1200" b="1" dirty="0" err="1">
                <a:solidFill>
                  <a:schemeClr val="tx1"/>
                </a:solidFill>
              </a:rPr>
              <a:t>uncontrollable</a:t>
            </a:r>
            <a:endParaRPr lang="en-US" sz="1200" b="1" dirty="0" err="1">
              <a:solidFill>
                <a:schemeClr val="tx1"/>
              </a:solidFill>
            </a:endParaRPr>
          </a:p>
        </p:txBody>
      </p:sp>
      <p:sp>
        <p:nvSpPr>
          <p:cNvPr id="35" name="Oval 34">
            <a:extLst>
              <a:ext uri="{FF2B5EF4-FFF2-40B4-BE49-F238E27FC236}">
                <a16:creationId xmlns:a16="http://schemas.microsoft.com/office/drawing/2014/main" id="{0AA2E4A4-F687-44FF-ADD1-2D5FA97D8EF2}"/>
              </a:ext>
            </a:extLst>
          </p:cNvPr>
          <p:cNvSpPr/>
          <p:nvPr/>
        </p:nvSpPr>
        <p:spPr>
          <a:xfrm>
            <a:off x="2133599" y="3261188"/>
            <a:ext cx="957943" cy="941861"/>
          </a:xfrm>
          <a:prstGeom prst="ellipse">
            <a:avLst/>
          </a:prstGeom>
          <a:solidFill>
            <a:schemeClr val="tx2">
              <a:lumMod val="20000"/>
              <a:lumOff val="80000"/>
            </a:schemeClr>
          </a:solidFill>
          <a:ln>
            <a:solidFill>
              <a:srgbClr val="4ABC60"/>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400" b="1" dirty="0" err="1">
              <a:solidFill>
                <a:schemeClr val="tx1"/>
              </a:solidFill>
            </a:endParaRPr>
          </a:p>
        </p:txBody>
      </p:sp>
      <p:sp>
        <p:nvSpPr>
          <p:cNvPr id="36" name="Rectangle 35">
            <a:extLst>
              <a:ext uri="{FF2B5EF4-FFF2-40B4-BE49-F238E27FC236}">
                <a16:creationId xmlns:a16="http://schemas.microsoft.com/office/drawing/2014/main" id="{802CFB07-CB02-4613-8F60-977C05457A02}"/>
              </a:ext>
            </a:extLst>
          </p:cNvPr>
          <p:cNvSpPr/>
          <p:nvPr/>
        </p:nvSpPr>
        <p:spPr>
          <a:xfrm>
            <a:off x="2791279" y="4805140"/>
            <a:ext cx="3033485" cy="798285"/>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a:solidFill>
                  <a:schemeClr val="tx1"/>
                </a:solidFill>
              </a:rPr>
              <a:t>- </a:t>
            </a:r>
            <a:r>
              <a:rPr lang="fr-FR" sz="1600" b="1" dirty="0" err="1">
                <a:solidFill>
                  <a:schemeClr val="tx1"/>
                </a:solidFill>
              </a:rPr>
              <a:t>Availability</a:t>
            </a:r>
            <a:r>
              <a:rPr lang="fr-FR" sz="1600" b="1" dirty="0">
                <a:solidFill>
                  <a:schemeClr val="tx1"/>
                </a:solidFill>
              </a:rPr>
              <a:t> -</a:t>
            </a:r>
          </a:p>
          <a:p>
            <a:pPr algn="ctr"/>
            <a:r>
              <a:rPr lang="fr-FR" sz="1200" b="1" dirty="0">
                <a:solidFill>
                  <a:schemeClr val="tx1"/>
                </a:solidFill>
              </a:rPr>
              <a:t>Not possible</a:t>
            </a:r>
            <a:endParaRPr lang="en-US" sz="1200" b="1" dirty="0" err="1">
              <a:solidFill>
                <a:schemeClr val="tx1"/>
              </a:solidFill>
            </a:endParaRPr>
          </a:p>
        </p:txBody>
      </p:sp>
      <p:sp>
        <p:nvSpPr>
          <p:cNvPr id="37" name="Oval 36">
            <a:extLst>
              <a:ext uri="{FF2B5EF4-FFF2-40B4-BE49-F238E27FC236}">
                <a16:creationId xmlns:a16="http://schemas.microsoft.com/office/drawing/2014/main" id="{A865058D-34A9-417C-911D-AE60D5C5DAA5}"/>
              </a:ext>
            </a:extLst>
          </p:cNvPr>
          <p:cNvSpPr/>
          <p:nvPr/>
        </p:nvSpPr>
        <p:spPr>
          <a:xfrm>
            <a:off x="2152649" y="4747088"/>
            <a:ext cx="957943" cy="941861"/>
          </a:xfrm>
          <a:prstGeom prst="ellipse">
            <a:avLst/>
          </a:prstGeom>
          <a:solidFill>
            <a:schemeClr val="tx2">
              <a:lumMod val="20000"/>
              <a:lumOff val="8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400" b="1" dirty="0" err="1">
              <a:solidFill>
                <a:schemeClr val="tx1"/>
              </a:solidFill>
            </a:endParaRPr>
          </a:p>
        </p:txBody>
      </p:sp>
      <p:sp>
        <p:nvSpPr>
          <p:cNvPr id="46" name="Freeform: Shape 45">
            <a:extLst>
              <a:ext uri="{FF2B5EF4-FFF2-40B4-BE49-F238E27FC236}">
                <a16:creationId xmlns:a16="http://schemas.microsoft.com/office/drawing/2014/main" id="{94324820-D89B-43F4-8AFE-F85B2F915E99}"/>
              </a:ext>
            </a:extLst>
          </p:cNvPr>
          <p:cNvSpPr/>
          <p:nvPr/>
        </p:nvSpPr>
        <p:spPr>
          <a:xfrm>
            <a:off x="5810250" y="1809750"/>
            <a:ext cx="1400601" cy="1476376"/>
          </a:xfrm>
          <a:custGeom>
            <a:avLst/>
            <a:gdLst>
              <a:gd name="connsiteX0" fmla="*/ 0 w 1400601"/>
              <a:gd name="connsiteY0" fmla="*/ 0 h 1476376"/>
              <a:gd name="connsiteX1" fmla="*/ 0 w 1400601"/>
              <a:gd name="connsiteY1" fmla="*/ 0 h 1476376"/>
              <a:gd name="connsiteX2" fmla="*/ 171450 w 1400601"/>
              <a:gd name="connsiteY2" fmla="*/ 209550 h 1476376"/>
              <a:gd name="connsiteX3" fmla="*/ 495300 w 1400601"/>
              <a:gd name="connsiteY3" fmla="*/ 542925 h 1476376"/>
              <a:gd name="connsiteX4" fmla="*/ 923925 w 1400601"/>
              <a:gd name="connsiteY4" fmla="*/ 981075 h 1476376"/>
              <a:gd name="connsiteX5" fmla="*/ 1400175 w 1400601"/>
              <a:gd name="connsiteY5" fmla="*/ 1476375 h 1476376"/>
              <a:gd name="connsiteX6" fmla="*/ 1219200 w 1400601"/>
              <a:gd name="connsiteY6" fmla="*/ 1466850 h 1476376"/>
              <a:gd name="connsiteX7" fmla="*/ 1200150 w 1400601"/>
              <a:gd name="connsiteY7" fmla="*/ 1400175 h 1476376"/>
              <a:gd name="connsiteX8" fmla="*/ 1162050 w 1400601"/>
              <a:gd name="connsiteY8" fmla="*/ 1390650 h 1476376"/>
              <a:gd name="connsiteX9" fmla="*/ 1047750 w 1400601"/>
              <a:gd name="connsiteY9" fmla="*/ 1419225 h 1476376"/>
              <a:gd name="connsiteX10" fmla="*/ 1019175 w 1400601"/>
              <a:gd name="connsiteY10" fmla="*/ 1457325 h 1476376"/>
              <a:gd name="connsiteX11" fmla="*/ 1057275 w 1400601"/>
              <a:gd name="connsiteY11" fmla="*/ 1428750 h 1476376"/>
              <a:gd name="connsiteX12" fmla="*/ 1114425 w 1400601"/>
              <a:gd name="connsiteY12" fmla="*/ 1371600 h 1476376"/>
              <a:gd name="connsiteX13" fmla="*/ 1162050 w 1400601"/>
              <a:gd name="connsiteY13" fmla="*/ 1304925 h 1476376"/>
              <a:gd name="connsiteX14" fmla="*/ 1181100 w 1400601"/>
              <a:gd name="connsiteY14" fmla="*/ 1228725 h 1476376"/>
              <a:gd name="connsiteX15" fmla="*/ 1200150 w 1400601"/>
              <a:gd name="connsiteY15" fmla="*/ 1162050 h 1476376"/>
              <a:gd name="connsiteX16" fmla="*/ 1209675 w 1400601"/>
              <a:gd name="connsiteY16" fmla="*/ 1114425 h 1476376"/>
              <a:gd name="connsiteX17" fmla="*/ 1228725 w 1400601"/>
              <a:gd name="connsiteY17" fmla="*/ 1076325 h 1476376"/>
              <a:gd name="connsiteX18" fmla="*/ 1219200 w 1400601"/>
              <a:gd name="connsiteY18" fmla="*/ 1114425 h 1476376"/>
              <a:gd name="connsiteX19" fmla="*/ 1209675 w 1400601"/>
              <a:gd name="connsiteY19" fmla="*/ 1200150 h 1476376"/>
              <a:gd name="connsiteX20" fmla="*/ 1200150 w 1400601"/>
              <a:gd name="connsiteY20" fmla="*/ 1257300 h 1476376"/>
              <a:gd name="connsiteX21" fmla="*/ 1209675 w 1400601"/>
              <a:gd name="connsiteY21" fmla="*/ 1333500 h 1476376"/>
              <a:gd name="connsiteX22" fmla="*/ 1247775 w 1400601"/>
              <a:gd name="connsiteY22" fmla="*/ 1323975 h 1476376"/>
              <a:gd name="connsiteX23" fmla="*/ 1314450 w 1400601"/>
              <a:gd name="connsiteY23" fmla="*/ 1352550 h 1476376"/>
              <a:gd name="connsiteX24" fmla="*/ 1333500 w 1400601"/>
              <a:gd name="connsiteY24" fmla="*/ 1409700 h 1476376"/>
              <a:gd name="connsiteX25" fmla="*/ 1314450 w 1400601"/>
              <a:gd name="connsiteY25" fmla="*/ 1381125 h 1476376"/>
              <a:gd name="connsiteX26" fmla="*/ 1285875 w 1400601"/>
              <a:gd name="connsiteY26" fmla="*/ 1352550 h 1476376"/>
              <a:gd name="connsiteX27" fmla="*/ 1343025 w 1400601"/>
              <a:gd name="connsiteY27" fmla="*/ 1381125 h 1476376"/>
              <a:gd name="connsiteX28" fmla="*/ 1343025 w 1400601"/>
              <a:gd name="connsiteY28" fmla="*/ 1390650 h 147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00601" h="1476376">
                <a:moveTo>
                  <a:pt x="0" y="0"/>
                </a:moveTo>
                <a:lnTo>
                  <a:pt x="0" y="0"/>
                </a:lnTo>
                <a:cubicBezTo>
                  <a:pt x="57150" y="69850"/>
                  <a:pt x="110625" y="142876"/>
                  <a:pt x="171450" y="209550"/>
                </a:cubicBezTo>
                <a:cubicBezTo>
                  <a:pt x="275864" y="324004"/>
                  <a:pt x="393281" y="426332"/>
                  <a:pt x="495300" y="542925"/>
                </a:cubicBezTo>
                <a:cubicBezTo>
                  <a:pt x="728595" y="809548"/>
                  <a:pt x="560356" y="625769"/>
                  <a:pt x="923925" y="981075"/>
                </a:cubicBezTo>
                <a:cubicBezTo>
                  <a:pt x="1029039" y="1083800"/>
                  <a:pt x="1415202" y="1477166"/>
                  <a:pt x="1400175" y="1476375"/>
                </a:cubicBezTo>
                <a:lnTo>
                  <a:pt x="1219200" y="1466850"/>
                </a:lnTo>
                <a:cubicBezTo>
                  <a:pt x="1148095" y="1443148"/>
                  <a:pt x="1235539" y="1482750"/>
                  <a:pt x="1200150" y="1400175"/>
                </a:cubicBezTo>
                <a:cubicBezTo>
                  <a:pt x="1194993" y="1388143"/>
                  <a:pt x="1174750" y="1393825"/>
                  <a:pt x="1162050" y="1390650"/>
                </a:cubicBezTo>
                <a:cubicBezTo>
                  <a:pt x="1114390" y="1395946"/>
                  <a:pt x="1080561" y="1386414"/>
                  <a:pt x="1047750" y="1419225"/>
                </a:cubicBezTo>
                <a:cubicBezTo>
                  <a:pt x="1036525" y="1430450"/>
                  <a:pt x="1007950" y="1446100"/>
                  <a:pt x="1019175" y="1457325"/>
                </a:cubicBezTo>
                <a:cubicBezTo>
                  <a:pt x="1030400" y="1468550"/>
                  <a:pt x="1045475" y="1439370"/>
                  <a:pt x="1057275" y="1428750"/>
                </a:cubicBezTo>
                <a:cubicBezTo>
                  <a:pt x="1077300" y="1410728"/>
                  <a:pt x="1096403" y="1391625"/>
                  <a:pt x="1114425" y="1371600"/>
                </a:cubicBezTo>
                <a:cubicBezTo>
                  <a:pt x="1129615" y="1354722"/>
                  <a:pt x="1148799" y="1324801"/>
                  <a:pt x="1162050" y="1304925"/>
                </a:cubicBezTo>
                <a:cubicBezTo>
                  <a:pt x="1168400" y="1279525"/>
                  <a:pt x="1174354" y="1254023"/>
                  <a:pt x="1181100" y="1228725"/>
                </a:cubicBezTo>
                <a:cubicBezTo>
                  <a:pt x="1187056" y="1206391"/>
                  <a:pt x="1194544" y="1184474"/>
                  <a:pt x="1200150" y="1162050"/>
                </a:cubicBezTo>
                <a:cubicBezTo>
                  <a:pt x="1204077" y="1146344"/>
                  <a:pt x="1204555" y="1129784"/>
                  <a:pt x="1209675" y="1114425"/>
                </a:cubicBezTo>
                <a:cubicBezTo>
                  <a:pt x="1214165" y="1100955"/>
                  <a:pt x="1232169" y="1062550"/>
                  <a:pt x="1228725" y="1076325"/>
                </a:cubicBezTo>
                <a:lnTo>
                  <a:pt x="1219200" y="1114425"/>
                </a:lnTo>
                <a:cubicBezTo>
                  <a:pt x="1216025" y="1143000"/>
                  <a:pt x="1213475" y="1171651"/>
                  <a:pt x="1209675" y="1200150"/>
                </a:cubicBezTo>
                <a:cubicBezTo>
                  <a:pt x="1207123" y="1219293"/>
                  <a:pt x="1200150" y="1237987"/>
                  <a:pt x="1200150" y="1257300"/>
                </a:cubicBezTo>
                <a:cubicBezTo>
                  <a:pt x="1200150" y="1282898"/>
                  <a:pt x="1206500" y="1308100"/>
                  <a:pt x="1209675" y="1333500"/>
                </a:cubicBezTo>
                <a:cubicBezTo>
                  <a:pt x="1222375" y="1330325"/>
                  <a:pt x="1234684" y="1323975"/>
                  <a:pt x="1247775" y="1323975"/>
                </a:cubicBezTo>
                <a:cubicBezTo>
                  <a:pt x="1278529" y="1323975"/>
                  <a:pt x="1291119" y="1336996"/>
                  <a:pt x="1314450" y="1352550"/>
                </a:cubicBezTo>
                <a:cubicBezTo>
                  <a:pt x="1320800" y="1371600"/>
                  <a:pt x="1344639" y="1426408"/>
                  <a:pt x="1333500" y="1409700"/>
                </a:cubicBezTo>
                <a:cubicBezTo>
                  <a:pt x="1327150" y="1400175"/>
                  <a:pt x="1321779" y="1389919"/>
                  <a:pt x="1314450" y="1381125"/>
                </a:cubicBezTo>
                <a:cubicBezTo>
                  <a:pt x="1305826" y="1370777"/>
                  <a:pt x="1273096" y="1348290"/>
                  <a:pt x="1285875" y="1352550"/>
                </a:cubicBezTo>
                <a:cubicBezTo>
                  <a:pt x="1309116" y="1360297"/>
                  <a:pt x="1324561" y="1362661"/>
                  <a:pt x="1343025" y="1381125"/>
                </a:cubicBezTo>
                <a:lnTo>
                  <a:pt x="1343025" y="1390650"/>
                </a:ln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E61F332D-1BFA-4061-A913-12C34B831837}"/>
              </a:ext>
            </a:extLst>
          </p:cNvPr>
          <p:cNvSpPr/>
          <p:nvPr/>
        </p:nvSpPr>
        <p:spPr>
          <a:xfrm>
            <a:off x="5800725" y="1809750"/>
            <a:ext cx="1264809" cy="1466850"/>
          </a:xfrm>
          <a:custGeom>
            <a:avLst/>
            <a:gdLst>
              <a:gd name="connsiteX0" fmla="*/ 0 w 1264809"/>
              <a:gd name="connsiteY0" fmla="*/ 0 h 1466850"/>
              <a:gd name="connsiteX1" fmla="*/ 0 w 1264809"/>
              <a:gd name="connsiteY1" fmla="*/ 0 h 1466850"/>
              <a:gd name="connsiteX2" fmla="*/ 152400 w 1264809"/>
              <a:gd name="connsiteY2" fmla="*/ 152400 h 1466850"/>
              <a:gd name="connsiteX3" fmla="*/ 238125 w 1264809"/>
              <a:gd name="connsiteY3" fmla="*/ 219075 h 1466850"/>
              <a:gd name="connsiteX4" fmla="*/ 485775 w 1264809"/>
              <a:gd name="connsiteY4" fmla="*/ 400050 h 1466850"/>
              <a:gd name="connsiteX5" fmla="*/ 542925 w 1264809"/>
              <a:gd name="connsiteY5" fmla="*/ 447675 h 1466850"/>
              <a:gd name="connsiteX6" fmla="*/ 742950 w 1264809"/>
              <a:gd name="connsiteY6" fmla="*/ 581025 h 1466850"/>
              <a:gd name="connsiteX7" fmla="*/ 790575 w 1264809"/>
              <a:gd name="connsiteY7" fmla="*/ 685800 h 1466850"/>
              <a:gd name="connsiteX8" fmla="*/ 838200 w 1264809"/>
              <a:gd name="connsiteY8" fmla="*/ 828675 h 1466850"/>
              <a:gd name="connsiteX9" fmla="*/ 895350 w 1264809"/>
              <a:gd name="connsiteY9" fmla="*/ 904875 h 1466850"/>
              <a:gd name="connsiteX10" fmla="*/ 1019175 w 1264809"/>
              <a:gd name="connsiteY10" fmla="*/ 1095375 h 1466850"/>
              <a:gd name="connsiteX11" fmla="*/ 1057275 w 1264809"/>
              <a:gd name="connsiteY11" fmla="*/ 1133475 h 1466850"/>
              <a:gd name="connsiteX12" fmla="*/ 1104900 w 1264809"/>
              <a:gd name="connsiteY12" fmla="*/ 1190625 h 1466850"/>
              <a:gd name="connsiteX13" fmla="*/ 1114425 w 1264809"/>
              <a:gd name="connsiteY13" fmla="*/ 1304925 h 1466850"/>
              <a:gd name="connsiteX14" fmla="*/ 1123950 w 1264809"/>
              <a:gd name="connsiteY14" fmla="*/ 1333500 h 1466850"/>
              <a:gd name="connsiteX15" fmla="*/ 1133475 w 1264809"/>
              <a:gd name="connsiteY15" fmla="*/ 1409700 h 1466850"/>
              <a:gd name="connsiteX16" fmla="*/ 1143000 w 1264809"/>
              <a:gd name="connsiteY16" fmla="*/ 1438275 h 1466850"/>
              <a:gd name="connsiteX17" fmla="*/ 1200150 w 1264809"/>
              <a:gd name="connsiteY17" fmla="*/ 1457325 h 1466850"/>
              <a:gd name="connsiteX18" fmla="*/ 1228725 w 1264809"/>
              <a:gd name="connsiteY18" fmla="*/ 1466850 h 1466850"/>
              <a:gd name="connsiteX19" fmla="*/ 1247775 w 1264809"/>
              <a:gd name="connsiteY19" fmla="*/ 1428750 h 1466850"/>
              <a:gd name="connsiteX20" fmla="*/ 1209675 w 1264809"/>
              <a:gd name="connsiteY20" fmla="*/ 1428750 h 1466850"/>
              <a:gd name="connsiteX21" fmla="*/ 1209675 w 1264809"/>
              <a:gd name="connsiteY21" fmla="*/ 1428750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64809" h="1466850">
                <a:moveTo>
                  <a:pt x="0" y="0"/>
                </a:moveTo>
                <a:lnTo>
                  <a:pt x="0" y="0"/>
                </a:lnTo>
                <a:cubicBezTo>
                  <a:pt x="50800" y="50800"/>
                  <a:pt x="99529" y="103759"/>
                  <a:pt x="152400" y="152400"/>
                </a:cubicBezTo>
                <a:cubicBezTo>
                  <a:pt x="179041" y="176910"/>
                  <a:pt x="209065" y="197488"/>
                  <a:pt x="238125" y="219075"/>
                </a:cubicBezTo>
                <a:cubicBezTo>
                  <a:pt x="320200" y="280045"/>
                  <a:pt x="407230" y="334596"/>
                  <a:pt x="485775" y="400050"/>
                </a:cubicBezTo>
                <a:cubicBezTo>
                  <a:pt x="504825" y="415925"/>
                  <a:pt x="522569" y="433514"/>
                  <a:pt x="542925" y="447675"/>
                </a:cubicBezTo>
                <a:cubicBezTo>
                  <a:pt x="874875" y="678597"/>
                  <a:pt x="614725" y="484857"/>
                  <a:pt x="742950" y="581025"/>
                </a:cubicBezTo>
                <a:cubicBezTo>
                  <a:pt x="780278" y="693008"/>
                  <a:pt x="694747" y="440907"/>
                  <a:pt x="790575" y="685800"/>
                </a:cubicBezTo>
                <a:cubicBezTo>
                  <a:pt x="808868" y="732549"/>
                  <a:pt x="816540" y="783387"/>
                  <a:pt x="838200" y="828675"/>
                </a:cubicBezTo>
                <a:cubicBezTo>
                  <a:pt x="851899" y="857318"/>
                  <a:pt x="877522" y="878603"/>
                  <a:pt x="895350" y="904875"/>
                </a:cubicBezTo>
                <a:cubicBezTo>
                  <a:pt x="937876" y="967544"/>
                  <a:pt x="975399" y="1033573"/>
                  <a:pt x="1019175" y="1095375"/>
                </a:cubicBezTo>
                <a:cubicBezTo>
                  <a:pt x="1029556" y="1110031"/>
                  <a:pt x="1045260" y="1120125"/>
                  <a:pt x="1057275" y="1133475"/>
                </a:cubicBezTo>
                <a:cubicBezTo>
                  <a:pt x="1073864" y="1151907"/>
                  <a:pt x="1089025" y="1171575"/>
                  <a:pt x="1104900" y="1190625"/>
                </a:cubicBezTo>
                <a:cubicBezTo>
                  <a:pt x="1108075" y="1228725"/>
                  <a:pt x="1109372" y="1267028"/>
                  <a:pt x="1114425" y="1304925"/>
                </a:cubicBezTo>
                <a:cubicBezTo>
                  <a:pt x="1115752" y="1314877"/>
                  <a:pt x="1122154" y="1323622"/>
                  <a:pt x="1123950" y="1333500"/>
                </a:cubicBezTo>
                <a:cubicBezTo>
                  <a:pt x="1128529" y="1358685"/>
                  <a:pt x="1128896" y="1384515"/>
                  <a:pt x="1133475" y="1409700"/>
                </a:cubicBezTo>
                <a:cubicBezTo>
                  <a:pt x="1135271" y="1419578"/>
                  <a:pt x="1134830" y="1432439"/>
                  <a:pt x="1143000" y="1438275"/>
                </a:cubicBezTo>
                <a:cubicBezTo>
                  <a:pt x="1159340" y="1449947"/>
                  <a:pt x="1181100" y="1450975"/>
                  <a:pt x="1200150" y="1457325"/>
                </a:cubicBezTo>
                <a:lnTo>
                  <a:pt x="1228725" y="1466850"/>
                </a:lnTo>
                <a:cubicBezTo>
                  <a:pt x="1234168" y="1465036"/>
                  <a:pt x="1293132" y="1455964"/>
                  <a:pt x="1247775" y="1428750"/>
                </a:cubicBezTo>
                <a:cubicBezTo>
                  <a:pt x="1236885" y="1422216"/>
                  <a:pt x="1222375" y="1428750"/>
                  <a:pt x="1209675" y="1428750"/>
                </a:cubicBezTo>
                <a:lnTo>
                  <a:pt x="1209675" y="1428750"/>
                </a:ln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862D75AE-F48E-4811-A915-E6CB9BFD9FA2}"/>
              </a:ext>
            </a:extLst>
          </p:cNvPr>
          <p:cNvSpPr/>
          <p:nvPr/>
        </p:nvSpPr>
        <p:spPr>
          <a:xfrm>
            <a:off x="5800726" y="1809751"/>
            <a:ext cx="1232240" cy="1315131"/>
          </a:xfrm>
          <a:custGeom>
            <a:avLst/>
            <a:gdLst>
              <a:gd name="connsiteX0" fmla="*/ 0 w 1232240"/>
              <a:gd name="connsiteY0" fmla="*/ 0 h 1315131"/>
              <a:gd name="connsiteX1" fmla="*/ 1232240 w 1232240"/>
              <a:gd name="connsiteY1" fmla="*/ 1302654 h 1315131"/>
              <a:gd name="connsiteX2" fmla="*/ 1141928 w 1232240"/>
              <a:gd name="connsiteY2" fmla="*/ 1311200 h 1315131"/>
              <a:gd name="connsiteX3" fmla="*/ 1128436 w 1232240"/>
              <a:gd name="connsiteY3" fmla="*/ 1315131 h 1315131"/>
              <a:gd name="connsiteX4" fmla="*/ 0 w 1232240"/>
              <a:gd name="connsiteY4" fmla="*/ 794730 h 1315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240" h="1315131">
                <a:moveTo>
                  <a:pt x="0" y="0"/>
                </a:moveTo>
                <a:lnTo>
                  <a:pt x="1232240" y="1302654"/>
                </a:lnTo>
                <a:lnTo>
                  <a:pt x="1141928" y="1311200"/>
                </a:lnTo>
                <a:lnTo>
                  <a:pt x="1128436" y="1315131"/>
                </a:lnTo>
                <a:lnTo>
                  <a:pt x="0" y="794730"/>
                </a:lnTo>
                <a:close/>
              </a:path>
            </a:pathLst>
          </a:custGeom>
          <a:solidFill>
            <a:schemeClr val="accent4">
              <a:lumMod val="60000"/>
              <a:lumOff val="40000"/>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sp>
        <p:nvSpPr>
          <p:cNvPr id="76" name="Freeform: Shape 75">
            <a:extLst>
              <a:ext uri="{FF2B5EF4-FFF2-40B4-BE49-F238E27FC236}">
                <a16:creationId xmlns:a16="http://schemas.microsoft.com/office/drawing/2014/main" id="{0E410346-B25E-42B6-A481-824CD41551E3}"/>
              </a:ext>
            </a:extLst>
          </p:cNvPr>
          <p:cNvSpPr/>
          <p:nvPr/>
        </p:nvSpPr>
        <p:spPr>
          <a:xfrm flipV="1">
            <a:off x="5818668" y="4321943"/>
            <a:ext cx="1190931" cy="1281482"/>
          </a:xfrm>
          <a:custGeom>
            <a:avLst/>
            <a:gdLst>
              <a:gd name="connsiteX0" fmla="*/ 1067197 w 1190931"/>
              <a:gd name="connsiteY0" fmla="*/ 1281482 h 1281482"/>
              <a:gd name="connsiteX1" fmla="*/ 1123986 w 1190931"/>
              <a:gd name="connsiteY1" fmla="*/ 1264935 h 1281482"/>
              <a:gd name="connsiteX2" fmla="*/ 1190931 w 1190931"/>
              <a:gd name="connsiteY2" fmla="*/ 1258600 h 1281482"/>
              <a:gd name="connsiteX3" fmla="*/ 0 w 1190931"/>
              <a:gd name="connsiteY3" fmla="*/ 0 h 1281482"/>
              <a:gd name="connsiteX4" fmla="*/ 0 w 1190931"/>
              <a:gd name="connsiteY4" fmla="*/ 789474 h 1281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931" h="1281482">
                <a:moveTo>
                  <a:pt x="1067197" y="1281482"/>
                </a:moveTo>
                <a:lnTo>
                  <a:pt x="1123986" y="1264935"/>
                </a:lnTo>
                <a:lnTo>
                  <a:pt x="1190931" y="1258600"/>
                </a:lnTo>
                <a:lnTo>
                  <a:pt x="0" y="0"/>
                </a:lnTo>
                <a:lnTo>
                  <a:pt x="0" y="789474"/>
                </a:lnTo>
                <a:close/>
              </a:path>
            </a:pathLst>
          </a:custGeom>
          <a:solidFill>
            <a:schemeClr val="accent6">
              <a:lumMod val="20000"/>
              <a:lumOff val="80000"/>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sp>
        <p:nvSpPr>
          <p:cNvPr id="73" name="Freeform: Shape 72">
            <a:extLst>
              <a:ext uri="{FF2B5EF4-FFF2-40B4-BE49-F238E27FC236}">
                <a16:creationId xmlns:a16="http://schemas.microsoft.com/office/drawing/2014/main" id="{31AEE0C5-239F-4B03-BFE6-3C887CDC0236}"/>
              </a:ext>
            </a:extLst>
          </p:cNvPr>
          <p:cNvSpPr/>
          <p:nvPr/>
        </p:nvSpPr>
        <p:spPr>
          <a:xfrm rot="5400000">
            <a:off x="5739006" y="3384133"/>
            <a:ext cx="790575" cy="664413"/>
          </a:xfrm>
          <a:custGeom>
            <a:avLst/>
            <a:gdLst>
              <a:gd name="connsiteX0" fmla="*/ 0 w 790575"/>
              <a:gd name="connsiteY0" fmla="*/ 664413 h 664413"/>
              <a:gd name="connsiteX1" fmla="*/ 166104 w 790575"/>
              <a:gd name="connsiteY1" fmla="*/ 0 h 664413"/>
              <a:gd name="connsiteX2" fmla="*/ 166793 w 790575"/>
              <a:gd name="connsiteY2" fmla="*/ 399 h 664413"/>
              <a:gd name="connsiteX3" fmla="*/ 408668 w 790575"/>
              <a:gd name="connsiteY3" fmla="*/ 52421 h 664413"/>
              <a:gd name="connsiteX4" fmla="*/ 533901 w 790575"/>
              <a:gd name="connsiteY4" fmla="*/ 38972 h 664413"/>
              <a:gd name="connsiteX5" fmla="*/ 626555 w 790575"/>
              <a:gd name="connsiteY5" fmla="*/ 8332 h 664413"/>
              <a:gd name="connsiteX6" fmla="*/ 790575 w 790575"/>
              <a:gd name="connsiteY6" fmla="*/ 664413 h 66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5" h="664413">
                <a:moveTo>
                  <a:pt x="0" y="664413"/>
                </a:moveTo>
                <a:lnTo>
                  <a:pt x="166104" y="0"/>
                </a:lnTo>
                <a:lnTo>
                  <a:pt x="166793" y="399"/>
                </a:lnTo>
                <a:cubicBezTo>
                  <a:pt x="241136" y="33897"/>
                  <a:pt x="322871" y="52421"/>
                  <a:pt x="408668" y="52421"/>
                </a:cubicBezTo>
                <a:cubicBezTo>
                  <a:pt x="451566" y="52421"/>
                  <a:pt x="493450" y="47790"/>
                  <a:pt x="533901" y="38972"/>
                </a:cubicBezTo>
                <a:lnTo>
                  <a:pt x="626555" y="8332"/>
                </a:lnTo>
                <a:lnTo>
                  <a:pt x="790575" y="664413"/>
                </a:lnTo>
                <a:close/>
              </a:path>
            </a:pathLst>
          </a:custGeom>
          <a:solidFill>
            <a:srgbClr val="4ABC6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sp>
        <p:nvSpPr>
          <p:cNvPr id="75" name="Oval 74">
            <a:extLst>
              <a:ext uri="{FF2B5EF4-FFF2-40B4-BE49-F238E27FC236}">
                <a16:creationId xmlns:a16="http://schemas.microsoft.com/office/drawing/2014/main" id="{7414F726-DAB7-4ACB-94AF-3F7F94EDCEA1}"/>
              </a:ext>
            </a:extLst>
          </p:cNvPr>
          <p:cNvSpPr/>
          <p:nvPr/>
        </p:nvSpPr>
        <p:spPr>
          <a:xfrm>
            <a:off x="6414079" y="3103562"/>
            <a:ext cx="1323975" cy="1242790"/>
          </a:xfrm>
          <a:prstGeom prst="ellipse">
            <a:avLst/>
          </a:prstGeom>
          <a:solidFill>
            <a:srgbClr val="FF0000">
              <a:alpha val="40000"/>
            </a:srgbClr>
          </a:solidFill>
          <a:ln w="44450">
            <a:solidFill>
              <a:srgbClr val="F03704"/>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600" b="1" dirty="0" err="1"/>
          </a:p>
        </p:txBody>
      </p:sp>
      <p:pic>
        <p:nvPicPr>
          <p:cNvPr id="19" name="Graphic 18" descr="Upward trend">
            <a:extLst>
              <a:ext uri="{FF2B5EF4-FFF2-40B4-BE49-F238E27FC236}">
                <a16:creationId xmlns:a16="http://schemas.microsoft.com/office/drawing/2014/main" id="{88DD2341-C3CF-40CD-8A4C-004F1901DA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78810" y="1908451"/>
            <a:ext cx="676592" cy="676592"/>
          </a:xfrm>
          <a:prstGeom prst="rect">
            <a:avLst/>
          </a:prstGeom>
        </p:spPr>
      </p:pic>
      <p:pic>
        <p:nvPicPr>
          <p:cNvPr id="8" name="Graphic 7" descr="Tractor">
            <a:extLst>
              <a:ext uri="{FF2B5EF4-FFF2-40B4-BE49-F238E27FC236}">
                <a16:creationId xmlns:a16="http://schemas.microsoft.com/office/drawing/2014/main" id="{B6F6665E-27FF-43FA-90F4-5D08AD7E1EA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98912" y="3333758"/>
            <a:ext cx="800032" cy="800032"/>
          </a:xfrm>
          <a:prstGeom prst="rect">
            <a:avLst/>
          </a:prstGeom>
        </p:spPr>
      </p:pic>
      <p:pic>
        <p:nvPicPr>
          <p:cNvPr id="10" name="Graphic 9" descr="Coins">
            <a:extLst>
              <a:ext uri="{FF2B5EF4-FFF2-40B4-BE49-F238E27FC236}">
                <a16:creationId xmlns:a16="http://schemas.microsoft.com/office/drawing/2014/main" id="{09D56505-50FB-4624-93F3-926BA0F7F57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07667" y="1826653"/>
            <a:ext cx="309346" cy="309346"/>
          </a:xfrm>
          <a:prstGeom prst="rect">
            <a:avLst/>
          </a:prstGeom>
        </p:spPr>
      </p:pic>
      <p:pic>
        <p:nvPicPr>
          <p:cNvPr id="12" name="Graphic 11" descr="Angry face with solid fill">
            <a:extLst>
              <a:ext uri="{FF2B5EF4-FFF2-40B4-BE49-F238E27FC236}">
                <a16:creationId xmlns:a16="http://schemas.microsoft.com/office/drawing/2014/main" id="{0B4C2A3A-A5D0-434A-B3C3-5C7C2258CCB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19883" y="4921567"/>
            <a:ext cx="616536" cy="616536"/>
          </a:xfrm>
          <a:prstGeom prst="rect">
            <a:avLst/>
          </a:prstGeom>
        </p:spPr>
      </p:pic>
      <p:pic>
        <p:nvPicPr>
          <p:cNvPr id="14" name="Graphic 13" descr="Firefighter">
            <a:extLst>
              <a:ext uri="{FF2B5EF4-FFF2-40B4-BE49-F238E27FC236}">
                <a16:creationId xmlns:a16="http://schemas.microsoft.com/office/drawing/2014/main" id="{117FE740-6B67-440C-AD9E-C26E2ED17A3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40282" y="3392715"/>
            <a:ext cx="914400" cy="914400"/>
          </a:xfrm>
          <a:prstGeom prst="rect">
            <a:avLst/>
          </a:prstGeom>
        </p:spPr>
      </p:pic>
      <p:pic>
        <p:nvPicPr>
          <p:cNvPr id="16" name="Graphic 15" descr="Warning">
            <a:extLst>
              <a:ext uri="{FF2B5EF4-FFF2-40B4-BE49-F238E27FC236}">
                <a16:creationId xmlns:a16="http://schemas.microsoft.com/office/drawing/2014/main" id="{916C6DC7-A19D-4B14-B828-CBC2D0F8153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291737" y="3253629"/>
            <a:ext cx="350741" cy="350741"/>
          </a:xfrm>
          <a:prstGeom prst="rect">
            <a:avLst/>
          </a:prstGeom>
        </p:spPr>
      </p:pic>
    </p:spTree>
    <p:extLst>
      <p:ext uri="{BB962C8B-B14F-4D97-AF65-F5344CB8AC3E}">
        <p14:creationId xmlns:p14="http://schemas.microsoft.com/office/powerpoint/2010/main" val="1948319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err="1"/>
              <a:t>Proposed</a:t>
            </a:r>
            <a:r>
              <a:rPr lang="fr-FR" dirty="0"/>
              <a:t> solution</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22</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lstStyle/>
          <a:p>
            <a:endParaRPr lang="en-US" dirty="0"/>
          </a:p>
          <a:p>
            <a:endParaRPr lang="en-US" dirty="0"/>
          </a:p>
        </p:txBody>
      </p:sp>
      <p:sp>
        <p:nvSpPr>
          <p:cNvPr id="5" name="Rectangle 4">
            <a:extLst>
              <a:ext uri="{FF2B5EF4-FFF2-40B4-BE49-F238E27FC236}">
                <a16:creationId xmlns:a16="http://schemas.microsoft.com/office/drawing/2014/main" id="{B68EBE37-373D-4C42-A09B-5085CE2E9A0F}"/>
              </a:ext>
            </a:extLst>
          </p:cNvPr>
          <p:cNvSpPr/>
          <p:nvPr/>
        </p:nvSpPr>
        <p:spPr>
          <a:xfrm>
            <a:off x="2772229" y="1814290"/>
            <a:ext cx="3033485" cy="798285"/>
          </a:xfrm>
          <a:prstGeom prst="rect">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a:solidFill>
                  <a:schemeClr val="tx1"/>
                </a:solidFill>
              </a:rPr>
              <a:t>- Configuration - </a:t>
            </a:r>
          </a:p>
          <a:p>
            <a:pPr algn="ctr"/>
            <a:r>
              <a:rPr lang="fr-FR" sz="1200" b="1" dirty="0">
                <a:solidFill>
                  <a:schemeClr val="tx1"/>
                </a:solidFill>
              </a:rPr>
              <a:t>(As a service)</a:t>
            </a:r>
            <a:endParaRPr lang="en-US" sz="1200" b="1" dirty="0" err="1">
              <a:solidFill>
                <a:schemeClr val="tx1"/>
              </a:solidFill>
            </a:endParaRPr>
          </a:p>
        </p:txBody>
      </p:sp>
      <p:sp>
        <p:nvSpPr>
          <p:cNvPr id="7" name="Oval 6">
            <a:extLst>
              <a:ext uri="{FF2B5EF4-FFF2-40B4-BE49-F238E27FC236}">
                <a16:creationId xmlns:a16="http://schemas.microsoft.com/office/drawing/2014/main" id="{38A47D72-2548-444F-AF6D-14966585A952}"/>
              </a:ext>
            </a:extLst>
          </p:cNvPr>
          <p:cNvSpPr/>
          <p:nvPr/>
        </p:nvSpPr>
        <p:spPr>
          <a:xfrm>
            <a:off x="2133599" y="1756238"/>
            <a:ext cx="957943" cy="941861"/>
          </a:xfrm>
          <a:prstGeom prst="ellipse">
            <a:avLst/>
          </a:prstGeom>
          <a:solidFill>
            <a:schemeClr val="tx2">
              <a:lumMod val="20000"/>
              <a:lumOff val="80000"/>
            </a:schemeClr>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400" b="1" dirty="0" err="1">
              <a:solidFill>
                <a:schemeClr val="tx1"/>
              </a:solidFill>
            </a:endParaRPr>
          </a:p>
        </p:txBody>
      </p:sp>
      <p:sp>
        <p:nvSpPr>
          <p:cNvPr id="34" name="Rectangle 33">
            <a:extLst>
              <a:ext uri="{FF2B5EF4-FFF2-40B4-BE49-F238E27FC236}">
                <a16:creationId xmlns:a16="http://schemas.microsoft.com/office/drawing/2014/main" id="{A99D006D-FAF4-4530-BF7E-10C110B83BA1}"/>
              </a:ext>
            </a:extLst>
          </p:cNvPr>
          <p:cNvSpPr/>
          <p:nvPr/>
        </p:nvSpPr>
        <p:spPr>
          <a:xfrm>
            <a:off x="2772229" y="3319240"/>
            <a:ext cx="3033485" cy="798285"/>
          </a:xfrm>
          <a:prstGeom prst="rect">
            <a:avLst/>
          </a:prstGeom>
          <a:solidFill>
            <a:srgbClr val="4ABC60">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a:solidFill>
                  <a:schemeClr val="tx1"/>
                </a:solidFill>
              </a:rPr>
              <a:t>- Performance -</a:t>
            </a:r>
          </a:p>
          <a:p>
            <a:pPr algn="ctr"/>
            <a:r>
              <a:rPr lang="fr-FR" sz="1200" b="1" dirty="0">
                <a:solidFill>
                  <a:schemeClr val="tx1"/>
                </a:solidFill>
              </a:rPr>
              <a:t>(Scalable)</a:t>
            </a:r>
            <a:endParaRPr lang="en-US" sz="1200" b="1" dirty="0" err="1">
              <a:solidFill>
                <a:schemeClr val="tx1"/>
              </a:solidFill>
            </a:endParaRPr>
          </a:p>
        </p:txBody>
      </p:sp>
      <p:sp>
        <p:nvSpPr>
          <p:cNvPr id="35" name="Oval 34">
            <a:extLst>
              <a:ext uri="{FF2B5EF4-FFF2-40B4-BE49-F238E27FC236}">
                <a16:creationId xmlns:a16="http://schemas.microsoft.com/office/drawing/2014/main" id="{0AA2E4A4-F687-44FF-ADD1-2D5FA97D8EF2}"/>
              </a:ext>
            </a:extLst>
          </p:cNvPr>
          <p:cNvSpPr/>
          <p:nvPr/>
        </p:nvSpPr>
        <p:spPr>
          <a:xfrm>
            <a:off x="2133599" y="3261188"/>
            <a:ext cx="957943" cy="941861"/>
          </a:xfrm>
          <a:prstGeom prst="ellipse">
            <a:avLst/>
          </a:prstGeom>
          <a:solidFill>
            <a:schemeClr val="tx2">
              <a:lumMod val="20000"/>
              <a:lumOff val="80000"/>
            </a:schemeClr>
          </a:solidFill>
          <a:ln>
            <a:solidFill>
              <a:srgbClr val="4ABC60"/>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400" b="1" dirty="0" err="1">
              <a:solidFill>
                <a:schemeClr val="tx1"/>
              </a:solidFill>
            </a:endParaRPr>
          </a:p>
        </p:txBody>
      </p:sp>
      <p:sp>
        <p:nvSpPr>
          <p:cNvPr id="36" name="Rectangle 35">
            <a:extLst>
              <a:ext uri="{FF2B5EF4-FFF2-40B4-BE49-F238E27FC236}">
                <a16:creationId xmlns:a16="http://schemas.microsoft.com/office/drawing/2014/main" id="{802CFB07-CB02-4613-8F60-977C05457A02}"/>
              </a:ext>
            </a:extLst>
          </p:cNvPr>
          <p:cNvSpPr/>
          <p:nvPr/>
        </p:nvSpPr>
        <p:spPr>
          <a:xfrm>
            <a:off x="2791279" y="4805140"/>
            <a:ext cx="3033485" cy="798285"/>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a:solidFill>
                  <a:schemeClr val="tx1"/>
                </a:solidFill>
              </a:rPr>
              <a:t>- </a:t>
            </a:r>
            <a:r>
              <a:rPr lang="fr-FR" sz="1600" b="1" dirty="0" err="1">
                <a:solidFill>
                  <a:schemeClr val="tx1"/>
                </a:solidFill>
              </a:rPr>
              <a:t>Availability</a:t>
            </a:r>
            <a:r>
              <a:rPr lang="fr-FR" sz="1600" b="1" dirty="0">
                <a:solidFill>
                  <a:schemeClr val="tx1"/>
                </a:solidFill>
              </a:rPr>
              <a:t> -</a:t>
            </a:r>
          </a:p>
          <a:p>
            <a:pPr algn="ctr"/>
            <a:r>
              <a:rPr lang="fr-FR" sz="1200" b="1" dirty="0">
                <a:solidFill>
                  <a:schemeClr val="tx1"/>
                </a:solidFill>
              </a:rPr>
              <a:t>(</a:t>
            </a:r>
            <a:r>
              <a:rPr lang="fr-FR" sz="1200" b="1" dirty="0" err="1">
                <a:solidFill>
                  <a:schemeClr val="tx1"/>
                </a:solidFill>
              </a:rPr>
              <a:t>Controllable</a:t>
            </a:r>
            <a:r>
              <a:rPr lang="fr-FR" sz="1200" b="1" dirty="0">
                <a:solidFill>
                  <a:schemeClr val="tx1"/>
                </a:solidFill>
              </a:rPr>
              <a:t>)</a:t>
            </a:r>
            <a:endParaRPr lang="en-US" sz="1200" b="1" dirty="0" err="1">
              <a:solidFill>
                <a:schemeClr val="tx1"/>
              </a:solidFill>
            </a:endParaRPr>
          </a:p>
        </p:txBody>
      </p:sp>
      <p:sp>
        <p:nvSpPr>
          <p:cNvPr id="37" name="Oval 36">
            <a:extLst>
              <a:ext uri="{FF2B5EF4-FFF2-40B4-BE49-F238E27FC236}">
                <a16:creationId xmlns:a16="http://schemas.microsoft.com/office/drawing/2014/main" id="{A865058D-34A9-417C-911D-AE60D5C5DAA5}"/>
              </a:ext>
            </a:extLst>
          </p:cNvPr>
          <p:cNvSpPr/>
          <p:nvPr/>
        </p:nvSpPr>
        <p:spPr>
          <a:xfrm>
            <a:off x="2152649" y="4747088"/>
            <a:ext cx="957943" cy="941861"/>
          </a:xfrm>
          <a:prstGeom prst="ellipse">
            <a:avLst/>
          </a:prstGeom>
          <a:solidFill>
            <a:schemeClr val="tx2">
              <a:lumMod val="20000"/>
              <a:lumOff val="8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400" b="1" dirty="0" err="1">
              <a:solidFill>
                <a:schemeClr val="tx1"/>
              </a:solidFill>
            </a:endParaRPr>
          </a:p>
        </p:txBody>
      </p:sp>
      <p:sp>
        <p:nvSpPr>
          <p:cNvPr id="46" name="Freeform: Shape 45">
            <a:extLst>
              <a:ext uri="{FF2B5EF4-FFF2-40B4-BE49-F238E27FC236}">
                <a16:creationId xmlns:a16="http://schemas.microsoft.com/office/drawing/2014/main" id="{94324820-D89B-43F4-8AFE-F85B2F915E99}"/>
              </a:ext>
            </a:extLst>
          </p:cNvPr>
          <p:cNvSpPr/>
          <p:nvPr/>
        </p:nvSpPr>
        <p:spPr>
          <a:xfrm>
            <a:off x="5810250" y="1809750"/>
            <a:ext cx="1400601" cy="1476376"/>
          </a:xfrm>
          <a:custGeom>
            <a:avLst/>
            <a:gdLst>
              <a:gd name="connsiteX0" fmla="*/ 0 w 1400601"/>
              <a:gd name="connsiteY0" fmla="*/ 0 h 1476376"/>
              <a:gd name="connsiteX1" fmla="*/ 0 w 1400601"/>
              <a:gd name="connsiteY1" fmla="*/ 0 h 1476376"/>
              <a:gd name="connsiteX2" fmla="*/ 171450 w 1400601"/>
              <a:gd name="connsiteY2" fmla="*/ 209550 h 1476376"/>
              <a:gd name="connsiteX3" fmla="*/ 495300 w 1400601"/>
              <a:gd name="connsiteY3" fmla="*/ 542925 h 1476376"/>
              <a:gd name="connsiteX4" fmla="*/ 923925 w 1400601"/>
              <a:gd name="connsiteY4" fmla="*/ 981075 h 1476376"/>
              <a:gd name="connsiteX5" fmla="*/ 1400175 w 1400601"/>
              <a:gd name="connsiteY5" fmla="*/ 1476375 h 1476376"/>
              <a:gd name="connsiteX6" fmla="*/ 1219200 w 1400601"/>
              <a:gd name="connsiteY6" fmla="*/ 1466850 h 1476376"/>
              <a:gd name="connsiteX7" fmla="*/ 1200150 w 1400601"/>
              <a:gd name="connsiteY7" fmla="*/ 1400175 h 1476376"/>
              <a:gd name="connsiteX8" fmla="*/ 1162050 w 1400601"/>
              <a:gd name="connsiteY8" fmla="*/ 1390650 h 1476376"/>
              <a:gd name="connsiteX9" fmla="*/ 1047750 w 1400601"/>
              <a:gd name="connsiteY9" fmla="*/ 1419225 h 1476376"/>
              <a:gd name="connsiteX10" fmla="*/ 1019175 w 1400601"/>
              <a:gd name="connsiteY10" fmla="*/ 1457325 h 1476376"/>
              <a:gd name="connsiteX11" fmla="*/ 1057275 w 1400601"/>
              <a:gd name="connsiteY11" fmla="*/ 1428750 h 1476376"/>
              <a:gd name="connsiteX12" fmla="*/ 1114425 w 1400601"/>
              <a:gd name="connsiteY12" fmla="*/ 1371600 h 1476376"/>
              <a:gd name="connsiteX13" fmla="*/ 1162050 w 1400601"/>
              <a:gd name="connsiteY13" fmla="*/ 1304925 h 1476376"/>
              <a:gd name="connsiteX14" fmla="*/ 1181100 w 1400601"/>
              <a:gd name="connsiteY14" fmla="*/ 1228725 h 1476376"/>
              <a:gd name="connsiteX15" fmla="*/ 1200150 w 1400601"/>
              <a:gd name="connsiteY15" fmla="*/ 1162050 h 1476376"/>
              <a:gd name="connsiteX16" fmla="*/ 1209675 w 1400601"/>
              <a:gd name="connsiteY16" fmla="*/ 1114425 h 1476376"/>
              <a:gd name="connsiteX17" fmla="*/ 1228725 w 1400601"/>
              <a:gd name="connsiteY17" fmla="*/ 1076325 h 1476376"/>
              <a:gd name="connsiteX18" fmla="*/ 1219200 w 1400601"/>
              <a:gd name="connsiteY18" fmla="*/ 1114425 h 1476376"/>
              <a:gd name="connsiteX19" fmla="*/ 1209675 w 1400601"/>
              <a:gd name="connsiteY19" fmla="*/ 1200150 h 1476376"/>
              <a:gd name="connsiteX20" fmla="*/ 1200150 w 1400601"/>
              <a:gd name="connsiteY20" fmla="*/ 1257300 h 1476376"/>
              <a:gd name="connsiteX21" fmla="*/ 1209675 w 1400601"/>
              <a:gd name="connsiteY21" fmla="*/ 1333500 h 1476376"/>
              <a:gd name="connsiteX22" fmla="*/ 1247775 w 1400601"/>
              <a:gd name="connsiteY22" fmla="*/ 1323975 h 1476376"/>
              <a:gd name="connsiteX23" fmla="*/ 1314450 w 1400601"/>
              <a:gd name="connsiteY23" fmla="*/ 1352550 h 1476376"/>
              <a:gd name="connsiteX24" fmla="*/ 1333500 w 1400601"/>
              <a:gd name="connsiteY24" fmla="*/ 1409700 h 1476376"/>
              <a:gd name="connsiteX25" fmla="*/ 1314450 w 1400601"/>
              <a:gd name="connsiteY25" fmla="*/ 1381125 h 1476376"/>
              <a:gd name="connsiteX26" fmla="*/ 1285875 w 1400601"/>
              <a:gd name="connsiteY26" fmla="*/ 1352550 h 1476376"/>
              <a:gd name="connsiteX27" fmla="*/ 1343025 w 1400601"/>
              <a:gd name="connsiteY27" fmla="*/ 1381125 h 1476376"/>
              <a:gd name="connsiteX28" fmla="*/ 1343025 w 1400601"/>
              <a:gd name="connsiteY28" fmla="*/ 1390650 h 147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00601" h="1476376">
                <a:moveTo>
                  <a:pt x="0" y="0"/>
                </a:moveTo>
                <a:lnTo>
                  <a:pt x="0" y="0"/>
                </a:lnTo>
                <a:cubicBezTo>
                  <a:pt x="57150" y="69850"/>
                  <a:pt x="110625" y="142876"/>
                  <a:pt x="171450" y="209550"/>
                </a:cubicBezTo>
                <a:cubicBezTo>
                  <a:pt x="275864" y="324004"/>
                  <a:pt x="393281" y="426332"/>
                  <a:pt x="495300" y="542925"/>
                </a:cubicBezTo>
                <a:cubicBezTo>
                  <a:pt x="728595" y="809548"/>
                  <a:pt x="560356" y="625769"/>
                  <a:pt x="923925" y="981075"/>
                </a:cubicBezTo>
                <a:cubicBezTo>
                  <a:pt x="1029039" y="1083800"/>
                  <a:pt x="1415202" y="1477166"/>
                  <a:pt x="1400175" y="1476375"/>
                </a:cubicBezTo>
                <a:lnTo>
                  <a:pt x="1219200" y="1466850"/>
                </a:lnTo>
                <a:cubicBezTo>
                  <a:pt x="1148095" y="1443148"/>
                  <a:pt x="1235539" y="1482750"/>
                  <a:pt x="1200150" y="1400175"/>
                </a:cubicBezTo>
                <a:cubicBezTo>
                  <a:pt x="1194993" y="1388143"/>
                  <a:pt x="1174750" y="1393825"/>
                  <a:pt x="1162050" y="1390650"/>
                </a:cubicBezTo>
                <a:cubicBezTo>
                  <a:pt x="1114390" y="1395946"/>
                  <a:pt x="1080561" y="1386414"/>
                  <a:pt x="1047750" y="1419225"/>
                </a:cubicBezTo>
                <a:cubicBezTo>
                  <a:pt x="1036525" y="1430450"/>
                  <a:pt x="1007950" y="1446100"/>
                  <a:pt x="1019175" y="1457325"/>
                </a:cubicBezTo>
                <a:cubicBezTo>
                  <a:pt x="1030400" y="1468550"/>
                  <a:pt x="1045475" y="1439370"/>
                  <a:pt x="1057275" y="1428750"/>
                </a:cubicBezTo>
                <a:cubicBezTo>
                  <a:pt x="1077300" y="1410728"/>
                  <a:pt x="1096403" y="1391625"/>
                  <a:pt x="1114425" y="1371600"/>
                </a:cubicBezTo>
                <a:cubicBezTo>
                  <a:pt x="1129615" y="1354722"/>
                  <a:pt x="1148799" y="1324801"/>
                  <a:pt x="1162050" y="1304925"/>
                </a:cubicBezTo>
                <a:cubicBezTo>
                  <a:pt x="1168400" y="1279525"/>
                  <a:pt x="1174354" y="1254023"/>
                  <a:pt x="1181100" y="1228725"/>
                </a:cubicBezTo>
                <a:cubicBezTo>
                  <a:pt x="1187056" y="1206391"/>
                  <a:pt x="1194544" y="1184474"/>
                  <a:pt x="1200150" y="1162050"/>
                </a:cubicBezTo>
                <a:cubicBezTo>
                  <a:pt x="1204077" y="1146344"/>
                  <a:pt x="1204555" y="1129784"/>
                  <a:pt x="1209675" y="1114425"/>
                </a:cubicBezTo>
                <a:cubicBezTo>
                  <a:pt x="1214165" y="1100955"/>
                  <a:pt x="1232169" y="1062550"/>
                  <a:pt x="1228725" y="1076325"/>
                </a:cubicBezTo>
                <a:lnTo>
                  <a:pt x="1219200" y="1114425"/>
                </a:lnTo>
                <a:cubicBezTo>
                  <a:pt x="1216025" y="1143000"/>
                  <a:pt x="1213475" y="1171651"/>
                  <a:pt x="1209675" y="1200150"/>
                </a:cubicBezTo>
                <a:cubicBezTo>
                  <a:pt x="1207123" y="1219293"/>
                  <a:pt x="1200150" y="1237987"/>
                  <a:pt x="1200150" y="1257300"/>
                </a:cubicBezTo>
                <a:cubicBezTo>
                  <a:pt x="1200150" y="1282898"/>
                  <a:pt x="1206500" y="1308100"/>
                  <a:pt x="1209675" y="1333500"/>
                </a:cubicBezTo>
                <a:cubicBezTo>
                  <a:pt x="1222375" y="1330325"/>
                  <a:pt x="1234684" y="1323975"/>
                  <a:pt x="1247775" y="1323975"/>
                </a:cubicBezTo>
                <a:cubicBezTo>
                  <a:pt x="1278529" y="1323975"/>
                  <a:pt x="1291119" y="1336996"/>
                  <a:pt x="1314450" y="1352550"/>
                </a:cubicBezTo>
                <a:cubicBezTo>
                  <a:pt x="1320800" y="1371600"/>
                  <a:pt x="1344639" y="1426408"/>
                  <a:pt x="1333500" y="1409700"/>
                </a:cubicBezTo>
                <a:cubicBezTo>
                  <a:pt x="1327150" y="1400175"/>
                  <a:pt x="1321779" y="1389919"/>
                  <a:pt x="1314450" y="1381125"/>
                </a:cubicBezTo>
                <a:cubicBezTo>
                  <a:pt x="1305826" y="1370777"/>
                  <a:pt x="1273096" y="1348290"/>
                  <a:pt x="1285875" y="1352550"/>
                </a:cubicBezTo>
                <a:cubicBezTo>
                  <a:pt x="1309116" y="1360297"/>
                  <a:pt x="1324561" y="1362661"/>
                  <a:pt x="1343025" y="1381125"/>
                </a:cubicBezTo>
                <a:lnTo>
                  <a:pt x="1343025" y="1390650"/>
                </a:ln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E61F332D-1BFA-4061-A913-12C34B831837}"/>
              </a:ext>
            </a:extLst>
          </p:cNvPr>
          <p:cNvSpPr/>
          <p:nvPr/>
        </p:nvSpPr>
        <p:spPr>
          <a:xfrm>
            <a:off x="5800725" y="1809750"/>
            <a:ext cx="1264809" cy="1466850"/>
          </a:xfrm>
          <a:custGeom>
            <a:avLst/>
            <a:gdLst>
              <a:gd name="connsiteX0" fmla="*/ 0 w 1264809"/>
              <a:gd name="connsiteY0" fmla="*/ 0 h 1466850"/>
              <a:gd name="connsiteX1" fmla="*/ 0 w 1264809"/>
              <a:gd name="connsiteY1" fmla="*/ 0 h 1466850"/>
              <a:gd name="connsiteX2" fmla="*/ 152400 w 1264809"/>
              <a:gd name="connsiteY2" fmla="*/ 152400 h 1466850"/>
              <a:gd name="connsiteX3" fmla="*/ 238125 w 1264809"/>
              <a:gd name="connsiteY3" fmla="*/ 219075 h 1466850"/>
              <a:gd name="connsiteX4" fmla="*/ 485775 w 1264809"/>
              <a:gd name="connsiteY4" fmla="*/ 400050 h 1466850"/>
              <a:gd name="connsiteX5" fmla="*/ 542925 w 1264809"/>
              <a:gd name="connsiteY5" fmla="*/ 447675 h 1466850"/>
              <a:gd name="connsiteX6" fmla="*/ 742950 w 1264809"/>
              <a:gd name="connsiteY6" fmla="*/ 581025 h 1466850"/>
              <a:gd name="connsiteX7" fmla="*/ 790575 w 1264809"/>
              <a:gd name="connsiteY7" fmla="*/ 685800 h 1466850"/>
              <a:gd name="connsiteX8" fmla="*/ 838200 w 1264809"/>
              <a:gd name="connsiteY8" fmla="*/ 828675 h 1466850"/>
              <a:gd name="connsiteX9" fmla="*/ 895350 w 1264809"/>
              <a:gd name="connsiteY9" fmla="*/ 904875 h 1466850"/>
              <a:gd name="connsiteX10" fmla="*/ 1019175 w 1264809"/>
              <a:gd name="connsiteY10" fmla="*/ 1095375 h 1466850"/>
              <a:gd name="connsiteX11" fmla="*/ 1057275 w 1264809"/>
              <a:gd name="connsiteY11" fmla="*/ 1133475 h 1466850"/>
              <a:gd name="connsiteX12" fmla="*/ 1104900 w 1264809"/>
              <a:gd name="connsiteY12" fmla="*/ 1190625 h 1466850"/>
              <a:gd name="connsiteX13" fmla="*/ 1114425 w 1264809"/>
              <a:gd name="connsiteY13" fmla="*/ 1304925 h 1466850"/>
              <a:gd name="connsiteX14" fmla="*/ 1123950 w 1264809"/>
              <a:gd name="connsiteY14" fmla="*/ 1333500 h 1466850"/>
              <a:gd name="connsiteX15" fmla="*/ 1133475 w 1264809"/>
              <a:gd name="connsiteY15" fmla="*/ 1409700 h 1466850"/>
              <a:gd name="connsiteX16" fmla="*/ 1143000 w 1264809"/>
              <a:gd name="connsiteY16" fmla="*/ 1438275 h 1466850"/>
              <a:gd name="connsiteX17" fmla="*/ 1200150 w 1264809"/>
              <a:gd name="connsiteY17" fmla="*/ 1457325 h 1466850"/>
              <a:gd name="connsiteX18" fmla="*/ 1228725 w 1264809"/>
              <a:gd name="connsiteY18" fmla="*/ 1466850 h 1466850"/>
              <a:gd name="connsiteX19" fmla="*/ 1247775 w 1264809"/>
              <a:gd name="connsiteY19" fmla="*/ 1428750 h 1466850"/>
              <a:gd name="connsiteX20" fmla="*/ 1209675 w 1264809"/>
              <a:gd name="connsiteY20" fmla="*/ 1428750 h 1466850"/>
              <a:gd name="connsiteX21" fmla="*/ 1209675 w 1264809"/>
              <a:gd name="connsiteY21" fmla="*/ 1428750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64809" h="1466850">
                <a:moveTo>
                  <a:pt x="0" y="0"/>
                </a:moveTo>
                <a:lnTo>
                  <a:pt x="0" y="0"/>
                </a:lnTo>
                <a:cubicBezTo>
                  <a:pt x="50800" y="50800"/>
                  <a:pt x="99529" y="103759"/>
                  <a:pt x="152400" y="152400"/>
                </a:cubicBezTo>
                <a:cubicBezTo>
                  <a:pt x="179041" y="176910"/>
                  <a:pt x="209065" y="197488"/>
                  <a:pt x="238125" y="219075"/>
                </a:cubicBezTo>
                <a:cubicBezTo>
                  <a:pt x="320200" y="280045"/>
                  <a:pt x="407230" y="334596"/>
                  <a:pt x="485775" y="400050"/>
                </a:cubicBezTo>
                <a:cubicBezTo>
                  <a:pt x="504825" y="415925"/>
                  <a:pt x="522569" y="433514"/>
                  <a:pt x="542925" y="447675"/>
                </a:cubicBezTo>
                <a:cubicBezTo>
                  <a:pt x="874875" y="678597"/>
                  <a:pt x="614725" y="484857"/>
                  <a:pt x="742950" y="581025"/>
                </a:cubicBezTo>
                <a:cubicBezTo>
                  <a:pt x="780278" y="693008"/>
                  <a:pt x="694747" y="440907"/>
                  <a:pt x="790575" y="685800"/>
                </a:cubicBezTo>
                <a:cubicBezTo>
                  <a:pt x="808868" y="732549"/>
                  <a:pt x="816540" y="783387"/>
                  <a:pt x="838200" y="828675"/>
                </a:cubicBezTo>
                <a:cubicBezTo>
                  <a:pt x="851899" y="857318"/>
                  <a:pt x="877522" y="878603"/>
                  <a:pt x="895350" y="904875"/>
                </a:cubicBezTo>
                <a:cubicBezTo>
                  <a:pt x="937876" y="967544"/>
                  <a:pt x="975399" y="1033573"/>
                  <a:pt x="1019175" y="1095375"/>
                </a:cubicBezTo>
                <a:cubicBezTo>
                  <a:pt x="1029556" y="1110031"/>
                  <a:pt x="1045260" y="1120125"/>
                  <a:pt x="1057275" y="1133475"/>
                </a:cubicBezTo>
                <a:cubicBezTo>
                  <a:pt x="1073864" y="1151907"/>
                  <a:pt x="1089025" y="1171575"/>
                  <a:pt x="1104900" y="1190625"/>
                </a:cubicBezTo>
                <a:cubicBezTo>
                  <a:pt x="1108075" y="1228725"/>
                  <a:pt x="1109372" y="1267028"/>
                  <a:pt x="1114425" y="1304925"/>
                </a:cubicBezTo>
                <a:cubicBezTo>
                  <a:pt x="1115752" y="1314877"/>
                  <a:pt x="1122154" y="1323622"/>
                  <a:pt x="1123950" y="1333500"/>
                </a:cubicBezTo>
                <a:cubicBezTo>
                  <a:pt x="1128529" y="1358685"/>
                  <a:pt x="1128896" y="1384515"/>
                  <a:pt x="1133475" y="1409700"/>
                </a:cubicBezTo>
                <a:cubicBezTo>
                  <a:pt x="1135271" y="1419578"/>
                  <a:pt x="1134830" y="1432439"/>
                  <a:pt x="1143000" y="1438275"/>
                </a:cubicBezTo>
                <a:cubicBezTo>
                  <a:pt x="1159340" y="1449947"/>
                  <a:pt x="1181100" y="1450975"/>
                  <a:pt x="1200150" y="1457325"/>
                </a:cubicBezTo>
                <a:lnTo>
                  <a:pt x="1228725" y="1466850"/>
                </a:lnTo>
                <a:cubicBezTo>
                  <a:pt x="1234168" y="1465036"/>
                  <a:pt x="1293132" y="1455964"/>
                  <a:pt x="1247775" y="1428750"/>
                </a:cubicBezTo>
                <a:cubicBezTo>
                  <a:pt x="1236885" y="1422216"/>
                  <a:pt x="1222375" y="1428750"/>
                  <a:pt x="1209675" y="1428750"/>
                </a:cubicBezTo>
                <a:lnTo>
                  <a:pt x="1209675" y="1428750"/>
                </a:ln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862D75AE-F48E-4811-A915-E6CB9BFD9FA2}"/>
              </a:ext>
            </a:extLst>
          </p:cNvPr>
          <p:cNvSpPr/>
          <p:nvPr/>
        </p:nvSpPr>
        <p:spPr>
          <a:xfrm>
            <a:off x="5800726" y="1809751"/>
            <a:ext cx="1232240" cy="1315131"/>
          </a:xfrm>
          <a:custGeom>
            <a:avLst/>
            <a:gdLst>
              <a:gd name="connsiteX0" fmla="*/ 0 w 1232240"/>
              <a:gd name="connsiteY0" fmla="*/ 0 h 1315131"/>
              <a:gd name="connsiteX1" fmla="*/ 1232240 w 1232240"/>
              <a:gd name="connsiteY1" fmla="*/ 1302654 h 1315131"/>
              <a:gd name="connsiteX2" fmla="*/ 1141928 w 1232240"/>
              <a:gd name="connsiteY2" fmla="*/ 1311200 h 1315131"/>
              <a:gd name="connsiteX3" fmla="*/ 1128436 w 1232240"/>
              <a:gd name="connsiteY3" fmla="*/ 1315131 h 1315131"/>
              <a:gd name="connsiteX4" fmla="*/ 0 w 1232240"/>
              <a:gd name="connsiteY4" fmla="*/ 794730 h 1315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240" h="1315131">
                <a:moveTo>
                  <a:pt x="0" y="0"/>
                </a:moveTo>
                <a:lnTo>
                  <a:pt x="1232240" y="1302654"/>
                </a:lnTo>
                <a:lnTo>
                  <a:pt x="1141928" y="1311200"/>
                </a:lnTo>
                <a:lnTo>
                  <a:pt x="1128436" y="1315131"/>
                </a:lnTo>
                <a:lnTo>
                  <a:pt x="0" y="794730"/>
                </a:lnTo>
                <a:close/>
              </a:path>
            </a:pathLst>
          </a:custGeom>
          <a:solidFill>
            <a:schemeClr val="accent4">
              <a:lumMod val="60000"/>
              <a:lumOff val="40000"/>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sp>
        <p:nvSpPr>
          <p:cNvPr id="76" name="Freeform: Shape 75">
            <a:extLst>
              <a:ext uri="{FF2B5EF4-FFF2-40B4-BE49-F238E27FC236}">
                <a16:creationId xmlns:a16="http://schemas.microsoft.com/office/drawing/2014/main" id="{0E410346-B25E-42B6-A481-824CD41551E3}"/>
              </a:ext>
            </a:extLst>
          </p:cNvPr>
          <p:cNvSpPr/>
          <p:nvPr/>
        </p:nvSpPr>
        <p:spPr>
          <a:xfrm flipV="1">
            <a:off x="5818668" y="4321943"/>
            <a:ext cx="1190931" cy="1281482"/>
          </a:xfrm>
          <a:custGeom>
            <a:avLst/>
            <a:gdLst>
              <a:gd name="connsiteX0" fmla="*/ 1067197 w 1190931"/>
              <a:gd name="connsiteY0" fmla="*/ 1281482 h 1281482"/>
              <a:gd name="connsiteX1" fmla="*/ 1123986 w 1190931"/>
              <a:gd name="connsiteY1" fmla="*/ 1264935 h 1281482"/>
              <a:gd name="connsiteX2" fmla="*/ 1190931 w 1190931"/>
              <a:gd name="connsiteY2" fmla="*/ 1258600 h 1281482"/>
              <a:gd name="connsiteX3" fmla="*/ 0 w 1190931"/>
              <a:gd name="connsiteY3" fmla="*/ 0 h 1281482"/>
              <a:gd name="connsiteX4" fmla="*/ 0 w 1190931"/>
              <a:gd name="connsiteY4" fmla="*/ 789474 h 1281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931" h="1281482">
                <a:moveTo>
                  <a:pt x="1067197" y="1281482"/>
                </a:moveTo>
                <a:lnTo>
                  <a:pt x="1123986" y="1264935"/>
                </a:lnTo>
                <a:lnTo>
                  <a:pt x="1190931" y="1258600"/>
                </a:lnTo>
                <a:lnTo>
                  <a:pt x="0" y="0"/>
                </a:lnTo>
                <a:lnTo>
                  <a:pt x="0" y="789474"/>
                </a:lnTo>
                <a:close/>
              </a:path>
            </a:pathLst>
          </a:custGeom>
          <a:solidFill>
            <a:schemeClr val="accent6">
              <a:lumMod val="20000"/>
              <a:lumOff val="80000"/>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sp>
        <p:nvSpPr>
          <p:cNvPr id="73" name="Freeform: Shape 72">
            <a:extLst>
              <a:ext uri="{FF2B5EF4-FFF2-40B4-BE49-F238E27FC236}">
                <a16:creationId xmlns:a16="http://schemas.microsoft.com/office/drawing/2014/main" id="{31AEE0C5-239F-4B03-BFE6-3C887CDC0236}"/>
              </a:ext>
            </a:extLst>
          </p:cNvPr>
          <p:cNvSpPr/>
          <p:nvPr/>
        </p:nvSpPr>
        <p:spPr>
          <a:xfrm rot="5400000">
            <a:off x="5739006" y="3384133"/>
            <a:ext cx="790575" cy="664413"/>
          </a:xfrm>
          <a:custGeom>
            <a:avLst/>
            <a:gdLst>
              <a:gd name="connsiteX0" fmla="*/ 0 w 790575"/>
              <a:gd name="connsiteY0" fmla="*/ 664413 h 664413"/>
              <a:gd name="connsiteX1" fmla="*/ 166104 w 790575"/>
              <a:gd name="connsiteY1" fmla="*/ 0 h 664413"/>
              <a:gd name="connsiteX2" fmla="*/ 166793 w 790575"/>
              <a:gd name="connsiteY2" fmla="*/ 399 h 664413"/>
              <a:gd name="connsiteX3" fmla="*/ 408668 w 790575"/>
              <a:gd name="connsiteY3" fmla="*/ 52421 h 664413"/>
              <a:gd name="connsiteX4" fmla="*/ 533901 w 790575"/>
              <a:gd name="connsiteY4" fmla="*/ 38972 h 664413"/>
              <a:gd name="connsiteX5" fmla="*/ 626555 w 790575"/>
              <a:gd name="connsiteY5" fmla="*/ 8332 h 664413"/>
              <a:gd name="connsiteX6" fmla="*/ 790575 w 790575"/>
              <a:gd name="connsiteY6" fmla="*/ 664413 h 66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5" h="664413">
                <a:moveTo>
                  <a:pt x="0" y="664413"/>
                </a:moveTo>
                <a:lnTo>
                  <a:pt x="166104" y="0"/>
                </a:lnTo>
                <a:lnTo>
                  <a:pt x="166793" y="399"/>
                </a:lnTo>
                <a:cubicBezTo>
                  <a:pt x="241136" y="33897"/>
                  <a:pt x="322871" y="52421"/>
                  <a:pt x="408668" y="52421"/>
                </a:cubicBezTo>
                <a:cubicBezTo>
                  <a:pt x="451566" y="52421"/>
                  <a:pt x="493450" y="47790"/>
                  <a:pt x="533901" y="38972"/>
                </a:cubicBezTo>
                <a:lnTo>
                  <a:pt x="626555" y="8332"/>
                </a:lnTo>
                <a:lnTo>
                  <a:pt x="790575" y="664413"/>
                </a:lnTo>
                <a:close/>
              </a:path>
            </a:pathLst>
          </a:custGeom>
          <a:solidFill>
            <a:srgbClr val="4ABC6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sp>
        <p:nvSpPr>
          <p:cNvPr id="75" name="Oval 74">
            <a:extLst>
              <a:ext uri="{FF2B5EF4-FFF2-40B4-BE49-F238E27FC236}">
                <a16:creationId xmlns:a16="http://schemas.microsoft.com/office/drawing/2014/main" id="{7414F726-DAB7-4ACB-94AF-3F7F94EDCEA1}"/>
              </a:ext>
            </a:extLst>
          </p:cNvPr>
          <p:cNvSpPr/>
          <p:nvPr/>
        </p:nvSpPr>
        <p:spPr>
          <a:xfrm>
            <a:off x="6414079" y="3103562"/>
            <a:ext cx="1323975" cy="1242790"/>
          </a:xfrm>
          <a:prstGeom prst="ellipse">
            <a:avLst/>
          </a:prstGeom>
          <a:solidFill>
            <a:srgbClr val="4ABC60">
              <a:alpha val="40000"/>
            </a:srgbClr>
          </a:solidFill>
          <a:ln w="44450">
            <a:solidFill>
              <a:srgbClr val="00B05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p>
        </p:txBody>
      </p:sp>
      <p:pic>
        <p:nvPicPr>
          <p:cNvPr id="33" name="Graphic 32" descr="Rocket">
            <a:extLst>
              <a:ext uri="{FF2B5EF4-FFF2-40B4-BE49-F238E27FC236}">
                <a16:creationId xmlns:a16="http://schemas.microsoft.com/office/drawing/2014/main" id="{139C1C75-78EE-49B4-A7C3-B8F5DD0636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flipV="1">
            <a:off x="2281806" y="3462625"/>
            <a:ext cx="615849" cy="624097"/>
          </a:xfrm>
          <a:prstGeom prst="rect">
            <a:avLst/>
          </a:prstGeom>
        </p:spPr>
      </p:pic>
      <p:pic>
        <p:nvPicPr>
          <p:cNvPr id="10" name="Graphic 9" descr="Downward trend">
            <a:extLst>
              <a:ext uri="{FF2B5EF4-FFF2-40B4-BE49-F238E27FC236}">
                <a16:creationId xmlns:a16="http://schemas.microsoft.com/office/drawing/2014/main" id="{4126DD83-A0F4-46E5-9528-30926C3779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1" y="1897742"/>
            <a:ext cx="646461" cy="646461"/>
          </a:xfrm>
          <a:prstGeom prst="rect">
            <a:avLst/>
          </a:prstGeom>
        </p:spPr>
      </p:pic>
      <p:pic>
        <p:nvPicPr>
          <p:cNvPr id="12" name="Graphic 11" descr="Bullseye">
            <a:extLst>
              <a:ext uri="{FF2B5EF4-FFF2-40B4-BE49-F238E27FC236}">
                <a16:creationId xmlns:a16="http://schemas.microsoft.com/office/drawing/2014/main" id="{C190A259-8AE3-40BE-9167-83DE8C62476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45146" y="3266940"/>
            <a:ext cx="914400" cy="914400"/>
          </a:xfrm>
          <a:prstGeom prst="rect">
            <a:avLst/>
          </a:prstGeom>
        </p:spPr>
      </p:pic>
      <p:pic>
        <p:nvPicPr>
          <p:cNvPr id="25" name="Graphic 24" descr="Coins">
            <a:extLst>
              <a:ext uri="{FF2B5EF4-FFF2-40B4-BE49-F238E27FC236}">
                <a16:creationId xmlns:a16="http://schemas.microsoft.com/office/drawing/2014/main" id="{15F9691A-0E15-4899-8AAE-F0E73BC6B2F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507667" y="1826653"/>
            <a:ext cx="309346" cy="309346"/>
          </a:xfrm>
          <a:prstGeom prst="rect">
            <a:avLst/>
          </a:prstGeom>
        </p:spPr>
      </p:pic>
      <p:pic>
        <p:nvPicPr>
          <p:cNvPr id="14" name="Graphic 13" descr="Smiling face with no fill">
            <a:extLst>
              <a:ext uri="{FF2B5EF4-FFF2-40B4-BE49-F238E27FC236}">
                <a16:creationId xmlns:a16="http://schemas.microsoft.com/office/drawing/2014/main" id="{4C20CCC8-419C-463F-8800-3227A441202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271486" y="4873172"/>
            <a:ext cx="718457" cy="718457"/>
          </a:xfrm>
          <a:prstGeom prst="rect">
            <a:avLst/>
          </a:prstGeom>
        </p:spPr>
      </p:pic>
    </p:spTree>
    <p:extLst>
      <p:ext uri="{BB962C8B-B14F-4D97-AF65-F5344CB8AC3E}">
        <p14:creationId xmlns:p14="http://schemas.microsoft.com/office/powerpoint/2010/main" val="1129355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78553-6D55-4E7A-8275-9C0543CAF479}"/>
              </a:ext>
            </a:extLst>
          </p:cNvPr>
          <p:cNvSpPr>
            <a:spLocks noGrp="1"/>
          </p:cNvSpPr>
          <p:nvPr>
            <p:ph type="title"/>
          </p:nvPr>
        </p:nvSpPr>
        <p:spPr/>
        <p:txBody>
          <a:bodyPr/>
          <a:lstStyle/>
          <a:p>
            <a:r>
              <a:rPr lang="en-US" dirty="0"/>
              <a:t>Business case</a:t>
            </a:r>
          </a:p>
        </p:txBody>
      </p:sp>
      <p:sp>
        <p:nvSpPr>
          <p:cNvPr id="3" name="Text Placeholder 2">
            <a:extLst>
              <a:ext uri="{FF2B5EF4-FFF2-40B4-BE49-F238E27FC236}">
                <a16:creationId xmlns:a16="http://schemas.microsoft.com/office/drawing/2014/main" id="{F05B8C5B-4473-4C92-9A00-BF9F077B62C0}"/>
              </a:ext>
            </a:extLst>
          </p:cNvPr>
          <p:cNvSpPr>
            <a:spLocks noGrp="1"/>
          </p:cNvSpPr>
          <p:nvPr>
            <p:ph type="body" sz="quarter" idx="13"/>
          </p:nvPr>
        </p:nvSpPr>
        <p:spPr/>
        <p:txBody>
          <a:bodyPr>
            <a:normAutofit/>
          </a:bodyPr>
          <a:lstStyle/>
          <a:p>
            <a:pPr marL="342900" indent="-342900">
              <a:buFont typeface="Arial" panose="020B0604020202020204" pitchFamily="34" charset="0"/>
              <a:buChar char="•"/>
            </a:pPr>
            <a:r>
              <a:rPr lang="en-US" dirty="0"/>
              <a:t>Investment Options</a:t>
            </a:r>
          </a:p>
          <a:p>
            <a:pPr marL="342900" indent="-342900">
              <a:buFont typeface="Arial" panose="020B0604020202020204" pitchFamily="34" charset="0"/>
              <a:buChar char="•"/>
            </a:pPr>
            <a:r>
              <a:rPr lang="fr-FR" dirty="0" err="1"/>
              <a:t>Optimized</a:t>
            </a:r>
            <a:r>
              <a:rPr lang="fr-FR" dirty="0"/>
              <a:t> revenue &amp; </a:t>
            </a:r>
            <a:r>
              <a:rPr lang="fr-FR" dirty="0" err="1"/>
              <a:t>efficiency</a:t>
            </a:r>
            <a:endParaRPr lang="en-US" dirty="0"/>
          </a:p>
        </p:txBody>
      </p:sp>
      <p:sp>
        <p:nvSpPr>
          <p:cNvPr id="4" name="Text Placeholder 3">
            <a:extLst>
              <a:ext uri="{FF2B5EF4-FFF2-40B4-BE49-F238E27FC236}">
                <a16:creationId xmlns:a16="http://schemas.microsoft.com/office/drawing/2014/main" id="{CE91EFEA-3D82-43E2-8575-9A512BC05EF1}"/>
              </a:ext>
            </a:extLst>
          </p:cNvPr>
          <p:cNvSpPr>
            <a:spLocks noGrp="1"/>
          </p:cNvSpPr>
          <p:nvPr>
            <p:ph type="body" sz="quarter" idx="14"/>
          </p:nvPr>
        </p:nvSpPr>
        <p:spPr/>
        <p:txBody>
          <a:bodyPr/>
          <a:lstStyle/>
          <a:p>
            <a:endParaRPr lang="en-US" dirty="0"/>
          </a:p>
        </p:txBody>
      </p:sp>
      <p:sp>
        <p:nvSpPr>
          <p:cNvPr id="5" name="Text Placeholder 4">
            <a:extLst>
              <a:ext uri="{FF2B5EF4-FFF2-40B4-BE49-F238E27FC236}">
                <a16:creationId xmlns:a16="http://schemas.microsoft.com/office/drawing/2014/main" id="{29029DFF-6FF2-4A5D-949B-9CAA0BE893B4}"/>
              </a:ext>
            </a:extLst>
          </p:cNvPr>
          <p:cNvSpPr>
            <a:spLocks noGrp="1"/>
          </p:cNvSpPr>
          <p:nvPr>
            <p:ph type="body" sz="quarter" idx="15"/>
          </p:nvPr>
        </p:nvSpPr>
        <p:spPr/>
        <p:txBody>
          <a:bodyPr/>
          <a:lstStyle/>
          <a:p>
            <a:endParaRPr lang="en-US" dirty="0"/>
          </a:p>
        </p:txBody>
      </p:sp>
    </p:spTree>
    <p:extLst>
      <p:ext uri="{BB962C8B-B14F-4D97-AF65-F5344CB8AC3E}">
        <p14:creationId xmlns:p14="http://schemas.microsoft.com/office/powerpoint/2010/main" val="1784033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4AFA1-5460-4337-B40D-5A42DF6C7490}"/>
              </a:ext>
            </a:extLst>
          </p:cNvPr>
          <p:cNvSpPr>
            <a:spLocks noGrp="1"/>
          </p:cNvSpPr>
          <p:nvPr>
            <p:ph type="title"/>
          </p:nvPr>
        </p:nvSpPr>
        <p:spPr/>
        <p:txBody>
          <a:bodyPr/>
          <a:lstStyle/>
          <a:p>
            <a:r>
              <a:rPr lang="en-US" dirty="0"/>
              <a:t>Subsection 2.1</a:t>
            </a:r>
          </a:p>
        </p:txBody>
      </p:sp>
      <p:sp>
        <p:nvSpPr>
          <p:cNvPr id="3" name="Slide Number Placeholder 2">
            <a:extLst>
              <a:ext uri="{FF2B5EF4-FFF2-40B4-BE49-F238E27FC236}">
                <a16:creationId xmlns:a16="http://schemas.microsoft.com/office/drawing/2014/main" id="{3EB736DE-58C2-4E72-BABF-67FFBFB3E4C4}"/>
              </a:ext>
            </a:extLst>
          </p:cNvPr>
          <p:cNvSpPr>
            <a:spLocks noGrp="1"/>
          </p:cNvSpPr>
          <p:nvPr>
            <p:ph type="sldNum" sz="quarter" idx="12"/>
          </p:nvPr>
        </p:nvSpPr>
        <p:spPr/>
        <p:txBody>
          <a:bodyPr/>
          <a:lstStyle/>
          <a:p>
            <a:fld id="{C60C2248-B95D-984B-A0F4-42B9A4652AA7}" type="slidenum">
              <a:rPr lang="en-US" smtClean="0"/>
              <a:pPr/>
              <a:t>24</a:t>
            </a:fld>
            <a:endParaRPr lang="en-US"/>
          </a:p>
        </p:txBody>
      </p:sp>
      <p:sp>
        <p:nvSpPr>
          <p:cNvPr id="4" name="Content Placeholder 3">
            <a:extLst>
              <a:ext uri="{FF2B5EF4-FFF2-40B4-BE49-F238E27FC236}">
                <a16:creationId xmlns:a16="http://schemas.microsoft.com/office/drawing/2014/main" id="{A8B428DF-8175-4E83-B12F-ABA48462D20B}"/>
              </a:ext>
            </a:extLst>
          </p:cNvPr>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val="29978934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4AFA1-5460-4337-B40D-5A42DF6C7490}"/>
              </a:ext>
            </a:extLst>
          </p:cNvPr>
          <p:cNvSpPr>
            <a:spLocks noGrp="1"/>
          </p:cNvSpPr>
          <p:nvPr>
            <p:ph type="title"/>
          </p:nvPr>
        </p:nvSpPr>
        <p:spPr/>
        <p:txBody>
          <a:bodyPr/>
          <a:lstStyle/>
          <a:p>
            <a:r>
              <a:rPr lang="en-US" dirty="0"/>
              <a:t>Conclusion</a:t>
            </a:r>
          </a:p>
        </p:txBody>
      </p:sp>
      <p:sp>
        <p:nvSpPr>
          <p:cNvPr id="3" name="Slide Number Placeholder 2">
            <a:extLst>
              <a:ext uri="{FF2B5EF4-FFF2-40B4-BE49-F238E27FC236}">
                <a16:creationId xmlns:a16="http://schemas.microsoft.com/office/drawing/2014/main" id="{3EB736DE-58C2-4E72-BABF-67FFBFB3E4C4}"/>
              </a:ext>
            </a:extLst>
          </p:cNvPr>
          <p:cNvSpPr>
            <a:spLocks noGrp="1"/>
          </p:cNvSpPr>
          <p:nvPr>
            <p:ph type="sldNum" sz="quarter" idx="12"/>
          </p:nvPr>
        </p:nvSpPr>
        <p:spPr/>
        <p:txBody>
          <a:bodyPr/>
          <a:lstStyle/>
          <a:p>
            <a:fld id="{C60C2248-B95D-984B-A0F4-42B9A4652AA7}" type="slidenum">
              <a:rPr lang="en-US" smtClean="0"/>
              <a:pPr/>
              <a:t>25</a:t>
            </a:fld>
            <a:endParaRPr lang="en-US"/>
          </a:p>
        </p:txBody>
      </p:sp>
      <p:sp>
        <p:nvSpPr>
          <p:cNvPr id="4" name="Content Placeholder 3">
            <a:extLst>
              <a:ext uri="{FF2B5EF4-FFF2-40B4-BE49-F238E27FC236}">
                <a16:creationId xmlns:a16="http://schemas.microsoft.com/office/drawing/2014/main" id="{A8B428DF-8175-4E83-B12F-ABA48462D20B}"/>
              </a:ext>
            </a:extLst>
          </p:cNvPr>
          <p:cNvSpPr>
            <a:spLocks noGrp="1"/>
          </p:cNvSpPr>
          <p:nvPr>
            <p:ph sz="quarter" idx="13"/>
          </p:nvPr>
        </p:nvSpPr>
        <p:spPr/>
        <p:txBody>
          <a:bodyPr/>
          <a:lstStyle/>
          <a:p>
            <a:pPr marL="0" indent="0">
              <a:buFont typeface="Arial" panose="020B0604020202020204" pitchFamily="34" charset="0"/>
              <a:buNone/>
            </a:pPr>
            <a:r>
              <a:rPr lang="en-US" dirty="0"/>
              <a:t>Looking at both our planned gateway roadmaps and to the previous slides about our delivery process, and we tried to analyze the cost of ownership for our SGWs, and we realize that cost could be split in two main categories:</a:t>
            </a:r>
          </a:p>
          <a:p>
            <a:pPr marL="685800" lvl="1" indent="-228600">
              <a:buFont typeface="+mj-lt"/>
              <a:buAutoNum type="arabicPeriod"/>
            </a:pPr>
            <a:r>
              <a:rPr lang="fr-FR" dirty="0"/>
              <a:t>The first </a:t>
            </a:r>
            <a:r>
              <a:rPr lang="fr-FR" dirty="0" err="1"/>
              <a:t>category</a:t>
            </a:r>
            <a:r>
              <a:rPr lang="fr-FR" dirty="0"/>
              <a:t> </a:t>
            </a:r>
            <a:r>
              <a:rPr lang="fr-FR" dirty="0" err="1"/>
              <a:t>presents</a:t>
            </a:r>
            <a:r>
              <a:rPr lang="fr-FR" dirty="0"/>
              <a:t> a direct </a:t>
            </a:r>
            <a:r>
              <a:rPr lang="fr-FR" dirty="0" err="1"/>
              <a:t>cost</a:t>
            </a:r>
            <a:r>
              <a:rPr lang="fr-FR" dirty="0"/>
              <a:t> due to few </a:t>
            </a:r>
            <a:r>
              <a:rPr lang="fr-FR" dirty="0" err="1"/>
              <a:t>unoptimized</a:t>
            </a:r>
            <a:r>
              <a:rPr lang="fr-FR" dirty="0"/>
              <a:t> $ </a:t>
            </a:r>
            <a:r>
              <a:rPr lang="fr-FR" dirty="0" err="1"/>
              <a:t>saving</a:t>
            </a:r>
            <a:r>
              <a:rPr lang="fr-FR" dirty="0"/>
              <a:t> </a:t>
            </a:r>
            <a:r>
              <a:rPr lang="fr-FR" dirty="0" err="1"/>
              <a:t>activities</a:t>
            </a:r>
            <a:r>
              <a:rPr lang="fr-FR" dirty="0"/>
              <a:t> in </a:t>
            </a:r>
            <a:r>
              <a:rPr lang="fr-FR" dirty="0" err="1"/>
              <a:t>our</a:t>
            </a:r>
            <a:r>
              <a:rPr lang="fr-FR" dirty="0"/>
              <a:t> </a:t>
            </a:r>
            <a:r>
              <a:rPr lang="fr-FR" dirty="0" err="1"/>
              <a:t>processes</a:t>
            </a:r>
            <a:r>
              <a:rPr lang="fr-FR" dirty="0"/>
              <a:t> and in </a:t>
            </a:r>
            <a:r>
              <a:rPr lang="fr-FR" dirty="0" err="1"/>
              <a:t>our</a:t>
            </a:r>
            <a:r>
              <a:rPr lang="fr-FR" dirty="0"/>
              <a:t> in </a:t>
            </a:r>
            <a:r>
              <a:rPr lang="fr-FR" dirty="0" err="1"/>
              <a:t>some</a:t>
            </a:r>
            <a:r>
              <a:rPr lang="fr-FR" dirty="0"/>
              <a:t> of </a:t>
            </a:r>
            <a:r>
              <a:rPr lang="fr-FR" dirty="0" err="1"/>
              <a:t>our</a:t>
            </a:r>
            <a:r>
              <a:rPr lang="fr-FR" dirty="0"/>
              <a:t> </a:t>
            </a:r>
            <a:r>
              <a:rPr lang="fr-FR" dirty="0" err="1"/>
              <a:t>ongoing</a:t>
            </a:r>
            <a:r>
              <a:rPr lang="fr-FR" dirty="0"/>
              <a:t> </a:t>
            </a:r>
            <a:r>
              <a:rPr lang="fr-FR" dirty="0" err="1"/>
              <a:t>developments</a:t>
            </a:r>
            <a:endParaRPr lang="fr-FR" dirty="0"/>
          </a:p>
          <a:p>
            <a:pPr marL="685800" lvl="1" indent="-228600">
              <a:buFont typeface="+mj-lt"/>
              <a:buAutoNum type="arabicPeriod"/>
            </a:pPr>
            <a:r>
              <a:rPr lang="fr-FR" dirty="0"/>
              <a:t>And the second </a:t>
            </a:r>
            <a:r>
              <a:rPr lang="fr-FR" dirty="0" err="1"/>
              <a:t>category</a:t>
            </a:r>
            <a:r>
              <a:rPr lang="fr-FR" dirty="0"/>
              <a:t> </a:t>
            </a:r>
            <a:r>
              <a:rPr lang="fr-FR" dirty="0" err="1"/>
              <a:t>presents</a:t>
            </a:r>
            <a:r>
              <a:rPr lang="fr-FR" dirty="0"/>
              <a:t> an indirect </a:t>
            </a:r>
            <a:r>
              <a:rPr lang="fr-FR" dirty="0" err="1"/>
              <a:t>cost</a:t>
            </a:r>
            <a:r>
              <a:rPr lang="fr-FR" dirty="0"/>
              <a:t>, but </a:t>
            </a:r>
            <a:r>
              <a:rPr lang="fr-FR" dirty="0" err="1"/>
              <a:t>it’s</a:t>
            </a:r>
            <a:r>
              <a:rPr lang="fr-FR" dirty="0"/>
              <a:t> a more of a </a:t>
            </a:r>
            <a:r>
              <a:rPr lang="fr-FR" dirty="0" err="1"/>
              <a:t>risk</a:t>
            </a:r>
            <a:r>
              <a:rPr lang="fr-FR" dirty="0"/>
              <a:t> and </a:t>
            </a:r>
            <a:r>
              <a:rPr lang="fr-FR" dirty="0" err="1"/>
              <a:t>it</a:t>
            </a:r>
            <a:r>
              <a:rPr lang="fr-FR" dirty="0"/>
              <a:t> </a:t>
            </a:r>
            <a:r>
              <a:rPr lang="fr-FR" dirty="0" err="1"/>
              <a:t>is</a:t>
            </a:r>
            <a:r>
              <a:rPr lang="fr-FR" dirty="0"/>
              <a:t> due to – Strategic un-</a:t>
            </a:r>
            <a:r>
              <a:rPr lang="fr-FR" dirty="0" err="1"/>
              <a:t>alignment</a:t>
            </a:r>
            <a:r>
              <a:rPr lang="fr-FR" dirty="0"/>
              <a:t> </a:t>
            </a:r>
            <a:r>
              <a:rPr lang="fr-FR" dirty="0" err="1"/>
              <a:t>with</a:t>
            </a:r>
            <a:r>
              <a:rPr lang="fr-FR" dirty="0"/>
              <a:t> FIS CD post-</a:t>
            </a:r>
            <a:r>
              <a:rPr lang="fr-FR" dirty="0" err="1"/>
              <a:t>delivery</a:t>
            </a:r>
            <a:r>
              <a:rPr lang="fr-FR" dirty="0"/>
              <a:t> </a:t>
            </a:r>
            <a:r>
              <a:rPr lang="fr-FR" dirty="0" err="1"/>
              <a:t>processes</a:t>
            </a:r>
            <a:endParaRPr lang="en-US" dirty="0"/>
          </a:p>
          <a:p>
            <a:endParaRPr lang="en-US" dirty="0"/>
          </a:p>
        </p:txBody>
      </p:sp>
    </p:spTree>
    <p:extLst>
      <p:ext uri="{BB962C8B-B14F-4D97-AF65-F5344CB8AC3E}">
        <p14:creationId xmlns:p14="http://schemas.microsoft.com/office/powerpoint/2010/main" val="3878601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78553-6D55-4E7A-8275-9C0543CAF479}"/>
              </a:ext>
            </a:extLst>
          </p:cNvPr>
          <p:cNvSpPr>
            <a:spLocks noGrp="1"/>
          </p:cNvSpPr>
          <p:nvPr>
            <p:ph type="title"/>
          </p:nvPr>
        </p:nvSpPr>
        <p:spPr>
          <a:xfrm>
            <a:off x="510117" y="408214"/>
            <a:ext cx="8016000" cy="1833019"/>
          </a:xfrm>
        </p:spPr>
        <p:txBody>
          <a:bodyPr/>
          <a:lstStyle/>
          <a:p>
            <a:r>
              <a:rPr lang="en-US" dirty="0"/>
              <a:t>The SGW Delivery process</a:t>
            </a:r>
            <a:endParaRPr lang="en-US" sz="2000" dirty="0"/>
          </a:p>
        </p:txBody>
      </p:sp>
      <p:sp>
        <p:nvSpPr>
          <p:cNvPr id="3" name="Text Placeholder 2">
            <a:extLst>
              <a:ext uri="{FF2B5EF4-FFF2-40B4-BE49-F238E27FC236}">
                <a16:creationId xmlns:a16="http://schemas.microsoft.com/office/drawing/2014/main" id="{F05B8C5B-4473-4C92-9A00-BF9F077B62C0}"/>
              </a:ext>
            </a:extLst>
          </p:cNvPr>
          <p:cNvSpPr>
            <a:spLocks noGrp="1"/>
          </p:cNvSpPr>
          <p:nvPr>
            <p:ph type="body" sz="quarter" idx="13"/>
          </p:nvPr>
        </p:nvSpPr>
        <p:spPr>
          <a:xfrm>
            <a:off x="510117" y="2375175"/>
            <a:ext cx="8561312" cy="2530654"/>
          </a:xfrm>
        </p:spPr>
        <p:txBody>
          <a:bodyPr>
            <a:normAutofit lnSpcReduction="10000"/>
          </a:bodyPr>
          <a:lstStyle/>
          <a:p>
            <a:pPr marL="342900" indent="-342900">
              <a:buFont typeface="Arial" panose="020B0604020202020204" pitchFamily="34" charset="0"/>
              <a:buChar char="•"/>
            </a:pPr>
            <a:r>
              <a:rPr lang="en-US" dirty="0"/>
              <a:t>Message from our customers</a:t>
            </a:r>
          </a:p>
          <a:p>
            <a:pPr marL="342900" indent="-342900">
              <a:buFont typeface="Arial" panose="020B0604020202020204" pitchFamily="34" charset="0"/>
              <a:buChar char="•"/>
            </a:pPr>
            <a:r>
              <a:rPr lang="en-US" dirty="0"/>
              <a:t>Why this is happening to us?</a:t>
            </a:r>
          </a:p>
          <a:p>
            <a:pPr marL="342900" indent="-342900">
              <a:buFont typeface="Arial" panose="020B0604020202020204" pitchFamily="34" charset="0"/>
              <a:buChar char="•"/>
            </a:pPr>
            <a:r>
              <a:rPr lang="en-US" dirty="0"/>
              <a:t>What is the impact</a:t>
            </a:r>
          </a:p>
          <a:p>
            <a:pPr marL="342900" indent="-342900">
              <a:buFont typeface="Arial" panose="020B0604020202020204" pitchFamily="34" charset="0"/>
              <a:buChar char="•"/>
            </a:pPr>
            <a:r>
              <a:rPr lang="en-US" dirty="0"/>
              <a:t>SGW delivery process</a:t>
            </a:r>
          </a:p>
          <a:p>
            <a:pPr marL="342900" indent="-342900">
              <a:buFont typeface="Arial" panose="020B0604020202020204" pitchFamily="34" charset="0"/>
              <a:buChar char="•"/>
            </a:pPr>
            <a:r>
              <a:rPr lang="en-US" dirty="0"/>
              <a:t>Current value chain</a:t>
            </a:r>
          </a:p>
          <a:p>
            <a:pPr marL="342900" indent="-342900">
              <a:buFont typeface="Arial" panose="020B0604020202020204" pitchFamily="34" charset="0"/>
              <a:buChar char="•"/>
            </a:pPr>
            <a:r>
              <a:rPr lang="en-US" dirty="0"/>
              <a:t>Proposed solution</a:t>
            </a:r>
          </a:p>
        </p:txBody>
      </p:sp>
      <p:sp>
        <p:nvSpPr>
          <p:cNvPr id="4" name="Text Placeholder 3">
            <a:extLst>
              <a:ext uri="{FF2B5EF4-FFF2-40B4-BE49-F238E27FC236}">
                <a16:creationId xmlns:a16="http://schemas.microsoft.com/office/drawing/2014/main" id="{CE91EFEA-3D82-43E2-8575-9A512BC05EF1}"/>
              </a:ext>
            </a:extLst>
          </p:cNvPr>
          <p:cNvSpPr>
            <a:spLocks noGrp="1"/>
          </p:cNvSpPr>
          <p:nvPr>
            <p:ph type="body" sz="quarter" idx="14"/>
          </p:nvPr>
        </p:nvSpPr>
        <p:spPr/>
        <p:txBody>
          <a:bodyPr/>
          <a:lstStyle/>
          <a:p>
            <a:endParaRPr lang="en-US" dirty="0"/>
          </a:p>
        </p:txBody>
      </p:sp>
      <p:sp>
        <p:nvSpPr>
          <p:cNvPr id="5" name="Text Placeholder 4">
            <a:extLst>
              <a:ext uri="{FF2B5EF4-FFF2-40B4-BE49-F238E27FC236}">
                <a16:creationId xmlns:a16="http://schemas.microsoft.com/office/drawing/2014/main" id="{29029DFF-6FF2-4A5D-949B-9CAA0BE893B4}"/>
              </a:ext>
            </a:extLst>
          </p:cNvPr>
          <p:cNvSpPr>
            <a:spLocks noGrp="1"/>
          </p:cNvSpPr>
          <p:nvPr>
            <p:ph type="body" sz="quarter" idx="15"/>
          </p:nvPr>
        </p:nvSpPr>
        <p:spPr/>
        <p:txBody>
          <a:bodyPr/>
          <a:lstStyle/>
          <a:p>
            <a:endParaRPr lang="en-US" dirty="0"/>
          </a:p>
        </p:txBody>
      </p:sp>
    </p:spTree>
    <p:extLst>
      <p:ext uri="{BB962C8B-B14F-4D97-AF65-F5344CB8AC3E}">
        <p14:creationId xmlns:p14="http://schemas.microsoft.com/office/powerpoint/2010/main" val="1730177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en-US" dirty="0"/>
              <a:t>Message from customers</a:t>
            </a:r>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4</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normAutofit/>
          </a:bodyPr>
          <a:lstStyle/>
          <a:p>
            <a:pPr marL="0" indent="0">
              <a:buNone/>
            </a:pPr>
            <a:endParaRPr lang="en-US" dirty="0"/>
          </a:p>
          <a:p>
            <a:r>
              <a:rPr lang="en-GB" sz="1200" i="1" dirty="0">
                <a:latin typeface="Aharoni" panose="02010803020104030203" pitchFamily="2" charset="-79"/>
                <a:cs typeface="Aharoni" panose="02010803020104030203" pitchFamily="2" charset="-79"/>
              </a:rPr>
              <a:t>Gateways which have not had mandatory or client driven upgrades for &gt;4 years; examples being OCC, Clearing 21. For these, we continue to see a growing number of high vulnerabilities identified with no plans to remediate. Within JP Morgan (and I would assume any large organisation)  there is an expectation that we have maintain a basic level of hygiene within our technology components and there is an expectation that we would deal with these as an additional annual maintenance budget. Within FIS, if the focus is to improve the software quality I would hope you can incorporate this into your roadmap.</a:t>
            </a:r>
            <a:endParaRPr lang="en-US" sz="1200" dirty="0">
              <a:latin typeface="Aharoni" panose="02010803020104030203" pitchFamily="2" charset="-79"/>
              <a:cs typeface="Aharoni" panose="02010803020104030203" pitchFamily="2" charset="-79"/>
            </a:endParaRPr>
          </a:p>
          <a:p>
            <a:r>
              <a:rPr lang="en-GB" sz="1200" i="1" dirty="0">
                <a:latin typeface="Aharoni" panose="02010803020104030203" pitchFamily="2" charset="-79"/>
                <a:cs typeface="Aharoni" panose="02010803020104030203" pitchFamily="2" charset="-79"/>
              </a:rPr>
              <a:t>Gateways where you have planned basic hygiene improvements but do not meet the previous agreed dates – example Nasdaq OMX. Nasdaq has now been moved out several times.</a:t>
            </a:r>
            <a:endParaRPr lang="en-US" sz="1200" dirty="0">
              <a:latin typeface="Aharoni" panose="02010803020104030203" pitchFamily="2" charset="-79"/>
              <a:cs typeface="Aharoni" panose="02010803020104030203" pitchFamily="2" charset="-79"/>
            </a:endParaRPr>
          </a:p>
          <a:p>
            <a:endParaRPr lang="en-US" dirty="0"/>
          </a:p>
        </p:txBody>
      </p:sp>
      <p:graphicFrame>
        <p:nvGraphicFramePr>
          <p:cNvPr id="5" name="Table 4">
            <a:extLst>
              <a:ext uri="{FF2B5EF4-FFF2-40B4-BE49-F238E27FC236}">
                <a16:creationId xmlns:a16="http://schemas.microsoft.com/office/drawing/2014/main" id="{A55F6D9D-84BD-4BF1-87D6-D93921EEFD45}"/>
              </a:ext>
            </a:extLst>
          </p:cNvPr>
          <p:cNvGraphicFramePr>
            <a:graphicFrameLocks noGrp="1"/>
          </p:cNvGraphicFramePr>
          <p:nvPr>
            <p:extLst>
              <p:ext uri="{D42A27DB-BD31-4B8C-83A1-F6EECF244321}">
                <p14:modId xmlns:p14="http://schemas.microsoft.com/office/powerpoint/2010/main" val="106839795"/>
              </p:ext>
            </p:extLst>
          </p:nvPr>
        </p:nvGraphicFramePr>
        <p:xfrm>
          <a:off x="609599" y="1925614"/>
          <a:ext cx="9126071" cy="370840"/>
        </p:xfrm>
        <a:graphic>
          <a:graphicData uri="http://schemas.openxmlformats.org/drawingml/2006/table">
            <a:tbl>
              <a:tblPr firstRow="1" bandRow="1">
                <a:tableStyleId>{5C22544A-7EE6-4342-B048-85BDC9FD1C3A}</a:tableStyleId>
              </a:tblPr>
              <a:tblGrid>
                <a:gridCol w="9126071">
                  <a:extLst>
                    <a:ext uri="{9D8B030D-6E8A-4147-A177-3AD203B41FA5}">
                      <a16:colId xmlns:a16="http://schemas.microsoft.com/office/drawing/2014/main" val="2862626556"/>
                    </a:ext>
                  </a:extLst>
                </a:gridCol>
              </a:tblGrid>
              <a:tr h="370840">
                <a:tc>
                  <a:txBody>
                    <a:bodyPr/>
                    <a:lstStyle/>
                    <a:p>
                      <a:r>
                        <a:rPr lang="en-GB" sz="1800" i="1" dirty="0">
                          <a:solidFill>
                            <a:schemeClr val="tx1"/>
                          </a:solidFill>
                          <a:highlight>
                            <a:srgbClr val="FFFF00"/>
                          </a:highlight>
                          <a:latin typeface="Aharoni" panose="02010803020104030203" pitchFamily="2" charset="-79"/>
                          <a:cs typeface="Aharoni" panose="02010803020104030203" pitchFamily="2" charset="-79"/>
                        </a:rPr>
                        <a:t>Gateways which have not had mandatory or client driven upgrades for &gt;4 years</a:t>
                      </a:r>
                      <a:r>
                        <a:rPr lang="en-GB" sz="1800" i="1" dirty="0">
                          <a:solidFill>
                            <a:schemeClr val="tx1"/>
                          </a:solidFill>
                          <a:latin typeface="Aharoni" panose="02010803020104030203" pitchFamily="2" charset="-79"/>
                          <a:cs typeface="Aharoni" panose="02010803020104030203" pitchFamily="2" charset="-79"/>
                        </a:rPr>
                        <a:t>; </a:t>
                      </a:r>
                      <a:endParaRPr lang="en-US" sz="1800" dirty="0">
                        <a:solidFill>
                          <a:schemeClr val="tx1"/>
                        </a:solidFill>
                      </a:endParaRPr>
                    </a:p>
                  </a:txBody>
                  <a:tcPr>
                    <a:solidFill>
                      <a:schemeClr val="bg1">
                        <a:lumMod val="95000"/>
                      </a:schemeClr>
                    </a:solidFill>
                  </a:tcPr>
                </a:tc>
                <a:extLst>
                  <a:ext uri="{0D108BD9-81ED-4DB2-BD59-A6C34878D82A}">
                    <a16:rowId xmlns:a16="http://schemas.microsoft.com/office/drawing/2014/main" val="1743138134"/>
                  </a:ext>
                </a:extLst>
              </a:tr>
            </a:tbl>
          </a:graphicData>
        </a:graphic>
      </p:graphicFrame>
    </p:spTree>
    <p:extLst>
      <p:ext uri="{BB962C8B-B14F-4D97-AF65-F5344CB8AC3E}">
        <p14:creationId xmlns:p14="http://schemas.microsoft.com/office/powerpoint/2010/main" val="16983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en-US" dirty="0"/>
              <a:t>Message from customers</a:t>
            </a:r>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5</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normAutofit/>
          </a:bodyPr>
          <a:lstStyle/>
          <a:p>
            <a:pPr marL="0" indent="0">
              <a:buNone/>
            </a:pPr>
            <a:endParaRPr lang="en-US" dirty="0"/>
          </a:p>
          <a:p>
            <a:r>
              <a:rPr lang="en-GB" sz="1200" i="1" dirty="0">
                <a:latin typeface="Aharoni" panose="02010803020104030203" pitchFamily="2" charset="-79"/>
                <a:cs typeface="Aharoni" panose="02010803020104030203" pitchFamily="2" charset="-79"/>
              </a:rPr>
              <a:t>Gateways which have not had mandatory or client driven upgrades for &gt;4 years; examples being OCC, Clearing 21. For these, we continue to see a growing number of high vulnerabilities identified with no plans to remediate. Within JP Morgan (and I would assume any large organisation)  there is an expectation that we have maintain a basic level of hygiene within our technology components and there is an expectation that we would deal with these as an additional annual maintenance budget. Within FIS, if the focus is to improve the software quality I would hope you can incorporate this into your roadmap.</a:t>
            </a:r>
            <a:endParaRPr lang="en-US" sz="1200" dirty="0">
              <a:latin typeface="Aharoni" panose="02010803020104030203" pitchFamily="2" charset="-79"/>
              <a:cs typeface="Aharoni" panose="02010803020104030203" pitchFamily="2" charset="-79"/>
            </a:endParaRPr>
          </a:p>
          <a:p>
            <a:r>
              <a:rPr lang="en-GB" sz="1200" i="1" dirty="0">
                <a:latin typeface="Aharoni" panose="02010803020104030203" pitchFamily="2" charset="-79"/>
                <a:cs typeface="Aharoni" panose="02010803020104030203" pitchFamily="2" charset="-79"/>
              </a:rPr>
              <a:t>Gateways where you have planned basic hygiene improvements but do not meet the previous agreed dates – example Nasdaq OMX. Nasdaq has now been moved out several times.</a:t>
            </a:r>
            <a:endParaRPr lang="en-US" sz="1200" dirty="0">
              <a:latin typeface="Aharoni" panose="02010803020104030203" pitchFamily="2" charset="-79"/>
              <a:cs typeface="Aharoni" panose="02010803020104030203" pitchFamily="2" charset="-79"/>
            </a:endParaRPr>
          </a:p>
          <a:p>
            <a:pPr marL="0" indent="0">
              <a:buNone/>
            </a:pPr>
            <a:endParaRPr lang="en-US" dirty="0"/>
          </a:p>
        </p:txBody>
      </p:sp>
      <p:graphicFrame>
        <p:nvGraphicFramePr>
          <p:cNvPr id="6" name="Table 5">
            <a:extLst>
              <a:ext uri="{FF2B5EF4-FFF2-40B4-BE49-F238E27FC236}">
                <a16:creationId xmlns:a16="http://schemas.microsoft.com/office/drawing/2014/main" id="{6AA95C0D-1C0B-4FCD-9860-6F4AA684387D}"/>
              </a:ext>
            </a:extLst>
          </p:cNvPr>
          <p:cNvGraphicFramePr>
            <a:graphicFrameLocks noGrp="1"/>
          </p:cNvGraphicFramePr>
          <p:nvPr>
            <p:extLst>
              <p:ext uri="{D42A27DB-BD31-4B8C-83A1-F6EECF244321}">
                <p14:modId xmlns:p14="http://schemas.microsoft.com/office/powerpoint/2010/main" val="1980003017"/>
              </p:ext>
            </p:extLst>
          </p:nvPr>
        </p:nvGraphicFramePr>
        <p:xfrm>
          <a:off x="717176" y="2111034"/>
          <a:ext cx="10865225" cy="370840"/>
        </p:xfrm>
        <a:graphic>
          <a:graphicData uri="http://schemas.openxmlformats.org/drawingml/2006/table">
            <a:tbl>
              <a:tblPr firstRow="1" bandRow="1">
                <a:tableStyleId>{5C22544A-7EE6-4342-B048-85BDC9FD1C3A}</a:tableStyleId>
              </a:tblPr>
              <a:tblGrid>
                <a:gridCol w="10865225">
                  <a:extLst>
                    <a:ext uri="{9D8B030D-6E8A-4147-A177-3AD203B41FA5}">
                      <a16:colId xmlns:a16="http://schemas.microsoft.com/office/drawing/2014/main" val="3528503099"/>
                    </a:ext>
                  </a:extLst>
                </a:gridCol>
              </a:tblGrid>
              <a:tr h="370840">
                <a:tc>
                  <a:txBody>
                    <a:bodyPr/>
                    <a:lstStyle/>
                    <a:p>
                      <a:r>
                        <a:rPr lang="en-GB" sz="1800" i="1" dirty="0">
                          <a:solidFill>
                            <a:schemeClr val="tx1"/>
                          </a:solidFill>
                          <a:latin typeface="Aharoni" panose="02010803020104030203" pitchFamily="2" charset="-79"/>
                          <a:cs typeface="Aharoni" panose="02010803020104030203" pitchFamily="2" charset="-79"/>
                        </a:rPr>
                        <a:t>we continue to see a growing number of high vulnerabilities identified with no plans to remediate.</a:t>
                      </a:r>
                      <a:endParaRPr lang="en-US" dirty="0">
                        <a:solidFill>
                          <a:schemeClr val="tx1"/>
                        </a:solidFill>
                      </a:endParaRPr>
                    </a:p>
                  </a:txBody>
                  <a:tcPr>
                    <a:solidFill>
                      <a:srgbClr val="FFFF00"/>
                    </a:solidFill>
                  </a:tcPr>
                </a:tc>
                <a:extLst>
                  <a:ext uri="{0D108BD9-81ED-4DB2-BD59-A6C34878D82A}">
                    <a16:rowId xmlns:a16="http://schemas.microsoft.com/office/drawing/2014/main" val="3823875590"/>
                  </a:ext>
                </a:extLst>
              </a:tr>
            </a:tbl>
          </a:graphicData>
        </a:graphic>
      </p:graphicFrame>
    </p:spTree>
    <p:extLst>
      <p:ext uri="{BB962C8B-B14F-4D97-AF65-F5344CB8AC3E}">
        <p14:creationId xmlns:p14="http://schemas.microsoft.com/office/powerpoint/2010/main" val="146686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en-US" dirty="0"/>
              <a:t>Message from customers</a:t>
            </a:r>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6</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normAutofit/>
          </a:bodyPr>
          <a:lstStyle/>
          <a:p>
            <a:pPr marL="0" indent="0">
              <a:buNone/>
            </a:pPr>
            <a:endParaRPr lang="en-US" dirty="0"/>
          </a:p>
          <a:p>
            <a:r>
              <a:rPr lang="en-GB" sz="1200" i="1" dirty="0">
                <a:latin typeface="Aharoni" panose="02010803020104030203" pitchFamily="2" charset="-79"/>
                <a:cs typeface="Aharoni" panose="02010803020104030203" pitchFamily="2" charset="-79"/>
              </a:rPr>
              <a:t>Gateways which have not had mandatory or client driven upgrades for &gt;4 years; examples being OCC, Clearing 21. For these, we continue to see a growing number of high vulnerabilities identified with no plans to remediate. Within JP Morgan (and I would assume any large organisation)  there is an expectation that we have maintain a basic level of hygiene within our technology components and there is an expectation that we would deal with these as an additional annual maintenance budget. Within FIS, if the focus is to improve the software quality I would hope you can incorporate this into your roadmap.</a:t>
            </a:r>
            <a:endParaRPr lang="en-US" sz="1200" dirty="0">
              <a:latin typeface="Aharoni" panose="02010803020104030203" pitchFamily="2" charset="-79"/>
              <a:cs typeface="Aharoni" panose="02010803020104030203" pitchFamily="2" charset="-79"/>
            </a:endParaRPr>
          </a:p>
          <a:p>
            <a:r>
              <a:rPr lang="en-GB" sz="1200" i="1" dirty="0">
                <a:latin typeface="Aharoni" panose="02010803020104030203" pitchFamily="2" charset="-79"/>
                <a:cs typeface="Aharoni" panose="02010803020104030203" pitchFamily="2" charset="-79"/>
              </a:rPr>
              <a:t>Gateways where you have planned basic hygiene improvements but do not meet the previous agreed dates – example Nasdaq OMX. Nasdaq has now been moved out several times.</a:t>
            </a:r>
            <a:endParaRPr lang="en-US" sz="1200" dirty="0">
              <a:latin typeface="Aharoni" panose="02010803020104030203" pitchFamily="2" charset="-79"/>
              <a:cs typeface="Aharoni" panose="02010803020104030203" pitchFamily="2" charset="-79"/>
            </a:endParaRPr>
          </a:p>
          <a:p>
            <a:pPr marL="0" indent="0">
              <a:buNone/>
            </a:pPr>
            <a:endParaRPr lang="en-US" dirty="0"/>
          </a:p>
        </p:txBody>
      </p:sp>
      <p:graphicFrame>
        <p:nvGraphicFramePr>
          <p:cNvPr id="7" name="Table 6">
            <a:extLst>
              <a:ext uri="{FF2B5EF4-FFF2-40B4-BE49-F238E27FC236}">
                <a16:creationId xmlns:a16="http://schemas.microsoft.com/office/drawing/2014/main" id="{9DD8A942-3C51-49B3-885A-0754ACDBB242}"/>
              </a:ext>
            </a:extLst>
          </p:cNvPr>
          <p:cNvGraphicFramePr>
            <a:graphicFrameLocks noGrp="1"/>
          </p:cNvGraphicFramePr>
          <p:nvPr>
            <p:extLst>
              <p:ext uri="{D42A27DB-BD31-4B8C-83A1-F6EECF244321}">
                <p14:modId xmlns:p14="http://schemas.microsoft.com/office/powerpoint/2010/main" val="3523797482"/>
              </p:ext>
            </p:extLst>
          </p:nvPr>
        </p:nvGraphicFramePr>
        <p:xfrm>
          <a:off x="533653" y="2363056"/>
          <a:ext cx="11404917" cy="742266"/>
        </p:xfrm>
        <a:graphic>
          <a:graphicData uri="http://schemas.openxmlformats.org/drawingml/2006/table">
            <a:tbl>
              <a:tblPr firstRow="1" bandRow="1">
                <a:tableStyleId>{5C22544A-7EE6-4342-B048-85BDC9FD1C3A}</a:tableStyleId>
              </a:tblPr>
              <a:tblGrid>
                <a:gridCol w="11404917">
                  <a:extLst>
                    <a:ext uri="{9D8B030D-6E8A-4147-A177-3AD203B41FA5}">
                      <a16:colId xmlns:a16="http://schemas.microsoft.com/office/drawing/2014/main" val="3364969446"/>
                    </a:ext>
                  </a:extLst>
                </a:gridCol>
              </a:tblGrid>
              <a:tr h="74226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i="1" dirty="0">
                          <a:solidFill>
                            <a:schemeClr val="tx1"/>
                          </a:solidFill>
                          <a:highlight>
                            <a:srgbClr val="FFFF00"/>
                          </a:highlight>
                          <a:latin typeface="Aharoni" panose="02010803020104030203" pitchFamily="2" charset="-79"/>
                          <a:cs typeface="Aharoni" panose="02010803020104030203" pitchFamily="2" charset="-79"/>
                        </a:rPr>
                        <a:t>Within FIS, if </a:t>
                      </a:r>
                      <a:r>
                        <a:rPr lang="en-GB" sz="2400" i="1" dirty="0">
                          <a:solidFill>
                            <a:schemeClr val="tx1"/>
                          </a:solidFill>
                          <a:highlight>
                            <a:srgbClr val="FFFF00"/>
                          </a:highlight>
                          <a:latin typeface="Aharoni" panose="02010803020104030203" pitchFamily="2" charset="-79"/>
                          <a:cs typeface="Aharoni" panose="02010803020104030203" pitchFamily="2" charset="-79"/>
                        </a:rPr>
                        <a:t>the</a:t>
                      </a:r>
                      <a:r>
                        <a:rPr lang="en-GB" sz="1800" i="1" dirty="0">
                          <a:solidFill>
                            <a:schemeClr val="tx1"/>
                          </a:solidFill>
                          <a:highlight>
                            <a:srgbClr val="FFFF00"/>
                          </a:highlight>
                          <a:latin typeface="Aharoni" panose="02010803020104030203" pitchFamily="2" charset="-79"/>
                          <a:cs typeface="Aharoni" panose="02010803020104030203" pitchFamily="2" charset="-79"/>
                        </a:rPr>
                        <a:t> focus is to improve the software quality I would hope you can incorporate this into your roadmap</a:t>
                      </a:r>
                      <a:r>
                        <a:rPr lang="en-GB" i="1" dirty="0">
                          <a:solidFill>
                            <a:schemeClr val="tx1"/>
                          </a:solidFill>
                          <a:latin typeface="Aharoni" panose="02010803020104030203" pitchFamily="2" charset="-79"/>
                          <a:cs typeface="Aharoni" panose="02010803020104030203" pitchFamily="2" charset="-79"/>
                        </a:rPr>
                        <a:t>.</a:t>
                      </a:r>
                      <a:endParaRPr lang="en-US" dirty="0">
                        <a:solidFill>
                          <a:schemeClr val="tx1"/>
                        </a:solidFill>
                        <a:latin typeface="Aharoni" panose="02010803020104030203" pitchFamily="2" charset="-79"/>
                        <a:cs typeface="Aharoni" panose="02010803020104030203" pitchFamily="2" charset="-79"/>
                      </a:endParaRPr>
                    </a:p>
                  </a:txBody>
                  <a:tcPr>
                    <a:noFill/>
                  </a:tcPr>
                </a:tc>
                <a:extLst>
                  <a:ext uri="{0D108BD9-81ED-4DB2-BD59-A6C34878D82A}">
                    <a16:rowId xmlns:a16="http://schemas.microsoft.com/office/drawing/2014/main" val="1620867873"/>
                  </a:ext>
                </a:extLst>
              </a:tr>
            </a:tbl>
          </a:graphicData>
        </a:graphic>
      </p:graphicFrame>
    </p:spTree>
    <p:extLst>
      <p:ext uri="{BB962C8B-B14F-4D97-AF65-F5344CB8AC3E}">
        <p14:creationId xmlns:p14="http://schemas.microsoft.com/office/powerpoint/2010/main" val="2491357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en-US" dirty="0"/>
              <a:t>Why !?</a:t>
            </a:r>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7</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normAutofit/>
          </a:bodyPr>
          <a:lstStyle/>
          <a:p>
            <a:endParaRPr lang="en-US" dirty="0"/>
          </a:p>
          <a:p>
            <a:endParaRPr lang="en-US" sz="1200" dirty="0">
              <a:latin typeface="Aharoni" panose="02010803020104030203" pitchFamily="2" charset="-79"/>
              <a:cs typeface="Aharoni" panose="02010803020104030203" pitchFamily="2" charset="-79"/>
            </a:endParaRPr>
          </a:p>
          <a:p>
            <a:pPr>
              <a:lnSpc>
                <a:spcPct val="300000"/>
              </a:lnSpc>
              <a:buFont typeface="Wingdings" panose="05000000000000000000" pitchFamily="2" charset="2"/>
              <a:buChar char="§"/>
            </a:pPr>
            <a:r>
              <a:rPr lang="fr-FR" dirty="0" err="1"/>
              <a:t>We</a:t>
            </a:r>
            <a:r>
              <a:rPr lang="fr-FR" dirty="0"/>
              <a:t> </a:t>
            </a:r>
            <a:r>
              <a:rPr lang="fr-FR" dirty="0" err="1"/>
              <a:t>maintain</a:t>
            </a:r>
            <a:r>
              <a:rPr lang="fr-FR" dirty="0"/>
              <a:t> 35+ </a:t>
            </a:r>
            <a:r>
              <a:rPr lang="fr-FR" dirty="0" err="1"/>
              <a:t>gateways</a:t>
            </a:r>
            <a:endParaRPr lang="fr-FR" dirty="0"/>
          </a:p>
          <a:p>
            <a:pPr>
              <a:lnSpc>
                <a:spcPct val="300000"/>
              </a:lnSpc>
              <a:buFont typeface="Wingdings" panose="05000000000000000000" pitchFamily="2" charset="2"/>
              <a:buChar char="§"/>
            </a:pPr>
            <a:r>
              <a:rPr lang="fr-FR" dirty="0" err="1"/>
              <a:t>Absense</a:t>
            </a:r>
            <a:r>
              <a:rPr lang="fr-FR" dirty="0"/>
              <a:t> of a </a:t>
            </a:r>
            <a:r>
              <a:rPr lang="fr-FR" dirty="0" err="1"/>
              <a:t>streamlined</a:t>
            </a:r>
            <a:r>
              <a:rPr lang="fr-FR" dirty="0"/>
              <a:t> </a:t>
            </a:r>
            <a:r>
              <a:rPr lang="fr-FR" dirty="0" err="1"/>
              <a:t>procedure</a:t>
            </a:r>
            <a:endParaRPr lang="fr-FR" dirty="0"/>
          </a:p>
          <a:p>
            <a:pPr>
              <a:lnSpc>
                <a:spcPct val="300000"/>
              </a:lnSpc>
              <a:buFont typeface="Wingdings" panose="05000000000000000000" pitchFamily="2" charset="2"/>
              <a:buChar char="§"/>
            </a:pPr>
            <a:r>
              <a:rPr lang="fr-FR" dirty="0" err="1"/>
              <a:t>Lack</a:t>
            </a:r>
            <a:r>
              <a:rPr lang="fr-FR" dirty="0"/>
              <a:t> of </a:t>
            </a:r>
            <a:r>
              <a:rPr lang="fr-FR" dirty="0" err="1"/>
              <a:t>automated</a:t>
            </a:r>
            <a:r>
              <a:rPr lang="fr-FR" dirty="0"/>
              <a:t> </a:t>
            </a:r>
            <a:r>
              <a:rPr lang="fr-FR" dirty="0" err="1"/>
              <a:t>tools</a:t>
            </a:r>
            <a:r>
              <a:rPr lang="fr-FR" dirty="0"/>
              <a:t> end to end</a:t>
            </a:r>
            <a:endParaRPr lang="en-US" dirty="0"/>
          </a:p>
        </p:txBody>
      </p:sp>
    </p:spTree>
    <p:extLst>
      <p:ext uri="{BB962C8B-B14F-4D97-AF65-F5344CB8AC3E}">
        <p14:creationId xmlns:p14="http://schemas.microsoft.com/office/powerpoint/2010/main" val="26180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a:t>Impact</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8</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normAutofit/>
          </a:bodyPr>
          <a:lstStyle/>
          <a:p>
            <a:endParaRPr lang="en-US" dirty="0"/>
          </a:p>
          <a:p>
            <a:endParaRPr lang="en-US" sz="1200" dirty="0">
              <a:latin typeface="Aharoni" panose="02010803020104030203" pitchFamily="2" charset="-79"/>
              <a:cs typeface="Aharoni" panose="02010803020104030203" pitchFamily="2" charset="-79"/>
            </a:endParaRPr>
          </a:p>
          <a:p>
            <a:pPr>
              <a:lnSpc>
                <a:spcPct val="300000"/>
              </a:lnSpc>
              <a:buFont typeface="Wingdings" panose="05000000000000000000" pitchFamily="2" charset="2"/>
              <a:buChar char="§"/>
            </a:pPr>
            <a:r>
              <a:rPr lang="fr-FR" dirty="0"/>
              <a:t>No </a:t>
            </a:r>
            <a:r>
              <a:rPr lang="fr-FR" dirty="0" err="1"/>
              <a:t>product</a:t>
            </a:r>
            <a:r>
              <a:rPr lang="fr-FR" dirty="0"/>
              <a:t> </a:t>
            </a:r>
            <a:r>
              <a:rPr lang="fr-FR" dirty="0" err="1"/>
              <a:t>improvement</a:t>
            </a:r>
            <a:endParaRPr lang="fr-FR" dirty="0"/>
          </a:p>
          <a:p>
            <a:pPr>
              <a:lnSpc>
                <a:spcPct val="300000"/>
              </a:lnSpc>
              <a:buFont typeface="Wingdings" panose="05000000000000000000" pitchFamily="2" charset="2"/>
              <a:buChar char="§"/>
            </a:pPr>
            <a:r>
              <a:rPr lang="fr-FR" dirty="0"/>
              <a:t>Slow Time to </a:t>
            </a:r>
            <a:r>
              <a:rPr lang="fr-FR" dirty="0" err="1"/>
              <a:t>market</a:t>
            </a:r>
            <a:endParaRPr lang="fr-FR" dirty="0"/>
          </a:p>
          <a:p>
            <a:pPr>
              <a:lnSpc>
                <a:spcPct val="300000"/>
              </a:lnSpc>
              <a:buFont typeface="Wingdings" panose="05000000000000000000" pitchFamily="2" charset="2"/>
              <a:buChar char="§"/>
            </a:pPr>
            <a:r>
              <a:rPr lang="fr-FR" dirty="0"/>
              <a:t>Customer are </a:t>
            </a:r>
            <a:r>
              <a:rPr lang="fr-FR" dirty="0" err="1"/>
              <a:t>unhappy</a:t>
            </a:r>
            <a:endParaRPr lang="fr-FR" dirty="0"/>
          </a:p>
        </p:txBody>
      </p:sp>
    </p:spTree>
    <p:extLst>
      <p:ext uri="{BB962C8B-B14F-4D97-AF65-F5344CB8AC3E}">
        <p14:creationId xmlns:p14="http://schemas.microsoft.com/office/powerpoint/2010/main" val="2472084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a:t>SGW Release </a:t>
            </a:r>
            <a:r>
              <a:rPr lang="fr-FR" dirty="0" err="1"/>
              <a:t>lifecycle</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a:xfrm>
            <a:off x="10441518" y="6528824"/>
            <a:ext cx="624000" cy="180000"/>
          </a:xfrm>
        </p:spPr>
        <p:txBody>
          <a:bodyPr/>
          <a:lstStyle/>
          <a:p>
            <a:fld id="{C60C2248-B95D-984B-A0F4-42B9A4652AA7}" type="slidenum">
              <a:rPr lang="en-US" smtClean="0"/>
              <a:pPr/>
              <a:t>9</a:t>
            </a:fld>
            <a:endParaRPr lang="en-US"/>
          </a:p>
        </p:txBody>
      </p:sp>
      <p:cxnSp>
        <p:nvCxnSpPr>
          <p:cNvPr id="5" name="Straight Connector 4">
            <a:extLst>
              <a:ext uri="{FF2B5EF4-FFF2-40B4-BE49-F238E27FC236}">
                <a16:creationId xmlns:a16="http://schemas.microsoft.com/office/drawing/2014/main" id="{03890BD3-8C47-4A09-85BB-683F3D3D3124}"/>
              </a:ext>
            </a:extLst>
          </p:cNvPr>
          <p:cNvCxnSpPr/>
          <p:nvPr/>
        </p:nvCxnSpPr>
        <p:spPr>
          <a:xfrm>
            <a:off x="3920015"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1146A82-5097-498A-8420-9B917E13AC4F}"/>
              </a:ext>
            </a:extLst>
          </p:cNvPr>
          <p:cNvCxnSpPr>
            <a:cxnSpLocks/>
          </p:cNvCxnSpPr>
          <p:nvPr/>
        </p:nvCxnSpPr>
        <p:spPr>
          <a:xfrm>
            <a:off x="6998627" y="2120652"/>
            <a:ext cx="11769" cy="3322204"/>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9DD8A40-CCBC-457F-9B82-5E4B744343EE}"/>
              </a:ext>
            </a:extLst>
          </p:cNvPr>
          <p:cNvCxnSpPr/>
          <p:nvPr/>
        </p:nvCxnSpPr>
        <p:spPr>
          <a:xfrm>
            <a:off x="10100777"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0A9D15C-C71B-4DAB-9044-CEAA113C77C7}"/>
              </a:ext>
            </a:extLst>
          </p:cNvPr>
          <p:cNvSpPr txBox="1"/>
          <p:nvPr/>
        </p:nvSpPr>
        <p:spPr>
          <a:xfrm>
            <a:off x="1030525" y="1944913"/>
            <a:ext cx="1130557" cy="565146"/>
          </a:xfrm>
          <a:prstGeom prst="rect">
            <a:avLst/>
          </a:prstGeom>
          <a:noFill/>
        </p:spPr>
        <p:txBody>
          <a:bodyPr wrap="none" lIns="36000" tIns="36000" rIns="36000" bIns="36000" rtlCol="0">
            <a:spAutoFit/>
          </a:bodyPr>
          <a:lstStyle/>
          <a:p>
            <a:pPr algn="ctr"/>
            <a:r>
              <a:rPr lang="en-US" sz="1600" dirty="0"/>
              <a:t>Phase-1</a:t>
            </a:r>
          </a:p>
          <a:p>
            <a:pPr algn="ctr"/>
            <a:r>
              <a:rPr lang="en-US" sz="1600" dirty="0"/>
              <a:t>BA analysis</a:t>
            </a:r>
          </a:p>
        </p:txBody>
      </p:sp>
      <p:sp>
        <p:nvSpPr>
          <p:cNvPr id="50" name="TextBox 49">
            <a:extLst>
              <a:ext uri="{FF2B5EF4-FFF2-40B4-BE49-F238E27FC236}">
                <a16:creationId xmlns:a16="http://schemas.microsoft.com/office/drawing/2014/main" id="{94331F4D-AADE-4445-AAFE-2068DA11E72B}"/>
              </a:ext>
            </a:extLst>
          </p:cNvPr>
          <p:cNvSpPr txBox="1"/>
          <p:nvPr/>
        </p:nvSpPr>
        <p:spPr>
          <a:xfrm>
            <a:off x="4335771" y="1908631"/>
            <a:ext cx="2227140" cy="565146"/>
          </a:xfrm>
          <a:prstGeom prst="rect">
            <a:avLst/>
          </a:prstGeom>
          <a:noFill/>
        </p:spPr>
        <p:txBody>
          <a:bodyPr wrap="none" lIns="36000" tIns="36000" rIns="36000" bIns="36000" rtlCol="0">
            <a:spAutoFit/>
          </a:bodyPr>
          <a:lstStyle/>
          <a:p>
            <a:pPr algn="ctr"/>
            <a:r>
              <a:rPr lang="en-US" sz="1600" dirty="0"/>
              <a:t>Phase-2</a:t>
            </a:r>
          </a:p>
          <a:p>
            <a:pPr algn="ctr"/>
            <a:r>
              <a:rPr lang="en-US" sz="1600" dirty="0"/>
              <a:t>Feature implementation</a:t>
            </a:r>
          </a:p>
        </p:txBody>
      </p:sp>
      <p:sp>
        <p:nvSpPr>
          <p:cNvPr id="51" name="TextBox 50">
            <a:extLst>
              <a:ext uri="{FF2B5EF4-FFF2-40B4-BE49-F238E27FC236}">
                <a16:creationId xmlns:a16="http://schemas.microsoft.com/office/drawing/2014/main" id="{49D85EE2-8D6C-490E-8101-5EAC9625B3A5}"/>
              </a:ext>
            </a:extLst>
          </p:cNvPr>
          <p:cNvSpPr txBox="1"/>
          <p:nvPr/>
        </p:nvSpPr>
        <p:spPr>
          <a:xfrm>
            <a:off x="7668439" y="1901377"/>
            <a:ext cx="1701355" cy="565146"/>
          </a:xfrm>
          <a:prstGeom prst="rect">
            <a:avLst/>
          </a:prstGeom>
          <a:noFill/>
        </p:spPr>
        <p:txBody>
          <a:bodyPr wrap="none" lIns="36000" tIns="36000" rIns="36000" bIns="36000" rtlCol="0">
            <a:spAutoFit/>
          </a:bodyPr>
          <a:lstStyle/>
          <a:p>
            <a:pPr algn="ctr"/>
            <a:r>
              <a:rPr lang="en-US" sz="1600" dirty="0"/>
              <a:t>Phase-3</a:t>
            </a:r>
          </a:p>
          <a:p>
            <a:pPr algn="ctr"/>
            <a:r>
              <a:rPr lang="en-US" sz="1600" dirty="0"/>
              <a:t>Feature validation</a:t>
            </a:r>
          </a:p>
        </p:txBody>
      </p:sp>
      <p:sp>
        <p:nvSpPr>
          <p:cNvPr id="52" name="TextBox 51">
            <a:extLst>
              <a:ext uri="{FF2B5EF4-FFF2-40B4-BE49-F238E27FC236}">
                <a16:creationId xmlns:a16="http://schemas.microsoft.com/office/drawing/2014/main" id="{A287E961-1D67-4F31-88CD-BDFB53347520}"/>
              </a:ext>
            </a:extLst>
          </p:cNvPr>
          <p:cNvSpPr txBox="1"/>
          <p:nvPr/>
        </p:nvSpPr>
        <p:spPr>
          <a:xfrm>
            <a:off x="10371961" y="1894123"/>
            <a:ext cx="1475908" cy="565146"/>
          </a:xfrm>
          <a:prstGeom prst="rect">
            <a:avLst/>
          </a:prstGeom>
          <a:noFill/>
        </p:spPr>
        <p:txBody>
          <a:bodyPr wrap="none" lIns="36000" tIns="36000" rIns="36000" bIns="36000" rtlCol="0">
            <a:spAutoFit/>
          </a:bodyPr>
          <a:lstStyle/>
          <a:p>
            <a:pPr algn="ctr"/>
            <a:r>
              <a:rPr lang="en-US" sz="1600" dirty="0"/>
              <a:t>Phase-4</a:t>
            </a:r>
          </a:p>
          <a:p>
            <a:pPr algn="ctr"/>
            <a:r>
              <a:rPr lang="en-US" sz="1600" dirty="0"/>
              <a:t>NRT &amp; Delivery</a:t>
            </a:r>
          </a:p>
        </p:txBody>
      </p:sp>
      <p:sp>
        <p:nvSpPr>
          <p:cNvPr id="70" name="Rectangle: Rounded Corners 69">
            <a:extLst>
              <a:ext uri="{FF2B5EF4-FFF2-40B4-BE49-F238E27FC236}">
                <a16:creationId xmlns:a16="http://schemas.microsoft.com/office/drawing/2014/main" id="{5D0D906C-401C-4D56-8538-65A70BE29786}"/>
              </a:ext>
            </a:extLst>
          </p:cNvPr>
          <p:cNvSpPr/>
          <p:nvPr/>
        </p:nvSpPr>
        <p:spPr>
          <a:xfrm>
            <a:off x="1251607" y="3468907"/>
            <a:ext cx="881993" cy="75474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BA analysis</a:t>
            </a:r>
          </a:p>
        </p:txBody>
      </p:sp>
      <p:sp>
        <p:nvSpPr>
          <p:cNvPr id="73" name="TextBox 72">
            <a:extLst>
              <a:ext uri="{FF2B5EF4-FFF2-40B4-BE49-F238E27FC236}">
                <a16:creationId xmlns:a16="http://schemas.microsoft.com/office/drawing/2014/main" id="{21F3679A-4545-45F4-BD99-F40D6B67F7D2}"/>
              </a:ext>
            </a:extLst>
          </p:cNvPr>
          <p:cNvSpPr txBox="1"/>
          <p:nvPr/>
        </p:nvSpPr>
        <p:spPr>
          <a:xfrm>
            <a:off x="2455801" y="3001570"/>
            <a:ext cx="1375945" cy="442035"/>
          </a:xfrm>
          <a:prstGeom prst="rect">
            <a:avLst/>
          </a:prstGeom>
          <a:solidFill>
            <a:srgbClr val="FFFF00"/>
          </a:solidFill>
        </p:spPr>
        <p:txBody>
          <a:bodyPr wrap="none" lIns="36000" tIns="36000" rIns="36000" bIns="36000" rtlCol="0">
            <a:spAutoFit/>
          </a:bodyPr>
          <a:lstStyle/>
          <a:p>
            <a:r>
              <a:rPr lang="en-US" sz="1200" dirty="0"/>
              <a:t>Manually generate </a:t>
            </a:r>
          </a:p>
          <a:p>
            <a:r>
              <a:rPr lang="en-US" sz="1200" dirty="0"/>
              <a:t>BA documents</a:t>
            </a:r>
          </a:p>
        </p:txBody>
      </p:sp>
      <p:sp>
        <p:nvSpPr>
          <p:cNvPr id="75" name="TextBox 74">
            <a:extLst>
              <a:ext uri="{FF2B5EF4-FFF2-40B4-BE49-F238E27FC236}">
                <a16:creationId xmlns:a16="http://schemas.microsoft.com/office/drawing/2014/main" id="{561CBE8B-C59B-46BD-BD18-735CB7F92496}"/>
              </a:ext>
            </a:extLst>
          </p:cNvPr>
          <p:cNvSpPr txBox="1"/>
          <p:nvPr/>
        </p:nvSpPr>
        <p:spPr>
          <a:xfrm>
            <a:off x="2445663" y="3621694"/>
            <a:ext cx="1231675" cy="442035"/>
          </a:xfrm>
          <a:prstGeom prst="rect">
            <a:avLst/>
          </a:prstGeom>
          <a:noFill/>
        </p:spPr>
        <p:txBody>
          <a:bodyPr wrap="none" lIns="36000" tIns="36000" rIns="36000" bIns="36000" rtlCol="0">
            <a:spAutoFit/>
          </a:bodyPr>
          <a:lstStyle/>
          <a:p>
            <a:r>
              <a:rPr lang="en-US" sz="1200" dirty="0"/>
              <a:t>Create functional</a:t>
            </a:r>
          </a:p>
          <a:p>
            <a:r>
              <a:rPr lang="en-US" sz="1200" dirty="0"/>
              <a:t> backlog in Jira</a:t>
            </a:r>
          </a:p>
        </p:txBody>
      </p:sp>
      <p:sp>
        <p:nvSpPr>
          <p:cNvPr id="80" name="TextBox 79">
            <a:extLst>
              <a:ext uri="{FF2B5EF4-FFF2-40B4-BE49-F238E27FC236}">
                <a16:creationId xmlns:a16="http://schemas.microsoft.com/office/drawing/2014/main" id="{F86FAB1C-2073-4AE7-A48B-91A15EA559C4}"/>
              </a:ext>
            </a:extLst>
          </p:cNvPr>
          <p:cNvSpPr txBox="1"/>
          <p:nvPr/>
        </p:nvSpPr>
        <p:spPr>
          <a:xfrm>
            <a:off x="2481947" y="4224038"/>
            <a:ext cx="1061756" cy="442035"/>
          </a:xfrm>
          <a:prstGeom prst="rect">
            <a:avLst/>
          </a:prstGeom>
          <a:noFill/>
        </p:spPr>
        <p:txBody>
          <a:bodyPr wrap="none" lIns="36000" tIns="36000" rIns="36000" bIns="36000" rtlCol="0">
            <a:spAutoFit/>
          </a:bodyPr>
          <a:lstStyle/>
          <a:p>
            <a:r>
              <a:rPr lang="en-US" sz="1200" dirty="0"/>
              <a:t>Communicate </a:t>
            </a:r>
          </a:p>
          <a:p>
            <a:r>
              <a:rPr lang="en-US" sz="1200" dirty="0"/>
              <a:t>requirement</a:t>
            </a:r>
          </a:p>
        </p:txBody>
      </p:sp>
      <p:sp>
        <p:nvSpPr>
          <p:cNvPr id="82" name="TextBox 81">
            <a:extLst>
              <a:ext uri="{FF2B5EF4-FFF2-40B4-BE49-F238E27FC236}">
                <a16:creationId xmlns:a16="http://schemas.microsoft.com/office/drawing/2014/main" id="{C30F1EBF-8902-41F5-B33D-93DAF2468F02}"/>
              </a:ext>
            </a:extLst>
          </p:cNvPr>
          <p:cNvSpPr txBox="1"/>
          <p:nvPr/>
        </p:nvSpPr>
        <p:spPr>
          <a:xfrm>
            <a:off x="133761" y="3623012"/>
            <a:ext cx="797260" cy="442035"/>
          </a:xfrm>
          <a:prstGeom prst="rect">
            <a:avLst/>
          </a:prstGeom>
          <a:noFill/>
        </p:spPr>
        <p:txBody>
          <a:bodyPr wrap="none" lIns="36000" tIns="36000" rIns="36000" bIns="36000" rtlCol="0">
            <a:spAutoFit/>
          </a:bodyPr>
          <a:lstStyle/>
          <a:p>
            <a:r>
              <a:rPr lang="en-US" sz="1200" dirty="0"/>
              <a:t>Exchange </a:t>
            </a:r>
          </a:p>
          <a:p>
            <a:r>
              <a:rPr lang="en-US" sz="1200" dirty="0"/>
              <a:t>docs</a:t>
            </a:r>
          </a:p>
        </p:txBody>
      </p:sp>
      <p:cxnSp>
        <p:nvCxnSpPr>
          <p:cNvPr id="83" name="Straight Arrow Connector 82">
            <a:extLst>
              <a:ext uri="{FF2B5EF4-FFF2-40B4-BE49-F238E27FC236}">
                <a16:creationId xmlns:a16="http://schemas.microsoft.com/office/drawing/2014/main" id="{C9FFB77C-F1B3-4FD5-B5DC-7373F40648F5}"/>
              </a:ext>
            </a:extLst>
          </p:cNvPr>
          <p:cNvCxnSpPr>
            <a:cxnSpLocks/>
            <a:stCxn id="82" idx="3"/>
            <a:endCxn id="70" idx="1"/>
          </p:cNvCxnSpPr>
          <p:nvPr/>
        </p:nvCxnSpPr>
        <p:spPr>
          <a:xfrm>
            <a:off x="931021" y="3844030"/>
            <a:ext cx="320586" cy="2249"/>
          </a:xfrm>
          <a:prstGeom prst="straightConnector1">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Connector: Elbow 26">
            <a:extLst>
              <a:ext uri="{FF2B5EF4-FFF2-40B4-BE49-F238E27FC236}">
                <a16:creationId xmlns:a16="http://schemas.microsoft.com/office/drawing/2014/main" id="{ACF98238-6C8A-41B7-B3B0-C2F014E14ADD}"/>
              </a:ext>
            </a:extLst>
          </p:cNvPr>
          <p:cNvCxnSpPr>
            <a:stCxn id="70" idx="3"/>
            <a:endCxn id="73" idx="1"/>
          </p:cNvCxnSpPr>
          <p:nvPr/>
        </p:nvCxnSpPr>
        <p:spPr>
          <a:xfrm flipV="1">
            <a:off x="2133600" y="3222588"/>
            <a:ext cx="322201" cy="623691"/>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Connector: Elbow 29">
            <a:extLst>
              <a:ext uri="{FF2B5EF4-FFF2-40B4-BE49-F238E27FC236}">
                <a16:creationId xmlns:a16="http://schemas.microsoft.com/office/drawing/2014/main" id="{3D2BB809-EE76-400F-AE35-93FD8CF8A882}"/>
              </a:ext>
            </a:extLst>
          </p:cNvPr>
          <p:cNvCxnSpPr>
            <a:cxnSpLocks/>
            <a:stCxn id="70" idx="3"/>
            <a:endCxn id="75" idx="1"/>
          </p:cNvCxnSpPr>
          <p:nvPr/>
        </p:nvCxnSpPr>
        <p:spPr>
          <a:xfrm flipV="1">
            <a:off x="2133600" y="3842712"/>
            <a:ext cx="312063" cy="3567"/>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Connector: Elbow 32">
            <a:extLst>
              <a:ext uri="{FF2B5EF4-FFF2-40B4-BE49-F238E27FC236}">
                <a16:creationId xmlns:a16="http://schemas.microsoft.com/office/drawing/2014/main" id="{DA962FE1-72D9-4DA1-A36A-360BD7A102E6}"/>
              </a:ext>
            </a:extLst>
          </p:cNvPr>
          <p:cNvCxnSpPr>
            <a:stCxn id="70" idx="3"/>
            <a:endCxn id="80" idx="1"/>
          </p:cNvCxnSpPr>
          <p:nvPr/>
        </p:nvCxnSpPr>
        <p:spPr>
          <a:xfrm>
            <a:off x="2133600" y="3846279"/>
            <a:ext cx="348347" cy="598777"/>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54296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FIS_presentation_4x3_empty with added design theme">
  <a:themeElements>
    <a:clrScheme name="NEW FIS">
      <a:dk1>
        <a:srgbClr val="000000"/>
      </a:dk1>
      <a:lt1>
        <a:srgbClr val="FFFFFF"/>
      </a:lt1>
      <a:dk2>
        <a:srgbClr val="8DC63F"/>
      </a:dk2>
      <a:lt2>
        <a:srgbClr val="004F59"/>
      </a:lt2>
      <a:accent1>
        <a:srgbClr val="009273"/>
      </a:accent1>
      <a:accent2>
        <a:srgbClr val="00BBD3"/>
      </a:accent2>
      <a:accent3>
        <a:srgbClr val="BBBABA"/>
      </a:accent3>
      <a:accent4>
        <a:srgbClr val="FFC845"/>
      </a:accent4>
      <a:accent5>
        <a:srgbClr val="0081A3"/>
      </a:accent5>
      <a:accent6>
        <a:srgbClr val="007E80"/>
      </a:accent6>
      <a:hlink>
        <a:srgbClr val="72246C"/>
      </a:hlink>
      <a:folHlink>
        <a:srgbClr val="FFFF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36000" tIns="36000" rIns="36000" bIns="36000" rtlCol="0" anchor="ctr"/>
      <a:lstStyle>
        <a:defPPr algn="ctr">
          <a:defRPr sz="1600" b="1" dirty="0" err="1" smtClean="0"/>
        </a:defPPr>
      </a:lstStyle>
      <a:style>
        <a:lnRef idx="1">
          <a:schemeClr val="accent1"/>
        </a:lnRef>
        <a:fillRef idx="3">
          <a:schemeClr val="accent1"/>
        </a:fillRef>
        <a:effectRef idx="2">
          <a:schemeClr val="accent1"/>
        </a:effectRef>
        <a:fontRef idx="minor">
          <a:schemeClr val="lt1"/>
        </a:fontRef>
      </a:style>
    </a:spDef>
    <a:lnDef>
      <a:spPr>
        <a:ln w="9525">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36000" tIns="36000" rIns="36000" bIns="36000" rtlCol="0">
        <a:spAutoFit/>
      </a:bodyPr>
      <a:lstStyle>
        <a:defPPr>
          <a:defRPr sz="16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11931</TotalTime>
  <Words>4045</Words>
  <Application>Microsoft Office PowerPoint</Application>
  <PresentationFormat>Widescreen</PresentationFormat>
  <Paragraphs>413</Paragraphs>
  <Slides>25</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Aharoni</vt:lpstr>
      <vt:lpstr>Arial</vt:lpstr>
      <vt:lpstr>Calibri</vt:lpstr>
      <vt:lpstr>Lucida Grande</vt:lpstr>
      <vt:lpstr>Symbol</vt:lpstr>
      <vt:lpstr>Wingdings</vt:lpstr>
      <vt:lpstr>FIS_presentation_4x3_empty with added design theme</vt:lpstr>
      <vt:lpstr>SGW – Revenue &amp; Efficiency ideas</vt:lpstr>
      <vt:lpstr>Agenda</vt:lpstr>
      <vt:lpstr>The SGW Delivery process</vt:lpstr>
      <vt:lpstr>Message from customers</vt:lpstr>
      <vt:lpstr>Message from customers</vt:lpstr>
      <vt:lpstr>Message from customers</vt:lpstr>
      <vt:lpstr>Why !?</vt:lpstr>
      <vt:lpstr>Impact</vt:lpstr>
      <vt:lpstr>SGW Release lifecycle</vt:lpstr>
      <vt:lpstr>SGW Release lifecycle</vt:lpstr>
      <vt:lpstr>SGW Release lifecycle</vt:lpstr>
      <vt:lpstr>SGW Release lifecycle</vt:lpstr>
      <vt:lpstr>Value chain</vt:lpstr>
      <vt:lpstr>Proposed solution – Continuous Delivery</vt:lpstr>
      <vt:lpstr>Proposed solution – Continuous Delivery - Plan</vt:lpstr>
      <vt:lpstr>Business case</vt:lpstr>
      <vt:lpstr>FIS CD alignment</vt:lpstr>
      <vt:lpstr>Deployment for SA gateways</vt:lpstr>
      <vt:lpstr>Deployment for SA gateways</vt:lpstr>
      <vt:lpstr>Deployment for SA gateways</vt:lpstr>
      <vt:lpstr>FIS CD mis-alignment</vt:lpstr>
      <vt:lpstr>Proposed solution</vt:lpstr>
      <vt:lpstr>Business case</vt:lpstr>
      <vt:lpstr>Subsection 2.1</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CCP Connected Testing tool</dc:title>
  <dc:creator>Zairi, Sofien</dc:creator>
  <cp:lastModifiedBy>Zairi, Sofien</cp:lastModifiedBy>
  <cp:revision>280</cp:revision>
  <dcterms:created xsi:type="dcterms:W3CDTF">2018-10-19T08:44:37Z</dcterms:created>
  <dcterms:modified xsi:type="dcterms:W3CDTF">2019-08-01T06:33:52Z</dcterms:modified>
</cp:coreProperties>
</file>