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3" r:id="rId4"/>
    <p:sldId id="265" r:id="rId5"/>
    <p:sldId id="264" r:id="rId6"/>
    <p:sldId id="273" r:id="rId7"/>
    <p:sldId id="259" r:id="rId8"/>
    <p:sldId id="262" r:id="rId9"/>
    <p:sldId id="267" r:id="rId10"/>
    <p:sldId id="268" r:id="rId11"/>
    <p:sldId id="269" r:id="rId12"/>
    <p:sldId id="270" r:id="rId13"/>
    <p:sldId id="272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510117" y="1409702"/>
            <a:ext cx="8016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510117" y="3376663"/>
            <a:ext cx="8016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508800" y="5787351"/>
            <a:ext cx="3777600" cy="21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0117" y="5557309"/>
            <a:ext cx="576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52" y="5374990"/>
            <a:ext cx="3965312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2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9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quot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Ryhmä 1"/>
          <p:cNvGrpSpPr/>
          <p:nvPr userDrawn="1"/>
        </p:nvGrpSpPr>
        <p:grpSpPr>
          <a:xfrm>
            <a:off x="1141527" y="1089791"/>
            <a:ext cx="9947392" cy="4795200"/>
            <a:chOff x="856145" y="813567"/>
            <a:chExt cx="7460544" cy="3595304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56145" y="813567"/>
              <a:ext cx="7460544" cy="3526379"/>
            </a:xfrm>
            <a:custGeom>
              <a:avLst/>
              <a:gdLst>
                <a:gd name="T0" fmla="*/ 16977 w 20595"/>
                <a:gd name="T1" fmla="*/ 8588 h 9733"/>
                <a:gd name="T2" fmla="*/ 20195 w 20595"/>
                <a:gd name="T3" fmla="*/ 8588 h 9733"/>
                <a:gd name="T4" fmla="*/ 20595 w 20595"/>
                <a:gd name="T5" fmla="*/ 8180 h 9733"/>
                <a:gd name="T6" fmla="*/ 20595 w 20595"/>
                <a:gd name="T7" fmla="*/ 408 h 9733"/>
                <a:gd name="T8" fmla="*/ 20195 w 20595"/>
                <a:gd name="T9" fmla="*/ 0 h 9733"/>
                <a:gd name="T10" fmla="*/ 401 w 20595"/>
                <a:gd name="T11" fmla="*/ 0 h 9733"/>
                <a:gd name="T12" fmla="*/ 0 w 20595"/>
                <a:gd name="T13" fmla="*/ 408 h 9733"/>
                <a:gd name="T14" fmla="*/ 0 w 20595"/>
                <a:gd name="T15" fmla="*/ 8180 h 9733"/>
                <a:gd name="T16" fmla="*/ 401 w 20595"/>
                <a:gd name="T17" fmla="*/ 8588 h 9733"/>
                <a:gd name="T18" fmla="*/ 14425 w 20595"/>
                <a:gd name="T19" fmla="*/ 8588 h 9733"/>
                <a:gd name="T20" fmla="*/ 15538 w 20595"/>
                <a:gd name="T21" fmla="*/ 9733 h 9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95" h="9733">
                  <a:moveTo>
                    <a:pt x="16977" y="8588"/>
                  </a:moveTo>
                  <a:lnTo>
                    <a:pt x="20195" y="8588"/>
                  </a:lnTo>
                  <a:cubicBezTo>
                    <a:pt x="20195" y="8588"/>
                    <a:pt x="20595" y="8588"/>
                    <a:pt x="20595" y="8180"/>
                  </a:cubicBezTo>
                  <a:lnTo>
                    <a:pt x="20595" y="408"/>
                  </a:lnTo>
                  <a:cubicBezTo>
                    <a:pt x="20595" y="408"/>
                    <a:pt x="20595" y="0"/>
                    <a:pt x="20195" y="0"/>
                  </a:cubicBezTo>
                  <a:lnTo>
                    <a:pt x="401" y="0"/>
                  </a:lnTo>
                  <a:cubicBezTo>
                    <a:pt x="401" y="0"/>
                    <a:pt x="0" y="0"/>
                    <a:pt x="0" y="408"/>
                  </a:cubicBezTo>
                  <a:lnTo>
                    <a:pt x="0" y="8180"/>
                  </a:lnTo>
                  <a:cubicBezTo>
                    <a:pt x="0" y="8180"/>
                    <a:pt x="0" y="8588"/>
                    <a:pt x="401" y="8588"/>
                  </a:cubicBezTo>
                  <a:lnTo>
                    <a:pt x="14425" y="8588"/>
                  </a:lnTo>
                  <a:lnTo>
                    <a:pt x="15538" y="9733"/>
                  </a:lnTo>
                </a:path>
              </a:pathLst>
            </a:custGeom>
            <a:noFill/>
            <a:ln w="187325" cap="rnd">
              <a:solidFill>
                <a:srgbClr val="A4D1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 sz="1800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391864" y="4268419"/>
              <a:ext cx="185933" cy="140452"/>
            </a:xfrm>
            <a:prstGeom prst="ellipse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 sz="180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67" y="1219201"/>
            <a:ext cx="9625672" cy="38857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tx2"/>
                </a:solidFill>
              </a:defRPr>
            </a:lvl1pPr>
            <a:lvl2pPr marL="88900" indent="0">
              <a:buFontTx/>
              <a:buNone/>
              <a:defRPr sz="3600"/>
            </a:lvl2pPr>
            <a:lvl3pPr marL="268287" indent="0">
              <a:buFontTx/>
              <a:buNone/>
              <a:defRPr sz="3600"/>
            </a:lvl3pPr>
            <a:lvl4pPr marL="447675" indent="0">
              <a:buFontTx/>
              <a:buNone/>
              <a:defRPr sz="3600"/>
            </a:lvl4pPr>
            <a:lvl5pPr marL="627062" indent="0">
              <a:buFontTx/>
              <a:buNone/>
              <a:defRPr sz="3600"/>
            </a:lvl5pPr>
          </a:lstStyle>
          <a:p>
            <a:pPr lvl="0"/>
            <a:r>
              <a:rPr lang="fi-FI" dirty="0"/>
              <a:t>Type quote</a:t>
            </a:r>
          </a:p>
        </p:txBody>
      </p:sp>
    </p:spTree>
    <p:extLst>
      <p:ext uri="{BB962C8B-B14F-4D97-AF65-F5344CB8AC3E}">
        <p14:creationId xmlns:p14="http://schemas.microsoft.com/office/powerpoint/2010/main" val="3614063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2816" y="1655765"/>
            <a:ext cx="5424000" cy="4511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6254677" y="1655764"/>
            <a:ext cx="5403667" cy="45116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Tx/>
              <a:buFont typeface="Calibri" panose="020F0502020204030204" pitchFamily="34" charset="0"/>
              <a:buNone/>
              <a:tabLst/>
              <a:defRPr/>
            </a:lvl1pPr>
          </a:lstStyle>
          <a:p>
            <a:r>
              <a:rPr lang="fi-FI" dirty="0"/>
              <a:t>Click icon to add picture</a:t>
            </a:r>
            <a:br>
              <a:rPr lang="fi-FI" dirty="0"/>
            </a:br>
            <a:br>
              <a:rPr lang="fi-FI" dirty="0"/>
            </a:br>
            <a:r>
              <a:rPr lang="en-US" cap="none" baseline="0" dirty="0"/>
              <a:t>Go to the speaker notes of this slide for instructions on how to add pictures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51727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-2" y="0"/>
            <a:ext cx="12192001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2000" y="2886675"/>
            <a:ext cx="6288000" cy="1084653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85957" y="6476563"/>
            <a:ext cx="8785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chemeClr val="bg1"/>
                </a:solidFill>
              </a:rPr>
              <a:t>©2016 FIS and/or its subsidiaries. All Rights Reserved.</a:t>
            </a:r>
            <a:r>
              <a:rPr lang="en-US" sz="800" b="1" i="1" baseline="0" dirty="0">
                <a:solidFill>
                  <a:schemeClr val="bg1"/>
                </a:solidFill>
              </a:rPr>
              <a:t> </a:t>
            </a:r>
            <a:r>
              <a:rPr lang="en-US" sz="800" b="1" i="1" dirty="0">
                <a:solidFill>
                  <a:schemeClr val="bg1"/>
                </a:solidFill>
                <a:cs typeface="Arial"/>
              </a:rPr>
              <a:t>FIS confidential and proprietary information. </a:t>
            </a:r>
          </a:p>
        </p:txBody>
      </p:sp>
    </p:spTree>
    <p:extLst>
      <p:ext uri="{BB962C8B-B14F-4D97-AF65-F5344CB8AC3E}">
        <p14:creationId xmlns:p14="http://schemas.microsoft.com/office/powerpoint/2010/main" val="593877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pictur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510117" y="1409702"/>
            <a:ext cx="8016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510117" y="3376663"/>
            <a:ext cx="8016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508800" y="5796876"/>
            <a:ext cx="37776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0117" y="5557309"/>
            <a:ext cx="576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52" y="5374990"/>
            <a:ext cx="3965312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3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ictur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510117" y="1409702"/>
            <a:ext cx="8016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510117" y="3376663"/>
            <a:ext cx="8016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508800" y="5796876"/>
            <a:ext cx="37776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0117" y="5557309"/>
            <a:ext cx="576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52" y="5374990"/>
            <a:ext cx="3965312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6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0117" y="550399"/>
            <a:ext cx="3840000" cy="912000"/>
          </a:xfrm>
        </p:spPr>
        <p:txBody>
          <a:bodyPr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Section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0116" y="1585381"/>
            <a:ext cx="3840000" cy="2976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Type section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0"/>
          <a:stretch/>
        </p:blipFill>
        <p:spPr>
          <a:xfrm>
            <a:off x="4366954" y="-2049"/>
            <a:ext cx="7825047" cy="686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4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8520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104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2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09861" y="989013"/>
            <a:ext cx="11148483" cy="6827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20702" y="1833032"/>
            <a:ext cx="11137644" cy="43344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508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751" y="1660525"/>
            <a:ext cx="5462923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6178103" y="1660525"/>
            <a:ext cx="5462400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7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751" y="1828800"/>
            <a:ext cx="5462923" cy="4338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6178103" y="1828800"/>
            <a:ext cx="5462400" cy="4338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09861" y="989013"/>
            <a:ext cx="11148483" cy="68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428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09861" y="993871"/>
            <a:ext cx="11148483" cy="68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468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b="1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104351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1119" y="6528824"/>
            <a:ext cx="624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4805" y="1660526"/>
            <a:ext cx="11133539" cy="45069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i-FI" dirty="0"/>
              <a:t>Click to edit Master text styles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805" y="6404902"/>
            <a:ext cx="818387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5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marR="0" indent="-180975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Calibri" panose="020F0502020204030204" pitchFamily="34" charset="0"/>
        <a:buChar char="•"/>
        <a:tabLst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marR="0" indent="-18097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Lucida Grande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marR="0" indent="-180975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80000"/>
        <a:buFont typeface="Symbol" panose="05050102010706020507" pitchFamily="18" charset="2"/>
        <a:buChar char="·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63" marR="0" indent="-179388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 typeface="Lucida Grande"/>
        <a:buChar char="–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806450" marR="0" indent="-179388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80000" algn="l" defTabSz="457200" rtl="0" eaLnBrk="1" latinLnBrk="0" hangingPunct="1">
        <a:lnSpc>
          <a:spcPct val="110000"/>
        </a:lnSpc>
        <a:spcBef>
          <a:spcPts val="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457200" rtl="0" eaLnBrk="1" latinLnBrk="0" hangingPunct="1">
        <a:lnSpc>
          <a:spcPct val="120000"/>
        </a:lnSpc>
        <a:spcBef>
          <a:spcPts val="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457200" rtl="0" eaLnBrk="1" latinLnBrk="0" hangingPunct="1">
        <a:lnSpc>
          <a:spcPct val="120000"/>
        </a:lnSpc>
        <a:spcBef>
          <a:spcPts val="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A7E0-31F3-4847-8D57-75719CD6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&lt;Topic global title&gt;</a:t>
            </a:r>
            <a:br>
              <a:rPr lang="en-US" dirty="0"/>
            </a:br>
            <a:r>
              <a:rPr lang="en-US" dirty="0"/>
              <a:t>	e.g. CCP Connected Testing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D1D74-6762-4138-8145-309486476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Friday, October 19</a:t>
            </a:r>
            <a:r>
              <a:rPr lang="en-US" baseline="30000" dirty="0"/>
              <a:t>th</a:t>
            </a:r>
            <a:r>
              <a:rPr lang="en-US" dirty="0"/>
              <a:t> 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B5049-574A-4D8B-9F44-AC84A15825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11627-81A0-473E-B7CF-D628A21D98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[presenter(s)_name(s)]</a:t>
            </a:r>
          </a:p>
        </p:txBody>
      </p:sp>
    </p:spTree>
    <p:extLst>
      <p:ext uri="{BB962C8B-B14F-4D97-AF65-F5344CB8AC3E}">
        <p14:creationId xmlns:p14="http://schemas.microsoft.com/office/powerpoint/2010/main" val="598915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AFA1-5460-4337-B40D-5A42DF6C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Monaco -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B736DE-58C2-4E72-BABF-67FFBFB3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428DF-8175-4E83-B12F-ABA48462D2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4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8553-6D55-4E7A-8275-9C0543CA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B8C5B-4473-4C92-9A00-BF9F077B6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Subsection 2.1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Subsection 2.2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1EFEA-3D82-43E2-8575-9A512BC05E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29DFF-6FF2-4A5D-949B-9CAA0BE893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3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AFA1-5460-4337-B40D-5A42DF6C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 2.1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B736DE-58C2-4E72-BABF-67FFBFB3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428DF-8175-4E83-B12F-ABA48462D2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93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AFA1-5460-4337-B40D-5A42DF6C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 2.2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B736DE-58C2-4E72-BABF-67FFBFB3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428DF-8175-4E83-B12F-ABA48462D2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01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8553-6D55-4E7A-8275-9C0543CA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B8C5B-4473-4C92-9A00-BF9F077B6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Subsection 3.1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Subsection 3.2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1EFEA-3D82-43E2-8575-9A512BC05E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29DFF-6FF2-4A5D-949B-9CAA0BE893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44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AFA1-5460-4337-B40D-5A42DF6C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 3.1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B736DE-58C2-4E72-BABF-67FFBFB3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428DF-8175-4E83-B12F-ABA48462D2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73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AFA1-5460-4337-B40D-5A42DF6C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 3.2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B736DE-58C2-4E72-BABF-67FFBFB3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428DF-8175-4E83-B12F-ABA48462D2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5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964D-0648-4D70-8133-8FE13AB28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2019 - Milestone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E7B7B-F04E-4751-9855-E67A09645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17" y="2592546"/>
            <a:ext cx="3840000" cy="2976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1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A56A-C555-44D5-A0C1-8E62A06F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90BA36-827E-432A-9C5E-3B91C674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96952-D2AD-4B0F-AFCA-0888824B9D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Overview of the tool requirement for 2019</a:t>
            </a:r>
          </a:p>
          <a:p>
            <a:r>
              <a:rPr lang="en-US" dirty="0"/>
              <a:t>Why do we need to invest in </a:t>
            </a:r>
            <a:r>
              <a:rPr lang="en-US" dirty="0" err="1"/>
              <a:t>intellisense</a:t>
            </a:r>
            <a:r>
              <a:rPr lang="en-US" dirty="0"/>
              <a:t> features…</a:t>
            </a:r>
          </a:p>
          <a:p>
            <a:r>
              <a:rPr lang="en-US" dirty="0"/>
              <a:t>Subsection 2…</a:t>
            </a:r>
          </a:p>
          <a:p>
            <a:r>
              <a:rPr lang="en-US" dirty="0"/>
              <a:t>Subsection 3…</a:t>
            </a:r>
          </a:p>
        </p:txBody>
      </p:sp>
    </p:spTree>
    <p:extLst>
      <p:ext uri="{BB962C8B-B14F-4D97-AF65-F5344CB8AC3E}">
        <p14:creationId xmlns:p14="http://schemas.microsoft.com/office/powerpoint/2010/main" val="374085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8553-6D55-4E7A-8275-9C0543CA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1409702"/>
            <a:ext cx="8016000" cy="1833019"/>
          </a:xfrm>
        </p:spPr>
        <p:txBody>
          <a:bodyPr/>
          <a:lstStyle/>
          <a:p>
            <a:r>
              <a:rPr lang="en-US" dirty="0"/>
              <a:t>Overview requirement </a:t>
            </a:r>
            <a:r>
              <a:rPr lang="en-US" sz="2000" dirty="0"/>
              <a:t>(If needed to)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B8C5B-4473-4C92-9A00-BF9F077B6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 are we?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missing?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1EFEA-3D82-43E2-8575-9A512BC05E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29DFF-6FF2-4A5D-949B-9CAA0BE893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7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A56A-C555-44D5-A0C1-8E62A06F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90BA36-827E-432A-9C5E-3B91C674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96952-D2AD-4B0F-AFCA-0888824B9D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2018 </a:t>
            </a:r>
            <a:r>
              <a:rPr lang="en-US" dirty="0" err="1"/>
              <a:t>realised</a:t>
            </a:r>
            <a:r>
              <a:rPr lang="en-US" dirty="0"/>
              <a:t> feature 1…</a:t>
            </a:r>
          </a:p>
          <a:p>
            <a:r>
              <a:rPr lang="en-US" dirty="0"/>
              <a:t>2018 </a:t>
            </a:r>
            <a:r>
              <a:rPr lang="en-US" dirty="0" err="1"/>
              <a:t>realised</a:t>
            </a:r>
            <a:r>
              <a:rPr lang="en-US" dirty="0"/>
              <a:t> feature 2…</a:t>
            </a:r>
          </a:p>
          <a:p>
            <a:r>
              <a:rPr lang="en-US" dirty="0"/>
              <a:t>2018 </a:t>
            </a:r>
            <a:r>
              <a:rPr lang="en-US" dirty="0" err="1"/>
              <a:t>realised</a:t>
            </a:r>
            <a:r>
              <a:rPr lang="en-US" dirty="0"/>
              <a:t> feature 3…</a:t>
            </a:r>
          </a:p>
        </p:txBody>
      </p:sp>
    </p:spTree>
    <p:extLst>
      <p:ext uri="{BB962C8B-B14F-4D97-AF65-F5344CB8AC3E}">
        <p14:creationId xmlns:p14="http://schemas.microsoft.com/office/powerpoint/2010/main" val="307797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A56A-C555-44D5-A0C1-8E62A06F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missing?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90BA36-827E-432A-9C5E-3B91C674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96952-D2AD-4B0F-AFCA-0888824B9D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Enhancement 1…</a:t>
            </a:r>
          </a:p>
          <a:p>
            <a:r>
              <a:rPr lang="en-US" dirty="0"/>
              <a:t>Enhancement 2…</a:t>
            </a:r>
          </a:p>
          <a:p>
            <a:r>
              <a:rPr lang="en-US" dirty="0"/>
              <a:t>Enhancement 3…</a:t>
            </a:r>
          </a:p>
        </p:txBody>
      </p:sp>
    </p:spTree>
    <p:extLst>
      <p:ext uri="{BB962C8B-B14F-4D97-AF65-F5344CB8AC3E}">
        <p14:creationId xmlns:p14="http://schemas.microsoft.com/office/powerpoint/2010/main" val="184975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8553-6D55-4E7A-8275-9C0543CA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Inetllisense</a:t>
            </a:r>
            <a:r>
              <a:rPr lang="en-US" dirty="0"/>
              <a:t> – Why?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B8C5B-4473-4C92-9A00-BF9F077B6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</a:t>
            </a:r>
            <a:r>
              <a:rPr lang="en-US" dirty="0" err="1"/>
              <a:t>intellisense</a:t>
            </a:r>
            <a:r>
              <a:rPr lang="en-US" dirty="0"/>
              <a:t>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Monaco?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1EFEA-3D82-43E2-8575-9A512BC05E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29DFF-6FF2-4A5D-949B-9CAA0BE893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0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AFA1-5460-4337-B40D-5A42DF6C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Intellisense</a:t>
            </a:r>
            <a:r>
              <a:rPr lang="en-US" dirty="0"/>
              <a:t> - requirement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B736DE-58C2-4E72-BABF-67FFBFB3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428DF-8175-4E83-B12F-ABA48462D2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Existing </a:t>
            </a:r>
            <a:r>
              <a:rPr lang="en-US" dirty="0" err="1"/>
              <a:t>inetellisense</a:t>
            </a:r>
            <a:r>
              <a:rPr lang="en-US" dirty="0"/>
              <a:t> tools</a:t>
            </a:r>
          </a:p>
          <a:p>
            <a:r>
              <a:rPr lang="en-US" dirty="0"/>
              <a:t>Why Monaco?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9966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AFA1-5460-4337-B40D-5A42DF6C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Monaco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B736DE-58C2-4E72-BABF-67FFBFB3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428DF-8175-4E83-B12F-ABA48462D2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13810629"/>
      </p:ext>
    </p:extLst>
  </p:cSld>
  <p:clrMapOvr>
    <a:masterClrMapping/>
  </p:clrMapOvr>
</p:sld>
</file>

<file path=ppt/theme/theme1.xml><?xml version="1.0" encoding="utf-8"?>
<a:theme xmlns:a="http://schemas.openxmlformats.org/drawingml/2006/main" name="FIS_presentation_4x3_empty with added design theme">
  <a:themeElements>
    <a:clrScheme name="NEW FIS">
      <a:dk1>
        <a:srgbClr val="000000"/>
      </a:dk1>
      <a:lt1>
        <a:srgbClr val="FFFFFF"/>
      </a:lt1>
      <a:dk2>
        <a:srgbClr val="8DC63F"/>
      </a:dk2>
      <a:lt2>
        <a:srgbClr val="004F59"/>
      </a:lt2>
      <a:accent1>
        <a:srgbClr val="009273"/>
      </a:accent1>
      <a:accent2>
        <a:srgbClr val="00BBD3"/>
      </a:accent2>
      <a:accent3>
        <a:srgbClr val="BBBABA"/>
      </a:accent3>
      <a:accent4>
        <a:srgbClr val="FFC845"/>
      </a:accent4>
      <a:accent5>
        <a:srgbClr val="0081A3"/>
      </a:accent5>
      <a:accent6>
        <a:srgbClr val="007E80"/>
      </a:accent6>
      <a:hlink>
        <a:srgbClr val="72246C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36000" tIns="36000" rIns="36000" bIns="36000" rtlCol="0" anchor="ctr"/>
      <a:lstStyle>
        <a:defPPr algn="ctr">
          <a:defRPr sz="1600" b="1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155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Lucida Grande</vt:lpstr>
      <vt:lpstr>Symbol</vt:lpstr>
      <vt:lpstr>FIS_presentation_4x3_empty with added design theme</vt:lpstr>
      <vt:lpstr>&lt;Topic global title&gt;  e.g. CCP Connected Testing tool</vt:lpstr>
      <vt:lpstr>2019 - Milestone 1</vt:lpstr>
      <vt:lpstr>Agenda</vt:lpstr>
      <vt:lpstr>Overview requirement (If needed to)</vt:lpstr>
      <vt:lpstr>Where are we?</vt:lpstr>
      <vt:lpstr>What is missing?</vt:lpstr>
      <vt:lpstr>Inetllisense – Why?</vt:lpstr>
      <vt:lpstr>Intellisense - requirement</vt:lpstr>
      <vt:lpstr>Why Monaco</vt:lpstr>
      <vt:lpstr>Monaco - Demo</vt:lpstr>
      <vt:lpstr>Subsection 2</vt:lpstr>
      <vt:lpstr>Subsection 2.1</vt:lpstr>
      <vt:lpstr>Subsection 2.2</vt:lpstr>
      <vt:lpstr>Subsection 3</vt:lpstr>
      <vt:lpstr>Subsection 3.1</vt:lpstr>
      <vt:lpstr>Subsection 3.2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CCP Connected Testing tool</dc:title>
  <dc:creator>Zairi, Sofien</dc:creator>
  <cp:lastModifiedBy>Zairi, Sofien</cp:lastModifiedBy>
  <cp:revision>10</cp:revision>
  <dcterms:created xsi:type="dcterms:W3CDTF">2018-10-19T08:44:37Z</dcterms:created>
  <dcterms:modified xsi:type="dcterms:W3CDTF">2019-07-23T08:04:15Z</dcterms:modified>
</cp:coreProperties>
</file>