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1"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97" autoAdjust="0"/>
  </p:normalViewPr>
  <p:slideViewPr>
    <p:cSldViewPr snapToGrid="0">
      <p:cViewPr>
        <p:scale>
          <a:sx n="125" d="100"/>
          <a:sy n="125" d="100"/>
        </p:scale>
        <p:origin x="-684" y="-4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78A69-4B37-4F54-BCD4-B5F997E10117}"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24740-09FF-4755-BDC0-888EB41F6F7D}" type="slidenum">
              <a:rPr lang="en-US" smtClean="0"/>
              <a:t>‹#›</a:t>
            </a:fld>
            <a:endParaRPr lang="en-US"/>
          </a:p>
        </p:txBody>
      </p:sp>
    </p:spTree>
    <p:extLst>
      <p:ext uri="{BB962C8B-B14F-4D97-AF65-F5344CB8AC3E}">
        <p14:creationId xmlns:p14="http://schemas.microsoft.com/office/powerpoint/2010/main" val="352979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24740-09FF-4755-BDC0-888EB41F6F7D}" type="slidenum">
              <a:rPr lang="en-US" smtClean="0"/>
              <a:t>1</a:t>
            </a:fld>
            <a:endParaRPr lang="en-US"/>
          </a:p>
        </p:txBody>
      </p:sp>
    </p:spTree>
    <p:extLst>
      <p:ext uri="{BB962C8B-B14F-4D97-AF65-F5344CB8AC3E}">
        <p14:creationId xmlns:p14="http://schemas.microsoft.com/office/powerpoint/2010/main" val="222036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6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669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8669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884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541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1637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62950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857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flipV="1">
            <a:off x="3762" y="0"/>
            <a:ext cx="12184479" cy="68580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81535" y="4754277"/>
            <a:ext cx="5085600" cy="1169660"/>
          </a:xfrm>
          <a:prstGeom prst="rect">
            <a:avLst/>
          </a:prstGeom>
        </p:spPr>
      </p:pic>
      <p:sp>
        <p:nvSpPr>
          <p:cNvPr id="6" name="TextBox 5"/>
          <p:cNvSpPr txBox="1"/>
          <p:nvPr userDrawn="1"/>
        </p:nvSpPr>
        <p:spPr>
          <a:xfrm>
            <a:off x="5031621" y="6149848"/>
            <a:ext cx="8785171" cy="215444"/>
          </a:xfrm>
          <a:prstGeom prst="rect">
            <a:avLst/>
          </a:prstGeom>
          <a:noFill/>
        </p:spPr>
        <p:txBody>
          <a:bodyPr wrap="square" rtlCol="0">
            <a:spAutoFit/>
          </a:bodyPr>
          <a:lstStyle/>
          <a:p>
            <a:r>
              <a:rPr lang="en-US" sz="800" b="1" i="1">
                <a:solidFill>
                  <a:schemeClr val="bg1"/>
                </a:solidFill>
              </a:rPr>
              <a:t>©2018 FIS and/or its subsidiaries. All Rights Reserved.</a:t>
            </a:r>
            <a:r>
              <a:rPr lang="en-US" sz="800" b="1" i="1" baseline="0">
                <a:solidFill>
                  <a:schemeClr val="bg1"/>
                </a:solidFill>
              </a:rPr>
              <a:t> </a:t>
            </a:r>
            <a:r>
              <a:rPr lang="en-US" sz="800" b="1" i="1">
                <a:solidFill>
                  <a:schemeClr val="bg1"/>
                </a:solidFill>
                <a:cs typeface="Arial"/>
              </a:rPr>
              <a:t>FIS confidential and proprietary information. </a:t>
            </a:r>
          </a:p>
        </p:txBody>
      </p:sp>
    </p:spTree>
    <p:extLst>
      <p:ext uri="{BB962C8B-B14F-4D97-AF65-F5344CB8AC3E}">
        <p14:creationId xmlns:p14="http://schemas.microsoft.com/office/powerpoint/2010/main" val="201258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138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550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32754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477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840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77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2852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195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9683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2C338C5-9B1A-41A6-8C6C-31222A0DBF37}"/>
              </a:ext>
            </a:extLst>
          </p:cNvPr>
          <p:cNvGraphicFramePr>
            <a:graphicFrameLocks noGrp="1"/>
          </p:cNvGraphicFramePr>
          <p:nvPr>
            <p:extLst>
              <p:ext uri="{D42A27DB-BD31-4B8C-83A1-F6EECF244321}">
                <p14:modId xmlns:p14="http://schemas.microsoft.com/office/powerpoint/2010/main" val="3028046448"/>
              </p:ext>
            </p:extLst>
          </p:nvPr>
        </p:nvGraphicFramePr>
        <p:xfrm>
          <a:off x="1126310" y="1269628"/>
          <a:ext cx="7003564" cy="4668357"/>
        </p:xfrm>
        <a:graphic>
          <a:graphicData uri="http://schemas.openxmlformats.org/drawingml/2006/table">
            <a:tbl>
              <a:tblPr bandRow="1">
                <a:solidFill>
                  <a:srgbClr val="F7F7F7"/>
                </a:solidFill>
                <a:tableStyleId>{2D5ABB26-0587-4C30-8999-92F81FD0307C}</a:tableStyleId>
              </a:tblPr>
              <a:tblGrid>
                <a:gridCol w="797557">
                  <a:extLst>
                    <a:ext uri="{9D8B030D-6E8A-4147-A177-3AD203B41FA5}">
                      <a16:colId xmlns:a16="http://schemas.microsoft.com/office/drawing/2014/main" val="1311797906"/>
                    </a:ext>
                  </a:extLst>
                </a:gridCol>
                <a:gridCol w="1175129">
                  <a:extLst>
                    <a:ext uri="{9D8B030D-6E8A-4147-A177-3AD203B41FA5}">
                      <a16:colId xmlns:a16="http://schemas.microsoft.com/office/drawing/2014/main" val="3913884454"/>
                    </a:ext>
                  </a:extLst>
                </a:gridCol>
                <a:gridCol w="1502996">
                  <a:extLst>
                    <a:ext uri="{9D8B030D-6E8A-4147-A177-3AD203B41FA5}">
                      <a16:colId xmlns:a16="http://schemas.microsoft.com/office/drawing/2014/main" val="1082286975"/>
                    </a:ext>
                  </a:extLst>
                </a:gridCol>
                <a:gridCol w="1885656">
                  <a:extLst>
                    <a:ext uri="{9D8B030D-6E8A-4147-A177-3AD203B41FA5}">
                      <a16:colId xmlns:a16="http://schemas.microsoft.com/office/drawing/2014/main" val="129782877"/>
                    </a:ext>
                  </a:extLst>
                </a:gridCol>
                <a:gridCol w="1642226">
                  <a:extLst>
                    <a:ext uri="{9D8B030D-6E8A-4147-A177-3AD203B41FA5}">
                      <a16:colId xmlns:a16="http://schemas.microsoft.com/office/drawing/2014/main" val="2668371543"/>
                    </a:ext>
                  </a:extLst>
                </a:gridCol>
              </a:tblGrid>
              <a:tr h="374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tx1"/>
                          </a:solidFill>
                          <a:effectLst/>
                          <a:uLnTx/>
                          <a:uFillTx/>
                          <a:latin typeface="+mn-lt"/>
                          <a:ea typeface="+mn-ea"/>
                          <a:cs typeface="+mn-cs"/>
                        </a:rPr>
                        <a:t>Business Unit</a:t>
                      </a:r>
                    </a:p>
                  </a:txBody>
                  <a:tcPr marL="47018" marR="47018" marT="25870" marB="51740"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gridSpan="4">
                  <a:txBody>
                    <a:bodyPr/>
                    <a:lstStyle/>
                    <a:p>
                      <a:r>
                        <a:rPr lang="en-US" sz="900" cap="none" spc="0" dirty="0">
                          <a:solidFill>
                            <a:schemeClr val="tx1"/>
                          </a:solidFill>
                        </a:rPr>
                        <a:t>Securities, Derivatives and Tax -- SGW team</a:t>
                      </a:r>
                    </a:p>
                  </a:txBody>
                  <a:tcPr marL="47018" marR="47018" marT="25870" marB="51740">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2976785470"/>
                  </a:ext>
                </a:extLst>
              </a:tr>
              <a:tr h="236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chemeClr val="tx1"/>
                          </a:solidFill>
                          <a:effectLst/>
                          <a:uLnTx/>
                          <a:uFillTx/>
                          <a:latin typeface="+mn-lt"/>
                          <a:ea typeface="+mn-ea"/>
                          <a:cs typeface="+mn-cs"/>
                        </a:rPr>
                        <a:t>Use Case</a:t>
                      </a:r>
                    </a:p>
                  </a:txBody>
                  <a:tcPr marL="47018" marR="47018" marT="25870" marB="5174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gridSpan="4">
                  <a:txBody>
                    <a:bodyPr/>
                    <a:lstStyle/>
                    <a:p>
                      <a:r>
                        <a:rPr lang="en-US" sz="900" cap="none" spc="0" dirty="0">
                          <a:solidFill>
                            <a:schemeClr val="tx1"/>
                          </a:solidFill>
                        </a:rPr>
                        <a:t>Self-learning CS agent</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272433070"/>
                  </a:ext>
                </a:extLst>
              </a:tr>
              <a:tr h="7881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chemeClr val="tx1"/>
                          </a:solidFill>
                          <a:effectLst/>
                          <a:uLnTx/>
                          <a:uFillTx/>
                          <a:latin typeface="+mn-lt"/>
                          <a:ea typeface="+mn-ea"/>
                          <a:cs typeface="+mn-cs"/>
                        </a:rPr>
                        <a:t>Description</a:t>
                      </a:r>
                    </a:p>
                  </a:txBody>
                  <a:tcPr marL="47018" marR="47018" marT="25870" marB="51740" anchor="ctr">
                    <a:lnL w="12700" cmpd="sng">
                      <a:noFill/>
                      <a:prstDash val="solid"/>
                    </a:lnL>
                    <a:lnR w="12700" cmpd="sng">
                      <a:noFill/>
                      <a:prstDash val="solid"/>
                    </a:lnR>
                    <a:lnT w="12700" cmpd="sng">
                      <a:noFill/>
                      <a:prstDash val="solid"/>
                    </a:lnT>
                    <a:lnB w="12700" cmpd="sng">
                      <a:noFill/>
                      <a:prstDash val="solid"/>
                    </a:lnB>
                    <a:solidFill>
                      <a:srgbClr val="F7F7F7"/>
                    </a:solidFill>
                  </a:tcPr>
                </a:tc>
                <a:tc gridSpan="4">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900" kern="1200" cap="none" spc="0" dirty="0">
                          <a:solidFill>
                            <a:schemeClr val="tx1"/>
                          </a:solidFill>
                          <a:effectLst/>
                          <a:latin typeface="+mn-lt"/>
                          <a:ea typeface="+mn-ea"/>
                          <a:cs typeface="+mn-cs"/>
                        </a:rPr>
                        <a:t>When it comes to a CS performance, Time-to-solve is perhaps one of the most important KPI metric. It will be good to equip our CS team with additional tools to fast-track problem solving lifecycle and further improve our CX level perhaps with the help of bots.</a:t>
                      </a:r>
                    </a:p>
                    <a:p>
                      <a:pPr marL="0" marR="0" lvl="0" indent="0" algn="l" defTabSz="457189" rtl="0" eaLnBrk="1" fontAlgn="auto" latinLnBrk="0" hangingPunct="1">
                        <a:lnSpc>
                          <a:spcPct val="100000"/>
                        </a:lnSpc>
                        <a:spcBef>
                          <a:spcPts val="0"/>
                        </a:spcBef>
                        <a:spcAft>
                          <a:spcPts val="0"/>
                        </a:spcAft>
                        <a:buClrTx/>
                        <a:buSzTx/>
                        <a:buFontTx/>
                        <a:buNone/>
                        <a:tabLst/>
                        <a:defRPr/>
                      </a:pPr>
                      <a:r>
                        <a:rPr lang="en-US" sz="900" kern="1200" cap="none" spc="0" dirty="0">
                          <a:solidFill>
                            <a:schemeClr val="tx1"/>
                          </a:solidFill>
                          <a:effectLst/>
                          <a:latin typeface="+mn-lt"/>
                          <a:ea typeface="+mn-ea"/>
                          <a:cs typeface="+mn-cs"/>
                        </a:rPr>
                        <a:t>In the other hand, given the level of complexity of our business domain, due to a continuous variation in term of technology and functional progress, it may not be enough to reach a controlled CS bot maturity level by just gathering data and generating a prediction model for time t; the bot may need to continuously learn from the new data as well. Reinforcement machine learning (ML) techniques may help the bot to continuously learn from new data in a more sustainable way.</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74616790"/>
                  </a:ext>
                </a:extLst>
              </a:tr>
              <a:tr h="920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tx1"/>
                          </a:solidFill>
                          <a:effectLst/>
                          <a:uLnTx/>
                          <a:uFillTx/>
                          <a:latin typeface="+mn-lt"/>
                          <a:ea typeface="+mn-ea"/>
                          <a:cs typeface="+mn-cs"/>
                        </a:rPr>
                        <a:t>Why This Idea is Awesome</a:t>
                      </a:r>
                    </a:p>
                  </a:txBody>
                  <a:tcPr marL="47018" marR="47018" marT="25870" marB="5174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gridSpan="4">
                  <a:txBody>
                    <a:bodyPr/>
                    <a:lstStyle/>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cap="none" spc="0" dirty="0">
                          <a:solidFill>
                            <a:schemeClr val="tx1"/>
                          </a:solidFill>
                          <a:effectLst/>
                          <a:latin typeface="+mn-lt"/>
                          <a:ea typeface="+mn-ea"/>
                          <a:cs typeface="+mn-cs"/>
                        </a:rPr>
                        <a:t>The idea would not just improve our Leadtime and SLAs but could also help us remain in control of this performance level by being able to follow the pace dictated by other environment variations like change in technology and in functional requirements.</a:t>
                      </a:r>
                    </a:p>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cap="none" spc="0" dirty="0">
                          <a:solidFill>
                            <a:schemeClr val="tx1"/>
                          </a:solidFill>
                          <a:effectLst/>
                          <a:latin typeface="+mn-lt"/>
                          <a:ea typeface="+mn-ea"/>
                          <a:cs typeface="+mn-cs"/>
                        </a:rPr>
                        <a:t>Reinforcement learning could fast track the decision-making re-modeling process of the bot, and could give us an even sharper edge over other competitors in term of CS services</a:t>
                      </a:r>
                      <a:endParaRPr lang="en-US" sz="900" cap="none" spc="0" dirty="0">
                        <a:solidFill>
                          <a:schemeClr val="tx1"/>
                        </a:solidFill>
                      </a:endParaRP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291314272"/>
                  </a:ext>
                </a:extLst>
              </a:tr>
              <a:tr h="65020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tx1"/>
                          </a:solidFill>
                          <a:effectLst/>
                          <a:uLnTx/>
                          <a:uFillTx/>
                          <a:latin typeface="+mn-lt"/>
                          <a:ea typeface="+mn-ea"/>
                          <a:cs typeface="+mn-cs"/>
                        </a:rPr>
                        <a:t>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txBody>
                  <a:tcPr marL="47018" marR="47018" marT="25870" marB="51740"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900" b="1" cap="none" spc="0" dirty="0">
                          <a:solidFill>
                            <a:schemeClr val="tx1"/>
                          </a:solidFill>
                        </a:rPr>
                        <a:t>What data underpins the use case?</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b="1" kern="1200" cap="none" spc="0">
                          <a:solidFill>
                            <a:schemeClr val="tx1"/>
                          </a:solidFill>
                          <a:latin typeface="+mn-lt"/>
                          <a:ea typeface="+mn-ea"/>
                          <a:cs typeface="+mn-cs"/>
                        </a:rPr>
                        <a:t>How ready is the data and how easily can it be accessed?</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900" b="1" cap="none" spc="0" dirty="0">
                          <a:solidFill>
                            <a:schemeClr val="tx1"/>
                          </a:solidFill>
                        </a:rPr>
                        <a:t>What aspects of Advanced Technology are relevant to this use case (Blockchain, AI, VR, Code Connect, etc.)?</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900" b="1" cap="none" spc="0" dirty="0">
                          <a:solidFill>
                            <a:schemeClr val="tx1"/>
                          </a:solidFill>
                        </a:rPr>
                        <a:t>What additional data or knowledge could help boost the idea?</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273117742"/>
                  </a:ext>
                </a:extLst>
              </a:tr>
              <a:tr h="650200">
                <a:tc vMerge="1">
                  <a:txBody>
                    <a:bodyPr/>
                    <a:lstStyle/>
                    <a:p>
                      <a:endParaRPr lang="en-US"/>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cap="none" spc="0" dirty="0">
                          <a:solidFill>
                            <a:schemeClr val="tx1"/>
                          </a:solidFill>
                        </a:rPr>
                        <a:t>CS issue tracker systems like </a:t>
                      </a:r>
                      <a:r>
                        <a:rPr lang="en-US" sz="900" cap="none" spc="0" dirty="0" err="1">
                          <a:solidFill>
                            <a:schemeClr val="tx1"/>
                          </a:solidFill>
                        </a:rPr>
                        <a:t>TeamSupport</a:t>
                      </a:r>
                      <a:r>
                        <a:rPr lang="en-US" sz="900" cap="none" spc="0" dirty="0">
                          <a:solidFill>
                            <a:schemeClr val="tx1"/>
                          </a:solidFill>
                        </a:rPr>
                        <a:t> or ServiceNow</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kern="1200" cap="none" spc="0" dirty="0">
                          <a:solidFill>
                            <a:schemeClr val="tx1"/>
                          </a:solidFill>
                          <a:latin typeface="+mn-lt"/>
                          <a:ea typeface="+mn-ea"/>
                          <a:cs typeface="+mn-cs"/>
                        </a:rPr>
                        <a:t>Data may need to be made accessible, perhaps from a cloned DB server for a datamining purpose, not just through the UI portal. This way, business domain teams can leverage real data to experiment with the designed CS agents.</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cap="none" spc="0" dirty="0">
                          <a:solidFill>
                            <a:schemeClr val="tx1"/>
                          </a:solidFill>
                        </a:rPr>
                        <a:t>ML -- Unsupervised learning, and Reinforcement learning</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cap="none" spc="0" dirty="0">
                          <a:solidFill>
                            <a:schemeClr val="tx1"/>
                          </a:solidFill>
                        </a:rPr>
                        <a:t>Specific business domain knowledge could help during the validation phase. This knowledge should be available at the BU level teams, so be good to get BU teams involved from the beginning</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232897781"/>
                  </a:ext>
                </a:extLst>
              </a:tr>
            </a:tbl>
          </a:graphicData>
        </a:graphic>
      </p:graphicFrame>
    </p:spTree>
    <p:extLst>
      <p:ext uri="{BB962C8B-B14F-4D97-AF65-F5344CB8AC3E}">
        <p14:creationId xmlns:p14="http://schemas.microsoft.com/office/powerpoint/2010/main" val="2706944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382</Words>
  <Application>Microsoft Office PowerPoint</Application>
  <PresentationFormat>Widescreen</PresentationFormat>
  <Paragraphs>24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Trebuchet MS</vt:lpstr>
      <vt:lpstr>Wingdings 3</vt:lpstr>
      <vt:lpstr>Facet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&amp; innovation</dc:title>
  <dc:creator>Zairi, Sofien</dc:creator>
  <cp:lastModifiedBy>Zairi, Sofien</cp:lastModifiedBy>
  <cp:revision>20</cp:revision>
  <dcterms:created xsi:type="dcterms:W3CDTF">2020-11-09T12:18:51Z</dcterms:created>
  <dcterms:modified xsi:type="dcterms:W3CDTF">2020-11-09T14:31:14Z</dcterms:modified>
</cp:coreProperties>
</file>