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397" autoAdjust="0"/>
  </p:normalViewPr>
  <p:slideViewPr>
    <p:cSldViewPr snapToGrid="0">
      <p:cViewPr>
        <p:scale>
          <a:sx n="150" d="100"/>
          <a:sy n="150" d="100"/>
        </p:scale>
        <p:origin x="-990" y="-9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878A69-4B37-4F54-BCD4-B5F997E10117}" type="datetimeFigureOut">
              <a:rPr lang="en-US" smtClean="0"/>
              <a:t>11/4/2020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24740-09FF-4755-BDC0-888EB41F6F7D}" type="slidenum">
              <a:rPr lang="en-US" smtClean="0"/>
              <a:t>‹#›</a:t>
            </a:fld>
            <a:endParaRPr lang="en-US"/>
          </a:p>
        </p:txBody>
      </p:sp>
    </p:spTree>
    <p:extLst>
      <p:ext uri="{BB962C8B-B14F-4D97-AF65-F5344CB8AC3E}">
        <p14:creationId xmlns:p14="http://schemas.microsoft.com/office/powerpoint/2010/main" val="3529792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24740-09FF-4755-BDC0-888EB41F6F7D}" type="slidenum">
              <a:rPr lang="en-US" smtClean="0"/>
              <a:t>1</a:t>
            </a:fld>
            <a:endParaRPr lang="en-US"/>
          </a:p>
        </p:txBody>
      </p:sp>
    </p:spTree>
    <p:extLst>
      <p:ext uri="{BB962C8B-B14F-4D97-AF65-F5344CB8AC3E}">
        <p14:creationId xmlns:p14="http://schemas.microsoft.com/office/powerpoint/2010/main" val="2202505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environment factors affecting our business:</a:t>
            </a:r>
          </a:p>
          <a:p>
            <a:endParaRPr lang="en-US" dirty="0"/>
          </a:p>
          <a:p>
            <a:pPr marL="171450" indent="-171450">
              <a:buFont typeface="Arial" panose="020B0604020202020204" pitchFamily="34" charset="0"/>
              <a:buChar char="•"/>
            </a:pPr>
            <a:r>
              <a:rPr lang="en-US" dirty="0"/>
              <a:t>Macro</a:t>
            </a:r>
          </a:p>
          <a:p>
            <a:pPr marL="628650" lvl="1" indent="-171450">
              <a:buFont typeface="Arial" panose="020B0604020202020204" pitchFamily="34" charset="0"/>
              <a:buChar char="•"/>
            </a:pPr>
            <a:endParaRPr lang="en-US" dirty="0"/>
          </a:p>
          <a:p>
            <a:pPr marL="171450" lvl="0" indent="-171450">
              <a:buFont typeface="Arial" panose="020B0604020202020204" pitchFamily="34" charset="0"/>
              <a:buChar char="•"/>
            </a:pPr>
            <a:r>
              <a:rPr lang="en-US" dirty="0"/>
              <a:t>Micro</a:t>
            </a:r>
          </a:p>
        </p:txBody>
      </p:sp>
      <p:sp>
        <p:nvSpPr>
          <p:cNvPr id="4" name="Slide Number Placeholder 3"/>
          <p:cNvSpPr>
            <a:spLocks noGrp="1"/>
          </p:cNvSpPr>
          <p:nvPr>
            <p:ph type="sldNum" sz="quarter" idx="5"/>
          </p:nvPr>
        </p:nvSpPr>
        <p:spPr/>
        <p:txBody>
          <a:bodyPr/>
          <a:lstStyle/>
          <a:p>
            <a:fld id="{41E24740-09FF-4755-BDC0-888EB41F6F7D}" type="slidenum">
              <a:rPr lang="en-US" smtClean="0"/>
              <a:t>2</a:t>
            </a:fld>
            <a:endParaRPr lang="en-US"/>
          </a:p>
        </p:txBody>
      </p:sp>
    </p:spTree>
    <p:extLst>
      <p:ext uri="{BB962C8B-B14F-4D97-AF65-F5344CB8AC3E}">
        <p14:creationId xmlns:p14="http://schemas.microsoft.com/office/powerpoint/2010/main" val="4226322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threats and Opportunities that are highlighted using PESTLE analysis:</a:t>
            </a:r>
          </a:p>
          <a:p>
            <a:endParaRPr lang="en-US" dirty="0"/>
          </a:p>
          <a:p>
            <a:pPr marL="171450" indent="-171450">
              <a:buFont typeface="Arial" panose="020B0604020202020204" pitchFamily="34" charset="0"/>
              <a:buChar char="•"/>
            </a:pPr>
            <a:r>
              <a:rPr lang="en-US" dirty="0"/>
              <a:t>Remain competitive in a way to improve our customer journey, including pricing, and experience</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Recent researches over S&amp;P 500 showed a strong, positive correlation between innovation performance and financial performance</a:t>
            </a:r>
          </a:p>
          <a:p>
            <a:pPr marL="171450" indent="-171450">
              <a:buFont typeface="Arial" panose="020B0604020202020204" pitchFamily="34" charset="0"/>
              <a:buChar char="•"/>
            </a:pPr>
            <a:r>
              <a:rPr lang="en-US" sz="1200" b="0" i="0" u="none" strike="noStrike" kern="1200" baseline="0" dirty="0">
                <a:solidFill>
                  <a:schemeClr val="tx1"/>
                </a:solidFill>
                <a:latin typeface="+mn-lt"/>
                <a:ea typeface="+mn-ea"/>
                <a:cs typeface="+mn-cs"/>
              </a:rPr>
              <a:t>The same study identified 8 essentials of innovation – it has also </a:t>
            </a:r>
            <a:r>
              <a:rPr lang="en-US" sz="1200" b="0" i="0" u="none" strike="noStrike" kern="1200" baseline="0" dirty="0" err="1">
                <a:solidFill>
                  <a:schemeClr val="tx1"/>
                </a:solidFill>
                <a:latin typeface="+mn-lt"/>
                <a:ea typeface="+mn-ea"/>
                <a:cs typeface="+mn-cs"/>
              </a:rPr>
              <a:t>highlited</a:t>
            </a:r>
            <a:r>
              <a:rPr lang="en-US" sz="1200" b="0" i="0" u="none" strike="noStrike" kern="1200" baseline="0" dirty="0">
                <a:solidFill>
                  <a:schemeClr val="tx1"/>
                </a:solidFill>
                <a:latin typeface="+mn-lt"/>
                <a:ea typeface="+mn-ea"/>
                <a:cs typeface="+mn-cs"/>
              </a:rPr>
              <a:t> the two most important ones:</a:t>
            </a:r>
          </a:p>
          <a:p>
            <a:pPr marL="628650" lvl="1" indent="-171450">
              <a:buFont typeface="Arial" panose="020B0604020202020204" pitchFamily="34" charset="0"/>
              <a:buChar char="•"/>
            </a:pPr>
            <a:r>
              <a:rPr lang="en-US" b="0" i="0" u="none" strike="noStrike" kern="1200" baseline="0" dirty="0">
                <a:solidFill>
                  <a:schemeClr val="tx1"/>
                </a:solidFill>
                <a:latin typeface="+mn-lt"/>
                <a:ea typeface="+mn-ea"/>
                <a:cs typeface="+mn-cs"/>
              </a:rPr>
              <a:t>Aspire the team to innovate</a:t>
            </a:r>
          </a:p>
          <a:p>
            <a:pPr marL="628650" lvl="1" indent="-171450">
              <a:buFont typeface="Arial" panose="020B0604020202020204" pitchFamily="34" charset="0"/>
              <a:buChar char="•"/>
            </a:pPr>
            <a:r>
              <a:rPr lang="en-US" b="0" i="0" u="none" strike="noStrike" kern="1200" baseline="0" dirty="0">
                <a:solidFill>
                  <a:schemeClr val="tx1"/>
                </a:solidFill>
                <a:latin typeface="+mn-lt"/>
                <a:ea typeface="+mn-ea"/>
                <a:cs typeface="+mn-cs"/>
              </a:rPr>
              <a:t>Allocate resources coherently in a Time-Risk balanced portfolio</a:t>
            </a:r>
          </a:p>
          <a:p>
            <a:pPr marL="171450" lvl="0" indent="-171450">
              <a:buFont typeface="Arial" panose="020B0604020202020204" pitchFamily="34" charset="0"/>
              <a:buChar char="•"/>
            </a:pPr>
            <a:r>
              <a:rPr lang="en-US" b="0" i="0" u="none" strike="noStrike" kern="1200" baseline="0" dirty="0">
                <a:solidFill>
                  <a:schemeClr val="tx1"/>
                </a:solidFill>
                <a:latin typeface="+mn-lt"/>
                <a:ea typeface="+mn-ea"/>
                <a:cs typeface="+mn-cs"/>
              </a:rPr>
              <a:t>Need to stimulate the progress of an innovation-led growth, by aligning the green box innovation </a:t>
            </a:r>
            <a:r>
              <a:rPr lang="en-US" b="0" i="0" u="none" strike="noStrike" kern="1200" baseline="0" dirty="0" err="1">
                <a:solidFill>
                  <a:schemeClr val="tx1"/>
                </a:solidFill>
                <a:latin typeface="+mn-lt"/>
                <a:ea typeface="+mn-ea"/>
                <a:cs typeface="+mn-cs"/>
              </a:rPr>
              <a:t>portfol</a:t>
            </a:r>
            <a:r>
              <a:rPr lang="en-US" b="0" i="0" u="none" strike="noStrike" kern="1200" baseline="0" dirty="0">
                <a:solidFill>
                  <a:schemeClr val="tx1"/>
                </a:solidFill>
                <a:latin typeface="+mn-lt"/>
                <a:ea typeface="+mn-ea"/>
                <a:cs typeface="+mn-cs"/>
              </a:rPr>
              <a:t> with the strategic objectives, and be able to measure the outcome in term of innovation-led revenue or improved income or both</a:t>
            </a:r>
          </a:p>
          <a:p>
            <a:pPr marL="171450" lvl="0" indent="-171450">
              <a:buFont typeface="Arial" panose="020B0604020202020204" pitchFamily="34" charset="0"/>
              <a:buChar char="•"/>
            </a:pPr>
            <a:r>
              <a:rPr lang="en-US" b="0" i="0" u="none" strike="noStrike" kern="1200" baseline="0" dirty="0">
                <a:solidFill>
                  <a:schemeClr val="tx1"/>
                </a:solidFill>
                <a:latin typeface="+mn-lt"/>
                <a:ea typeface="+mn-ea"/>
                <a:cs typeface="+mn-cs"/>
              </a:rPr>
              <a:t>A well-defined green box keeps innovation front and center in the planning process and not just something nice to have or to fill the void. That’s </a:t>
            </a:r>
            <a:r>
              <a:rPr lang="en-US" b="0" i="0" u="none" strike="noStrike" kern="1200" baseline="0" dirty="0" err="1">
                <a:solidFill>
                  <a:schemeClr val="tx1"/>
                </a:solidFill>
                <a:latin typeface="+mn-lt"/>
                <a:ea typeface="+mn-ea"/>
                <a:cs typeface="+mn-cs"/>
              </a:rPr>
              <a:t>becauase</a:t>
            </a:r>
            <a:r>
              <a:rPr lang="en-US" b="0" i="0" u="none" strike="noStrike" kern="1200" baseline="0" dirty="0">
                <a:solidFill>
                  <a:schemeClr val="tx1"/>
                </a:solidFill>
                <a:latin typeface="+mn-lt"/>
                <a:ea typeface="+mn-ea"/>
                <a:cs typeface="+mn-cs"/>
              </a:rPr>
              <a:t> innovative moves are often drivers for competitive differentiation and strong corporate.</a:t>
            </a:r>
          </a:p>
          <a:p>
            <a:pPr marL="171450" lvl="0" indent="-171450">
              <a:buFont typeface="Arial" panose="020B0604020202020204" pitchFamily="34" charset="0"/>
              <a:buChar char="•"/>
            </a:pPr>
            <a:r>
              <a:rPr lang="en-US" b="0" i="0" u="none" strike="noStrike" kern="1200" baseline="0" dirty="0">
                <a:solidFill>
                  <a:schemeClr val="tx1"/>
                </a:solidFill>
                <a:latin typeface="+mn-lt"/>
                <a:ea typeface="+mn-ea"/>
                <a:cs typeface="+mn-cs"/>
              </a:rPr>
              <a:t>Strong innovators have extended their lead over the past 5 years especially thanks to their two essential innovation capabilities to Aspire and to Choose</a:t>
            </a:r>
          </a:p>
          <a:p>
            <a:pPr marL="171450" lvl="0" indent="-171450">
              <a:buFont typeface="Arial" panose="020B0604020202020204" pitchFamily="34" charset="0"/>
              <a:buChar char="•"/>
            </a:pPr>
            <a:r>
              <a:rPr lang="en-US" b="0" i="0" u="none" strike="noStrike" kern="1200" baseline="0" dirty="0">
                <a:solidFill>
                  <a:schemeClr val="tx1"/>
                </a:solidFill>
                <a:latin typeface="+mn-lt"/>
                <a:ea typeface="+mn-ea"/>
                <a:cs typeface="+mn-cs"/>
              </a:rPr>
              <a:t>Bold, specific, measurable, and time-bound aspirations can yield to results.</a:t>
            </a:r>
          </a:p>
          <a:p>
            <a:pPr marL="171450" lvl="0" indent="-171450">
              <a:buFont typeface="Arial" panose="020B0604020202020204" pitchFamily="34" charset="0"/>
              <a:buChar char="•"/>
            </a:pPr>
            <a:r>
              <a:rPr lang="en-US" b="0" i="0" u="none" strike="noStrike" kern="1200" baseline="0" dirty="0">
                <a:solidFill>
                  <a:schemeClr val="tx1"/>
                </a:solidFill>
                <a:latin typeface="+mn-lt"/>
                <a:ea typeface="+mn-ea"/>
                <a:cs typeface="+mn-cs"/>
              </a:rPr>
              <a:t>When the low hanging fruit has been plucked already, we need to innovative approaches to scale our efforts further.</a:t>
            </a:r>
          </a:p>
          <a:p>
            <a:pPr marL="171450" lvl="0" indent="-171450">
              <a:buFont typeface="Arial" panose="020B0604020202020204" pitchFamily="34" charset="0"/>
              <a:buChar char="•"/>
            </a:pPr>
            <a:r>
              <a:rPr lang="en-US" b="0" i="0" u="none" strike="noStrike" kern="1200" baseline="0" dirty="0">
                <a:solidFill>
                  <a:schemeClr val="tx1"/>
                </a:solidFill>
                <a:latin typeface="+mn-lt"/>
                <a:ea typeface="+mn-ea"/>
                <a:cs typeface="+mn-cs"/>
              </a:rPr>
              <a:t>The “70/20/10 % rule” which is about aiming 70% of innovation efforts should be aimed at the core, ~ 20 % on the adjacent step-outs and only 10% at breakthrough innovation. This is to avoid self-disruption that could otherwise place disproportionate emphasis on risky investments.</a:t>
            </a:r>
            <a:endParaRPr lang="en-US" dirty="0"/>
          </a:p>
        </p:txBody>
      </p:sp>
      <p:sp>
        <p:nvSpPr>
          <p:cNvPr id="4" name="Slide Number Placeholder 3"/>
          <p:cNvSpPr>
            <a:spLocks noGrp="1"/>
          </p:cNvSpPr>
          <p:nvPr>
            <p:ph type="sldNum" sz="quarter" idx="5"/>
          </p:nvPr>
        </p:nvSpPr>
        <p:spPr/>
        <p:txBody>
          <a:bodyPr/>
          <a:lstStyle/>
          <a:p>
            <a:fld id="{41E24740-09FF-4755-BDC0-888EB41F6F7D}" type="slidenum">
              <a:rPr lang="en-US" smtClean="0"/>
              <a:t>3</a:t>
            </a:fld>
            <a:endParaRPr lang="en-US"/>
          </a:p>
        </p:txBody>
      </p:sp>
    </p:spTree>
    <p:extLst>
      <p:ext uri="{BB962C8B-B14F-4D97-AF65-F5344CB8AC3E}">
        <p14:creationId xmlns:p14="http://schemas.microsoft.com/office/powerpoint/2010/main" val="536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Seeing the opportunities emerging from this crisis is not the same as being able to seize them:</a:t>
            </a:r>
          </a:p>
          <a:p>
            <a:endParaRPr lang="en-US" dirty="0"/>
          </a:p>
          <a:p>
            <a:pPr marL="171450" indent="-171450">
              <a:buFont typeface="Arial" panose="020B0604020202020204" pitchFamily="34" charset="0"/>
              <a:buChar char="•"/>
            </a:pPr>
            <a:r>
              <a:rPr lang="en-US" dirty="0"/>
              <a:t>Mastering the 8 innovation essentials is more important now in time of crisis, as companies prepare to return to growth coming out of the crisis.</a:t>
            </a:r>
          </a:p>
          <a:p>
            <a:pPr marL="171450" indent="-171450">
              <a:buFont typeface="Arial" panose="020B0604020202020204" pitchFamily="34" charset="0"/>
              <a:buChar char="•"/>
            </a:pPr>
            <a:r>
              <a:rPr lang="en-US" dirty="0"/>
              <a:t>Crisis are like adrenaline for innovation, causing barriers that once took years to overcome to evaporate in a matter of days.</a:t>
            </a:r>
          </a:p>
          <a:p>
            <a:pPr marL="171450" indent="-171450">
              <a:buFont typeface="Arial" panose="020B0604020202020204" pitchFamily="34" charset="0"/>
              <a:buChar char="•"/>
            </a:pPr>
            <a:r>
              <a:rPr lang="en-US" dirty="0"/>
              <a:t>At time of crisis the most important essential innovation capabilities out of the 8 essentials become Discover (Or Re-Discover customer needs), Evolve (Evolve business models to meet those needs), and Choose how to re-allocate resources including budgets and competencies. The Aspire essential will come of that as we progress on the three detrimental essentials during the crisis</a:t>
            </a:r>
          </a:p>
          <a:p>
            <a:pPr marL="171450" indent="-171450">
              <a:buFont typeface="Arial" panose="020B0604020202020204" pitchFamily="34" charset="0"/>
              <a:buChar char="•"/>
            </a:pPr>
            <a:r>
              <a:rPr lang="en-US" dirty="0"/>
              <a:t>What makes something a good idea:</a:t>
            </a:r>
          </a:p>
          <a:p>
            <a:pPr marL="628650" lvl="1" indent="-171450">
              <a:buFont typeface="Arial" panose="020B0604020202020204" pitchFamily="34" charset="0"/>
              <a:buChar char="•"/>
            </a:pPr>
            <a:r>
              <a:rPr lang="en-US" dirty="0"/>
              <a:t>Value of potential opportunity = (Number of target customers * Frequency to use the solution * Willingness to pay for current solution) / Level of satisfaction with the current available alternatives</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41E24740-09FF-4755-BDC0-888EB41F6F7D}" type="slidenum">
              <a:rPr lang="en-US" smtClean="0"/>
              <a:t>4</a:t>
            </a:fld>
            <a:endParaRPr lang="en-US"/>
          </a:p>
        </p:txBody>
      </p:sp>
    </p:spTree>
    <p:extLst>
      <p:ext uri="{BB962C8B-B14F-4D97-AF65-F5344CB8AC3E}">
        <p14:creationId xmlns:p14="http://schemas.microsoft.com/office/powerpoint/2010/main" val="2436472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24740-09FF-4755-BDC0-888EB41F6F7D}" type="slidenum">
              <a:rPr lang="en-US" smtClean="0"/>
              <a:t>5</a:t>
            </a:fld>
            <a:endParaRPr lang="en-US"/>
          </a:p>
        </p:txBody>
      </p:sp>
    </p:spTree>
    <p:extLst>
      <p:ext uri="{BB962C8B-B14F-4D97-AF65-F5344CB8AC3E}">
        <p14:creationId xmlns:p14="http://schemas.microsoft.com/office/powerpoint/2010/main" val="37212181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E24740-09FF-4755-BDC0-888EB41F6F7D}" type="slidenum">
              <a:rPr lang="en-US" smtClean="0"/>
              <a:t>6</a:t>
            </a:fld>
            <a:endParaRPr lang="en-US"/>
          </a:p>
        </p:txBody>
      </p:sp>
    </p:spTree>
    <p:extLst>
      <p:ext uri="{BB962C8B-B14F-4D97-AF65-F5344CB8AC3E}">
        <p14:creationId xmlns:p14="http://schemas.microsoft.com/office/powerpoint/2010/main" val="2220363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5066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36696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686691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888439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054105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916372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extLst>
      <p:ext uri="{BB962C8B-B14F-4D97-AF65-F5344CB8AC3E}">
        <p14:creationId xmlns:p14="http://schemas.microsoft.com/office/powerpoint/2010/main" val="629507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70857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flipV="1">
            <a:off x="3762" y="0"/>
            <a:ext cx="12184479" cy="6858000"/>
          </a:xfrm>
          <a:prstGeom prst="rect">
            <a:avLst/>
          </a:prstGeom>
        </p:spPr>
      </p:pic>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581535" y="4754277"/>
            <a:ext cx="5085600" cy="1169660"/>
          </a:xfrm>
          <a:prstGeom prst="rect">
            <a:avLst/>
          </a:prstGeom>
        </p:spPr>
      </p:pic>
      <p:sp>
        <p:nvSpPr>
          <p:cNvPr id="6" name="TextBox 5"/>
          <p:cNvSpPr txBox="1"/>
          <p:nvPr userDrawn="1"/>
        </p:nvSpPr>
        <p:spPr>
          <a:xfrm>
            <a:off x="5031621" y="6149848"/>
            <a:ext cx="8785171" cy="215444"/>
          </a:xfrm>
          <a:prstGeom prst="rect">
            <a:avLst/>
          </a:prstGeom>
          <a:noFill/>
        </p:spPr>
        <p:txBody>
          <a:bodyPr wrap="square" rtlCol="0">
            <a:spAutoFit/>
          </a:bodyPr>
          <a:lstStyle/>
          <a:p>
            <a:r>
              <a:rPr lang="en-US" sz="800" b="1" i="1">
                <a:solidFill>
                  <a:schemeClr val="bg1"/>
                </a:solidFill>
              </a:rPr>
              <a:t>©2018 FIS and/or its subsidiaries. All Rights Reserved.</a:t>
            </a:r>
            <a:r>
              <a:rPr lang="en-US" sz="800" b="1" i="1" baseline="0">
                <a:solidFill>
                  <a:schemeClr val="bg1"/>
                </a:solidFill>
              </a:rPr>
              <a:t> </a:t>
            </a:r>
            <a:r>
              <a:rPr lang="en-US" sz="800" b="1" i="1">
                <a:solidFill>
                  <a:schemeClr val="bg1"/>
                </a:solidFill>
                <a:cs typeface="Arial"/>
              </a:rPr>
              <a:t>FIS confidential and proprietary information. </a:t>
            </a:r>
          </a:p>
        </p:txBody>
      </p:sp>
    </p:spTree>
    <p:extLst>
      <p:ext uri="{BB962C8B-B14F-4D97-AF65-F5344CB8AC3E}">
        <p14:creationId xmlns:p14="http://schemas.microsoft.com/office/powerpoint/2010/main" val="2012585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81382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0550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extLst>
      <p:ext uri="{BB962C8B-B14F-4D97-AF65-F5344CB8AC3E}">
        <p14:creationId xmlns:p14="http://schemas.microsoft.com/office/powerpoint/2010/main" val="3327543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54774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2840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7774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extLst>
      <p:ext uri="{BB962C8B-B14F-4D97-AF65-F5344CB8AC3E}">
        <p14:creationId xmlns:p14="http://schemas.microsoft.com/office/powerpoint/2010/main" val="3728520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31957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196835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D0472-4CB8-4928-A17B-C5D27E2475C5}"/>
              </a:ext>
            </a:extLst>
          </p:cNvPr>
          <p:cNvSpPr>
            <a:spLocks noGrp="1"/>
          </p:cNvSpPr>
          <p:nvPr>
            <p:ph type="ctrTitle"/>
          </p:nvPr>
        </p:nvSpPr>
        <p:spPr/>
        <p:txBody>
          <a:bodyPr/>
          <a:lstStyle/>
          <a:p>
            <a:r>
              <a:rPr lang="en-US" dirty="0"/>
              <a:t>Business &amp; innovation</a:t>
            </a:r>
          </a:p>
        </p:txBody>
      </p:sp>
      <p:sp>
        <p:nvSpPr>
          <p:cNvPr id="3" name="Subtitle 2">
            <a:extLst>
              <a:ext uri="{FF2B5EF4-FFF2-40B4-BE49-F238E27FC236}">
                <a16:creationId xmlns:a16="http://schemas.microsoft.com/office/drawing/2014/main" id="{9E154F43-B3AF-4A0B-BCCD-B1821BBE3A9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008663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5B38-50D0-4743-92AA-47CBED2DDAC0}"/>
              </a:ext>
            </a:extLst>
          </p:cNvPr>
          <p:cNvSpPr>
            <a:spLocks noGrp="1"/>
          </p:cNvSpPr>
          <p:nvPr>
            <p:ph type="title"/>
          </p:nvPr>
        </p:nvSpPr>
        <p:spPr/>
        <p:txBody>
          <a:bodyPr/>
          <a:lstStyle/>
          <a:p>
            <a:r>
              <a:rPr lang="en-US" dirty="0"/>
              <a:t>PESTLE analysis</a:t>
            </a:r>
          </a:p>
        </p:txBody>
      </p:sp>
      <p:sp>
        <p:nvSpPr>
          <p:cNvPr id="3" name="Content Placeholder 2">
            <a:extLst>
              <a:ext uri="{FF2B5EF4-FFF2-40B4-BE49-F238E27FC236}">
                <a16:creationId xmlns:a16="http://schemas.microsoft.com/office/drawing/2014/main" id="{B90F0BBD-1C2A-4591-811A-4C401529684C}"/>
              </a:ext>
            </a:extLst>
          </p:cNvPr>
          <p:cNvSpPr>
            <a:spLocks noGrp="1"/>
          </p:cNvSpPr>
          <p:nvPr>
            <p:ph idx="1"/>
          </p:nvPr>
        </p:nvSpPr>
        <p:spPr/>
        <p:txBody>
          <a:bodyPr>
            <a:normAutofit fontScale="85000" lnSpcReduction="20000"/>
          </a:bodyPr>
          <a:lstStyle/>
          <a:p>
            <a:r>
              <a:rPr lang="en-US" dirty="0"/>
              <a:t>Macro</a:t>
            </a:r>
          </a:p>
          <a:p>
            <a:pPr lvl="1"/>
            <a:r>
              <a:rPr lang="en-US" dirty="0"/>
              <a:t>Political environment in country may prevent a business success, e.g. banning of Facebook, YouTube, </a:t>
            </a:r>
            <a:r>
              <a:rPr lang="en-US" dirty="0" err="1"/>
              <a:t>etc</a:t>
            </a:r>
            <a:endParaRPr lang="en-US" dirty="0"/>
          </a:p>
          <a:p>
            <a:pPr lvl="1"/>
            <a:r>
              <a:rPr lang="en-US" dirty="0"/>
              <a:t>Environmental:</a:t>
            </a:r>
          </a:p>
          <a:p>
            <a:pPr lvl="2"/>
            <a:r>
              <a:rPr lang="en-US" dirty="0"/>
              <a:t>e.g. Making sure our services and solutions are eco-friendly perhaps more than our competitors; this can improve our social profile make </a:t>
            </a:r>
            <a:r>
              <a:rPr lang="en-US" dirty="0" err="1"/>
              <a:t>make</a:t>
            </a:r>
            <a:r>
              <a:rPr lang="en-US" dirty="0"/>
              <a:t> us more appealing to eco-</a:t>
            </a:r>
            <a:r>
              <a:rPr lang="en-US" dirty="0" err="1"/>
              <a:t>minde</a:t>
            </a:r>
            <a:endParaRPr lang="en-US" dirty="0"/>
          </a:p>
          <a:p>
            <a:pPr lvl="2"/>
            <a:r>
              <a:rPr lang="en-US" dirty="0"/>
              <a:t>E.g. Be mindful of Fairtrade marking and rating and its importance to our business</a:t>
            </a:r>
          </a:p>
          <a:p>
            <a:pPr lvl="1"/>
            <a:r>
              <a:rPr lang="en-US" dirty="0"/>
              <a:t>Technological factors </a:t>
            </a:r>
            <a:r>
              <a:rPr lang="en-US" dirty="0">
                <a:sym typeface="Wingdings" panose="05000000000000000000" pitchFamily="2" charset="2"/>
              </a:rPr>
              <a:t></a:t>
            </a:r>
            <a:r>
              <a:rPr lang="en-US" dirty="0"/>
              <a:t> </a:t>
            </a:r>
          </a:p>
          <a:p>
            <a:pPr lvl="2"/>
            <a:r>
              <a:rPr lang="en-US" dirty="0"/>
              <a:t>e.g. Accessibility through different devices and screen footprints</a:t>
            </a:r>
          </a:p>
          <a:p>
            <a:pPr lvl="2"/>
            <a:r>
              <a:rPr lang="en-US" dirty="0"/>
              <a:t>e.g. make our client journey easier, and possibly customized to his/her needs</a:t>
            </a:r>
          </a:p>
          <a:p>
            <a:r>
              <a:rPr lang="en-US" dirty="0"/>
              <a:t>Micro</a:t>
            </a:r>
          </a:p>
          <a:p>
            <a:pPr lvl="1"/>
            <a:r>
              <a:rPr lang="en-US" dirty="0"/>
              <a:t>Economic factors </a:t>
            </a:r>
            <a:r>
              <a:rPr lang="en-US" dirty="0">
                <a:sym typeface="Wingdings" panose="05000000000000000000" pitchFamily="2" charset="2"/>
              </a:rPr>
              <a:t> </a:t>
            </a:r>
          </a:p>
          <a:p>
            <a:pPr lvl="2"/>
            <a:r>
              <a:rPr lang="en-US" dirty="0">
                <a:sym typeface="Wingdings" panose="05000000000000000000" pitchFamily="2" charset="2"/>
              </a:rPr>
              <a:t>e.g. lead to Everything As A Service, e.g. SaaS, </a:t>
            </a:r>
            <a:r>
              <a:rPr lang="en-US" dirty="0" err="1">
                <a:sym typeface="Wingdings" panose="05000000000000000000" pitchFamily="2" charset="2"/>
              </a:rPr>
              <a:t>BPaaS</a:t>
            </a:r>
            <a:r>
              <a:rPr lang="en-US" dirty="0">
                <a:sym typeface="Wingdings" panose="05000000000000000000" pitchFamily="2" charset="2"/>
              </a:rPr>
              <a:t>, to bill on a monthly rather paying upfront, and reduce cost for customers</a:t>
            </a:r>
          </a:p>
          <a:p>
            <a:pPr lvl="2"/>
            <a:r>
              <a:rPr lang="en-US" dirty="0"/>
              <a:t>Are we competitive in our pricing and service offerings</a:t>
            </a:r>
          </a:p>
        </p:txBody>
      </p:sp>
    </p:spTree>
    <p:extLst>
      <p:ext uri="{BB962C8B-B14F-4D97-AF65-F5344CB8AC3E}">
        <p14:creationId xmlns:p14="http://schemas.microsoft.com/office/powerpoint/2010/main" val="248686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5B38-50D0-4743-92AA-47CBED2DDAC0}"/>
              </a:ext>
            </a:extLst>
          </p:cNvPr>
          <p:cNvSpPr>
            <a:spLocks noGrp="1"/>
          </p:cNvSpPr>
          <p:nvPr>
            <p:ph type="title"/>
          </p:nvPr>
        </p:nvSpPr>
        <p:spPr/>
        <p:txBody>
          <a:bodyPr/>
          <a:lstStyle/>
          <a:p>
            <a:r>
              <a:rPr lang="en-US" dirty="0"/>
              <a:t>PESTLE analysis</a:t>
            </a:r>
          </a:p>
        </p:txBody>
      </p:sp>
      <p:sp>
        <p:nvSpPr>
          <p:cNvPr id="3" name="Content Placeholder 2">
            <a:extLst>
              <a:ext uri="{FF2B5EF4-FFF2-40B4-BE49-F238E27FC236}">
                <a16:creationId xmlns:a16="http://schemas.microsoft.com/office/drawing/2014/main" id="{B90F0BBD-1C2A-4591-811A-4C401529684C}"/>
              </a:ext>
            </a:extLst>
          </p:cNvPr>
          <p:cNvSpPr>
            <a:spLocks noGrp="1"/>
          </p:cNvSpPr>
          <p:nvPr>
            <p:ph idx="1"/>
          </p:nvPr>
        </p:nvSpPr>
        <p:spPr/>
        <p:txBody>
          <a:bodyPr>
            <a:normAutofit/>
          </a:bodyPr>
          <a:lstStyle/>
          <a:p>
            <a:r>
              <a:rPr lang="en-US" dirty="0"/>
              <a:t>Threats vs Opportunities</a:t>
            </a:r>
          </a:p>
        </p:txBody>
      </p:sp>
    </p:spTree>
    <p:extLst>
      <p:ext uri="{BB962C8B-B14F-4D97-AF65-F5344CB8AC3E}">
        <p14:creationId xmlns:p14="http://schemas.microsoft.com/office/powerpoint/2010/main" val="2362095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95B38-50D0-4743-92AA-47CBED2DDAC0}"/>
              </a:ext>
            </a:extLst>
          </p:cNvPr>
          <p:cNvSpPr>
            <a:spLocks noGrp="1"/>
          </p:cNvSpPr>
          <p:nvPr>
            <p:ph type="title"/>
          </p:nvPr>
        </p:nvSpPr>
        <p:spPr/>
        <p:txBody>
          <a:bodyPr/>
          <a:lstStyle/>
          <a:p>
            <a:r>
              <a:rPr lang="en-US" dirty="0"/>
              <a:t>Innovation during COVID-19 crisis</a:t>
            </a:r>
          </a:p>
        </p:txBody>
      </p:sp>
      <p:sp>
        <p:nvSpPr>
          <p:cNvPr id="3" name="Content Placeholder 2">
            <a:extLst>
              <a:ext uri="{FF2B5EF4-FFF2-40B4-BE49-F238E27FC236}">
                <a16:creationId xmlns:a16="http://schemas.microsoft.com/office/drawing/2014/main" id="{B90F0BBD-1C2A-4591-811A-4C401529684C}"/>
              </a:ext>
            </a:extLst>
          </p:cNvPr>
          <p:cNvSpPr>
            <a:spLocks noGrp="1"/>
          </p:cNvSpPr>
          <p:nvPr>
            <p:ph idx="1"/>
          </p:nvPr>
        </p:nvSpPr>
        <p:spPr/>
        <p:txBody>
          <a:bodyPr>
            <a:normAutofit/>
          </a:bodyPr>
          <a:lstStyle/>
          <a:p>
            <a:r>
              <a:rPr lang="en-US" dirty="0"/>
              <a:t>Threats vs Opportunities</a:t>
            </a:r>
          </a:p>
        </p:txBody>
      </p:sp>
    </p:spTree>
    <p:extLst>
      <p:ext uri="{BB962C8B-B14F-4D97-AF65-F5344CB8AC3E}">
        <p14:creationId xmlns:p14="http://schemas.microsoft.com/office/powerpoint/2010/main" val="2289717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33C67-2732-452E-A79C-37B99E532195}"/>
              </a:ext>
            </a:extLst>
          </p:cNvPr>
          <p:cNvSpPr>
            <a:spLocks noGrp="1"/>
          </p:cNvSpPr>
          <p:nvPr>
            <p:ph type="title"/>
          </p:nvPr>
        </p:nvSpPr>
        <p:spPr/>
        <p:txBody>
          <a:bodyPr/>
          <a:lstStyle/>
          <a:p>
            <a:r>
              <a:rPr lang="en-US" dirty="0"/>
              <a:t>Innovation portfolio</a:t>
            </a:r>
          </a:p>
        </p:txBody>
      </p:sp>
      <p:sp>
        <p:nvSpPr>
          <p:cNvPr id="3" name="Content Placeholder 2">
            <a:extLst>
              <a:ext uri="{FF2B5EF4-FFF2-40B4-BE49-F238E27FC236}">
                <a16:creationId xmlns:a16="http://schemas.microsoft.com/office/drawing/2014/main" id="{7474CAF6-6838-4083-81B6-81273CD785F5}"/>
              </a:ext>
            </a:extLst>
          </p:cNvPr>
          <p:cNvSpPr>
            <a:spLocks noGrp="1"/>
          </p:cNvSpPr>
          <p:nvPr>
            <p:ph idx="1"/>
          </p:nvPr>
        </p:nvSpPr>
        <p:spPr/>
        <p:txBody>
          <a:bodyPr>
            <a:normAutofit fontScale="85000" lnSpcReduction="20000"/>
          </a:bodyPr>
          <a:lstStyle/>
          <a:p>
            <a:r>
              <a:rPr lang="en-US" dirty="0"/>
              <a:t>Modernize our solution:</a:t>
            </a:r>
          </a:p>
          <a:p>
            <a:pPr lvl="1"/>
            <a:r>
              <a:rPr lang="en-US" dirty="0"/>
              <a:t>Continuous Delivery:</a:t>
            </a:r>
          </a:p>
          <a:p>
            <a:pPr lvl="2"/>
            <a:r>
              <a:rPr lang="en-US" dirty="0"/>
              <a:t>Be able to automate testing while connected to CCP </a:t>
            </a:r>
            <a:r>
              <a:rPr lang="en-US" dirty="0">
                <a:sym typeface="Wingdings" panose="05000000000000000000" pitchFamily="2" charset="2"/>
              </a:rPr>
              <a:t> This could save up to 60-70% of validation effort for a typical release for SGW</a:t>
            </a:r>
            <a:endParaRPr lang="en-US" dirty="0"/>
          </a:p>
          <a:p>
            <a:pPr lvl="1"/>
            <a:r>
              <a:rPr lang="en-US" dirty="0"/>
              <a:t>Cloud readiness</a:t>
            </a:r>
          </a:p>
          <a:p>
            <a:endParaRPr lang="en-US" dirty="0"/>
          </a:p>
          <a:p>
            <a:r>
              <a:rPr lang="en-US" dirty="0"/>
              <a:t>Leveraging emerging technologies:</a:t>
            </a:r>
          </a:p>
          <a:p>
            <a:pPr lvl="1"/>
            <a:r>
              <a:rPr lang="en-US" dirty="0"/>
              <a:t>Improve CX support services:</a:t>
            </a:r>
          </a:p>
          <a:p>
            <a:pPr lvl="2"/>
            <a:r>
              <a:rPr lang="en-US" dirty="0"/>
              <a:t>Leverage Audio and Visual ML technology to transcribe, authenticate, identify emotion</a:t>
            </a:r>
          </a:p>
          <a:p>
            <a:pPr lvl="2"/>
            <a:r>
              <a:rPr lang="en-US" dirty="0"/>
              <a:t>Leverage NLU &amp; existing Customer support DB to:</a:t>
            </a:r>
          </a:p>
          <a:p>
            <a:pPr lvl="3"/>
            <a:r>
              <a:rPr lang="en-US" dirty="0"/>
              <a:t>Offer personalized customer experience based on historical data</a:t>
            </a:r>
          </a:p>
          <a:p>
            <a:pPr lvl="3"/>
            <a:r>
              <a:rPr lang="en-US" dirty="0"/>
              <a:t>Fast track customer support lead time by offering smart AI agents that could continuously learn autonomously, e.g. harnessing unsupervised &amp; reinforced learning + additional predictive analytics</a:t>
            </a:r>
          </a:p>
          <a:p>
            <a:pPr lvl="1"/>
            <a:r>
              <a:rPr lang="en-US" dirty="0"/>
              <a:t>Accelerate testing – through AI based (Harnessing ML + predictive analytics) market emulation </a:t>
            </a:r>
            <a:r>
              <a:rPr lang="en-US" dirty="0">
                <a:sym typeface="Wingdings" panose="05000000000000000000" pitchFamily="2" charset="2"/>
              </a:rPr>
              <a:t> Be able to accelerate offline automation testing</a:t>
            </a:r>
            <a:endParaRPr lang="en-US" dirty="0"/>
          </a:p>
        </p:txBody>
      </p:sp>
    </p:spTree>
    <p:extLst>
      <p:ext uri="{BB962C8B-B14F-4D97-AF65-F5344CB8AC3E}">
        <p14:creationId xmlns:p14="http://schemas.microsoft.com/office/powerpoint/2010/main" val="518419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D2C338C5-9B1A-41A6-8C6C-31222A0DBF37}"/>
              </a:ext>
            </a:extLst>
          </p:cNvPr>
          <p:cNvGraphicFramePr>
            <a:graphicFrameLocks noGrp="1"/>
          </p:cNvGraphicFramePr>
          <p:nvPr>
            <p:extLst>
              <p:ext uri="{D42A27DB-BD31-4B8C-83A1-F6EECF244321}">
                <p14:modId xmlns:p14="http://schemas.microsoft.com/office/powerpoint/2010/main" val="3712381312"/>
              </p:ext>
            </p:extLst>
          </p:nvPr>
        </p:nvGraphicFramePr>
        <p:xfrm>
          <a:off x="1126310" y="1269628"/>
          <a:ext cx="7003564" cy="4394037"/>
        </p:xfrm>
        <a:graphic>
          <a:graphicData uri="http://schemas.openxmlformats.org/drawingml/2006/table">
            <a:tbl>
              <a:tblPr bandRow="1">
                <a:solidFill>
                  <a:srgbClr val="F7F7F7"/>
                </a:solidFill>
                <a:tableStyleId>{2D5ABB26-0587-4C30-8999-92F81FD0307C}</a:tableStyleId>
              </a:tblPr>
              <a:tblGrid>
                <a:gridCol w="797557">
                  <a:extLst>
                    <a:ext uri="{9D8B030D-6E8A-4147-A177-3AD203B41FA5}">
                      <a16:colId xmlns:a16="http://schemas.microsoft.com/office/drawing/2014/main" val="1311797906"/>
                    </a:ext>
                  </a:extLst>
                </a:gridCol>
                <a:gridCol w="1175129">
                  <a:extLst>
                    <a:ext uri="{9D8B030D-6E8A-4147-A177-3AD203B41FA5}">
                      <a16:colId xmlns:a16="http://schemas.microsoft.com/office/drawing/2014/main" val="3913884454"/>
                    </a:ext>
                  </a:extLst>
                </a:gridCol>
                <a:gridCol w="1502996">
                  <a:extLst>
                    <a:ext uri="{9D8B030D-6E8A-4147-A177-3AD203B41FA5}">
                      <a16:colId xmlns:a16="http://schemas.microsoft.com/office/drawing/2014/main" val="1082286975"/>
                    </a:ext>
                  </a:extLst>
                </a:gridCol>
                <a:gridCol w="1885656">
                  <a:extLst>
                    <a:ext uri="{9D8B030D-6E8A-4147-A177-3AD203B41FA5}">
                      <a16:colId xmlns:a16="http://schemas.microsoft.com/office/drawing/2014/main" val="129782877"/>
                    </a:ext>
                  </a:extLst>
                </a:gridCol>
                <a:gridCol w="1642226">
                  <a:extLst>
                    <a:ext uri="{9D8B030D-6E8A-4147-A177-3AD203B41FA5}">
                      <a16:colId xmlns:a16="http://schemas.microsoft.com/office/drawing/2014/main" val="2668371543"/>
                    </a:ext>
                  </a:extLst>
                </a:gridCol>
              </a:tblGrid>
              <a:tr h="374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tx1"/>
                          </a:solidFill>
                          <a:effectLst/>
                          <a:uLnTx/>
                          <a:uFillTx/>
                          <a:latin typeface="+mn-lt"/>
                          <a:ea typeface="+mn-ea"/>
                          <a:cs typeface="+mn-cs"/>
                        </a:rPr>
                        <a:t>Business Unit</a:t>
                      </a:r>
                    </a:p>
                  </a:txBody>
                  <a:tcPr marL="47018" marR="47018" marT="25870" marB="51740" anchor="ctr">
                    <a:lnL w="12700" cmpd="sng">
                      <a:noFill/>
                      <a:prstDash val="solid"/>
                    </a:lnL>
                    <a:lnR w="12700" cmpd="sng">
                      <a:noFill/>
                      <a:prstDash val="solid"/>
                    </a:lnR>
                    <a:lnT w="12700" cap="flat" cmpd="sng" algn="ctr">
                      <a:solidFill>
                        <a:schemeClr val="tx1">
                          <a:lumMod val="50000"/>
                          <a:lumOff val="50000"/>
                        </a:schemeClr>
                      </a:solidFill>
                      <a:prstDash val="solid"/>
                    </a:lnT>
                    <a:lnB w="12700" cmpd="sng">
                      <a:noFill/>
                      <a:prstDash val="solid"/>
                    </a:lnB>
                    <a:solidFill>
                      <a:srgbClr val="F7F7F7"/>
                    </a:solidFill>
                  </a:tcPr>
                </a:tc>
                <a:tc gridSpan="4">
                  <a:txBody>
                    <a:bodyPr/>
                    <a:lstStyle/>
                    <a:p>
                      <a:r>
                        <a:rPr lang="en-US" sz="900" cap="none" spc="0" dirty="0">
                          <a:solidFill>
                            <a:schemeClr val="tx1"/>
                          </a:solidFill>
                        </a:rPr>
                        <a:t>Securities, Derivatives and Tax -- SGW team</a:t>
                      </a:r>
                    </a:p>
                  </a:txBody>
                  <a:tcPr marL="47018" marR="47018" marT="25870" marB="51740">
                    <a:lnL w="12700" cmpd="sng">
                      <a:noFill/>
                      <a:prstDash val="solid"/>
                    </a:lnL>
                    <a:lnR w="12700" cmpd="sng">
                      <a:noFill/>
                      <a:prstDash val="solid"/>
                    </a:lnR>
                    <a:lnT w="12700" cap="flat" cmpd="sng" algn="ctr">
                      <a:solidFill>
                        <a:schemeClr val="tx1">
                          <a:lumMod val="50000"/>
                          <a:lumOff val="50000"/>
                        </a:schemeClr>
                      </a:solidFill>
                      <a:prstDash val="solid"/>
                    </a:lnT>
                    <a:lnB w="12700" cmpd="sng">
                      <a:noFill/>
                      <a:prstDash val="solid"/>
                    </a:lnB>
                    <a:solidFill>
                      <a:srgbClr val="F7F7F7"/>
                    </a:solidFill>
                  </a:tcPr>
                </a:tc>
                <a:tc hMerge="1">
                  <a:txBody>
                    <a:bodyPr/>
                    <a:lstStyle/>
                    <a:p>
                      <a:endParaRPr lang="en-US"/>
                    </a:p>
                  </a:txBody>
                  <a:tcPr/>
                </a:tc>
                <a:tc hMerge="1">
                  <a:txBody>
                    <a:bodyPr/>
                    <a:lstStyle/>
                    <a:p>
                      <a:endParaRPr lang="en-US"/>
                    </a:p>
                  </a:txBody>
                  <a:tcPr>
                    <a:lnL w="12700" cap="flat" cmpd="sng" algn="ctr">
                      <a:solidFill>
                        <a:schemeClr val="bg1">
                          <a:lumMod val="85000"/>
                        </a:schemeClr>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2976785470"/>
                  </a:ext>
                </a:extLst>
              </a:tr>
              <a:tr h="236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a:ln>
                            <a:noFill/>
                          </a:ln>
                          <a:solidFill>
                            <a:schemeClr val="tx1"/>
                          </a:solidFill>
                          <a:effectLst/>
                          <a:uLnTx/>
                          <a:uFillTx/>
                          <a:latin typeface="+mn-lt"/>
                          <a:ea typeface="+mn-ea"/>
                          <a:cs typeface="+mn-cs"/>
                        </a:rPr>
                        <a:t>Use Case</a:t>
                      </a:r>
                    </a:p>
                  </a:txBody>
                  <a:tcPr marL="47018" marR="47018" marT="25870" marB="5174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gridSpan="4">
                  <a:txBody>
                    <a:bodyPr/>
                    <a:lstStyle/>
                    <a:p>
                      <a:r>
                        <a:rPr lang="en-US" sz="900" cap="none" spc="0" dirty="0">
                          <a:solidFill>
                            <a:schemeClr val="tx1"/>
                          </a:solidFill>
                        </a:rPr>
                        <a:t>Self-learning CS agent</a:t>
                      </a:r>
                    </a:p>
                  </a:txBody>
                  <a:tcPr marL="47018" marR="47018" marT="25870" marB="5174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hMerge="1">
                  <a:txBody>
                    <a:bodyPr/>
                    <a:lstStyle/>
                    <a:p>
                      <a:endParaRPr lang="en-US"/>
                    </a:p>
                  </a:txBody>
                  <a:tcPr/>
                </a:tc>
                <a:tc hMerge="1">
                  <a:txBody>
                    <a:bodyPr/>
                    <a:lstStyle/>
                    <a:p>
                      <a:endParaRPr lang="en-US"/>
                    </a:p>
                  </a:txBody>
                  <a:tcPr>
                    <a:lnL w="12700" cap="flat" cmpd="sng" algn="ctr">
                      <a:solidFill>
                        <a:schemeClr val="bg1">
                          <a:lumMod val="85000"/>
                        </a:schemeClr>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1272433070"/>
                  </a:ext>
                </a:extLst>
              </a:tr>
              <a:tr h="7881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a:ln>
                            <a:noFill/>
                          </a:ln>
                          <a:solidFill>
                            <a:schemeClr val="tx1"/>
                          </a:solidFill>
                          <a:effectLst/>
                          <a:uLnTx/>
                          <a:uFillTx/>
                          <a:latin typeface="+mn-lt"/>
                          <a:ea typeface="+mn-ea"/>
                          <a:cs typeface="+mn-cs"/>
                        </a:rPr>
                        <a:t>Description</a:t>
                      </a:r>
                    </a:p>
                  </a:txBody>
                  <a:tcPr marL="47018" marR="47018" marT="25870" marB="51740" anchor="ctr">
                    <a:lnL w="12700" cmpd="sng">
                      <a:noFill/>
                      <a:prstDash val="solid"/>
                    </a:lnL>
                    <a:lnR w="12700" cmpd="sng">
                      <a:noFill/>
                      <a:prstDash val="solid"/>
                    </a:lnR>
                    <a:lnT w="12700" cmpd="sng">
                      <a:noFill/>
                      <a:prstDash val="solid"/>
                    </a:lnT>
                    <a:lnB w="12700" cmpd="sng">
                      <a:noFill/>
                      <a:prstDash val="solid"/>
                    </a:lnB>
                    <a:solidFill>
                      <a:srgbClr val="F7F7F7"/>
                    </a:solidFill>
                  </a:tcPr>
                </a:tc>
                <a:tc gridSpan="4">
                  <a:txBody>
                    <a:bodyPr/>
                    <a:lstStyle/>
                    <a:p>
                      <a:pPr marL="0" marR="0" lvl="0" indent="0" algn="l" defTabSz="457189" rtl="0" eaLnBrk="1" fontAlgn="auto" latinLnBrk="0" hangingPunct="1">
                        <a:lnSpc>
                          <a:spcPct val="100000"/>
                        </a:lnSpc>
                        <a:spcBef>
                          <a:spcPts val="0"/>
                        </a:spcBef>
                        <a:spcAft>
                          <a:spcPts val="0"/>
                        </a:spcAft>
                        <a:buClrTx/>
                        <a:buSzTx/>
                        <a:buFontTx/>
                        <a:buNone/>
                        <a:tabLst/>
                        <a:defRPr/>
                      </a:pPr>
                      <a:r>
                        <a:rPr lang="en-US" sz="900" kern="1200" cap="none" spc="0" dirty="0">
                          <a:solidFill>
                            <a:schemeClr val="tx1"/>
                          </a:solidFill>
                          <a:effectLst/>
                          <a:latin typeface="+mn-lt"/>
                          <a:ea typeface="+mn-ea"/>
                          <a:cs typeface="+mn-cs"/>
                        </a:rPr>
                        <a:t>When it comes to CS performance metrics, Time-to-solve is perhaps of the most important ones. It will be good to equip our CS agents with additional tools to fast-track problem solving lifecycle and improve CX even further. </a:t>
                      </a:r>
                    </a:p>
                    <a:p>
                      <a:pPr marL="0" marR="0" lvl="0" indent="0" algn="l" defTabSz="457189" rtl="0" eaLnBrk="1" fontAlgn="auto" latinLnBrk="0" hangingPunct="1">
                        <a:lnSpc>
                          <a:spcPct val="100000"/>
                        </a:lnSpc>
                        <a:spcBef>
                          <a:spcPts val="0"/>
                        </a:spcBef>
                        <a:spcAft>
                          <a:spcPts val="0"/>
                        </a:spcAft>
                        <a:buClrTx/>
                        <a:buSzTx/>
                        <a:buFontTx/>
                        <a:buNone/>
                        <a:tabLst/>
                        <a:defRPr/>
                      </a:pPr>
                      <a:r>
                        <a:rPr lang="en-US" sz="900" kern="1200" cap="none" spc="0" dirty="0">
                          <a:solidFill>
                            <a:schemeClr val="tx1"/>
                          </a:solidFill>
                          <a:effectLst/>
                          <a:latin typeface="+mn-lt"/>
                          <a:ea typeface="+mn-ea"/>
                          <a:cs typeface="+mn-cs"/>
                        </a:rPr>
                        <a:t>In the other hand, given the complexity of our business domain due to continuous variation either in term of technology or functional progress, it may not be enough to reach a controlled CS bot maturity level by just gathering data for time t; the bot may need to continuously learn from the new data as well. Re-</a:t>
                      </a:r>
                      <a:r>
                        <a:rPr lang="en-US" sz="900" kern="1200" cap="none" spc="0" dirty="0" err="1">
                          <a:solidFill>
                            <a:schemeClr val="tx1"/>
                          </a:solidFill>
                          <a:effectLst/>
                          <a:latin typeface="+mn-lt"/>
                          <a:ea typeface="+mn-ea"/>
                          <a:cs typeface="+mn-cs"/>
                        </a:rPr>
                        <a:t>inforcement</a:t>
                      </a:r>
                      <a:r>
                        <a:rPr lang="en-US" sz="900" kern="1200" cap="none" spc="0" dirty="0">
                          <a:solidFill>
                            <a:schemeClr val="tx1"/>
                          </a:solidFill>
                          <a:effectLst/>
                          <a:latin typeface="+mn-lt"/>
                          <a:ea typeface="+mn-ea"/>
                          <a:cs typeface="+mn-cs"/>
                        </a:rPr>
                        <a:t> machine learning (ML) techniques may help the bot to continuously learn from new data.</a:t>
                      </a:r>
                    </a:p>
                  </a:txBody>
                  <a:tcPr marL="47018" marR="47018" marT="25870" marB="51740">
                    <a:lnL w="12700" cmpd="sng">
                      <a:noFill/>
                      <a:prstDash val="solid"/>
                    </a:lnL>
                    <a:lnR w="12700" cmpd="sng">
                      <a:noFill/>
                      <a:prstDash val="solid"/>
                    </a:lnR>
                    <a:lnT w="12700" cmpd="sng">
                      <a:noFill/>
                      <a:prstDash val="solid"/>
                    </a:lnT>
                    <a:lnB w="12700" cmpd="sng">
                      <a:noFill/>
                      <a:prstDash val="solid"/>
                    </a:lnB>
                    <a:solidFill>
                      <a:srgbClr val="F7F7F7"/>
                    </a:solidFill>
                  </a:tcPr>
                </a:tc>
                <a:tc hMerge="1">
                  <a:txBody>
                    <a:bodyPr/>
                    <a:lstStyle/>
                    <a:p>
                      <a:endParaRPr lang="en-US"/>
                    </a:p>
                  </a:txBody>
                  <a:tcPr/>
                </a:tc>
                <a:tc hMerge="1">
                  <a:txBody>
                    <a:bodyPr/>
                    <a:lstStyle/>
                    <a:p>
                      <a:endParaRPr lang="en-US"/>
                    </a:p>
                  </a:txBody>
                  <a:tcPr>
                    <a:lnL w="12700" cap="flat" cmpd="sng" algn="ctr">
                      <a:solidFill>
                        <a:schemeClr val="bg1">
                          <a:lumMod val="85000"/>
                        </a:schemeClr>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374616790"/>
                  </a:ext>
                </a:extLst>
              </a:tr>
              <a:tr h="9206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a:ln>
                            <a:noFill/>
                          </a:ln>
                          <a:solidFill>
                            <a:schemeClr val="tx1"/>
                          </a:solidFill>
                          <a:effectLst/>
                          <a:uLnTx/>
                          <a:uFillTx/>
                          <a:latin typeface="+mn-lt"/>
                          <a:ea typeface="+mn-ea"/>
                          <a:cs typeface="+mn-cs"/>
                        </a:rPr>
                        <a:t>Why This Idea is Awesome</a:t>
                      </a:r>
                    </a:p>
                  </a:txBody>
                  <a:tcPr marL="47018" marR="47018" marT="25870" marB="5174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gridSpan="4">
                  <a:txBody>
                    <a:bodyPr/>
                    <a:lstStyle/>
                    <a:p>
                      <a:pPr marL="171450" marR="0" lvl="0" indent="-171450" algn="l" defTabSz="45718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cap="none" spc="0" dirty="0">
                          <a:solidFill>
                            <a:schemeClr val="tx1"/>
                          </a:solidFill>
                          <a:effectLst/>
                          <a:latin typeface="+mn-lt"/>
                          <a:ea typeface="+mn-ea"/>
                          <a:cs typeface="+mn-cs"/>
                        </a:rPr>
                        <a:t>The idea would not just improve our Leadtime and SLAs, but could also help us remain in control of this performance by being able to follow the pace dictated by other variations like technology change and functional requirements.</a:t>
                      </a:r>
                    </a:p>
                    <a:p>
                      <a:pPr marL="171450" marR="0" lvl="0" indent="-171450" algn="l" defTabSz="457189"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900" kern="1200" cap="none" spc="0" dirty="0">
                          <a:solidFill>
                            <a:schemeClr val="tx1"/>
                          </a:solidFill>
                          <a:effectLst/>
                          <a:latin typeface="+mn-lt"/>
                          <a:ea typeface="+mn-ea"/>
                          <a:cs typeface="+mn-cs"/>
                        </a:rPr>
                        <a:t>Reinforcement learning would fast track the decision-making re-modeling process of the bot, and could give us an even sharper edge over other competitors in term of CS services</a:t>
                      </a:r>
                      <a:endParaRPr lang="en-US" sz="900" cap="none" spc="0" dirty="0">
                        <a:solidFill>
                          <a:schemeClr val="tx1"/>
                        </a:solidFill>
                      </a:endParaRPr>
                    </a:p>
                  </a:txBody>
                  <a:tcPr marL="47018" marR="47018" marT="25870" marB="5174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hMerge="1">
                  <a:txBody>
                    <a:bodyPr/>
                    <a:lstStyle/>
                    <a:p>
                      <a:endParaRPr lang="en-US"/>
                    </a:p>
                  </a:txBody>
                  <a:tcPr/>
                </a:tc>
                <a:tc hMerge="1">
                  <a:txBody>
                    <a:bodyPr/>
                    <a:lstStyle/>
                    <a:p>
                      <a:endParaRPr lang="en-US"/>
                    </a:p>
                  </a:txBody>
                  <a:tcPr>
                    <a:lnL w="12700" cap="flat" cmpd="sng" algn="ctr">
                      <a:solidFill>
                        <a:schemeClr val="bg1">
                          <a:lumMod val="85000"/>
                        </a:schemeClr>
                      </a:solidFill>
                      <a:prstDash val="solid"/>
                      <a:round/>
                      <a:headEnd type="none" w="med" len="med"/>
                      <a:tailEnd type="none" w="med" len="med"/>
                    </a:lnL>
                  </a:tcPr>
                </a:tc>
                <a:tc hMerge="1">
                  <a:txBody>
                    <a:bodyPr/>
                    <a:lstStyle/>
                    <a:p>
                      <a:endParaRPr lang="en-US"/>
                    </a:p>
                  </a:txBody>
                  <a:tcPr/>
                </a:tc>
                <a:extLst>
                  <a:ext uri="{0D108BD9-81ED-4DB2-BD59-A6C34878D82A}">
                    <a16:rowId xmlns:a16="http://schemas.microsoft.com/office/drawing/2014/main" val="4291314272"/>
                  </a:ext>
                </a:extLst>
              </a:tr>
              <a:tr h="650200">
                <a:tc row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900" b="1" i="0" u="none" strike="noStrike" kern="1200" cap="none" spc="0" normalizeH="0" baseline="0" noProof="0" dirty="0">
                          <a:ln>
                            <a:noFill/>
                          </a:ln>
                          <a:solidFill>
                            <a:schemeClr val="tx1"/>
                          </a:solidFill>
                          <a:effectLst/>
                          <a:uLnTx/>
                          <a:uFillTx/>
                          <a:latin typeface="+mn-lt"/>
                          <a:ea typeface="+mn-ea"/>
                          <a:cs typeface="+mn-cs"/>
                        </a:rPr>
                        <a:t>Details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900" b="1" i="0" u="none" strike="noStrike" kern="1200" cap="none" spc="0" normalizeH="0" baseline="0" noProof="0" dirty="0">
                        <a:ln>
                          <a:noFill/>
                        </a:ln>
                        <a:solidFill>
                          <a:schemeClr val="tx1"/>
                        </a:solidFill>
                        <a:effectLst/>
                        <a:uLnTx/>
                        <a:uFillTx/>
                        <a:latin typeface="+mn-lt"/>
                        <a:ea typeface="+mn-ea"/>
                        <a:cs typeface="+mn-cs"/>
                      </a:endParaRPr>
                    </a:p>
                  </a:txBody>
                  <a:tcPr marL="47018" marR="47018" marT="25870" marB="51740" anchor="ctr">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r>
                        <a:rPr lang="en-US" sz="900" b="1" cap="none" spc="0" dirty="0">
                          <a:solidFill>
                            <a:schemeClr val="tx1"/>
                          </a:solidFill>
                        </a:rPr>
                        <a:t>What data underpins the use case?</a:t>
                      </a:r>
                    </a:p>
                  </a:txBody>
                  <a:tcPr marL="47018" marR="47018" marT="25870" marB="51740">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900" b="1" kern="1200" cap="none" spc="0">
                          <a:solidFill>
                            <a:schemeClr val="tx1"/>
                          </a:solidFill>
                          <a:latin typeface="+mn-lt"/>
                          <a:ea typeface="+mn-ea"/>
                          <a:cs typeface="+mn-cs"/>
                        </a:rPr>
                        <a:t>How ready is the data and how easily can it be accessed?</a:t>
                      </a:r>
                    </a:p>
                  </a:txBody>
                  <a:tcPr marL="47018" marR="47018" marT="25870" marB="51740">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pPr marL="0" marR="0" lvl="0" indent="0" algn="l" defTabSz="342900" rtl="0" eaLnBrk="1" fontAlgn="auto" latinLnBrk="0" hangingPunct="1">
                        <a:lnSpc>
                          <a:spcPct val="100000"/>
                        </a:lnSpc>
                        <a:spcBef>
                          <a:spcPts val="0"/>
                        </a:spcBef>
                        <a:spcAft>
                          <a:spcPts val="0"/>
                        </a:spcAft>
                        <a:buClrTx/>
                        <a:buSzTx/>
                        <a:buFontTx/>
                        <a:buNone/>
                        <a:tabLst/>
                        <a:defRPr/>
                      </a:pPr>
                      <a:r>
                        <a:rPr lang="en-US" sz="900" b="1" cap="none" spc="0" dirty="0">
                          <a:solidFill>
                            <a:schemeClr val="tx1"/>
                          </a:solidFill>
                        </a:rPr>
                        <a:t>What aspects of Advanced Technology are relevant to this use case (Blockchain, AI, VR, Code Connect, etc.)?</a:t>
                      </a:r>
                    </a:p>
                  </a:txBody>
                  <a:tcPr marL="47018" marR="47018" marT="25870" marB="51740">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US" sz="900" b="1" cap="none" spc="0" dirty="0">
                          <a:solidFill>
                            <a:schemeClr val="tx1"/>
                          </a:solidFill>
                        </a:rPr>
                        <a:t>What external or internal data could be combined to bolster the solution?</a:t>
                      </a:r>
                    </a:p>
                  </a:txBody>
                  <a:tcPr marL="47018" marR="47018" marT="25870" marB="51740">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1273117742"/>
                  </a:ext>
                </a:extLst>
              </a:tr>
              <a:tr h="650200">
                <a:tc vMerge="1">
                  <a:txBody>
                    <a:bodyPr/>
                    <a:lstStyle/>
                    <a:p>
                      <a:endParaRPr lang="en-US"/>
                    </a:p>
                  </a:txBody>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900" cap="none" spc="0" dirty="0">
                          <a:solidFill>
                            <a:schemeClr val="tx1"/>
                          </a:solidFill>
                        </a:rPr>
                        <a:t>CS issue tracker systems like </a:t>
                      </a:r>
                      <a:r>
                        <a:rPr lang="en-US" sz="900" cap="none" spc="0" dirty="0" err="1">
                          <a:solidFill>
                            <a:schemeClr val="tx1"/>
                          </a:solidFill>
                        </a:rPr>
                        <a:t>TeamSupport</a:t>
                      </a:r>
                      <a:r>
                        <a:rPr lang="en-US" sz="900" cap="none" spc="0" dirty="0">
                          <a:solidFill>
                            <a:schemeClr val="tx1"/>
                          </a:solidFill>
                        </a:rPr>
                        <a:t> or ServiceNow</a:t>
                      </a:r>
                    </a:p>
                  </a:txBody>
                  <a:tcPr marL="47018" marR="47018" marT="25870" marB="5174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900" kern="1200" cap="none" spc="0" dirty="0">
                          <a:solidFill>
                            <a:schemeClr val="tx1"/>
                          </a:solidFill>
                          <a:latin typeface="+mn-lt"/>
                          <a:ea typeface="+mn-ea"/>
                          <a:cs typeface="+mn-cs"/>
                        </a:rPr>
                        <a:t>Data may need to be made accessible, perhaps from a cloned DB server for a datamining purpose, not just through the UI portal. This way, business domain teams can leverage real data to experiment with the </a:t>
                      </a:r>
                      <a:r>
                        <a:rPr lang="en-US" sz="900" kern="1200" cap="none" spc="0">
                          <a:solidFill>
                            <a:schemeClr val="tx1"/>
                          </a:solidFill>
                          <a:latin typeface="+mn-lt"/>
                          <a:ea typeface="+mn-ea"/>
                          <a:cs typeface="+mn-cs"/>
                        </a:rPr>
                        <a:t>designed CS agent.</a:t>
                      </a:r>
                      <a:endParaRPr lang="en-US" sz="900" kern="1200" cap="none" spc="0" dirty="0">
                        <a:solidFill>
                          <a:schemeClr val="tx1"/>
                        </a:solidFill>
                        <a:latin typeface="+mn-lt"/>
                        <a:ea typeface="+mn-ea"/>
                        <a:cs typeface="+mn-cs"/>
                      </a:endParaRPr>
                    </a:p>
                  </a:txBody>
                  <a:tcPr marL="47018" marR="47018" marT="25870" marB="5174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900" cap="none" spc="0" dirty="0">
                          <a:solidFill>
                            <a:schemeClr val="tx1"/>
                          </a:solidFill>
                        </a:rPr>
                        <a:t>ML Unsupervised and Re-</a:t>
                      </a:r>
                      <a:r>
                        <a:rPr lang="en-US" sz="900" cap="none" spc="0" dirty="0" err="1">
                          <a:solidFill>
                            <a:schemeClr val="tx1"/>
                          </a:solidFill>
                        </a:rPr>
                        <a:t>inforcement</a:t>
                      </a:r>
                      <a:r>
                        <a:rPr lang="en-US" sz="900" cap="none" spc="0" dirty="0">
                          <a:solidFill>
                            <a:schemeClr val="tx1"/>
                          </a:solidFill>
                        </a:rPr>
                        <a:t> learning</a:t>
                      </a:r>
                    </a:p>
                  </a:txBody>
                  <a:tcPr marL="47018" marR="47018" marT="25870" marB="5174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pPr marL="0" marR="0" lvl="0" indent="0" algn="l" defTabSz="609585" rtl="0" eaLnBrk="1" fontAlgn="auto" latinLnBrk="0" hangingPunct="1">
                        <a:lnSpc>
                          <a:spcPct val="100000"/>
                        </a:lnSpc>
                        <a:spcBef>
                          <a:spcPts val="0"/>
                        </a:spcBef>
                        <a:spcAft>
                          <a:spcPts val="0"/>
                        </a:spcAft>
                        <a:buClrTx/>
                        <a:buSzTx/>
                        <a:buFontTx/>
                        <a:buNone/>
                        <a:tabLst/>
                        <a:defRPr/>
                      </a:pPr>
                      <a:r>
                        <a:rPr lang="en-US" sz="900" cap="none" spc="0" dirty="0">
                          <a:solidFill>
                            <a:schemeClr val="tx1"/>
                          </a:solidFill>
                        </a:rPr>
                        <a:t>N/A</a:t>
                      </a:r>
                    </a:p>
                  </a:txBody>
                  <a:tcPr marL="47018" marR="47018" marT="25870" marB="51740">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232897781"/>
                  </a:ext>
                </a:extLst>
              </a:tr>
            </a:tbl>
          </a:graphicData>
        </a:graphic>
      </p:graphicFrame>
    </p:spTree>
    <p:extLst>
      <p:ext uri="{BB962C8B-B14F-4D97-AF65-F5344CB8AC3E}">
        <p14:creationId xmlns:p14="http://schemas.microsoft.com/office/powerpoint/2010/main" val="27069448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99</TotalTime>
  <Words>1076</Words>
  <Application>Microsoft Office PowerPoint</Application>
  <PresentationFormat>Widescreen</PresentationFormat>
  <Paragraphs>85</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Trebuchet MS</vt:lpstr>
      <vt:lpstr>Wingdings 3</vt:lpstr>
      <vt:lpstr>Facet</vt:lpstr>
      <vt:lpstr>Business &amp; innovation</vt:lpstr>
      <vt:lpstr>PESTLE analysis</vt:lpstr>
      <vt:lpstr>PESTLE analysis</vt:lpstr>
      <vt:lpstr>Innovation during COVID-19 crisis</vt:lpstr>
      <vt:lpstr>Innovation portfolio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&amp; innovation</dc:title>
  <dc:creator>Zairi, Sofien</dc:creator>
  <cp:lastModifiedBy>Zairi, Sofien</cp:lastModifiedBy>
  <cp:revision>13</cp:revision>
  <dcterms:created xsi:type="dcterms:W3CDTF">2020-11-09T12:18:51Z</dcterms:created>
  <dcterms:modified xsi:type="dcterms:W3CDTF">2020-11-09T14:04:49Z</dcterms:modified>
</cp:coreProperties>
</file>