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88"/>
  </p:notesMasterIdLst>
  <p:handoutMasterIdLst>
    <p:handoutMasterId r:id="rId89"/>
  </p:handoutMasterIdLst>
  <p:sldIdLst>
    <p:sldId id="491" r:id="rId2"/>
    <p:sldId id="259" r:id="rId3"/>
    <p:sldId id="260" r:id="rId4"/>
    <p:sldId id="261" r:id="rId5"/>
    <p:sldId id="515" r:id="rId6"/>
    <p:sldId id="516" r:id="rId7"/>
    <p:sldId id="518" r:id="rId8"/>
    <p:sldId id="517" r:id="rId9"/>
    <p:sldId id="262" r:id="rId10"/>
    <p:sldId id="338" r:id="rId11"/>
    <p:sldId id="264" r:id="rId12"/>
    <p:sldId id="265" r:id="rId13"/>
    <p:sldId id="266" r:id="rId14"/>
    <p:sldId id="267" r:id="rId15"/>
    <p:sldId id="268" r:id="rId16"/>
    <p:sldId id="269" r:id="rId17"/>
    <p:sldId id="270" r:id="rId18"/>
    <p:sldId id="339" r:id="rId19"/>
    <p:sldId id="340" r:id="rId20"/>
    <p:sldId id="341" r:id="rId21"/>
    <p:sldId id="271" r:id="rId22"/>
    <p:sldId id="513" r:id="rId23"/>
    <p:sldId id="272" r:id="rId24"/>
    <p:sldId id="273" r:id="rId25"/>
    <p:sldId id="274" r:id="rId26"/>
    <p:sldId id="492" r:id="rId27"/>
    <p:sldId id="493" r:id="rId28"/>
    <p:sldId id="275" r:id="rId29"/>
    <p:sldId id="276" r:id="rId30"/>
    <p:sldId id="277" r:id="rId31"/>
    <p:sldId id="278" r:id="rId32"/>
    <p:sldId id="279" r:id="rId33"/>
    <p:sldId id="465" r:id="rId34"/>
    <p:sldId id="467" r:id="rId35"/>
    <p:sldId id="468" r:id="rId36"/>
    <p:sldId id="469" r:id="rId37"/>
    <p:sldId id="280" r:id="rId38"/>
    <p:sldId id="281" r:id="rId39"/>
    <p:sldId id="282" r:id="rId40"/>
    <p:sldId id="283" r:id="rId41"/>
    <p:sldId id="284" r:id="rId42"/>
    <p:sldId id="285" r:id="rId43"/>
    <p:sldId id="494" r:id="rId44"/>
    <p:sldId id="286" r:id="rId45"/>
    <p:sldId id="287" r:id="rId46"/>
    <p:sldId id="289" r:id="rId47"/>
    <p:sldId id="290" r:id="rId48"/>
    <p:sldId id="291" r:id="rId49"/>
    <p:sldId id="292" r:id="rId50"/>
    <p:sldId id="293" r:id="rId51"/>
    <p:sldId id="294" r:id="rId52"/>
    <p:sldId id="295" r:id="rId53"/>
    <p:sldId id="296" r:id="rId54"/>
    <p:sldId id="297" r:id="rId55"/>
    <p:sldId id="298" r:id="rId56"/>
    <p:sldId id="466" r:id="rId57"/>
    <p:sldId id="337" r:id="rId58"/>
    <p:sldId id="519" r:id="rId59"/>
    <p:sldId id="299" r:id="rId60"/>
    <p:sldId id="301" r:id="rId61"/>
    <p:sldId id="302" r:id="rId62"/>
    <p:sldId id="303" r:id="rId63"/>
    <p:sldId id="304" r:id="rId64"/>
    <p:sldId id="305" r:id="rId65"/>
    <p:sldId id="343" r:id="rId66"/>
    <p:sldId id="344" r:id="rId67"/>
    <p:sldId id="313" r:id="rId68"/>
    <p:sldId id="314" r:id="rId69"/>
    <p:sldId id="315" r:id="rId70"/>
    <p:sldId id="514" r:id="rId71"/>
    <p:sldId id="480" r:id="rId72"/>
    <p:sldId id="479" r:id="rId73"/>
    <p:sldId id="477" r:id="rId74"/>
    <p:sldId id="481" r:id="rId75"/>
    <p:sldId id="482" r:id="rId76"/>
    <p:sldId id="511" r:id="rId77"/>
    <p:sldId id="510" r:id="rId78"/>
    <p:sldId id="509" r:id="rId79"/>
    <p:sldId id="508" r:id="rId80"/>
    <p:sldId id="507" r:id="rId81"/>
    <p:sldId id="506" r:id="rId82"/>
    <p:sldId id="505" r:id="rId83"/>
    <p:sldId id="504" r:id="rId84"/>
    <p:sldId id="498" r:id="rId85"/>
    <p:sldId id="512" r:id="rId86"/>
    <p:sldId id="306" r:id="rId87"/>
  </p:sldIdLst>
  <p:sldSz cx="9144000" cy="6858000" type="overhead"/>
  <p:notesSz cx="6662738" cy="9820275"/>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p15:clr>
            <a:srgbClr val="A4A3A4"/>
          </p15:clr>
        </p15:guide>
        <p15:guide id="2" pos="209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73" autoAdjust="0"/>
  </p:normalViewPr>
  <p:slideViewPr>
    <p:cSldViewPr>
      <p:cViewPr varScale="1">
        <p:scale>
          <a:sx n="155" d="100"/>
          <a:sy n="155" d="100"/>
        </p:scale>
        <p:origin x="1254"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566"/>
    </p:cViewPr>
  </p:sorterViewPr>
  <p:notesViewPr>
    <p:cSldViewPr>
      <p:cViewPr>
        <p:scale>
          <a:sx n="118" d="100"/>
          <a:sy n="118" d="100"/>
        </p:scale>
        <p:origin x="-474" y="-78"/>
      </p:cViewPr>
      <p:guideLst>
        <p:guide orient="horz" pos="3093"/>
        <p:guide pos="209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1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16.wmf"/><Relationship Id="rId1" Type="http://schemas.openxmlformats.org/officeDocument/2006/relationships/image" Target="../media/image81.wmf"/><Relationship Id="rId4" Type="http://schemas.openxmlformats.org/officeDocument/2006/relationships/image" Target="../media/image8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6.wmf"/><Relationship Id="rId4" Type="http://schemas.openxmlformats.org/officeDocument/2006/relationships/image" Target="../media/image9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20.wmf"/><Relationship Id="rId1" Type="http://schemas.openxmlformats.org/officeDocument/2006/relationships/image" Target="../media/image9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905000" y="117475"/>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defTabSz="901700" eaLnBrk="0" hangingPunct="0">
              <a:defRPr sz="1200" i="1"/>
            </a:lvl1pPr>
          </a:lstStyle>
          <a:p>
            <a:pPr>
              <a:defRPr/>
            </a:pPr>
            <a:r>
              <a:rPr lang="en-US"/>
              <a:t>Introductory Econometrics for Finance</a:t>
            </a:r>
          </a:p>
        </p:txBody>
      </p:sp>
      <p:sp>
        <p:nvSpPr>
          <p:cNvPr id="7172" name="Rectangle 4"/>
          <p:cNvSpPr>
            <a:spLocks noGrp="1" noChangeArrowheads="1"/>
          </p:cNvSpPr>
          <p:nvPr>
            <p:ph type="ftr" sz="quarter" idx="2"/>
          </p:nvPr>
        </p:nvSpPr>
        <p:spPr bwMode="auto">
          <a:xfrm>
            <a:off x="0"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defTabSz="901700" eaLnBrk="0" hangingPunct="0">
              <a:defRPr sz="1200"/>
            </a:lvl1pPr>
          </a:lstStyle>
          <a:p>
            <a:pPr>
              <a:defRPr/>
            </a:pPr>
            <a:r>
              <a:rPr lang="en-US"/>
              <a:t>Copyright 2013 by Chris Brooks</a:t>
            </a:r>
          </a:p>
        </p:txBody>
      </p:sp>
      <p:sp>
        <p:nvSpPr>
          <p:cNvPr id="7173" name="Rectangle 5"/>
          <p:cNvSpPr>
            <a:spLocks noGrp="1" noChangeArrowheads="1"/>
          </p:cNvSpPr>
          <p:nvPr>
            <p:ph type="sldNum" sz="quarter" idx="3"/>
          </p:nvPr>
        </p:nvSpPr>
        <p:spPr bwMode="auto">
          <a:xfrm>
            <a:off x="3775075"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algn="r" defTabSz="901700" eaLnBrk="0" hangingPunct="0">
              <a:defRPr sz="1200"/>
            </a:lvl1pPr>
          </a:lstStyle>
          <a:p>
            <a:pPr>
              <a:defRPr/>
            </a:pPr>
            <a:fld id="{032CCD9E-A40B-4BA6-A04F-F5F5FF9C2399}" type="slidenum">
              <a:rPr lang="en-US"/>
              <a:pPr>
                <a:defRPr/>
              </a:pPr>
              <a:t>‹#›</a:t>
            </a:fld>
            <a:endParaRPr lang="en-US"/>
          </a:p>
        </p:txBody>
      </p:sp>
    </p:spTree>
    <p:extLst>
      <p:ext uri="{BB962C8B-B14F-4D97-AF65-F5344CB8AC3E}">
        <p14:creationId xmlns:p14="http://schemas.microsoft.com/office/powerpoint/2010/main" val="2182411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defTabSz="901700" eaLnBrk="0" hangingPunct="0">
              <a:defRPr sz="1200"/>
            </a:lvl1pPr>
          </a:lstStyle>
          <a:p>
            <a:pPr>
              <a:defRPr/>
            </a:pPr>
            <a:endParaRPr lang="en-US"/>
          </a:p>
        </p:txBody>
      </p:sp>
      <p:sp>
        <p:nvSpPr>
          <p:cNvPr id="5123" name="Rectangle 3"/>
          <p:cNvSpPr>
            <a:spLocks noGrp="1" noChangeArrowheads="1"/>
          </p:cNvSpPr>
          <p:nvPr>
            <p:ph type="dt" idx="1"/>
          </p:nvPr>
        </p:nvSpPr>
        <p:spPr bwMode="auto">
          <a:xfrm>
            <a:off x="3775075" y="0"/>
            <a:ext cx="2887663" cy="492125"/>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lvl1pPr algn="r" defTabSz="901700" eaLnBrk="0" hangingPunct="0">
              <a:defRPr sz="1200"/>
            </a:lvl1pPr>
          </a:lstStyle>
          <a:p>
            <a:pPr>
              <a:defRPr/>
            </a:pPr>
            <a:endParaRPr lang="en-US"/>
          </a:p>
        </p:txBody>
      </p:sp>
      <p:sp>
        <p:nvSpPr>
          <p:cNvPr id="84996" name="Rectangle 4"/>
          <p:cNvSpPr>
            <a:spLocks noGrp="1" noRot="1" noChangeAspect="1" noChangeArrowheads="1" noTextEdit="1"/>
          </p:cNvSpPr>
          <p:nvPr>
            <p:ph type="sldImg" idx="2"/>
          </p:nvPr>
        </p:nvSpPr>
        <p:spPr bwMode="auto">
          <a:xfrm>
            <a:off x="876300" y="736600"/>
            <a:ext cx="4910138" cy="368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889000" y="4664075"/>
            <a:ext cx="4884738" cy="4419600"/>
          </a:xfrm>
          <a:prstGeom prst="rect">
            <a:avLst/>
          </a:prstGeom>
          <a:noFill/>
          <a:ln w="9525">
            <a:noFill/>
            <a:miter lim="800000"/>
            <a:headEnd/>
            <a:tailEnd/>
          </a:ln>
          <a:effectLst/>
        </p:spPr>
        <p:txBody>
          <a:bodyPr vert="horz" wrap="square" lIns="90114" tIns="45057" rIns="90114" bIns="45057"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126" name="Rectangle 6"/>
          <p:cNvSpPr>
            <a:spLocks noGrp="1" noChangeArrowheads="1"/>
          </p:cNvSpPr>
          <p:nvPr>
            <p:ph type="ftr" sz="quarter" idx="4"/>
          </p:nvPr>
        </p:nvSpPr>
        <p:spPr bwMode="auto">
          <a:xfrm>
            <a:off x="0"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defTabSz="901700" eaLnBrk="0" hangingPunct="0">
              <a:defRPr sz="1200"/>
            </a:lvl1pPr>
          </a:lstStyle>
          <a:p>
            <a:pPr>
              <a:defRPr/>
            </a:pPr>
            <a:endParaRPr lang="en-US"/>
          </a:p>
        </p:txBody>
      </p:sp>
      <p:sp>
        <p:nvSpPr>
          <p:cNvPr id="5127" name="Rectangle 7"/>
          <p:cNvSpPr>
            <a:spLocks noGrp="1" noChangeArrowheads="1"/>
          </p:cNvSpPr>
          <p:nvPr>
            <p:ph type="sldNum" sz="quarter" idx="5"/>
          </p:nvPr>
        </p:nvSpPr>
        <p:spPr bwMode="auto">
          <a:xfrm>
            <a:off x="3775075" y="9328150"/>
            <a:ext cx="2887663" cy="492125"/>
          </a:xfrm>
          <a:prstGeom prst="rect">
            <a:avLst/>
          </a:prstGeom>
          <a:noFill/>
          <a:ln w="9525">
            <a:noFill/>
            <a:miter lim="800000"/>
            <a:headEnd/>
            <a:tailEnd/>
          </a:ln>
          <a:effectLst/>
        </p:spPr>
        <p:txBody>
          <a:bodyPr vert="horz" wrap="square" lIns="90114" tIns="45057" rIns="90114" bIns="45057" numCol="1" anchor="b" anchorCtr="0" compatLnSpc="1">
            <a:prstTxWarp prst="textNoShape">
              <a:avLst/>
            </a:prstTxWarp>
          </a:bodyPr>
          <a:lstStyle>
            <a:lvl1pPr algn="r" defTabSz="901700" eaLnBrk="0" hangingPunct="0">
              <a:defRPr sz="1200"/>
            </a:lvl1pPr>
          </a:lstStyle>
          <a:p>
            <a:pPr>
              <a:defRPr/>
            </a:pPr>
            <a:fld id="{C1A4E2C7-8489-483D-B852-11F59A97A27C}" type="slidenum">
              <a:rPr lang="en-US"/>
              <a:pPr>
                <a:defRPr/>
              </a:pPr>
              <a:t>‹#›</a:t>
            </a:fld>
            <a:endParaRPr lang="en-US"/>
          </a:p>
        </p:txBody>
      </p:sp>
    </p:spTree>
    <p:extLst>
      <p:ext uri="{BB962C8B-B14F-4D97-AF65-F5344CB8AC3E}">
        <p14:creationId xmlns:p14="http://schemas.microsoft.com/office/powerpoint/2010/main" val="547035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cs-CZ"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eaLnBrk="0" hangingPunct="0">
              <a:spcBef>
                <a:spcPct val="30000"/>
              </a:spcBef>
              <a:defRPr sz="1200">
                <a:solidFill>
                  <a:schemeClr val="tx1"/>
                </a:solidFill>
                <a:latin typeface="Times New Roman" pitchFamily="18" charset="0"/>
              </a:defRPr>
            </a:lvl1pPr>
            <a:lvl2pPr marL="742950" indent="-285750" defTabSz="901700" eaLnBrk="0" hangingPunct="0">
              <a:spcBef>
                <a:spcPct val="30000"/>
              </a:spcBef>
              <a:defRPr sz="1200">
                <a:solidFill>
                  <a:schemeClr val="tx1"/>
                </a:solidFill>
                <a:latin typeface="Times New Roman" pitchFamily="18" charset="0"/>
              </a:defRPr>
            </a:lvl2pPr>
            <a:lvl3pPr marL="1143000" indent="-228600" defTabSz="901700" eaLnBrk="0" hangingPunct="0">
              <a:spcBef>
                <a:spcPct val="30000"/>
              </a:spcBef>
              <a:defRPr sz="1200">
                <a:solidFill>
                  <a:schemeClr val="tx1"/>
                </a:solidFill>
                <a:latin typeface="Times New Roman" pitchFamily="18" charset="0"/>
              </a:defRPr>
            </a:lvl3pPr>
            <a:lvl4pPr marL="1600200" indent="-228600" defTabSz="901700" eaLnBrk="0" hangingPunct="0">
              <a:spcBef>
                <a:spcPct val="30000"/>
              </a:spcBef>
              <a:defRPr sz="1200">
                <a:solidFill>
                  <a:schemeClr val="tx1"/>
                </a:solidFill>
                <a:latin typeface="Times New Roman" pitchFamily="18" charset="0"/>
              </a:defRPr>
            </a:lvl4pPr>
            <a:lvl5pPr marL="2057400" indent="-228600" defTabSz="901700" eaLnBrk="0" hangingPunct="0">
              <a:spcBef>
                <a:spcPct val="30000"/>
              </a:spcBef>
              <a:defRPr sz="1200">
                <a:solidFill>
                  <a:schemeClr val="tx1"/>
                </a:solidFill>
                <a:latin typeface="Times New Roman" pitchFamily="18" charset="0"/>
              </a:defRPr>
            </a:lvl5pPr>
            <a:lvl6pPr marL="2514600" indent="-228600" defTabSz="901700" eaLnBrk="0" fontAlgn="base" hangingPunct="0">
              <a:spcBef>
                <a:spcPct val="30000"/>
              </a:spcBef>
              <a:spcAft>
                <a:spcPct val="0"/>
              </a:spcAft>
              <a:defRPr sz="1200">
                <a:solidFill>
                  <a:schemeClr val="tx1"/>
                </a:solidFill>
                <a:latin typeface="Times New Roman" pitchFamily="18" charset="0"/>
              </a:defRPr>
            </a:lvl6pPr>
            <a:lvl7pPr marL="2971800" indent="-228600" defTabSz="901700" eaLnBrk="0" fontAlgn="base" hangingPunct="0">
              <a:spcBef>
                <a:spcPct val="30000"/>
              </a:spcBef>
              <a:spcAft>
                <a:spcPct val="0"/>
              </a:spcAft>
              <a:defRPr sz="1200">
                <a:solidFill>
                  <a:schemeClr val="tx1"/>
                </a:solidFill>
                <a:latin typeface="Times New Roman" pitchFamily="18" charset="0"/>
              </a:defRPr>
            </a:lvl7pPr>
            <a:lvl8pPr marL="3429000" indent="-228600" defTabSz="901700" eaLnBrk="0" fontAlgn="base" hangingPunct="0">
              <a:spcBef>
                <a:spcPct val="30000"/>
              </a:spcBef>
              <a:spcAft>
                <a:spcPct val="0"/>
              </a:spcAft>
              <a:defRPr sz="1200">
                <a:solidFill>
                  <a:schemeClr val="tx1"/>
                </a:solidFill>
                <a:latin typeface="Times New Roman" pitchFamily="18" charset="0"/>
              </a:defRPr>
            </a:lvl8pPr>
            <a:lvl9pPr marL="3886200" indent="-228600" defTabSz="9017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FB44BA71-0859-4CB6-B184-2FFE7359D576}" type="slidenum">
              <a:rPr lang="en-US" altLang="cs-CZ" smtClean="0"/>
              <a:pPr>
                <a:spcBef>
                  <a:spcPct val="0"/>
                </a:spcBef>
              </a:pPr>
              <a:t>1</a:t>
            </a:fld>
            <a:endParaRPr lang="en-US" alt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cs-CZ"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eaLnBrk="0" hangingPunct="0">
              <a:spcBef>
                <a:spcPct val="30000"/>
              </a:spcBef>
              <a:defRPr sz="1200">
                <a:solidFill>
                  <a:schemeClr val="tx1"/>
                </a:solidFill>
                <a:latin typeface="Times New Roman" pitchFamily="18" charset="0"/>
              </a:defRPr>
            </a:lvl1pPr>
            <a:lvl2pPr marL="742950" indent="-285750" defTabSz="901700" eaLnBrk="0" hangingPunct="0">
              <a:spcBef>
                <a:spcPct val="30000"/>
              </a:spcBef>
              <a:defRPr sz="1200">
                <a:solidFill>
                  <a:schemeClr val="tx1"/>
                </a:solidFill>
                <a:latin typeface="Times New Roman" pitchFamily="18" charset="0"/>
              </a:defRPr>
            </a:lvl2pPr>
            <a:lvl3pPr marL="1143000" indent="-228600" defTabSz="901700" eaLnBrk="0" hangingPunct="0">
              <a:spcBef>
                <a:spcPct val="30000"/>
              </a:spcBef>
              <a:defRPr sz="1200">
                <a:solidFill>
                  <a:schemeClr val="tx1"/>
                </a:solidFill>
                <a:latin typeface="Times New Roman" pitchFamily="18" charset="0"/>
              </a:defRPr>
            </a:lvl3pPr>
            <a:lvl4pPr marL="1600200" indent="-228600" defTabSz="901700" eaLnBrk="0" hangingPunct="0">
              <a:spcBef>
                <a:spcPct val="30000"/>
              </a:spcBef>
              <a:defRPr sz="1200">
                <a:solidFill>
                  <a:schemeClr val="tx1"/>
                </a:solidFill>
                <a:latin typeface="Times New Roman" pitchFamily="18" charset="0"/>
              </a:defRPr>
            </a:lvl4pPr>
            <a:lvl5pPr marL="2057400" indent="-228600" defTabSz="901700" eaLnBrk="0" hangingPunct="0">
              <a:spcBef>
                <a:spcPct val="30000"/>
              </a:spcBef>
              <a:defRPr sz="1200">
                <a:solidFill>
                  <a:schemeClr val="tx1"/>
                </a:solidFill>
                <a:latin typeface="Times New Roman" pitchFamily="18" charset="0"/>
              </a:defRPr>
            </a:lvl5pPr>
            <a:lvl6pPr marL="2514600" indent="-228600" defTabSz="901700" eaLnBrk="0" fontAlgn="base" hangingPunct="0">
              <a:spcBef>
                <a:spcPct val="30000"/>
              </a:spcBef>
              <a:spcAft>
                <a:spcPct val="0"/>
              </a:spcAft>
              <a:defRPr sz="1200">
                <a:solidFill>
                  <a:schemeClr val="tx1"/>
                </a:solidFill>
                <a:latin typeface="Times New Roman" pitchFamily="18" charset="0"/>
              </a:defRPr>
            </a:lvl6pPr>
            <a:lvl7pPr marL="2971800" indent="-228600" defTabSz="901700" eaLnBrk="0" fontAlgn="base" hangingPunct="0">
              <a:spcBef>
                <a:spcPct val="30000"/>
              </a:spcBef>
              <a:spcAft>
                <a:spcPct val="0"/>
              </a:spcAft>
              <a:defRPr sz="1200">
                <a:solidFill>
                  <a:schemeClr val="tx1"/>
                </a:solidFill>
                <a:latin typeface="Times New Roman" pitchFamily="18" charset="0"/>
              </a:defRPr>
            </a:lvl7pPr>
            <a:lvl8pPr marL="3429000" indent="-228600" defTabSz="901700" eaLnBrk="0" fontAlgn="base" hangingPunct="0">
              <a:spcBef>
                <a:spcPct val="30000"/>
              </a:spcBef>
              <a:spcAft>
                <a:spcPct val="0"/>
              </a:spcAft>
              <a:defRPr sz="1200">
                <a:solidFill>
                  <a:schemeClr val="tx1"/>
                </a:solidFill>
                <a:latin typeface="Times New Roman" pitchFamily="18" charset="0"/>
              </a:defRPr>
            </a:lvl8pPr>
            <a:lvl9pPr marL="3886200" indent="-228600" defTabSz="9017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DC0E1268-63B0-4B94-ADE0-D44CF150D11C}" type="slidenum">
              <a:rPr lang="en-US" altLang="cs-CZ" smtClean="0"/>
              <a:pPr>
                <a:spcBef>
                  <a:spcPct val="0"/>
                </a:spcBef>
              </a:pPr>
              <a:t>2</a:t>
            </a:fld>
            <a:endParaRPr lang="en-US" alt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779BB1E4-C55A-492F-9D9B-1BDDA5EFD209}" type="slidenum">
              <a:rPr lang="en-GB"/>
              <a:pPr>
                <a:defRPr/>
              </a:pPr>
              <a:t>‹#›</a:t>
            </a:fld>
            <a:endParaRPr lang="en-GB"/>
          </a:p>
        </p:txBody>
      </p:sp>
    </p:spTree>
    <p:extLst>
      <p:ext uri="{BB962C8B-B14F-4D97-AF65-F5344CB8AC3E}">
        <p14:creationId xmlns:p14="http://schemas.microsoft.com/office/powerpoint/2010/main" val="322075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501DFBB5-97EF-4A52-BE25-0B1C4BA4D69A}" type="slidenum">
              <a:rPr lang="en-GB"/>
              <a:pPr>
                <a:defRPr/>
              </a:pPr>
              <a:t>‹#›</a:t>
            </a:fld>
            <a:endParaRPr lang="en-GB"/>
          </a:p>
        </p:txBody>
      </p:sp>
    </p:spTree>
    <p:extLst>
      <p:ext uri="{BB962C8B-B14F-4D97-AF65-F5344CB8AC3E}">
        <p14:creationId xmlns:p14="http://schemas.microsoft.com/office/powerpoint/2010/main" val="410302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53A2C72E-80FF-4259-845A-A63AFA150240}" type="slidenum">
              <a:rPr lang="en-GB"/>
              <a:pPr>
                <a:defRPr/>
              </a:pPr>
              <a:t>‹#›</a:t>
            </a:fld>
            <a:endParaRPr lang="en-GB"/>
          </a:p>
        </p:txBody>
      </p:sp>
    </p:spTree>
    <p:extLst>
      <p:ext uri="{BB962C8B-B14F-4D97-AF65-F5344CB8AC3E}">
        <p14:creationId xmlns:p14="http://schemas.microsoft.com/office/powerpoint/2010/main" val="117418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5610B74B-EA6F-495C-A438-38DE795610DB}" type="slidenum">
              <a:rPr lang="en-GB"/>
              <a:pPr>
                <a:defRPr/>
              </a:pPr>
              <a:t>‹#›</a:t>
            </a:fld>
            <a:endParaRPr lang="en-GB"/>
          </a:p>
        </p:txBody>
      </p:sp>
    </p:spTree>
    <p:extLst>
      <p:ext uri="{BB962C8B-B14F-4D97-AF65-F5344CB8AC3E}">
        <p14:creationId xmlns:p14="http://schemas.microsoft.com/office/powerpoint/2010/main" val="126962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505A553C-0486-49C6-9281-820D06FB4940}" type="slidenum">
              <a:rPr lang="en-GB"/>
              <a:pPr>
                <a:defRPr/>
              </a:pPr>
              <a:t>‹#›</a:t>
            </a:fld>
            <a:endParaRPr lang="en-GB"/>
          </a:p>
        </p:txBody>
      </p:sp>
    </p:spTree>
    <p:extLst>
      <p:ext uri="{BB962C8B-B14F-4D97-AF65-F5344CB8AC3E}">
        <p14:creationId xmlns:p14="http://schemas.microsoft.com/office/powerpoint/2010/main" val="276016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2ACC5059-8A02-4E36-8565-81CE47B0AB61}" type="slidenum">
              <a:rPr lang="en-GB"/>
              <a:pPr>
                <a:defRPr/>
              </a:pPr>
              <a:t>‹#›</a:t>
            </a:fld>
            <a:endParaRPr lang="en-GB"/>
          </a:p>
        </p:txBody>
      </p:sp>
    </p:spTree>
    <p:extLst>
      <p:ext uri="{BB962C8B-B14F-4D97-AF65-F5344CB8AC3E}">
        <p14:creationId xmlns:p14="http://schemas.microsoft.com/office/powerpoint/2010/main" val="97060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8" name="Rectangle 6"/>
          <p:cNvSpPr>
            <a:spLocks noGrp="1" noChangeArrowheads="1"/>
          </p:cNvSpPr>
          <p:nvPr>
            <p:ph type="ftr" sz="quarter" idx="11"/>
          </p:nvPr>
        </p:nvSpPr>
        <p:spPr>
          <a:ln/>
        </p:spPr>
        <p:txBody>
          <a:bodyPr/>
          <a:lstStyle>
            <a:lvl1pPr>
              <a:defRPr/>
            </a:lvl1pPr>
          </a:lstStyle>
          <a:p>
            <a:pPr>
              <a:defRPr/>
            </a:pPr>
            <a:endParaRPr lang="en-GB"/>
          </a:p>
        </p:txBody>
      </p:sp>
      <p:sp>
        <p:nvSpPr>
          <p:cNvPr id="9" name="Rectangle 7"/>
          <p:cNvSpPr>
            <a:spLocks noGrp="1" noChangeArrowheads="1"/>
          </p:cNvSpPr>
          <p:nvPr>
            <p:ph type="sldNum" sz="quarter" idx="12"/>
          </p:nvPr>
        </p:nvSpPr>
        <p:spPr>
          <a:ln/>
        </p:spPr>
        <p:txBody>
          <a:bodyPr/>
          <a:lstStyle>
            <a:lvl1pPr>
              <a:defRPr/>
            </a:lvl1pPr>
          </a:lstStyle>
          <a:p>
            <a:pPr>
              <a:defRPr/>
            </a:pPr>
            <a:fld id="{4E531983-4E42-427F-BFD1-5335FA1DA55B}" type="slidenum">
              <a:rPr lang="en-GB"/>
              <a:pPr>
                <a:defRPr/>
              </a:pPr>
              <a:t>‹#›</a:t>
            </a:fld>
            <a:endParaRPr lang="en-GB"/>
          </a:p>
        </p:txBody>
      </p:sp>
    </p:spTree>
    <p:extLst>
      <p:ext uri="{BB962C8B-B14F-4D97-AF65-F5344CB8AC3E}">
        <p14:creationId xmlns:p14="http://schemas.microsoft.com/office/powerpoint/2010/main" val="38945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4" name="Rectangle 6"/>
          <p:cNvSpPr>
            <a:spLocks noGrp="1" noChangeArrowheads="1"/>
          </p:cNvSpPr>
          <p:nvPr>
            <p:ph type="ftr" sz="quarter" idx="11"/>
          </p:nvPr>
        </p:nvSpPr>
        <p:spPr>
          <a:ln/>
        </p:spPr>
        <p:txBody>
          <a:bodyPr/>
          <a:lstStyle>
            <a:lvl1pPr>
              <a:defRPr/>
            </a:lvl1pPr>
          </a:lstStyle>
          <a:p>
            <a:pPr>
              <a:defRPr/>
            </a:pPr>
            <a:endParaRPr lang="en-GB"/>
          </a:p>
        </p:txBody>
      </p:sp>
      <p:sp>
        <p:nvSpPr>
          <p:cNvPr id="5" name="Rectangle 7"/>
          <p:cNvSpPr>
            <a:spLocks noGrp="1" noChangeArrowheads="1"/>
          </p:cNvSpPr>
          <p:nvPr>
            <p:ph type="sldNum" sz="quarter" idx="12"/>
          </p:nvPr>
        </p:nvSpPr>
        <p:spPr>
          <a:ln/>
        </p:spPr>
        <p:txBody>
          <a:bodyPr/>
          <a:lstStyle>
            <a:lvl1pPr>
              <a:defRPr/>
            </a:lvl1pPr>
          </a:lstStyle>
          <a:p>
            <a:pPr>
              <a:defRPr/>
            </a:pPr>
            <a:fld id="{C8EC5AAD-3D9C-4BB0-B4D2-024E2A5D88F0}" type="slidenum">
              <a:rPr lang="en-GB"/>
              <a:pPr>
                <a:defRPr/>
              </a:pPr>
              <a:t>‹#›</a:t>
            </a:fld>
            <a:endParaRPr lang="en-GB"/>
          </a:p>
        </p:txBody>
      </p:sp>
    </p:spTree>
    <p:extLst>
      <p:ext uri="{BB962C8B-B14F-4D97-AF65-F5344CB8AC3E}">
        <p14:creationId xmlns:p14="http://schemas.microsoft.com/office/powerpoint/2010/main" val="130570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3" name="Rectangle 6"/>
          <p:cNvSpPr>
            <a:spLocks noGrp="1" noChangeArrowheads="1"/>
          </p:cNvSpPr>
          <p:nvPr>
            <p:ph type="ftr" sz="quarter" idx="11"/>
          </p:nvPr>
        </p:nvSpPr>
        <p:spPr>
          <a:ln/>
        </p:spPr>
        <p:txBody>
          <a:bodyPr/>
          <a:lstStyle>
            <a:lvl1pPr>
              <a:defRPr/>
            </a:lvl1pPr>
          </a:lstStyle>
          <a:p>
            <a:pPr>
              <a:defRPr/>
            </a:pPr>
            <a:endParaRPr lang="en-GB"/>
          </a:p>
        </p:txBody>
      </p:sp>
      <p:sp>
        <p:nvSpPr>
          <p:cNvPr id="4" name="Rectangle 7"/>
          <p:cNvSpPr>
            <a:spLocks noGrp="1" noChangeArrowheads="1"/>
          </p:cNvSpPr>
          <p:nvPr>
            <p:ph type="sldNum" sz="quarter" idx="12"/>
          </p:nvPr>
        </p:nvSpPr>
        <p:spPr>
          <a:ln/>
        </p:spPr>
        <p:txBody>
          <a:bodyPr/>
          <a:lstStyle>
            <a:lvl1pPr>
              <a:defRPr/>
            </a:lvl1pPr>
          </a:lstStyle>
          <a:p>
            <a:pPr>
              <a:defRPr/>
            </a:pPr>
            <a:fld id="{B0B37EDC-E5A9-44F3-A0EF-CB0FCD509706}" type="slidenum">
              <a:rPr lang="en-GB"/>
              <a:pPr>
                <a:defRPr/>
              </a:pPr>
              <a:t>‹#›</a:t>
            </a:fld>
            <a:endParaRPr lang="en-GB"/>
          </a:p>
        </p:txBody>
      </p:sp>
    </p:spTree>
    <p:extLst>
      <p:ext uri="{BB962C8B-B14F-4D97-AF65-F5344CB8AC3E}">
        <p14:creationId xmlns:p14="http://schemas.microsoft.com/office/powerpoint/2010/main" val="267400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BCB51720-3EFD-434B-91D1-42996F7202B0}" type="slidenum">
              <a:rPr lang="en-GB"/>
              <a:pPr>
                <a:defRPr/>
              </a:pPr>
              <a:t>‹#›</a:t>
            </a:fld>
            <a:endParaRPr lang="en-GB"/>
          </a:p>
        </p:txBody>
      </p:sp>
    </p:spTree>
    <p:extLst>
      <p:ext uri="{BB962C8B-B14F-4D97-AF65-F5344CB8AC3E}">
        <p14:creationId xmlns:p14="http://schemas.microsoft.com/office/powerpoint/2010/main" val="319283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‘Introductory Econometrics for Finance’ © Chris Brooks 2013</a:t>
            </a:r>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B1880983-72A5-4B86-B87E-F1242F865233}" type="slidenum">
              <a:rPr lang="en-GB"/>
              <a:pPr>
                <a:defRPr/>
              </a:pPr>
              <a:t>‹#›</a:t>
            </a:fld>
            <a:endParaRPr lang="en-GB"/>
          </a:p>
        </p:txBody>
      </p:sp>
    </p:spTree>
    <p:extLst>
      <p:ext uri="{BB962C8B-B14F-4D97-AF65-F5344CB8AC3E}">
        <p14:creationId xmlns:p14="http://schemas.microsoft.com/office/powerpoint/2010/main" val="266125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flipH="1">
            <a:off x="-541338" y="1752600"/>
            <a:ext cx="9685338" cy="28575"/>
          </a:xfrm>
          <a:prstGeom prst="homePlate">
            <a:avLst>
              <a:gd name="adj" fmla="val 590014"/>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endParaRPr lang="en-GB" altLang="cs-CZ" smtClean="0"/>
          </a:p>
        </p:txBody>
      </p:sp>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cs-CZ" smtClean="0"/>
              <a:t>Click to edit Master title style</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cs-CZ" smtClean="0"/>
              <a:t>Click to edit Master text styles</a:t>
            </a:r>
          </a:p>
          <a:p>
            <a:pPr lvl="1"/>
            <a:r>
              <a:rPr lang="en-GB" altLang="cs-CZ" smtClean="0"/>
              <a:t>Second level</a:t>
            </a:r>
          </a:p>
          <a:p>
            <a:pPr lvl="2"/>
            <a:r>
              <a:rPr lang="en-GB" altLang="cs-CZ" smtClean="0"/>
              <a:t>Third level</a:t>
            </a:r>
          </a:p>
          <a:p>
            <a:pPr lvl="3"/>
            <a:r>
              <a:rPr lang="en-GB" altLang="cs-CZ" smtClean="0"/>
              <a:t>Fourth level</a:t>
            </a:r>
          </a:p>
          <a:p>
            <a:pPr lvl="4"/>
            <a:r>
              <a:rPr lang="en-GB" altLang="cs-CZ" smtClean="0"/>
              <a:t>Fifth level</a:t>
            </a:r>
          </a:p>
        </p:txBody>
      </p:sp>
      <p:sp>
        <p:nvSpPr>
          <p:cNvPr id="294917" name="Rectangle 5"/>
          <p:cNvSpPr>
            <a:spLocks noGrp="1" noChangeArrowheads="1"/>
          </p:cNvSpPr>
          <p:nvPr>
            <p:ph type="dt" sz="half" idx="2"/>
          </p:nvPr>
        </p:nvSpPr>
        <p:spPr bwMode="auto">
          <a:xfrm>
            <a:off x="685800" y="6248400"/>
            <a:ext cx="5181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‘Introductory Econometrics for Finance’ © Chris Brooks 2013</a:t>
            </a:r>
          </a:p>
        </p:txBody>
      </p:sp>
      <p:sp>
        <p:nvSpPr>
          <p:cNvPr id="294918" name="Rectangle 6"/>
          <p:cNvSpPr>
            <a:spLocks noGrp="1" noChangeArrowheads="1"/>
          </p:cNvSpPr>
          <p:nvPr>
            <p:ph type="ftr" sz="quarter" idx="3"/>
          </p:nvPr>
        </p:nvSpPr>
        <p:spPr bwMode="auto">
          <a:xfrm>
            <a:off x="3886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294919" name="Rectangle 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D4B7C39-6454-4C0D-8A46-E79B07A528F0}" type="slidenum">
              <a:rPr lang="en-GB"/>
              <a:pPr>
                <a:defRPr/>
              </a:pPr>
              <a:t>‹#›</a:t>
            </a:fld>
            <a:endParaRPr lang="en-GB"/>
          </a:p>
        </p:txBody>
      </p:sp>
      <p:pic>
        <p:nvPicPr>
          <p:cNvPr id="1032"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4438"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lbertus Medium" pitchFamily="34" charset="0"/>
        </a:defRPr>
      </a:lvl2pPr>
      <a:lvl3pPr algn="ctr" rtl="0" eaLnBrk="0" fontAlgn="base" hangingPunct="0">
        <a:spcBef>
          <a:spcPct val="0"/>
        </a:spcBef>
        <a:spcAft>
          <a:spcPct val="0"/>
        </a:spcAft>
        <a:defRPr sz="4000">
          <a:solidFill>
            <a:schemeClr val="tx2"/>
          </a:solidFill>
          <a:latin typeface="Albertus Medium" pitchFamily="34" charset="0"/>
        </a:defRPr>
      </a:lvl3pPr>
      <a:lvl4pPr algn="ctr" rtl="0" eaLnBrk="0" fontAlgn="base" hangingPunct="0">
        <a:spcBef>
          <a:spcPct val="0"/>
        </a:spcBef>
        <a:spcAft>
          <a:spcPct val="0"/>
        </a:spcAft>
        <a:defRPr sz="4000">
          <a:solidFill>
            <a:schemeClr val="tx2"/>
          </a:solidFill>
          <a:latin typeface="Albertus Medium" pitchFamily="34" charset="0"/>
        </a:defRPr>
      </a:lvl4pPr>
      <a:lvl5pPr algn="ctr" rtl="0" eaLnBrk="0" fontAlgn="base" hangingPunct="0">
        <a:spcBef>
          <a:spcPct val="0"/>
        </a:spcBef>
        <a:spcAft>
          <a:spcPct val="0"/>
        </a:spcAft>
        <a:defRPr sz="4000">
          <a:solidFill>
            <a:schemeClr val="tx2"/>
          </a:solidFill>
          <a:latin typeface="Albertus Medium" pitchFamily="34" charset="0"/>
        </a:defRPr>
      </a:lvl5pPr>
      <a:lvl6pPr marL="457200" algn="ctr" rtl="0" fontAlgn="base">
        <a:spcBef>
          <a:spcPct val="0"/>
        </a:spcBef>
        <a:spcAft>
          <a:spcPct val="0"/>
        </a:spcAft>
        <a:defRPr sz="4000">
          <a:solidFill>
            <a:schemeClr val="tx2"/>
          </a:solidFill>
          <a:latin typeface="Albertus Medium" pitchFamily="34" charset="0"/>
        </a:defRPr>
      </a:lvl6pPr>
      <a:lvl7pPr marL="914400" algn="ctr" rtl="0" fontAlgn="base">
        <a:spcBef>
          <a:spcPct val="0"/>
        </a:spcBef>
        <a:spcAft>
          <a:spcPct val="0"/>
        </a:spcAft>
        <a:defRPr sz="4000">
          <a:solidFill>
            <a:schemeClr val="tx2"/>
          </a:solidFill>
          <a:latin typeface="Albertus Medium" pitchFamily="34" charset="0"/>
        </a:defRPr>
      </a:lvl7pPr>
      <a:lvl8pPr marL="1371600" algn="ctr" rtl="0" fontAlgn="base">
        <a:spcBef>
          <a:spcPct val="0"/>
        </a:spcBef>
        <a:spcAft>
          <a:spcPct val="0"/>
        </a:spcAft>
        <a:defRPr sz="4000">
          <a:solidFill>
            <a:schemeClr val="tx2"/>
          </a:solidFill>
          <a:latin typeface="Albertus Medium" pitchFamily="34" charset="0"/>
        </a:defRPr>
      </a:lvl8pPr>
      <a:lvl9pPr marL="1828800" algn="ctr" rtl="0" fontAlgn="base">
        <a:spcBef>
          <a:spcPct val="0"/>
        </a:spcBef>
        <a:spcAft>
          <a:spcPct val="0"/>
        </a:spcAft>
        <a:defRPr sz="4000">
          <a:solidFill>
            <a:schemeClr val="tx2"/>
          </a:solidFill>
          <a:latin typeface="Albertus Medium"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6.wmf"/><Relationship Id="rId3" Type="http://schemas.openxmlformats.org/officeDocument/2006/relationships/image" Target="../media/image17.wmf"/><Relationship Id="rId7" Type="http://schemas.openxmlformats.org/officeDocument/2006/relationships/image" Target="../media/image12.w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5.wmf"/><Relationship Id="rId5" Type="http://schemas.openxmlformats.org/officeDocument/2006/relationships/image" Target="../media/image11.wmf"/><Relationship Id="rId15" Type="http://schemas.openxmlformats.org/officeDocument/2006/relationships/image" Target="../media/image19.png"/><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4.wmf"/><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7.png"/><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image" Target="../media/image30.png"/><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image" Target="../media/image25.wmf"/><Relationship Id="rId5" Type="http://schemas.openxmlformats.org/officeDocument/2006/relationships/oleObject" Target="../embeddings/oleObject12.bin"/><Relationship Id="rId15" Type="http://schemas.openxmlformats.org/officeDocument/2006/relationships/image" Target="../media/image29.png"/><Relationship Id="rId10" Type="http://schemas.openxmlformats.org/officeDocument/2006/relationships/image" Target="../media/image24.wmf"/><Relationship Id="rId4" Type="http://schemas.openxmlformats.org/officeDocument/2006/relationships/image" Target="../media/image20.wmf"/><Relationship Id="rId9" Type="http://schemas.openxmlformats.org/officeDocument/2006/relationships/image" Target="../media/image23.wmf"/><Relationship Id="rId1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2.wmf"/><Relationship Id="rId11" Type="http://schemas.openxmlformats.org/officeDocument/2006/relationships/image" Target="../media/image35.wmf"/><Relationship Id="rId5" Type="http://schemas.openxmlformats.org/officeDocument/2006/relationships/oleObject" Target="../embeddings/oleObject15.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19.bin"/><Relationship Id="rId4" Type="http://schemas.openxmlformats.org/officeDocument/2006/relationships/image" Target="../media/image37.wmf"/></Relationships>
</file>

<file path=ppt/slides/_rels/slide21.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png"/><Relationship Id="rId2" Type="http://schemas.openxmlformats.org/officeDocument/2006/relationships/image" Target="../media/image40.wmf"/><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7.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9.wmf"/><Relationship Id="rId5" Type="http://schemas.openxmlformats.org/officeDocument/2006/relationships/oleObject" Target="../embeddings/oleObject24.bin"/><Relationship Id="rId4" Type="http://schemas.openxmlformats.org/officeDocument/2006/relationships/image" Target="../media/image47.wmf"/></Relationships>
</file>

<file path=ppt/slides/_rels/slide26.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1.wmf"/><Relationship Id="rId5" Type="http://schemas.openxmlformats.org/officeDocument/2006/relationships/oleObject" Target="../embeddings/oleObject26.bin"/><Relationship Id="rId4" Type="http://schemas.openxmlformats.org/officeDocument/2006/relationships/image" Target="../media/image5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oleObject" Target="../embeddings/oleObject28.bin"/><Relationship Id="rId7"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wmf"/><Relationship Id="rId9" Type="http://schemas.openxmlformats.org/officeDocument/2006/relationships/image" Target="../media/image67.png"/></Relationships>
</file>

<file path=ppt/slides/_rels/slide32.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oleObject" Target="../embeddings/oleObject29.bin"/><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1.wmf"/><Relationship Id="rId11" Type="http://schemas.openxmlformats.org/officeDocument/2006/relationships/image" Target="../media/image76.png"/><Relationship Id="rId5" Type="http://schemas.openxmlformats.org/officeDocument/2006/relationships/oleObject" Target="../embeddings/oleObject30.bin"/><Relationship Id="rId10" Type="http://schemas.openxmlformats.org/officeDocument/2006/relationships/image" Target="../media/image75.png"/><Relationship Id="rId4" Type="http://schemas.openxmlformats.org/officeDocument/2006/relationships/image" Target="../media/image70.wmf"/><Relationship Id="rId9" Type="http://schemas.openxmlformats.org/officeDocument/2006/relationships/image" Target="../media/image74.png"/></Relationships>
</file>

<file path=ppt/slides/_rels/slide33.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9.wmf"/><Relationship Id="rId5" Type="http://schemas.openxmlformats.org/officeDocument/2006/relationships/oleObject" Target="../embeddings/oleObject32.bin"/><Relationship Id="rId10" Type="http://schemas.openxmlformats.org/officeDocument/2006/relationships/image" Target="../media/image12.wmf"/><Relationship Id="rId4" Type="http://schemas.openxmlformats.org/officeDocument/2006/relationships/image" Target="../media/image78.wmf"/><Relationship Id="rId9" Type="http://schemas.openxmlformats.org/officeDocument/2006/relationships/oleObject" Target="../embeddings/oleObject34.bin"/></Relationships>
</file>

<file path=ppt/slides/_rels/slide34.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85.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6.wmf"/><Relationship Id="rId11" Type="http://schemas.openxmlformats.org/officeDocument/2006/relationships/image" Target="../media/image84.png"/><Relationship Id="rId5" Type="http://schemas.openxmlformats.org/officeDocument/2006/relationships/oleObject" Target="../embeddings/oleObject36.bin"/><Relationship Id="rId10" Type="http://schemas.openxmlformats.org/officeDocument/2006/relationships/image" Target="../media/image83.wmf"/><Relationship Id="rId4" Type="http://schemas.openxmlformats.org/officeDocument/2006/relationships/image" Target="../media/image81.wmf"/><Relationship Id="rId9"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6.wmf"/><Relationship Id="rId5" Type="http://schemas.openxmlformats.org/officeDocument/2006/relationships/oleObject" Target="../embeddings/oleObject39.bin"/><Relationship Id="rId4" Type="http://schemas.openxmlformats.org/officeDocument/2006/relationships/image" Target="../media/image88.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93.png"/><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89.wmf"/><Relationship Id="rId11" Type="http://schemas.openxmlformats.org/officeDocument/2006/relationships/image" Target="../media/image91.wmf"/><Relationship Id="rId5" Type="http://schemas.openxmlformats.org/officeDocument/2006/relationships/oleObject" Target="../embeddings/oleObject41.bin"/><Relationship Id="rId10" Type="http://schemas.openxmlformats.org/officeDocument/2006/relationships/oleObject" Target="../embeddings/oleObject44.bin"/><Relationship Id="rId4" Type="http://schemas.openxmlformats.org/officeDocument/2006/relationships/image" Target="../media/image86.wmf"/><Relationship Id="rId9" Type="http://schemas.openxmlformats.org/officeDocument/2006/relationships/image" Target="../media/image90.wmf"/><Relationship Id="rId14" Type="http://schemas.openxmlformats.org/officeDocument/2006/relationships/image" Target="../media/image94.png"/></Relationships>
</file>

<file path=ppt/slides/_rels/slide3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97.emf"/><Relationship Id="rId7" Type="http://schemas.openxmlformats.org/officeDocument/2006/relationships/oleObject" Target="../embeddings/oleObject46.bin"/><Relationship Id="rId12"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95.wmf"/><Relationship Id="rId11" Type="http://schemas.openxmlformats.org/officeDocument/2006/relationships/image" Target="../media/image99.png"/><Relationship Id="rId5" Type="http://schemas.openxmlformats.org/officeDocument/2006/relationships/oleObject" Target="../embeddings/oleObject45.bin"/><Relationship Id="rId10" Type="http://schemas.openxmlformats.org/officeDocument/2006/relationships/image" Target="../media/image96.wmf"/><Relationship Id="rId4" Type="http://schemas.openxmlformats.org/officeDocument/2006/relationships/image" Target="../media/image98.emf"/><Relationship Id="rId9" Type="http://schemas.openxmlformats.org/officeDocument/2006/relationships/oleObject" Target="../embeddings/oleObject47.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8.bin"/><Relationship Id="rId7" Type="http://schemas.openxmlformats.org/officeDocument/2006/relationships/image" Target="../media/image10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02.wmf"/><Relationship Id="rId5" Type="http://schemas.openxmlformats.org/officeDocument/2006/relationships/oleObject" Target="../embeddings/oleObject49.bin"/><Relationship Id="rId4" Type="http://schemas.openxmlformats.org/officeDocument/2006/relationships/image" Target="../media/image101.wmf"/></Relationships>
</file>

<file path=ppt/slides/_rels/slide39.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06.png"/><Relationship Id="rId5" Type="http://schemas.openxmlformats.org/officeDocument/2006/relationships/image" Target="../media/image104.wmf"/><Relationship Id="rId4" Type="http://schemas.openxmlformats.org/officeDocument/2006/relationships/oleObject" Target="../embeddings/oleObject5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8.emf"/><Relationship Id="rId7" Type="http://schemas.openxmlformats.org/officeDocument/2006/relationships/image" Target="../media/image112.png"/><Relationship Id="rId2" Type="http://schemas.openxmlformats.org/officeDocument/2006/relationships/image" Target="../media/image107.emf"/><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9.emf"/></Relationships>
</file>

<file path=ppt/slides/_rels/slide43.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7.wmf"/><Relationship Id="rId7" Type="http://schemas.openxmlformats.org/officeDocument/2006/relationships/oleObject" Target="../embeddings/oleObject52.bin"/><Relationship Id="rId12"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13.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115.wmf"/><Relationship Id="rId4" Type="http://schemas.openxmlformats.org/officeDocument/2006/relationships/image" Target="../media/image118.wmf"/><Relationship Id="rId9" Type="http://schemas.openxmlformats.org/officeDocument/2006/relationships/oleObject" Target="../embeddings/oleObject53.bin"/></Relationships>
</file>

<file path=ppt/slides/_rels/slide44.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127.png"/><Relationship Id="rId3" Type="http://schemas.openxmlformats.org/officeDocument/2006/relationships/image" Target="../media/image119.emf"/><Relationship Id="rId7" Type="http://schemas.openxmlformats.org/officeDocument/2006/relationships/oleObject" Target="../embeddings/oleObject55.bin"/><Relationship Id="rId12" Type="http://schemas.openxmlformats.org/officeDocument/2006/relationships/image" Target="../media/image126.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22.emf"/><Relationship Id="rId11" Type="http://schemas.openxmlformats.org/officeDocument/2006/relationships/image" Target="../media/image125.png"/><Relationship Id="rId5" Type="http://schemas.openxmlformats.org/officeDocument/2006/relationships/image" Target="../media/image121.emf"/><Relationship Id="rId10" Type="http://schemas.openxmlformats.org/officeDocument/2006/relationships/image" Target="../media/image124.png"/><Relationship Id="rId4" Type="http://schemas.openxmlformats.org/officeDocument/2006/relationships/image" Target="../media/image120.emf"/><Relationship Id="rId9" Type="http://schemas.openxmlformats.org/officeDocument/2006/relationships/image" Target="../media/image123.png"/><Relationship Id="rId14" Type="http://schemas.openxmlformats.org/officeDocument/2006/relationships/image" Target="../media/image1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image" Target="../media/image13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emf"/><Relationship Id="rId7" Type="http://schemas.openxmlformats.org/officeDocument/2006/relationships/image" Target="../media/image140.png"/><Relationship Id="rId2" Type="http://schemas.openxmlformats.org/officeDocument/2006/relationships/image" Target="../media/image135.emf"/><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wmf"/><Relationship Id="rId4" Type="http://schemas.openxmlformats.org/officeDocument/2006/relationships/image" Target="../media/image137.emf"/><Relationship Id="rId9" Type="http://schemas.openxmlformats.org/officeDocument/2006/relationships/image" Target="../media/image142.png"/></Relationships>
</file>

<file path=ppt/slides/_rels/slide55.x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emf"/><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48.wmf"/></Relationships>
</file>

<file path=ppt/slides/_rels/slide57.x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emf"/><Relationship Id="rId1" Type="http://schemas.openxmlformats.org/officeDocument/2006/relationships/slideLayout" Target="../slideLayouts/slideLayout2.xml"/><Relationship Id="rId5" Type="http://schemas.openxmlformats.org/officeDocument/2006/relationships/image" Target="../media/image154.png"/><Relationship Id="rId4" Type="http://schemas.openxmlformats.org/officeDocument/2006/relationships/image" Target="../media/image15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image" Target="../media/image156.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55.png"/><Relationship Id="rId5" Type="http://schemas.openxmlformats.org/officeDocument/2006/relationships/image" Target="../media/image119.emf"/><Relationship Id="rId4" Type="http://schemas.openxmlformats.org/officeDocument/2006/relationships/image" Target="../media/image148.wmf"/></Relationships>
</file>

<file path=ppt/slides/_rels/slide61.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emf"/><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62.xml.rels><?xml version="1.0" encoding="UTF-8" standalone="yes"?>
<Relationships xmlns="http://schemas.openxmlformats.org/package/2006/relationships"><Relationship Id="rId2" Type="http://schemas.openxmlformats.org/officeDocument/2006/relationships/image" Target="../media/image160.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4.emf"/><Relationship Id="rId7" Type="http://schemas.openxmlformats.org/officeDocument/2006/relationships/image" Target="../media/image168.png"/><Relationship Id="rId2" Type="http://schemas.openxmlformats.org/officeDocument/2006/relationships/image" Target="../media/image163.emf"/><Relationship Id="rId1" Type="http://schemas.openxmlformats.org/officeDocument/2006/relationships/slideLayout" Target="../slideLayouts/slideLayout2.xml"/><Relationship Id="rId6" Type="http://schemas.openxmlformats.org/officeDocument/2006/relationships/image" Target="../media/image167.png"/><Relationship Id="rId5" Type="http://schemas.openxmlformats.org/officeDocument/2006/relationships/image" Target="../media/image166.png"/><Relationship Id="rId4" Type="http://schemas.openxmlformats.org/officeDocument/2006/relationships/image" Target="../media/image16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0.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2.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slideLayout" Target="../slideLayouts/slideLayout2.xml"/><Relationship Id="rId4" Type="http://schemas.openxmlformats.org/officeDocument/2006/relationships/image" Target="../media/image177.wmf"/></Relationships>
</file>

<file path=ppt/slides/_rels/slide82.xml.rels><?xml version="1.0" encoding="UTF-8" standalone="yes"?>
<Relationships xmlns="http://schemas.openxmlformats.org/package/2006/relationships"><Relationship Id="rId2" Type="http://schemas.openxmlformats.org/officeDocument/2006/relationships/image" Target="../media/image177.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9.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xfrm>
            <a:off x="2843808" y="6237312"/>
            <a:ext cx="5181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eaLnBrk="1" hangingPunct="1">
              <a:spcBef>
                <a:spcPct val="0"/>
              </a:spcBef>
              <a:buFontTx/>
              <a:buNone/>
            </a:pPr>
            <a:r>
              <a:rPr lang="en-US" altLang="cs-CZ" sz="1400" dirty="0" smtClean="0">
                <a:latin typeface="Times New Roman" pitchFamily="18" charset="0"/>
              </a:rPr>
              <a:t>‘Introductory Econometrics for Finance’ © Chris Brooks 2013</a:t>
            </a:r>
            <a:endParaRPr lang="cs-CZ" altLang="cs-CZ" sz="1400" dirty="0" smtClean="0">
              <a:latin typeface="Times New Roman" pitchFamily="18" charset="0"/>
            </a:endParaRPr>
          </a:p>
          <a:p>
            <a:pPr algn="r" eaLnBrk="1" hangingPunct="1">
              <a:spcBef>
                <a:spcPct val="0"/>
              </a:spcBef>
              <a:buNone/>
            </a:pPr>
            <a:r>
              <a:rPr lang="en-US" altLang="en-US" sz="1400" dirty="0">
                <a:latin typeface="Times New Roman" pitchFamily="18" charset="0"/>
              </a:rPr>
              <a:t>Adapted in parts by Jan </a:t>
            </a:r>
            <a:r>
              <a:rPr lang="en-US" altLang="en-US" sz="1400" dirty="0" err="1">
                <a:latin typeface="Times New Roman" pitchFamily="18" charset="0"/>
              </a:rPr>
              <a:t>Stoklasa</a:t>
            </a:r>
            <a:endParaRPr lang="en-US" altLang="en-US" sz="1400" dirty="0">
              <a:latin typeface="Times New Roman" pitchFamily="18" charset="0"/>
            </a:endParaRPr>
          </a:p>
          <a:p>
            <a:pPr algn="r" eaLnBrk="1" hangingPunct="1">
              <a:spcBef>
                <a:spcPct val="0"/>
              </a:spcBef>
              <a:buFontTx/>
              <a:buNone/>
            </a:pPr>
            <a:endParaRPr lang="en-US" altLang="cs-CZ" sz="1400" dirty="0" smtClean="0">
              <a:latin typeface="Times New Roman" pitchFamily="18" charset="0"/>
            </a:endParaRPr>
          </a:p>
        </p:txBody>
      </p:sp>
      <p:sp>
        <p:nvSpPr>
          <p:cNvPr id="2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81F00B2-7CF8-456E-A919-425D71EE139E}" type="slidenum">
              <a:rPr lang="en-GB" altLang="cs-CZ" sz="1400" smtClean="0">
                <a:latin typeface="Times New Roman" pitchFamily="18" charset="0"/>
              </a:rPr>
              <a:pPr eaLnBrk="1" hangingPunct="1">
                <a:spcBef>
                  <a:spcPct val="0"/>
                </a:spcBef>
                <a:buFontTx/>
                <a:buNone/>
              </a:pPr>
              <a:t>1</a:t>
            </a:fld>
            <a:endParaRPr lang="en-GB" altLang="cs-CZ" sz="1400" smtClean="0">
              <a:latin typeface="Times New Roman" pitchFamily="18" charset="0"/>
            </a:endParaRPr>
          </a:p>
        </p:txBody>
      </p:sp>
      <p:sp>
        <p:nvSpPr>
          <p:cNvPr id="2052" name="Rectangle 2"/>
          <p:cNvSpPr>
            <a:spLocks noGrp="1" noChangeArrowheads="1"/>
          </p:cNvSpPr>
          <p:nvPr>
            <p:ph type="ctrTitle"/>
          </p:nvPr>
        </p:nvSpPr>
        <p:spPr>
          <a:xfrm>
            <a:off x="685800" y="2286000"/>
            <a:ext cx="7772400" cy="1143000"/>
          </a:xfrm>
        </p:spPr>
        <p:txBody>
          <a:bodyPr/>
          <a:lstStyle/>
          <a:p>
            <a:pPr eaLnBrk="1" hangingPunct="1"/>
            <a:r>
              <a:rPr lang="en-US" altLang="cs-CZ" sz="3500" b="1" smtClean="0">
                <a:latin typeface="Times New Roman" pitchFamily="18" charset="0"/>
              </a:rPr>
              <a:t>Chapter 3</a:t>
            </a:r>
            <a:endParaRPr lang="en-US" altLang="cs-CZ" smtClean="0"/>
          </a:p>
        </p:txBody>
      </p:sp>
      <p:sp>
        <p:nvSpPr>
          <p:cNvPr id="2053" name="Rectangle 3"/>
          <p:cNvSpPr>
            <a:spLocks noGrp="1" noChangeArrowheads="1"/>
          </p:cNvSpPr>
          <p:nvPr>
            <p:ph type="subTitle" idx="1"/>
          </p:nvPr>
        </p:nvSpPr>
        <p:spPr/>
        <p:txBody>
          <a:bodyPr/>
          <a:lstStyle/>
          <a:p>
            <a:pPr eaLnBrk="1" hangingPunct="1"/>
            <a:r>
              <a:rPr lang="en-US" altLang="cs-CZ" sz="3000" dirty="0" smtClean="0">
                <a:latin typeface="Times New Roman" pitchFamily="18" charset="0"/>
              </a:rPr>
              <a:t>A brief overview of the </a:t>
            </a:r>
          </a:p>
          <a:p>
            <a:pPr eaLnBrk="1" hangingPunct="1"/>
            <a:r>
              <a:rPr lang="en-US" altLang="cs-CZ" sz="3000" dirty="0" smtClean="0">
                <a:latin typeface="Times New Roman" pitchFamily="18" charset="0"/>
              </a:rPr>
              <a:t>classical linear regression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A5FF195-A326-4457-96A6-5BCEEA2FE87C}" type="slidenum">
              <a:rPr lang="en-GB" altLang="cs-CZ" sz="1400" smtClean="0">
                <a:latin typeface="Times New Roman" pitchFamily="18" charset="0"/>
              </a:rPr>
              <a:pPr eaLnBrk="1" hangingPunct="1">
                <a:spcBef>
                  <a:spcPct val="0"/>
                </a:spcBef>
                <a:buFontTx/>
                <a:buNone/>
              </a:pPr>
              <a:t>10</a:t>
            </a:fld>
            <a:endParaRPr lang="en-GB" altLang="cs-CZ" sz="1400" smtClean="0">
              <a:latin typeface="Times New Roman" pitchFamily="18" charset="0"/>
            </a:endParaRPr>
          </a:p>
        </p:txBody>
      </p:sp>
      <p:sp>
        <p:nvSpPr>
          <p:cNvPr id="7172" name="Rectangle 1026"/>
          <p:cNvSpPr>
            <a:spLocks noGrp="1" noChangeArrowheads="1"/>
          </p:cNvSpPr>
          <p:nvPr>
            <p:ph type="title"/>
          </p:nvPr>
        </p:nvSpPr>
        <p:spPr>
          <a:xfrm>
            <a:off x="1219200" y="533400"/>
            <a:ext cx="7772400" cy="1143000"/>
          </a:xfrm>
        </p:spPr>
        <p:txBody>
          <a:bodyPr/>
          <a:lstStyle/>
          <a:p>
            <a:pPr eaLnBrk="1" hangingPunct="1"/>
            <a:r>
              <a:rPr lang="en-US" altLang="cs-CZ" sz="2500" b="1" smtClean="0">
                <a:latin typeface="Times New Roman" pitchFamily="18" charset="0"/>
              </a:rPr>
              <a:t>Simple Regression: An Example</a:t>
            </a:r>
            <a:endParaRPr lang="en-US" altLang="cs-CZ" sz="2000" smtClean="0"/>
          </a:p>
        </p:txBody>
      </p:sp>
      <p:sp>
        <p:nvSpPr>
          <p:cNvPr id="7173" name="Rectangle 1027"/>
          <p:cNvSpPr>
            <a:spLocks noGrp="1" noChangeArrowheads="1"/>
          </p:cNvSpPr>
          <p:nvPr>
            <p:ph type="body" idx="1"/>
          </p:nvPr>
        </p:nvSpPr>
        <p:spPr>
          <a:xfrm>
            <a:off x="685800" y="1752600"/>
            <a:ext cx="8077200" cy="4343400"/>
          </a:xfrm>
        </p:spPr>
        <p:txBody>
          <a:bodyPr/>
          <a:lstStyle/>
          <a:p>
            <a:pPr algn="just" eaLnBrk="1" hangingPunct="1">
              <a:lnSpc>
                <a:spcPct val="90000"/>
              </a:lnSpc>
            </a:pPr>
            <a:r>
              <a:rPr lang="en-US" altLang="cs-CZ" sz="2000" smtClean="0">
                <a:latin typeface="Times New Roman" pitchFamily="18" charset="0"/>
              </a:rPr>
              <a:t>Suppose that we have the following data on the excess returns on a fund manager’s portfolio (“fund XXX”) together with the excess returns on a market index: </a:t>
            </a:r>
          </a:p>
          <a:p>
            <a:pPr algn="just" eaLnBrk="1" hangingPunct="1">
              <a:lnSpc>
                <a:spcPct val="90000"/>
              </a:lnSpc>
              <a:buFont typeface="Monotype Sorts" pitchFamily="2" charset="2"/>
              <a:buNone/>
            </a:pPr>
            <a:endParaRPr lang="en-US" altLang="cs-CZ" sz="2000" smtClean="0">
              <a:latin typeface="Times New Roman" pitchFamily="18" charset="0"/>
            </a:endParaRPr>
          </a:p>
          <a:p>
            <a:pPr algn="just" eaLnBrk="1" hangingPunct="1">
              <a:lnSpc>
                <a:spcPct val="90000"/>
              </a:lnSpc>
              <a:buFont typeface="Monotype Sorts" pitchFamily="2" charset="2"/>
              <a:buNone/>
            </a:pPr>
            <a:endParaRPr lang="en-US" altLang="cs-CZ" sz="2000" smtClean="0">
              <a:latin typeface="Times New Roman" pitchFamily="18" charset="0"/>
            </a:endParaRPr>
          </a:p>
          <a:p>
            <a:pPr algn="just" eaLnBrk="1" hangingPunct="1">
              <a:lnSpc>
                <a:spcPct val="90000"/>
              </a:lnSpc>
              <a:buFont typeface="Monotype Sorts" pitchFamily="2" charset="2"/>
              <a:buNone/>
            </a:pPr>
            <a:endParaRPr lang="en-US" altLang="cs-CZ" sz="2000" smtClean="0">
              <a:latin typeface="Times New Roman" pitchFamily="18" charset="0"/>
            </a:endParaRPr>
          </a:p>
          <a:p>
            <a:pPr algn="just" eaLnBrk="1" hangingPunct="1">
              <a:lnSpc>
                <a:spcPct val="90000"/>
              </a:lnSpc>
              <a:buFont typeface="Monotype Sorts" pitchFamily="2" charset="2"/>
              <a:buNone/>
            </a:pPr>
            <a:endParaRPr lang="en-US" altLang="cs-CZ" sz="2000" smtClean="0">
              <a:latin typeface="Times New Roman" pitchFamily="18" charset="0"/>
            </a:endParaRPr>
          </a:p>
          <a:p>
            <a:pPr algn="just" eaLnBrk="1" hangingPunct="1">
              <a:lnSpc>
                <a:spcPct val="90000"/>
              </a:lnSpc>
            </a:pPr>
            <a:endParaRPr lang="en-US" altLang="cs-CZ" sz="2000" smtClean="0">
              <a:latin typeface="Times New Roman" pitchFamily="18" charset="0"/>
            </a:endParaRPr>
          </a:p>
          <a:p>
            <a:pPr algn="just" eaLnBrk="1" hangingPunct="1">
              <a:lnSpc>
                <a:spcPct val="90000"/>
              </a:lnSpc>
            </a:pPr>
            <a:endParaRPr lang="en-US" altLang="cs-CZ" sz="2000" smtClean="0">
              <a:latin typeface="Times New Roman" pitchFamily="18" charset="0"/>
            </a:endParaRPr>
          </a:p>
          <a:p>
            <a:pPr algn="just" eaLnBrk="1" hangingPunct="1">
              <a:lnSpc>
                <a:spcPct val="90000"/>
              </a:lnSpc>
            </a:pPr>
            <a:r>
              <a:rPr lang="en-US" altLang="cs-CZ" sz="2000" smtClean="0">
                <a:latin typeface="Times New Roman" pitchFamily="18" charset="0"/>
              </a:rPr>
              <a:t>We have some intuition that the beta on this fund is positive, and we therefore want to find whether there appears to be a relationship between </a:t>
            </a:r>
            <a:r>
              <a:rPr lang="en-US" altLang="cs-CZ" sz="2000" i="1" smtClean="0">
                <a:latin typeface="Times New Roman" pitchFamily="18" charset="0"/>
              </a:rPr>
              <a:t>x</a:t>
            </a:r>
            <a:r>
              <a:rPr lang="en-US" altLang="cs-CZ" sz="2000" smtClean="0">
                <a:latin typeface="Times New Roman" pitchFamily="18" charset="0"/>
              </a:rPr>
              <a:t> and </a:t>
            </a:r>
            <a:r>
              <a:rPr lang="en-US" altLang="cs-CZ" sz="2000" i="1" smtClean="0">
                <a:latin typeface="Times New Roman" pitchFamily="18" charset="0"/>
              </a:rPr>
              <a:t>y</a:t>
            </a:r>
            <a:r>
              <a:rPr lang="en-US" altLang="cs-CZ" sz="2000" smtClean="0">
                <a:latin typeface="Times New Roman" pitchFamily="18" charset="0"/>
              </a:rPr>
              <a:t> given the data that we have. The first stage would be to form a scatter plot of the two variables.</a:t>
            </a:r>
          </a:p>
        </p:txBody>
      </p:sp>
      <p:pic>
        <p:nvPicPr>
          <p:cNvPr id="7174"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19400"/>
            <a:ext cx="9448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AE20EA3-D36C-431E-847F-E10CFFFE9772}" type="slidenum">
              <a:rPr lang="en-GB" altLang="cs-CZ" sz="1400" smtClean="0">
                <a:latin typeface="Times New Roman" pitchFamily="18" charset="0"/>
              </a:rPr>
              <a:pPr eaLnBrk="1" hangingPunct="1">
                <a:spcBef>
                  <a:spcPct val="0"/>
                </a:spcBef>
                <a:buFontTx/>
                <a:buNone/>
              </a:pPr>
              <a:t>11</a:t>
            </a:fld>
            <a:endParaRPr lang="en-GB" altLang="cs-CZ" sz="1400" smtClean="0">
              <a:latin typeface="Times New Roman" pitchFamily="18" charset="0"/>
            </a:endParaRPr>
          </a:p>
        </p:txBody>
      </p:sp>
      <p:sp>
        <p:nvSpPr>
          <p:cNvPr id="8196" name="Rectangle 2"/>
          <p:cNvSpPr>
            <a:spLocks noGrp="1" noChangeArrowheads="1"/>
          </p:cNvSpPr>
          <p:nvPr>
            <p:ph type="title"/>
          </p:nvPr>
        </p:nvSpPr>
        <p:spPr>
          <a:xfrm>
            <a:off x="685800" y="609600"/>
            <a:ext cx="7772400" cy="914400"/>
          </a:xfrm>
        </p:spPr>
        <p:txBody>
          <a:bodyPr/>
          <a:lstStyle/>
          <a:p>
            <a:pPr eaLnBrk="1" hangingPunct="1"/>
            <a:r>
              <a:rPr lang="en-US" altLang="cs-CZ" sz="2500" b="1" smtClean="0">
                <a:latin typeface="Times New Roman" pitchFamily="18" charset="0"/>
              </a:rPr>
              <a:t>Graph (Scatter Diagram)</a:t>
            </a:r>
            <a:endParaRPr lang="en-US" altLang="cs-CZ" smtClean="0"/>
          </a:p>
        </p:txBody>
      </p:sp>
      <p:graphicFrame>
        <p:nvGraphicFramePr>
          <p:cNvPr id="8197" name="Object 5"/>
          <p:cNvGraphicFramePr>
            <a:graphicFrameLocks noGrp="1" noChangeAspect="1"/>
          </p:cNvGraphicFramePr>
          <p:nvPr>
            <p:ph type="body" idx="1"/>
          </p:nvPr>
        </p:nvGraphicFramePr>
        <p:xfrm>
          <a:off x="152400" y="1295400"/>
          <a:ext cx="8763000" cy="5257800"/>
        </p:xfrm>
        <a:graphic>
          <a:graphicData uri="http://schemas.openxmlformats.org/presentationml/2006/ole">
            <mc:AlternateContent xmlns:mc="http://schemas.openxmlformats.org/markup-compatibility/2006">
              <mc:Choice xmlns:v="urn:schemas-microsoft-com:vml" Requires="v">
                <p:oleObj spid="_x0000_s8242" name="Chart" r:id="rId3" imgW="5658301" imgH="3315062" progId="Excel.Chart.8">
                  <p:embed/>
                </p:oleObj>
              </mc:Choice>
              <mc:Fallback>
                <p:oleObj name="Chart" r:id="rId3" imgW="5658301" imgH="3315062"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95400"/>
                        <a:ext cx="8763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CAE9306-D2AF-4AF4-ABA3-A2C57D6C5460}" type="slidenum">
              <a:rPr lang="en-GB" altLang="cs-CZ" sz="1400" smtClean="0">
                <a:latin typeface="Times New Roman" pitchFamily="18" charset="0"/>
              </a:rPr>
              <a:pPr eaLnBrk="1" hangingPunct="1">
                <a:spcBef>
                  <a:spcPct val="0"/>
                </a:spcBef>
                <a:buFontTx/>
                <a:buNone/>
              </a:pPr>
              <a:t>12</a:t>
            </a:fld>
            <a:endParaRPr lang="en-GB" altLang="cs-CZ" sz="1400" smtClean="0">
              <a:latin typeface="Times New Roman" pitchFamily="18" charset="0"/>
            </a:endParaRPr>
          </a:p>
        </p:txBody>
      </p:sp>
      <p:sp>
        <p:nvSpPr>
          <p:cNvPr id="9220" name="Rectangle 2"/>
          <p:cNvSpPr>
            <a:spLocks noGrp="1" noChangeArrowheads="1"/>
          </p:cNvSpPr>
          <p:nvPr>
            <p:ph type="title"/>
          </p:nvPr>
        </p:nvSpPr>
        <p:spPr>
          <a:xfrm>
            <a:off x="1219200" y="685800"/>
            <a:ext cx="7772400" cy="990600"/>
          </a:xfrm>
        </p:spPr>
        <p:txBody>
          <a:bodyPr/>
          <a:lstStyle/>
          <a:p>
            <a:pPr eaLnBrk="1" hangingPunct="1"/>
            <a:r>
              <a:rPr lang="en-US" altLang="cs-CZ" sz="2500" b="1" smtClean="0">
                <a:latin typeface="Times New Roman" pitchFamily="18" charset="0"/>
              </a:rPr>
              <a:t>Finding a Line of Best Fit</a:t>
            </a:r>
            <a:endParaRPr lang="en-US" altLang="cs-CZ" smtClean="0"/>
          </a:p>
        </p:txBody>
      </p:sp>
      <p:sp>
        <p:nvSpPr>
          <p:cNvPr id="9221" name="Rectangle 3"/>
          <p:cNvSpPr>
            <a:spLocks noGrp="1" noChangeArrowheads="1"/>
          </p:cNvSpPr>
          <p:nvPr>
            <p:ph type="body" idx="1"/>
          </p:nvPr>
        </p:nvSpPr>
        <p:spPr/>
        <p:txBody>
          <a:bodyPr/>
          <a:lstStyle/>
          <a:p>
            <a:pPr algn="just" eaLnBrk="1" hangingPunct="1"/>
            <a:r>
              <a:rPr lang="en-GB" altLang="cs-CZ" sz="2000" smtClean="0">
                <a:latin typeface="Times New Roman" pitchFamily="18" charset="0"/>
              </a:rPr>
              <a:t>We can use the general equation for a straight line, </a:t>
            </a:r>
          </a:p>
          <a:p>
            <a:pPr algn="ctr" eaLnBrk="1" hangingPunct="1">
              <a:buFontTx/>
              <a:buNone/>
            </a:pPr>
            <a:r>
              <a:rPr lang="en-GB" altLang="cs-CZ" sz="2000" i="1" smtClean="0">
                <a:latin typeface="Times New Roman" pitchFamily="18" charset="0"/>
              </a:rPr>
              <a:t>y</a:t>
            </a:r>
            <a:r>
              <a:rPr lang="en-GB" altLang="cs-CZ" sz="2000" smtClean="0">
                <a:latin typeface="Times New Roman" pitchFamily="18" charset="0"/>
              </a:rPr>
              <a:t>=</a:t>
            </a:r>
            <a:r>
              <a:rPr lang="en-GB" altLang="cs-CZ" sz="2000" i="1" smtClean="0">
                <a:latin typeface="Times New Roman" pitchFamily="18" charset="0"/>
              </a:rPr>
              <a:t>a</a:t>
            </a:r>
            <a:r>
              <a:rPr lang="en-GB" altLang="cs-CZ" sz="2000" smtClean="0">
                <a:latin typeface="Times New Roman" pitchFamily="18" charset="0"/>
              </a:rPr>
              <a:t>+</a:t>
            </a:r>
            <a:r>
              <a:rPr lang="en-GB" altLang="cs-CZ" sz="2000" i="1" smtClean="0">
                <a:latin typeface="Times New Roman" pitchFamily="18" charset="0"/>
              </a:rPr>
              <a:t>bx</a:t>
            </a:r>
            <a:r>
              <a:rPr lang="en-GB" altLang="cs-CZ" sz="2000" smtClean="0">
                <a:latin typeface="Times New Roman" pitchFamily="18" charset="0"/>
              </a:rPr>
              <a:t> </a:t>
            </a:r>
          </a:p>
          <a:p>
            <a:pPr algn="just" eaLnBrk="1" hangingPunct="1">
              <a:buFontTx/>
              <a:buNone/>
            </a:pPr>
            <a:r>
              <a:rPr lang="en-GB" altLang="cs-CZ" sz="2000" smtClean="0">
                <a:latin typeface="Times New Roman" pitchFamily="18" charset="0"/>
              </a:rPr>
              <a:t>	to get the line that best “fits” the data. </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However, this equation </a:t>
            </a:r>
            <a:r>
              <a:rPr lang="en-GB" altLang="cs-CZ" sz="2000" i="1" smtClean="0">
                <a:latin typeface="Times New Roman" pitchFamily="18" charset="0"/>
              </a:rPr>
              <a:t>(y</a:t>
            </a:r>
            <a:r>
              <a:rPr lang="en-GB" altLang="cs-CZ" sz="2000" smtClean="0">
                <a:latin typeface="Times New Roman" pitchFamily="18" charset="0"/>
              </a:rPr>
              <a:t>=</a:t>
            </a:r>
            <a:r>
              <a:rPr lang="en-GB" altLang="cs-CZ" sz="2000" i="1" smtClean="0">
                <a:latin typeface="Times New Roman" pitchFamily="18" charset="0"/>
              </a:rPr>
              <a:t>a</a:t>
            </a:r>
            <a:r>
              <a:rPr lang="en-GB" altLang="cs-CZ" sz="2000" smtClean="0">
                <a:latin typeface="Times New Roman" pitchFamily="18" charset="0"/>
              </a:rPr>
              <a:t>+</a:t>
            </a:r>
            <a:r>
              <a:rPr lang="en-GB" altLang="cs-CZ" sz="2000" i="1" smtClean="0">
                <a:latin typeface="Times New Roman" pitchFamily="18" charset="0"/>
              </a:rPr>
              <a:t>bx</a:t>
            </a:r>
            <a:r>
              <a:rPr lang="en-GB" altLang="cs-CZ" sz="2000" smtClean="0">
                <a:latin typeface="Times New Roman" pitchFamily="18" charset="0"/>
              </a:rPr>
              <a:t>) is completely deterministic. </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Is this realistic? No. So what we do is to add a random disturbance term, </a:t>
            </a:r>
            <a:r>
              <a:rPr lang="en-GB" altLang="cs-CZ" sz="2000" i="1" smtClean="0">
                <a:latin typeface="Times New Roman" pitchFamily="18" charset="0"/>
              </a:rPr>
              <a:t>u</a:t>
            </a:r>
            <a:r>
              <a:rPr lang="en-GB" altLang="cs-CZ" sz="2000" smtClean="0">
                <a:latin typeface="Times New Roman" pitchFamily="18" charset="0"/>
              </a:rPr>
              <a:t> into the equation.</a:t>
            </a:r>
          </a:p>
          <a:p>
            <a:pPr algn="ctr" eaLnBrk="1" hangingPunct="1">
              <a:buFontTx/>
              <a:buNone/>
            </a:pP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i="1" smtClean="0">
                <a:latin typeface="Times New Roman" pitchFamily="18" charset="0"/>
              </a:rPr>
              <a:t> </a:t>
            </a:r>
            <a:r>
              <a:rPr lang="en-GB" altLang="cs-CZ" sz="2000" smtClean="0">
                <a:latin typeface="Times New Roman" pitchFamily="18" charset="0"/>
              </a:rPr>
              <a:t>+</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i="1" smtClean="0">
                <a:latin typeface="Times New Roman" pitchFamily="18" charset="0"/>
              </a:rPr>
              <a:t>x</a:t>
            </a:r>
            <a:r>
              <a:rPr lang="en-GB" altLang="cs-CZ" sz="2000" i="1" baseline="-25000" smtClean="0">
                <a:latin typeface="Times New Roman" pitchFamily="18" charset="0"/>
              </a:rPr>
              <a:t>t</a:t>
            </a:r>
            <a:r>
              <a:rPr lang="en-GB" altLang="cs-CZ" sz="2000" i="1" smtClean="0">
                <a:latin typeface="Times New Roman" pitchFamily="18" charset="0"/>
              </a:rPr>
              <a:t> </a:t>
            </a:r>
            <a:r>
              <a:rPr lang="en-GB" altLang="cs-CZ" sz="2000" smtClean="0">
                <a:latin typeface="Times New Roman" pitchFamily="18" charset="0"/>
              </a:rPr>
              <a:t>+</a:t>
            </a:r>
            <a:r>
              <a:rPr lang="en-GB" altLang="cs-CZ" sz="2000" i="1" smtClean="0">
                <a:latin typeface="Times New Roman" pitchFamily="18" charset="0"/>
              </a:rPr>
              <a:t> u</a:t>
            </a:r>
            <a:r>
              <a:rPr lang="en-GB" altLang="cs-CZ" sz="2000" i="1" baseline="-25000" smtClean="0">
                <a:latin typeface="Times New Roman" pitchFamily="18" charset="0"/>
              </a:rPr>
              <a:t>t</a:t>
            </a:r>
            <a:r>
              <a:rPr lang="en-GB" altLang="cs-CZ" sz="2000" smtClean="0">
                <a:latin typeface="Times New Roman" pitchFamily="18" charset="0"/>
              </a:rPr>
              <a:t>	</a:t>
            </a:r>
          </a:p>
          <a:p>
            <a:pPr eaLnBrk="1" hangingPunct="1">
              <a:buFontTx/>
              <a:buNone/>
            </a:pPr>
            <a:r>
              <a:rPr lang="en-GB" altLang="cs-CZ" sz="2000" smtClean="0">
                <a:latin typeface="Times New Roman" pitchFamily="18" charset="0"/>
              </a:rPr>
              <a:t>	where </a:t>
            </a:r>
            <a:r>
              <a:rPr lang="en-GB" altLang="cs-CZ" sz="2000" i="1" smtClean="0">
                <a:latin typeface="Times New Roman" pitchFamily="18" charset="0"/>
              </a:rPr>
              <a:t>t</a:t>
            </a:r>
            <a:r>
              <a:rPr lang="en-GB" altLang="cs-CZ" sz="2000" smtClean="0">
                <a:latin typeface="Times New Roman" pitchFamily="18" charset="0"/>
              </a:rPr>
              <a:t> = 1,2,3,4,5</a:t>
            </a:r>
          </a:p>
          <a:p>
            <a:pPr eaLnBrk="1" hangingPunct="1"/>
            <a:endParaRPr lang="en-US" altLang="cs-CZ" sz="2000" smtClean="0">
              <a:latin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56039BD-EB4B-45DE-B83D-4868CB73D286}" type="slidenum">
              <a:rPr lang="en-GB" altLang="cs-CZ" sz="1400" smtClean="0">
                <a:latin typeface="Times New Roman" pitchFamily="18" charset="0"/>
              </a:rPr>
              <a:pPr eaLnBrk="1" hangingPunct="1">
                <a:spcBef>
                  <a:spcPct val="0"/>
                </a:spcBef>
                <a:buFontTx/>
                <a:buNone/>
              </a:pPr>
              <a:t>13</a:t>
            </a:fld>
            <a:endParaRPr lang="en-GB" altLang="cs-CZ" sz="1400" smtClean="0">
              <a:latin typeface="Times New Roman" pitchFamily="18" charset="0"/>
            </a:endParaRPr>
          </a:p>
        </p:txBody>
      </p:sp>
      <p:sp>
        <p:nvSpPr>
          <p:cNvPr id="10244" name="Rectangle 2"/>
          <p:cNvSpPr>
            <a:spLocks noGrp="1" noChangeArrowheads="1"/>
          </p:cNvSpPr>
          <p:nvPr>
            <p:ph type="title"/>
          </p:nvPr>
        </p:nvSpPr>
        <p:spPr>
          <a:xfrm>
            <a:off x="1219200" y="838200"/>
            <a:ext cx="7772400" cy="838200"/>
          </a:xfrm>
        </p:spPr>
        <p:txBody>
          <a:bodyPr/>
          <a:lstStyle/>
          <a:p>
            <a:pPr eaLnBrk="1" hangingPunct="1"/>
            <a:r>
              <a:rPr lang="en-US" altLang="cs-CZ" sz="2500" b="1" smtClean="0">
                <a:latin typeface="Times New Roman" pitchFamily="18" charset="0"/>
              </a:rPr>
              <a:t>Why do we include a Disturbance term?</a:t>
            </a:r>
            <a:endParaRPr lang="en-US" altLang="cs-CZ" sz="2000" smtClean="0"/>
          </a:p>
        </p:txBody>
      </p:sp>
      <p:sp>
        <p:nvSpPr>
          <p:cNvPr id="10245" name="Rectangle 3"/>
          <p:cNvSpPr>
            <a:spLocks noGrp="1" noChangeArrowheads="1"/>
          </p:cNvSpPr>
          <p:nvPr>
            <p:ph type="body" idx="1"/>
          </p:nvPr>
        </p:nvSpPr>
        <p:spPr>
          <a:xfrm>
            <a:off x="685800" y="1981200"/>
            <a:ext cx="8153400" cy="3175000"/>
          </a:xfrm>
        </p:spPr>
        <p:txBody>
          <a:bodyPr/>
          <a:lstStyle/>
          <a:p>
            <a:pPr algn="just" eaLnBrk="1" hangingPunct="1"/>
            <a:r>
              <a:rPr lang="en-GB" altLang="cs-CZ" sz="2000" smtClean="0">
                <a:latin typeface="Times New Roman" pitchFamily="18" charset="0"/>
              </a:rPr>
              <a:t>The disturbance term can capture a number of features:</a:t>
            </a:r>
          </a:p>
          <a:p>
            <a:pPr algn="just" eaLnBrk="1" hangingPunct="1"/>
            <a:endParaRPr lang="en-GB" altLang="cs-CZ" sz="2000" smtClean="0">
              <a:latin typeface="Times New Roman" pitchFamily="18" charset="0"/>
            </a:endParaRPr>
          </a:p>
          <a:p>
            <a:pPr algn="just" eaLnBrk="1" hangingPunct="1">
              <a:lnSpc>
                <a:spcPct val="110000"/>
              </a:lnSpc>
              <a:buFontTx/>
              <a:buNone/>
            </a:pPr>
            <a:r>
              <a:rPr lang="en-GB" altLang="cs-CZ" sz="2000" smtClean="0">
                <a:latin typeface="Times New Roman" pitchFamily="18" charset="0"/>
              </a:rPr>
              <a:t>	- We always leave out some determinants of </a:t>
            </a:r>
            <a:r>
              <a:rPr lang="en-GB" altLang="cs-CZ" sz="2000" i="1" smtClean="0">
                <a:latin typeface="Times New Roman" pitchFamily="18" charset="0"/>
              </a:rPr>
              <a:t>y</a:t>
            </a:r>
            <a:r>
              <a:rPr lang="en-US" altLang="cs-CZ" sz="2000" i="1" baseline="-25000" smtClean="0">
                <a:latin typeface="Times New Roman" pitchFamily="18" charset="0"/>
              </a:rPr>
              <a:t>t</a:t>
            </a:r>
            <a:endParaRPr lang="en-GB" altLang="cs-CZ" sz="2000" smtClean="0">
              <a:latin typeface="Times New Roman" pitchFamily="18" charset="0"/>
            </a:endParaRPr>
          </a:p>
          <a:p>
            <a:pPr algn="just" eaLnBrk="1" hangingPunct="1">
              <a:lnSpc>
                <a:spcPct val="110000"/>
              </a:lnSpc>
              <a:buFontTx/>
              <a:buNone/>
            </a:pPr>
            <a:r>
              <a:rPr lang="en-GB" altLang="cs-CZ" sz="2000" smtClean="0">
                <a:latin typeface="Times New Roman" pitchFamily="18" charset="0"/>
              </a:rPr>
              <a:t>	- There may be errors in the measurement of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smtClean="0">
                <a:latin typeface="Times New Roman" pitchFamily="18" charset="0"/>
              </a:rPr>
              <a:t> that cannot be</a:t>
            </a:r>
          </a:p>
          <a:p>
            <a:pPr algn="just" eaLnBrk="1" hangingPunct="1">
              <a:lnSpc>
                <a:spcPct val="110000"/>
              </a:lnSpc>
              <a:buFontTx/>
              <a:buNone/>
            </a:pPr>
            <a:r>
              <a:rPr lang="en-GB" altLang="cs-CZ" sz="2000" smtClean="0">
                <a:latin typeface="Times New Roman" pitchFamily="18" charset="0"/>
              </a:rPr>
              <a:t>        modelled.</a:t>
            </a:r>
          </a:p>
          <a:p>
            <a:pPr algn="just" eaLnBrk="1" hangingPunct="1">
              <a:lnSpc>
                <a:spcPct val="110000"/>
              </a:lnSpc>
              <a:buFontTx/>
              <a:buNone/>
            </a:pPr>
            <a:r>
              <a:rPr lang="en-GB" altLang="cs-CZ" sz="2000" smtClean="0">
                <a:latin typeface="Times New Roman" pitchFamily="18" charset="0"/>
              </a:rPr>
              <a:t>	- Random outside influences on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smtClean="0">
                <a:latin typeface="Times New Roman" pitchFamily="18" charset="0"/>
              </a:rPr>
              <a:t> which we cannot model </a:t>
            </a:r>
          </a:p>
          <a:p>
            <a:pPr eaLnBrk="1" hangingPunct="1"/>
            <a:endParaRPr lang="en-US" altLang="cs-CZ" sz="2000" smtClean="0">
              <a:latin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2C539B6-4BCD-45AF-A35C-886F50DDB54A}" type="slidenum">
              <a:rPr lang="en-GB" altLang="cs-CZ" sz="1400" smtClean="0">
                <a:latin typeface="Times New Roman" pitchFamily="18" charset="0"/>
              </a:rPr>
              <a:pPr eaLnBrk="1" hangingPunct="1">
                <a:spcBef>
                  <a:spcPct val="0"/>
                </a:spcBef>
                <a:buFontTx/>
                <a:buNone/>
              </a:pPr>
              <a:t>14</a:t>
            </a:fld>
            <a:endParaRPr lang="en-GB" altLang="cs-CZ" sz="1400" smtClean="0">
              <a:latin typeface="Times New Roman" pitchFamily="18" charset="0"/>
            </a:endParaRPr>
          </a:p>
        </p:txBody>
      </p:sp>
      <p:sp>
        <p:nvSpPr>
          <p:cNvPr id="11268" name="Rectangle 2"/>
          <p:cNvSpPr>
            <a:spLocks noGrp="1" noChangeArrowheads="1"/>
          </p:cNvSpPr>
          <p:nvPr>
            <p:ph type="title"/>
          </p:nvPr>
        </p:nvSpPr>
        <p:spPr>
          <a:xfrm>
            <a:off x="1219200" y="685800"/>
            <a:ext cx="7772400" cy="914400"/>
          </a:xfrm>
        </p:spPr>
        <p:txBody>
          <a:bodyPr/>
          <a:lstStyle/>
          <a:p>
            <a:pPr eaLnBrk="1" hangingPunct="1"/>
            <a:r>
              <a:rPr lang="en-US" altLang="cs-CZ" sz="2500" b="1" smtClean="0">
                <a:latin typeface="Times New Roman" pitchFamily="18" charset="0"/>
              </a:rPr>
              <a:t>Determining the Regression Coefficients</a:t>
            </a:r>
            <a:endParaRPr lang="en-US" altLang="cs-CZ" sz="2000" smtClean="0">
              <a:latin typeface="Times New Roman" pitchFamily="18" charset="0"/>
            </a:endParaRPr>
          </a:p>
        </p:txBody>
      </p:sp>
      <p:sp>
        <p:nvSpPr>
          <p:cNvPr id="11269" name="Rectangle 3"/>
          <p:cNvSpPr>
            <a:spLocks noGrp="1" noChangeArrowheads="1"/>
          </p:cNvSpPr>
          <p:nvPr>
            <p:ph type="body" idx="1"/>
          </p:nvPr>
        </p:nvSpPr>
        <p:spPr>
          <a:xfrm>
            <a:off x="457200" y="1752600"/>
            <a:ext cx="8178800" cy="4495800"/>
          </a:xfrm>
        </p:spPr>
        <p:txBody>
          <a:bodyPr/>
          <a:lstStyle/>
          <a:p>
            <a:pPr algn="just" eaLnBrk="1" hangingPunct="1"/>
            <a:r>
              <a:rPr lang="en-GB" altLang="cs-CZ" sz="2000" smtClean="0">
                <a:latin typeface="Times New Roman" pitchFamily="18" charset="0"/>
              </a:rPr>
              <a:t>So how do we determine what  </a:t>
            </a:r>
            <a:r>
              <a:rPr lang="en-GB" altLang="cs-CZ" sz="2000" i="1" smtClean="0">
                <a:latin typeface="Times New Roman" pitchFamily="18" charset="0"/>
                <a:sym typeface="Symbol" pitchFamily="18" charset="2"/>
              </a:rPr>
              <a:t></a:t>
            </a:r>
            <a:r>
              <a:rPr lang="en-GB" altLang="cs-CZ" sz="2000" i="1" smtClean="0">
                <a:latin typeface="Times New Roman" pitchFamily="18" charset="0"/>
              </a:rPr>
              <a:t> </a:t>
            </a:r>
            <a:r>
              <a:rPr lang="en-GB" altLang="cs-CZ" sz="2000" smtClean="0">
                <a:latin typeface="Times New Roman" pitchFamily="18" charset="0"/>
              </a:rPr>
              <a:t>and</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smtClean="0">
                <a:latin typeface="Times New Roman" pitchFamily="18" charset="0"/>
              </a:rPr>
              <a:t> are? </a:t>
            </a:r>
          </a:p>
          <a:p>
            <a:pPr algn="just" eaLnBrk="1" hangingPunct="1"/>
            <a:r>
              <a:rPr lang="en-GB" altLang="cs-CZ" sz="2000" smtClean="0">
                <a:latin typeface="Times New Roman" pitchFamily="18" charset="0"/>
              </a:rPr>
              <a:t>Choose  </a:t>
            </a:r>
            <a:r>
              <a:rPr lang="en-GB" altLang="cs-CZ" sz="2000" i="1" smtClean="0">
                <a:latin typeface="Times New Roman" pitchFamily="18" charset="0"/>
                <a:sym typeface="Symbol" pitchFamily="18" charset="2"/>
              </a:rPr>
              <a:t></a:t>
            </a:r>
            <a:r>
              <a:rPr lang="en-GB" altLang="cs-CZ" sz="2000" i="1" smtClean="0">
                <a:latin typeface="Times New Roman" pitchFamily="18" charset="0"/>
              </a:rPr>
              <a:t> </a:t>
            </a:r>
            <a:r>
              <a:rPr lang="en-GB" altLang="cs-CZ" sz="2000" smtClean="0">
                <a:latin typeface="Times New Roman" pitchFamily="18" charset="0"/>
              </a:rPr>
              <a:t>and</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i="1" smtClean="0">
                <a:latin typeface="Times New Roman" pitchFamily="18" charset="0"/>
              </a:rPr>
              <a:t> </a:t>
            </a:r>
            <a:r>
              <a:rPr lang="en-GB" altLang="cs-CZ" sz="2000" smtClean="0">
                <a:latin typeface="Times New Roman" pitchFamily="18" charset="0"/>
              </a:rPr>
              <a:t>so that the (vertical) distances from the data points to the fitted lines are minimised (so that the line fits the data as closely as possible):</a:t>
            </a:r>
          </a:p>
          <a:p>
            <a:pPr algn="just" eaLnBrk="1" hangingPunct="1">
              <a:buFontTx/>
              <a:buNone/>
            </a:pPr>
            <a:endParaRPr lang="en-GB" altLang="cs-CZ" sz="2000" smtClean="0"/>
          </a:p>
          <a:p>
            <a:pPr eaLnBrk="1" hangingPunct="1"/>
            <a:endParaRPr lang="en-US" altLang="cs-CZ" smtClean="0"/>
          </a:p>
        </p:txBody>
      </p:sp>
      <p:graphicFrame>
        <p:nvGraphicFramePr>
          <p:cNvPr id="11270" name="Object 6"/>
          <p:cNvGraphicFramePr>
            <a:graphicFrameLocks noChangeAspect="1"/>
          </p:cNvGraphicFramePr>
          <p:nvPr/>
        </p:nvGraphicFramePr>
        <p:xfrm>
          <a:off x="2971800" y="2667000"/>
          <a:ext cx="5487988" cy="3914775"/>
        </p:xfrm>
        <a:graphic>
          <a:graphicData uri="http://schemas.openxmlformats.org/presentationml/2006/ole">
            <mc:AlternateContent xmlns:mc="http://schemas.openxmlformats.org/markup-compatibility/2006">
              <mc:Choice xmlns:v="urn:schemas-microsoft-com:vml" Requires="v">
                <p:oleObj spid="_x0000_s11315" name="Document" r:id="rId3" imgW="5486400" imgH="3913632" progId="Word.Document.8">
                  <p:embed/>
                </p:oleObj>
              </mc:Choice>
              <mc:Fallback>
                <p:oleObj name="Document" r:id="rId3" imgW="5486400" imgH="3913632"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667000"/>
                        <a:ext cx="5487988"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334D596-CB62-4ADF-AE8F-206AC1B64AE6}" type="slidenum">
              <a:rPr lang="en-GB" altLang="cs-CZ" sz="1400" smtClean="0">
                <a:latin typeface="Times New Roman" pitchFamily="18" charset="0"/>
              </a:rPr>
              <a:pPr eaLnBrk="1" hangingPunct="1">
                <a:spcBef>
                  <a:spcPct val="0"/>
                </a:spcBef>
                <a:buFontTx/>
                <a:buNone/>
              </a:pPr>
              <a:t>15</a:t>
            </a:fld>
            <a:endParaRPr lang="en-GB" altLang="cs-CZ" sz="1400" smtClean="0">
              <a:latin typeface="Times New Roman" pitchFamily="18" charset="0"/>
            </a:endParaRPr>
          </a:p>
        </p:txBody>
      </p:sp>
      <p:sp>
        <p:nvSpPr>
          <p:cNvPr id="12292" name="Rectangle 2"/>
          <p:cNvSpPr>
            <a:spLocks noGrp="1" noChangeArrowheads="1"/>
          </p:cNvSpPr>
          <p:nvPr>
            <p:ph type="title"/>
          </p:nvPr>
        </p:nvSpPr>
        <p:spPr>
          <a:xfrm>
            <a:off x="1219200" y="838200"/>
            <a:ext cx="7772400" cy="838200"/>
          </a:xfrm>
        </p:spPr>
        <p:txBody>
          <a:bodyPr/>
          <a:lstStyle/>
          <a:p>
            <a:pPr eaLnBrk="1" hangingPunct="1"/>
            <a:r>
              <a:rPr lang="en-US" altLang="cs-CZ" sz="2500" b="1" smtClean="0">
                <a:latin typeface="Times New Roman" pitchFamily="18" charset="0"/>
              </a:rPr>
              <a:t>Ordinary Least Squares</a:t>
            </a:r>
            <a:endParaRPr lang="en-US" altLang="cs-CZ" sz="2000" smtClean="0">
              <a:latin typeface="Times New Roman" pitchFamily="18" charset="0"/>
            </a:endParaRPr>
          </a:p>
        </p:txBody>
      </p:sp>
      <p:sp>
        <p:nvSpPr>
          <p:cNvPr id="12293" name="Rectangle 3"/>
          <p:cNvSpPr>
            <a:spLocks noGrp="1" noChangeArrowheads="1"/>
          </p:cNvSpPr>
          <p:nvPr>
            <p:ph type="body" idx="1"/>
          </p:nvPr>
        </p:nvSpPr>
        <p:spPr>
          <a:xfrm>
            <a:off x="685800" y="1752600"/>
            <a:ext cx="7772400" cy="4343400"/>
          </a:xfrm>
        </p:spPr>
        <p:txBody>
          <a:bodyPr/>
          <a:lstStyle/>
          <a:p>
            <a:pPr algn="just" eaLnBrk="1" hangingPunct="1"/>
            <a:r>
              <a:rPr lang="en-GB" altLang="cs-CZ" sz="2000" smtClean="0">
                <a:latin typeface="Times New Roman" pitchFamily="18" charset="0"/>
              </a:rPr>
              <a:t>The most common method used to fit a line to the data is known as OLS (ordinary least squares).</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What we actually do is take each distance and square it (i.e. take the area of each of the squares in the diagram) and minimise the total sum of the squares (hence least squares).</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Tightening up the notation, let</a:t>
            </a:r>
          </a:p>
          <a:p>
            <a:pPr algn="just" eaLnBrk="1" hangingPunct="1">
              <a:buFontTx/>
              <a:buNone/>
            </a:pPr>
            <a:r>
              <a:rPr lang="en-GB" altLang="cs-CZ" sz="2000" smtClean="0">
                <a:latin typeface="Times New Roman" pitchFamily="18" charset="0"/>
              </a:rPr>
              <a:t>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smtClean="0">
                <a:latin typeface="Times New Roman" pitchFamily="18" charset="0"/>
              </a:rPr>
              <a:t>  denote the actual data point </a:t>
            </a:r>
            <a:r>
              <a:rPr lang="en-GB" altLang="cs-CZ" sz="2000" i="1" smtClean="0">
                <a:latin typeface="Times New Roman" pitchFamily="18" charset="0"/>
              </a:rPr>
              <a:t>t</a:t>
            </a:r>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denote the fitted value from the regression line</a:t>
            </a:r>
          </a:p>
          <a:p>
            <a:pPr algn="just" eaLnBrk="1" hangingPunct="1">
              <a:buFontTx/>
              <a:buNone/>
            </a:pPr>
            <a:r>
              <a:rPr lang="en-GB" altLang="cs-CZ" sz="2000" smtClean="0">
                <a:latin typeface="Times New Roman" pitchFamily="18" charset="0"/>
              </a:rPr>
              <a:t>	 	     denote the residual,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smtClean="0">
                <a:latin typeface="Times New Roman" pitchFamily="18" charset="0"/>
              </a:rPr>
              <a:t> - </a:t>
            </a:r>
          </a:p>
          <a:p>
            <a:pPr algn="just" eaLnBrk="1" hangingPunct="1"/>
            <a:endParaRPr lang="en-GB" altLang="cs-CZ" sz="2000" smtClean="0">
              <a:latin typeface="Times New Roman" pitchFamily="18" charset="0"/>
            </a:endParaRPr>
          </a:p>
          <a:p>
            <a:pPr eaLnBrk="1" hangingPunct="1"/>
            <a:endParaRPr lang="en-US" altLang="cs-CZ" sz="2000" smtClean="0">
              <a:latin typeface="Times New Roman" pitchFamily="18" charset="0"/>
            </a:endParaRPr>
          </a:p>
        </p:txBody>
      </p:sp>
      <p:graphicFrame>
        <p:nvGraphicFramePr>
          <p:cNvPr id="12294" name="Object 10"/>
          <p:cNvGraphicFramePr>
            <a:graphicFrameLocks noChangeAspect="1"/>
          </p:cNvGraphicFramePr>
          <p:nvPr/>
        </p:nvGraphicFramePr>
        <p:xfrm>
          <a:off x="4419600" y="5257800"/>
          <a:ext cx="271463" cy="381000"/>
        </p:xfrm>
        <a:graphic>
          <a:graphicData uri="http://schemas.openxmlformats.org/presentationml/2006/ole">
            <mc:AlternateContent xmlns:mc="http://schemas.openxmlformats.org/markup-compatibility/2006">
              <mc:Choice xmlns:v="urn:schemas-microsoft-com:vml" Requires="v">
                <p:oleObj spid="_x0000_s12429" name="Equation" r:id="rId3" imgW="165028" imgH="228501" progId="Equation.3">
                  <p:embed/>
                </p:oleObj>
              </mc:Choice>
              <mc:Fallback>
                <p:oleObj name="Equation" r:id="rId3" imgW="165028" imgH="228501"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257800"/>
                        <a:ext cx="2714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11"/>
          <p:cNvGraphicFramePr>
            <a:graphicFrameLocks noChangeAspect="1"/>
          </p:cNvGraphicFramePr>
          <p:nvPr/>
        </p:nvGraphicFramePr>
        <p:xfrm>
          <a:off x="1631950" y="4876800"/>
          <a:ext cx="273050" cy="381000"/>
        </p:xfrm>
        <a:graphic>
          <a:graphicData uri="http://schemas.openxmlformats.org/presentationml/2006/ole">
            <mc:AlternateContent xmlns:mc="http://schemas.openxmlformats.org/markup-compatibility/2006">
              <mc:Choice xmlns:v="urn:schemas-microsoft-com:vml" Requires="v">
                <p:oleObj spid="_x0000_s12430" name="Equation" r:id="rId5" imgW="165028" imgH="228501" progId="Equation.3">
                  <p:embed/>
                </p:oleObj>
              </mc:Choice>
              <mc:Fallback>
                <p:oleObj name="Equation" r:id="rId5" imgW="165028" imgH="228501"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4876800"/>
                        <a:ext cx="2730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12"/>
          <p:cNvGraphicFramePr>
            <a:graphicFrameLocks noChangeAspect="1"/>
          </p:cNvGraphicFramePr>
          <p:nvPr/>
        </p:nvGraphicFramePr>
        <p:xfrm>
          <a:off x="1679575" y="5257800"/>
          <a:ext cx="250825" cy="381000"/>
        </p:xfrm>
        <a:graphic>
          <a:graphicData uri="http://schemas.openxmlformats.org/presentationml/2006/ole">
            <mc:AlternateContent xmlns:mc="http://schemas.openxmlformats.org/markup-compatibility/2006">
              <mc:Choice xmlns:v="urn:schemas-microsoft-com:vml" Requires="v">
                <p:oleObj spid="_x0000_s12431" name="Equation" r:id="rId6" imgW="152334" imgH="228501" progId="Equation.3">
                  <p:embed/>
                </p:oleObj>
              </mc:Choice>
              <mc:Fallback>
                <p:oleObj name="Equation" r:id="rId6" imgW="152334" imgH="228501"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9575" y="5257800"/>
                        <a:ext cx="2508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A338380-EF76-451F-A7BE-0C560A3A0F5B}" type="slidenum">
              <a:rPr lang="en-GB" altLang="cs-CZ" sz="1400" smtClean="0">
                <a:latin typeface="Times New Roman" pitchFamily="18" charset="0"/>
              </a:rPr>
              <a:pPr eaLnBrk="1" hangingPunct="1">
                <a:spcBef>
                  <a:spcPct val="0"/>
                </a:spcBef>
                <a:buFontTx/>
                <a:buNone/>
              </a:pPr>
              <a:t>16</a:t>
            </a:fld>
            <a:endParaRPr lang="en-GB" altLang="cs-CZ" sz="1400" smtClean="0">
              <a:latin typeface="Times New Roman" pitchFamily="18" charset="0"/>
            </a:endParaRPr>
          </a:p>
        </p:txBody>
      </p:sp>
      <p:sp>
        <p:nvSpPr>
          <p:cNvPr id="13316" name="Rectangle 2"/>
          <p:cNvSpPr>
            <a:spLocks noGrp="1" noChangeArrowheads="1"/>
          </p:cNvSpPr>
          <p:nvPr>
            <p:ph type="title"/>
          </p:nvPr>
        </p:nvSpPr>
        <p:spPr>
          <a:xfrm>
            <a:off x="685800" y="990600"/>
            <a:ext cx="7772400" cy="533400"/>
          </a:xfrm>
        </p:spPr>
        <p:txBody>
          <a:bodyPr/>
          <a:lstStyle/>
          <a:p>
            <a:pPr eaLnBrk="1" hangingPunct="1"/>
            <a:r>
              <a:rPr lang="en-US" altLang="cs-CZ" sz="2900" b="1" smtClean="0">
                <a:latin typeface="Times New Roman" pitchFamily="18" charset="0"/>
              </a:rPr>
              <a:t>Actual and Fitted Value</a:t>
            </a:r>
            <a:endParaRPr lang="en-US" altLang="cs-CZ" sz="4400" smtClean="0"/>
          </a:p>
        </p:txBody>
      </p:sp>
      <p:pic>
        <p:nvPicPr>
          <p:cNvPr id="1331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52927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TextovéPole 2"/>
              <p:cNvSpPr txBox="1"/>
              <p:nvPr/>
            </p:nvSpPr>
            <p:spPr>
              <a:xfrm>
                <a:off x="4916949" y="3171494"/>
                <a:ext cx="25785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cs-CZ" sz="1400" b="0" i="1" smtClean="0">
                              <a:latin typeface="Cambria Math" panose="02040503050406030204" pitchFamily="18" charset="0"/>
                            </a:rPr>
                          </m:ctrlPr>
                        </m:sSubPr>
                        <m:e>
                          <m:r>
                            <a:rPr lang="cs-CZ" sz="1400" b="0" i="1" smtClean="0">
                              <a:latin typeface="Cambria Math"/>
                            </a:rPr>
                            <m:t>𝑦</m:t>
                          </m:r>
                        </m:e>
                        <m:sub>
                          <m:r>
                            <a:rPr lang="cs-CZ" sz="1400" b="0" i="1" smtClean="0">
                              <a:latin typeface="Cambria Math"/>
                            </a:rPr>
                            <m:t>𝑖</m:t>
                          </m:r>
                        </m:sub>
                      </m:sSub>
                    </m:oMath>
                  </m:oMathPara>
                </a14:m>
                <a:endParaRPr lang="en-GB" sz="1400" dirty="0"/>
              </a:p>
            </p:txBody>
          </p:sp>
        </mc:Choice>
        <mc:Fallback xmlns="">
          <p:sp>
            <p:nvSpPr>
              <p:cNvPr id="3" name="TextovéPole 2"/>
              <p:cNvSpPr txBox="1">
                <a:spLocks noRot="1" noChangeAspect="1" noMove="1" noResize="1" noEditPoints="1" noAdjustHandles="1" noChangeArrowheads="1" noChangeShapeType="1" noTextEdit="1"/>
              </p:cNvSpPr>
              <p:nvPr/>
            </p:nvSpPr>
            <p:spPr>
              <a:xfrm>
                <a:off x="4916949" y="3171494"/>
                <a:ext cx="257853" cy="307777"/>
              </a:xfrm>
              <a:prstGeom prst="rect">
                <a:avLst/>
              </a:prstGeom>
              <a:blipFill rotWithShape="1">
                <a:blip r:embed="rId3"/>
                <a:stretch>
                  <a:fillRect r="-4762" b="-19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ovéPole 8"/>
              <p:cNvSpPr txBox="1"/>
              <p:nvPr/>
            </p:nvSpPr>
            <p:spPr>
              <a:xfrm>
                <a:off x="4875554" y="4168418"/>
                <a:ext cx="257854"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cs-CZ" sz="1400" b="0" i="1" smtClean="0">
                              <a:latin typeface="Cambria Math" panose="02040503050406030204" pitchFamily="18" charset="0"/>
                            </a:rPr>
                          </m:ctrlPr>
                        </m:sSubPr>
                        <m:e>
                          <m:acc>
                            <m:accPr>
                              <m:chr m:val="̂"/>
                              <m:ctrlPr>
                                <a:rPr lang="cs-CZ" sz="1400" b="0" i="1" smtClean="0">
                                  <a:latin typeface="Cambria Math" panose="02040503050406030204" pitchFamily="18" charset="0"/>
                                </a:rPr>
                              </m:ctrlPr>
                            </m:accPr>
                            <m:e>
                              <m:r>
                                <a:rPr lang="cs-CZ" sz="1400" b="0" i="1" smtClean="0">
                                  <a:latin typeface="Cambria Math"/>
                                </a:rPr>
                                <m:t>𝑦</m:t>
                              </m:r>
                            </m:e>
                          </m:acc>
                        </m:e>
                        <m:sub>
                          <m:r>
                            <a:rPr lang="cs-CZ" sz="1400" b="0" i="1" smtClean="0">
                              <a:latin typeface="Cambria Math"/>
                            </a:rPr>
                            <m:t>𝑖</m:t>
                          </m:r>
                        </m:sub>
                      </m:sSub>
                    </m:oMath>
                  </m:oMathPara>
                </a14:m>
                <a:endParaRPr lang="en-GB" sz="1400" dirty="0"/>
              </a:p>
            </p:txBody>
          </p:sp>
        </mc:Choice>
        <mc:Fallback xmlns="">
          <p:sp>
            <p:nvSpPr>
              <p:cNvPr id="9" name="TextovéPole 8"/>
              <p:cNvSpPr txBox="1">
                <a:spLocks noRot="1" noChangeAspect="1" noMove="1" noResize="1" noEditPoints="1" noAdjustHandles="1" noChangeArrowheads="1" noChangeShapeType="1" noTextEdit="1"/>
              </p:cNvSpPr>
              <p:nvPr/>
            </p:nvSpPr>
            <p:spPr>
              <a:xfrm>
                <a:off x="4875554" y="4168418"/>
                <a:ext cx="257854" cy="307777"/>
              </a:xfrm>
              <a:prstGeom prst="rect">
                <a:avLst/>
              </a:prstGeom>
              <a:blipFill rotWithShape="1">
                <a:blip r:embed="rId4"/>
                <a:stretch>
                  <a:fillRect r="-7143" b="-4000"/>
                </a:stretch>
              </a:blipFill>
            </p:spPr>
            <p:txBody>
              <a:bodyPr/>
              <a:lstStyle/>
              <a:p>
                <a:r>
                  <a:rPr lang="en-GB">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97E453A-6B0D-422D-B9D6-112F1025E5DE}" type="slidenum">
              <a:rPr lang="en-GB" altLang="cs-CZ" sz="1400" smtClean="0">
                <a:latin typeface="Times New Roman" pitchFamily="18" charset="0"/>
              </a:rPr>
              <a:pPr eaLnBrk="1" hangingPunct="1">
                <a:spcBef>
                  <a:spcPct val="0"/>
                </a:spcBef>
                <a:buFontTx/>
                <a:buNone/>
              </a:pPr>
              <a:t>17</a:t>
            </a:fld>
            <a:endParaRPr lang="en-GB" altLang="cs-CZ" sz="1400" smtClean="0">
              <a:latin typeface="Times New Roman" pitchFamily="18" charset="0"/>
            </a:endParaRPr>
          </a:p>
        </p:txBody>
      </p:sp>
      <p:sp>
        <p:nvSpPr>
          <p:cNvPr id="14340" name="Rectangle 2"/>
          <p:cNvSpPr>
            <a:spLocks noGrp="1" noChangeArrowheads="1"/>
          </p:cNvSpPr>
          <p:nvPr>
            <p:ph type="title"/>
          </p:nvPr>
        </p:nvSpPr>
        <p:spPr>
          <a:xfrm>
            <a:off x="1143000" y="685800"/>
            <a:ext cx="7772400" cy="914400"/>
          </a:xfrm>
        </p:spPr>
        <p:txBody>
          <a:bodyPr/>
          <a:lstStyle/>
          <a:p>
            <a:pPr eaLnBrk="1" hangingPunct="1"/>
            <a:r>
              <a:rPr lang="en-GB" altLang="cs-CZ" sz="2500" b="1" smtClean="0">
                <a:solidFill>
                  <a:schemeClr val="tx1"/>
                </a:solidFill>
                <a:latin typeface="Times New Roman" pitchFamily="18" charset="0"/>
              </a:rPr>
              <a:t>How OLS Works</a:t>
            </a:r>
            <a:endParaRPr lang="en-US" altLang="cs-CZ" sz="2000" b="1" smtClean="0">
              <a:solidFill>
                <a:schemeClr val="tx1"/>
              </a:solidFill>
              <a:latin typeface="Times New Roman" pitchFamily="18" charset="0"/>
            </a:endParaRPr>
          </a:p>
        </p:txBody>
      </p:sp>
      <p:sp>
        <p:nvSpPr>
          <p:cNvPr id="14341" name="Rectangle 3"/>
          <p:cNvSpPr>
            <a:spLocks noGrp="1" noChangeArrowheads="1"/>
          </p:cNvSpPr>
          <p:nvPr>
            <p:ph type="body" idx="1"/>
          </p:nvPr>
        </p:nvSpPr>
        <p:spPr/>
        <p:txBody>
          <a:bodyPr/>
          <a:lstStyle/>
          <a:p>
            <a:pPr algn="just" eaLnBrk="1" hangingPunct="1"/>
            <a:r>
              <a:rPr lang="en-GB" altLang="cs-CZ" sz="2000" dirty="0" smtClean="0">
                <a:latin typeface="Times New Roman" pitchFamily="18" charset="0"/>
              </a:rPr>
              <a:t>So min.                                        , or minimise            . This is known as the residual sum of squares. </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But what was     ? It was the difference between the actual point and the line, </a:t>
            </a:r>
            <a:r>
              <a:rPr lang="en-GB" altLang="cs-CZ" sz="2000" i="1" dirty="0" err="1" smtClean="0">
                <a:latin typeface="Times New Roman" pitchFamily="18" charset="0"/>
              </a:rPr>
              <a:t>y</a:t>
            </a:r>
            <a:r>
              <a:rPr lang="en-GB" altLang="cs-CZ" sz="2000" i="1" baseline="-25000" dirty="0" err="1" smtClean="0">
                <a:latin typeface="Times New Roman" pitchFamily="18" charset="0"/>
              </a:rPr>
              <a:t>t</a:t>
            </a:r>
            <a:r>
              <a:rPr lang="en-GB" altLang="cs-CZ" sz="2000" dirty="0" smtClean="0">
                <a:latin typeface="Times New Roman" pitchFamily="18" charset="0"/>
              </a:rPr>
              <a:t> -     . </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So minimising                      is equivalent to minimising                  </a:t>
            </a:r>
          </a:p>
          <a:p>
            <a:pPr algn="just" eaLnBrk="1" hangingPunct="1">
              <a:buFontTx/>
              <a:buNone/>
            </a:pPr>
            <a:r>
              <a:rPr lang="en-GB" altLang="cs-CZ" sz="2000" dirty="0" smtClean="0">
                <a:latin typeface="Times New Roman" pitchFamily="18" charset="0"/>
              </a:rPr>
              <a:t>     with respect to</a:t>
            </a:r>
            <a:r>
              <a:rPr lang="en-GB" altLang="cs-CZ" sz="2000" b="1" dirty="0" smtClean="0">
                <a:latin typeface="Times New Roman" pitchFamily="18" charset="0"/>
              </a:rPr>
              <a:t>           </a:t>
            </a:r>
            <a:r>
              <a:rPr lang="en-GB" altLang="cs-CZ" sz="2000" dirty="0" smtClean="0">
                <a:latin typeface="Times New Roman" pitchFamily="18" charset="0"/>
              </a:rPr>
              <a:t>and        .  </a:t>
            </a:r>
          </a:p>
          <a:p>
            <a:pPr algn="just" eaLnBrk="1" hangingPunct="1">
              <a:buFontTx/>
              <a:buNone/>
            </a:pPr>
            <a:r>
              <a:rPr lang="en-GB" altLang="cs-CZ" sz="2000" dirty="0" smtClean="0">
                <a:latin typeface="Times New Roman" pitchFamily="18" charset="0"/>
              </a:rPr>
              <a:t>	</a:t>
            </a:r>
          </a:p>
          <a:p>
            <a:pPr eaLnBrk="1" hangingPunct="1"/>
            <a:endParaRPr lang="en-US" altLang="cs-CZ" sz="2000" dirty="0" smtClean="0">
              <a:latin typeface="Times New Roman" pitchFamily="18" charset="0"/>
            </a:endParaRPr>
          </a:p>
        </p:txBody>
      </p:sp>
      <p:pic>
        <p:nvPicPr>
          <p:cNvPr id="14344" name="Picture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981200"/>
            <a:ext cx="2667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5" name="Object 27"/>
          <p:cNvGraphicFramePr>
            <a:graphicFrameLocks noChangeAspect="1"/>
          </p:cNvGraphicFramePr>
          <p:nvPr/>
        </p:nvGraphicFramePr>
        <p:xfrm>
          <a:off x="2319338" y="3352800"/>
          <a:ext cx="271462" cy="381000"/>
        </p:xfrm>
        <a:graphic>
          <a:graphicData uri="http://schemas.openxmlformats.org/presentationml/2006/ole">
            <mc:AlternateContent xmlns:mc="http://schemas.openxmlformats.org/markup-compatibility/2006">
              <mc:Choice xmlns:v="urn:schemas-microsoft-com:vml" Requires="v">
                <p:oleObj spid="_x0000_s14570" name="Equation" r:id="rId4" imgW="165028" imgH="228501" progId="Equation.3">
                  <p:embed/>
                </p:oleObj>
              </mc:Choice>
              <mc:Fallback>
                <p:oleObj name="Equation" r:id="rId4" imgW="165028" imgH="228501"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338" y="3352800"/>
                        <a:ext cx="2714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6" name="Object 28"/>
          <p:cNvGraphicFramePr>
            <a:graphicFrameLocks noChangeAspect="1"/>
          </p:cNvGraphicFramePr>
          <p:nvPr/>
        </p:nvGraphicFramePr>
        <p:xfrm>
          <a:off x="2667000" y="3048000"/>
          <a:ext cx="250825" cy="381000"/>
        </p:xfrm>
        <a:graphic>
          <a:graphicData uri="http://schemas.openxmlformats.org/presentationml/2006/ole">
            <mc:AlternateContent xmlns:mc="http://schemas.openxmlformats.org/markup-compatibility/2006">
              <mc:Choice xmlns:v="urn:schemas-microsoft-com:vml" Requires="v">
                <p:oleObj spid="_x0000_s14571" name="Equation" r:id="rId6" imgW="152334" imgH="228501" progId="Equation.3">
                  <p:embed/>
                </p:oleObj>
              </mc:Choice>
              <mc:Fallback>
                <p:oleObj name="Equation" r:id="rId6" imgW="152334" imgH="228501"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3048000"/>
                        <a:ext cx="2508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29"/>
          <p:cNvGraphicFramePr>
            <a:graphicFrameLocks noChangeAspect="1"/>
          </p:cNvGraphicFramePr>
          <p:nvPr/>
        </p:nvGraphicFramePr>
        <p:xfrm>
          <a:off x="6096000" y="1766888"/>
          <a:ext cx="663575" cy="747712"/>
        </p:xfrm>
        <a:graphic>
          <a:graphicData uri="http://schemas.openxmlformats.org/presentationml/2006/ole">
            <mc:AlternateContent xmlns:mc="http://schemas.openxmlformats.org/markup-compatibility/2006">
              <mc:Choice xmlns:v="urn:schemas-microsoft-com:vml" Requires="v">
                <p:oleObj spid="_x0000_s14572" name="Equation" r:id="rId8" imgW="380835" imgH="431613" progId="Equation.3">
                  <p:embed/>
                </p:oleObj>
              </mc:Choice>
              <mc:Fallback>
                <p:oleObj name="Equation" r:id="rId8" imgW="380835" imgH="431613"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1766888"/>
                        <a:ext cx="663575"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8" name="Object 30"/>
          <p:cNvGraphicFramePr>
            <a:graphicFrameLocks noChangeAspect="1"/>
          </p:cNvGraphicFramePr>
          <p:nvPr/>
        </p:nvGraphicFramePr>
        <p:xfrm>
          <a:off x="2667000" y="3973513"/>
          <a:ext cx="1295400" cy="446087"/>
        </p:xfrm>
        <a:graphic>
          <a:graphicData uri="http://schemas.openxmlformats.org/presentationml/2006/ole">
            <mc:AlternateContent xmlns:mc="http://schemas.openxmlformats.org/markup-compatibility/2006">
              <mc:Choice xmlns:v="urn:schemas-microsoft-com:vml" Requires="v">
                <p:oleObj spid="_x0000_s14573" name="Equation" r:id="rId10" imgW="761669" imgH="279279" progId="Equation.3">
                  <p:embed/>
                </p:oleObj>
              </mc:Choice>
              <mc:Fallback>
                <p:oleObj name="Equation" r:id="rId10" imgW="761669" imgH="279279"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3973513"/>
                        <a:ext cx="129540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9" name="Object 31"/>
          <p:cNvGraphicFramePr>
            <a:graphicFrameLocks noChangeAspect="1"/>
          </p:cNvGraphicFramePr>
          <p:nvPr/>
        </p:nvGraphicFramePr>
        <p:xfrm>
          <a:off x="6858000" y="3965575"/>
          <a:ext cx="685800" cy="454025"/>
        </p:xfrm>
        <a:graphic>
          <a:graphicData uri="http://schemas.openxmlformats.org/presentationml/2006/ole">
            <mc:AlternateContent xmlns:mc="http://schemas.openxmlformats.org/markup-compatibility/2006">
              <mc:Choice xmlns:v="urn:schemas-microsoft-com:vml" Requires="v">
                <p:oleObj spid="_x0000_s14574" name="Equation" r:id="rId12" imgW="380835" imgH="253890" progId="Equation.3">
                  <p:embed/>
                </p:oleObj>
              </mc:Choice>
              <mc:Fallback>
                <p:oleObj name="Equation" r:id="rId12" imgW="380835" imgH="253890" progId="Equation.3">
                  <p:embed/>
                  <p:pic>
                    <p:nvPicPr>
                      <p:cNvPr id="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3965575"/>
                        <a:ext cx="685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4" name="TextBox 13"/>
              <p:cNvSpPr txBox="1"/>
              <p:nvPr/>
            </p:nvSpPr>
            <p:spPr>
              <a:xfrm>
                <a:off x="3790643" y="4407960"/>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3790643" y="4407960"/>
                <a:ext cx="272190" cy="38933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782531" y="4427427"/>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2782531" y="4427427"/>
                <a:ext cx="270587" cy="369332"/>
              </a:xfrm>
              <a:prstGeom prst="rect">
                <a:avLst/>
              </a:prstGeom>
              <a:blipFill>
                <a:blip r:embed="rId15"/>
                <a:stretch>
                  <a:fillRect l="-13333" t="-14754" r="-73333"/>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600A144-E85B-4E95-8B78-73187F4959E9}" type="slidenum">
              <a:rPr lang="en-GB" altLang="cs-CZ" sz="1400" smtClean="0">
                <a:latin typeface="Times New Roman" pitchFamily="18" charset="0"/>
              </a:rPr>
              <a:pPr eaLnBrk="1" hangingPunct="1">
                <a:spcBef>
                  <a:spcPct val="0"/>
                </a:spcBef>
                <a:buFontTx/>
                <a:buNone/>
              </a:pPr>
              <a:t>18</a:t>
            </a:fld>
            <a:endParaRPr lang="en-GB" altLang="cs-CZ" sz="1400" smtClean="0">
              <a:latin typeface="Times New Roman" pitchFamily="18" charset="0"/>
            </a:endParaRPr>
          </a:p>
        </p:txBody>
      </p:sp>
      <p:sp>
        <p:nvSpPr>
          <p:cNvPr id="15364" name="Rectangle 2"/>
          <p:cNvSpPr>
            <a:spLocks noGrp="1" noChangeArrowheads="1"/>
          </p:cNvSpPr>
          <p:nvPr>
            <p:ph type="title"/>
          </p:nvPr>
        </p:nvSpPr>
        <p:spPr>
          <a:xfrm>
            <a:off x="1143000" y="914400"/>
            <a:ext cx="7772400" cy="685800"/>
          </a:xfrm>
        </p:spPr>
        <p:txBody>
          <a:bodyPr/>
          <a:lstStyle/>
          <a:p>
            <a:pPr eaLnBrk="1" hangingPunct="1"/>
            <a:r>
              <a:rPr lang="en-US" altLang="cs-CZ" sz="2500" b="1" smtClean="0">
                <a:latin typeface="Times New Roman" pitchFamily="18" charset="0"/>
              </a:rPr>
              <a:t>Deriving the OLS Estimator</a:t>
            </a:r>
            <a:endParaRPr lang="en-US" altLang="cs-CZ" sz="2000" b="1" smtClean="0">
              <a:latin typeface="Times New Roman" pitchFamily="18" charset="0"/>
            </a:endParaRPr>
          </a:p>
        </p:txBody>
      </p:sp>
      <p:sp>
        <p:nvSpPr>
          <p:cNvPr id="15365" name="Rectangle 3"/>
          <p:cNvSpPr>
            <a:spLocks noGrp="1" noChangeArrowheads="1"/>
          </p:cNvSpPr>
          <p:nvPr>
            <p:ph type="body" idx="1"/>
          </p:nvPr>
        </p:nvSpPr>
        <p:spPr>
          <a:xfrm>
            <a:off x="457200" y="1905000"/>
            <a:ext cx="8305800" cy="4152900"/>
          </a:xfrm>
        </p:spPr>
        <p:txBody>
          <a:bodyPr/>
          <a:lstStyle/>
          <a:p>
            <a:pPr algn="just" eaLnBrk="1" hangingPunct="1"/>
            <a:r>
              <a:rPr lang="en-GB" altLang="cs-CZ" sz="2000" dirty="0" smtClean="0">
                <a:latin typeface="Times New Roman" pitchFamily="18" charset="0"/>
              </a:rPr>
              <a:t>But                             , so let </a:t>
            </a:r>
          </a:p>
          <a:p>
            <a:pPr algn="just" eaLnBrk="1" hangingPunct="1">
              <a:buFontTx/>
              <a:buNone/>
            </a:pPr>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Want to minimise </a:t>
            </a:r>
            <a:r>
              <a:rPr lang="en-GB" altLang="cs-CZ" sz="2000" i="1" dirty="0" smtClean="0">
                <a:latin typeface="Times New Roman" pitchFamily="18" charset="0"/>
              </a:rPr>
              <a:t>L</a:t>
            </a:r>
            <a:r>
              <a:rPr lang="en-GB" altLang="cs-CZ" sz="2000" dirty="0" smtClean="0">
                <a:latin typeface="Times New Roman" pitchFamily="18" charset="0"/>
              </a:rPr>
              <a:t> with respect to (w.r.t.)     and     , so differentiate </a:t>
            </a:r>
            <a:r>
              <a:rPr lang="en-GB" altLang="cs-CZ" sz="2000" i="1" dirty="0" smtClean="0">
                <a:latin typeface="Times New Roman" pitchFamily="18" charset="0"/>
              </a:rPr>
              <a:t>L</a:t>
            </a:r>
            <a:r>
              <a:rPr lang="en-GB" altLang="cs-CZ" sz="2000" dirty="0" smtClean="0">
                <a:latin typeface="Times New Roman" pitchFamily="18" charset="0"/>
              </a:rPr>
              <a:t> w.r.t.      and</a:t>
            </a:r>
          </a:p>
          <a:p>
            <a:pPr algn="just" eaLnBrk="1" hangingPunct="1">
              <a:buFontTx/>
              <a:buNone/>
            </a:pPr>
            <a:r>
              <a:rPr lang="en-GB" altLang="cs-CZ" sz="2000" dirty="0" smtClean="0">
                <a:latin typeface="Times New Roman" pitchFamily="18" charset="0"/>
              </a:rPr>
              <a:t> 						            		(1)</a:t>
            </a:r>
          </a:p>
          <a:p>
            <a:pPr algn="just" eaLnBrk="1" hangingPunct="1">
              <a:buFontTx/>
              <a:buNone/>
            </a:pPr>
            <a:r>
              <a:rPr lang="en-GB" altLang="cs-CZ" sz="2000" dirty="0" smtClean="0">
                <a:latin typeface="Times New Roman" pitchFamily="18" charset="0"/>
              </a:rPr>
              <a:t>						            										(2)</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From (1), </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But                    and                     .</a:t>
            </a:r>
          </a:p>
        </p:txBody>
      </p:sp>
      <p:graphicFrame>
        <p:nvGraphicFramePr>
          <p:cNvPr id="15370" name="Object 15"/>
          <p:cNvGraphicFramePr>
            <a:graphicFrameLocks noChangeAspect="1"/>
          </p:cNvGraphicFramePr>
          <p:nvPr/>
        </p:nvGraphicFramePr>
        <p:xfrm>
          <a:off x="1295400" y="1876425"/>
          <a:ext cx="1752600" cy="485775"/>
        </p:xfrm>
        <a:graphic>
          <a:graphicData uri="http://schemas.openxmlformats.org/presentationml/2006/ole">
            <mc:AlternateContent xmlns:mc="http://schemas.openxmlformats.org/markup-compatibility/2006">
              <mc:Choice xmlns:v="urn:schemas-microsoft-com:vml" Requires="v">
                <p:oleObj spid="_x0000_s15509" name="Equation" r:id="rId3" imgW="748975" imgH="253890" progId="Equation.3">
                  <p:embed/>
                </p:oleObj>
              </mc:Choice>
              <mc:Fallback>
                <p:oleObj name="Equation" r:id="rId3" imgW="748975" imgH="25389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76425"/>
                        <a:ext cx="17526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1" name="Object 17"/>
          <p:cNvGraphicFramePr>
            <a:graphicFrameLocks noChangeAspect="1"/>
          </p:cNvGraphicFramePr>
          <p:nvPr/>
        </p:nvGraphicFramePr>
        <p:xfrm>
          <a:off x="3200400" y="3200400"/>
          <a:ext cx="3429000" cy="762000"/>
        </p:xfrm>
        <a:graphic>
          <a:graphicData uri="http://schemas.openxmlformats.org/presentationml/2006/ole">
            <mc:AlternateContent xmlns:mc="http://schemas.openxmlformats.org/markup-compatibility/2006">
              <mc:Choice xmlns:v="urn:schemas-microsoft-com:vml" Requires="v">
                <p:oleObj spid="_x0000_s15510" name="Equation" r:id="rId5" imgW="1778000" imgH="419100" progId="Equation.3">
                  <p:embed/>
                </p:oleObj>
              </mc:Choice>
              <mc:Fallback>
                <p:oleObj name="Equation" r:id="rId5" imgW="1778000" imgH="4191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200400"/>
                        <a:ext cx="342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72" name="Object 18"/>
          <p:cNvGraphicFramePr>
            <a:graphicFrameLocks noChangeAspect="1"/>
          </p:cNvGraphicFramePr>
          <p:nvPr/>
        </p:nvGraphicFramePr>
        <p:xfrm>
          <a:off x="3257550" y="3962400"/>
          <a:ext cx="3389313" cy="762000"/>
        </p:xfrm>
        <a:graphic>
          <a:graphicData uri="http://schemas.openxmlformats.org/presentationml/2006/ole">
            <mc:AlternateContent xmlns:mc="http://schemas.openxmlformats.org/markup-compatibility/2006">
              <mc:Choice xmlns:v="urn:schemas-microsoft-com:vml" Requires="v">
                <p:oleObj spid="_x0000_s15511" name="Equation" r:id="rId7" imgW="1854200" imgH="431800" progId="Equation.3">
                  <p:embed/>
                </p:oleObj>
              </mc:Choice>
              <mc:Fallback>
                <p:oleObj name="Equation" r:id="rId7" imgW="1854200" imgH="4318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7550" y="3962400"/>
                        <a:ext cx="33893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73" name="Picture 2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81200" y="4648200"/>
            <a:ext cx="6096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4" name="Picture 2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95400" y="5486400"/>
            <a:ext cx="10668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2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48000" y="5486400"/>
            <a:ext cx="10668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2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890083" y="1842738"/>
            <a:ext cx="46482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7" name="TextBox 16"/>
              <p:cNvSpPr txBox="1"/>
              <p:nvPr/>
            </p:nvSpPr>
            <p:spPr>
              <a:xfrm>
                <a:off x="2223730" y="2921194"/>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7" name="TextBox 16"/>
              <p:cNvSpPr txBox="1">
                <a:spLocks noRot="1" noChangeAspect="1" noMove="1" noResize="1" noEditPoints="1" noAdjustHandles="1" noChangeArrowheads="1" noChangeShapeType="1" noTextEdit="1"/>
              </p:cNvSpPr>
              <p:nvPr/>
            </p:nvSpPr>
            <p:spPr>
              <a:xfrm>
                <a:off x="2223730" y="2921194"/>
                <a:ext cx="272190" cy="38933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508104" y="2638636"/>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8" name="TextBox 17"/>
              <p:cNvSpPr txBox="1">
                <a:spLocks noRot="1" noChangeAspect="1" noMove="1" noResize="1" noEditPoints="1" noAdjustHandles="1" noChangeArrowheads="1" noChangeShapeType="1" noTextEdit="1"/>
              </p:cNvSpPr>
              <p:nvPr/>
            </p:nvSpPr>
            <p:spPr>
              <a:xfrm>
                <a:off x="5508104" y="2638636"/>
                <a:ext cx="270587" cy="369332"/>
              </a:xfrm>
              <a:prstGeom prst="rect">
                <a:avLst/>
              </a:prstGeom>
              <a:blipFill>
                <a:blip r:embed="rId14"/>
                <a:stretch>
                  <a:fillRect l="-15909" t="-16667" r="-7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6357210" y="2655230"/>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9" name="TextBox 18"/>
              <p:cNvSpPr txBox="1">
                <a:spLocks noRot="1" noChangeAspect="1" noMove="1" noResize="1" noEditPoints="1" noAdjustHandles="1" noChangeArrowheads="1" noChangeShapeType="1" noTextEdit="1"/>
              </p:cNvSpPr>
              <p:nvPr/>
            </p:nvSpPr>
            <p:spPr>
              <a:xfrm>
                <a:off x="6357210" y="2655230"/>
                <a:ext cx="272190" cy="38933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465610" y="2951202"/>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20" name="TextBox 19"/>
              <p:cNvSpPr txBox="1">
                <a:spLocks noRot="1" noChangeAspect="1" noMove="1" noResize="1" noEditPoints="1" noAdjustHandles="1" noChangeArrowheads="1" noChangeShapeType="1" noTextEdit="1"/>
              </p:cNvSpPr>
              <p:nvPr/>
            </p:nvSpPr>
            <p:spPr>
              <a:xfrm>
                <a:off x="1465610" y="2951202"/>
                <a:ext cx="270587" cy="369332"/>
              </a:xfrm>
              <a:prstGeom prst="rect">
                <a:avLst/>
              </a:prstGeom>
              <a:blipFill>
                <a:blip r:embed="rId16"/>
                <a:stretch>
                  <a:fillRect l="-13333" t="-14754" r="-73333"/>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CED187C-CEFC-4775-83B0-F10353514364}" type="slidenum">
              <a:rPr lang="en-GB" altLang="cs-CZ" sz="1400" smtClean="0">
                <a:latin typeface="Times New Roman" pitchFamily="18" charset="0"/>
              </a:rPr>
              <a:pPr eaLnBrk="1" hangingPunct="1">
                <a:spcBef>
                  <a:spcPct val="0"/>
                </a:spcBef>
                <a:buFontTx/>
                <a:buNone/>
              </a:pPr>
              <a:t>19</a:t>
            </a:fld>
            <a:endParaRPr lang="en-GB" altLang="cs-CZ" sz="1400" smtClean="0">
              <a:latin typeface="Times New Roman" pitchFamily="18" charset="0"/>
            </a:endParaRPr>
          </a:p>
        </p:txBody>
      </p:sp>
      <p:sp>
        <p:nvSpPr>
          <p:cNvPr id="16388" name="Rectangle 1026"/>
          <p:cNvSpPr>
            <a:spLocks noGrp="1" noChangeArrowheads="1"/>
          </p:cNvSpPr>
          <p:nvPr>
            <p:ph type="title"/>
          </p:nvPr>
        </p:nvSpPr>
        <p:spPr>
          <a:xfrm>
            <a:off x="1143000" y="838200"/>
            <a:ext cx="7772400" cy="762000"/>
          </a:xfrm>
        </p:spPr>
        <p:txBody>
          <a:bodyPr/>
          <a:lstStyle/>
          <a:p>
            <a:pPr eaLnBrk="1" hangingPunct="1"/>
            <a:r>
              <a:rPr lang="en-US" altLang="cs-CZ" sz="2500" b="1" smtClean="0">
                <a:latin typeface="Times New Roman" pitchFamily="18" charset="0"/>
              </a:rPr>
              <a:t>Deriving the OLS Estimator (cont’d)</a:t>
            </a:r>
            <a:endParaRPr lang="en-US" altLang="cs-CZ" smtClean="0"/>
          </a:p>
        </p:txBody>
      </p:sp>
      <p:sp>
        <p:nvSpPr>
          <p:cNvPr id="16389" name="Rectangle 1027"/>
          <p:cNvSpPr>
            <a:spLocks noGrp="1" noChangeArrowheads="1"/>
          </p:cNvSpPr>
          <p:nvPr>
            <p:ph type="body" idx="1"/>
          </p:nvPr>
        </p:nvSpPr>
        <p:spPr>
          <a:xfrm>
            <a:off x="457200" y="1905000"/>
            <a:ext cx="8178800" cy="4152900"/>
          </a:xfrm>
        </p:spPr>
        <p:txBody>
          <a:bodyPr/>
          <a:lstStyle/>
          <a:p>
            <a:pPr algn="just" eaLnBrk="1" hangingPunct="1">
              <a:spcBef>
                <a:spcPts val="600"/>
              </a:spcBef>
              <a:spcAft>
                <a:spcPts val="600"/>
              </a:spcAft>
            </a:pPr>
            <a:r>
              <a:rPr lang="en-GB" altLang="cs-CZ" sz="2000" dirty="0" smtClean="0">
                <a:latin typeface="Times New Roman" pitchFamily="18" charset="0"/>
              </a:rPr>
              <a:t>So we can write                                      or                               	(3)</a:t>
            </a:r>
            <a:endParaRPr lang="en-GB" altLang="cs-CZ" sz="2000" u="sng" dirty="0" smtClean="0">
              <a:latin typeface="Times New Roman" pitchFamily="18" charset="0"/>
            </a:endParaRPr>
          </a:p>
          <a:p>
            <a:pPr algn="just" eaLnBrk="1" hangingPunct="1">
              <a:spcBef>
                <a:spcPts val="600"/>
              </a:spcBef>
              <a:spcAft>
                <a:spcPts val="600"/>
              </a:spcAft>
            </a:pPr>
            <a:r>
              <a:rPr lang="en-GB" altLang="cs-CZ" sz="2000" dirty="0" smtClean="0">
                <a:latin typeface="Times New Roman" pitchFamily="18" charset="0"/>
              </a:rPr>
              <a:t>From (2), 					              		(4)</a:t>
            </a:r>
          </a:p>
          <a:p>
            <a:pPr algn="just" eaLnBrk="1" hangingPunct="1">
              <a:spcBef>
                <a:spcPts val="600"/>
              </a:spcBef>
              <a:spcAft>
                <a:spcPts val="600"/>
              </a:spcAft>
            </a:pPr>
            <a:endParaRPr lang="en-GB" altLang="cs-CZ" sz="2000" dirty="0" smtClean="0">
              <a:latin typeface="Times New Roman" pitchFamily="18" charset="0"/>
            </a:endParaRPr>
          </a:p>
          <a:p>
            <a:pPr algn="just" eaLnBrk="1" hangingPunct="1">
              <a:spcBef>
                <a:spcPts val="600"/>
              </a:spcBef>
              <a:spcAft>
                <a:spcPts val="600"/>
              </a:spcAft>
            </a:pPr>
            <a:r>
              <a:rPr lang="en-GB" altLang="cs-CZ" sz="2000" dirty="0" smtClean="0">
                <a:latin typeface="Times New Roman" pitchFamily="18" charset="0"/>
              </a:rPr>
              <a:t>From (3), 							(5)</a:t>
            </a:r>
            <a:endParaRPr lang="en-GB" altLang="cs-CZ" sz="2000" b="1" dirty="0" smtClean="0">
              <a:latin typeface="Times New Roman" pitchFamily="18" charset="0"/>
            </a:endParaRPr>
          </a:p>
          <a:p>
            <a:pPr algn="just" eaLnBrk="1" hangingPunct="1">
              <a:spcBef>
                <a:spcPts val="600"/>
              </a:spcBef>
              <a:spcAft>
                <a:spcPts val="600"/>
              </a:spcAft>
            </a:pPr>
            <a:r>
              <a:rPr lang="en-GB" altLang="cs-CZ" sz="2000" dirty="0" smtClean="0">
                <a:latin typeface="Times New Roman" pitchFamily="18" charset="0"/>
              </a:rPr>
              <a:t>Substitute into (4) for      from (5),</a:t>
            </a:r>
          </a:p>
          <a:p>
            <a:pPr algn="just" eaLnBrk="1" hangingPunct="1">
              <a:spcBef>
                <a:spcPts val="600"/>
              </a:spcBef>
              <a:spcAft>
                <a:spcPts val="600"/>
              </a:spcAft>
            </a:pPr>
            <a:endParaRPr lang="en-GB" altLang="cs-CZ" sz="2000" b="1" dirty="0" smtClean="0"/>
          </a:p>
          <a:p>
            <a:pPr eaLnBrk="1" hangingPunct="1"/>
            <a:endParaRPr lang="en-US" altLang="cs-CZ" sz="2000" dirty="0" smtClean="0">
              <a:latin typeface="Times New Roman" pitchFamily="18" charset="0"/>
            </a:endParaRPr>
          </a:p>
        </p:txBody>
      </p:sp>
      <p:graphicFrame>
        <p:nvGraphicFramePr>
          <p:cNvPr id="16391" name="Object 1035"/>
          <p:cNvGraphicFramePr>
            <a:graphicFrameLocks noChangeAspect="1"/>
          </p:cNvGraphicFramePr>
          <p:nvPr>
            <p:extLst>
              <p:ext uri="{D42A27DB-BD31-4B8C-83A1-F6EECF244321}">
                <p14:modId xmlns:p14="http://schemas.microsoft.com/office/powerpoint/2010/main" val="29097123"/>
              </p:ext>
            </p:extLst>
          </p:nvPr>
        </p:nvGraphicFramePr>
        <p:xfrm>
          <a:off x="5292080" y="1884021"/>
          <a:ext cx="1822450" cy="444500"/>
        </p:xfrm>
        <a:graphic>
          <a:graphicData uri="http://schemas.openxmlformats.org/presentationml/2006/ole">
            <mc:AlternateContent xmlns:mc="http://schemas.openxmlformats.org/markup-compatibility/2006">
              <mc:Choice xmlns:v="urn:schemas-microsoft-com:vml" Requires="v">
                <p:oleObj spid="_x0000_s16572" name="Equation" r:id="rId3" imgW="901309" imgH="241195" progId="Equation.3">
                  <p:embed/>
                </p:oleObj>
              </mc:Choice>
              <mc:Fallback>
                <p:oleObj name="Equation" r:id="rId3" imgW="901309" imgH="241195" progId="Equation.3">
                  <p:embed/>
                  <p:pic>
                    <p:nvPicPr>
                      <p:cNvPr id="0" name="Object 1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884021"/>
                        <a:ext cx="18224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2" name="Object 1036"/>
          <p:cNvGraphicFramePr>
            <a:graphicFrameLocks noChangeAspect="1"/>
          </p:cNvGraphicFramePr>
          <p:nvPr/>
        </p:nvGraphicFramePr>
        <p:xfrm>
          <a:off x="2003425" y="2382838"/>
          <a:ext cx="2468563" cy="547687"/>
        </p:xfrm>
        <a:graphic>
          <a:graphicData uri="http://schemas.openxmlformats.org/presentationml/2006/ole">
            <mc:AlternateContent xmlns:mc="http://schemas.openxmlformats.org/markup-compatibility/2006">
              <mc:Choice xmlns:v="urn:schemas-microsoft-com:vml" Requires="v">
                <p:oleObj spid="_x0000_s16573" name="Equation" r:id="rId5" imgW="1346200" imgH="330200" progId="Equation.3">
                  <p:embed/>
                </p:oleObj>
              </mc:Choice>
              <mc:Fallback>
                <p:oleObj name="Equation" r:id="rId5" imgW="1346200" imgH="330200" progId="Equation.3">
                  <p:embed/>
                  <p:pic>
                    <p:nvPicPr>
                      <p:cNvPr id="0" name="Object 10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3425" y="2382838"/>
                        <a:ext cx="2468563"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3" name="Object 1037"/>
          <p:cNvGraphicFramePr>
            <a:graphicFrameLocks noChangeAspect="1"/>
          </p:cNvGraphicFramePr>
          <p:nvPr/>
        </p:nvGraphicFramePr>
        <p:xfrm>
          <a:off x="1981200" y="3270250"/>
          <a:ext cx="1409700" cy="387350"/>
        </p:xfrm>
        <a:graphic>
          <a:graphicData uri="http://schemas.openxmlformats.org/presentationml/2006/ole">
            <mc:AlternateContent xmlns:mc="http://schemas.openxmlformats.org/markup-compatibility/2006">
              <mc:Choice xmlns:v="urn:schemas-microsoft-com:vml" Requires="v">
                <p:oleObj spid="_x0000_s16574" name="Equation" r:id="rId7" imgW="685800" imgH="241300" progId="Equation.3">
                  <p:embed/>
                </p:oleObj>
              </mc:Choice>
              <mc:Fallback>
                <p:oleObj name="Equation" r:id="rId7" imgW="685800" imgH="241300" progId="Equation.3">
                  <p:embed/>
                  <p:pic>
                    <p:nvPicPr>
                      <p:cNvPr id="0" name="Object 10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3270250"/>
                        <a:ext cx="14097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4" name="Object 1038"/>
          <p:cNvGraphicFramePr>
            <a:graphicFrameLocks noChangeAspect="1"/>
          </p:cNvGraphicFramePr>
          <p:nvPr/>
        </p:nvGraphicFramePr>
        <p:xfrm>
          <a:off x="2720975" y="4219575"/>
          <a:ext cx="4318000" cy="1944688"/>
        </p:xfrm>
        <a:graphic>
          <a:graphicData uri="http://schemas.openxmlformats.org/presentationml/2006/ole">
            <mc:AlternateContent xmlns:mc="http://schemas.openxmlformats.org/markup-compatibility/2006">
              <mc:Choice xmlns:v="urn:schemas-microsoft-com:vml" Requires="v">
                <p:oleObj spid="_x0000_s16575" name="Equation" r:id="rId9" imgW="2311400" imgH="1041400" progId="Equation.3">
                  <p:embed/>
                </p:oleObj>
              </mc:Choice>
              <mc:Fallback>
                <p:oleObj name="Equation" r:id="rId9" imgW="2311400" imgH="1041400" progId="Equation.3">
                  <p:embed/>
                  <p:pic>
                    <p:nvPicPr>
                      <p:cNvPr id="0" name="Object 10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0975" y="4219575"/>
                        <a:ext cx="43180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95" name="Picture 1039"/>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67000" y="1905000"/>
            <a:ext cx="2057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3" name="TextBox 12"/>
              <p:cNvSpPr txBox="1"/>
              <p:nvPr/>
            </p:nvSpPr>
            <p:spPr>
              <a:xfrm>
                <a:off x="3141306" y="3741737"/>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3" name="TextBox 12"/>
              <p:cNvSpPr txBox="1">
                <a:spLocks noRot="1" noChangeAspect="1" noMove="1" noResize="1" noEditPoints="1" noAdjustHandles="1" noChangeArrowheads="1" noChangeShapeType="1" noTextEdit="1"/>
              </p:cNvSpPr>
              <p:nvPr/>
            </p:nvSpPr>
            <p:spPr>
              <a:xfrm>
                <a:off x="3141306" y="3741737"/>
                <a:ext cx="270587" cy="369332"/>
              </a:xfrm>
              <a:prstGeom prst="rect">
                <a:avLst/>
              </a:prstGeom>
              <a:blipFill>
                <a:blip r:embed="rId12"/>
                <a:stretch>
                  <a:fillRect l="-13333" t="-16667" r="-7333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EEAE027-7321-4D7E-BC1B-5CFCB819FE8C}" type="slidenum">
              <a:rPr lang="en-GB" altLang="cs-CZ" sz="1400" smtClean="0">
                <a:latin typeface="Times New Roman" pitchFamily="18" charset="0"/>
              </a:rPr>
              <a:pPr eaLnBrk="1" hangingPunct="1">
                <a:spcBef>
                  <a:spcPct val="0"/>
                </a:spcBef>
                <a:buFontTx/>
                <a:buNone/>
              </a:pPr>
              <a:t>2</a:t>
            </a:fld>
            <a:endParaRPr lang="en-GB" altLang="cs-CZ" sz="1400" smtClean="0">
              <a:latin typeface="Times New Roman" pitchFamily="18" charset="0"/>
            </a:endParaRPr>
          </a:p>
        </p:txBody>
      </p:sp>
      <p:sp>
        <p:nvSpPr>
          <p:cNvPr id="3076" name="Rectangle 2"/>
          <p:cNvSpPr>
            <a:spLocks noGrp="1" noChangeArrowheads="1"/>
          </p:cNvSpPr>
          <p:nvPr>
            <p:ph type="title"/>
          </p:nvPr>
        </p:nvSpPr>
        <p:spPr>
          <a:xfrm>
            <a:off x="1219200" y="685800"/>
            <a:ext cx="7772400" cy="9144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Regression</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3077" name="Rectangle 3"/>
          <p:cNvSpPr>
            <a:spLocks noGrp="1" noChangeArrowheads="1"/>
          </p:cNvSpPr>
          <p:nvPr>
            <p:ph type="body" idx="1"/>
          </p:nvPr>
        </p:nvSpPr>
        <p:spPr>
          <a:xfrm>
            <a:off x="685800" y="1981200"/>
            <a:ext cx="7772400" cy="3551238"/>
          </a:xfrm>
        </p:spPr>
        <p:txBody>
          <a:bodyPr/>
          <a:lstStyle/>
          <a:p>
            <a:pPr algn="just" eaLnBrk="1" hangingPunct="1"/>
            <a:r>
              <a:rPr lang="en-GB" altLang="cs-CZ" sz="2000" smtClean="0">
                <a:latin typeface="Times New Roman" pitchFamily="18" charset="0"/>
              </a:rPr>
              <a:t>Regression is probably the single most important tool at the econometrician’s disposal.</a:t>
            </a:r>
          </a:p>
          <a:p>
            <a:pPr algn="just" eaLnBrk="1" hangingPunct="1"/>
            <a:endParaRPr lang="en-GB" altLang="cs-CZ" sz="2000" smtClean="0">
              <a:latin typeface="Times New Roman" pitchFamily="18" charset="0"/>
            </a:endParaRPr>
          </a:p>
          <a:p>
            <a:pPr algn="just" eaLnBrk="1" hangingPunct="1">
              <a:buFontTx/>
              <a:buNone/>
            </a:pPr>
            <a:r>
              <a:rPr lang="en-US" altLang="cs-CZ" sz="2000" b="1" smtClean="0">
                <a:latin typeface="Times New Roman" pitchFamily="18" charset="0"/>
              </a:rPr>
              <a:t>	</a:t>
            </a:r>
            <a:r>
              <a:rPr lang="en-GB" altLang="cs-CZ" sz="2000" b="1" smtClean="0">
                <a:latin typeface="Times New Roman" pitchFamily="18" charset="0"/>
              </a:rPr>
              <a:t>But what is regression analysis?</a:t>
            </a:r>
            <a:endParaRPr lang="en-GB" altLang="cs-CZ" sz="2000" u="sng"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It is concerned with describing and evaluating the relationship between a given variable (usually called the dependent variable) and one or more other variables (usually known as the independent variable(s)).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E38D752-0A27-4312-8F71-42F79DC083B3}" type="slidenum">
              <a:rPr lang="en-GB" altLang="cs-CZ" sz="1400" smtClean="0">
                <a:latin typeface="Times New Roman" pitchFamily="18" charset="0"/>
              </a:rPr>
              <a:pPr eaLnBrk="1" hangingPunct="1">
                <a:spcBef>
                  <a:spcPct val="0"/>
                </a:spcBef>
                <a:buFontTx/>
                <a:buNone/>
              </a:pPr>
              <a:t>20</a:t>
            </a:fld>
            <a:endParaRPr lang="en-GB" altLang="cs-CZ" sz="1400" smtClean="0">
              <a:latin typeface="Times New Roman" pitchFamily="18" charset="0"/>
            </a:endParaRPr>
          </a:p>
        </p:txBody>
      </p:sp>
      <p:sp>
        <p:nvSpPr>
          <p:cNvPr id="17412" name="Rectangle 2"/>
          <p:cNvSpPr>
            <a:spLocks noGrp="1" noChangeArrowheads="1"/>
          </p:cNvSpPr>
          <p:nvPr>
            <p:ph type="title"/>
          </p:nvPr>
        </p:nvSpPr>
        <p:spPr>
          <a:xfrm>
            <a:off x="1143000" y="762000"/>
            <a:ext cx="7772400" cy="838200"/>
          </a:xfrm>
        </p:spPr>
        <p:txBody>
          <a:bodyPr/>
          <a:lstStyle/>
          <a:p>
            <a:pPr eaLnBrk="1" hangingPunct="1"/>
            <a:r>
              <a:rPr lang="en-US" altLang="cs-CZ" sz="2500" b="1" smtClean="0">
                <a:latin typeface="Times New Roman" pitchFamily="18" charset="0"/>
              </a:rPr>
              <a:t>Deriving the OLS Estimator (cont’d)</a:t>
            </a:r>
            <a:endParaRPr lang="en-US" altLang="cs-CZ" sz="2000" b="1" smtClean="0">
              <a:latin typeface="Times New Roman" pitchFamily="18" charset="0"/>
            </a:endParaRPr>
          </a:p>
        </p:txBody>
      </p:sp>
      <p:sp>
        <p:nvSpPr>
          <p:cNvPr id="17413" name="Rectangle 3"/>
          <p:cNvSpPr>
            <a:spLocks noGrp="1" noChangeArrowheads="1"/>
          </p:cNvSpPr>
          <p:nvPr>
            <p:ph type="body" idx="1"/>
          </p:nvPr>
        </p:nvSpPr>
        <p:spPr>
          <a:xfrm>
            <a:off x="685800" y="1981200"/>
            <a:ext cx="7924800" cy="4114800"/>
          </a:xfrm>
        </p:spPr>
        <p:txBody>
          <a:bodyPr/>
          <a:lstStyle/>
          <a:p>
            <a:pPr algn="just" eaLnBrk="1" hangingPunct="1"/>
            <a:r>
              <a:rPr lang="en-GB" altLang="cs-CZ" sz="2000" dirty="0" smtClean="0">
                <a:latin typeface="Times New Roman" pitchFamily="18" charset="0"/>
              </a:rPr>
              <a:t>Rearranging for    ,</a:t>
            </a:r>
          </a:p>
          <a:p>
            <a:pPr algn="just" eaLnBrk="1" hangingPunct="1"/>
            <a:endParaRPr lang="en-GB" altLang="cs-CZ" sz="2000"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So overall we have	</a:t>
            </a:r>
          </a:p>
          <a:p>
            <a:pPr eaLnBrk="1" hangingPunct="1">
              <a:buFontTx/>
              <a:buNone/>
            </a:pPr>
            <a:endParaRPr lang="en-US" altLang="cs-CZ" sz="2000" dirty="0" smtClean="0">
              <a:latin typeface="Times New Roman" pitchFamily="18" charset="0"/>
            </a:endParaRPr>
          </a:p>
          <a:p>
            <a:pPr eaLnBrk="1" hangingPunct="1">
              <a:buFontTx/>
              <a:buNone/>
            </a:pPr>
            <a:endParaRPr lang="en-US" altLang="cs-CZ" sz="2000" dirty="0" smtClean="0">
              <a:latin typeface="Times New Roman" pitchFamily="18" charset="0"/>
            </a:endParaRPr>
          </a:p>
          <a:p>
            <a:pPr eaLnBrk="1" hangingPunct="1">
              <a:buFontTx/>
              <a:buNone/>
            </a:pPr>
            <a:endParaRPr lang="en-US" altLang="cs-CZ" sz="2000" dirty="0" smtClean="0">
              <a:latin typeface="Times New Roman" pitchFamily="18" charset="0"/>
            </a:endParaRPr>
          </a:p>
          <a:p>
            <a:pPr eaLnBrk="1" hangingPunct="1"/>
            <a:endParaRPr lang="en-GB" altLang="cs-CZ" sz="2000" dirty="0" smtClean="0">
              <a:latin typeface="Times New Roman" pitchFamily="18" charset="0"/>
            </a:endParaRPr>
          </a:p>
          <a:p>
            <a:pPr eaLnBrk="1" hangingPunct="1"/>
            <a:r>
              <a:rPr lang="en-GB" altLang="cs-CZ" sz="2000" dirty="0" smtClean="0">
                <a:latin typeface="Times New Roman" pitchFamily="18" charset="0"/>
              </a:rPr>
              <a:t>This method of finding the optimum is known as ordinary least squares.</a:t>
            </a:r>
          </a:p>
          <a:p>
            <a:pPr eaLnBrk="1" hangingPunct="1">
              <a:buFontTx/>
              <a:buNone/>
            </a:pPr>
            <a:endParaRPr lang="en-US" altLang="cs-CZ" sz="2000" dirty="0" smtClean="0">
              <a:latin typeface="Times New Roman" pitchFamily="18" charset="0"/>
            </a:endParaRPr>
          </a:p>
        </p:txBody>
      </p:sp>
      <p:graphicFrame>
        <p:nvGraphicFramePr>
          <p:cNvPr id="17415" name="Object 7"/>
          <p:cNvGraphicFramePr>
            <a:graphicFrameLocks noChangeAspect="1"/>
          </p:cNvGraphicFramePr>
          <p:nvPr/>
        </p:nvGraphicFramePr>
        <p:xfrm>
          <a:off x="2727325" y="2646363"/>
          <a:ext cx="3460750" cy="481012"/>
        </p:xfrm>
        <a:graphic>
          <a:graphicData uri="http://schemas.openxmlformats.org/presentationml/2006/ole">
            <mc:AlternateContent xmlns:mc="http://schemas.openxmlformats.org/markup-compatibility/2006">
              <mc:Choice xmlns:v="urn:schemas-microsoft-com:vml" Requires="v">
                <p:oleObj spid="_x0000_s17505" name="Equation" r:id="rId3" imgW="1815312" imgH="253890" progId="Equation.3">
                  <p:embed/>
                </p:oleObj>
              </mc:Choice>
              <mc:Fallback>
                <p:oleObj name="Equation" r:id="rId3" imgW="1815312" imgH="25389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325" y="2646363"/>
                        <a:ext cx="34607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6" name="Object 9"/>
          <p:cNvGraphicFramePr>
            <a:graphicFrameLocks noChangeAspect="1"/>
          </p:cNvGraphicFramePr>
          <p:nvPr/>
        </p:nvGraphicFramePr>
        <p:xfrm>
          <a:off x="2552700" y="4075113"/>
          <a:ext cx="4111625" cy="828675"/>
        </p:xfrm>
        <a:graphic>
          <a:graphicData uri="http://schemas.openxmlformats.org/presentationml/2006/ole">
            <mc:AlternateContent xmlns:mc="http://schemas.openxmlformats.org/markup-compatibility/2006">
              <mc:Choice xmlns:v="urn:schemas-microsoft-com:vml" Requires="v">
                <p:oleObj spid="_x0000_s17506" name="Equation" r:id="rId5" imgW="1943100" imgH="431800" progId="Equation.3">
                  <p:embed/>
                </p:oleObj>
              </mc:Choice>
              <mc:Fallback>
                <p:oleObj name="Equation" r:id="rId5" imgW="1943100" imgH="431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4075113"/>
                        <a:ext cx="41116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2" name="TextBox 1"/>
              <p:cNvSpPr txBox="1"/>
              <p:nvPr/>
            </p:nvSpPr>
            <p:spPr>
              <a:xfrm>
                <a:off x="2727325" y="2001637"/>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2" name="TextBox 1"/>
              <p:cNvSpPr txBox="1">
                <a:spLocks noRot="1" noChangeAspect="1" noMove="1" noResize="1" noEditPoints="1" noAdjustHandles="1" noChangeArrowheads="1" noChangeShapeType="1" noTextEdit="1"/>
              </p:cNvSpPr>
              <p:nvPr/>
            </p:nvSpPr>
            <p:spPr>
              <a:xfrm>
                <a:off x="2727325" y="2001637"/>
                <a:ext cx="272190" cy="389337"/>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E96BF9E-777A-405D-A904-033623A1F99C}" type="slidenum">
              <a:rPr lang="en-GB" altLang="cs-CZ" sz="1400" smtClean="0">
                <a:latin typeface="Times New Roman" pitchFamily="18" charset="0"/>
              </a:rPr>
              <a:pPr eaLnBrk="1" hangingPunct="1">
                <a:spcBef>
                  <a:spcPct val="0"/>
                </a:spcBef>
                <a:buFontTx/>
                <a:buNone/>
              </a:pPr>
              <a:t>21</a:t>
            </a:fld>
            <a:endParaRPr lang="en-GB" altLang="cs-CZ" sz="1400" smtClean="0">
              <a:latin typeface="Times New Roman" pitchFamily="18" charset="0"/>
            </a:endParaRPr>
          </a:p>
        </p:txBody>
      </p:sp>
      <p:sp>
        <p:nvSpPr>
          <p:cNvPr id="18436" name="Rectangle 2"/>
          <p:cNvSpPr>
            <a:spLocks noGrp="1" noChangeArrowheads="1"/>
          </p:cNvSpPr>
          <p:nvPr>
            <p:ph type="title"/>
          </p:nvPr>
        </p:nvSpPr>
        <p:spPr>
          <a:xfrm>
            <a:off x="685800" y="609600"/>
            <a:ext cx="7772400" cy="914400"/>
          </a:xfrm>
        </p:spPr>
        <p:txBody>
          <a:bodyPr/>
          <a:lstStyle/>
          <a:p>
            <a:pPr eaLnBrk="1" hangingPunct="1"/>
            <a:r>
              <a:rPr lang="en-GB" altLang="cs-CZ" sz="2000" b="1" smtClean="0">
                <a:solidFill>
                  <a:schemeClr val="tx1"/>
                </a:solidFill>
                <a:latin typeface="Times New Roman" pitchFamily="18" charset="0"/>
              </a:rPr>
              <a:t/>
            </a:r>
            <a:br>
              <a:rPr lang="en-GB" altLang="cs-CZ" sz="2000" b="1" smtClean="0">
                <a:solidFill>
                  <a:schemeClr val="tx1"/>
                </a:solidFill>
                <a:latin typeface="Times New Roman" pitchFamily="18" charset="0"/>
              </a:rPr>
            </a:br>
            <a:r>
              <a:rPr lang="en-GB" altLang="cs-CZ" sz="2000" b="1" smtClean="0">
                <a:solidFill>
                  <a:schemeClr val="tx1"/>
                </a:solidFill>
                <a:latin typeface="Times New Roman" pitchFamily="18" charset="0"/>
              </a:rPr>
              <a:t> </a:t>
            </a:r>
            <a:r>
              <a:rPr lang="en-GB" altLang="cs-CZ" sz="2500" b="1" smtClean="0">
                <a:solidFill>
                  <a:schemeClr val="tx1"/>
                </a:solidFill>
                <a:latin typeface="Times New Roman" pitchFamily="18" charset="0"/>
              </a:rPr>
              <a:t>What do We Use      and      For?</a:t>
            </a:r>
            <a:endParaRPr lang="en-US" altLang="cs-CZ" sz="2000" b="1" smtClean="0">
              <a:solidFill>
                <a:schemeClr val="tx1"/>
              </a:solidFill>
              <a:latin typeface="Times New Roman" pitchFamily="18" charset="0"/>
            </a:endParaRPr>
          </a:p>
        </p:txBody>
      </p:sp>
      <p:sp>
        <p:nvSpPr>
          <p:cNvPr id="18437" name="Rectangle 3"/>
          <p:cNvSpPr>
            <a:spLocks noGrp="1" noChangeArrowheads="1"/>
          </p:cNvSpPr>
          <p:nvPr>
            <p:ph type="body" idx="1"/>
          </p:nvPr>
        </p:nvSpPr>
        <p:spPr>
          <a:xfrm>
            <a:off x="304800" y="1828800"/>
            <a:ext cx="8610600" cy="4229100"/>
          </a:xfrm>
        </p:spPr>
        <p:txBody>
          <a:bodyPr/>
          <a:lstStyle/>
          <a:p>
            <a:pPr eaLnBrk="1" hangingPunct="1"/>
            <a:r>
              <a:rPr lang="en-US" altLang="cs-CZ" sz="2000" dirty="0" smtClean="0">
                <a:latin typeface="CG Times" pitchFamily="18" charset="0"/>
              </a:rPr>
              <a:t>In the CAPM example used above, plugging the 5 observations in to make up the formulae given above would lead to the estimates    </a:t>
            </a:r>
          </a:p>
          <a:p>
            <a:pPr eaLnBrk="1" hangingPunct="1">
              <a:buFontTx/>
              <a:buNone/>
            </a:pPr>
            <a:r>
              <a:rPr lang="en-US" altLang="cs-CZ" sz="2000" dirty="0" smtClean="0">
                <a:latin typeface="CG Times" pitchFamily="18" charset="0"/>
              </a:rPr>
              <a:t>	      = -1.74 and     = 1.64. We would write the fitted line as:</a:t>
            </a:r>
          </a:p>
          <a:p>
            <a:pPr eaLnBrk="1" hangingPunct="1"/>
            <a:endParaRPr lang="en-US" altLang="cs-CZ" sz="2000" dirty="0" smtClean="0">
              <a:latin typeface="Times New Roman" pitchFamily="18" charset="0"/>
            </a:endParaRPr>
          </a:p>
          <a:p>
            <a:pPr eaLnBrk="1" hangingPunct="1"/>
            <a:endParaRPr lang="en-US" altLang="cs-CZ" sz="2000" dirty="0" smtClean="0">
              <a:latin typeface="Times New Roman" pitchFamily="18" charset="0"/>
            </a:endParaRPr>
          </a:p>
          <a:p>
            <a:pPr eaLnBrk="1" hangingPunct="1"/>
            <a:r>
              <a:rPr lang="en-US" altLang="cs-CZ" sz="2000" dirty="0" smtClean="0">
                <a:latin typeface="Times New Roman" pitchFamily="18" charset="0"/>
              </a:rPr>
              <a:t>Question: If an analyst tells you that she expects the market to yield a return 20% higher than the risk-free rate next year, what would you expect the return on fund XXX to be? </a:t>
            </a:r>
          </a:p>
          <a:p>
            <a:pPr eaLnBrk="1" hangingPunct="1"/>
            <a:endParaRPr lang="en-US" altLang="cs-CZ" sz="2000" dirty="0" smtClean="0">
              <a:latin typeface="Times New Roman" pitchFamily="18" charset="0"/>
            </a:endParaRPr>
          </a:p>
          <a:p>
            <a:pPr eaLnBrk="1" hangingPunct="1"/>
            <a:r>
              <a:rPr lang="en-US" altLang="cs-CZ" sz="2000" dirty="0" smtClean="0">
                <a:latin typeface="Times New Roman" pitchFamily="18" charset="0"/>
              </a:rPr>
              <a:t>Solution: We can say that the expected value of </a:t>
            </a:r>
            <a:r>
              <a:rPr lang="en-US" altLang="cs-CZ" sz="2000" i="1" dirty="0" smtClean="0">
                <a:latin typeface="Times New Roman" pitchFamily="18" charset="0"/>
              </a:rPr>
              <a:t>y</a:t>
            </a:r>
            <a:r>
              <a:rPr lang="en-US" altLang="cs-CZ" sz="2000" dirty="0" smtClean="0">
                <a:latin typeface="Times New Roman" pitchFamily="18" charset="0"/>
              </a:rPr>
              <a:t> = “-1.74 + 1.64 * value of </a:t>
            </a:r>
            <a:r>
              <a:rPr lang="en-US" altLang="cs-CZ" sz="2000" i="1" dirty="0" smtClean="0">
                <a:latin typeface="Times New Roman" pitchFamily="18" charset="0"/>
              </a:rPr>
              <a:t>x</a:t>
            </a:r>
            <a:r>
              <a:rPr lang="en-US" altLang="cs-CZ" sz="2000" dirty="0" smtClean="0">
                <a:latin typeface="Times New Roman" pitchFamily="18" charset="0"/>
              </a:rPr>
              <a:t>”, so plug </a:t>
            </a:r>
            <a:r>
              <a:rPr lang="en-US" altLang="cs-CZ" sz="2000" i="1" dirty="0" smtClean="0">
                <a:latin typeface="Times New Roman" pitchFamily="18" charset="0"/>
              </a:rPr>
              <a:t>x</a:t>
            </a:r>
            <a:r>
              <a:rPr lang="en-US" altLang="cs-CZ" sz="2000" dirty="0" smtClean="0">
                <a:latin typeface="Times New Roman" pitchFamily="18" charset="0"/>
              </a:rPr>
              <a:t> = 20 into the equation to get the expected value for </a:t>
            </a:r>
            <a:r>
              <a:rPr lang="en-US" altLang="cs-CZ" sz="2000" i="1" dirty="0" smtClean="0">
                <a:latin typeface="Times New Roman" pitchFamily="18" charset="0"/>
              </a:rPr>
              <a:t>y</a:t>
            </a:r>
            <a:r>
              <a:rPr lang="en-US" altLang="cs-CZ" sz="2000" dirty="0" smtClean="0">
                <a:latin typeface="Times New Roman" pitchFamily="18" charset="0"/>
              </a:rPr>
              <a:t>:</a:t>
            </a:r>
          </a:p>
        </p:txBody>
      </p:sp>
      <p:pic>
        <p:nvPicPr>
          <p:cNvPr id="1844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88" y="5724525"/>
            <a:ext cx="29702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971800"/>
            <a:ext cx="304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2" name="TextBox 11"/>
              <p:cNvSpPr txBox="1"/>
              <p:nvPr/>
            </p:nvSpPr>
            <p:spPr>
              <a:xfrm>
                <a:off x="5796136" y="1004272"/>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2" name="TextBox 11"/>
              <p:cNvSpPr txBox="1">
                <a:spLocks noRot="1" noChangeAspect="1" noMove="1" noResize="1" noEditPoints="1" noAdjustHandles="1" noChangeArrowheads="1" noChangeShapeType="1" noTextEdit="1"/>
              </p:cNvSpPr>
              <p:nvPr/>
            </p:nvSpPr>
            <p:spPr>
              <a:xfrm>
                <a:off x="5796136" y="1004272"/>
                <a:ext cx="272190" cy="38933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4788024" y="1023739"/>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3" name="TextBox 12"/>
              <p:cNvSpPr txBox="1">
                <a:spLocks noRot="1" noChangeAspect="1" noMove="1" noResize="1" noEditPoints="1" noAdjustHandles="1" noChangeArrowheads="1" noChangeShapeType="1" noTextEdit="1"/>
              </p:cNvSpPr>
              <p:nvPr/>
            </p:nvSpPr>
            <p:spPr>
              <a:xfrm>
                <a:off x="4788024" y="1023739"/>
                <a:ext cx="270587" cy="369332"/>
              </a:xfrm>
              <a:prstGeom prst="rect">
                <a:avLst/>
              </a:prstGeom>
              <a:blipFill>
                <a:blip r:embed="rId5"/>
                <a:stretch>
                  <a:fillRect l="-13333" t="-16393" r="-7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827584" y="2486025"/>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827584" y="2486025"/>
                <a:ext cx="270587" cy="369332"/>
              </a:xfrm>
              <a:prstGeom prst="rect">
                <a:avLst/>
              </a:prstGeom>
              <a:blipFill>
                <a:blip r:embed="rId6"/>
                <a:stretch>
                  <a:fillRect l="-15909" t="-16667" r="-7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2339752" y="2476022"/>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2339752" y="2476022"/>
                <a:ext cx="272190" cy="389337"/>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7F1AD31-41CD-45D9-AC02-6293546800A6}" type="slidenum">
              <a:rPr lang="en-GB" altLang="cs-CZ" sz="1400" smtClean="0">
                <a:latin typeface="Times New Roman" pitchFamily="18" charset="0"/>
              </a:rPr>
              <a:pPr eaLnBrk="1" hangingPunct="1">
                <a:spcBef>
                  <a:spcPct val="0"/>
                </a:spcBef>
                <a:buFontTx/>
                <a:buNone/>
              </a:pPr>
              <a:t>22</a:t>
            </a:fld>
            <a:endParaRPr lang="en-GB" altLang="cs-CZ" sz="1400" smtClean="0">
              <a:latin typeface="Times New Roman" pitchFamily="18" charset="0"/>
            </a:endParaRPr>
          </a:p>
        </p:txBody>
      </p:sp>
      <p:sp>
        <p:nvSpPr>
          <p:cNvPr id="19460" name="Rectangle 2"/>
          <p:cNvSpPr>
            <a:spLocks noGrp="1" noChangeArrowheads="1"/>
          </p:cNvSpPr>
          <p:nvPr>
            <p:ph type="title"/>
          </p:nvPr>
        </p:nvSpPr>
        <p:spPr/>
        <p:txBody>
          <a:bodyPr/>
          <a:lstStyle/>
          <a:p>
            <a:pPr eaLnBrk="1" hangingPunct="1"/>
            <a:r>
              <a:rPr lang="en-GB" altLang="cs-CZ" sz="2500" b="1" smtClean="0">
                <a:latin typeface="Times New Roman" pitchFamily="18" charset="0"/>
              </a:rPr>
              <a:t>Accuracy of Intercept Estimate</a:t>
            </a:r>
          </a:p>
        </p:txBody>
      </p:sp>
      <p:sp>
        <p:nvSpPr>
          <p:cNvPr id="19461" name="Rectangle 3"/>
          <p:cNvSpPr>
            <a:spLocks noGrp="1" noChangeArrowheads="1"/>
          </p:cNvSpPr>
          <p:nvPr>
            <p:ph type="body" idx="1"/>
          </p:nvPr>
        </p:nvSpPr>
        <p:spPr/>
        <p:txBody>
          <a:bodyPr/>
          <a:lstStyle/>
          <a:p>
            <a:pPr eaLnBrk="1" hangingPunct="1"/>
            <a:r>
              <a:rPr lang="en-GB" altLang="cs-CZ" sz="2000" smtClean="0">
                <a:latin typeface="Times New Roman" pitchFamily="18" charset="0"/>
              </a:rPr>
              <a:t>Care needs to be exercised when considering the intercept estimate, particularly if there are no or few observations close to the </a:t>
            </a:r>
            <a:r>
              <a:rPr lang="en-GB" altLang="cs-CZ" sz="2000" i="1" smtClean="0">
                <a:latin typeface="Times New Roman" pitchFamily="18" charset="0"/>
              </a:rPr>
              <a:t>y</a:t>
            </a:r>
            <a:r>
              <a:rPr lang="en-GB" altLang="cs-CZ" sz="2000" smtClean="0">
                <a:latin typeface="Times New Roman" pitchFamily="18" charset="0"/>
              </a:rPr>
              <a:t>-axis:</a:t>
            </a:r>
          </a:p>
          <a:p>
            <a:pPr eaLnBrk="1" hangingPunct="1"/>
            <a:endParaRPr lang="en-GB" altLang="cs-CZ" sz="2000" smtClean="0">
              <a:latin typeface="Times New Roman" pitchFamily="18" charset="0"/>
            </a:endParaRPr>
          </a:p>
        </p:txBody>
      </p:sp>
      <p:pic>
        <p:nvPicPr>
          <p:cNvPr id="1946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667000"/>
            <a:ext cx="54102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77EAC24-55CF-4034-9FDC-C05858820E48}" type="slidenum">
              <a:rPr lang="en-GB" altLang="cs-CZ" sz="1400" smtClean="0">
                <a:latin typeface="Times New Roman" pitchFamily="18" charset="0"/>
              </a:rPr>
              <a:pPr eaLnBrk="1" hangingPunct="1">
                <a:spcBef>
                  <a:spcPct val="0"/>
                </a:spcBef>
                <a:buFontTx/>
                <a:buNone/>
              </a:pPr>
              <a:t>23</a:t>
            </a:fld>
            <a:endParaRPr lang="en-GB" altLang="cs-CZ" sz="1400" smtClean="0">
              <a:latin typeface="Times New Roman" pitchFamily="18" charset="0"/>
            </a:endParaRPr>
          </a:p>
        </p:txBody>
      </p:sp>
      <p:sp>
        <p:nvSpPr>
          <p:cNvPr id="20484"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latin typeface="Times New Roman" pitchFamily="18" charset="0"/>
              </a:rPr>
              <a:t/>
            </a:r>
            <a:br>
              <a:rPr lang="en-GB" altLang="cs-CZ" sz="2500" b="1" smtClean="0">
                <a:latin typeface="Times New Roman" pitchFamily="18" charset="0"/>
              </a:rPr>
            </a:br>
            <a:r>
              <a:rPr lang="en-GB" altLang="cs-CZ" sz="2500" b="1" smtClean="0">
                <a:latin typeface="Times New Roman" pitchFamily="18" charset="0"/>
              </a:rPr>
              <a:t>The Population and the Sample</a:t>
            </a:r>
            <a:br>
              <a:rPr lang="en-GB" altLang="cs-CZ" sz="2500" b="1" smtClean="0">
                <a:latin typeface="Times New Roman" pitchFamily="18" charset="0"/>
              </a:rPr>
            </a:br>
            <a:endParaRPr lang="en-US" altLang="cs-CZ" u="sng" smtClean="0"/>
          </a:p>
        </p:txBody>
      </p:sp>
      <p:sp>
        <p:nvSpPr>
          <p:cNvPr id="20485" name="Rectangle 3"/>
          <p:cNvSpPr>
            <a:spLocks noGrp="1" noChangeArrowheads="1"/>
          </p:cNvSpPr>
          <p:nvPr>
            <p:ph type="body" idx="1"/>
          </p:nvPr>
        </p:nvSpPr>
        <p:spPr>
          <a:xfrm>
            <a:off x="457200" y="1828800"/>
            <a:ext cx="8178800" cy="4229100"/>
          </a:xfrm>
        </p:spPr>
        <p:txBody>
          <a:bodyPr/>
          <a:lstStyle/>
          <a:p>
            <a:pPr algn="just" eaLnBrk="1" hangingPunct="1"/>
            <a:r>
              <a:rPr lang="en-GB" altLang="cs-CZ" sz="2000" smtClean="0">
                <a:latin typeface="Times New Roman" pitchFamily="18" charset="0"/>
              </a:rPr>
              <a:t>The population is the total collection of all objects or people to be studied, for example, </a:t>
            </a:r>
          </a:p>
          <a:p>
            <a:pPr algn="just" eaLnBrk="1" hangingPunct="1"/>
            <a:endParaRPr lang="en-GB" altLang="cs-CZ" sz="2000" smtClean="0">
              <a:latin typeface="Times New Roman" pitchFamily="18" charset="0"/>
            </a:endParaRPr>
          </a:p>
          <a:p>
            <a:pPr algn="just" eaLnBrk="1" hangingPunct="1"/>
            <a:r>
              <a:rPr lang="en-GB" altLang="cs-CZ" sz="2000" u="sng" smtClean="0">
                <a:latin typeface="Times New Roman" pitchFamily="18" charset="0"/>
              </a:rPr>
              <a:t>Interested in</a:t>
            </a:r>
            <a:r>
              <a:rPr lang="en-GB" altLang="cs-CZ" sz="2000" smtClean="0">
                <a:latin typeface="Times New Roman" pitchFamily="18" charset="0"/>
              </a:rPr>
              <a:t>				</a:t>
            </a:r>
            <a:r>
              <a:rPr lang="en-GB" altLang="cs-CZ" sz="2000" u="sng" smtClean="0">
                <a:latin typeface="Times New Roman" pitchFamily="18" charset="0"/>
              </a:rPr>
              <a:t>Population of interest</a:t>
            </a:r>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predicting outcome			the entire electorate</a:t>
            </a:r>
          </a:p>
          <a:p>
            <a:pPr algn="just" eaLnBrk="1" hangingPunct="1">
              <a:buFontTx/>
              <a:buNone/>
            </a:pPr>
            <a:r>
              <a:rPr lang="en-GB" altLang="cs-CZ" sz="2000" smtClean="0">
                <a:latin typeface="Times New Roman" pitchFamily="18" charset="0"/>
              </a:rPr>
              <a:t>	of an election	</a:t>
            </a:r>
          </a:p>
          <a:p>
            <a:pPr algn="just" eaLnBrk="1" hangingPunct="1">
              <a:buFontTx/>
              <a:buNone/>
            </a:pPr>
            <a:endParaRPr lang="en-GB" altLang="cs-CZ" sz="2000" smtClean="0">
              <a:latin typeface="Times New Roman" pitchFamily="18" charset="0"/>
            </a:endParaRPr>
          </a:p>
          <a:p>
            <a:pPr algn="just" eaLnBrk="1" hangingPunct="1"/>
            <a:r>
              <a:rPr lang="en-GB" altLang="cs-CZ" sz="2000" smtClean="0">
                <a:latin typeface="Times New Roman" pitchFamily="18" charset="0"/>
              </a:rPr>
              <a:t>A sample is a selection of just some items from the population. </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A random sample is a sample in which each individual item in the population is equally likely to be drawn.</a:t>
            </a:r>
          </a:p>
          <a:p>
            <a:pPr algn="just" eaLnBrk="1" hangingPunct="1"/>
            <a:endParaRPr lang="en-GB" altLang="cs-CZ" sz="2000" smtClean="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B38283D-F4E2-48B3-AB8E-24D6852FAA7C}" type="slidenum">
              <a:rPr lang="en-GB" altLang="cs-CZ" sz="1400" smtClean="0">
                <a:latin typeface="Times New Roman" pitchFamily="18" charset="0"/>
              </a:rPr>
              <a:pPr eaLnBrk="1" hangingPunct="1">
                <a:spcBef>
                  <a:spcPct val="0"/>
                </a:spcBef>
                <a:buFontTx/>
                <a:buNone/>
              </a:pPr>
              <a:t>24</a:t>
            </a:fld>
            <a:endParaRPr lang="en-GB" altLang="cs-CZ" sz="1400" smtClean="0">
              <a:latin typeface="Times New Roman" pitchFamily="18" charset="0"/>
            </a:endParaRPr>
          </a:p>
        </p:txBody>
      </p:sp>
      <p:sp>
        <p:nvSpPr>
          <p:cNvPr id="21508"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latin typeface="Times New Roman" pitchFamily="18" charset="0"/>
              </a:rPr>
              <a:t/>
            </a:r>
            <a:br>
              <a:rPr lang="en-GB" altLang="cs-CZ" sz="2500" b="1" smtClean="0">
                <a:latin typeface="Times New Roman" pitchFamily="18" charset="0"/>
              </a:rPr>
            </a:br>
            <a:r>
              <a:rPr lang="en-GB" altLang="cs-CZ" sz="2500" b="1" smtClean="0">
                <a:latin typeface="Times New Roman" pitchFamily="18" charset="0"/>
              </a:rPr>
              <a:t>The DGP and the PRF</a:t>
            </a:r>
            <a:r>
              <a:rPr lang="en-GB" altLang="cs-CZ" sz="2500" smtClean="0">
                <a:latin typeface="Times New Roman" pitchFamily="18" charset="0"/>
              </a:rPr>
              <a:t/>
            </a:r>
            <a:br>
              <a:rPr lang="en-GB" altLang="cs-CZ" sz="2500" smtClean="0">
                <a:latin typeface="Times New Roman" pitchFamily="18" charset="0"/>
              </a:rPr>
            </a:br>
            <a:endParaRPr lang="en-US" altLang="cs-CZ" smtClean="0"/>
          </a:p>
        </p:txBody>
      </p:sp>
      <p:sp>
        <p:nvSpPr>
          <p:cNvPr id="21509" name="Rectangle 3"/>
          <p:cNvSpPr>
            <a:spLocks noGrp="1" noChangeArrowheads="1"/>
          </p:cNvSpPr>
          <p:nvPr>
            <p:ph type="body" idx="1"/>
          </p:nvPr>
        </p:nvSpPr>
        <p:spPr>
          <a:xfrm>
            <a:off x="457200" y="1828800"/>
            <a:ext cx="8178800" cy="4419600"/>
          </a:xfrm>
        </p:spPr>
        <p:txBody>
          <a:bodyPr/>
          <a:lstStyle/>
          <a:p>
            <a:pPr algn="just" eaLnBrk="1" hangingPunct="1"/>
            <a:r>
              <a:rPr lang="en-GB" altLang="cs-CZ" sz="2000" dirty="0" smtClean="0">
                <a:latin typeface="Times New Roman" pitchFamily="18" charset="0"/>
              </a:rPr>
              <a:t>The population regression function (PRF) is a description of the model that is thought to be generating the actual data</a:t>
            </a:r>
            <a:r>
              <a:rPr lang="cs-CZ" altLang="cs-CZ" sz="2000" dirty="0" smtClean="0">
                <a:latin typeface="Times New Roman" pitchFamily="18" charset="0"/>
              </a:rPr>
              <a:t> (data generation process)</a:t>
            </a:r>
            <a:r>
              <a:rPr lang="en-GB" altLang="cs-CZ" sz="2000" dirty="0" smtClean="0">
                <a:latin typeface="Times New Roman" pitchFamily="18" charset="0"/>
              </a:rPr>
              <a:t> and the true relationship between the variables (i.e. the true values of </a:t>
            </a:r>
            <a:r>
              <a:rPr lang="en-GB" altLang="cs-CZ" sz="2000" i="1" dirty="0" smtClean="0">
                <a:latin typeface="Times New Roman" pitchFamily="18" charset="0"/>
                <a:sym typeface="Symbol" pitchFamily="18" charset="2"/>
              </a:rPr>
              <a:t></a:t>
            </a:r>
            <a:r>
              <a:rPr lang="en-GB" altLang="cs-CZ" sz="2000" i="1" dirty="0" smtClean="0">
                <a:latin typeface="Times New Roman" pitchFamily="18" charset="0"/>
              </a:rPr>
              <a:t> </a:t>
            </a:r>
            <a:r>
              <a:rPr lang="en-GB" altLang="cs-CZ" sz="2000" dirty="0" smtClean="0">
                <a:latin typeface="Times New Roman" pitchFamily="18" charset="0"/>
              </a:rPr>
              <a:t>and</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The PRF is </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The SRF is </a:t>
            </a:r>
          </a:p>
          <a:p>
            <a:pPr algn="just" eaLnBrk="1" hangingPunct="1">
              <a:buFontTx/>
              <a:buNone/>
            </a:pPr>
            <a:r>
              <a:rPr lang="en-US" altLang="cs-CZ" sz="2000" dirty="0" smtClean="0">
                <a:latin typeface="Times New Roman" pitchFamily="18" charset="0"/>
              </a:rPr>
              <a:t>	</a:t>
            </a:r>
            <a:r>
              <a:rPr lang="en-GB" altLang="cs-CZ" sz="2000" dirty="0" smtClean="0">
                <a:latin typeface="Times New Roman" pitchFamily="18" charset="0"/>
              </a:rPr>
              <a:t>and we also know that		     .</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We use the SRF to infer likely values of the PRF.</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We also want to know how “good” our estimates of </a:t>
            </a:r>
            <a:r>
              <a:rPr lang="en-GB" altLang="cs-CZ" sz="2000" i="1" dirty="0" smtClean="0">
                <a:latin typeface="Times New Roman" pitchFamily="18" charset="0"/>
                <a:sym typeface="Symbol" pitchFamily="18" charset="2"/>
              </a:rPr>
              <a:t></a:t>
            </a:r>
            <a:r>
              <a:rPr lang="en-GB" altLang="cs-CZ" sz="2000" i="1" dirty="0" smtClean="0">
                <a:latin typeface="Times New Roman" pitchFamily="18" charset="0"/>
              </a:rPr>
              <a:t> </a:t>
            </a:r>
            <a:r>
              <a:rPr lang="en-GB" altLang="cs-CZ" sz="2000" dirty="0" smtClean="0">
                <a:latin typeface="Times New Roman" pitchFamily="18" charset="0"/>
              </a:rPr>
              <a:t>and</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are.</a:t>
            </a:r>
          </a:p>
          <a:p>
            <a:pPr eaLnBrk="1" hangingPunct="1"/>
            <a:endParaRPr lang="en-US" altLang="cs-CZ" sz="2000" dirty="0" smtClean="0">
              <a:latin typeface="Times New Roman" pitchFamily="18" charset="0"/>
            </a:endParaRPr>
          </a:p>
        </p:txBody>
      </p:sp>
      <p:graphicFrame>
        <p:nvGraphicFramePr>
          <p:cNvPr id="21510" name="Object 8"/>
          <p:cNvGraphicFramePr>
            <a:graphicFrameLocks noChangeAspect="1"/>
          </p:cNvGraphicFramePr>
          <p:nvPr/>
        </p:nvGraphicFramePr>
        <p:xfrm>
          <a:off x="2286000" y="3886200"/>
          <a:ext cx="1441450" cy="430213"/>
        </p:xfrm>
        <a:graphic>
          <a:graphicData uri="http://schemas.openxmlformats.org/presentationml/2006/ole">
            <mc:AlternateContent xmlns:mc="http://schemas.openxmlformats.org/markup-compatibility/2006">
              <mc:Choice xmlns:v="urn:schemas-microsoft-com:vml" Requires="v">
                <p:oleObj spid="_x0000_s21645" name="Equation" r:id="rId3" imgW="748975" imgH="253890" progId="Equation.3">
                  <p:embed/>
                </p:oleObj>
              </mc:Choice>
              <mc:Fallback>
                <p:oleObj name="Equation" r:id="rId3" imgW="748975" imgH="25389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886200"/>
                        <a:ext cx="144145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9"/>
          <p:cNvGraphicFramePr>
            <a:graphicFrameLocks noChangeAspect="1"/>
          </p:cNvGraphicFramePr>
          <p:nvPr/>
        </p:nvGraphicFramePr>
        <p:xfrm>
          <a:off x="2286000" y="3170238"/>
          <a:ext cx="1797050" cy="411162"/>
        </p:xfrm>
        <a:graphic>
          <a:graphicData uri="http://schemas.openxmlformats.org/presentationml/2006/ole">
            <mc:AlternateContent xmlns:mc="http://schemas.openxmlformats.org/markup-compatibility/2006">
              <mc:Choice xmlns:v="urn:schemas-microsoft-com:vml" Requires="v">
                <p:oleObj spid="_x0000_s21646" name="Equation" r:id="rId5" imgW="1002865" imgH="228501" progId="Equation.3">
                  <p:embed/>
                </p:oleObj>
              </mc:Choice>
              <mc:Fallback>
                <p:oleObj name="Equation" r:id="rId5" imgW="1002865" imgH="228501"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170238"/>
                        <a:ext cx="179705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2" name="Object 12"/>
          <p:cNvGraphicFramePr>
            <a:graphicFrameLocks noChangeAspect="1"/>
          </p:cNvGraphicFramePr>
          <p:nvPr/>
        </p:nvGraphicFramePr>
        <p:xfrm>
          <a:off x="3352800" y="4267200"/>
          <a:ext cx="1219200" cy="398463"/>
        </p:xfrm>
        <a:graphic>
          <a:graphicData uri="http://schemas.openxmlformats.org/presentationml/2006/ole">
            <mc:AlternateContent xmlns:mc="http://schemas.openxmlformats.org/markup-compatibility/2006">
              <mc:Choice xmlns:v="urn:schemas-microsoft-com:vml" Requires="v">
                <p:oleObj spid="_x0000_s21647" name="Equation" r:id="rId7" imgW="698500" imgH="228600" progId="Equation.3">
                  <p:embed/>
                </p:oleObj>
              </mc:Choice>
              <mc:Fallback>
                <p:oleObj name="Equation" r:id="rId7" imgW="6985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267200"/>
                        <a:ext cx="12192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8E29CC0-8C77-49E5-BE94-DBFD7ABB3DAE}" type="slidenum">
              <a:rPr lang="en-GB" altLang="cs-CZ" sz="1400" smtClean="0">
                <a:latin typeface="Times New Roman" pitchFamily="18" charset="0"/>
              </a:rPr>
              <a:pPr eaLnBrk="1" hangingPunct="1">
                <a:spcBef>
                  <a:spcPct val="0"/>
                </a:spcBef>
                <a:buFontTx/>
                <a:buNone/>
              </a:pPr>
              <a:t>25</a:t>
            </a:fld>
            <a:endParaRPr lang="en-GB" altLang="cs-CZ" sz="1400" smtClean="0">
              <a:latin typeface="Times New Roman" pitchFamily="18" charset="0"/>
            </a:endParaRPr>
          </a:p>
        </p:txBody>
      </p:sp>
      <p:sp>
        <p:nvSpPr>
          <p:cNvPr id="22532" name="Rectangle 2"/>
          <p:cNvSpPr>
            <a:spLocks noGrp="1" noChangeArrowheads="1"/>
          </p:cNvSpPr>
          <p:nvPr>
            <p:ph type="title"/>
          </p:nvPr>
        </p:nvSpPr>
        <p:spPr>
          <a:xfrm>
            <a:off x="1219200" y="762000"/>
            <a:ext cx="7772400" cy="914400"/>
          </a:xfrm>
        </p:spPr>
        <p:txBody>
          <a:bodyPr/>
          <a:lstStyle/>
          <a:p>
            <a:pPr eaLnBrk="1" hangingPunct="1"/>
            <a:r>
              <a:rPr lang="en-GB" altLang="cs-CZ" sz="2500" b="1" smtClean="0">
                <a:latin typeface="Times New Roman" pitchFamily="18" charset="0"/>
              </a:rPr>
              <a:t>Linearity</a:t>
            </a:r>
            <a:br>
              <a:rPr lang="en-GB" altLang="cs-CZ" sz="2500" b="1" smtClean="0">
                <a:latin typeface="Times New Roman" pitchFamily="18" charset="0"/>
              </a:rPr>
            </a:br>
            <a:endParaRPr lang="en-US" altLang="cs-CZ" sz="2000" b="1" smtClean="0">
              <a:latin typeface="Times New Roman" pitchFamily="18" charset="0"/>
            </a:endParaRPr>
          </a:p>
        </p:txBody>
      </p:sp>
      <p:sp>
        <p:nvSpPr>
          <p:cNvPr id="22533" name="Rectangle 3"/>
          <p:cNvSpPr>
            <a:spLocks noGrp="1" noChangeArrowheads="1"/>
          </p:cNvSpPr>
          <p:nvPr>
            <p:ph type="body" idx="1"/>
          </p:nvPr>
        </p:nvSpPr>
        <p:spPr>
          <a:xfrm>
            <a:off x="457200" y="1828800"/>
            <a:ext cx="8178800" cy="4229100"/>
          </a:xfrm>
        </p:spPr>
        <p:txBody>
          <a:bodyPr/>
          <a:lstStyle/>
          <a:p>
            <a:pPr algn="just" eaLnBrk="1" hangingPunct="1"/>
            <a:r>
              <a:rPr lang="en-GB" altLang="cs-CZ" sz="2000" smtClean="0">
                <a:latin typeface="Times New Roman" pitchFamily="18" charset="0"/>
              </a:rPr>
              <a:t>In order to use OLS, we need a model which is linear in the parameters (</a:t>
            </a:r>
            <a:r>
              <a:rPr lang="en-GB" altLang="cs-CZ" sz="2000" i="1" smtClean="0">
                <a:latin typeface="Times New Roman" pitchFamily="18" charset="0"/>
                <a:sym typeface="Symbol" pitchFamily="18" charset="2"/>
              </a:rPr>
              <a:t></a:t>
            </a:r>
            <a:r>
              <a:rPr lang="en-GB" altLang="cs-CZ" sz="2000" i="1" smtClean="0">
                <a:latin typeface="Times New Roman" pitchFamily="18" charset="0"/>
              </a:rPr>
              <a:t>  </a:t>
            </a:r>
            <a:r>
              <a:rPr lang="en-GB" altLang="cs-CZ" sz="2000" smtClean="0">
                <a:latin typeface="Times New Roman" pitchFamily="18" charset="0"/>
              </a:rPr>
              <a:t>and</a:t>
            </a:r>
            <a:r>
              <a:rPr lang="en-GB" altLang="cs-CZ" sz="2000" i="1" smtClean="0">
                <a:latin typeface="Times New Roman" pitchFamily="18" charset="0"/>
              </a:rPr>
              <a:t> </a:t>
            </a:r>
            <a:r>
              <a:rPr lang="en-GB" altLang="cs-CZ" sz="2000" i="1" smtClean="0">
                <a:latin typeface="Times New Roman" pitchFamily="18" charset="0"/>
                <a:sym typeface="Symbol" pitchFamily="18" charset="2"/>
              </a:rPr>
              <a:t> </a:t>
            </a:r>
            <a:r>
              <a:rPr lang="en-GB" altLang="cs-CZ" sz="2000" smtClean="0">
                <a:latin typeface="Times New Roman" pitchFamily="18" charset="0"/>
              </a:rPr>
              <a:t>). It does not necessarily have to be linear in the variables (</a:t>
            </a:r>
            <a:r>
              <a:rPr lang="en-GB" altLang="cs-CZ" sz="2000" i="1" smtClean="0">
                <a:latin typeface="Times New Roman" pitchFamily="18" charset="0"/>
              </a:rPr>
              <a:t>y</a:t>
            </a:r>
            <a:r>
              <a:rPr lang="en-GB" altLang="cs-CZ" sz="2000" smtClean="0">
                <a:latin typeface="Times New Roman" pitchFamily="18" charset="0"/>
              </a:rPr>
              <a:t> and </a:t>
            </a:r>
            <a:r>
              <a:rPr lang="en-GB" altLang="cs-CZ" sz="2000" i="1" smtClean="0">
                <a:latin typeface="Times New Roman" pitchFamily="18" charset="0"/>
              </a:rPr>
              <a:t>x</a:t>
            </a:r>
            <a:r>
              <a:rPr lang="en-GB" altLang="cs-CZ" sz="2000" smtClean="0">
                <a:latin typeface="Times New Roman" pitchFamily="18" charset="0"/>
              </a:rPr>
              <a:t>). </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Linear in the parameters means that the parameters are not multiplied together, divided, squared or cubed etc.</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Some models can be transformed to linear ones by a suitable substitution or manipulation, e.g. the exponential regression model</a:t>
            </a:r>
          </a:p>
          <a:p>
            <a:pPr algn="just" eaLnBrk="1" hangingPunct="1"/>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Then  let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i="1" smtClean="0">
                <a:latin typeface="Times New Roman" pitchFamily="18" charset="0"/>
              </a:rPr>
              <a:t>=</a:t>
            </a:r>
            <a:r>
              <a:rPr lang="en-GB" altLang="cs-CZ" sz="2000" smtClean="0">
                <a:latin typeface="Times New Roman" pitchFamily="18" charset="0"/>
              </a:rPr>
              <a:t>ln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baseline="-25000" smtClean="0">
                <a:latin typeface="Times New Roman" pitchFamily="18" charset="0"/>
              </a:rPr>
              <a:t>   </a:t>
            </a:r>
            <a:r>
              <a:rPr lang="en-GB" altLang="cs-CZ" sz="2000" smtClean="0">
                <a:latin typeface="Times New Roman" pitchFamily="18" charset="0"/>
              </a:rPr>
              <a:t>and </a:t>
            </a:r>
            <a:r>
              <a:rPr lang="en-GB" altLang="cs-CZ" sz="2000" i="1" smtClean="0">
                <a:latin typeface="Times New Roman" pitchFamily="18" charset="0"/>
              </a:rPr>
              <a:t>x</a:t>
            </a:r>
            <a:r>
              <a:rPr lang="en-GB" altLang="cs-CZ" sz="2000" i="1" baseline="-25000" smtClean="0">
                <a:latin typeface="Times New Roman" pitchFamily="18" charset="0"/>
              </a:rPr>
              <a:t>t</a:t>
            </a:r>
            <a:r>
              <a:rPr lang="en-GB" altLang="cs-CZ" sz="2000" smtClean="0">
                <a:latin typeface="Times New Roman" pitchFamily="18" charset="0"/>
              </a:rPr>
              <a:t>=ln </a:t>
            </a:r>
            <a:r>
              <a:rPr lang="en-GB" altLang="cs-CZ" sz="2000" i="1" smtClean="0">
                <a:latin typeface="Times New Roman" pitchFamily="18" charset="0"/>
              </a:rPr>
              <a:t>X</a:t>
            </a:r>
            <a:r>
              <a:rPr lang="en-US" altLang="cs-CZ" sz="2000" i="1" baseline="-25000" smtClean="0">
                <a:latin typeface="Times New Roman" pitchFamily="18" charset="0"/>
              </a:rPr>
              <a:t>t</a:t>
            </a:r>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a:t>
            </a:r>
          </a:p>
        </p:txBody>
      </p:sp>
      <p:graphicFrame>
        <p:nvGraphicFramePr>
          <p:cNvPr id="22534" name="Object 8"/>
          <p:cNvGraphicFramePr>
            <a:graphicFrameLocks noChangeAspect="1"/>
          </p:cNvGraphicFramePr>
          <p:nvPr/>
        </p:nvGraphicFramePr>
        <p:xfrm>
          <a:off x="3200400" y="5791200"/>
          <a:ext cx="1797050" cy="411163"/>
        </p:xfrm>
        <a:graphic>
          <a:graphicData uri="http://schemas.openxmlformats.org/presentationml/2006/ole">
            <mc:AlternateContent xmlns:mc="http://schemas.openxmlformats.org/markup-compatibility/2006">
              <mc:Choice xmlns:v="urn:schemas-microsoft-com:vml" Requires="v">
                <p:oleObj spid="_x0000_s22624" name="Equation" r:id="rId3" imgW="1002865" imgH="228501" progId="Equation.3">
                  <p:embed/>
                </p:oleObj>
              </mc:Choice>
              <mc:Fallback>
                <p:oleObj name="Equation" r:id="rId3" imgW="1002865" imgH="22850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791200"/>
                        <a:ext cx="17970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10"/>
          <p:cNvGraphicFramePr>
            <a:graphicFrameLocks noChangeAspect="1"/>
          </p:cNvGraphicFramePr>
          <p:nvPr/>
        </p:nvGraphicFramePr>
        <p:xfrm>
          <a:off x="2286000" y="4705350"/>
          <a:ext cx="5257800" cy="460375"/>
        </p:xfrm>
        <a:graphic>
          <a:graphicData uri="http://schemas.openxmlformats.org/presentationml/2006/ole">
            <mc:AlternateContent xmlns:mc="http://schemas.openxmlformats.org/markup-compatibility/2006">
              <mc:Choice xmlns:v="urn:schemas-microsoft-com:vml" Requires="v">
                <p:oleObj spid="_x0000_s22625" name="Equation" r:id="rId5" imgW="2298700" imgH="241300" progId="Equation.3">
                  <p:embed/>
                </p:oleObj>
              </mc:Choice>
              <mc:Fallback>
                <p:oleObj name="Equation" r:id="rId5" imgW="2298700" imgH="241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705350"/>
                        <a:ext cx="5257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A92CE5A-5DD6-4528-8E19-539FDBEFE0BA}" type="slidenum">
              <a:rPr lang="en-GB" altLang="cs-CZ" sz="1400" smtClean="0">
                <a:latin typeface="Times New Roman" pitchFamily="18" charset="0"/>
              </a:rPr>
              <a:pPr eaLnBrk="1" hangingPunct="1">
                <a:spcBef>
                  <a:spcPct val="0"/>
                </a:spcBef>
                <a:buFontTx/>
                <a:buNone/>
              </a:pPr>
              <a:t>26</a:t>
            </a:fld>
            <a:endParaRPr lang="en-GB" altLang="cs-CZ" sz="1400" smtClean="0">
              <a:latin typeface="Times New Roman" pitchFamily="18" charset="0"/>
            </a:endParaRPr>
          </a:p>
        </p:txBody>
      </p:sp>
      <p:sp>
        <p:nvSpPr>
          <p:cNvPr id="23556" name="Rectangle 2050"/>
          <p:cNvSpPr>
            <a:spLocks noGrp="1" noChangeArrowheads="1"/>
          </p:cNvSpPr>
          <p:nvPr>
            <p:ph type="title"/>
          </p:nvPr>
        </p:nvSpPr>
        <p:spPr>
          <a:xfrm>
            <a:off x="1219200" y="762000"/>
            <a:ext cx="7772400" cy="914400"/>
          </a:xfrm>
        </p:spPr>
        <p:txBody>
          <a:bodyPr/>
          <a:lstStyle/>
          <a:p>
            <a:pPr eaLnBrk="1" hangingPunct="1"/>
            <a:r>
              <a:rPr lang="en-GB" altLang="cs-CZ" sz="2500" b="1" smtClean="0">
                <a:latin typeface="Times New Roman" pitchFamily="18" charset="0"/>
              </a:rPr>
              <a:t>Linear and Non-linear Models</a:t>
            </a:r>
            <a:br>
              <a:rPr lang="en-GB" altLang="cs-CZ" sz="2500" b="1" smtClean="0">
                <a:latin typeface="Times New Roman" pitchFamily="18" charset="0"/>
              </a:rPr>
            </a:br>
            <a:endParaRPr lang="en-US" altLang="cs-CZ" sz="2000" b="1" smtClean="0">
              <a:latin typeface="Times New Roman" pitchFamily="18" charset="0"/>
            </a:endParaRPr>
          </a:p>
        </p:txBody>
      </p:sp>
      <p:sp>
        <p:nvSpPr>
          <p:cNvPr id="23557" name="Rectangle 2051"/>
          <p:cNvSpPr>
            <a:spLocks noGrp="1" noChangeArrowheads="1"/>
          </p:cNvSpPr>
          <p:nvPr>
            <p:ph type="body" idx="1"/>
          </p:nvPr>
        </p:nvSpPr>
        <p:spPr>
          <a:xfrm>
            <a:off x="457200" y="1828800"/>
            <a:ext cx="8178800" cy="4229100"/>
          </a:xfrm>
        </p:spPr>
        <p:txBody>
          <a:bodyPr/>
          <a:lstStyle/>
          <a:p>
            <a:pPr algn="just" eaLnBrk="1" hangingPunct="1"/>
            <a:r>
              <a:rPr lang="en-GB" altLang="cs-CZ" sz="2000" smtClean="0">
                <a:latin typeface="Times New Roman" pitchFamily="18" charset="0"/>
              </a:rPr>
              <a:t>This is known as the exponential regression model. Here, the coefficients can be interpreted as elasticities.</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Similarly, if theory suggests that </a:t>
            </a:r>
            <a:r>
              <a:rPr lang="en-GB" altLang="cs-CZ" sz="2000" i="1" smtClean="0">
                <a:latin typeface="Times New Roman" pitchFamily="18" charset="0"/>
              </a:rPr>
              <a:t>y</a:t>
            </a:r>
            <a:r>
              <a:rPr lang="en-GB" altLang="cs-CZ" sz="2000" smtClean="0">
                <a:latin typeface="Times New Roman" pitchFamily="18" charset="0"/>
              </a:rPr>
              <a:t> and </a:t>
            </a:r>
            <a:r>
              <a:rPr lang="en-GB" altLang="cs-CZ" sz="2000" i="1" smtClean="0">
                <a:latin typeface="Times New Roman" pitchFamily="18" charset="0"/>
              </a:rPr>
              <a:t>x</a:t>
            </a:r>
            <a:r>
              <a:rPr lang="en-GB" altLang="cs-CZ" sz="2000" smtClean="0">
                <a:latin typeface="Times New Roman" pitchFamily="18" charset="0"/>
              </a:rPr>
              <a:t> should be inversely related:</a:t>
            </a:r>
          </a:p>
          <a:p>
            <a:pPr algn="just" eaLnBrk="1" hangingPunct="1"/>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a:t>
            </a:r>
          </a:p>
          <a:p>
            <a:pPr algn="just" eaLnBrk="1" hangingPunct="1">
              <a:buFontTx/>
              <a:buNone/>
            </a:pPr>
            <a:r>
              <a:rPr lang="en-GB" altLang="cs-CZ" sz="2000" smtClean="0">
                <a:latin typeface="Times New Roman" pitchFamily="18" charset="0"/>
              </a:rPr>
              <a:t>	then the regression can be estimated using OLS by substituting </a:t>
            </a:r>
          </a:p>
          <a:p>
            <a:pPr algn="just" eaLnBrk="1" hangingPunct="1">
              <a:buFontTx/>
              <a:buNone/>
            </a:pPr>
            <a:r>
              <a:rPr lang="en-GB" altLang="cs-CZ" sz="2000" smtClean="0">
                <a:latin typeface="Times New Roman" pitchFamily="18" charset="0"/>
              </a:rPr>
              <a:t> 		</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But some models are intrinsically non-linear, e.g.</a:t>
            </a:r>
          </a:p>
          <a:p>
            <a:pPr eaLnBrk="1" hangingPunct="1"/>
            <a:endParaRPr lang="en-US" altLang="cs-CZ" sz="2000" smtClean="0">
              <a:latin typeface="Times New Roman" pitchFamily="18" charset="0"/>
            </a:endParaRPr>
          </a:p>
        </p:txBody>
      </p:sp>
      <p:graphicFrame>
        <p:nvGraphicFramePr>
          <p:cNvPr id="23558" name="Object 2055"/>
          <p:cNvGraphicFramePr>
            <a:graphicFrameLocks noChangeAspect="1"/>
          </p:cNvGraphicFramePr>
          <p:nvPr/>
        </p:nvGraphicFramePr>
        <p:xfrm>
          <a:off x="3352800" y="3200400"/>
          <a:ext cx="1676400" cy="755650"/>
        </p:xfrm>
        <a:graphic>
          <a:graphicData uri="http://schemas.openxmlformats.org/presentationml/2006/ole">
            <mc:AlternateContent xmlns:mc="http://schemas.openxmlformats.org/markup-compatibility/2006">
              <mc:Choice xmlns:v="urn:schemas-microsoft-com:vml" Requires="v">
                <p:oleObj spid="_x0000_s23693" name="Equation" r:id="rId3" imgW="952087" imgH="431613" progId="Equation.3">
                  <p:embed/>
                </p:oleObj>
              </mc:Choice>
              <mc:Fallback>
                <p:oleObj name="Equation" r:id="rId3" imgW="952087" imgH="431613" progId="Equation.3">
                  <p:embed/>
                  <p:pic>
                    <p:nvPicPr>
                      <p:cNvPr id="0" name="Object 2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200400"/>
                        <a:ext cx="1676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9" name="Object 2056"/>
          <p:cNvGraphicFramePr>
            <a:graphicFrameLocks noChangeAspect="1"/>
          </p:cNvGraphicFramePr>
          <p:nvPr/>
        </p:nvGraphicFramePr>
        <p:xfrm>
          <a:off x="3810000" y="4394200"/>
          <a:ext cx="838200" cy="787400"/>
        </p:xfrm>
        <a:graphic>
          <a:graphicData uri="http://schemas.openxmlformats.org/presentationml/2006/ole">
            <mc:AlternateContent xmlns:mc="http://schemas.openxmlformats.org/markup-compatibility/2006">
              <mc:Choice xmlns:v="urn:schemas-microsoft-com:vml" Requires="v">
                <p:oleObj spid="_x0000_s23694" name="Equation" r:id="rId5" imgW="457200" imgH="431800" progId="Equation.3">
                  <p:embed/>
                </p:oleObj>
              </mc:Choice>
              <mc:Fallback>
                <p:oleObj name="Equation" r:id="rId5" imgW="457200" imgH="431800" progId="Equation.3">
                  <p:embed/>
                  <p:pic>
                    <p:nvPicPr>
                      <p:cNvPr id="0" name="Object 20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394200"/>
                        <a:ext cx="838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0" name="Object 2057"/>
          <p:cNvGraphicFramePr>
            <a:graphicFrameLocks noChangeAspect="1"/>
          </p:cNvGraphicFramePr>
          <p:nvPr/>
        </p:nvGraphicFramePr>
        <p:xfrm>
          <a:off x="3657600" y="5521325"/>
          <a:ext cx="1981200" cy="498475"/>
        </p:xfrm>
        <a:graphic>
          <a:graphicData uri="http://schemas.openxmlformats.org/presentationml/2006/ole">
            <mc:AlternateContent xmlns:mc="http://schemas.openxmlformats.org/markup-compatibility/2006">
              <mc:Choice xmlns:v="urn:schemas-microsoft-com:vml" Requires="v">
                <p:oleObj spid="_x0000_s23695" name="Equation" r:id="rId7" imgW="1002865" imgH="253890" progId="Equation.3">
                  <p:embed/>
                </p:oleObj>
              </mc:Choice>
              <mc:Fallback>
                <p:oleObj name="Equation" r:id="rId7" imgW="1002865" imgH="253890" progId="Equation.3">
                  <p:embed/>
                  <p:pic>
                    <p:nvPicPr>
                      <p:cNvPr id="0" name="Object 20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521325"/>
                        <a:ext cx="19812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2047CCD-90A2-4A27-B682-5B6EBA41B3D1}" type="slidenum">
              <a:rPr lang="en-GB" altLang="cs-CZ" sz="1400" smtClean="0">
                <a:latin typeface="Times New Roman" pitchFamily="18" charset="0"/>
              </a:rPr>
              <a:pPr eaLnBrk="1" hangingPunct="1">
                <a:spcBef>
                  <a:spcPct val="0"/>
                </a:spcBef>
                <a:buFontTx/>
                <a:buNone/>
              </a:pPr>
              <a:t>27</a:t>
            </a:fld>
            <a:endParaRPr lang="en-GB" altLang="cs-CZ" sz="1400" smtClean="0">
              <a:latin typeface="Times New Roman" pitchFamily="18" charset="0"/>
            </a:endParaRPr>
          </a:p>
        </p:txBody>
      </p:sp>
      <p:sp>
        <p:nvSpPr>
          <p:cNvPr id="24580" name="Rectangle 1026"/>
          <p:cNvSpPr>
            <a:spLocks noGrp="1" noChangeArrowheads="1"/>
          </p:cNvSpPr>
          <p:nvPr>
            <p:ph type="title"/>
          </p:nvPr>
        </p:nvSpPr>
        <p:spPr>
          <a:xfrm>
            <a:off x="1143000" y="609600"/>
            <a:ext cx="7772400" cy="1143000"/>
          </a:xfrm>
        </p:spPr>
        <p:txBody>
          <a:bodyPr/>
          <a:lstStyle/>
          <a:p>
            <a:pPr eaLnBrk="1" hangingPunct="1"/>
            <a:r>
              <a:rPr lang="en-US" altLang="cs-CZ" sz="2500" b="1" smtClean="0">
                <a:latin typeface="Times New Roman" pitchFamily="18" charset="0"/>
              </a:rPr>
              <a:t>Estimator or Estimate?</a:t>
            </a:r>
          </a:p>
        </p:txBody>
      </p:sp>
      <p:sp>
        <p:nvSpPr>
          <p:cNvPr id="24581" name="Rectangle 1027"/>
          <p:cNvSpPr>
            <a:spLocks noGrp="1" noChangeArrowheads="1"/>
          </p:cNvSpPr>
          <p:nvPr>
            <p:ph type="body" idx="1"/>
          </p:nvPr>
        </p:nvSpPr>
        <p:spPr/>
        <p:txBody>
          <a:bodyPr/>
          <a:lstStyle/>
          <a:p>
            <a:pPr eaLnBrk="1" hangingPunct="1"/>
            <a:endParaRPr lang="en-GB" altLang="cs-CZ" sz="2000" u="sng" smtClean="0">
              <a:latin typeface="Times New Roman" pitchFamily="18" charset="0"/>
            </a:endParaRPr>
          </a:p>
          <a:p>
            <a:pPr eaLnBrk="1" hangingPunct="1"/>
            <a:r>
              <a:rPr lang="en-GB" altLang="cs-CZ" sz="2000" u="sng" smtClean="0">
                <a:latin typeface="Times New Roman" pitchFamily="18" charset="0"/>
              </a:rPr>
              <a:t>Estimators</a:t>
            </a:r>
            <a:r>
              <a:rPr lang="en-GB" altLang="cs-CZ" sz="2000" smtClean="0">
                <a:latin typeface="Times New Roman" pitchFamily="18" charset="0"/>
              </a:rPr>
              <a:t> are the formulae used to calculate the coefficients</a:t>
            </a:r>
          </a:p>
          <a:p>
            <a:pPr eaLnBrk="1" hangingPunct="1"/>
            <a:endParaRPr lang="en-GB" altLang="cs-CZ" sz="2000" u="sng" smtClean="0">
              <a:latin typeface="Times New Roman" pitchFamily="18" charset="0"/>
            </a:endParaRPr>
          </a:p>
          <a:p>
            <a:pPr eaLnBrk="1" hangingPunct="1"/>
            <a:endParaRPr lang="en-GB" altLang="cs-CZ" sz="2000" u="sng" smtClean="0">
              <a:latin typeface="Times New Roman" pitchFamily="18" charset="0"/>
            </a:endParaRPr>
          </a:p>
          <a:p>
            <a:pPr eaLnBrk="1" hangingPunct="1"/>
            <a:r>
              <a:rPr lang="en-GB" altLang="cs-CZ" sz="2000" u="sng" smtClean="0">
                <a:latin typeface="Times New Roman" pitchFamily="18" charset="0"/>
              </a:rPr>
              <a:t>Estimates</a:t>
            </a:r>
            <a:r>
              <a:rPr lang="en-GB" altLang="cs-CZ" sz="2000" smtClean="0">
                <a:latin typeface="Times New Roman" pitchFamily="18" charset="0"/>
              </a:rPr>
              <a:t> are the actual numerical values for the coefficients. </a:t>
            </a:r>
          </a:p>
          <a:p>
            <a:pPr eaLnBrk="1" hangingPunct="1"/>
            <a:endParaRPr lang="en-US" altLang="cs-CZ" sz="2000" smtClean="0">
              <a:latin typeface="Times New Roman" pitchFamily="18" charset="0"/>
            </a:endParaRPr>
          </a:p>
          <a:p>
            <a:pPr eaLnBrk="1" hangingPunct="1"/>
            <a:endParaRPr lang="en-US" altLang="cs-CZ" sz="2000" smtClean="0">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D128F73-7A4D-4167-BE89-E535F633CA2B}" type="slidenum">
              <a:rPr lang="en-GB" altLang="cs-CZ" sz="1400" smtClean="0">
                <a:latin typeface="Times New Roman" pitchFamily="18" charset="0"/>
              </a:rPr>
              <a:pPr eaLnBrk="1" hangingPunct="1">
                <a:spcBef>
                  <a:spcPct val="0"/>
                </a:spcBef>
                <a:buFontTx/>
                <a:buNone/>
              </a:pPr>
              <a:t>28</a:t>
            </a:fld>
            <a:endParaRPr lang="en-GB" altLang="cs-CZ" sz="1400" smtClean="0">
              <a:latin typeface="Times New Roman" pitchFamily="18" charset="0"/>
            </a:endParaRPr>
          </a:p>
        </p:txBody>
      </p:sp>
      <p:sp>
        <p:nvSpPr>
          <p:cNvPr id="25604" name="Rectangle 2"/>
          <p:cNvSpPr>
            <a:spLocks noGrp="1" noChangeArrowheads="1"/>
          </p:cNvSpPr>
          <p:nvPr>
            <p:ph type="title"/>
          </p:nvPr>
        </p:nvSpPr>
        <p:spPr>
          <a:xfrm>
            <a:off x="1066800" y="685800"/>
            <a:ext cx="7772400" cy="990600"/>
          </a:xfrm>
        </p:spPr>
        <p:txBody>
          <a:bodyPr/>
          <a:lstStyle/>
          <a:p>
            <a:pPr eaLnBrk="1" hangingPunct="1"/>
            <a:r>
              <a:rPr lang="en-GB" altLang="cs-CZ" sz="2000" b="1" smtClean="0">
                <a:latin typeface="Times New Roman" pitchFamily="18" charset="0"/>
              </a:rPr>
              <a:t> </a:t>
            </a:r>
            <a:r>
              <a:rPr lang="en-GB" altLang="cs-CZ" sz="2500" b="1" smtClean="0">
                <a:latin typeface="Times New Roman" pitchFamily="18" charset="0"/>
              </a:rPr>
              <a:t>The Assumptions Underlying the </a:t>
            </a:r>
            <a:br>
              <a:rPr lang="en-GB" altLang="cs-CZ" sz="2500" b="1" smtClean="0">
                <a:latin typeface="Times New Roman" pitchFamily="18" charset="0"/>
              </a:rPr>
            </a:br>
            <a:r>
              <a:rPr lang="en-GB" altLang="cs-CZ" sz="2500" b="1" smtClean="0">
                <a:latin typeface="Times New Roman" pitchFamily="18" charset="0"/>
              </a:rPr>
              <a:t>Classical Linear Regression Model (CLRM)</a:t>
            </a:r>
            <a:endParaRPr lang="en-US" altLang="cs-CZ" sz="2000" b="1" smtClean="0">
              <a:latin typeface="Times New Roman" pitchFamily="18" charset="0"/>
            </a:endParaRPr>
          </a:p>
        </p:txBody>
      </p:sp>
      <p:sp>
        <p:nvSpPr>
          <p:cNvPr id="25605" name="Rectangle 3"/>
          <p:cNvSpPr>
            <a:spLocks noGrp="1" noChangeArrowheads="1"/>
          </p:cNvSpPr>
          <p:nvPr>
            <p:ph type="body" idx="1"/>
          </p:nvPr>
        </p:nvSpPr>
        <p:spPr>
          <a:xfrm>
            <a:off x="228600" y="1752600"/>
            <a:ext cx="8915400" cy="4648200"/>
          </a:xfrm>
        </p:spPr>
        <p:txBody>
          <a:bodyPr/>
          <a:lstStyle/>
          <a:p>
            <a:pPr algn="just" eaLnBrk="1" hangingPunct="1"/>
            <a:r>
              <a:rPr lang="en-GB" altLang="cs-CZ" sz="2000" smtClean="0">
                <a:latin typeface="Times New Roman" pitchFamily="18" charset="0"/>
              </a:rPr>
              <a:t>The model  which we have used is known as the classical linear regression model. </a:t>
            </a:r>
          </a:p>
          <a:p>
            <a:pPr algn="just" eaLnBrk="1" hangingPunct="1"/>
            <a:r>
              <a:rPr lang="en-GB" altLang="cs-CZ" sz="2000" smtClean="0">
                <a:latin typeface="Times New Roman" pitchFamily="18" charset="0"/>
              </a:rPr>
              <a:t>We observe data for </a:t>
            </a:r>
            <a:r>
              <a:rPr lang="en-GB" altLang="cs-CZ" sz="2000" i="1" smtClean="0">
                <a:latin typeface="Times New Roman" pitchFamily="18" charset="0"/>
              </a:rPr>
              <a:t>x</a:t>
            </a:r>
            <a:r>
              <a:rPr lang="en-GB" altLang="cs-CZ" sz="2000" i="1" baseline="-25000" smtClean="0">
                <a:latin typeface="Times New Roman" pitchFamily="18" charset="0"/>
              </a:rPr>
              <a:t>t</a:t>
            </a:r>
            <a:r>
              <a:rPr lang="en-GB" altLang="cs-CZ" sz="2000" smtClean="0">
                <a:latin typeface="Times New Roman" pitchFamily="18" charset="0"/>
              </a:rPr>
              <a:t>, but since </a:t>
            </a:r>
            <a:r>
              <a:rPr lang="en-GB" altLang="cs-CZ" sz="2000" i="1" smtClean="0">
                <a:latin typeface="Times New Roman" pitchFamily="18" charset="0"/>
              </a:rPr>
              <a:t>y</a:t>
            </a:r>
            <a:r>
              <a:rPr lang="en-GB" altLang="cs-CZ" sz="2000" i="1" baseline="-25000" smtClean="0">
                <a:latin typeface="Times New Roman" pitchFamily="18" charset="0"/>
              </a:rPr>
              <a:t>t</a:t>
            </a:r>
            <a:r>
              <a:rPr lang="en-GB" altLang="cs-CZ" sz="2000" smtClean="0">
                <a:latin typeface="Times New Roman" pitchFamily="18" charset="0"/>
              </a:rPr>
              <a:t> also depends on </a:t>
            </a:r>
            <a:r>
              <a:rPr lang="en-GB" altLang="cs-CZ" sz="2000" i="1" smtClean="0">
                <a:latin typeface="Times New Roman" pitchFamily="18" charset="0"/>
              </a:rPr>
              <a:t>u</a:t>
            </a:r>
            <a:r>
              <a:rPr lang="en-GB" altLang="cs-CZ" sz="2000" i="1" baseline="-25000" smtClean="0">
                <a:latin typeface="Times New Roman" pitchFamily="18" charset="0"/>
              </a:rPr>
              <a:t>t</a:t>
            </a:r>
            <a:r>
              <a:rPr lang="en-GB" altLang="cs-CZ" sz="2000" smtClean="0">
                <a:latin typeface="Times New Roman" pitchFamily="18" charset="0"/>
              </a:rPr>
              <a:t>, we must be specific about how the </a:t>
            </a:r>
            <a:r>
              <a:rPr lang="en-GB" altLang="cs-CZ" sz="2000" i="1" smtClean="0">
                <a:latin typeface="Times New Roman" pitchFamily="18" charset="0"/>
              </a:rPr>
              <a:t>u</a:t>
            </a:r>
            <a:r>
              <a:rPr lang="en-GB" altLang="cs-CZ" sz="2000" i="1" baseline="-25000" smtClean="0">
                <a:latin typeface="Times New Roman" pitchFamily="18" charset="0"/>
              </a:rPr>
              <a:t>t</a:t>
            </a:r>
            <a:r>
              <a:rPr lang="en-GB" altLang="cs-CZ" sz="2000" smtClean="0">
                <a:latin typeface="Times New Roman" pitchFamily="18" charset="0"/>
              </a:rPr>
              <a:t> are generated. </a:t>
            </a:r>
          </a:p>
          <a:p>
            <a:pPr algn="just" eaLnBrk="1" hangingPunct="1"/>
            <a:r>
              <a:rPr lang="en-GB" altLang="cs-CZ" sz="2000" smtClean="0">
                <a:latin typeface="Times New Roman" pitchFamily="18" charset="0"/>
              </a:rPr>
              <a:t>We usually make the following set of assumptions about the </a:t>
            </a:r>
            <a:r>
              <a:rPr lang="en-GB" altLang="cs-CZ" sz="2000" i="1" smtClean="0">
                <a:latin typeface="Times New Roman" pitchFamily="18" charset="0"/>
              </a:rPr>
              <a:t>u</a:t>
            </a:r>
            <a:r>
              <a:rPr lang="en-GB" altLang="cs-CZ" sz="2000" i="1" baseline="-25000" smtClean="0">
                <a:latin typeface="Times New Roman" pitchFamily="18" charset="0"/>
              </a:rPr>
              <a:t>t</a:t>
            </a:r>
            <a:r>
              <a:rPr lang="en-GB" altLang="cs-CZ" sz="2000" smtClean="0">
                <a:latin typeface="Times New Roman" pitchFamily="18" charset="0"/>
              </a:rPr>
              <a:t>’s (the unobservable error terms):</a:t>
            </a:r>
          </a:p>
          <a:p>
            <a:pPr algn="just" eaLnBrk="1" hangingPunct="1"/>
            <a:r>
              <a:rPr lang="en-GB" altLang="cs-CZ" sz="2000" u="sng" smtClean="0">
                <a:latin typeface="Times New Roman" pitchFamily="18" charset="0"/>
              </a:rPr>
              <a:t>Technical Notation</a:t>
            </a:r>
            <a:r>
              <a:rPr lang="en-GB" altLang="cs-CZ" sz="2000" smtClean="0">
                <a:latin typeface="Times New Roman" pitchFamily="18" charset="0"/>
              </a:rPr>
              <a:t>		</a:t>
            </a:r>
            <a:r>
              <a:rPr lang="en-GB" altLang="cs-CZ" sz="2000" u="sng" smtClean="0">
                <a:latin typeface="Times New Roman" pitchFamily="18" charset="0"/>
              </a:rPr>
              <a:t>Interpretation</a:t>
            </a:r>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1. E(</a:t>
            </a:r>
            <a:r>
              <a:rPr lang="en-GB" altLang="cs-CZ" sz="2000" i="1" smtClean="0">
                <a:latin typeface="Times New Roman" pitchFamily="18" charset="0"/>
              </a:rPr>
              <a:t>u</a:t>
            </a:r>
            <a:r>
              <a:rPr lang="en-GB" altLang="cs-CZ" sz="2000" i="1" baseline="-25000" smtClean="0">
                <a:latin typeface="Times New Roman" pitchFamily="18" charset="0"/>
              </a:rPr>
              <a:t>t</a:t>
            </a:r>
            <a:r>
              <a:rPr lang="en-GB" altLang="cs-CZ" sz="2000" smtClean="0">
                <a:latin typeface="Times New Roman" pitchFamily="18" charset="0"/>
              </a:rPr>
              <a:t>) = 0			The errors have zero mean</a:t>
            </a:r>
          </a:p>
          <a:p>
            <a:pPr algn="just" eaLnBrk="1" hangingPunct="1">
              <a:buFontTx/>
              <a:buNone/>
            </a:pPr>
            <a:r>
              <a:rPr lang="en-GB" altLang="cs-CZ" sz="2000" smtClean="0">
                <a:latin typeface="Times New Roman" pitchFamily="18" charset="0"/>
              </a:rPr>
              <a:t>	2. Var (</a:t>
            </a:r>
            <a:r>
              <a:rPr lang="en-GB" altLang="cs-CZ" sz="2000" i="1" smtClean="0">
                <a:latin typeface="Times New Roman" pitchFamily="18" charset="0"/>
              </a:rPr>
              <a:t>u</a:t>
            </a:r>
            <a:r>
              <a:rPr lang="en-GB" altLang="cs-CZ" sz="2000" i="1" baseline="-25000" smtClean="0">
                <a:latin typeface="Times New Roman" pitchFamily="18" charset="0"/>
              </a:rPr>
              <a:t>t</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i="1" baseline="30000" smtClean="0">
                <a:latin typeface="Times New Roman" pitchFamily="18" charset="0"/>
              </a:rPr>
              <a:t>2		</a:t>
            </a:r>
            <a:r>
              <a:rPr lang="en-GB" altLang="cs-CZ" sz="2000" smtClean="0">
                <a:latin typeface="Times New Roman" pitchFamily="18" charset="0"/>
              </a:rPr>
              <a:t>The variance of the errors is constant and finite</a:t>
            </a:r>
          </a:p>
          <a:p>
            <a:pPr algn="just" eaLnBrk="1" hangingPunct="1">
              <a:buFontTx/>
              <a:buNone/>
            </a:pPr>
            <a:r>
              <a:rPr lang="en-GB" altLang="cs-CZ" sz="2000" smtClean="0">
                <a:latin typeface="Times New Roman" pitchFamily="18" charset="0"/>
              </a:rPr>
              <a:t>					over all values of </a:t>
            </a:r>
            <a:r>
              <a:rPr lang="en-GB" altLang="cs-CZ" sz="2000" i="1" smtClean="0">
                <a:latin typeface="Times New Roman" pitchFamily="18" charset="0"/>
              </a:rPr>
              <a:t>x</a:t>
            </a:r>
            <a:r>
              <a:rPr lang="en-GB" altLang="cs-CZ" sz="2000" i="1" baseline="-25000" smtClean="0">
                <a:latin typeface="Times New Roman" pitchFamily="18" charset="0"/>
              </a:rPr>
              <a:t>t</a:t>
            </a:r>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3. Cov (</a:t>
            </a:r>
            <a:r>
              <a:rPr lang="en-GB" altLang="cs-CZ" sz="2000" i="1" smtClean="0">
                <a:latin typeface="Times New Roman" pitchFamily="18" charset="0"/>
              </a:rPr>
              <a:t>u</a:t>
            </a:r>
            <a:r>
              <a:rPr lang="en-GB" altLang="cs-CZ" sz="2000" i="1" baseline="-25000" smtClean="0">
                <a:latin typeface="Times New Roman" pitchFamily="18" charset="0"/>
              </a:rPr>
              <a:t>i</a:t>
            </a:r>
            <a:r>
              <a:rPr lang="en-GB" altLang="cs-CZ" sz="2000" smtClean="0">
                <a:latin typeface="Times New Roman" pitchFamily="18" charset="0"/>
              </a:rPr>
              <a:t>,</a:t>
            </a:r>
            <a:r>
              <a:rPr lang="en-GB" altLang="cs-CZ" sz="2000" i="1" smtClean="0">
                <a:latin typeface="Times New Roman" pitchFamily="18" charset="0"/>
              </a:rPr>
              <a:t>u</a:t>
            </a:r>
            <a:r>
              <a:rPr lang="en-GB" altLang="cs-CZ" sz="2000" i="1" baseline="-25000" smtClean="0">
                <a:latin typeface="Times New Roman" pitchFamily="18" charset="0"/>
              </a:rPr>
              <a:t>j</a:t>
            </a:r>
            <a:r>
              <a:rPr lang="en-GB" altLang="cs-CZ" sz="2000" smtClean="0">
                <a:latin typeface="Times New Roman" pitchFamily="18" charset="0"/>
              </a:rPr>
              <a:t>)=0		The errors are statistically independent of</a:t>
            </a:r>
          </a:p>
          <a:p>
            <a:pPr algn="just" eaLnBrk="1" hangingPunct="1">
              <a:buFontTx/>
              <a:buNone/>
            </a:pPr>
            <a:r>
              <a:rPr lang="en-GB" altLang="cs-CZ" sz="2000" smtClean="0">
                <a:latin typeface="Times New Roman" pitchFamily="18" charset="0"/>
              </a:rPr>
              <a:t>                                                          one another</a:t>
            </a:r>
          </a:p>
          <a:p>
            <a:pPr algn="just" eaLnBrk="1" hangingPunct="1">
              <a:buFontTx/>
              <a:buNone/>
            </a:pPr>
            <a:r>
              <a:rPr lang="en-GB" altLang="cs-CZ" sz="2000" smtClean="0">
                <a:latin typeface="Times New Roman" pitchFamily="18" charset="0"/>
              </a:rPr>
              <a:t>	4. Cov (</a:t>
            </a:r>
            <a:r>
              <a:rPr lang="en-GB" altLang="cs-CZ" sz="2000" i="1" smtClean="0">
                <a:latin typeface="Times New Roman" pitchFamily="18" charset="0"/>
              </a:rPr>
              <a:t>u</a:t>
            </a:r>
            <a:r>
              <a:rPr lang="en-GB" altLang="cs-CZ" sz="2000" i="1" baseline="-25000" smtClean="0">
                <a:latin typeface="Times New Roman" pitchFamily="18" charset="0"/>
              </a:rPr>
              <a:t>t</a:t>
            </a:r>
            <a:r>
              <a:rPr lang="en-GB" altLang="cs-CZ" sz="2000" smtClean="0">
                <a:latin typeface="Times New Roman" pitchFamily="18" charset="0"/>
              </a:rPr>
              <a:t>,</a:t>
            </a:r>
            <a:r>
              <a:rPr lang="en-GB" altLang="cs-CZ" sz="2000" i="1" smtClean="0">
                <a:latin typeface="Times New Roman" pitchFamily="18" charset="0"/>
              </a:rPr>
              <a:t>x</a:t>
            </a:r>
            <a:r>
              <a:rPr lang="en-GB" altLang="cs-CZ" sz="2000" i="1" baseline="-25000" smtClean="0">
                <a:latin typeface="Times New Roman" pitchFamily="18" charset="0"/>
              </a:rPr>
              <a:t>t</a:t>
            </a:r>
            <a:r>
              <a:rPr lang="en-GB" altLang="cs-CZ" sz="2000" smtClean="0">
                <a:latin typeface="Times New Roman" pitchFamily="18" charset="0"/>
              </a:rPr>
              <a:t>)=0		No relationship between the error and</a:t>
            </a:r>
          </a:p>
          <a:p>
            <a:pPr algn="just" eaLnBrk="1" hangingPunct="1">
              <a:buFontTx/>
              <a:buNone/>
            </a:pPr>
            <a:r>
              <a:rPr lang="en-GB" altLang="cs-CZ" sz="2000" smtClean="0">
                <a:latin typeface="Times New Roman" pitchFamily="18" charset="0"/>
              </a:rPr>
              <a:t>					corresponding </a:t>
            </a:r>
            <a:r>
              <a:rPr lang="en-GB" altLang="cs-CZ" sz="2000" i="1" smtClean="0">
                <a:latin typeface="Times New Roman" pitchFamily="18" charset="0"/>
              </a:rPr>
              <a:t>x</a:t>
            </a:r>
            <a:r>
              <a:rPr lang="en-GB" altLang="cs-CZ" sz="2000" smtClean="0">
                <a:latin typeface="Times New Roman" pitchFamily="18" charset="0"/>
              </a:rPr>
              <a:t>  variate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E3C63DE-6A1F-43C2-B011-A787FFC5CCDB}" type="slidenum">
              <a:rPr lang="en-GB" altLang="cs-CZ" sz="1400" smtClean="0">
                <a:latin typeface="Times New Roman" pitchFamily="18" charset="0"/>
              </a:rPr>
              <a:pPr eaLnBrk="1" hangingPunct="1">
                <a:spcBef>
                  <a:spcPct val="0"/>
                </a:spcBef>
                <a:buFontTx/>
                <a:buNone/>
              </a:pPr>
              <a:t>29</a:t>
            </a:fld>
            <a:endParaRPr lang="en-GB" altLang="cs-CZ" sz="1400" smtClean="0">
              <a:latin typeface="Times New Roman" pitchFamily="18" charset="0"/>
            </a:endParaRPr>
          </a:p>
        </p:txBody>
      </p:sp>
      <p:sp>
        <p:nvSpPr>
          <p:cNvPr id="26628" name="Rectangle 2"/>
          <p:cNvSpPr>
            <a:spLocks noGrp="1" noChangeArrowheads="1"/>
          </p:cNvSpPr>
          <p:nvPr>
            <p:ph type="title"/>
          </p:nvPr>
        </p:nvSpPr>
        <p:spPr>
          <a:xfrm>
            <a:off x="1219200" y="762000"/>
            <a:ext cx="7772400" cy="838200"/>
          </a:xfrm>
        </p:spPr>
        <p:txBody>
          <a:bodyPr/>
          <a:lstStyle/>
          <a:p>
            <a:pPr eaLnBrk="1" hangingPunct="1"/>
            <a:r>
              <a:rPr lang="en-GB" altLang="cs-CZ" sz="2500" b="1" smtClean="0">
                <a:latin typeface="Times New Roman" pitchFamily="18" charset="0"/>
              </a:rPr>
              <a:t>The Assumptions Underlying the</a:t>
            </a:r>
            <a:br>
              <a:rPr lang="en-GB" altLang="cs-CZ" sz="2500" b="1" smtClean="0">
                <a:latin typeface="Times New Roman" pitchFamily="18" charset="0"/>
              </a:rPr>
            </a:br>
            <a:r>
              <a:rPr lang="en-GB" altLang="cs-CZ" sz="2500" b="1" smtClean="0">
                <a:latin typeface="Times New Roman" pitchFamily="18" charset="0"/>
              </a:rPr>
              <a:t> CLRM Again</a:t>
            </a:r>
            <a:endParaRPr lang="en-US" altLang="cs-CZ" sz="2000" b="1" smtClean="0">
              <a:latin typeface="Times New Roman" pitchFamily="18" charset="0"/>
            </a:endParaRPr>
          </a:p>
        </p:txBody>
      </p:sp>
      <p:sp>
        <p:nvSpPr>
          <p:cNvPr id="26629" name="Rectangle 3"/>
          <p:cNvSpPr>
            <a:spLocks noGrp="1" noChangeArrowheads="1"/>
          </p:cNvSpPr>
          <p:nvPr>
            <p:ph type="body" idx="1"/>
          </p:nvPr>
        </p:nvSpPr>
        <p:spPr>
          <a:xfrm>
            <a:off x="685800" y="2225675"/>
            <a:ext cx="7772400" cy="3606800"/>
          </a:xfrm>
        </p:spPr>
        <p:txBody>
          <a:bodyPr/>
          <a:lstStyle/>
          <a:p>
            <a:pPr algn="just" eaLnBrk="1" hangingPunct="1"/>
            <a:r>
              <a:rPr lang="en-GB" altLang="cs-CZ" sz="2000" smtClean="0">
                <a:latin typeface="Times New Roman" pitchFamily="18" charset="0"/>
              </a:rPr>
              <a:t>An alternative assumption to 4., which is slightly stronger, is that the </a:t>
            </a:r>
            <a:r>
              <a:rPr lang="en-GB" altLang="cs-CZ" sz="2000" i="1" smtClean="0">
                <a:latin typeface="Times New Roman" pitchFamily="18" charset="0"/>
              </a:rPr>
              <a:t>x</a:t>
            </a:r>
            <a:r>
              <a:rPr lang="en-GB" altLang="cs-CZ" sz="2000" i="1" baseline="-25000" smtClean="0">
                <a:latin typeface="Times New Roman" pitchFamily="18" charset="0"/>
              </a:rPr>
              <a:t>t</a:t>
            </a:r>
            <a:r>
              <a:rPr lang="en-GB" altLang="cs-CZ" sz="2000" smtClean="0">
                <a:latin typeface="Times New Roman" pitchFamily="18" charset="0"/>
              </a:rPr>
              <a:t>’s are non-stochastic or fixed in repeated samples.</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A fifth assumption is required if we want to make inferences about the population parameters (the actual </a:t>
            </a:r>
            <a:r>
              <a:rPr lang="en-GB" altLang="cs-CZ" sz="2000" i="1" smtClean="0">
                <a:latin typeface="Times New Roman" pitchFamily="18" charset="0"/>
                <a:sym typeface="Symbol" pitchFamily="18" charset="2"/>
              </a:rPr>
              <a:t></a:t>
            </a:r>
            <a:r>
              <a:rPr lang="en-GB" altLang="cs-CZ" sz="2000" i="1" smtClean="0">
                <a:latin typeface="Times New Roman" pitchFamily="18" charset="0"/>
              </a:rPr>
              <a:t> </a:t>
            </a:r>
            <a:r>
              <a:rPr lang="en-GB" altLang="cs-CZ" sz="2000" smtClean="0">
                <a:latin typeface="Times New Roman" pitchFamily="18" charset="0"/>
              </a:rPr>
              <a:t>and</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smtClean="0">
                <a:latin typeface="Times New Roman" pitchFamily="18" charset="0"/>
              </a:rPr>
              <a:t>) from the sample parameters (      and       )</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Additional Assumption </a:t>
            </a:r>
          </a:p>
          <a:p>
            <a:pPr algn="just" eaLnBrk="1" hangingPunct="1">
              <a:buFontTx/>
              <a:buNone/>
            </a:pPr>
            <a:r>
              <a:rPr lang="en-GB" altLang="cs-CZ" sz="2000" smtClean="0">
                <a:latin typeface="Times New Roman" pitchFamily="18" charset="0"/>
              </a:rPr>
              <a:t>	5. </a:t>
            </a:r>
            <a:r>
              <a:rPr lang="en-GB" altLang="cs-CZ" sz="2000" i="1" smtClean="0">
                <a:latin typeface="Times New Roman" pitchFamily="18" charset="0"/>
              </a:rPr>
              <a:t>u</a:t>
            </a:r>
            <a:r>
              <a:rPr lang="en-GB" altLang="cs-CZ" sz="2000" i="1" baseline="-25000" smtClean="0">
                <a:latin typeface="Times New Roman" pitchFamily="18" charset="0"/>
              </a:rPr>
              <a:t>t</a:t>
            </a:r>
            <a:r>
              <a:rPr lang="en-GB" altLang="cs-CZ" sz="2000" smtClean="0">
                <a:latin typeface="Times New Roman" pitchFamily="18" charset="0"/>
              </a:rPr>
              <a:t> is normally distributed</a:t>
            </a:r>
          </a:p>
          <a:p>
            <a:pPr eaLnBrk="1" hangingPunct="1"/>
            <a:endParaRPr lang="en-US" altLang="cs-CZ" sz="2000" smtClean="0"/>
          </a:p>
        </p:txBody>
      </p:sp>
      <mc:AlternateContent xmlns:mc="http://schemas.openxmlformats.org/markup-compatibility/2006">
        <mc:Choice xmlns:a14="http://schemas.microsoft.com/office/drawing/2010/main" Requires="a14">
          <p:sp>
            <p:nvSpPr>
              <p:cNvPr id="8" name="TextBox 7"/>
              <p:cNvSpPr txBox="1"/>
              <p:nvPr/>
            </p:nvSpPr>
            <p:spPr>
              <a:xfrm>
                <a:off x="1272427" y="3888516"/>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8" name="TextBox 7"/>
              <p:cNvSpPr txBox="1">
                <a:spLocks noRot="1" noChangeAspect="1" noMove="1" noResize="1" noEditPoints="1" noAdjustHandles="1" noChangeArrowheads="1" noChangeShapeType="1" noTextEdit="1"/>
              </p:cNvSpPr>
              <p:nvPr/>
            </p:nvSpPr>
            <p:spPr>
              <a:xfrm>
                <a:off x="1272427" y="3888516"/>
                <a:ext cx="270587" cy="369332"/>
              </a:xfrm>
              <a:prstGeom prst="rect">
                <a:avLst/>
              </a:prstGeom>
              <a:blipFill>
                <a:blip r:embed="rId2"/>
                <a:stretch>
                  <a:fillRect l="-15909" t="-16667" r="-7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024655" y="3878514"/>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9" name="TextBox 8"/>
              <p:cNvSpPr txBox="1">
                <a:spLocks noRot="1" noChangeAspect="1" noMove="1" noResize="1" noEditPoints="1" noAdjustHandles="1" noChangeArrowheads="1" noChangeShapeType="1" noTextEdit="1"/>
              </p:cNvSpPr>
              <p:nvPr/>
            </p:nvSpPr>
            <p:spPr>
              <a:xfrm>
                <a:off x="2024655" y="3878514"/>
                <a:ext cx="272190" cy="389337"/>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E9F47E8-B7D9-42F3-BE83-EF385ED7490B}" type="slidenum">
              <a:rPr lang="en-GB" altLang="cs-CZ" sz="1400" smtClean="0">
                <a:latin typeface="Times New Roman" pitchFamily="18" charset="0"/>
              </a:rPr>
              <a:pPr eaLnBrk="1" hangingPunct="1">
                <a:spcBef>
                  <a:spcPct val="0"/>
                </a:spcBef>
                <a:buFontTx/>
                <a:buNone/>
              </a:pPr>
              <a:t>3</a:t>
            </a:fld>
            <a:endParaRPr lang="en-GB" altLang="cs-CZ" sz="1400" smtClean="0">
              <a:latin typeface="Times New Roman" pitchFamily="18" charset="0"/>
            </a:endParaRPr>
          </a:p>
        </p:txBody>
      </p:sp>
      <p:sp>
        <p:nvSpPr>
          <p:cNvPr id="4100" name="Rectangle 2"/>
          <p:cNvSpPr>
            <a:spLocks noGrp="1" noChangeArrowheads="1"/>
          </p:cNvSpPr>
          <p:nvPr>
            <p:ph type="title"/>
          </p:nvPr>
        </p:nvSpPr>
        <p:spPr>
          <a:xfrm>
            <a:off x="1219200" y="5334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Some Notation</a:t>
            </a:r>
            <a:r>
              <a:rPr lang="en-GB" altLang="cs-CZ" sz="2500" smtClean="0">
                <a:solidFill>
                  <a:schemeClr val="tx1"/>
                </a:solidFill>
                <a:latin typeface="Times New Roman" pitchFamily="18" charset="0"/>
              </a:rPr>
              <a:t/>
            </a:r>
            <a:br>
              <a:rPr lang="en-GB" altLang="cs-CZ" sz="2500" smtClean="0">
                <a:solidFill>
                  <a:schemeClr val="tx1"/>
                </a:solidFill>
                <a:latin typeface="Times New Roman" pitchFamily="18" charset="0"/>
              </a:rPr>
            </a:br>
            <a:endParaRPr lang="en-US" altLang="cs-CZ" smtClean="0">
              <a:solidFill>
                <a:schemeClr val="tx1"/>
              </a:solidFill>
            </a:endParaRPr>
          </a:p>
        </p:txBody>
      </p:sp>
      <p:sp>
        <p:nvSpPr>
          <p:cNvPr id="4101" name="Rectangle 3"/>
          <p:cNvSpPr>
            <a:spLocks noGrp="1" noChangeArrowheads="1"/>
          </p:cNvSpPr>
          <p:nvPr>
            <p:ph type="body" idx="1"/>
          </p:nvPr>
        </p:nvSpPr>
        <p:spPr>
          <a:xfrm>
            <a:off x="457200" y="1752600"/>
            <a:ext cx="8382000" cy="4343400"/>
          </a:xfrm>
        </p:spPr>
        <p:txBody>
          <a:bodyPr/>
          <a:lstStyle/>
          <a:p>
            <a:pPr algn="just" eaLnBrk="1" hangingPunct="1"/>
            <a:r>
              <a:rPr lang="en-GB" altLang="cs-CZ" sz="2000" smtClean="0">
                <a:latin typeface="Times New Roman" pitchFamily="18" charset="0"/>
              </a:rPr>
              <a:t>Denote the dependent variable by </a:t>
            </a:r>
            <a:r>
              <a:rPr lang="en-GB" altLang="cs-CZ" sz="2000" i="1" smtClean="0">
                <a:latin typeface="Times New Roman" pitchFamily="18" charset="0"/>
              </a:rPr>
              <a:t>y </a:t>
            </a:r>
            <a:r>
              <a:rPr lang="en-GB" altLang="cs-CZ" sz="2000" smtClean="0">
                <a:latin typeface="Times New Roman" pitchFamily="18" charset="0"/>
              </a:rPr>
              <a:t>and</a:t>
            </a:r>
            <a:r>
              <a:rPr lang="en-GB" altLang="cs-CZ" sz="2000" i="1" smtClean="0">
                <a:latin typeface="Times New Roman" pitchFamily="18" charset="0"/>
              </a:rPr>
              <a:t> </a:t>
            </a:r>
            <a:r>
              <a:rPr lang="en-GB" altLang="cs-CZ" sz="2000" smtClean="0">
                <a:latin typeface="Times New Roman" pitchFamily="18" charset="0"/>
              </a:rPr>
              <a:t>the independent variable(s) by </a:t>
            </a:r>
            <a:r>
              <a:rPr lang="en-US" altLang="cs-CZ" sz="2000" i="1" smtClean="0">
                <a:latin typeface="Times New Roman" pitchFamily="18" charset="0"/>
              </a:rPr>
              <a:t>x</a:t>
            </a:r>
            <a:r>
              <a:rPr lang="en-GB" altLang="cs-CZ" sz="2000" baseline="-25000" smtClean="0">
                <a:latin typeface="Times New Roman" pitchFamily="18" charset="0"/>
              </a:rPr>
              <a:t>1</a:t>
            </a:r>
            <a:r>
              <a:rPr lang="en-GB" altLang="cs-CZ" sz="2000" i="1" smtClean="0">
                <a:latin typeface="Times New Roman" pitchFamily="18" charset="0"/>
              </a:rPr>
              <a:t>, </a:t>
            </a:r>
            <a:r>
              <a:rPr lang="en-US" altLang="cs-CZ" sz="2000" i="1" smtClean="0">
                <a:latin typeface="Times New Roman" pitchFamily="18" charset="0"/>
              </a:rPr>
              <a:t>x</a:t>
            </a:r>
            <a:r>
              <a:rPr lang="en-GB" altLang="cs-CZ" sz="2000" baseline="-25000" smtClean="0">
                <a:latin typeface="Times New Roman" pitchFamily="18" charset="0"/>
              </a:rPr>
              <a:t>2</a:t>
            </a:r>
            <a:r>
              <a:rPr lang="en-GB" altLang="cs-CZ" sz="2000" i="1" smtClean="0">
                <a:latin typeface="Times New Roman" pitchFamily="18" charset="0"/>
              </a:rPr>
              <a:t>, ...</a:t>
            </a:r>
            <a:r>
              <a:rPr lang="en-US" altLang="cs-CZ" sz="2000" i="1" smtClean="0">
                <a:latin typeface="Times New Roman" pitchFamily="18" charset="0"/>
              </a:rPr>
              <a:t> </a:t>
            </a:r>
            <a:r>
              <a:rPr lang="en-GB" altLang="cs-CZ" sz="2000" i="1" smtClean="0">
                <a:latin typeface="Times New Roman" pitchFamily="18" charset="0"/>
              </a:rPr>
              <a:t>, </a:t>
            </a:r>
            <a:r>
              <a:rPr lang="en-US" altLang="cs-CZ" sz="2000" i="1" smtClean="0">
                <a:latin typeface="Times New Roman" pitchFamily="18" charset="0"/>
              </a:rPr>
              <a:t>x</a:t>
            </a:r>
            <a:r>
              <a:rPr lang="en-GB" altLang="cs-CZ" sz="2000" i="1" baseline="-25000" smtClean="0">
                <a:latin typeface="Times New Roman" pitchFamily="18" charset="0"/>
              </a:rPr>
              <a:t>k</a:t>
            </a:r>
            <a:r>
              <a:rPr lang="en-US" altLang="cs-CZ" sz="2000" i="1" baseline="-25000" smtClean="0">
                <a:latin typeface="Times New Roman" pitchFamily="18" charset="0"/>
              </a:rPr>
              <a:t> </a:t>
            </a:r>
            <a:r>
              <a:rPr lang="en-GB" altLang="cs-CZ" sz="2000" smtClean="0">
                <a:latin typeface="Times New Roman" pitchFamily="18" charset="0"/>
              </a:rPr>
              <a:t>where there are </a:t>
            </a:r>
            <a:r>
              <a:rPr lang="en-GB" altLang="cs-CZ" sz="2000" i="1" smtClean="0">
                <a:latin typeface="Times New Roman" pitchFamily="18" charset="0"/>
              </a:rPr>
              <a:t>k</a:t>
            </a:r>
            <a:r>
              <a:rPr lang="en-GB" altLang="cs-CZ" sz="2000" smtClean="0">
                <a:latin typeface="Times New Roman" pitchFamily="18" charset="0"/>
              </a:rPr>
              <a:t> independent variables.</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Some alternative names for the </a:t>
            </a:r>
            <a:r>
              <a:rPr lang="en-US" altLang="cs-CZ" sz="2000" i="1" smtClean="0">
                <a:latin typeface="Times New Roman" pitchFamily="18" charset="0"/>
              </a:rPr>
              <a:t>y</a:t>
            </a:r>
            <a:r>
              <a:rPr lang="en-GB" altLang="cs-CZ" sz="2000" smtClean="0">
                <a:latin typeface="Times New Roman" pitchFamily="18" charset="0"/>
              </a:rPr>
              <a:t> and </a:t>
            </a:r>
            <a:r>
              <a:rPr lang="en-GB" altLang="cs-CZ" sz="2000" i="1" smtClean="0">
                <a:latin typeface="Times New Roman" pitchFamily="18" charset="0"/>
              </a:rPr>
              <a:t>x</a:t>
            </a:r>
            <a:r>
              <a:rPr lang="en-GB" altLang="cs-CZ" sz="2000" smtClean="0">
                <a:latin typeface="Times New Roman" pitchFamily="18" charset="0"/>
              </a:rPr>
              <a:t> variables:</a:t>
            </a:r>
          </a:p>
          <a:p>
            <a:pPr algn="just" eaLnBrk="1" hangingPunct="1">
              <a:buFontTx/>
              <a:buNone/>
            </a:pPr>
            <a:r>
              <a:rPr lang="en-US" altLang="cs-CZ" sz="2000" smtClean="0">
                <a:latin typeface="Times New Roman" pitchFamily="18" charset="0"/>
              </a:rPr>
              <a:t>	</a:t>
            </a:r>
            <a:r>
              <a:rPr lang="en-GB" altLang="cs-CZ" sz="2000" smtClean="0">
                <a:latin typeface="Times New Roman" pitchFamily="18" charset="0"/>
              </a:rPr>
              <a:t>	</a:t>
            </a:r>
            <a:r>
              <a:rPr lang="en-GB" altLang="cs-CZ" sz="2000" i="1" smtClean="0">
                <a:latin typeface="Times New Roman" pitchFamily="18" charset="0"/>
              </a:rPr>
              <a:t>y</a:t>
            </a:r>
            <a:r>
              <a:rPr lang="en-GB" altLang="cs-CZ" sz="2000" smtClean="0">
                <a:latin typeface="Times New Roman" pitchFamily="18" charset="0"/>
              </a:rPr>
              <a:t>					</a:t>
            </a:r>
            <a:r>
              <a:rPr lang="en-US" altLang="cs-CZ" sz="2000" i="1" smtClean="0">
                <a:latin typeface="Times New Roman" pitchFamily="18" charset="0"/>
              </a:rPr>
              <a:t>x</a:t>
            </a:r>
            <a:endParaRPr lang="en-GB" altLang="cs-CZ" sz="2000" smtClean="0">
              <a:latin typeface="Times New Roman" pitchFamily="18" charset="0"/>
            </a:endParaRPr>
          </a:p>
          <a:p>
            <a:pPr algn="just" eaLnBrk="1" hangingPunct="1">
              <a:buFontTx/>
              <a:buNone/>
            </a:pPr>
            <a:r>
              <a:rPr lang="en-US" altLang="cs-CZ" sz="2000" smtClean="0">
                <a:latin typeface="Times New Roman" pitchFamily="18" charset="0"/>
              </a:rPr>
              <a:t>	</a:t>
            </a:r>
            <a:r>
              <a:rPr lang="en-GB" altLang="cs-CZ" sz="2000" smtClean="0">
                <a:latin typeface="Times New Roman" pitchFamily="18" charset="0"/>
              </a:rPr>
              <a:t>dependent variable			independent variables</a:t>
            </a:r>
          </a:p>
          <a:p>
            <a:pPr algn="just" eaLnBrk="1" hangingPunct="1">
              <a:buFontTx/>
              <a:buNone/>
            </a:pPr>
            <a:r>
              <a:rPr lang="en-US" altLang="cs-CZ" sz="2000" smtClean="0">
                <a:latin typeface="Times New Roman" pitchFamily="18" charset="0"/>
              </a:rPr>
              <a:t>	</a:t>
            </a:r>
            <a:r>
              <a:rPr lang="en-GB" altLang="cs-CZ" sz="2000" smtClean="0">
                <a:latin typeface="Times New Roman" pitchFamily="18" charset="0"/>
              </a:rPr>
              <a:t>regressand				regressors</a:t>
            </a:r>
          </a:p>
          <a:p>
            <a:pPr algn="just" eaLnBrk="1" hangingPunct="1">
              <a:buFontTx/>
              <a:buNone/>
            </a:pPr>
            <a:r>
              <a:rPr lang="en-US" altLang="cs-CZ" sz="2000" smtClean="0">
                <a:latin typeface="Times New Roman" pitchFamily="18" charset="0"/>
              </a:rPr>
              <a:t>	</a:t>
            </a:r>
            <a:r>
              <a:rPr lang="en-GB" altLang="cs-CZ" sz="2000" smtClean="0">
                <a:latin typeface="Times New Roman" pitchFamily="18" charset="0"/>
              </a:rPr>
              <a:t>effect variable				causal variables </a:t>
            </a:r>
          </a:p>
          <a:p>
            <a:pPr algn="just" eaLnBrk="1" hangingPunct="1">
              <a:buFontTx/>
              <a:buNone/>
            </a:pPr>
            <a:r>
              <a:rPr lang="en-US" altLang="cs-CZ" sz="2000" smtClean="0">
                <a:latin typeface="Times New Roman" pitchFamily="18" charset="0"/>
              </a:rPr>
              <a:t>	</a:t>
            </a:r>
            <a:r>
              <a:rPr lang="en-GB" altLang="cs-CZ" sz="2000" smtClean="0">
                <a:latin typeface="Times New Roman" pitchFamily="18" charset="0"/>
              </a:rPr>
              <a:t>explained variable			explanatory variable</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Note that there can be many </a:t>
            </a:r>
            <a:r>
              <a:rPr lang="en-US" altLang="cs-CZ" sz="2000" i="1" smtClean="0">
                <a:latin typeface="Times New Roman" pitchFamily="18" charset="0"/>
              </a:rPr>
              <a:t>x</a:t>
            </a:r>
            <a:r>
              <a:rPr lang="en-GB" altLang="cs-CZ" sz="2000" smtClean="0">
                <a:latin typeface="Times New Roman" pitchFamily="18" charset="0"/>
              </a:rPr>
              <a:t> variables but we will limit ourselves to the case where there is only one </a:t>
            </a:r>
            <a:r>
              <a:rPr lang="en-US" altLang="cs-CZ" sz="2000" i="1" smtClean="0">
                <a:latin typeface="Times New Roman" pitchFamily="18" charset="0"/>
              </a:rPr>
              <a:t>x</a:t>
            </a:r>
            <a:r>
              <a:rPr lang="en-GB" altLang="cs-CZ" sz="2000" smtClean="0">
                <a:latin typeface="Times New Roman" pitchFamily="18" charset="0"/>
              </a:rPr>
              <a:t> variable to start with. In our set-up, there is only one </a:t>
            </a:r>
            <a:r>
              <a:rPr lang="en-GB" altLang="cs-CZ" sz="2000" i="1" smtClean="0">
                <a:latin typeface="Times New Roman" pitchFamily="18" charset="0"/>
              </a:rPr>
              <a:t>y</a:t>
            </a:r>
            <a:r>
              <a:rPr lang="en-GB" altLang="cs-CZ" sz="2000" smtClean="0">
                <a:latin typeface="Times New Roman" pitchFamily="18" charset="0"/>
              </a:rPr>
              <a:t> variable.</a:t>
            </a:r>
          </a:p>
          <a:p>
            <a:pPr eaLnBrk="1" hangingPunct="1"/>
            <a:endParaRPr lang="en-US" altLang="cs-CZ" sz="20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87C2548-0B3A-4FD5-8E4A-6C2331F1BBE2}" type="slidenum">
              <a:rPr lang="en-GB" altLang="cs-CZ" sz="1400" smtClean="0">
                <a:latin typeface="Times New Roman" pitchFamily="18" charset="0"/>
              </a:rPr>
              <a:pPr eaLnBrk="1" hangingPunct="1">
                <a:spcBef>
                  <a:spcPct val="0"/>
                </a:spcBef>
                <a:buFontTx/>
                <a:buNone/>
              </a:pPr>
              <a:t>30</a:t>
            </a:fld>
            <a:endParaRPr lang="en-GB" altLang="cs-CZ" sz="1400" smtClean="0">
              <a:latin typeface="Times New Roman" pitchFamily="18" charset="0"/>
            </a:endParaRPr>
          </a:p>
        </p:txBody>
      </p:sp>
      <p:sp>
        <p:nvSpPr>
          <p:cNvPr id="27652"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Properties of the OLS Estimator</a:t>
            </a:r>
            <a:r>
              <a:rPr lang="en-GB" altLang="cs-CZ" sz="2500" smtClean="0">
                <a:solidFill>
                  <a:schemeClr val="tx1"/>
                </a:solidFill>
                <a:latin typeface="Times New Roman" pitchFamily="18" charset="0"/>
              </a:rPr>
              <a:t/>
            </a:r>
            <a:br>
              <a:rPr lang="en-GB" altLang="cs-CZ" sz="2500" smtClean="0">
                <a:solidFill>
                  <a:schemeClr val="tx1"/>
                </a:solidFill>
                <a:latin typeface="Times New Roman" pitchFamily="18" charset="0"/>
              </a:rPr>
            </a:br>
            <a:endParaRPr lang="en-US" altLang="cs-CZ" smtClean="0">
              <a:solidFill>
                <a:schemeClr val="tx1"/>
              </a:solidFill>
            </a:endParaRPr>
          </a:p>
        </p:txBody>
      </p:sp>
      <p:sp>
        <p:nvSpPr>
          <p:cNvPr id="27653" name="Rectangle 3"/>
          <p:cNvSpPr>
            <a:spLocks noGrp="1" noChangeArrowheads="1"/>
          </p:cNvSpPr>
          <p:nvPr>
            <p:ph type="body" idx="1"/>
          </p:nvPr>
        </p:nvSpPr>
        <p:spPr>
          <a:xfrm>
            <a:off x="304800" y="1905000"/>
            <a:ext cx="8534400" cy="4191000"/>
          </a:xfrm>
        </p:spPr>
        <p:txBody>
          <a:bodyPr/>
          <a:lstStyle/>
          <a:p>
            <a:pPr algn="just" eaLnBrk="1" hangingPunct="1"/>
            <a:r>
              <a:rPr lang="en-GB" altLang="cs-CZ" sz="2000" dirty="0" smtClean="0">
                <a:latin typeface="Times New Roman" pitchFamily="18" charset="0"/>
              </a:rPr>
              <a:t>If assumptions 1. through 4. hold, then the estimators     and   determined by OLS are known as Best Linear Unbiased Estimators (BLUE). </a:t>
            </a:r>
          </a:p>
          <a:p>
            <a:pPr algn="just" eaLnBrk="1" hangingPunct="1">
              <a:buFontTx/>
              <a:buNone/>
            </a:pPr>
            <a:r>
              <a:rPr lang="en-GB" altLang="cs-CZ" sz="2000" dirty="0" smtClean="0">
                <a:latin typeface="Times New Roman" pitchFamily="18" charset="0"/>
              </a:rPr>
              <a:t>	What does the acronym stand for?</a:t>
            </a:r>
          </a:p>
          <a:p>
            <a:pPr algn="just" eaLnBrk="1" hangingPunct="1">
              <a:buFontTx/>
              <a:buNone/>
            </a:pPr>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“Estimator” 	-     is an estimator of the true value of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a:t>
            </a:r>
          </a:p>
          <a:p>
            <a:pPr algn="just" eaLnBrk="1" hangingPunct="1"/>
            <a:r>
              <a:rPr lang="en-GB" altLang="cs-CZ" sz="2000" dirty="0" smtClean="0">
                <a:latin typeface="Times New Roman" pitchFamily="18" charset="0"/>
              </a:rPr>
              <a:t>“Linear”	-     is a linear estimator</a:t>
            </a:r>
          </a:p>
          <a:p>
            <a:pPr algn="just" eaLnBrk="1" hangingPunct="1"/>
            <a:r>
              <a:rPr lang="en-GB" altLang="cs-CZ" sz="2000" dirty="0" smtClean="0">
                <a:latin typeface="Times New Roman" pitchFamily="18" charset="0"/>
              </a:rPr>
              <a:t>“Unbiased”	- On average, the actual value of the     and    ’s  will be equal to 		   the true values.</a:t>
            </a:r>
          </a:p>
          <a:p>
            <a:pPr algn="just" eaLnBrk="1" hangingPunct="1"/>
            <a:r>
              <a:rPr lang="en-GB" altLang="cs-CZ" sz="2000" dirty="0" smtClean="0">
                <a:latin typeface="Times New Roman" pitchFamily="18" charset="0"/>
              </a:rPr>
              <a:t>“Best”	- means that the OLS estimator    has minimum variance among 		  the class of linear unbiased estimators. The Gauss-Markov 			  theorem proves that the OLS estimator is best.</a:t>
            </a:r>
            <a:endParaRPr lang="en-US" altLang="cs-CZ" sz="2000" dirty="0" smtClean="0">
              <a:latin typeface="Times New Roman" pitchFamily="18" charset="0"/>
            </a:endParaRPr>
          </a:p>
        </p:txBody>
      </p:sp>
      <mc:AlternateContent xmlns:mc="http://schemas.openxmlformats.org/markup-compatibility/2006">
        <mc:Choice xmlns:a14="http://schemas.microsoft.com/office/drawing/2010/main" Requires="a14">
          <p:sp>
            <p:nvSpPr>
              <p:cNvPr id="13" name="TextBox 12"/>
              <p:cNvSpPr txBox="1"/>
              <p:nvPr/>
            </p:nvSpPr>
            <p:spPr>
              <a:xfrm>
                <a:off x="6402035" y="1915003"/>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3" name="TextBox 12"/>
              <p:cNvSpPr txBox="1">
                <a:spLocks noRot="1" noChangeAspect="1" noMove="1" noResize="1" noEditPoints="1" noAdjustHandles="1" noChangeArrowheads="1" noChangeShapeType="1" noTextEdit="1"/>
              </p:cNvSpPr>
              <p:nvPr/>
            </p:nvSpPr>
            <p:spPr>
              <a:xfrm>
                <a:off x="6402035" y="1915003"/>
                <a:ext cx="270587" cy="369332"/>
              </a:xfrm>
              <a:prstGeom prst="rect">
                <a:avLst/>
              </a:prstGeom>
              <a:blipFill>
                <a:blip r:embed="rId2"/>
                <a:stretch>
                  <a:fillRect l="-13333" t="-14754" r="-7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7020272" y="1905000"/>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7020272" y="1905000"/>
                <a:ext cx="272190" cy="38933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5436096" y="4725144"/>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5436096" y="4725144"/>
                <a:ext cx="272190" cy="38933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2339752" y="3310531"/>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2339752" y="3310531"/>
                <a:ext cx="272190" cy="38933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2339752" y="3657599"/>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7" name="TextBox 16"/>
              <p:cNvSpPr txBox="1">
                <a:spLocks noRot="1" noChangeAspect="1" noMove="1" noResize="1" noEditPoints="1" noAdjustHandles="1" noChangeArrowheads="1" noChangeShapeType="1" noTextEdit="1"/>
              </p:cNvSpPr>
              <p:nvPr/>
            </p:nvSpPr>
            <p:spPr>
              <a:xfrm>
                <a:off x="2339752" y="3657599"/>
                <a:ext cx="272190" cy="38933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940152" y="4046936"/>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8" name="TextBox 17"/>
              <p:cNvSpPr txBox="1">
                <a:spLocks noRot="1" noChangeAspect="1" noMove="1" noResize="1" noEditPoints="1" noAdjustHandles="1" noChangeArrowheads="1" noChangeShapeType="1" noTextEdit="1"/>
              </p:cNvSpPr>
              <p:nvPr/>
            </p:nvSpPr>
            <p:spPr>
              <a:xfrm>
                <a:off x="5940152" y="4046936"/>
                <a:ext cx="270587" cy="369332"/>
              </a:xfrm>
              <a:prstGeom prst="rect">
                <a:avLst/>
              </a:prstGeom>
              <a:blipFill>
                <a:blip r:embed="rId7"/>
                <a:stretch>
                  <a:fillRect l="-13333" t="-16667" r="-7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6630397" y="4036933"/>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9" name="TextBox 18"/>
              <p:cNvSpPr txBox="1">
                <a:spLocks noRot="1" noChangeAspect="1" noMove="1" noResize="1" noEditPoints="1" noAdjustHandles="1" noChangeArrowheads="1" noChangeShapeType="1" noTextEdit="1"/>
              </p:cNvSpPr>
              <p:nvPr/>
            </p:nvSpPr>
            <p:spPr>
              <a:xfrm>
                <a:off x="6630397" y="4036933"/>
                <a:ext cx="272190" cy="389337"/>
              </a:xfrm>
              <a:prstGeom prst="rect">
                <a:avLst/>
              </a:prstGeom>
              <a:blipFill>
                <a:blip r:embed="rId8"/>
                <a:stretch>
                  <a:fillRect/>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1BC3BC0-1E38-46D8-8BB1-B8BA050C2237}" type="slidenum">
              <a:rPr lang="en-GB" altLang="cs-CZ" sz="1400" smtClean="0">
                <a:latin typeface="Times New Roman" pitchFamily="18" charset="0"/>
              </a:rPr>
              <a:pPr eaLnBrk="1" hangingPunct="1">
                <a:spcBef>
                  <a:spcPct val="0"/>
                </a:spcBef>
                <a:buFontTx/>
                <a:buNone/>
              </a:pPr>
              <a:t>31</a:t>
            </a:fld>
            <a:endParaRPr lang="en-GB" altLang="cs-CZ" sz="1400" smtClean="0">
              <a:latin typeface="Times New Roman" pitchFamily="18" charset="0"/>
            </a:endParaRPr>
          </a:p>
        </p:txBody>
      </p:sp>
      <p:sp>
        <p:nvSpPr>
          <p:cNvPr id="28676" name="Rectangle 2"/>
          <p:cNvSpPr>
            <a:spLocks noGrp="1" noChangeArrowheads="1"/>
          </p:cNvSpPr>
          <p:nvPr>
            <p:ph type="title"/>
          </p:nvPr>
        </p:nvSpPr>
        <p:spPr>
          <a:xfrm>
            <a:off x="1143000" y="609600"/>
            <a:ext cx="7772400" cy="990600"/>
          </a:xfrm>
        </p:spPr>
        <p:txBody>
          <a:bodyPr/>
          <a:lstStyle/>
          <a:p>
            <a:pPr eaLnBrk="1" hangingPunct="1"/>
            <a:r>
              <a:rPr lang="en-US" altLang="cs-CZ" sz="2500" b="1" smtClean="0">
                <a:latin typeface="Times New Roman" pitchFamily="18" charset="0"/>
              </a:rPr>
              <a:t>Consistency/Unbiasedness/Efficiency</a:t>
            </a:r>
            <a:endParaRPr lang="en-US" altLang="cs-CZ" sz="2000" b="1" smtClean="0">
              <a:latin typeface="Times New Roman" pitchFamily="18" charset="0"/>
            </a:endParaRPr>
          </a:p>
        </p:txBody>
      </p:sp>
      <p:sp>
        <p:nvSpPr>
          <p:cNvPr id="28677" name="Rectangle 3"/>
          <p:cNvSpPr>
            <a:spLocks noGrp="1" noChangeArrowheads="1"/>
          </p:cNvSpPr>
          <p:nvPr>
            <p:ph type="body" idx="1"/>
          </p:nvPr>
        </p:nvSpPr>
        <p:spPr>
          <a:xfrm>
            <a:off x="152400" y="1790700"/>
            <a:ext cx="8839200" cy="4305300"/>
          </a:xfrm>
        </p:spPr>
        <p:txBody>
          <a:bodyPr/>
          <a:lstStyle/>
          <a:p>
            <a:pPr algn="just" eaLnBrk="1" hangingPunct="1">
              <a:lnSpc>
                <a:spcPct val="90000"/>
              </a:lnSpc>
            </a:pPr>
            <a:r>
              <a:rPr lang="en-GB" altLang="cs-CZ" sz="2000" u="sng" dirty="0" smtClean="0">
                <a:latin typeface="Times New Roman" pitchFamily="18" charset="0"/>
              </a:rPr>
              <a:t>Consistent</a:t>
            </a: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The least squares estimators   and   are consistent. That is, the estimates will converge to their true values as the sample size increases to infinity. 	</a:t>
            </a:r>
            <a:r>
              <a:rPr lang="cs-CZ" altLang="cs-CZ" sz="2000" dirty="0" err="1" smtClean="0">
                <a:latin typeface="Times New Roman" pitchFamily="18" charset="0"/>
              </a:rPr>
              <a:t>We</a:t>
            </a:r>
            <a:r>
              <a:rPr lang="cs-CZ" altLang="cs-CZ" sz="2000" dirty="0" smtClean="0">
                <a:latin typeface="Times New Roman" pitchFamily="18" charset="0"/>
              </a:rPr>
              <a:t> ne</a:t>
            </a:r>
            <a:r>
              <a:rPr lang="en-GB" altLang="cs-CZ" sz="2000" dirty="0" err="1" smtClean="0">
                <a:latin typeface="Times New Roman" pitchFamily="18" charset="0"/>
              </a:rPr>
              <a:t>ed</a:t>
            </a:r>
            <a:r>
              <a:rPr lang="en-GB" altLang="cs-CZ" sz="2000" dirty="0" smtClean="0">
                <a:latin typeface="Times New Roman" pitchFamily="18" charset="0"/>
              </a:rPr>
              <a:t> the assumptions E(</a:t>
            </a:r>
            <a:r>
              <a:rPr lang="en-GB" altLang="cs-CZ" sz="2000" i="1" dirty="0" err="1" smtClean="0">
                <a:latin typeface="Times New Roman" pitchFamily="18" charset="0"/>
              </a:rPr>
              <a:t>x</a:t>
            </a:r>
            <a:r>
              <a:rPr lang="en-GB" altLang="cs-CZ" sz="2000" i="1" baseline="-25000" dirty="0" err="1" smtClean="0">
                <a:latin typeface="Times New Roman" pitchFamily="18" charset="0"/>
              </a:rPr>
              <a:t>t</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)=0 and </a:t>
            </a:r>
            <a:r>
              <a:rPr lang="en-GB" altLang="cs-CZ" sz="2000" dirty="0" err="1" smtClean="0">
                <a:latin typeface="Times New Roman" pitchFamily="18" charset="0"/>
              </a:rPr>
              <a:t>Var</a:t>
            </a:r>
            <a:r>
              <a:rPr lang="en-GB" altLang="cs-CZ" sz="2000" dirty="0" smtClean="0">
                <a:latin typeface="Times New Roman" pitchFamily="18" charset="0"/>
              </a:rPr>
              <a:t>(</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a:t>
            </a:r>
            <a:r>
              <a:rPr lang="en-GB" altLang="cs-CZ" sz="2000" i="1" dirty="0" smtClean="0">
                <a:latin typeface="Times New Roman" pitchFamily="18" charset="0"/>
                <a:sym typeface="Symbol" pitchFamily="18" charset="2"/>
              </a:rPr>
              <a:t></a:t>
            </a:r>
            <a:r>
              <a:rPr lang="en-GB" altLang="cs-CZ" sz="2000" baseline="30000" dirty="0" smtClean="0">
                <a:latin typeface="Times New Roman" pitchFamily="18" charset="0"/>
              </a:rPr>
              <a:t>2</a:t>
            </a:r>
            <a:r>
              <a:rPr lang="en-GB" altLang="cs-CZ" sz="2000" dirty="0" smtClean="0">
                <a:latin typeface="Times New Roman" pitchFamily="18" charset="0"/>
              </a:rPr>
              <a:t> &lt;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to prove this. Consistency implies that</a:t>
            </a:r>
          </a:p>
          <a:p>
            <a:pPr algn="just" eaLnBrk="1" hangingPunct="1">
              <a:lnSpc>
                <a:spcPct val="90000"/>
              </a:lnSpc>
            </a:pPr>
            <a:endParaRPr lang="en-GB" altLang="cs-CZ" sz="2000" u="sng" dirty="0" smtClean="0">
              <a:latin typeface="Times New Roman" pitchFamily="18" charset="0"/>
            </a:endParaRPr>
          </a:p>
          <a:p>
            <a:pPr algn="just" eaLnBrk="1" hangingPunct="1">
              <a:lnSpc>
                <a:spcPct val="90000"/>
              </a:lnSpc>
            </a:pPr>
            <a:r>
              <a:rPr lang="en-GB" altLang="cs-CZ" sz="2000" u="sng" dirty="0" smtClean="0">
                <a:latin typeface="Times New Roman" pitchFamily="18" charset="0"/>
              </a:rPr>
              <a:t>Unbiased</a:t>
            </a: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The least squares estimates of    and    are unbiased. That is  E(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and E(   )=</a:t>
            </a:r>
            <a:r>
              <a:rPr lang="en-GB" altLang="cs-CZ" sz="2000" i="1" dirty="0" smtClean="0">
                <a:latin typeface="Times New Roman" pitchFamily="18" charset="0"/>
                <a:sym typeface="Symbol" pitchFamily="18" charset="2"/>
              </a:rPr>
              <a:t></a:t>
            </a: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Thus on average the estimated value will be equal to the true values. To prove this also requires the assumption that E(</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)=0. Unbiasedness is a stronger condition than consistency.</a:t>
            </a:r>
          </a:p>
          <a:p>
            <a:pPr algn="just" eaLnBrk="1" hangingPunct="1">
              <a:lnSpc>
                <a:spcPct val="90000"/>
              </a:lnSpc>
            </a:pPr>
            <a:r>
              <a:rPr lang="en-GB" altLang="cs-CZ" sz="2000" u="sng" dirty="0" err="1" smtClean="0">
                <a:latin typeface="Times New Roman" pitchFamily="18" charset="0"/>
              </a:rPr>
              <a:t>Efficien</a:t>
            </a:r>
            <a:r>
              <a:rPr lang="cs-CZ" altLang="cs-CZ" sz="2000" u="sng" dirty="0" smtClean="0">
                <a:latin typeface="Times New Roman" pitchFamily="18" charset="0"/>
              </a:rPr>
              <a:t>t</a:t>
            </a: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An estimator    of parameter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is said to be efficient if it is unbiased and no other unbiased estimator has a smaller variance. If the estimator is efficient, we are minimising the probability that it is a long way off from the true value of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a:t>
            </a:r>
            <a:endParaRPr lang="en-US" altLang="cs-CZ" sz="2000" dirty="0" smtClean="0">
              <a:latin typeface="Times New Roman" pitchFamily="18" charset="0"/>
            </a:endParaRPr>
          </a:p>
        </p:txBody>
      </p:sp>
      <p:graphicFrame>
        <p:nvGraphicFramePr>
          <p:cNvPr id="28685" name="Object 13"/>
          <p:cNvGraphicFramePr>
            <a:graphicFrameLocks noChangeAspect="1"/>
          </p:cNvGraphicFramePr>
          <p:nvPr/>
        </p:nvGraphicFramePr>
        <p:xfrm>
          <a:off x="2667000" y="2971800"/>
          <a:ext cx="3352800" cy="495300"/>
        </p:xfrm>
        <a:graphic>
          <a:graphicData uri="http://schemas.openxmlformats.org/presentationml/2006/ole">
            <mc:AlternateContent xmlns:mc="http://schemas.openxmlformats.org/markup-compatibility/2006">
              <mc:Choice xmlns:v="urn:schemas-microsoft-com:vml" Requires="v">
                <p:oleObj spid="_x0000_s28730" name="Equation" r:id="rId3" imgW="1930400" imgH="317500" progId="Equation.3">
                  <p:embed/>
                </p:oleObj>
              </mc:Choice>
              <mc:Fallback>
                <p:oleObj name="Equation" r:id="rId3" imgW="1930400" imgH="3175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971800"/>
                        <a:ext cx="3352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4" name="TextBox 13"/>
              <p:cNvSpPr txBox="1"/>
              <p:nvPr/>
            </p:nvSpPr>
            <p:spPr>
              <a:xfrm>
                <a:off x="3599264" y="3653654"/>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3599264" y="3653654"/>
                <a:ext cx="270587" cy="369332"/>
              </a:xfrm>
              <a:prstGeom prst="rect">
                <a:avLst/>
              </a:prstGeom>
              <a:blipFill>
                <a:blip r:embed="rId5"/>
                <a:stretch>
                  <a:fillRect l="-13333" t="-14754" r="-7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240280" y="3637471"/>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4240280" y="3637471"/>
                <a:ext cx="272190" cy="38933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6913328" y="3671650"/>
                <a:ext cx="216024"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6913328" y="3671650"/>
                <a:ext cx="216024" cy="369332"/>
              </a:xfrm>
              <a:prstGeom prst="rect">
                <a:avLst/>
              </a:prstGeom>
              <a:blipFill>
                <a:blip r:embed="rId7"/>
                <a:stretch>
                  <a:fillRect l="-27778" t="-14754" r="-80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8157251" y="3652551"/>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7" name="TextBox 16"/>
              <p:cNvSpPr txBox="1">
                <a:spLocks noRot="1" noChangeAspect="1" noMove="1" noResize="1" noEditPoints="1" noAdjustHandles="1" noChangeArrowheads="1" noChangeShapeType="1" noTextEdit="1"/>
              </p:cNvSpPr>
              <p:nvPr/>
            </p:nvSpPr>
            <p:spPr>
              <a:xfrm>
                <a:off x="8157251" y="3652551"/>
                <a:ext cx="272190" cy="38933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926239" y="5188084"/>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8" name="TextBox 17"/>
              <p:cNvSpPr txBox="1">
                <a:spLocks noRot="1" noChangeAspect="1" noMove="1" noResize="1" noEditPoints="1" noAdjustHandles="1" noChangeArrowheads="1" noChangeShapeType="1" noTextEdit="1"/>
              </p:cNvSpPr>
              <p:nvPr/>
            </p:nvSpPr>
            <p:spPr>
              <a:xfrm>
                <a:off x="1926239" y="5188084"/>
                <a:ext cx="272190" cy="38933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599264" y="2102475"/>
                <a:ext cx="216024"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9" name="TextBox 18"/>
              <p:cNvSpPr txBox="1">
                <a:spLocks noRot="1" noChangeAspect="1" noMove="1" noResize="1" noEditPoints="1" noAdjustHandles="1" noChangeArrowheads="1" noChangeShapeType="1" noTextEdit="1"/>
              </p:cNvSpPr>
              <p:nvPr/>
            </p:nvSpPr>
            <p:spPr>
              <a:xfrm>
                <a:off x="3599264" y="2102475"/>
                <a:ext cx="216024" cy="369332"/>
              </a:xfrm>
              <a:prstGeom prst="rect">
                <a:avLst/>
              </a:prstGeom>
              <a:blipFill>
                <a:blip r:embed="rId10"/>
                <a:stretch>
                  <a:fillRect l="-27778" t="-16667" r="-80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4258153" y="2081906"/>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20" name="TextBox 19"/>
              <p:cNvSpPr txBox="1">
                <a:spLocks noRot="1" noChangeAspect="1" noMove="1" noResize="1" noEditPoints="1" noAdjustHandles="1" noChangeArrowheads="1" noChangeShapeType="1" noTextEdit="1"/>
              </p:cNvSpPr>
              <p:nvPr/>
            </p:nvSpPr>
            <p:spPr>
              <a:xfrm>
                <a:off x="4258153" y="2081906"/>
                <a:ext cx="272190" cy="389337"/>
              </a:xfrm>
              <a:prstGeom prst="rect">
                <a:avLst/>
              </a:prstGeom>
              <a:blipFill>
                <a:blip r:embed="rId11"/>
                <a:stretch>
                  <a:fillRect/>
                </a:stretch>
              </a:blipFill>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F695BED-73AB-4A4A-B261-7B8AD8880980}" type="slidenum">
              <a:rPr lang="en-GB" altLang="cs-CZ" sz="1400" smtClean="0">
                <a:latin typeface="Times New Roman" pitchFamily="18" charset="0"/>
              </a:rPr>
              <a:pPr eaLnBrk="1" hangingPunct="1">
                <a:spcBef>
                  <a:spcPct val="0"/>
                </a:spcBef>
                <a:buFontTx/>
                <a:buNone/>
              </a:pPr>
              <a:t>32</a:t>
            </a:fld>
            <a:endParaRPr lang="en-GB" altLang="cs-CZ" sz="1400" smtClean="0">
              <a:latin typeface="Times New Roman" pitchFamily="18" charset="0"/>
            </a:endParaRPr>
          </a:p>
        </p:txBody>
      </p:sp>
      <p:sp>
        <p:nvSpPr>
          <p:cNvPr id="29700" name="Rectangle 2"/>
          <p:cNvSpPr>
            <a:spLocks noGrp="1" noChangeArrowheads="1"/>
          </p:cNvSpPr>
          <p:nvPr>
            <p:ph type="title"/>
          </p:nvPr>
        </p:nvSpPr>
        <p:spPr>
          <a:xfrm>
            <a:off x="1219200" y="685800"/>
            <a:ext cx="7772400" cy="914400"/>
          </a:xfrm>
        </p:spPr>
        <p:txBody>
          <a:bodyPr/>
          <a:lstStyle/>
          <a:p>
            <a:pPr eaLnBrk="1" hangingPunct="1"/>
            <a:r>
              <a:rPr lang="en-GB" altLang="cs-CZ" sz="2000" b="1" dirty="0" smtClean="0">
                <a:solidFill>
                  <a:schemeClr val="tx1"/>
                </a:solidFill>
                <a:latin typeface="Times New Roman" pitchFamily="18" charset="0"/>
              </a:rPr>
              <a:t/>
            </a:r>
            <a:br>
              <a:rPr lang="en-GB" altLang="cs-CZ" sz="2000" b="1" dirty="0" smtClean="0">
                <a:solidFill>
                  <a:schemeClr val="tx1"/>
                </a:solidFill>
                <a:latin typeface="Times New Roman" pitchFamily="18" charset="0"/>
              </a:rPr>
            </a:br>
            <a:r>
              <a:rPr lang="en-GB" altLang="cs-CZ" sz="2500" b="1" dirty="0" smtClean="0">
                <a:solidFill>
                  <a:schemeClr val="tx1"/>
                </a:solidFill>
                <a:latin typeface="Times New Roman" pitchFamily="18" charset="0"/>
              </a:rPr>
              <a:t>Precision and Standard Errors</a:t>
            </a:r>
            <a:r>
              <a:rPr lang="en-GB" altLang="cs-CZ" sz="2500" dirty="0" smtClean="0">
                <a:solidFill>
                  <a:schemeClr val="tx1"/>
                </a:solidFill>
                <a:latin typeface="Times New Roman" pitchFamily="18" charset="0"/>
              </a:rPr>
              <a:t/>
            </a:r>
            <a:br>
              <a:rPr lang="en-GB" altLang="cs-CZ" sz="2500" dirty="0" smtClean="0">
                <a:solidFill>
                  <a:schemeClr val="tx1"/>
                </a:solidFill>
                <a:latin typeface="Times New Roman" pitchFamily="18" charset="0"/>
              </a:rPr>
            </a:br>
            <a:endParaRPr lang="en-US" altLang="cs-CZ" dirty="0" smtClean="0">
              <a:solidFill>
                <a:schemeClr val="tx1"/>
              </a:solidFill>
            </a:endParaRPr>
          </a:p>
        </p:txBody>
      </p:sp>
      <p:sp>
        <p:nvSpPr>
          <p:cNvPr id="29701" name="Rectangle 3"/>
          <p:cNvSpPr>
            <a:spLocks noGrp="1" noChangeArrowheads="1"/>
          </p:cNvSpPr>
          <p:nvPr>
            <p:ph type="body" idx="1"/>
          </p:nvPr>
        </p:nvSpPr>
        <p:spPr>
          <a:xfrm>
            <a:off x="228600" y="1752600"/>
            <a:ext cx="8686800" cy="4305300"/>
          </a:xfrm>
        </p:spPr>
        <p:txBody>
          <a:bodyPr/>
          <a:lstStyle/>
          <a:p>
            <a:pPr algn="just" eaLnBrk="1" hangingPunct="1">
              <a:lnSpc>
                <a:spcPct val="90000"/>
              </a:lnSpc>
            </a:pPr>
            <a:r>
              <a:rPr lang="en-GB" altLang="cs-CZ" sz="2000" dirty="0" smtClean="0">
                <a:latin typeface="Times New Roman" pitchFamily="18" charset="0"/>
              </a:rPr>
              <a:t>Any set of regression estimates of    and    are specific to the sample used in their estimation.</a:t>
            </a:r>
          </a:p>
          <a:p>
            <a:pPr algn="just" eaLnBrk="1" hangingPunct="1">
              <a:lnSpc>
                <a:spcPct val="90000"/>
              </a:lnSpc>
            </a:pPr>
            <a:r>
              <a:rPr lang="en-GB" altLang="cs-CZ" sz="2000" dirty="0" smtClean="0">
                <a:latin typeface="Times New Roman" pitchFamily="18" charset="0"/>
              </a:rPr>
              <a:t>Recall that the estimators of </a:t>
            </a:r>
            <a:r>
              <a:rPr lang="en-GB" altLang="cs-CZ" sz="2000" i="1" dirty="0" smtClean="0">
                <a:latin typeface="Times New Roman" pitchFamily="18" charset="0"/>
                <a:sym typeface="Symbol" pitchFamily="18" charset="2"/>
              </a:rPr>
              <a:t></a:t>
            </a:r>
            <a:r>
              <a:rPr lang="en-GB" altLang="cs-CZ" sz="2000" i="1" dirty="0" smtClean="0">
                <a:latin typeface="Times New Roman" pitchFamily="18" charset="0"/>
              </a:rPr>
              <a:t> </a:t>
            </a:r>
            <a:r>
              <a:rPr lang="en-GB" altLang="cs-CZ" sz="2000" dirty="0" smtClean="0">
                <a:latin typeface="Times New Roman" pitchFamily="18" charset="0"/>
              </a:rPr>
              <a:t>and</a:t>
            </a:r>
            <a:r>
              <a:rPr lang="en-GB" altLang="cs-CZ" sz="2000" i="1"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from the sample parameters (  and   ) are given by</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What we need is some measure of the reliability or precision of the estimators</a:t>
            </a:r>
          </a:p>
          <a:p>
            <a:pPr algn="just" eaLnBrk="1" hangingPunct="1">
              <a:lnSpc>
                <a:spcPct val="90000"/>
              </a:lnSpc>
              <a:buFontTx/>
              <a:buNone/>
            </a:pPr>
            <a:r>
              <a:rPr lang="en-GB" altLang="cs-CZ" sz="2000" dirty="0" smtClean="0">
                <a:latin typeface="Times New Roman" pitchFamily="18" charset="0"/>
              </a:rPr>
              <a:t>	(  and  ). The precision of the estimate is given by its standard error. Given assumptions 1 - 4 above, then the standard errors can be shown to be given by</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where </a:t>
            </a:r>
            <a:r>
              <a:rPr lang="en-GB" altLang="cs-CZ" sz="2000" i="1" dirty="0" smtClean="0">
                <a:latin typeface="Times New Roman" pitchFamily="18" charset="0"/>
              </a:rPr>
              <a:t>s</a:t>
            </a:r>
            <a:r>
              <a:rPr lang="en-GB" altLang="cs-CZ" sz="2000" dirty="0" smtClean="0">
                <a:latin typeface="Times New Roman" pitchFamily="18" charset="0"/>
              </a:rPr>
              <a:t> is the estimated standard deviation of the residuals. </a:t>
            </a:r>
            <a:endParaRPr lang="en-US" altLang="cs-CZ" sz="2000" dirty="0" smtClean="0">
              <a:latin typeface="Times New Roman" pitchFamily="18" charset="0"/>
            </a:endParaRPr>
          </a:p>
        </p:txBody>
      </p:sp>
      <p:graphicFrame>
        <p:nvGraphicFramePr>
          <p:cNvPr id="29708" name="Object 14"/>
          <p:cNvGraphicFramePr>
            <a:graphicFrameLocks noChangeAspect="1"/>
          </p:cNvGraphicFramePr>
          <p:nvPr/>
        </p:nvGraphicFramePr>
        <p:xfrm>
          <a:off x="2852738" y="2673350"/>
          <a:ext cx="3362325" cy="714375"/>
        </p:xfrm>
        <a:graphic>
          <a:graphicData uri="http://schemas.openxmlformats.org/presentationml/2006/ole">
            <mc:AlternateContent xmlns:mc="http://schemas.openxmlformats.org/markup-compatibility/2006">
              <mc:Choice xmlns:v="urn:schemas-microsoft-com:vml" Requires="v">
                <p:oleObj spid="_x0000_s29799" name="Equation" r:id="rId3" imgW="1943100" imgH="431800" progId="Equation.3">
                  <p:embed/>
                </p:oleObj>
              </mc:Choice>
              <mc:Fallback>
                <p:oleObj name="Equation" r:id="rId3" imgW="1943100" imgH="4318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738" y="2673350"/>
                        <a:ext cx="33623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9" name="Object 15"/>
          <p:cNvGraphicFramePr>
            <a:graphicFrameLocks noChangeAspect="1"/>
          </p:cNvGraphicFramePr>
          <p:nvPr/>
        </p:nvGraphicFramePr>
        <p:xfrm>
          <a:off x="2667000" y="4191000"/>
          <a:ext cx="4699000" cy="1762125"/>
        </p:xfrm>
        <a:graphic>
          <a:graphicData uri="http://schemas.openxmlformats.org/presentationml/2006/ole">
            <mc:AlternateContent xmlns:mc="http://schemas.openxmlformats.org/markup-compatibility/2006">
              <mc:Choice xmlns:v="urn:schemas-microsoft-com:vml" Requires="v">
                <p:oleObj spid="_x0000_s29800" name="Equation" r:id="rId5" imgW="2844800" imgH="1066800" progId="Equation.3">
                  <p:embed/>
                </p:oleObj>
              </mc:Choice>
              <mc:Fallback>
                <p:oleObj name="Equation" r:id="rId5" imgW="2844800" imgH="10668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4191000"/>
                        <a:ext cx="46990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4" name="TextBox 13"/>
              <p:cNvSpPr txBox="1"/>
              <p:nvPr/>
            </p:nvSpPr>
            <p:spPr>
              <a:xfrm>
                <a:off x="4297420" y="1732178"/>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4297420" y="1732178"/>
                <a:ext cx="270587" cy="369332"/>
              </a:xfrm>
              <a:prstGeom prst="rect">
                <a:avLst/>
              </a:prstGeom>
              <a:blipFill>
                <a:blip r:embed="rId7"/>
                <a:stretch>
                  <a:fillRect l="-15909" t="-14754" r="-7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4981685" y="1715995"/>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4981685" y="1715995"/>
                <a:ext cx="272190" cy="38933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7516132" y="2352451"/>
                <a:ext cx="270587"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7516132" y="2352451"/>
                <a:ext cx="270587" cy="369332"/>
              </a:xfrm>
              <a:prstGeom prst="rect">
                <a:avLst/>
              </a:prstGeom>
              <a:blipFill>
                <a:blip r:embed="rId9"/>
                <a:stretch>
                  <a:fillRect l="-15909" t="-16667" r="-7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8100392" y="2348880"/>
                <a:ext cx="272190" cy="38933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7" name="TextBox 16"/>
              <p:cNvSpPr txBox="1">
                <a:spLocks noRot="1" noChangeAspect="1" noMove="1" noResize="1" noEditPoints="1" noAdjustHandles="1" noChangeArrowheads="1" noChangeShapeType="1" noTextEdit="1"/>
              </p:cNvSpPr>
              <p:nvPr/>
            </p:nvSpPr>
            <p:spPr>
              <a:xfrm>
                <a:off x="8100392" y="2348880"/>
                <a:ext cx="272190" cy="38933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717739" y="3670249"/>
                <a:ext cx="22576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000" b="0" i="1" smtClean="0">
                              <a:latin typeface="Cambria Math" panose="02040503050406030204" pitchFamily="18" charset="0"/>
                            </a:rPr>
                          </m:ctrlPr>
                        </m:accPr>
                        <m:e>
                          <m:r>
                            <a:rPr lang="el-GR" sz="2000" b="0" i="1" smtClean="0">
                              <a:latin typeface="Cambria Math" panose="02040503050406030204" pitchFamily="18" charset="0"/>
                              <a:ea typeface="Cambria Math" panose="02040503050406030204" pitchFamily="18" charset="0"/>
                            </a:rPr>
                            <m:t>𝛼</m:t>
                          </m:r>
                        </m:e>
                      </m:acc>
                    </m:oMath>
                  </m:oMathPara>
                </a14:m>
                <a:endParaRPr lang="cs-CZ" sz="2000" b="0" dirty="0" smtClean="0"/>
              </a:p>
            </p:txBody>
          </p:sp>
        </mc:Choice>
        <mc:Fallback>
          <p:sp>
            <p:nvSpPr>
              <p:cNvPr id="18" name="TextBox 17"/>
              <p:cNvSpPr txBox="1">
                <a:spLocks noRot="1" noChangeAspect="1" noMove="1" noResize="1" noEditPoints="1" noAdjustHandles="1" noChangeArrowheads="1" noChangeShapeType="1" noTextEdit="1"/>
              </p:cNvSpPr>
              <p:nvPr/>
            </p:nvSpPr>
            <p:spPr>
              <a:xfrm>
                <a:off x="717739" y="3670249"/>
                <a:ext cx="225767" cy="307777"/>
              </a:xfrm>
              <a:prstGeom prst="rect">
                <a:avLst/>
              </a:prstGeom>
              <a:blipFill>
                <a:blip r:embed="rId11"/>
                <a:stretch>
                  <a:fillRect l="-16216" t="-19608" r="-783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1339836" y="3641453"/>
                <a:ext cx="227370" cy="3245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000" b="0" i="1" smtClean="0">
                              <a:latin typeface="Cambria Math" panose="02040503050406030204" pitchFamily="18" charset="0"/>
                            </a:rPr>
                          </m:ctrlPr>
                        </m:accPr>
                        <m:e>
                          <m:r>
                            <a:rPr lang="el-GR" sz="2000" b="0" i="1" smtClean="0">
                              <a:latin typeface="Cambria Math" panose="02040503050406030204" pitchFamily="18" charset="0"/>
                              <a:ea typeface="Cambria Math" panose="02040503050406030204" pitchFamily="18" charset="0"/>
                            </a:rPr>
                            <m:t>𝛽</m:t>
                          </m:r>
                        </m:e>
                      </m:acc>
                    </m:oMath>
                  </m:oMathPara>
                </a14:m>
                <a:endParaRPr lang="cs-CZ" sz="2000" b="0" dirty="0" smtClean="0"/>
              </a:p>
            </p:txBody>
          </p:sp>
        </mc:Choice>
        <mc:Fallback>
          <p:sp>
            <p:nvSpPr>
              <p:cNvPr id="19" name="TextBox 18"/>
              <p:cNvSpPr txBox="1">
                <a:spLocks noRot="1" noChangeAspect="1" noMove="1" noResize="1" noEditPoints="1" noAdjustHandles="1" noChangeArrowheads="1" noChangeShapeType="1" noTextEdit="1"/>
              </p:cNvSpPr>
              <p:nvPr/>
            </p:nvSpPr>
            <p:spPr>
              <a:xfrm>
                <a:off x="1339836" y="3641453"/>
                <a:ext cx="227370" cy="324512"/>
              </a:xfrm>
              <a:prstGeom prst="rect">
                <a:avLst/>
              </a:prstGeom>
              <a:blipFill>
                <a:blip r:embed="rId12"/>
                <a:stretch>
                  <a:fillRect l="-40541" t="-16667" r="-75676" b="-33333"/>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2F530B5-2A5C-4DE5-96E1-F4B40C62A501}" type="slidenum">
              <a:rPr lang="en-GB" altLang="cs-CZ" sz="1400" smtClean="0">
                <a:latin typeface="Times New Roman" pitchFamily="18" charset="0"/>
              </a:rPr>
              <a:pPr eaLnBrk="1" hangingPunct="1">
                <a:spcBef>
                  <a:spcPct val="0"/>
                </a:spcBef>
                <a:buFontTx/>
                <a:buNone/>
              </a:pPr>
              <a:t>33</a:t>
            </a:fld>
            <a:endParaRPr lang="en-GB" altLang="cs-CZ" sz="1400" smtClean="0">
              <a:latin typeface="Times New Roman" pitchFamily="18" charset="0"/>
            </a:endParaRPr>
          </a:p>
        </p:txBody>
      </p:sp>
      <p:sp>
        <p:nvSpPr>
          <p:cNvPr id="30724"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latin typeface="Times New Roman" pitchFamily="18" charset="0"/>
              </a:rPr>
              <a:t>Estimating the Variance of the Disturbance Term</a:t>
            </a:r>
            <a:endParaRPr lang="en-GB" altLang="cs-CZ" sz="2000" b="1" smtClean="0">
              <a:latin typeface="Times New Roman" pitchFamily="18" charset="0"/>
            </a:endParaRPr>
          </a:p>
        </p:txBody>
      </p:sp>
      <p:sp>
        <p:nvSpPr>
          <p:cNvPr id="30725" name="Rectangle 3"/>
          <p:cNvSpPr>
            <a:spLocks noGrp="1" noChangeArrowheads="1"/>
          </p:cNvSpPr>
          <p:nvPr>
            <p:ph type="body" idx="1"/>
          </p:nvPr>
        </p:nvSpPr>
        <p:spPr>
          <a:xfrm>
            <a:off x="457200" y="1752600"/>
            <a:ext cx="8178800" cy="4305300"/>
          </a:xfrm>
        </p:spPr>
        <p:txBody>
          <a:bodyPr/>
          <a:lstStyle/>
          <a:p>
            <a:pPr algn="just" eaLnBrk="1" hangingPunct="1">
              <a:lnSpc>
                <a:spcPct val="90000"/>
              </a:lnSpc>
            </a:pPr>
            <a:r>
              <a:rPr lang="en-GB" altLang="cs-CZ" sz="2000" dirty="0" smtClean="0">
                <a:latin typeface="Times New Roman" pitchFamily="18" charset="0"/>
              </a:rPr>
              <a:t>The variance of the random variable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 is given by</a:t>
            </a:r>
          </a:p>
          <a:p>
            <a:pPr algn="just" eaLnBrk="1" hangingPunct="1">
              <a:lnSpc>
                <a:spcPct val="90000"/>
              </a:lnSpc>
              <a:buFontTx/>
              <a:buNone/>
            </a:pPr>
            <a:r>
              <a:rPr lang="en-GB" altLang="cs-CZ" sz="2000" dirty="0" smtClean="0">
                <a:latin typeface="Times New Roman" pitchFamily="18" charset="0"/>
              </a:rPr>
              <a:t>			</a:t>
            </a:r>
            <a:r>
              <a:rPr lang="en-GB" altLang="cs-CZ" sz="2000" dirty="0" err="1" smtClean="0">
                <a:latin typeface="Times New Roman" pitchFamily="18" charset="0"/>
              </a:rPr>
              <a:t>Var</a:t>
            </a:r>
            <a:r>
              <a:rPr lang="en-GB" altLang="cs-CZ" sz="2000" dirty="0" smtClean="0">
                <a:latin typeface="Times New Roman" pitchFamily="18" charset="0"/>
              </a:rPr>
              <a:t>(</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 = E[(</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)-E(</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a:t>
            </a:r>
            <a:r>
              <a:rPr lang="en-GB" altLang="cs-CZ" sz="2000" baseline="30000" dirty="0" smtClean="0">
                <a:latin typeface="Times New Roman" pitchFamily="18" charset="0"/>
              </a:rPr>
              <a:t>2</a:t>
            </a: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which reduces to </a:t>
            </a:r>
          </a:p>
          <a:p>
            <a:pPr algn="just" eaLnBrk="1" hangingPunct="1">
              <a:lnSpc>
                <a:spcPct val="90000"/>
              </a:lnSpc>
              <a:buFontTx/>
              <a:buNone/>
            </a:pPr>
            <a:r>
              <a:rPr lang="en-GB" altLang="cs-CZ" sz="2000" dirty="0" smtClean="0">
                <a:latin typeface="Times New Roman" pitchFamily="18" charset="0"/>
              </a:rPr>
              <a:t>			</a:t>
            </a:r>
            <a:r>
              <a:rPr lang="en-GB" altLang="cs-CZ" sz="2000" dirty="0" err="1" smtClean="0">
                <a:latin typeface="Times New Roman" pitchFamily="18" charset="0"/>
              </a:rPr>
              <a:t>Var</a:t>
            </a:r>
            <a:r>
              <a:rPr lang="en-GB" altLang="cs-CZ" sz="2000" dirty="0" smtClean="0">
                <a:latin typeface="Times New Roman" pitchFamily="18" charset="0"/>
              </a:rPr>
              <a:t>(</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 = E(</a:t>
            </a:r>
            <a:r>
              <a:rPr lang="en-GB" altLang="cs-CZ" sz="2000" i="1" dirty="0" smtClean="0">
                <a:latin typeface="Times New Roman" pitchFamily="18" charset="0"/>
              </a:rPr>
              <a:t>u</a:t>
            </a:r>
            <a:r>
              <a:rPr lang="en-GB" altLang="cs-CZ" sz="2000" i="1" baseline="-25000" dirty="0" smtClean="0">
                <a:latin typeface="Times New Roman" pitchFamily="18" charset="0"/>
              </a:rPr>
              <a:t>t</a:t>
            </a:r>
            <a:r>
              <a:rPr lang="en-GB" altLang="cs-CZ" sz="2000" baseline="30000" dirty="0" smtClean="0">
                <a:latin typeface="Times New Roman" pitchFamily="18" charset="0"/>
              </a:rPr>
              <a:t>2</a:t>
            </a:r>
            <a:r>
              <a:rPr lang="en-GB" altLang="cs-CZ" sz="2000" dirty="0" smtClean="0">
                <a:latin typeface="Times New Roman" pitchFamily="18" charset="0"/>
              </a:rPr>
              <a:t>)</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We could estimate this using the average of     :</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Unfortunately this is not workable since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 is not observable. We can use the sample counterpart to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 which is     :</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But </a:t>
            </a:r>
            <a:r>
              <a:rPr lang="en-GB" altLang="cs-CZ" sz="2000" b="1" dirty="0" smtClean="0">
                <a:solidFill>
                  <a:schemeClr val="accent1"/>
                </a:solidFill>
                <a:latin typeface="Times New Roman" pitchFamily="18" charset="0"/>
              </a:rPr>
              <a:t>this estimator is a biased estimator </a:t>
            </a:r>
            <a:r>
              <a:rPr lang="en-GB" altLang="cs-CZ" sz="2000" dirty="0" smtClean="0">
                <a:latin typeface="Times New Roman" pitchFamily="18" charset="0"/>
              </a:rPr>
              <a:t>of </a:t>
            </a:r>
            <a:r>
              <a:rPr lang="en-GB" altLang="cs-CZ" sz="2000" i="1" dirty="0" smtClean="0">
                <a:latin typeface="Times New Roman" pitchFamily="18" charset="0"/>
                <a:sym typeface="Symbol" pitchFamily="18" charset="2"/>
              </a:rPr>
              <a:t></a:t>
            </a:r>
            <a:r>
              <a:rPr lang="en-GB" altLang="cs-CZ" sz="2000" i="1" baseline="30000" dirty="0" smtClean="0">
                <a:latin typeface="Times New Roman" pitchFamily="18" charset="0"/>
              </a:rPr>
              <a:t>2</a:t>
            </a:r>
            <a:r>
              <a:rPr lang="en-GB" altLang="cs-CZ" sz="2000" dirty="0" smtClean="0">
                <a:latin typeface="Times New Roman" pitchFamily="18" charset="0"/>
              </a:rPr>
              <a:t>.</a:t>
            </a:r>
          </a:p>
          <a:p>
            <a:pPr algn="just" eaLnBrk="1" hangingPunct="1">
              <a:lnSpc>
                <a:spcPct val="90000"/>
              </a:lnSpc>
            </a:pPr>
            <a:endParaRPr lang="en-GB" altLang="cs-CZ" sz="2000" dirty="0" smtClean="0">
              <a:latin typeface="Times New Roman" pitchFamily="18" charset="0"/>
            </a:endParaRPr>
          </a:p>
        </p:txBody>
      </p:sp>
      <p:graphicFrame>
        <p:nvGraphicFramePr>
          <p:cNvPr id="30726" name="Object 10"/>
          <p:cNvGraphicFramePr>
            <a:graphicFrameLocks noChangeAspect="1"/>
          </p:cNvGraphicFramePr>
          <p:nvPr/>
        </p:nvGraphicFramePr>
        <p:xfrm>
          <a:off x="5403850" y="3429000"/>
          <a:ext cx="311150" cy="423863"/>
        </p:xfrm>
        <a:graphic>
          <a:graphicData uri="http://schemas.openxmlformats.org/presentationml/2006/ole">
            <mc:AlternateContent xmlns:mc="http://schemas.openxmlformats.org/markup-compatibility/2006">
              <mc:Choice xmlns:v="urn:schemas-microsoft-com:vml" Requires="v">
                <p:oleObj spid="_x0000_s30906" name="Equation" r:id="rId3" imgW="177646" imgH="241091" progId="Equation.3">
                  <p:embed/>
                </p:oleObj>
              </mc:Choice>
              <mc:Fallback>
                <p:oleObj name="Equation" r:id="rId3" imgW="177646" imgH="241091"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850" y="3429000"/>
                        <a:ext cx="311150"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7" name="Object 11"/>
          <p:cNvGraphicFramePr>
            <a:graphicFrameLocks noChangeAspect="1"/>
          </p:cNvGraphicFramePr>
          <p:nvPr/>
        </p:nvGraphicFramePr>
        <p:xfrm>
          <a:off x="4171950" y="3810000"/>
          <a:ext cx="1466850" cy="719138"/>
        </p:xfrm>
        <a:graphic>
          <a:graphicData uri="http://schemas.openxmlformats.org/presentationml/2006/ole">
            <mc:AlternateContent xmlns:mc="http://schemas.openxmlformats.org/markup-compatibility/2006">
              <mc:Choice xmlns:v="urn:schemas-microsoft-com:vml" Requires="v">
                <p:oleObj spid="_x0000_s30907" name="Equation" r:id="rId5" imgW="799753" imgH="393529" progId="Equation.3">
                  <p:embed/>
                </p:oleObj>
              </mc:Choice>
              <mc:Fallback>
                <p:oleObj name="Equation" r:id="rId5" imgW="799753"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1950" y="3810000"/>
                        <a:ext cx="14668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8" name="Object 12"/>
          <p:cNvGraphicFramePr>
            <a:graphicFrameLocks noChangeAspect="1"/>
          </p:cNvGraphicFramePr>
          <p:nvPr/>
        </p:nvGraphicFramePr>
        <p:xfrm>
          <a:off x="5543550" y="4724400"/>
          <a:ext cx="1466850" cy="720725"/>
        </p:xfrm>
        <a:graphic>
          <a:graphicData uri="http://schemas.openxmlformats.org/presentationml/2006/ole">
            <mc:AlternateContent xmlns:mc="http://schemas.openxmlformats.org/markup-compatibility/2006">
              <mc:Choice xmlns:v="urn:schemas-microsoft-com:vml" Requires="v">
                <p:oleObj spid="_x0000_s30908" name="Equation" r:id="rId7" imgW="799753" imgH="393529" progId="Equation.3">
                  <p:embed/>
                </p:oleObj>
              </mc:Choice>
              <mc:Fallback>
                <p:oleObj name="Equation" r:id="rId7" imgW="799753" imgH="393529"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3550" y="4724400"/>
                        <a:ext cx="14668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9" name="Object 13"/>
          <p:cNvGraphicFramePr>
            <a:graphicFrameLocks noChangeAspect="1"/>
          </p:cNvGraphicFramePr>
          <p:nvPr/>
        </p:nvGraphicFramePr>
        <p:xfrm>
          <a:off x="4751388" y="4724400"/>
          <a:ext cx="277812" cy="419100"/>
        </p:xfrm>
        <a:graphic>
          <a:graphicData uri="http://schemas.openxmlformats.org/presentationml/2006/ole">
            <mc:AlternateContent xmlns:mc="http://schemas.openxmlformats.org/markup-compatibility/2006">
              <mc:Choice xmlns:v="urn:schemas-microsoft-com:vml" Requires="v">
                <p:oleObj spid="_x0000_s30909" name="Equation" r:id="rId9" imgW="152334" imgH="228501" progId="Equation.3">
                  <p:embed/>
                </p:oleObj>
              </mc:Choice>
              <mc:Fallback>
                <p:oleObj name="Equation" r:id="rId9" imgW="152334" imgH="228501"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1388" y="4724400"/>
                        <a:ext cx="2778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D327479-968C-433D-9E47-6F3820FAE1E3}" type="slidenum">
              <a:rPr lang="en-GB" altLang="cs-CZ" sz="1400" smtClean="0">
                <a:latin typeface="Times New Roman" pitchFamily="18" charset="0"/>
              </a:rPr>
              <a:pPr eaLnBrk="1" hangingPunct="1">
                <a:spcBef>
                  <a:spcPct val="0"/>
                </a:spcBef>
                <a:buFontTx/>
                <a:buNone/>
              </a:pPr>
              <a:t>34</a:t>
            </a:fld>
            <a:endParaRPr lang="en-GB" altLang="cs-CZ" sz="1400" smtClean="0">
              <a:latin typeface="Times New Roman" pitchFamily="18" charset="0"/>
            </a:endParaRPr>
          </a:p>
        </p:txBody>
      </p:sp>
      <p:sp>
        <p:nvSpPr>
          <p:cNvPr id="31748"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latin typeface="Times New Roman" pitchFamily="18" charset="0"/>
              </a:rPr>
              <a:t>Estimating the Variance of the Disturbance Term </a:t>
            </a:r>
            <a:br>
              <a:rPr lang="en-GB" altLang="cs-CZ" sz="2500" b="1" smtClean="0">
                <a:latin typeface="Times New Roman" pitchFamily="18" charset="0"/>
              </a:rPr>
            </a:br>
            <a:r>
              <a:rPr lang="en-GB" altLang="cs-CZ" sz="2500" b="1" smtClean="0">
                <a:latin typeface="Times New Roman" pitchFamily="18" charset="0"/>
              </a:rPr>
              <a:t>(cont’d)</a:t>
            </a:r>
            <a:endParaRPr lang="en-US" altLang="cs-CZ" sz="2000" b="1" smtClean="0">
              <a:latin typeface="Times New Roman" pitchFamily="18" charset="0"/>
            </a:endParaRPr>
          </a:p>
        </p:txBody>
      </p:sp>
      <p:sp>
        <p:nvSpPr>
          <p:cNvPr id="31749" name="Rectangle 3"/>
          <p:cNvSpPr>
            <a:spLocks noGrp="1" noChangeArrowheads="1"/>
          </p:cNvSpPr>
          <p:nvPr>
            <p:ph type="body" idx="1"/>
          </p:nvPr>
        </p:nvSpPr>
        <p:spPr>
          <a:xfrm>
            <a:off x="381000" y="1981200"/>
            <a:ext cx="8382000" cy="4114800"/>
          </a:xfrm>
        </p:spPr>
        <p:txBody>
          <a:bodyPr/>
          <a:lstStyle/>
          <a:p>
            <a:pPr eaLnBrk="1" hangingPunct="1">
              <a:lnSpc>
                <a:spcPct val="90000"/>
              </a:lnSpc>
            </a:pPr>
            <a:r>
              <a:rPr lang="en-GB" altLang="cs-CZ" sz="2000" dirty="0" smtClean="0">
                <a:latin typeface="Times New Roman" pitchFamily="18" charset="0"/>
              </a:rPr>
              <a:t>An </a:t>
            </a:r>
            <a:r>
              <a:rPr lang="en-GB" altLang="cs-CZ" sz="2000" b="1" dirty="0" smtClean="0">
                <a:solidFill>
                  <a:schemeClr val="accent1"/>
                </a:solidFill>
                <a:latin typeface="Times New Roman" pitchFamily="18" charset="0"/>
              </a:rPr>
              <a:t>unbiased estimator </a:t>
            </a:r>
            <a:r>
              <a:rPr lang="en-GB" altLang="cs-CZ" sz="2000" dirty="0" smtClean="0">
                <a:latin typeface="Times New Roman" pitchFamily="18" charset="0"/>
              </a:rPr>
              <a:t>of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is given by </a:t>
            </a:r>
          </a:p>
          <a:p>
            <a:pPr eaLnBrk="1" hangingPunct="1">
              <a:lnSpc>
                <a:spcPct val="90000"/>
              </a:lnSpc>
              <a:buFontTx/>
              <a:buNone/>
            </a:pPr>
            <a:r>
              <a:rPr lang="en-GB" altLang="cs-CZ" sz="2000" dirty="0" smtClean="0">
                <a:latin typeface="Times New Roman" pitchFamily="18" charset="0"/>
              </a:rPr>
              <a:t>		</a:t>
            </a:r>
          </a:p>
          <a:p>
            <a:pPr eaLnBrk="1" hangingPunct="1">
              <a:lnSpc>
                <a:spcPct val="90000"/>
              </a:lnSpc>
            </a:pPr>
            <a:endParaRPr lang="en-GB" altLang="cs-CZ" sz="2000" dirty="0" smtClean="0">
              <a:latin typeface="Times New Roman" pitchFamily="18" charset="0"/>
            </a:endParaRPr>
          </a:p>
          <a:p>
            <a:pPr eaLnBrk="1" hangingPunct="1">
              <a:lnSpc>
                <a:spcPct val="90000"/>
              </a:lnSpc>
              <a:buFontTx/>
              <a:buNone/>
            </a:pPr>
            <a:r>
              <a:rPr lang="en-GB" altLang="cs-CZ" sz="2000" dirty="0" smtClean="0">
                <a:latin typeface="Times New Roman" pitchFamily="18" charset="0"/>
              </a:rPr>
              <a:t>	where            is the residual sum of squares and </a:t>
            </a:r>
            <a:r>
              <a:rPr lang="en-GB" altLang="cs-CZ" sz="2000" i="1" dirty="0" smtClean="0">
                <a:latin typeface="Times New Roman" pitchFamily="18" charset="0"/>
              </a:rPr>
              <a:t>T</a:t>
            </a:r>
            <a:r>
              <a:rPr lang="en-GB" altLang="cs-CZ" sz="2000" dirty="0" smtClean="0">
                <a:latin typeface="Times New Roman" pitchFamily="18" charset="0"/>
              </a:rPr>
              <a:t> is the sample size.</a:t>
            </a:r>
          </a:p>
          <a:p>
            <a:pPr eaLnBrk="1" hangingPunct="1">
              <a:lnSpc>
                <a:spcPct val="90000"/>
              </a:lnSpc>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a:t>
            </a:r>
            <a:r>
              <a:rPr lang="en-GB" altLang="cs-CZ" sz="2000" u="sng" dirty="0" smtClean="0">
                <a:latin typeface="Times New Roman" pitchFamily="18" charset="0"/>
              </a:rPr>
              <a:t>Some Comments on the Standard Error Estimators</a:t>
            </a: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1. Both SE(  ) and SE(  ) depend on </a:t>
            </a:r>
            <a:r>
              <a:rPr lang="en-GB" altLang="cs-CZ" sz="2000" i="1" dirty="0" smtClean="0">
                <a:latin typeface="Times New Roman" pitchFamily="18" charset="0"/>
              </a:rPr>
              <a:t>s</a:t>
            </a:r>
            <a:r>
              <a:rPr lang="en-GB" altLang="cs-CZ" sz="2000" baseline="30000" dirty="0" smtClean="0">
                <a:latin typeface="Times New Roman" pitchFamily="18" charset="0"/>
              </a:rPr>
              <a:t>2</a:t>
            </a:r>
            <a:r>
              <a:rPr lang="en-GB" altLang="cs-CZ" sz="2000" dirty="0" smtClean="0">
                <a:latin typeface="Times New Roman" pitchFamily="18" charset="0"/>
              </a:rPr>
              <a:t> (or </a:t>
            </a:r>
            <a:r>
              <a:rPr lang="en-GB" altLang="cs-CZ" sz="2000" i="1" dirty="0" smtClean="0">
                <a:latin typeface="Times New Roman" pitchFamily="18" charset="0"/>
              </a:rPr>
              <a:t>s</a:t>
            </a:r>
            <a:r>
              <a:rPr lang="en-GB" altLang="cs-CZ" sz="2000" dirty="0" smtClean="0">
                <a:latin typeface="Times New Roman" pitchFamily="18" charset="0"/>
              </a:rPr>
              <a:t>). The greater the variance </a:t>
            </a:r>
            <a:r>
              <a:rPr lang="en-GB" altLang="cs-CZ" sz="2000" i="1" dirty="0" smtClean="0">
                <a:latin typeface="Times New Roman" pitchFamily="18" charset="0"/>
              </a:rPr>
              <a:t>s</a:t>
            </a:r>
            <a:r>
              <a:rPr lang="en-GB" altLang="cs-CZ" sz="2000" baseline="30000" dirty="0" smtClean="0">
                <a:latin typeface="Times New Roman" pitchFamily="18" charset="0"/>
              </a:rPr>
              <a:t>2</a:t>
            </a:r>
            <a:r>
              <a:rPr lang="en-GB" altLang="cs-CZ" sz="2000" dirty="0" smtClean="0">
                <a:latin typeface="Times New Roman" pitchFamily="18" charset="0"/>
              </a:rPr>
              <a:t>, then the more dispersed the errors are about their mean value and therefore the more dispersed </a:t>
            </a:r>
            <a:r>
              <a:rPr lang="en-GB" altLang="cs-CZ" sz="2000" i="1" dirty="0" smtClean="0">
                <a:latin typeface="Times New Roman" pitchFamily="18" charset="0"/>
              </a:rPr>
              <a:t>y</a:t>
            </a:r>
            <a:r>
              <a:rPr lang="en-GB" altLang="cs-CZ" sz="2000" dirty="0" smtClean="0">
                <a:latin typeface="Times New Roman" pitchFamily="18" charset="0"/>
              </a:rPr>
              <a:t> will be about its mean value.</a:t>
            </a:r>
          </a:p>
          <a:p>
            <a:pPr algn="just" eaLnBrk="1" hangingPunct="1">
              <a:lnSpc>
                <a:spcPct val="90000"/>
              </a:lnSpc>
              <a:buFontTx/>
              <a:buNone/>
            </a:pPr>
            <a:r>
              <a:rPr lang="en-GB" altLang="cs-CZ" sz="2000" dirty="0" smtClean="0">
                <a:latin typeface="Times New Roman" pitchFamily="18" charset="0"/>
              </a:rPr>
              <a:t>	2. The sum of the squares of </a:t>
            </a:r>
            <a:r>
              <a:rPr lang="en-GB" altLang="cs-CZ" sz="2000" i="1" dirty="0" smtClean="0">
                <a:latin typeface="Times New Roman" pitchFamily="18" charset="0"/>
              </a:rPr>
              <a:t>x</a:t>
            </a:r>
            <a:r>
              <a:rPr lang="en-GB" altLang="cs-CZ" sz="2000" dirty="0" smtClean="0">
                <a:latin typeface="Times New Roman" pitchFamily="18" charset="0"/>
              </a:rPr>
              <a:t> about their mean appears in both formulae. </a:t>
            </a:r>
          </a:p>
          <a:p>
            <a:pPr algn="just" eaLnBrk="1" hangingPunct="1">
              <a:lnSpc>
                <a:spcPct val="90000"/>
              </a:lnSpc>
              <a:buFontTx/>
              <a:buNone/>
            </a:pPr>
            <a:r>
              <a:rPr lang="en-GB" altLang="cs-CZ" sz="2000" dirty="0" smtClean="0">
                <a:latin typeface="Times New Roman" pitchFamily="18" charset="0"/>
              </a:rPr>
              <a:t>	</a:t>
            </a:r>
            <a:r>
              <a:rPr lang="en-GB" altLang="cs-CZ" sz="2000" dirty="0" smtClean="0">
                <a:solidFill>
                  <a:schemeClr val="accent1"/>
                </a:solidFill>
                <a:latin typeface="Times New Roman" pitchFamily="18" charset="0"/>
              </a:rPr>
              <a:t>The larger the sum of squares, the smaller the coefficient variances.</a:t>
            </a:r>
            <a:endParaRPr lang="en-US" altLang="cs-CZ" sz="2000" dirty="0" smtClean="0">
              <a:solidFill>
                <a:schemeClr val="accent1"/>
              </a:solidFill>
              <a:latin typeface="Times New Roman" pitchFamily="18" charset="0"/>
            </a:endParaRPr>
          </a:p>
        </p:txBody>
      </p:sp>
      <p:graphicFrame>
        <p:nvGraphicFramePr>
          <p:cNvPr id="31752" name="Object 8"/>
          <p:cNvGraphicFramePr>
            <a:graphicFrameLocks noChangeAspect="1"/>
          </p:cNvGraphicFramePr>
          <p:nvPr>
            <p:extLst>
              <p:ext uri="{D42A27DB-BD31-4B8C-83A1-F6EECF244321}">
                <p14:modId xmlns:p14="http://schemas.microsoft.com/office/powerpoint/2010/main" val="2357796008"/>
              </p:ext>
            </p:extLst>
          </p:nvPr>
        </p:nvGraphicFramePr>
        <p:xfrm>
          <a:off x="5148064" y="1988840"/>
          <a:ext cx="1219200" cy="796925"/>
        </p:xfrm>
        <a:graphic>
          <a:graphicData uri="http://schemas.openxmlformats.org/presentationml/2006/ole">
            <mc:AlternateContent xmlns:mc="http://schemas.openxmlformats.org/markup-compatibility/2006">
              <mc:Choice xmlns:v="urn:schemas-microsoft-com:vml" Requires="v">
                <p:oleObj spid="_x0000_s31929" name="Equation" r:id="rId3" imgW="736600" imgH="482600" progId="Equation.3">
                  <p:embed/>
                </p:oleObj>
              </mc:Choice>
              <mc:Fallback>
                <p:oleObj name="Equation" r:id="rId3" imgW="736600" imgH="482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988840"/>
                        <a:ext cx="12192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3" name="Object 9"/>
          <p:cNvGraphicFramePr>
            <a:graphicFrameLocks noChangeAspect="1"/>
          </p:cNvGraphicFramePr>
          <p:nvPr/>
        </p:nvGraphicFramePr>
        <p:xfrm>
          <a:off x="1524000" y="2971800"/>
          <a:ext cx="571500" cy="379413"/>
        </p:xfrm>
        <a:graphic>
          <a:graphicData uri="http://schemas.openxmlformats.org/presentationml/2006/ole">
            <mc:AlternateContent xmlns:mc="http://schemas.openxmlformats.org/markup-compatibility/2006">
              <mc:Choice xmlns:v="urn:schemas-microsoft-com:vml" Requires="v">
                <p:oleObj spid="_x0000_s31930" name="Equation" r:id="rId5" imgW="380835" imgH="253890" progId="Equation.3">
                  <p:embed/>
                </p:oleObj>
              </mc:Choice>
              <mc:Fallback>
                <p:oleObj name="Equation" r:id="rId5" imgW="380835" imgH="25389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971800"/>
                        <a:ext cx="5715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kt 1"/>
          <p:cNvGraphicFramePr>
            <a:graphicFrameLocks noChangeAspect="1"/>
          </p:cNvGraphicFramePr>
          <p:nvPr>
            <p:extLst>
              <p:ext uri="{D42A27DB-BD31-4B8C-83A1-F6EECF244321}">
                <p14:modId xmlns:p14="http://schemas.microsoft.com/office/powerpoint/2010/main" val="1926813555"/>
              </p:ext>
            </p:extLst>
          </p:nvPr>
        </p:nvGraphicFramePr>
        <p:xfrm>
          <a:off x="4644008" y="5517232"/>
          <a:ext cx="1943100" cy="749300"/>
        </p:xfrm>
        <a:graphic>
          <a:graphicData uri="http://schemas.openxmlformats.org/presentationml/2006/ole">
            <mc:AlternateContent xmlns:mc="http://schemas.openxmlformats.org/markup-compatibility/2006">
              <mc:Choice xmlns:v="urn:schemas-microsoft-com:vml" Requires="v">
                <p:oleObj spid="_x0000_s31931" name="Rovnice" r:id="rId7" imgW="1130040" imgH="469800" progId="Equation.3">
                  <p:embed/>
                </p:oleObj>
              </mc:Choice>
              <mc:Fallback>
                <p:oleObj name="Rovnice" r:id="rId7" imgW="1130040" imgH="469800" progId="Equation.3">
                  <p:embed/>
                  <p:pic>
                    <p:nvPicPr>
                      <p:cNvPr id="0" name="Object 15"/>
                      <p:cNvPicPr>
                        <a:picLocks noChangeAspect="1" noChangeArrowheads="1"/>
                      </p:cNvPicPr>
                      <p:nvPr/>
                    </p:nvPicPr>
                    <p:blipFill>
                      <a:blip r:embed="rId8"/>
                      <a:srcRect/>
                      <a:stretch>
                        <a:fillRect/>
                      </a:stretch>
                    </p:blipFill>
                    <p:spPr bwMode="auto">
                      <a:xfrm>
                        <a:off x="4644008" y="5517232"/>
                        <a:ext cx="1943100" cy="749300"/>
                      </a:xfrm>
                      <a:prstGeom prst="rect">
                        <a:avLst/>
                      </a:prstGeom>
                      <a:noFill/>
                      <a:ln>
                        <a:noFill/>
                      </a:ln>
                      <a:effectLst/>
                    </p:spPr>
                  </p:pic>
                </p:oleObj>
              </mc:Fallback>
            </mc:AlternateContent>
          </a:graphicData>
        </a:graphic>
      </p:graphicFrame>
      <p:graphicFrame>
        <p:nvGraphicFramePr>
          <p:cNvPr id="3" name="Objekt 2"/>
          <p:cNvGraphicFramePr>
            <a:graphicFrameLocks noChangeAspect="1"/>
          </p:cNvGraphicFramePr>
          <p:nvPr>
            <p:extLst>
              <p:ext uri="{D42A27DB-BD31-4B8C-83A1-F6EECF244321}">
                <p14:modId xmlns:p14="http://schemas.microsoft.com/office/powerpoint/2010/main" val="2219224612"/>
              </p:ext>
            </p:extLst>
          </p:nvPr>
        </p:nvGraphicFramePr>
        <p:xfrm>
          <a:off x="1187450" y="5517232"/>
          <a:ext cx="2051050" cy="790575"/>
        </p:xfrm>
        <a:graphic>
          <a:graphicData uri="http://schemas.openxmlformats.org/presentationml/2006/ole">
            <mc:AlternateContent xmlns:mc="http://schemas.openxmlformats.org/markup-compatibility/2006">
              <mc:Choice xmlns:v="urn:schemas-microsoft-com:vml" Requires="v">
                <p:oleObj spid="_x0000_s31932" name="Rovnice" r:id="rId9" imgW="1193760" imgH="495000" progId="Equation.3">
                  <p:embed/>
                </p:oleObj>
              </mc:Choice>
              <mc:Fallback>
                <p:oleObj name="Rovnice" r:id="rId9" imgW="1193760" imgH="495000" progId="Equation.3">
                  <p:embed/>
                  <p:pic>
                    <p:nvPicPr>
                      <p:cNvPr id="0" name="Objekt 1"/>
                      <p:cNvPicPr>
                        <a:picLocks noChangeAspect="1" noChangeArrowheads="1"/>
                      </p:cNvPicPr>
                      <p:nvPr/>
                    </p:nvPicPr>
                    <p:blipFill>
                      <a:blip r:embed="rId10"/>
                      <a:srcRect/>
                      <a:stretch>
                        <a:fillRect/>
                      </a:stretch>
                    </p:blipFill>
                    <p:spPr bwMode="auto">
                      <a:xfrm>
                        <a:off x="1187450" y="5517232"/>
                        <a:ext cx="20510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12" name="TextBox 11"/>
              <p:cNvSpPr txBox="1"/>
              <p:nvPr/>
            </p:nvSpPr>
            <p:spPr>
              <a:xfrm>
                <a:off x="1954745" y="4009551"/>
                <a:ext cx="22576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000" b="0" i="1" smtClean="0">
                              <a:latin typeface="Cambria Math" panose="02040503050406030204" pitchFamily="18" charset="0"/>
                            </a:rPr>
                          </m:ctrlPr>
                        </m:accPr>
                        <m:e>
                          <m:r>
                            <a:rPr lang="el-GR" sz="2000" b="0" i="1" smtClean="0">
                              <a:latin typeface="Cambria Math" panose="02040503050406030204" pitchFamily="18" charset="0"/>
                              <a:ea typeface="Cambria Math" panose="02040503050406030204" pitchFamily="18" charset="0"/>
                            </a:rPr>
                            <m:t>𝛼</m:t>
                          </m:r>
                        </m:e>
                      </m:acc>
                    </m:oMath>
                  </m:oMathPara>
                </a14:m>
                <a:endParaRPr lang="cs-CZ" sz="2000" b="0" dirty="0" smtClean="0"/>
              </a:p>
            </p:txBody>
          </p:sp>
        </mc:Choice>
        <mc:Fallback>
          <p:sp>
            <p:nvSpPr>
              <p:cNvPr id="12" name="TextBox 11"/>
              <p:cNvSpPr txBox="1">
                <a:spLocks noRot="1" noChangeAspect="1" noMove="1" noResize="1" noEditPoints="1" noAdjustHandles="1" noChangeArrowheads="1" noChangeShapeType="1" noTextEdit="1"/>
              </p:cNvSpPr>
              <p:nvPr/>
            </p:nvSpPr>
            <p:spPr>
              <a:xfrm>
                <a:off x="1954745" y="4009551"/>
                <a:ext cx="225767" cy="307777"/>
              </a:xfrm>
              <a:prstGeom prst="rect">
                <a:avLst/>
              </a:prstGeom>
              <a:blipFill>
                <a:blip r:embed="rId11"/>
                <a:stretch>
                  <a:fillRect l="-16216" t="-22000" r="-783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3040300" y="4017042"/>
                <a:ext cx="227370" cy="3245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000" b="0" i="1" smtClean="0">
                              <a:latin typeface="Cambria Math" panose="02040503050406030204" pitchFamily="18" charset="0"/>
                            </a:rPr>
                          </m:ctrlPr>
                        </m:accPr>
                        <m:e>
                          <m:r>
                            <a:rPr lang="el-GR" sz="2000" b="0" i="1" smtClean="0">
                              <a:latin typeface="Cambria Math" panose="02040503050406030204" pitchFamily="18" charset="0"/>
                              <a:ea typeface="Cambria Math" panose="02040503050406030204" pitchFamily="18" charset="0"/>
                            </a:rPr>
                            <m:t>𝛽</m:t>
                          </m:r>
                        </m:e>
                      </m:acc>
                    </m:oMath>
                  </m:oMathPara>
                </a14:m>
                <a:endParaRPr lang="cs-CZ" sz="2000" b="0" dirty="0" smtClean="0"/>
              </a:p>
            </p:txBody>
          </p:sp>
        </mc:Choice>
        <mc:Fallback>
          <p:sp>
            <p:nvSpPr>
              <p:cNvPr id="13" name="TextBox 12"/>
              <p:cNvSpPr txBox="1">
                <a:spLocks noRot="1" noChangeAspect="1" noMove="1" noResize="1" noEditPoints="1" noAdjustHandles="1" noChangeArrowheads="1" noChangeShapeType="1" noTextEdit="1"/>
              </p:cNvSpPr>
              <p:nvPr/>
            </p:nvSpPr>
            <p:spPr>
              <a:xfrm>
                <a:off x="3040300" y="4017042"/>
                <a:ext cx="227370" cy="324512"/>
              </a:xfrm>
              <a:prstGeom prst="rect">
                <a:avLst/>
              </a:prstGeom>
              <a:blipFill>
                <a:blip r:embed="rId12"/>
                <a:stretch>
                  <a:fillRect l="-40541" t="-18868" r="-75676" b="-33962"/>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C45642C-892B-4BD1-B4C2-7741A5298D9F}" type="slidenum">
              <a:rPr lang="en-GB" altLang="cs-CZ" sz="1400" smtClean="0">
                <a:latin typeface="Times New Roman" pitchFamily="18" charset="0"/>
              </a:rPr>
              <a:pPr eaLnBrk="1" hangingPunct="1">
                <a:spcBef>
                  <a:spcPct val="0"/>
                </a:spcBef>
                <a:buFontTx/>
                <a:buNone/>
              </a:pPr>
              <a:t>35</a:t>
            </a:fld>
            <a:endParaRPr lang="en-GB" altLang="cs-CZ" sz="1400" smtClean="0">
              <a:latin typeface="Times New Roman" pitchFamily="18" charset="0"/>
            </a:endParaRPr>
          </a:p>
        </p:txBody>
      </p:sp>
      <p:sp>
        <p:nvSpPr>
          <p:cNvPr id="32772" name="Rectangle 1026"/>
          <p:cNvSpPr>
            <a:spLocks noGrp="1" noChangeArrowheads="1"/>
          </p:cNvSpPr>
          <p:nvPr>
            <p:ph type="title"/>
          </p:nvPr>
        </p:nvSpPr>
        <p:spPr>
          <a:xfrm>
            <a:off x="1676400" y="914400"/>
            <a:ext cx="7239000" cy="838200"/>
          </a:xfrm>
        </p:spPr>
        <p:txBody>
          <a:bodyPr/>
          <a:lstStyle/>
          <a:p>
            <a:pPr eaLnBrk="1" hangingPunct="1"/>
            <a:r>
              <a:rPr lang="en-GB" altLang="cs-CZ" sz="2500" b="1" smtClean="0">
                <a:latin typeface="Times New Roman" pitchFamily="18" charset="0"/>
              </a:rPr>
              <a:t>Some Comments on the Standard Error Estimators </a:t>
            </a:r>
            <a:br>
              <a:rPr lang="en-GB" altLang="cs-CZ" sz="2500" b="1" smtClean="0">
                <a:latin typeface="Times New Roman" pitchFamily="18" charset="0"/>
              </a:rPr>
            </a:br>
            <a:endParaRPr lang="en-US" altLang="cs-CZ" sz="2400" u="sng" smtClean="0">
              <a:latin typeface="Times New Roman" pitchFamily="18" charset="0"/>
            </a:endParaRPr>
          </a:p>
        </p:txBody>
      </p:sp>
      <p:sp>
        <p:nvSpPr>
          <p:cNvPr id="32773" name="Rectangle 1027"/>
          <p:cNvSpPr>
            <a:spLocks noGrp="1" noChangeArrowheads="1"/>
          </p:cNvSpPr>
          <p:nvPr>
            <p:ph type="body" idx="1"/>
          </p:nvPr>
        </p:nvSpPr>
        <p:spPr/>
        <p:txBody>
          <a:bodyPr/>
          <a:lstStyle/>
          <a:p>
            <a:pPr eaLnBrk="1" hangingPunct="1">
              <a:buFontTx/>
              <a:buNone/>
            </a:pPr>
            <a:r>
              <a:rPr lang="en-GB" altLang="cs-CZ" sz="2000" smtClean="0">
                <a:latin typeface="Times New Roman" pitchFamily="18" charset="0"/>
              </a:rPr>
              <a:t>	Consider what happens if                    is small or large:</a:t>
            </a:r>
          </a:p>
          <a:p>
            <a:pPr eaLnBrk="1" hangingPunct="1"/>
            <a:endParaRPr lang="en-GB" altLang="cs-CZ" sz="2000" smtClean="0">
              <a:latin typeface="Times New Roman" pitchFamily="18" charset="0"/>
            </a:endParaRPr>
          </a:p>
          <a:p>
            <a:pPr eaLnBrk="1" hangingPunct="1"/>
            <a:endParaRPr lang="en-US" altLang="cs-CZ" smtClean="0"/>
          </a:p>
        </p:txBody>
      </p:sp>
      <p:pic>
        <p:nvPicPr>
          <p:cNvPr id="32774" name="Picture 10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470150"/>
            <a:ext cx="47244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0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2644775"/>
            <a:ext cx="46482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6" name="Object 1031"/>
          <p:cNvGraphicFramePr>
            <a:graphicFrameLocks noChangeAspect="1"/>
          </p:cNvGraphicFramePr>
          <p:nvPr/>
        </p:nvGraphicFramePr>
        <p:xfrm>
          <a:off x="3810000" y="1943100"/>
          <a:ext cx="1219200" cy="447675"/>
        </p:xfrm>
        <a:graphic>
          <a:graphicData uri="http://schemas.openxmlformats.org/presentationml/2006/ole">
            <mc:AlternateContent xmlns:mc="http://schemas.openxmlformats.org/markup-compatibility/2006">
              <mc:Choice xmlns:v="urn:schemas-microsoft-com:vml" Requires="v">
                <p:oleObj spid="_x0000_s32821" name="Equation" r:id="rId5" imgW="710891" imgH="279279" progId="Equation.3">
                  <p:embed/>
                </p:oleObj>
              </mc:Choice>
              <mc:Fallback>
                <p:oleObj name="Equation" r:id="rId5" imgW="710891" imgH="279279" progId="Equation.3">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943100"/>
                        <a:ext cx="1219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0648521-0E15-4809-BA68-598973C923BC}" type="slidenum">
              <a:rPr lang="en-GB" altLang="cs-CZ" sz="1400" smtClean="0">
                <a:latin typeface="Times New Roman" pitchFamily="18" charset="0"/>
              </a:rPr>
              <a:pPr eaLnBrk="1" hangingPunct="1">
                <a:spcBef>
                  <a:spcPct val="0"/>
                </a:spcBef>
                <a:buFontTx/>
                <a:buNone/>
              </a:pPr>
              <a:t>36</a:t>
            </a:fld>
            <a:endParaRPr lang="en-GB" altLang="cs-CZ" sz="1400" smtClean="0">
              <a:latin typeface="Times New Roman" pitchFamily="18" charset="0"/>
            </a:endParaRPr>
          </a:p>
        </p:txBody>
      </p:sp>
      <p:sp>
        <p:nvSpPr>
          <p:cNvPr id="33796" name="Rectangle 1026"/>
          <p:cNvSpPr>
            <a:spLocks noGrp="1" noChangeArrowheads="1"/>
          </p:cNvSpPr>
          <p:nvPr>
            <p:ph type="title"/>
          </p:nvPr>
        </p:nvSpPr>
        <p:spPr>
          <a:xfrm>
            <a:off x="1600200" y="609600"/>
            <a:ext cx="7315200" cy="1143000"/>
          </a:xfrm>
        </p:spPr>
        <p:txBody>
          <a:bodyPr/>
          <a:lstStyle/>
          <a:p>
            <a:pPr eaLnBrk="1" hangingPunct="1"/>
            <a:r>
              <a:rPr lang="en-GB" altLang="cs-CZ" sz="2500" b="1" smtClean="0">
                <a:latin typeface="Times New Roman" pitchFamily="18" charset="0"/>
              </a:rPr>
              <a:t>Some Comments on the Standard Error Estimators (cont’d)</a:t>
            </a:r>
            <a:endParaRPr lang="en-US" altLang="cs-CZ" sz="2000" b="1" smtClean="0">
              <a:latin typeface="Times New Roman" pitchFamily="18" charset="0"/>
            </a:endParaRPr>
          </a:p>
        </p:txBody>
      </p:sp>
      <p:sp>
        <p:nvSpPr>
          <p:cNvPr id="33797" name="Rectangle 1027"/>
          <p:cNvSpPr>
            <a:spLocks noGrp="1" noChangeArrowheads="1"/>
          </p:cNvSpPr>
          <p:nvPr>
            <p:ph type="body" idx="1"/>
          </p:nvPr>
        </p:nvSpPr>
        <p:spPr>
          <a:xfrm>
            <a:off x="685800" y="1981200"/>
            <a:ext cx="8153400" cy="4114800"/>
          </a:xfrm>
        </p:spPr>
        <p:txBody>
          <a:bodyPr/>
          <a:lstStyle/>
          <a:p>
            <a:pPr algn="just" eaLnBrk="1" hangingPunct="1">
              <a:buFontTx/>
              <a:buNone/>
            </a:pPr>
            <a:r>
              <a:rPr lang="en-GB" altLang="cs-CZ" sz="1400" dirty="0" smtClean="0">
                <a:latin typeface="Times New Roman" pitchFamily="18" charset="0"/>
              </a:rPr>
              <a:t>	</a:t>
            </a:r>
            <a:r>
              <a:rPr lang="en-GB" altLang="cs-CZ" sz="2000" dirty="0" smtClean="0">
                <a:latin typeface="Times New Roman" pitchFamily="18" charset="0"/>
              </a:rPr>
              <a:t>3. The larger the sample size, </a:t>
            </a:r>
            <a:r>
              <a:rPr lang="en-GB" altLang="cs-CZ" sz="2000" i="1" dirty="0" smtClean="0">
                <a:latin typeface="Times New Roman" pitchFamily="18" charset="0"/>
              </a:rPr>
              <a:t>T</a:t>
            </a:r>
            <a:r>
              <a:rPr lang="en-GB" altLang="cs-CZ" sz="2000" dirty="0" smtClean="0">
                <a:latin typeface="Times New Roman" pitchFamily="18" charset="0"/>
              </a:rPr>
              <a:t>, the smaller will be the coefficient variances. </a:t>
            </a:r>
            <a:r>
              <a:rPr lang="en-GB" altLang="cs-CZ" sz="2000" i="1" dirty="0" smtClean="0">
                <a:latin typeface="Times New Roman" pitchFamily="18" charset="0"/>
              </a:rPr>
              <a:t>T </a:t>
            </a:r>
            <a:r>
              <a:rPr lang="en-GB" altLang="cs-CZ" sz="2000" dirty="0" smtClean="0">
                <a:latin typeface="Times New Roman" pitchFamily="18" charset="0"/>
              </a:rPr>
              <a:t>appears explicitly in</a:t>
            </a:r>
            <a:r>
              <a:rPr lang="en-GB" altLang="cs-CZ" sz="2000" i="1" dirty="0" smtClean="0">
                <a:latin typeface="Times New Roman" pitchFamily="18" charset="0"/>
              </a:rPr>
              <a:t> </a:t>
            </a:r>
            <a:r>
              <a:rPr lang="en-GB" altLang="cs-CZ" sz="2000" dirty="0" smtClean="0">
                <a:latin typeface="Times New Roman" pitchFamily="18" charset="0"/>
              </a:rPr>
              <a:t>SE(   ) and implicitly in SE(   ).</a:t>
            </a:r>
          </a:p>
          <a:p>
            <a:pPr algn="just" eaLnBrk="1" hangingPunct="1"/>
            <a:endParaRPr lang="en-GB" altLang="cs-CZ" sz="2000" dirty="0" smtClean="0">
              <a:latin typeface="Times New Roman" pitchFamily="18" charset="0"/>
            </a:endParaRPr>
          </a:p>
          <a:p>
            <a:pPr algn="just" eaLnBrk="1" hangingPunct="1">
              <a:buFontTx/>
              <a:buNone/>
            </a:pPr>
            <a:r>
              <a:rPr lang="en-GB" altLang="cs-CZ" sz="2000" i="1" dirty="0" smtClean="0">
                <a:latin typeface="Times New Roman" pitchFamily="18" charset="0"/>
              </a:rPr>
              <a:t>	T </a:t>
            </a:r>
            <a:r>
              <a:rPr lang="en-GB" altLang="cs-CZ" sz="2000" dirty="0" smtClean="0">
                <a:latin typeface="Times New Roman" pitchFamily="18" charset="0"/>
              </a:rPr>
              <a:t>appears implicitly since the sum             </a:t>
            </a:r>
            <a:r>
              <a:rPr lang="en-GB" altLang="cs-CZ" sz="2000" i="1" dirty="0" smtClean="0">
                <a:latin typeface="Times New Roman" pitchFamily="18" charset="0"/>
              </a:rPr>
              <a:t>           </a:t>
            </a:r>
            <a:r>
              <a:rPr lang="en-GB" altLang="cs-CZ" sz="2000" dirty="0" smtClean="0">
                <a:latin typeface="Times New Roman" pitchFamily="18" charset="0"/>
              </a:rPr>
              <a:t>is from </a:t>
            </a:r>
            <a:r>
              <a:rPr lang="en-GB" altLang="cs-CZ" sz="2000" i="1" dirty="0" smtClean="0">
                <a:latin typeface="Times New Roman" pitchFamily="18" charset="0"/>
              </a:rPr>
              <a:t>t </a:t>
            </a:r>
            <a:r>
              <a:rPr lang="en-GB" altLang="cs-CZ" sz="2000" dirty="0" smtClean="0">
                <a:latin typeface="Times New Roman" pitchFamily="18" charset="0"/>
              </a:rPr>
              <a:t>= 1 to </a:t>
            </a:r>
            <a:r>
              <a:rPr lang="en-GB" altLang="cs-CZ" sz="2000" i="1" dirty="0" smtClean="0">
                <a:latin typeface="Times New Roman" pitchFamily="18" charset="0"/>
              </a:rPr>
              <a:t>T</a:t>
            </a:r>
            <a:r>
              <a:rPr lang="en-GB" altLang="cs-CZ" sz="2000" dirty="0" smtClean="0">
                <a:latin typeface="Times New Roman" pitchFamily="18" charset="0"/>
              </a:rPr>
              <a:t>.</a:t>
            </a:r>
          </a:p>
          <a:p>
            <a:pPr algn="just" eaLnBrk="1" hangingPunct="1"/>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4. The term             appears in the SE(  ). </a:t>
            </a:r>
          </a:p>
          <a:p>
            <a:pPr algn="just" eaLnBrk="1" hangingPunct="1">
              <a:buFontTx/>
              <a:buNone/>
            </a:pPr>
            <a:r>
              <a:rPr lang="en-GB" altLang="cs-CZ" sz="2000" dirty="0" smtClean="0">
                <a:latin typeface="Times New Roman" pitchFamily="18" charset="0"/>
              </a:rPr>
              <a:t>	The reason is that               measures how far the points are away from the </a:t>
            </a:r>
            <a:r>
              <a:rPr lang="en-GB" altLang="cs-CZ" sz="2000" i="1" dirty="0" smtClean="0">
                <a:latin typeface="Times New Roman" pitchFamily="18" charset="0"/>
              </a:rPr>
              <a:t>y</a:t>
            </a:r>
            <a:r>
              <a:rPr lang="en-GB" altLang="cs-CZ" sz="2000" dirty="0" smtClean="0">
                <a:latin typeface="Times New Roman" pitchFamily="18" charset="0"/>
              </a:rPr>
              <a:t>-axis.</a:t>
            </a:r>
          </a:p>
          <a:p>
            <a:pPr algn="just" eaLnBrk="1" hangingPunct="1"/>
            <a:endParaRPr lang="en-GB" altLang="cs-CZ" sz="2000" dirty="0" smtClean="0">
              <a:latin typeface="Times New Roman" pitchFamily="18" charset="0"/>
            </a:endParaRPr>
          </a:p>
          <a:p>
            <a:pPr eaLnBrk="1" hangingPunct="1"/>
            <a:endParaRPr lang="en-US" altLang="cs-CZ" sz="2000" dirty="0" smtClean="0">
              <a:latin typeface="Times New Roman" pitchFamily="18" charset="0"/>
            </a:endParaRPr>
          </a:p>
        </p:txBody>
      </p:sp>
      <p:graphicFrame>
        <p:nvGraphicFramePr>
          <p:cNvPr id="33801" name="Object 1024"/>
          <p:cNvGraphicFramePr>
            <a:graphicFrameLocks noChangeAspect="1"/>
          </p:cNvGraphicFramePr>
          <p:nvPr/>
        </p:nvGraphicFramePr>
        <p:xfrm>
          <a:off x="4724400" y="2971800"/>
          <a:ext cx="1219200" cy="447675"/>
        </p:xfrm>
        <a:graphic>
          <a:graphicData uri="http://schemas.openxmlformats.org/presentationml/2006/ole">
            <mc:AlternateContent xmlns:mc="http://schemas.openxmlformats.org/markup-compatibility/2006">
              <mc:Choice xmlns:v="urn:schemas-microsoft-com:vml" Requires="v">
                <p:oleObj spid="_x0000_s34020" name="Equation" r:id="rId3" imgW="710891" imgH="279279" progId="Equation.3">
                  <p:embed/>
                </p:oleObj>
              </mc:Choice>
              <mc:Fallback>
                <p:oleObj name="Equation" r:id="rId3" imgW="710891" imgH="279279"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971800"/>
                        <a:ext cx="1219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2" name="Object 1025"/>
          <p:cNvGraphicFramePr>
            <a:graphicFrameLocks noChangeAspect="1"/>
          </p:cNvGraphicFramePr>
          <p:nvPr/>
        </p:nvGraphicFramePr>
        <p:xfrm>
          <a:off x="3124200" y="4092575"/>
          <a:ext cx="685800" cy="403225"/>
        </p:xfrm>
        <a:graphic>
          <a:graphicData uri="http://schemas.openxmlformats.org/presentationml/2006/ole">
            <mc:AlternateContent xmlns:mc="http://schemas.openxmlformats.org/markup-compatibility/2006">
              <mc:Choice xmlns:v="urn:schemas-microsoft-com:vml" Requires="v">
                <p:oleObj spid="_x0000_s34021" name="Equation" r:id="rId5" imgW="380835" imgH="253890" progId="Equation.3">
                  <p:embed/>
                </p:oleObj>
              </mc:Choice>
              <mc:Fallback>
                <p:oleObj name="Equation" r:id="rId5" imgW="380835" imgH="25389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4092575"/>
                        <a:ext cx="68580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3" name="Object 1026"/>
          <p:cNvGraphicFramePr>
            <a:graphicFrameLocks noChangeAspect="1"/>
          </p:cNvGraphicFramePr>
          <p:nvPr/>
        </p:nvGraphicFramePr>
        <p:xfrm>
          <a:off x="2362200" y="3708400"/>
          <a:ext cx="685800" cy="404813"/>
        </p:xfrm>
        <a:graphic>
          <a:graphicData uri="http://schemas.openxmlformats.org/presentationml/2006/ole">
            <mc:AlternateContent xmlns:mc="http://schemas.openxmlformats.org/markup-compatibility/2006">
              <mc:Choice xmlns:v="urn:schemas-microsoft-com:vml" Requires="v">
                <p:oleObj spid="_x0000_s34022" name="Equation" r:id="rId7" imgW="380835" imgH="253890" progId="Equation.3">
                  <p:embed/>
                </p:oleObj>
              </mc:Choice>
              <mc:Fallback>
                <p:oleObj name="Equation" r:id="rId7" imgW="380835" imgH="25389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708400"/>
                        <a:ext cx="6858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kt 1"/>
          <p:cNvGraphicFramePr>
            <a:graphicFrameLocks noChangeAspect="1"/>
          </p:cNvGraphicFramePr>
          <p:nvPr>
            <p:extLst>
              <p:ext uri="{D42A27DB-BD31-4B8C-83A1-F6EECF244321}">
                <p14:modId xmlns:p14="http://schemas.microsoft.com/office/powerpoint/2010/main" val="2436199774"/>
              </p:ext>
            </p:extLst>
          </p:nvPr>
        </p:nvGraphicFramePr>
        <p:xfrm>
          <a:off x="5363692" y="5373216"/>
          <a:ext cx="1943100" cy="749300"/>
        </p:xfrm>
        <a:graphic>
          <a:graphicData uri="http://schemas.openxmlformats.org/presentationml/2006/ole">
            <mc:AlternateContent xmlns:mc="http://schemas.openxmlformats.org/markup-compatibility/2006">
              <mc:Choice xmlns:v="urn:schemas-microsoft-com:vml" Requires="v">
                <p:oleObj spid="_x0000_s34023" name="Rovnice" r:id="rId8" imgW="1130040" imgH="469800" progId="Equation.3">
                  <p:embed/>
                </p:oleObj>
              </mc:Choice>
              <mc:Fallback>
                <p:oleObj name="Rovnice" r:id="rId8" imgW="1130040" imgH="469800" progId="Equation.3">
                  <p:embed/>
                  <p:pic>
                    <p:nvPicPr>
                      <p:cNvPr id="0" name="Objek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3692" y="5373216"/>
                        <a:ext cx="19431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kt 2"/>
          <p:cNvGraphicFramePr>
            <a:graphicFrameLocks noChangeAspect="1"/>
          </p:cNvGraphicFramePr>
          <p:nvPr>
            <p:extLst>
              <p:ext uri="{D42A27DB-BD31-4B8C-83A1-F6EECF244321}">
                <p14:modId xmlns:p14="http://schemas.microsoft.com/office/powerpoint/2010/main" val="3115363820"/>
              </p:ext>
            </p:extLst>
          </p:nvPr>
        </p:nvGraphicFramePr>
        <p:xfrm>
          <a:off x="1907704" y="5373216"/>
          <a:ext cx="2051050" cy="790575"/>
        </p:xfrm>
        <a:graphic>
          <a:graphicData uri="http://schemas.openxmlformats.org/presentationml/2006/ole">
            <mc:AlternateContent xmlns:mc="http://schemas.openxmlformats.org/markup-compatibility/2006">
              <mc:Choice xmlns:v="urn:schemas-microsoft-com:vml" Requires="v">
                <p:oleObj spid="_x0000_s34024" name="Rovnice" r:id="rId10" imgW="1193760" imgH="495000" progId="Equation.3">
                  <p:embed/>
                </p:oleObj>
              </mc:Choice>
              <mc:Fallback>
                <p:oleObj name="Rovnice" r:id="rId10" imgW="1193760" imgH="495000" progId="Equation.3">
                  <p:embed/>
                  <p:pic>
                    <p:nvPicPr>
                      <p:cNvPr id="0" name="Objek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7704" y="5373216"/>
                        <a:ext cx="20510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14" name="TextBox 13"/>
              <p:cNvSpPr txBox="1"/>
              <p:nvPr/>
            </p:nvSpPr>
            <p:spPr>
              <a:xfrm>
                <a:off x="4884143" y="2327738"/>
                <a:ext cx="22576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000" b="0" i="1" smtClean="0">
                              <a:latin typeface="Cambria Math" panose="02040503050406030204" pitchFamily="18" charset="0"/>
                            </a:rPr>
                          </m:ctrlPr>
                        </m:accPr>
                        <m:e>
                          <m:r>
                            <a:rPr lang="el-GR" sz="2000" b="0" i="1" smtClean="0">
                              <a:latin typeface="Cambria Math" panose="02040503050406030204" pitchFamily="18" charset="0"/>
                              <a:ea typeface="Cambria Math" panose="02040503050406030204" pitchFamily="18" charset="0"/>
                            </a:rPr>
                            <m:t>𝛼</m:t>
                          </m:r>
                        </m:e>
                      </m:acc>
                    </m:oMath>
                  </m:oMathPara>
                </a14:m>
                <a:endParaRPr lang="cs-CZ" sz="2000" b="0"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4884143" y="2327738"/>
                <a:ext cx="225767" cy="307777"/>
              </a:xfrm>
              <a:prstGeom prst="rect">
                <a:avLst/>
              </a:prstGeom>
              <a:blipFill>
                <a:blip r:embed="rId12"/>
                <a:stretch>
                  <a:fillRect l="-13514" t="-22000" r="-810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7346630" y="2324167"/>
                <a:ext cx="227370" cy="3245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000" b="0" i="1" smtClean="0">
                              <a:latin typeface="Cambria Math" panose="02040503050406030204" pitchFamily="18" charset="0"/>
                            </a:rPr>
                          </m:ctrlPr>
                        </m:accPr>
                        <m:e>
                          <m:r>
                            <a:rPr lang="el-GR" sz="2000" b="0" i="1" smtClean="0">
                              <a:latin typeface="Cambria Math" panose="02040503050406030204" pitchFamily="18" charset="0"/>
                              <a:ea typeface="Cambria Math" panose="02040503050406030204" pitchFamily="18" charset="0"/>
                            </a:rPr>
                            <m:t>𝛽</m:t>
                          </m:r>
                        </m:e>
                      </m:acc>
                    </m:oMath>
                  </m:oMathPara>
                </a14:m>
                <a:endParaRPr lang="cs-CZ" sz="2000" b="0"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7346630" y="2324167"/>
                <a:ext cx="227370" cy="324512"/>
              </a:xfrm>
              <a:prstGeom prst="rect">
                <a:avLst/>
              </a:prstGeom>
              <a:blipFill>
                <a:blip r:embed="rId13"/>
                <a:stretch>
                  <a:fillRect l="-37838" t="-16981" r="-78378" b="-358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908856" y="3799257"/>
                <a:ext cx="22576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000" b="0" i="1" smtClean="0">
                              <a:latin typeface="Cambria Math" panose="02040503050406030204" pitchFamily="18" charset="0"/>
                            </a:rPr>
                          </m:ctrlPr>
                        </m:accPr>
                        <m:e>
                          <m:r>
                            <a:rPr lang="el-GR" sz="2000" b="0" i="1" smtClean="0">
                              <a:latin typeface="Cambria Math" panose="02040503050406030204" pitchFamily="18" charset="0"/>
                              <a:ea typeface="Cambria Math" panose="02040503050406030204" pitchFamily="18" charset="0"/>
                            </a:rPr>
                            <m:t>𝛼</m:t>
                          </m:r>
                        </m:e>
                      </m:acc>
                    </m:oMath>
                  </m:oMathPara>
                </a14:m>
                <a:endParaRPr lang="cs-CZ" sz="2000" b="0"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4908856" y="3799257"/>
                <a:ext cx="225767" cy="307777"/>
              </a:xfrm>
              <a:prstGeom prst="rect">
                <a:avLst/>
              </a:prstGeom>
              <a:blipFill>
                <a:blip r:embed="rId14"/>
                <a:stretch>
                  <a:fillRect l="-13514" t="-19608" r="-81081"/>
                </a:stretch>
              </a:blipFill>
            </p:spPr>
            <p:txBody>
              <a:bodyPr/>
              <a:lstStyle/>
              <a:p>
                <a:r>
                  <a:rPr 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A64AD95-3437-43E9-AFC6-F1BCA5BC858B}" type="slidenum">
              <a:rPr lang="en-GB" altLang="cs-CZ" sz="1400" smtClean="0">
                <a:latin typeface="Times New Roman" pitchFamily="18" charset="0"/>
              </a:rPr>
              <a:pPr eaLnBrk="1" hangingPunct="1">
                <a:spcBef>
                  <a:spcPct val="0"/>
                </a:spcBef>
                <a:buFontTx/>
                <a:buNone/>
              </a:pPr>
              <a:t>37</a:t>
            </a:fld>
            <a:endParaRPr lang="en-GB" altLang="cs-CZ" sz="1400" smtClean="0">
              <a:latin typeface="Times New Roman" pitchFamily="18" charset="0"/>
            </a:endParaRPr>
          </a:p>
        </p:txBody>
      </p:sp>
      <p:sp>
        <p:nvSpPr>
          <p:cNvPr id="34820" name="Rectangle 2"/>
          <p:cNvSpPr>
            <a:spLocks noGrp="1" noChangeArrowheads="1"/>
          </p:cNvSpPr>
          <p:nvPr>
            <p:ph type="title"/>
          </p:nvPr>
        </p:nvSpPr>
        <p:spPr>
          <a:xfrm>
            <a:off x="1219200" y="609600"/>
            <a:ext cx="7543800" cy="990600"/>
          </a:xfrm>
        </p:spPr>
        <p:txBody>
          <a:bodyPr/>
          <a:lstStyle/>
          <a:p>
            <a:pPr eaLnBrk="1" hangingPunct="1"/>
            <a:r>
              <a:rPr lang="en-US" altLang="cs-CZ" sz="2500" b="1" smtClean="0">
                <a:latin typeface="Times New Roman" pitchFamily="18" charset="0"/>
              </a:rPr>
              <a:t>Example: How to Calculate the Parameters and Standard Errors</a:t>
            </a:r>
            <a:endParaRPr lang="en-US" altLang="cs-CZ" smtClean="0"/>
          </a:p>
        </p:txBody>
      </p:sp>
      <p:sp>
        <p:nvSpPr>
          <p:cNvPr id="34821" name="Rectangle 3"/>
          <p:cNvSpPr>
            <a:spLocks noGrp="1" noChangeArrowheads="1"/>
          </p:cNvSpPr>
          <p:nvPr>
            <p:ph type="body" idx="1"/>
          </p:nvPr>
        </p:nvSpPr>
        <p:spPr>
          <a:xfrm>
            <a:off x="457200" y="1752600"/>
            <a:ext cx="8382000" cy="4305300"/>
          </a:xfrm>
        </p:spPr>
        <p:txBody>
          <a:bodyPr/>
          <a:lstStyle/>
          <a:p>
            <a:pPr algn="just" eaLnBrk="1" hangingPunct="1"/>
            <a:r>
              <a:rPr lang="en-GB" altLang="cs-CZ" sz="2000" dirty="0" smtClean="0">
                <a:latin typeface="Times New Roman" pitchFamily="18" charset="0"/>
              </a:rPr>
              <a:t>Assume we have the following data calculated from a regression of </a:t>
            </a:r>
            <a:r>
              <a:rPr lang="en-GB" altLang="cs-CZ" sz="2000" i="1" dirty="0" smtClean="0">
                <a:latin typeface="Times New Roman" pitchFamily="18" charset="0"/>
              </a:rPr>
              <a:t>y</a:t>
            </a:r>
            <a:r>
              <a:rPr lang="en-GB" altLang="cs-CZ" sz="2000" dirty="0" smtClean="0">
                <a:latin typeface="Times New Roman" pitchFamily="18" charset="0"/>
              </a:rPr>
              <a:t> on a single variable </a:t>
            </a:r>
            <a:r>
              <a:rPr lang="en-GB" altLang="cs-CZ" sz="2000" i="1" dirty="0" smtClean="0">
                <a:latin typeface="Times New Roman" pitchFamily="18" charset="0"/>
              </a:rPr>
              <a:t>x</a:t>
            </a:r>
            <a:r>
              <a:rPr lang="en-GB" altLang="cs-CZ" sz="2000" dirty="0" smtClean="0">
                <a:latin typeface="Times New Roman" pitchFamily="18" charset="0"/>
              </a:rPr>
              <a:t> and a constant over 22 observations.</a:t>
            </a:r>
          </a:p>
          <a:p>
            <a:pPr algn="just" eaLnBrk="1" hangingPunct="1"/>
            <a:r>
              <a:rPr lang="en-GB" altLang="cs-CZ" sz="2000" dirty="0" smtClean="0">
                <a:latin typeface="Times New Roman" pitchFamily="18" charset="0"/>
              </a:rPr>
              <a:t>Data:</a:t>
            </a:r>
          </a:p>
          <a:p>
            <a:pPr algn="just" eaLnBrk="1" hangingPunct="1"/>
            <a:endParaRPr lang="en-GB" altLang="cs-CZ" sz="2000" dirty="0" smtClean="0">
              <a:latin typeface="Times New Roman" pitchFamily="18" charset="0"/>
            </a:endParaRPr>
          </a:p>
          <a:p>
            <a:pPr algn="just" eaLnBrk="1" hangingPunct="1">
              <a:buFontTx/>
              <a:buNone/>
            </a:pPr>
            <a:endParaRPr lang="en-GB" altLang="cs-CZ" sz="2000"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Calculations:</a:t>
            </a:r>
          </a:p>
          <a:p>
            <a:pPr algn="just" eaLnBrk="1" hangingPunct="1">
              <a:buFontTx/>
              <a:buNone/>
            </a:pPr>
            <a:r>
              <a:rPr lang="en-GB" altLang="cs-CZ" sz="2000" dirty="0" smtClean="0">
                <a:latin typeface="Times New Roman" pitchFamily="18" charset="0"/>
              </a:rPr>
              <a:t> </a:t>
            </a:r>
          </a:p>
          <a:p>
            <a:pPr algn="just" eaLnBrk="1" hangingPunct="1"/>
            <a:endParaRPr lang="en-GB" altLang="cs-CZ" sz="2000"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We write 	 </a:t>
            </a:r>
          </a:p>
          <a:p>
            <a:pPr algn="just" eaLnBrk="1" hangingPunct="1">
              <a:buFontTx/>
              <a:buNone/>
            </a:pPr>
            <a:r>
              <a:rPr lang="en-GB" altLang="cs-CZ" sz="2000" dirty="0" smtClean="0">
                <a:latin typeface="Times New Roman" pitchFamily="18" charset="0"/>
              </a:rPr>
              <a:t>		</a:t>
            </a:r>
          </a:p>
          <a:p>
            <a:pPr algn="just" eaLnBrk="1" hangingPunct="1"/>
            <a:endParaRPr lang="en-US" altLang="cs-CZ" sz="2000" dirty="0" smtClean="0">
              <a:latin typeface="Times New Roman" pitchFamily="18" charset="0"/>
            </a:endParaRPr>
          </a:p>
        </p:txBody>
      </p:sp>
      <p:pic>
        <p:nvPicPr>
          <p:cNvPr id="348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9525"/>
            <a:ext cx="35814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4856163"/>
            <a:ext cx="283845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24" name="Object 0"/>
          <p:cNvGraphicFramePr>
            <a:graphicFrameLocks noChangeAspect="1"/>
          </p:cNvGraphicFramePr>
          <p:nvPr/>
        </p:nvGraphicFramePr>
        <p:xfrm>
          <a:off x="1295400" y="2747963"/>
          <a:ext cx="4953000" cy="909637"/>
        </p:xfrm>
        <a:graphic>
          <a:graphicData uri="http://schemas.openxmlformats.org/presentationml/2006/ole">
            <mc:AlternateContent xmlns:mc="http://schemas.openxmlformats.org/markup-compatibility/2006">
              <mc:Choice xmlns:v="urn:schemas-microsoft-com:vml" Requires="v">
                <p:oleObj spid="_x0000_s34959" name="Equation" r:id="rId5" imgW="2895600" imgH="533400" progId="Equation.3">
                  <p:embed/>
                </p:oleObj>
              </mc:Choice>
              <mc:Fallback>
                <p:oleObj name="Equation" r:id="rId5" imgW="2895600" imgH="533400" progId="Equation.3">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747963"/>
                        <a:ext cx="4953000"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5" name="Object 1"/>
          <p:cNvGraphicFramePr>
            <a:graphicFrameLocks noChangeAspect="1"/>
          </p:cNvGraphicFramePr>
          <p:nvPr/>
        </p:nvGraphicFramePr>
        <p:xfrm>
          <a:off x="2362200" y="5305425"/>
          <a:ext cx="1447800" cy="433388"/>
        </p:xfrm>
        <a:graphic>
          <a:graphicData uri="http://schemas.openxmlformats.org/presentationml/2006/ole">
            <mc:AlternateContent xmlns:mc="http://schemas.openxmlformats.org/markup-compatibility/2006">
              <mc:Choice xmlns:v="urn:schemas-microsoft-com:vml" Requires="v">
                <p:oleObj spid="_x0000_s34960" name="Equation" r:id="rId7" imgW="748975" imgH="253890" progId="Equation.3">
                  <p:embed/>
                </p:oleObj>
              </mc:Choice>
              <mc:Fallback>
                <p:oleObj name="Equation" r:id="rId7" imgW="748975" imgH="253890"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305425"/>
                        <a:ext cx="1447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6" name="Object 2"/>
          <p:cNvGraphicFramePr>
            <a:graphicFrameLocks noChangeAspect="1"/>
          </p:cNvGraphicFramePr>
          <p:nvPr/>
        </p:nvGraphicFramePr>
        <p:xfrm>
          <a:off x="2287588" y="5786438"/>
          <a:ext cx="2132012" cy="385762"/>
        </p:xfrm>
        <a:graphic>
          <a:graphicData uri="http://schemas.openxmlformats.org/presentationml/2006/ole">
            <mc:AlternateContent xmlns:mc="http://schemas.openxmlformats.org/markup-compatibility/2006">
              <mc:Choice xmlns:v="urn:schemas-microsoft-com:vml" Requires="v">
                <p:oleObj spid="_x0000_s34961" name="Rovnice" r:id="rId9" imgW="1257300" imgH="228600" progId="Equation.3">
                  <p:embed/>
                </p:oleObj>
              </mc:Choice>
              <mc:Fallback>
                <p:oleObj name="Rovnice" r:id="rId9" imgW="1257300" imgH="2286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7588" y="5786438"/>
                        <a:ext cx="2132012"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1" name="TextBox 10"/>
              <p:cNvSpPr txBox="1"/>
              <p:nvPr/>
            </p:nvSpPr>
            <p:spPr>
              <a:xfrm>
                <a:off x="2286000" y="4771787"/>
                <a:ext cx="270587" cy="369332"/>
              </a:xfrm>
              <a:prstGeom prst="rect">
                <a:avLst/>
              </a:prstGeom>
              <a:solidFill>
                <a:schemeClr val="bg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𝛼</m:t>
                          </m:r>
                        </m:e>
                      </m:acc>
                    </m:oMath>
                  </m:oMathPara>
                </a14:m>
                <a:endParaRPr lang="cs-CZ" b="0" dirty="0" smtClean="0"/>
              </a:p>
            </p:txBody>
          </p:sp>
        </mc:Choice>
        <mc:Fallback>
          <p:sp>
            <p:nvSpPr>
              <p:cNvPr id="11" name="TextBox 10"/>
              <p:cNvSpPr txBox="1">
                <a:spLocks noRot="1" noChangeAspect="1" noMove="1" noResize="1" noEditPoints="1" noAdjustHandles="1" noChangeArrowheads="1" noChangeShapeType="1" noTextEdit="1"/>
              </p:cNvSpPr>
              <p:nvPr/>
            </p:nvSpPr>
            <p:spPr>
              <a:xfrm>
                <a:off x="2286000" y="4771787"/>
                <a:ext cx="270587" cy="369332"/>
              </a:xfrm>
              <a:prstGeom prst="rect">
                <a:avLst/>
              </a:prstGeom>
              <a:blipFill>
                <a:blip r:embed="rId11"/>
                <a:stretch>
                  <a:fillRect l="-13636" t="-16667" r="-7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2265053" y="3903663"/>
                <a:ext cx="272190" cy="389337"/>
              </a:xfrm>
              <a:prstGeom prst="rect">
                <a:avLst/>
              </a:prstGeom>
              <a:solidFill>
                <a:schemeClr val="bg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2" name="TextBox 11"/>
              <p:cNvSpPr txBox="1">
                <a:spLocks noRot="1" noChangeAspect="1" noMove="1" noResize="1" noEditPoints="1" noAdjustHandles="1" noChangeArrowheads="1" noChangeShapeType="1" noTextEdit="1"/>
              </p:cNvSpPr>
              <p:nvPr/>
            </p:nvSpPr>
            <p:spPr>
              <a:xfrm>
                <a:off x="2265053" y="3903663"/>
                <a:ext cx="272190" cy="389337"/>
              </a:xfrm>
              <a:prstGeom prst="rect">
                <a:avLst/>
              </a:prstGeom>
              <a:blipFill>
                <a:blip r:embed="rId12"/>
                <a:stretch>
                  <a:fillRect/>
                </a:stretch>
              </a:blipFill>
            </p:spPr>
            <p:txBody>
              <a:bodyPr/>
              <a:lstStyle/>
              <a:p>
                <a:r>
                  <a:rPr 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1F2E925-768D-4E87-A102-E77BA0B54EAD}" type="slidenum">
              <a:rPr lang="en-GB" altLang="cs-CZ" sz="1400" smtClean="0">
                <a:latin typeface="Times New Roman" pitchFamily="18" charset="0"/>
              </a:rPr>
              <a:pPr eaLnBrk="1" hangingPunct="1">
                <a:spcBef>
                  <a:spcPct val="0"/>
                </a:spcBef>
                <a:buFontTx/>
                <a:buNone/>
              </a:pPr>
              <a:t>38</a:t>
            </a:fld>
            <a:endParaRPr lang="en-GB" altLang="cs-CZ" sz="1400" smtClean="0">
              <a:latin typeface="Times New Roman" pitchFamily="18" charset="0"/>
            </a:endParaRPr>
          </a:p>
        </p:txBody>
      </p:sp>
      <p:sp>
        <p:nvSpPr>
          <p:cNvPr id="35844" name="Rectangle 2"/>
          <p:cNvSpPr>
            <a:spLocks noGrp="1" noChangeArrowheads="1"/>
          </p:cNvSpPr>
          <p:nvPr>
            <p:ph type="title"/>
          </p:nvPr>
        </p:nvSpPr>
        <p:spPr>
          <a:xfrm>
            <a:off x="1143000" y="609600"/>
            <a:ext cx="7772400" cy="1143000"/>
          </a:xfrm>
        </p:spPr>
        <p:txBody>
          <a:bodyPr/>
          <a:lstStyle/>
          <a:p>
            <a:pPr eaLnBrk="1" hangingPunct="1"/>
            <a:r>
              <a:rPr lang="en-US" altLang="cs-CZ" sz="2500" b="1" smtClean="0">
                <a:latin typeface="Times New Roman" pitchFamily="18" charset="0"/>
              </a:rPr>
              <a:t>Example (cont’d)</a:t>
            </a:r>
            <a:endParaRPr lang="en-US" altLang="cs-CZ" smtClean="0"/>
          </a:p>
        </p:txBody>
      </p:sp>
      <p:sp>
        <p:nvSpPr>
          <p:cNvPr id="35845" name="Rectangle 3"/>
          <p:cNvSpPr>
            <a:spLocks noGrp="1" noChangeArrowheads="1"/>
          </p:cNvSpPr>
          <p:nvPr>
            <p:ph type="body" idx="1"/>
          </p:nvPr>
        </p:nvSpPr>
        <p:spPr>
          <a:xfrm>
            <a:off x="685800" y="2057400"/>
            <a:ext cx="7772400" cy="4038600"/>
          </a:xfrm>
        </p:spPr>
        <p:txBody>
          <a:bodyPr/>
          <a:lstStyle/>
          <a:p>
            <a:pPr algn="just" eaLnBrk="1" hangingPunct="1"/>
            <a:r>
              <a:rPr lang="en-GB" altLang="cs-CZ" sz="2000" smtClean="0">
                <a:latin typeface="Times New Roman" pitchFamily="18" charset="0"/>
              </a:rPr>
              <a:t>SE</a:t>
            </a:r>
            <a:r>
              <a:rPr lang="en-GB" altLang="cs-CZ" sz="2000" i="1" smtClean="0">
                <a:latin typeface="Times New Roman" pitchFamily="18" charset="0"/>
              </a:rPr>
              <a:t>(regression), </a:t>
            </a:r>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We now write the results as </a:t>
            </a:r>
          </a:p>
          <a:p>
            <a:pPr algn="just" eaLnBrk="1" hangingPunct="1">
              <a:buFontTx/>
              <a:buNone/>
            </a:pPr>
            <a:r>
              <a:rPr lang="en-GB" altLang="cs-CZ" sz="2000" smtClean="0">
                <a:latin typeface="Times New Roman" pitchFamily="18" charset="0"/>
              </a:rPr>
              <a:t>		</a:t>
            </a:r>
          </a:p>
          <a:p>
            <a:pPr eaLnBrk="1" hangingPunct="1"/>
            <a:endParaRPr lang="en-US" altLang="cs-CZ" sz="2000" smtClean="0">
              <a:latin typeface="Times New Roman" pitchFamily="18" charset="0"/>
            </a:endParaRPr>
          </a:p>
        </p:txBody>
      </p:sp>
      <p:graphicFrame>
        <p:nvGraphicFramePr>
          <p:cNvPr id="35846" name="Object 11"/>
          <p:cNvGraphicFramePr>
            <a:graphicFrameLocks noChangeAspect="1"/>
          </p:cNvGraphicFramePr>
          <p:nvPr/>
        </p:nvGraphicFramePr>
        <p:xfrm>
          <a:off x="1676400" y="2841625"/>
          <a:ext cx="5378450" cy="1577975"/>
        </p:xfrm>
        <a:graphic>
          <a:graphicData uri="http://schemas.openxmlformats.org/presentationml/2006/ole">
            <mc:AlternateContent xmlns:mc="http://schemas.openxmlformats.org/markup-compatibility/2006">
              <mc:Choice xmlns:v="urn:schemas-microsoft-com:vml" Requires="v">
                <p:oleObj spid="_x0000_s35937" name="Equation" r:id="rId3" imgW="3289300" imgH="965200" progId="Equation.3">
                  <p:embed/>
                </p:oleObj>
              </mc:Choice>
              <mc:Fallback>
                <p:oleObj name="Equation" r:id="rId3" imgW="3289300" imgH="965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841625"/>
                        <a:ext cx="5378450"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7" name="Object 13"/>
          <p:cNvGraphicFramePr>
            <a:graphicFrameLocks noChangeAspect="1"/>
          </p:cNvGraphicFramePr>
          <p:nvPr/>
        </p:nvGraphicFramePr>
        <p:xfrm>
          <a:off x="3516313" y="5229225"/>
          <a:ext cx="2339975" cy="714375"/>
        </p:xfrm>
        <a:graphic>
          <a:graphicData uri="http://schemas.openxmlformats.org/presentationml/2006/ole">
            <mc:AlternateContent xmlns:mc="http://schemas.openxmlformats.org/markup-compatibility/2006">
              <mc:Choice xmlns:v="urn:schemas-microsoft-com:vml" Requires="v">
                <p:oleObj spid="_x0000_s35938" name="Equation" r:id="rId5" imgW="1409088" imgH="431613" progId="Equation.3">
                  <p:embed/>
                </p:oleObj>
              </mc:Choice>
              <mc:Fallback>
                <p:oleObj name="Equation" r:id="rId5" imgW="1409088" imgH="431613"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6313" y="5229225"/>
                        <a:ext cx="23399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5848"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95600" y="1878013"/>
            <a:ext cx="29718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DC0EEF3-2D5A-40B6-B850-C4C92D588569}" type="slidenum">
              <a:rPr lang="en-GB" altLang="cs-CZ" sz="1400" smtClean="0">
                <a:latin typeface="Times New Roman" pitchFamily="18" charset="0"/>
              </a:rPr>
              <a:pPr eaLnBrk="1" hangingPunct="1">
                <a:spcBef>
                  <a:spcPct val="0"/>
                </a:spcBef>
                <a:buFontTx/>
                <a:buNone/>
              </a:pPr>
              <a:t>39</a:t>
            </a:fld>
            <a:endParaRPr lang="en-GB" altLang="cs-CZ" sz="1400" smtClean="0">
              <a:latin typeface="Times New Roman" pitchFamily="18" charset="0"/>
            </a:endParaRPr>
          </a:p>
        </p:txBody>
      </p:sp>
      <p:sp>
        <p:nvSpPr>
          <p:cNvPr id="36868"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An Introduction to Statistical Inference</a:t>
            </a:r>
            <a:r>
              <a:rPr lang="en-GB" altLang="cs-CZ" sz="2500" smtClean="0">
                <a:solidFill>
                  <a:schemeClr val="tx1"/>
                </a:solidFill>
                <a:latin typeface="Times New Roman" pitchFamily="18" charset="0"/>
              </a:rPr>
              <a:t/>
            </a:r>
            <a:br>
              <a:rPr lang="en-GB" altLang="cs-CZ" sz="2500" smtClean="0">
                <a:solidFill>
                  <a:schemeClr val="tx1"/>
                </a:solidFill>
                <a:latin typeface="Times New Roman" pitchFamily="18" charset="0"/>
              </a:rPr>
            </a:br>
            <a:endParaRPr lang="en-US" altLang="cs-CZ" smtClean="0">
              <a:solidFill>
                <a:schemeClr val="tx1"/>
              </a:solidFill>
            </a:endParaRPr>
          </a:p>
        </p:txBody>
      </p:sp>
      <p:sp>
        <p:nvSpPr>
          <p:cNvPr id="36869" name="Rectangle 3"/>
          <p:cNvSpPr>
            <a:spLocks noGrp="1" noChangeArrowheads="1"/>
          </p:cNvSpPr>
          <p:nvPr>
            <p:ph type="body" idx="1"/>
          </p:nvPr>
        </p:nvSpPr>
        <p:spPr/>
        <p:txBody>
          <a:bodyPr/>
          <a:lstStyle/>
          <a:p>
            <a:pPr algn="just" eaLnBrk="1" hangingPunct="1"/>
            <a:r>
              <a:rPr lang="en-GB" altLang="cs-CZ" sz="2000" dirty="0" smtClean="0">
                <a:latin typeface="Times New Roman" pitchFamily="18" charset="0"/>
              </a:rPr>
              <a:t>We want to make inferences about the likely population values from the regression parameters.</a:t>
            </a:r>
          </a:p>
          <a:p>
            <a:pPr algn="just" eaLnBrk="1" hangingPunct="1"/>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Example: Suppose we have the following regression results:</a:t>
            </a:r>
          </a:p>
          <a:p>
            <a:pPr algn="just" eaLnBrk="1" hangingPunct="1">
              <a:spcBef>
                <a:spcPts val="600"/>
              </a:spcBef>
              <a:spcAft>
                <a:spcPts val="600"/>
              </a:spcAft>
              <a:buFontTx/>
              <a:buNone/>
            </a:pPr>
            <a:r>
              <a:rPr lang="en-GB" altLang="cs-CZ" sz="2000" dirty="0" smtClean="0">
                <a:latin typeface="Times New Roman" pitchFamily="18" charset="0"/>
              </a:rPr>
              <a:t>	</a:t>
            </a:r>
            <a:endParaRPr lang="en-GB" altLang="cs-CZ" sz="2000" b="1"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                  is a single (point) estimate of the unknown population parameter,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How “reliable” is this estimate?</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The reliability of the point estimate is measured by the coefficient’s standard error. </a:t>
            </a:r>
          </a:p>
          <a:p>
            <a:pPr eaLnBrk="1" hangingPunct="1"/>
            <a:endParaRPr lang="en-US" altLang="cs-CZ" sz="2000" dirty="0" smtClean="0">
              <a:latin typeface="Times New Roman" pitchFamily="18" charset="0"/>
            </a:endParaRPr>
          </a:p>
        </p:txBody>
      </p:sp>
      <p:pic>
        <p:nvPicPr>
          <p:cNvPr id="3687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270375"/>
            <a:ext cx="10668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71" name="Object 8"/>
          <p:cNvGraphicFramePr>
            <a:graphicFrameLocks noChangeAspect="1"/>
          </p:cNvGraphicFramePr>
          <p:nvPr/>
        </p:nvGraphicFramePr>
        <p:xfrm>
          <a:off x="3516313" y="3373438"/>
          <a:ext cx="2232025" cy="741362"/>
        </p:xfrm>
        <a:graphic>
          <a:graphicData uri="http://schemas.openxmlformats.org/presentationml/2006/ole">
            <mc:AlternateContent xmlns:mc="http://schemas.openxmlformats.org/markup-compatibility/2006">
              <mc:Choice xmlns:v="urn:schemas-microsoft-com:vml" Requires="v">
                <p:oleObj spid="_x0000_s36916" name="Equation" r:id="rId4" imgW="1295400" imgH="431800" progId="Equation.3">
                  <p:embed/>
                </p:oleObj>
              </mc:Choice>
              <mc:Fallback>
                <p:oleObj name="Equation" r:id="rId4" imgW="1295400" imgH="431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6313" y="3373438"/>
                        <a:ext cx="223202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8" name="TextBox 7"/>
              <p:cNvSpPr txBox="1"/>
              <p:nvPr/>
            </p:nvSpPr>
            <p:spPr>
              <a:xfrm>
                <a:off x="1066800" y="4247488"/>
                <a:ext cx="264840" cy="324512"/>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000" b="0" i="1" smtClean="0">
                              <a:latin typeface="Cambria Math" panose="02040503050406030204" pitchFamily="18" charset="0"/>
                            </a:rPr>
                          </m:ctrlPr>
                        </m:accPr>
                        <m:e>
                          <m:r>
                            <a:rPr lang="el-GR" sz="2000" b="0" i="1" smtClean="0">
                              <a:latin typeface="Cambria Math" panose="02040503050406030204" pitchFamily="18" charset="0"/>
                              <a:ea typeface="Cambria Math" panose="02040503050406030204" pitchFamily="18" charset="0"/>
                            </a:rPr>
                            <m:t>𝛽</m:t>
                          </m:r>
                        </m:e>
                      </m:acc>
                    </m:oMath>
                  </m:oMathPara>
                </a14:m>
                <a:endParaRPr lang="cs-CZ" sz="2000" b="0" dirty="0" smtClean="0"/>
              </a:p>
            </p:txBody>
          </p:sp>
        </mc:Choice>
        <mc:Fallback>
          <p:sp>
            <p:nvSpPr>
              <p:cNvPr id="8" name="TextBox 7"/>
              <p:cNvSpPr txBox="1">
                <a:spLocks noRot="1" noChangeAspect="1" noMove="1" noResize="1" noEditPoints="1" noAdjustHandles="1" noChangeArrowheads="1" noChangeShapeType="1" noTextEdit="1"/>
              </p:cNvSpPr>
              <p:nvPr/>
            </p:nvSpPr>
            <p:spPr>
              <a:xfrm>
                <a:off x="1066800" y="4247488"/>
                <a:ext cx="264840" cy="324512"/>
              </a:xfrm>
              <a:prstGeom prst="rect">
                <a:avLst/>
              </a:prstGeom>
              <a:blipFill>
                <a:blip r:embed="rId6"/>
                <a:stretch>
                  <a:fillRect l="-25581" t="-18868" r="-72093" b="-33962"/>
                </a:stretch>
              </a:blipFill>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7BF6F60-CC36-46F5-9E91-55DD2C3661B9}" type="slidenum">
              <a:rPr lang="en-GB" altLang="cs-CZ" sz="1400" smtClean="0">
                <a:latin typeface="Times New Roman" pitchFamily="18" charset="0"/>
              </a:rPr>
              <a:pPr eaLnBrk="1" hangingPunct="1">
                <a:spcBef>
                  <a:spcPct val="0"/>
                </a:spcBef>
                <a:buFontTx/>
                <a:buNone/>
              </a:pPr>
              <a:t>4</a:t>
            </a:fld>
            <a:endParaRPr lang="en-GB" altLang="cs-CZ" sz="1400" smtClean="0">
              <a:latin typeface="Times New Roman" pitchFamily="18" charset="0"/>
            </a:endParaRPr>
          </a:p>
        </p:txBody>
      </p:sp>
      <p:sp>
        <p:nvSpPr>
          <p:cNvPr id="5124"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Regression is different from Correlation </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5125" name="Rectangle 3"/>
          <p:cNvSpPr>
            <a:spLocks noGrp="1" noChangeArrowheads="1"/>
          </p:cNvSpPr>
          <p:nvPr>
            <p:ph type="body" idx="1"/>
          </p:nvPr>
        </p:nvSpPr>
        <p:spPr/>
        <p:txBody>
          <a:bodyPr/>
          <a:lstStyle/>
          <a:p>
            <a:pPr algn="just" eaLnBrk="1" hangingPunct="1"/>
            <a:r>
              <a:rPr lang="en-GB" altLang="cs-CZ" sz="2000" smtClean="0">
                <a:latin typeface="Times New Roman" pitchFamily="18" charset="0"/>
              </a:rPr>
              <a:t>If we say </a:t>
            </a:r>
            <a:r>
              <a:rPr lang="en-GB" altLang="cs-CZ" sz="2000" i="1" smtClean="0">
                <a:latin typeface="Times New Roman" pitchFamily="18" charset="0"/>
              </a:rPr>
              <a:t>y</a:t>
            </a:r>
            <a:r>
              <a:rPr lang="en-GB" altLang="cs-CZ" sz="2000" smtClean="0">
                <a:latin typeface="Times New Roman" pitchFamily="18" charset="0"/>
              </a:rPr>
              <a:t> and </a:t>
            </a:r>
            <a:r>
              <a:rPr lang="en-US" altLang="cs-CZ" sz="2000" i="1" smtClean="0">
                <a:latin typeface="Times New Roman" pitchFamily="18" charset="0"/>
              </a:rPr>
              <a:t>x</a:t>
            </a:r>
            <a:r>
              <a:rPr lang="en-GB" altLang="cs-CZ" sz="2000" smtClean="0">
                <a:latin typeface="Times New Roman" pitchFamily="18" charset="0"/>
              </a:rPr>
              <a:t> are correlated, it means that we are treating </a:t>
            </a:r>
            <a:r>
              <a:rPr lang="en-GB" altLang="cs-CZ" sz="2000" i="1" smtClean="0">
                <a:latin typeface="Times New Roman" pitchFamily="18" charset="0"/>
              </a:rPr>
              <a:t>y</a:t>
            </a:r>
            <a:r>
              <a:rPr lang="en-GB" altLang="cs-CZ" sz="2000" smtClean="0">
                <a:latin typeface="Times New Roman" pitchFamily="18" charset="0"/>
              </a:rPr>
              <a:t> and </a:t>
            </a:r>
            <a:r>
              <a:rPr lang="en-US" altLang="cs-CZ" sz="2000" i="1" smtClean="0">
                <a:latin typeface="Times New Roman" pitchFamily="18" charset="0"/>
              </a:rPr>
              <a:t>x</a:t>
            </a:r>
            <a:r>
              <a:rPr lang="en-GB" altLang="cs-CZ" sz="2000" smtClean="0">
                <a:latin typeface="Times New Roman" pitchFamily="18" charset="0"/>
              </a:rPr>
              <a:t> in a completely symmetrical way.</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In regression, we treat the dependent variable (</a:t>
            </a:r>
            <a:r>
              <a:rPr lang="en-GB" altLang="cs-CZ" sz="2000" i="1" smtClean="0">
                <a:latin typeface="Times New Roman" pitchFamily="18" charset="0"/>
              </a:rPr>
              <a:t>y</a:t>
            </a:r>
            <a:r>
              <a:rPr lang="en-GB" altLang="cs-CZ" sz="2000" smtClean="0">
                <a:latin typeface="Times New Roman" pitchFamily="18" charset="0"/>
              </a:rPr>
              <a:t>) and the independent variable(s) (</a:t>
            </a:r>
            <a:r>
              <a:rPr lang="en-US" altLang="cs-CZ" sz="2000" i="1" smtClean="0">
                <a:latin typeface="Times New Roman" pitchFamily="18" charset="0"/>
              </a:rPr>
              <a:t>x</a:t>
            </a:r>
            <a:r>
              <a:rPr lang="en-GB" altLang="cs-CZ" sz="2000" smtClean="0">
                <a:latin typeface="Times New Roman" pitchFamily="18" charset="0"/>
              </a:rPr>
              <a:t>’s) very differently. The </a:t>
            </a:r>
            <a:r>
              <a:rPr lang="en-GB" altLang="cs-CZ" sz="2000" i="1" smtClean="0">
                <a:latin typeface="Times New Roman" pitchFamily="18" charset="0"/>
              </a:rPr>
              <a:t>y</a:t>
            </a:r>
            <a:r>
              <a:rPr lang="en-GB" altLang="cs-CZ" sz="2000" smtClean="0">
                <a:latin typeface="Times New Roman" pitchFamily="18" charset="0"/>
              </a:rPr>
              <a:t> variable is assumed to be random or “stochastic” in some way, i.e. to have a probability distribution. The </a:t>
            </a:r>
            <a:r>
              <a:rPr lang="en-US" altLang="cs-CZ" sz="2000" i="1" smtClean="0">
                <a:latin typeface="Times New Roman" pitchFamily="18" charset="0"/>
              </a:rPr>
              <a:t>x</a:t>
            </a:r>
            <a:r>
              <a:rPr lang="en-GB" altLang="cs-CZ" sz="2000" smtClean="0">
                <a:latin typeface="Times New Roman" pitchFamily="18" charset="0"/>
              </a:rPr>
              <a:t> variables are, however, assumed to have fixed (“non-stochastic”) values in repeated samples. </a:t>
            </a:r>
          </a:p>
          <a:p>
            <a:pPr eaLnBrk="1" hangingPunct="1"/>
            <a:endParaRPr lang="en-US" altLang="cs-CZ" sz="20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D7DAA1F-E368-4A02-8294-22EE9E2D5EDC}" type="slidenum">
              <a:rPr lang="en-GB" altLang="cs-CZ" sz="1400" smtClean="0">
                <a:latin typeface="Times New Roman" pitchFamily="18" charset="0"/>
              </a:rPr>
              <a:pPr eaLnBrk="1" hangingPunct="1">
                <a:spcBef>
                  <a:spcPct val="0"/>
                </a:spcBef>
                <a:buFontTx/>
                <a:buNone/>
              </a:pPr>
              <a:t>40</a:t>
            </a:fld>
            <a:endParaRPr lang="en-GB" altLang="cs-CZ" sz="1400" smtClean="0">
              <a:latin typeface="Times New Roman" pitchFamily="18" charset="0"/>
            </a:endParaRPr>
          </a:p>
        </p:txBody>
      </p:sp>
      <p:sp>
        <p:nvSpPr>
          <p:cNvPr id="37892"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Hypothesis Testing</a:t>
            </a:r>
            <a:r>
              <a:rPr lang="en-US" altLang="cs-CZ" sz="2500" b="1" smtClean="0">
                <a:solidFill>
                  <a:schemeClr val="tx1"/>
                </a:solidFill>
                <a:latin typeface="Times New Roman" pitchFamily="18" charset="0"/>
              </a:rPr>
              <a:t>:</a:t>
            </a:r>
            <a:r>
              <a:rPr lang="en-GB" altLang="cs-CZ" sz="2500" b="1" smtClean="0">
                <a:solidFill>
                  <a:schemeClr val="tx1"/>
                </a:solidFill>
                <a:latin typeface="Times New Roman" pitchFamily="18" charset="0"/>
              </a:rPr>
              <a:t> Some Concepts</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37893" name="Rectangle 3"/>
          <p:cNvSpPr>
            <a:spLocks noGrp="1" noChangeArrowheads="1"/>
          </p:cNvSpPr>
          <p:nvPr>
            <p:ph type="body" idx="1"/>
          </p:nvPr>
        </p:nvSpPr>
        <p:spPr>
          <a:xfrm>
            <a:off x="228600" y="1828800"/>
            <a:ext cx="8686800" cy="4229100"/>
          </a:xfrm>
        </p:spPr>
        <p:txBody>
          <a:bodyPr/>
          <a:lstStyle/>
          <a:p>
            <a:pPr algn="just" eaLnBrk="1" hangingPunct="1"/>
            <a:r>
              <a:rPr lang="en-GB" altLang="cs-CZ" sz="2000" smtClean="0">
                <a:latin typeface="Times New Roman" pitchFamily="18" charset="0"/>
              </a:rPr>
              <a:t>We can use the information in the sample to make inferences about the population.</a:t>
            </a:r>
          </a:p>
          <a:p>
            <a:pPr algn="just" eaLnBrk="1" hangingPunct="1"/>
            <a:r>
              <a:rPr lang="en-GB" altLang="cs-CZ" sz="2000" smtClean="0">
                <a:latin typeface="Times New Roman" pitchFamily="18" charset="0"/>
              </a:rPr>
              <a:t>We will always have two hypotheses that go together, the null hypothesis (denoted H</a:t>
            </a:r>
            <a:r>
              <a:rPr lang="en-GB" altLang="cs-CZ" sz="2000" baseline="-25000" smtClean="0">
                <a:latin typeface="Times New Roman" pitchFamily="18" charset="0"/>
              </a:rPr>
              <a:t>0</a:t>
            </a:r>
            <a:r>
              <a:rPr lang="en-GB" altLang="cs-CZ" sz="2000" smtClean="0">
                <a:latin typeface="Times New Roman" pitchFamily="18" charset="0"/>
              </a:rPr>
              <a:t>) and the alternative hypothesis (denoted H</a:t>
            </a:r>
            <a:r>
              <a:rPr lang="en-GB" altLang="cs-CZ" sz="2000" baseline="-25000" smtClean="0">
                <a:latin typeface="Times New Roman" pitchFamily="18" charset="0"/>
              </a:rPr>
              <a:t>1</a:t>
            </a:r>
            <a:r>
              <a:rPr lang="en-GB" altLang="cs-CZ" sz="2000" smtClean="0">
                <a:latin typeface="Times New Roman" pitchFamily="18" charset="0"/>
              </a:rPr>
              <a:t>).</a:t>
            </a:r>
          </a:p>
          <a:p>
            <a:pPr algn="just" eaLnBrk="1" hangingPunct="1"/>
            <a:r>
              <a:rPr lang="en-GB" altLang="cs-CZ" sz="2000" smtClean="0">
                <a:latin typeface="Times New Roman" pitchFamily="18" charset="0"/>
              </a:rPr>
              <a:t>The null hypothesis is the statement or the statistical hypothesis that is actually being tested. The alternative hypothesis represents the remaining outcomes of interest. </a:t>
            </a:r>
          </a:p>
          <a:p>
            <a:pPr algn="just" eaLnBrk="1" hangingPunct="1"/>
            <a:r>
              <a:rPr lang="en-GB" altLang="cs-CZ" sz="2000" smtClean="0">
                <a:latin typeface="Times New Roman" pitchFamily="18" charset="0"/>
              </a:rPr>
              <a:t>For example, suppose given the regression results above, we are interested in the hypothesis that the true value of </a:t>
            </a:r>
            <a:r>
              <a:rPr lang="en-GB" altLang="cs-CZ" sz="2000" i="1" smtClean="0">
                <a:latin typeface="Times New Roman" pitchFamily="18" charset="0"/>
                <a:sym typeface="Symbol" pitchFamily="18" charset="2"/>
              </a:rPr>
              <a:t></a:t>
            </a:r>
            <a:r>
              <a:rPr lang="en-GB" altLang="cs-CZ" sz="2000" smtClean="0">
                <a:latin typeface="Times New Roman" pitchFamily="18" charset="0"/>
              </a:rPr>
              <a:t> is in fact 0.5. We would use the notation</a:t>
            </a:r>
          </a:p>
          <a:p>
            <a:pPr algn="just" eaLnBrk="1" hangingPunct="1">
              <a:buFontTx/>
              <a:buNone/>
            </a:pPr>
            <a:r>
              <a:rPr lang="en-GB" altLang="cs-CZ" sz="2000" smtClean="0">
                <a:latin typeface="Times New Roman" pitchFamily="18" charset="0"/>
              </a:rPr>
              <a:t>		H</a:t>
            </a:r>
            <a:r>
              <a:rPr lang="en-GB" altLang="cs-CZ" sz="2000" baseline="-25000" smtClean="0">
                <a:latin typeface="Times New Roman" pitchFamily="18" charset="0"/>
              </a:rPr>
              <a:t>0 </a:t>
            </a: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smtClean="0">
                <a:latin typeface="Times New Roman" pitchFamily="18" charset="0"/>
              </a:rPr>
              <a:t> = 0.5</a:t>
            </a:r>
          </a:p>
          <a:p>
            <a:pPr algn="just" eaLnBrk="1" hangingPunct="1">
              <a:buFontTx/>
              <a:buNone/>
            </a:pPr>
            <a:r>
              <a:rPr lang="en-GB" altLang="cs-CZ" sz="2000" smtClean="0">
                <a:latin typeface="Times New Roman" pitchFamily="18" charset="0"/>
              </a:rPr>
              <a:t>		H</a:t>
            </a:r>
            <a:r>
              <a:rPr lang="en-GB" altLang="cs-CZ" sz="2000" baseline="-25000" smtClean="0">
                <a:latin typeface="Times New Roman" pitchFamily="18" charset="0"/>
              </a:rPr>
              <a:t>1</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smtClean="0">
                <a:latin typeface="Times New Roman" pitchFamily="18" charset="0"/>
              </a:rPr>
              <a:t> </a:t>
            </a:r>
            <a:r>
              <a:rPr lang="en-GB" altLang="cs-CZ" sz="2000" smtClean="0">
                <a:latin typeface="Times New Roman" pitchFamily="18" charset="0"/>
                <a:sym typeface="Symbol" pitchFamily="18" charset="2"/>
              </a:rPr>
              <a:t></a:t>
            </a:r>
            <a:r>
              <a:rPr lang="en-GB" altLang="cs-CZ" sz="2000" smtClean="0">
                <a:latin typeface="Times New Roman" pitchFamily="18" charset="0"/>
              </a:rPr>
              <a:t> 0.5</a:t>
            </a:r>
          </a:p>
          <a:p>
            <a:pPr algn="just" eaLnBrk="1" hangingPunct="1">
              <a:buFontTx/>
              <a:buNone/>
            </a:pPr>
            <a:r>
              <a:rPr lang="en-GB" altLang="cs-CZ" sz="2000" smtClean="0">
                <a:latin typeface="Times New Roman" pitchFamily="18" charset="0"/>
              </a:rPr>
              <a:t>	This would be known as a two sided test. </a:t>
            </a:r>
          </a:p>
          <a:p>
            <a:pPr algn="just" eaLnBrk="1" hangingPunct="1"/>
            <a:endParaRPr lang="en-GB" altLang="cs-CZ" sz="2000" smtClean="0">
              <a:latin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189D679-536C-40EF-8485-2E815A6CC95F}" type="slidenum">
              <a:rPr lang="en-GB" altLang="cs-CZ" sz="1400" smtClean="0">
                <a:latin typeface="Times New Roman" pitchFamily="18" charset="0"/>
              </a:rPr>
              <a:pPr eaLnBrk="1" hangingPunct="1">
                <a:spcBef>
                  <a:spcPct val="0"/>
                </a:spcBef>
                <a:buFontTx/>
                <a:buNone/>
              </a:pPr>
              <a:t>41</a:t>
            </a:fld>
            <a:endParaRPr lang="en-GB" altLang="cs-CZ" sz="1400" smtClean="0">
              <a:latin typeface="Times New Roman" pitchFamily="18" charset="0"/>
            </a:endParaRPr>
          </a:p>
        </p:txBody>
      </p:sp>
      <p:sp>
        <p:nvSpPr>
          <p:cNvPr id="38916" name="Rectangle 2"/>
          <p:cNvSpPr>
            <a:spLocks noGrp="1" noChangeArrowheads="1"/>
          </p:cNvSpPr>
          <p:nvPr>
            <p:ph type="title"/>
          </p:nvPr>
        </p:nvSpPr>
        <p:spPr>
          <a:xfrm>
            <a:off x="1524000" y="609600"/>
            <a:ext cx="7467600" cy="1143000"/>
          </a:xfrm>
        </p:spPr>
        <p:txBody>
          <a:bodyPr/>
          <a:lstStyle/>
          <a:p>
            <a:pPr eaLnBrk="1" hangingPunct="1"/>
            <a:r>
              <a:rPr lang="en-GB" altLang="cs-CZ" sz="2500" b="1" smtClean="0">
                <a:solidFill>
                  <a:schemeClr val="tx1"/>
                </a:solidFill>
                <a:latin typeface="Times New Roman" pitchFamily="18" charset="0"/>
              </a:rPr>
              <a:t>One-Sided Hypothesis Tests</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38917" name="Rectangle 3"/>
          <p:cNvSpPr>
            <a:spLocks noGrp="1" noChangeArrowheads="1"/>
          </p:cNvSpPr>
          <p:nvPr>
            <p:ph type="body" idx="1"/>
          </p:nvPr>
        </p:nvSpPr>
        <p:spPr/>
        <p:txBody>
          <a:bodyPr/>
          <a:lstStyle/>
          <a:p>
            <a:pPr algn="just" eaLnBrk="1" hangingPunct="1"/>
            <a:r>
              <a:rPr lang="en-GB" altLang="cs-CZ" sz="2000" dirty="0" smtClean="0">
                <a:latin typeface="Times New Roman" pitchFamily="18" charset="0"/>
              </a:rPr>
              <a:t>Sometimes we may have some prior information that, for example, we would expect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&gt; 0.5 rather than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&lt; 0.5. In this case, we would do a one-sided test:</a:t>
            </a:r>
          </a:p>
          <a:p>
            <a:pPr algn="just" eaLnBrk="1" hangingPunct="1">
              <a:buFontTx/>
              <a:buNone/>
            </a:pPr>
            <a:r>
              <a:rPr lang="en-GB" altLang="cs-CZ" sz="2000" dirty="0" smtClean="0">
                <a:latin typeface="Times New Roman" pitchFamily="18" charset="0"/>
              </a:rPr>
              <a:t>		H</a:t>
            </a:r>
            <a:r>
              <a:rPr lang="en-GB" altLang="cs-CZ" sz="2000" baseline="-25000" dirty="0" smtClean="0">
                <a:latin typeface="Times New Roman" pitchFamily="18" charset="0"/>
              </a:rPr>
              <a:t>0 </a:t>
            </a:r>
            <a:r>
              <a:rPr lang="en-GB" altLang="cs-CZ" sz="2000"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0.5</a:t>
            </a:r>
          </a:p>
          <a:p>
            <a:pPr algn="just" eaLnBrk="1" hangingPunct="1">
              <a:buFontTx/>
              <a:buNone/>
            </a:pPr>
            <a:r>
              <a:rPr lang="en-GB" altLang="cs-CZ" sz="2000" dirty="0" smtClean="0">
                <a:latin typeface="Times New Roman" pitchFamily="18" charset="0"/>
              </a:rPr>
              <a:t>		H</a:t>
            </a:r>
            <a:r>
              <a:rPr lang="en-GB" altLang="cs-CZ" sz="2000" baseline="-25000" dirty="0" smtClean="0">
                <a:latin typeface="Times New Roman" pitchFamily="18" charset="0"/>
              </a:rPr>
              <a:t>1</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&gt; 0.5</a:t>
            </a:r>
          </a:p>
          <a:p>
            <a:pPr algn="just" eaLnBrk="1" hangingPunct="1">
              <a:buFontTx/>
              <a:buNone/>
            </a:pPr>
            <a:r>
              <a:rPr lang="en-GB" altLang="cs-CZ" sz="2000" dirty="0" smtClean="0">
                <a:latin typeface="Times New Roman" pitchFamily="18" charset="0"/>
              </a:rPr>
              <a:t>	or we could have had</a:t>
            </a:r>
          </a:p>
          <a:p>
            <a:pPr algn="just" eaLnBrk="1" hangingPunct="1">
              <a:buFontTx/>
              <a:buNone/>
            </a:pPr>
            <a:r>
              <a:rPr lang="en-GB" altLang="cs-CZ" sz="2000" dirty="0" smtClean="0">
                <a:latin typeface="Times New Roman" pitchFamily="18" charset="0"/>
              </a:rPr>
              <a:t>		H</a:t>
            </a:r>
            <a:r>
              <a:rPr lang="en-GB" altLang="cs-CZ" sz="2000" baseline="-25000" dirty="0" smtClean="0">
                <a:latin typeface="Times New Roman" pitchFamily="18" charset="0"/>
              </a:rPr>
              <a:t>0 </a:t>
            </a:r>
            <a:r>
              <a:rPr lang="en-GB" altLang="cs-CZ" sz="2000"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0.5</a:t>
            </a:r>
          </a:p>
          <a:p>
            <a:pPr algn="just" eaLnBrk="1" hangingPunct="1">
              <a:buFontTx/>
              <a:buNone/>
            </a:pPr>
            <a:r>
              <a:rPr lang="en-GB" altLang="cs-CZ" sz="2000" dirty="0" smtClean="0">
                <a:latin typeface="Times New Roman" pitchFamily="18" charset="0"/>
              </a:rPr>
              <a:t>		H</a:t>
            </a:r>
            <a:r>
              <a:rPr lang="en-GB" altLang="cs-CZ" sz="2000" baseline="-25000" dirty="0" smtClean="0">
                <a:latin typeface="Times New Roman" pitchFamily="18" charset="0"/>
              </a:rPr>
              <a:t>1</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&lt; 0.5</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There are two ways to conduct a hypothesis test: </a:t>
            </a:r>
            <a:r>
              <a:rPr lang="en-GB" altLang="cs-CZ" sz="2000" b="1" dirty="0" smtClean="0">
                <a:solidFill>
                  <a:schemeClr val="accent1"/>
                </a:solidFill>
                <a:latin typeface="Times New Roman" pitchFamily="18" charset="0"/>
              </a:rPr>
              <a:t>via the test of significance approach or via the confidence interval approach</a:t>
            </a:r>
            <a:r>
              <a:rPr lang="en-GB" altLang="cs-CZ" sz="2000" dirty="0" smtClean="0">
                <a:latin typeface="Times New Roman" pitchFamily="18" charset="0"/>
              </a:rPr>
              <a:t>.</a:t>
            </a:r>
          </a:p>
          <a:p>
            <a:pPr eaLnBrk="1" hangingPunct="1"/>
            <a:endParaRPr lang="en-US" altLang="cs-CZ" sz="2000" dirty="0" smtClean="0">
              <a:latin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0EAE413-B969-42C2-AC27-F59848ACF243}" type="slidenum">
              <a:rPr lang="en-GB" altLang="cs-CZ" sz="1400" smtClean="0">
                <a:latin typeface="Times New Roman" pitchFamily="18" charset="0"/>
              </a:rPr>
              <a:pPr eaLnBrk="1" hangingPunct="1">
                <a:spcBef>
                  <a:spcPct val="0"/>
                </a:spcBef>
                <a:buFontTx/>
                <a:buNone/>
              </a:pPr>
              <a:t>42</a:t>
            </a:fld>
            <a:endParaRPr lang="en-GB" altLang="cs-CZ" sz="1400" smtClean="0">
              <a:latin typeface="Times New Roman" pitchFamily="18" charset="0"/>
            </a:endParaRPr>
          </a:p>
        </p:txBody>
      </p:sp>
      <p:sp>
        <p:nvSpPr>
          <p:cNvPr id="39940" name="Rectangle 2"/>
          <p:cNvSpPr>
            <a:spLocks noGrp="1" noChangeArrowheads="1"/>
          </p:cNvSpPr>
          <p:nvPr>
            <p:ph type="title"/>
          </p:nvPr>
        </p:nvSpPr>
        <p:spPr>
          <a:xfrm>
            <a:off x="1752600" y="609600"/>
            <a:ext cx="67818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The Probability Distribution of the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Least Squares Estimators</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39941" name="Rectangle 3"/>
          <p:cNvSpPr>
            <a:spLocks noGrp="1" noChangeArrowheads="1"/>
          </p:cNvSpPr>
          <p:nvPr>
            <p:ph type="body" idx="1"/>
          </p:nvPr>
        </p:nvSpPr>
        <p:spPr>
          <a:xfrm>
            <a:off x="457200" y="1828800"/>
            <a:ext cx="8458200" cy="4229100"/>
          </a:xfrm>
        </p:spPr>
        <p:txBody>
          <a:bodyPr/>
          <a:lstStyle/>
          <a:p>
            <a:pPr algn="just" eaLnBrk="1" hangingPunct="1">
              <a:lnSpc>
                <a:spcPct val="90000"/>
              </a:lnSpc>
            </a:pPr>
            <a:r>
              <a:rPr lang="en-GB" altLang="cs-CZ" sz="2000" dirty="0" smtClean="0">
                <a:latin typeface="Times New Roman" pitchFamily="18" charset="0"/>
              </a:rPr>
              <a:t>We assume that  </a:t>
            </a:r>
            <a:r>
              <a:rPr lang="en-GB" altLang="cs-CZ" sz="2000" i="1" dirty="0" err="1" smtClean="0">
                <a:latin typeface="Times New Roman" pitchFamily="18" charset="0"/>
              </a:rPr>
              <a:t>u</a:t>
            </a:r>
            <a:r>
              <a:rPr lang="en-GB" altLang="cs-CZ" sz="2000" i="1" baseline="-25000" dirty="0" err="1" smtClean="0">
                <a:latin typeface="Times New Roman" pitchFamily="18" charset="0"/>
              </a:rPr>
              <a:t>t</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i="1" dirty="0" smtClean="0">
                <a:latin typeface="Times New Roman" pitchFamily="18" charset="0"/>
              </a:rPr>
              <a:t>N</a:t>
            </a:r>
            <a:r>
              <a:rPr lang="en-GB" altLang="cs-CZ" sz="2000" dirty="0" smtClean="0">
                <a:latin typeface="Times New Roman" pitchFamily="18" charset="0"/>
              </a:rPr>
              <a:t>(0,</a:t>
            </a:r>
            <a:r>
              <a:rPr lang="en-GB" altLang="cs-CZ" sz="2000" i="1" dirty="0" smtClean="0">
                <a:latin typeface="Times New Roman" pitchFamily="18" charset="0"/>
                <a:sym typeface="Symbol" pitchFamily="18" charset="2"/>
              </a:rPr>
              <a:t></a:t>
            </a:r>
            <a:r>
              <a:rPr lang="en-GB" altLang="cs-CZ" sz="2000" baseline="30000" dirty="0" smtClean="0">
                <a:latin typeface="Times New Roman" pitchFamily="18" charset="0"/>
              </a:rPr>
              <a:t>2</a:t>
            </a:r>
            <a:r>
              <a:rPr lang="en-GB" altLang="cs-CZ" sz="2000" dirty="0" smtClean="0">
                <a:latin typeface="Times New Roman" pitchFamily="18" charset="0"/>
              </a:rPr>
              <a:t>)</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Since the least squares estimators are linear combinations of the random variables</a:t>
            </a:r>
          </a:p>
          <a:p>
            <a:pPr algn="just" eaLnBrk="1" hangingPunct="1">
              <a:lnSpc>
                <a:spcPct val="90000"/>
              </a:lnSpc>
              <a:buFontTx/>
              <a:buNone/>
            </a:pPr>
            <a:r>
              <a:rPr lang="en-GB" altLang="cs-CZ" sz="2000" dirty="0" smtClean="0">
                <a:latin typeface="Times New Roman" pitchFamily="18" charset="0"/>
              </a:rPr>
              <a:t>	i.e. </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The weighted sum of normal random variables is also normally distributed, so</a:t>
            </a:r>
          </a:p>
          <a:p>
            <a:pPr algn="just" eaLnBrk="1" hangingPunct="1">
              <a:lnSpc>
                <a:spcPct val="90000"/>
              </a:lnSpc>
              <a:buFontTx/>
              <a:buNone/>
            </a:pP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i="1" dirty="0" smtClean="0">
                <a:latin typeface="Times New Roman" pitchFamily="18" charset="0"/>
              </a:rPr>
              <a:t>N</a:t>
            </a:r>
            <a:r>
              <a:rPr lang="en-GB" altLang="cs-CZ" sz="2000" dirty="0" smtClean="0">
                <a:latin typeface="Times New Roman" pitchFamily="18" charset="0"/>
              </a:rPr>
              <a:t>(</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dirty="0" err="1" smtClean="0">
                <a:latin typeface="Times New Roman" pitchFamily="18" charset="0"/>
              </a:rPr>
              <a:t>Var</a:t>
            </a:r>
            <a:r>
              <a:rPr lang="en-GB" altLang="cs-CZ" sz="2000" dirty="0" smtClean="0">
                <a:latin typeface="Times New Roman" pitchFamily="18" charset="0"/>
              </a:rPr>
              <a:t>(</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a:t>
            </a:r>
          </a:p>
          <a:p>
            <a:pPr algn="just" eaLnBrk="1" hangingPunct="1">
              <a:lnSpc>
                <a:spcPct val="90000"/>
              </a:lnSpc>
              <a:buFontTx/>
              <a:buNone/>
            </a:pP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i="1" dirty="0" smtClean="0">
                <a:latin typeface="Times New Roman" pitchFamily="18" charset="0"/>
              </a:rPr>
              <a:t>N</a:t>
            </a:r>
            <a:r>
              <a:rPr lang="en-GB" altLang="cs-CZ" sz="2000" dirty="0" smtClean="0">
                <a:latin typeface="Times New Roman" pitchFamily="18" charset="0"/>
              </a:rPr>
              <a:t>(</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dirty="0" err="1" smtClean="0">
                <a:latin typeface="Times New Roman" pitchFamily="18" charset="0"/>
              </a:rPr>
              <a:t>Var</a:t>
            </a:r>
            <a:r>
              <a:rPr lang="en-GB" altLang="cs-CZ" sz="2000" dirty="0" smtClean="0">
                <a:latin typeface="Times New Roman" pitchFamily="18" charset="0"/>
              </a:rPr>
              <a:t>(</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a:t>
            </a:r>
          </a:p>
          <a:p>
            <a:pPr algn="just" eaLnBrk="1" hangingPunct="1">
              <a:lnSpc>
                <a:spcPct val="90000"/>
              </a:lnSpc>
            </a:pPr>
            <a:r>
              <a:rPr lang="en-GB" altLang="cs-CZ" sz="2000" dirty="0" smtClean="0">
                <a:latin typeface="Times New Roman" pitchFamily="18" charset="0"/>
              </a:rPr>
              <a:t>What if the errors are not normally distributed? </a:t>
            </a:r>
            <a:r>
              <a:rPr lang="en-US" altLang="cs-CZ" sz="2000" dirty="0" smtClean="0">
                <a:latin typeface="Times New Roman" pitchFamily="18" charset="0"/>
              </a:rPr>
              <a:t> Will the parameter estimates still be normally distributed?</a:t>
            </a: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Yes, if the other assumptions of the CLRM hold, and the sample size is sufficiently large.</a:t>
            </a:r>
          </a:p>
          <a:p>
            <a:pPr eaLnBrk="1" hangingPunct="1">
              <a:lnSpc>
                <a:spcPct val="90000"/>
              </a:lnSpc>
            </a:pPr>
            <a:endParaRPr lang="en-US" altLang="cs-CZ" sz="2000" dirty="0" smtClean="0">
              <a:latin typeface="Times New Roman" pitchFamily="18" charset="0"/>
            </a:endParaRPr>
          </a:p>
        </p:txBody>
      </p:sp>
      <p:pic>
        <p:nvPicPr>
          <p:cNvPr id="399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4200"/>
            <a:ext cx="11430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81475"/>
            <a:ext cx="1809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25" y="4486275"/>
            <a:ext cx="180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9" name="TextBox 8"/>
              <p:cNvSpPr txBox="1"/>
              <p:nvPr/>
            </p:nvSpPr>
            <p:spPr>
              <a:xfrm>
                <a:off x="2059417" y="4455450"/>
                <a:ext cx="272190"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9" name="TextBox 8"/>
              <p:cNvSpPr txBox="1">
                <a:spLocks noRot="1" noChangeAspect="1" noMove="1" noResize="1" noEditPoints="1" noAdjustHandles="1" noChangeArrowheads="1" noChangeShapeType="1" noTextEdit="1"/>
              </p:cNvSpPr>
              <p:nvPr/>
            </p:nvSpPr>
            <p:spPr>
              <a:xfrm>
                <a:off x="2059417" y="4455450"/>
                <a:ext cx="272190" cy="356957"/>
              </a:xfrm>
              <a:prstGeom prst="rect">
                <a:avLst/>
              </a:prstGeom>
              <a:blipFill>
                <a:blip r:embed="rId5"/>
                <a:stretch>
                  <a:fillRect l="-31818" t="-20690" r="-79545" b="-344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111203" y="4091218"/>
                <a:ext cx="272190" cy="338554"/>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𝛼</m:t>
                          </m:r>
                        </m:e>
                      </m:acc>
                    </m:oMath>
                  </m:oMathPara>
                </a14:m>
                <a:endParaRPr lang="cs-CZ" sz="2200" b="0" dirty="0" smtClean="0"/>
              </a:p>
            </p:txBody>
          </p:sp>
        </mc:Choice>
        <mc:Fallback>
          <p:sp>
            <p:nvSpPr>
              <p:cNvPr id="10" name="TextBox 9"/>
              <p:cNvSpPr txBox="1">
                <a:spLocks noRot="1" noChangeAspect="1" noMove="1" noResize="1" noEditPoints="1" noAdjustHandles="1" noChangeArrowheads="1" noChangeShapeType="1" noTextEdit="1"/>
              </p:cNvSpPr>
              <p:nvPr/>
            </p:nvSpPr>
            <p:spPr>
              <a:xfrm>
                <a:off x="2111203" y="4091218"/>
                <a:ext cx="272190" cy="338554"/>
              </a:xfrm>
              <a:prstGeom prst="rect">
                <a:avLst/>
              </a:prstGeom>
              <a:blipFill>
                <a:blip r:embed="rId6"/>
                <a:stretch>
                  <a:fillRect l="-6667" t="-14286" r="-7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361602" y="3086554"/>
                <a:ext cx="272190" cy="38933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1" name="TextBox 10"/>
              <p:cNvSpPr txBox="1">
                <a:spLocks noRot="1" noChangeAspect="1" noMove="1" noResize="1" noEditPoints="1" noAdjustHandles="1" noChangeArrowheads="1" noChangeShapeType="1" noTextEdit="1"/>
              </p:cNvSpPr>
              <p:nvPr/>
            </p:nvSpPr>
            <p:spPr>
              <a:xfrm>
                <a:off x="1361602" y="3086554"/>
                <a:ext cx="272190" cy="389337"/>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3081ABD-136F-4FCD-A3E9-18619631B987}" type="slidenum">
              <a:rPr lang="en-GB" altLang="cs-CZ" sz="1400" smtClean="0">
                <a:latin typeface="Times New Roman" pitchFamily="18" charset="0"/>
              </a:rPr>
              <a:pPr eaLnBrk="1" hangingPunct="1">
                <a:spcBef>
                  <a:spcPct val="0"/>
                </a:spcBef>
                <a:buFontTx/>
                <a:buNone/>
              </a:pPr>
              <a:t>43</a:t>
            </a:fld>
            <a:endParaRPr lang="en-GB" altLang="cs-CZ" sz="1400" smtClean="0">
              <a:latin typeface="Times New Roman" pitchFamily="18" charset="0"/>
            </a:endParaRPr>
          </a:p>
        </p:txBody>
      </p:sp>
      <p:sp>
        <p:nvSpPr>
          <p:cNvPr id="40964" name="Rectangle 2"/>
          <p:cNvSpPr>
            <a:spLocks noGrp="1" noChangeArrowheads="1"/>
          </p:cNvSpPr>
          <p:nvPr>
            <p:ph type="title"/>
          </p:nvPr>
        </p:nvSpPr>
        <p:spPr>
          <a:xfrm>
            <a:off x="1143000" y="609600"/>
            <a:ext cx="7772400" cy="1143000"/>
          </a:xfrm>
        </p:spPr>
        <p:txBody>
          <a:bodyPr/>
          <a:lstStyle/>
          <a:p>
            <a:pPr eaLnBrk="1" hangingPunct="1"/>
            <a:r>
              <a:rPr lang="en-GB" altLang="cs-CZ" sz="2500" b="1" smtClean="0">
                <a:solidFill>
                  <a:schemeClr val="tx1"/>
                </a:solidFill>
                <a:latin typeface="Times New Roman" pitchFamily="18" charset="0"/>
              </a:rPr>
              <a:t>The Probability Distribution of the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Least Squares Estimators (cont’d)</a:t>
            </a:r>
            <a:br>
              <a:rPr lang="en-GB" altLang="cs-CZ" sz="2500" b="1" smtClean="0">
                <a:solidFill>
                  <a:schemeClr val="tx1"/>
                </a:solidFill>
                <a:latin typeface="Times New Roman" pitchFamily="18" charset="0"/>
              </a:rPr>
            </a:br>
            <a:endParaRPr lang="en-US" altLang="cs-CZ" sz="2500" b="1" smtClean="0">
              <a:solidFill>
                <a:schemeClr val="tx1"/>
              </a:solidFill>
              <a:latin typeface="Times New Roman" pitchFamily="18" charset="0"/>
            </a:endParaRPr>
          </a:p>
        </p:txBody>
      </p:sp>
      <p:sp>
        <p:nvSpPr>
          <p:cNvPr id="40965" name="Rectangle 3"/>
          <p:cNvSpPr>
            <a:spLocks noGrp="1" noChangeArrowheads="1"/>
          </p:cNvSpPr>
          <p:nvPr>
            <p:ph type="body" idx="1"/>
          </p:nvPr>
        </p:nvSpPr>
        <p:spPr/>
        <p:txBody>
          <a:bodyPr/>
          <a:lstStyle/>
          <a:p>
            <a:pPr eaLnBrk="1" hangingPunct="1"/>
            <a:r>
              <a:rPr lang="en-US" altLang="cs-CZ" sz="2000" smtClean="0">
                <a:latin typeface="Times New Roman" pitchFamily="18" charset="0"/>
              </a:rPr>
              <a:t>Standard normal variates can be constructed from    and    :</a:t>
            </a:r>
          </a:p>
          <a:p>
            <a:pPr eaLnBrk="1" hangingPunct="1"/>
            <a:endParaRPr lang="en-US" altLang="cs-CZ" sz="2000" smtClean="0">
              <a:latin typeface="Times New Roman" pitchFamily="18" charset="0"/>
            </a:endParaRPr>
          </a:p>
          <a:p>
            <a:pPr eaLnBrk="1" hangingPunct="1">
              <a:buFontTx/>
              <a:buNone/>
            </a:pPr>
            <a:r>
              <a:rPr lang="en-US" altLang="cs-CZ" sz="2000" smtClean="0">
                <a:latin typeface="Times New Roman" pitchFamily="18" charset="0"/>
              </a:rPr>
              <a:t>					and</a:t>
            </a:r>
          </a:p>
          <a:p>
            <a:pPr eaLnBrk="1" hangingPunct="1"/>
            <a:endParaRPr lang="en-US" altLang="cs-CZ" sz="2000" smtClean="0">
              <a:latin typeface="Times New Roman" pitchFamily="18" charset="0"/>
            </a:endParaRPr>
          </a:p>
          <a:p>
            <a:pPr eaLnBrk="1" hangingPunct="1"/>
            <a:endParaRPr lang="en-US" altLang="cs-CZ" sz="2000" smtClean="0">
              <a:latin typeface="Times New Roman" pitchFamily="18" charset="0"/>
            </a:endParaRPr>
          </a:p>
          <a:p>
            <a:pPr eaLnBrk="1" hangingPunct="1"/>
            <a:r>
              <a:rPr lang="en-US" altLang="cs-CZ" sz="2000" smtClean="0">
                <a:latin typeface="Times New Roman" pitchFamily="18" charset="0"/>
              </a:rPr>
              <a:t>But var(</a:t>
            </a:r>
            <a:r>
              <a:rPr lang="en-US" altLang="cs-CZ" sz="2000" i="1" smtClean="0">
                <a:latin typeface="Times New Roman" pitchFamily="18" charset="0"/>
                <a:sym typeface="Symbol" pitchFamily="18" charset="2"/>
              </a:rPr>
              <a:t></a:t>
            </a:r>
            <a:r>
              <a:rPr lang="en-US" altLang="cs-CZ" sz="2000" smtClean="0">
                <a:latin typeface="Times New Roman" pitchFamily="18" charset="0"/>
              </a:rPr>
              <a:t>) and var(</a:t>
            </a:r>
            <a:r>
              <a:rPr lang="en-US" altLang="cs-CZ" sz="2000" i="1" smtClean="0">
                <a:latin typeface="Times New Roman" pitchFamily="18" charset="0"/>
                <a:sym typeface="Symbol" pitchFamily="18" charset="2"/>
              </a:rPr>
              <a:t></a:t>
            </a:r>
            <a:r>
              <a:rPr lang="en-US" altLang="cs-CZ" sz="2000" smtClean="0">
                <a:latin typeface="Times New Roman" pitchFamily="18" charset="0"/>
              </a:rPr>
              <a:t>) are unknown, so </a:t>
            </a:r>
          </a:p>
          <a:p>
            <a:pPr eaLnBrk="1" hangingPunct="1"/>
            <a:endParaRPr lang="en-US" altLang="cs-CZ" sz="2000" smtClean="0">
              <a:latin typeface="Times New Roman" pitchFamily="18" charset="0"/>
            </a:endParaRPr>
          </a:p>
          <a:p>
            <a:pPr eaLnBrk="1" hangingPunct="1">
              <a:buFontTx/>
              <a:buNone/>
            </a:pPr>
            <a:r>
              <a:rPr lang="en-US" altLang="cs-CZ" sz="2000" smtClean="0">
                <a:latin typeface="Times New Roman" pitchFamily="18" charset="0"/>
              </a:rPr>
              <a:t>					and</a:t>
            </a:r>
          </a:p>
        </p:txBody>
      </p:sp>
      <p:pic>
        <p:nvPicPr>
          <p:cNvPr id="4096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1413" y="2057400"/>
            <a:ext cx="1793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2032000"/>
            <a:ext cx="190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8" name="Object 6"/>
          <p:cNvGraphicFramePr>
            <a:graphicFrameLocks noChangeAspect="1"/>
          </p:cNvGraphicFramePr>
          <p:nvPr/>
        </p:nvGraphicFramePr>
        <p:xfrm>
          <a:off x="2362200" y="2590800"/>
          <a:ext cx="1905000" cy="762000"/>
        </p:xfrm>
        <a:graphic>
          <a:graphicData uri="http://schemas.openxmlformats.org/presentationml/2006/ole">
            <mc:AlternateContent xmlns:mc="http://schemas.openxmlformats.org/markup-compatibility/2006">
              <mc:Choice xmlns:v="urn:schemas-microsoft-com:vml" Requires="v">
                <p:oleObj spid="_x0000_s41148" name="Equation" r:id="rId5" imgW="1104900" imgH="444500" progId="Equation.3">
                  <p:embed/>
                </p:oleObj>
              </mc:Choice>
              <mc:Fallback>
                <p:oleObj name="Equation" r:id="rId5" imgW="1104900" imgH="444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590800"/>
                        <a:ext cx="190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9" name="Object 7"/>
          <p:cNvGraphicFramePr>
            <a:graphicFrameLocks noChangeAspect="1"/>
          </p:cNvGraphicFramePr>
          <p:nvPr/>
        </p:nvGraphicFramePr>
        <p:xfrm>
          <a:off x="5003800" y="2587625"/>
          <a:ext cx="1778000" cy="765175"/>
        </p:xfrm>
        <a:graphic>
          <a:graphicData uri="http://schemas.openxmlformats.org/presentationml/2006/ole">
            <mc:AlternateContent xmlns:mc="http://schemas.openxmlformats.org/markup-compatibility/2006">
              <mc:Choice xmlns:v="urn:schemas-microsoft-com:vml" Requires="v">
                <p:oleObj spid="_x0000_s41149" name="Equation" r:id="rId7" imgW="1117115" imgH="482391" progId="Equation.3">
                  <p:embed/>
                </p:oleObj>
              </mc:Choice>
              <mc:Fallback>
                <p:oleObj name="Equation" r:id="rId7" imgW="1117115" imgH="48239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2587625"/>
                        <a:ext cx="17780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70" name="Object 8"/>
          <p:cNvGraphicFramePr>
            <a:graphicFrameLocks noChangeAspect="1"/>
          </p:cNvGraphicFramePr>
          <p:nvPr/>
        </p:nvGraphicFramePr>
        <p:xfrm>
          <a:off x="2732088" y="4422775"/>
          <a:ext cx="1471612" cy="758825"/>
        </p:xfrm>
        <a:graphic>
          <a:graphicData uri="http://schemas.openxmlformats.org/presentationml/2006/ole">
            <mc:AlternateContent xmlns:mc="http://schemas.openxmlformats.org/markup-compatibility/2006">
              <mc:Choice xmlns:v="urn:schemas-microsoft-com:vml" Requires="v">
                <p:oleObj spid="_x0000_s41150" name="Equation" r:id="rId9" imgW="812447" imgH="418918" progId="Equation.3">
                  <p:embed/>
                </p:oleObj>
              </mc:Choice>
              <mc:Fallback>
                <p:oleObj name="Equation" r:id="rId9" imgW="812447" imgH="41891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2088" y="4422775"/>
                        <a:ext cx="1471612"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71" name="Object 12"/>
          <p:cNvGraphicFramePr>
            <a:graphicFrameLocks noChangeAspect="1"/>
          </p:cNvGraphicFramePr>
          <p:nvPr/>
        </p:nvGraphicFramePr>
        <p:xfrm>
          <a:off x="5083175" y="4343400"/>
          <a:ext cx="1416050" cy="804863"/>
        </p:xfrm>
        <a:graphic>
          <a:graphicData uri="http://schemas.openxmlformats.org/presentationml/2006/ole">
            <mc:AlternateContent xmlns:mc="http://schemas.openxmlformats.org/markup-compatibility/2006">
              <mc:Choice xmlns:v="urn:schemas-microsoft-com:vml" Requires="v">
                <p:oleObj spid="_x0000_s41151" name="Equation" r:id="rId11" imgW="825500" imgH="469900" progId="Equation.3">
                  <p:embed/>
                </p:oleObj>
              </mc:Choice>
              <mc:Fallback>
                <p:oleObj name="Equation" r:id="rId11" imgW="825500" imgH="4699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3175" y="4343400"/>
                        <a:ext cx="141605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6D02A1B-EB1F-4B83-9856-82CEE7BBB34F}" type="slidenum">
              <a:rPr lang="en-GB" altLang="cs-CZ" sz="1400" smtClean="0">
                <a:latin typeface="Times New Roman" pitchFamily="18" charset="0"/>
              </a:rPr>
              <a:pPr eaLnBrk="1" hangingPunct="1">
                <a:spcBef>
                  <a:spcPct val="0"/>
                </a:spcBef>
                <a:buFontTx/>
                <a:buNone/>
              </a:pPr>
              <a:t>44</a:t>
            </a:fld>
            <a:endParaRPr lang="en-GB" altLang="cs-CZ" sz="1400" smtClean="0">
              <a:latin typeface="Times New Roman" pitchFamily="18" charset="0"/>
            </a:endParaRPr>
          </a:p>
        </p:txBody>
      </p:sp>
      <p:sp>
        <p:nvSpPr>
          <p:cNvPr id="41988" name="Rectangle 2"/>
          <p:cNvSpPr>
            <a:spLocks noGrp="1" noChangeArrowheads="1"/>
          </p:cNvSpPr>
          <p:nvPr>
            <p:ph type="title"/>
          </p:nvPr>
        </p:nvSpPr>
        <p:spPr>
          <a:xfrm>
            <a:off x="2133600" y="609600"/>
            <a:ext cx="6629400" cy="1143000"/>
          </a:xfrm>
        </p:spPr>
        <p:txBody>
          <a:bodyPr/>
          <a:lstStyle/>
          <a:p>
            <a:pPr eaLnBrk="1" hangingPunct="1"/>
            <a:r>
              <a:rPr lang="en-US" altLang="cs-CZ" sz="2500" b="1" smtClean="0">
                <a:solidFill>
                  <a:schemeClr val="tx1"/>
                </a:solidFill>
                <a:latin typeface="Times New Roman" pitchFamily="18" charset="0"/>
              </a:rPr>
              <a:t/>
            </a:r>
            <a:br>
              <a:rPr lang="en-US" altLang="cs-CZ" sz="2500" b="1" smtClean="0">
                <a:solidFill>
                  <a:schemeClr val="tx1"/>
                </a:solidFill>
                <a:latin typeface="Times New Roman" pitchFamily="18" charset="0"/>
              </a:rPr>
            </a:br>
            <a:r>
              <a:rPr lang="en-US" altLang="cs-CZ" sz="2500" b="1" smtClean="0">
                <a:solidFill>
                  <a:schemeClr val="tx1"/>
                </a:solidFill>
                <a:latin typeface="Times New Roman" pitchFamily="18" charset="0"/>
              </a:rPr>
              <a:t>Testing Hypotheses: </a:t>
            </a:r>
            <a:br>
              <a:rPr lang="en-US"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The Test of Significance Approach</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41989" name="Rectangle 3"/>
          <p:cNvSpPr>
            <a:spLocks noGrp="1" noChangeArrowheads="1"/>
          </p:cNvSpPr>
          <p:nvPr>
            <p:ph type="body" idx="1"/>
          </p:nvPr>
        </p:nvSpPr>
        <p:spPr/>
        <p:txBody>
          <a:bodyPr/>
          <a:lstStyle/>
          <a:p>
            <a:pPr algn="just" eaLnBrk="1" hangingPunct="1"/>
            <a:r>
              <a:rPr lang="en-GB" altLang="cs-CZ" sz="2000" dirty="0" smtClean="0">
                <a:latin typeface="Times New Roman" pitchFamily="18" charset="0"/>
              </a:rPr>
              <a:t>Assume the regression equation is given by ,</a:t>
            </a:r>
          </a:p>
          <a:p>
            <a:pPr algn="just" eaLnBrk="1" hangingPunct="1">
              <a:buFontTx/>
              <a:buNone/>
            </a:pPr>
            <a:r>
              <a:rPr lang="en-GB" altLang="cs-CZ" sz="2000" dirty="0" smtClean="0">
                <a:latin typeface="Times New Roman" pitchFamily="18" charset="0"/>
              </a:rPr>
              <a:t>						for </a:t>
            </a:r>
            <a:r>
              <a:rPr lang="en-GB" altLang="cs-CZ" sz="2000" i="1" dirty="0" smtClean="0">
                <a:latin typeface="Times New Roman" pitchFamily="18" charset="0"/>
              </a:rPr>
              <a:t>t</a:t>
            </a:r>
            <a:r>
              <a:rPr lang="en-GB" altLang="cs-CZ" sz="2000" dirty="0" smtClean="0">
                <a:latin typeface="Times New Roman" pitchFamily="18" charset="0"/>
              </a:rPr>
              <a:t>=1,2,...,</a:t>
            </a:r>
            <a:r>
              <a:rPr lang="en-GB" altLang="cs-CZ" sz="2000" i="1" dirty="0" smtClean="0">
                <a:latin typeface="Times New Roman" pitchFamily="18" charset="0"/>
              </a:rPr>
              <a:t>T</a:t>
            </a:r>
            <a:endParaRPr lang="en-GB" altLang="cs-CZ" sz="2000" dirty="0" smtClean="0">
              <a:latin typeface="Times New Roman" pitchFamily="18" charset="0"/>
            </a:endParaRPr>
          </a:p>
          <a:p>
            <a:pPr algn="just" eaLnBrk="1" hangingPunct="1">
              <a:buFontTx/>
              <a:buNone/>
            </a:pPr>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a:t>
            </a:r>
            <a:r>
              <a:rPr lang="cs-CZ" altLang="cs-CZ" sz="2000" dirty="0" smtClean="0">
                <a:latin typeface="Times New Roman" pitchFamily="18" charset="0"/>
              </a:rPr>
              <a:t>And </a:t>
            </a:r>
            <a:r>
              <a:rPr lang="cs-CZ" altLang="cs-CZ" sz="2000" dirty="0" err="1" smtClean="0">
                <a:latin typeface="Times New Roman" pitchFamily="18" charset="0"/>
              </a:rPr>
              <a:t>assume</a:t>
            </a:r>
            <a:r>
              <a:rPr lang="cs-CZ" altLang="cs-CZ" sz="2000" dirty="0" smtClean="0">
                <a:latin typeface="Times New Roman" pitchFamily="18" charset="0"/>
              </a:rPr>
              <a:t> </a:t>
            </a:r>
            <a:r>
              <a:rPr lang="cs-CZ" altLang="cs-CZ" sz="2000" dirty="0" err="1" smtClean="0">
                <a:latin typeface="Times New Roman" pitchFamily="18" charset="0"/>
              </a:rPr>
              <a:t>that</a:t>
            </a:r>
            <a:r>
              <a:rPr lang="cs-CZ" altLang="cs-CZ" sz="2000" dirty="0" smtClean="0">
                <a:latin typeface="Times New Roman" pitchFamily="18" charset="0"/>
              </a:rPr>
              <a:t> </a:t>
            </a:r>
            <a:r>
              <a:rPr lang="en-GB" altLang="cs-CZ" sz="2000" dirty="0" smtClean="0">
                <a:latin typeface="Times New Roman" pitchFamily="18" charset="0"/>
              </a:rPr>
              <a:t>H</a:t>
            </a:r>
            <a:r>
              <a:rPr lang="en-GB" altLang="cs-CZ" sz="2000" baseline="-25000" dirty="0" smtClean="0">
                <a:latin typeface="Times New Roman" pitchFamily="18" charset="0"/>
              </a:rPr>
              <a:t>0 </a:t>
            </a:r>
            <a:r>
              <a:rPr lang="en-GB" altLang="cs-CZ" sz="2000"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cs-CZ" altLang="cs-CZ" sz="2000" i="1" dirty="0" smtClean="0">
                <a:latin typeface="Times New Roman" pitchFamily="18" charset="0"/>
                <a:sym typeface="Symbol" pitchFamily="18" charset="2"/>
              </a:rPr>
              <a:t>*</a:t>
            </a:r>
            <a:r>
              <a:rPr lang="en-GB" altLang="cs-CZ" sz="2000" i="1" dirty="0" smtClean="0">
                <a:latin typeface="Times New Roman" pitchFamily="18" charset="0"/>
                <a:sym typeface="Symbol" pitchFamily="18" charset="2"/>
              </a:rPr>
              <a:t> </a:t>
            </a:r>
            <a:endParaRPr lang="cs-CZ" altLang="cs-CZ" sz="2000" i="1" dirty="0" smtClean="0">
              <a:latin typeface="Times New Roman" pitchFamily="18" charset="0"/>
              <a:sym typeface="Symbol" pitchFamily="18" charset="2"/>
            </a:endParaRPr>
          </a:p>
          <a:p>
            <a:pPr algn="just" eaLnBrk="1" hangingPunct="1">
              <a:buFontTx/>
              <a:buNone/>
            </a:pPr>
            <a:r>
              <a:rPr lang="en-GB" altLang="cs-CZ" sz="2000" dirty="0" smtClean="0">
                <a:latin typeface="Times New Roman" pitchFamily="18" charset="0"/>
              </a:rPr>
              <a:t>The steps involved in doing a test of significance are:</a:t>
            </a:r>
          </a:p>
          <a:p>
            <a:pPr algn="just" eaLnBrk="1" hangingPunct="1">
              <a:buFontTx/>
              <a:buNone/>
            </a:pPr>
            <a:r>
              <a:rPr lang="en-GB" altLang="cs-CZ" sz="2000" dirty="0" smtClean="0">
                <a:latin typeface="Times New Roman" pitchFamily="18" charset="0"/>
              </a:rPr>
              <a:t>	1. Estimate     ,     and             </a:t>
            </a:r>
            <a:r>
              <a:rPr lang="cs-CZ" altLang="cs-CZ" sz="2000" dirty="0" smtClean="0">
                <a:latin typeface="Times New Roman" pitchFamily="18" charset="0"/>
              </a:rPr>
              <a:t> ,</a:t>
            </a:r>
            <a:r>
              <a:rPr lang="en-GB" altLang="cs-CZ" sz="2000" dirty="0" smtClean="0">
                <a:latin typeface="Times New Roman" pitchFamily="18" charset="0"/>
              </a:rPr>
              <a:t>            in the usual way</a:t>
            </a:r>
          </a:p>
          <a:p>
            <a:pPr algn="just" eaLnBrk="1" hangingPunct="1">
              <a:buFontTx/>
              <a:buNone/>
            </a:pPr>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2. Calculate the test statistic. This is given by the formula</a:t>
            </a:r>
          </a:p>
          <a:p>
            <a:pPr algn="just" eaLnBrk="1" hangingPunct="1">
              <a:buFontTx/>
              <a:buNone/>
            </a:pPr>
            <a:r>
              <a:rPr lang="en-GB" altLang="cs-CZ" sz="2000" dirty="0" smtClean="0">
                <a:latin typeface="Times New Roman" pitchFamily="18" charset="0"/>
              </a:rPr>
              <a:t>	</a:t>
            </a:r>
          </a:p>
          <a:p>
            <a:pPr algn="just" eaLnBrk="1" hangingPunct="1">
              <a:buFontTx/>
              <a:buNone/>
            </a:pPr>
            <a:r>
              <a:rPr lang="en-GB" altLang="cs-CZ" sz="2000" dirty="0" smtClean="0">
                <a:latin typeface="Times New Roman" pitchFamily="18" charset="0"/>
              </a:rPr>
              <a:t>	</a:t>
            </a:r>
          </a:p>
          <a:p>
            <a:pPr algn="just" eaLnBrk="1" hangingPunct="1">
              <a:buFontTx/>
              <a:buNone/>
            </a:pPr>
            <a:r>
              <a:rPr lang="en-GB" altLang="cs-CZ" sz="2000" dirty="0" smtClean="0">
                <a:latin typeface="Times New Roman" pitchFamily="18" charset="0"/>
              </a:rPr>
              <a:t>	where       is the value of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under the null hypothesis.</a:t>
            </a:r>
          </a:p>
        </p:txBody>
      </p:sp>
      <p:pic>
        <p:nvPicPr>
          <p:cNvPr id="419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953000"/>
            <a:ext cx="2438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743575"/>
            <a:ext cx="304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911600"/>
            <a:ext cx="6858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3"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7104" y="3886200"/>
            <a:ext cx="647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96" name="Object 11"/>
          <p:cNvGraphicFramePr>
            <a:graphicFrameLocks noChangeAspect="1"/>
          </p:cNvGraphicFramePr>
          <p:nvPr/>
        </p:nvGraphicFramePr>
        <p:xfrm>
          <a:off x="3124200" y="2362200"/>
          <a:ext cx="1797050" cy="411163"/>
        </p:xfrm>
        <a:graphic>
          <a:graphicData uri="http://schemas.openxmlformats.org/presentationml/2006/ole">
            <mc:AlternateContent xmlns:mc="http://schemas.openxmlformats.org/markup-compatibility/2006">
              <mc:Choice xmlns:v="urn:schemas-microsoft-com:vml" Requires="v">
                <p:oleObj spid="_x0000_s42041" name="Equation" r:id="rId7" imgW="1002865" imgH="228501" progId="Equation.3">
                  <p:embed/>
                </p:oleObj>
              </mc:Choice>
              <mc:Fallback>
                <p:oleObj name="Equation" r:id="rId7" imgW="1002865" imgH="22850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362200"/>
                        <a:ext cx="17970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13" name="TextBox 12"/>
              <p:cNvSpPr txBox="1"/>
              <p:nvPr/>
            </p:nvSpPr>
            <p:spPr>
              <a:xfrm>
                <a:off x="2681549" y="3834043"/>
                <a:ext cx="272190"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13" name="TextBox 12"/>
              <p:cNvSpPr txBox="1">
                <a:spLocks noRot="1" noChangeAspect="1" noMove="1" noResize="1" noEditPoints="1" noAdjustHandles="1" noChangeArrowheads="1" noChangeShapeType="1" noTextEdit="1"/>
              </p:cNvSpPr>
              <p:nvPr/>
            </p:nvSpPr>
            <p:spPr>
              <a:xfrm>
                <a:off x="2681549" y="3834043"/>
                <a:ext cx="272190" cy="356957"/>
              </a:xfrm>
              <a:prstGeom prst="rect">
                <a:avLst/>
              </a:prstGeom>
              <a:blipFill>
                <a:blip r:embed="rId9"/>
                <a:stretch>
                  <a:fillRect l="-31111" t="-20339" r="-75556" b="-322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2263255" y="3852446"/>
                <a:ext cx="272190" cy="338554"/>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𝛼</m:t>
                          </m:r>
                        </m:e>
                      </m:acc>
                    </m:oMath>
                  </m:oMathPara>
                </a14:m>
                <a:endParaRPr lang="cs-CZ" sz="2200" b="0"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2263255" y="3852446"/>
                <a:ext cx="272190" cy="338554"/>
              </a:xfrm>
              <a:prstGeom prst="rect">
                <a:avLst/>
              </a:prstGeom>
              <a:blipFill>
                <a:blip r:embed="rId10"/>
                <a:stretch>
                  <a:fillRect l="-6667" t="-16071" r="-7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918810" y="3852446"/>
                <a:ext cx="194089" cy="338554"/>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𝛼</m:t>
                          </m:r>
                        </m:e>
                      </m:acc>
                    </m:oMath>
                  </m:oMathPara>
                </a14:m>
                <a:endParaRPr lang="cs-CZ" sz="2200" b="0" dirty="0" smtClean="0"/>
              </a:p>
            </p:txBody>
          </p:sp>
        </mc:Choice>
        <mc:Fallback>
          <p:sp>
            <p:nvSpPr>
              <p:cNvPr id="15" name="TextBox 14"/>
              <p:cNvSpPr txBox="1">
                <a:spLocks noRot="1" noChangeAspect="1" noMove="1" noResize="1" noEditPoints="1" noAdjustHandles="1" noChangeArrowheads="1" noChangeShapeType="1" noTextEdit="1"/>
              </p:cNvSpPr>
              <p:nvPr/>
            </p:nvSpPr>
            <p:spPr>
              <a:xfrm>
                <a:off x="3918810" y="3852446"/>
                <a:ext cx="194089" cy="338554"/>
              </a:xfrm>
              <a:prstGeom prst="rect">
                <a:avLst/>
              </a:prstGeom>
              <a:blipFill>
                <a:blip r:embed="rId11"/>
                <a:stretch>
                  <a:fillRect l="-34375" t="-16071" r="-78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4722950" y="3843244"/>
                <a:ext cx="194089"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16" name="TextBox 15"/>
              <p:cNvSpPr txBox="1">
                <a:spLocks noRot="1" noChangeAspect="1" noMove="1" noResize="1" noEditPoints="1" noAdjustHandles="1" noChangeArrowheads="1" noChangeShapeType="1" noTextEdit="1"/>
              </p:cNvSpPr>
              <p:nvPr/>
            </p:nvSpPr>
            <p:spPr>
              <a:xfrm>
                <a:off x="4722950" y="3843244"/>
                <a:ext cx="194089" cy="356957"/>
              </a:xfrm>
              <a:prstGeom prst="rect">
                <a:avLst/>
              </a:prstGeom>
              <a:blipFill>
                <a:blip r:embed="rId12"/>
                <a:stretch>
                  <a:fillRect l="-65625" t="-18644" r="-84375" b="-338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4283968" y="4911663"/>
                <a:ext cx="277644" cy="38933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7" name="TextBox 16"/>
              <p:cNvSpPr txBox="1">
                <a:spLocks noRot="1" noChangeAspect="1" noMove="1" noResize="1" noEditPoints="1" noAdjustHandles="1" noChangeArrowheads="1" noChangeShapeType="1" noTextEdit="1"/>
              </p:cNvSpPr>
              <p:nvPr/>
            </p:nvSpPr>
            <p:spPr>
              <a:xfrm>
                <a:off x="4283968" y="4911663"/>
                <a:ext cx="277644" cy="38933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732784" y="5306112"/>
                <a:ext cx="277644" cy="38933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b="0" i="1" smtClean="0">
                              <a:latin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𝛽</m:t>
                          </m:r>
                        </m:e>
                      </m:acc>
                    </m:oMath>
                  </m:oMathPara>
                </a14:m>
                <a:endParaRPr lang="cs-CZ" b="0" dirty="0" smtClean="0"/>
              </a:p>
            </p:txBody>
          </p:sp>
        </mc:Choice>
        <mc:Fallback>
          <p:sp>
            <p:nvSpPr>
              <p:cNvPr id="18" name="TextBox 17"/>
              <p:cNvSpPr txBox="1">
                <a:spLocks noRot="1" noChangeAspect="1" noMove="1" noResize="1" noEditPoints="1" noAdjustHandles="1" noChangeArrowheads="1" noChangeShapeType="1" noTextEdit="1"/>
              </p:cNvSpPr>
              <p:nvPr/>
            </p:nvSpPr>
            <p:spPr>
              <a:xfrm>
                <a:off x="4732784" y="5306112"/>
                <a:ext cx="277644" cy="389337"/>
              </a:xfrm>
              <a:prstGeom prst="rect">
                <a:avLst/>
              </a:prstGeom>
              <a:blipFill>
                <a:blip r:embed="rId14"/>
                <a:stretch>
                  <a:fillRect/>
                </a:stretch>
              </a:blipFill>
            </p:spPr>
            <p:txBody>
              <a:bodyPr/>
              <a:lstStyle/>
              <a:p>
                <a:r>
                  <a:rPr 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5FBFFDD-18D3-4DD7-84E3-BBC9A66D7FFD}" type="slidenum">
              <a:rPr lang="en-GB" altLang="cs-CZ" sz="1400" smtClean="0">
                <a:latin typeface="Times New Roman" pitchFamily="18" charset="0"/>
              </a:rPr>
              <a:pPr eaLnBrk="1" hangingPunct="1">
                <a:spcBef>
                  <a:spcPct val="0"/>
                </a:spcBef>
                <a:buFontTx/>
                <a:buNone/>
              </a:pPr>
              <a:t>45</a:t>
            </a:fld>
            <a:endParaRPr lang="en-GB" altLang="cs-CZ" sz="1400" smtClean="0">
              <a:latin typeface="Times New Roman" pitchFamily="18" charset="0"/>
            </a:endParaRPr>
          </a:p>
        </p:txBody>
      </p:sp>
      <p:sp>
        <p:nvSpPr>
          <p:cNvPr id="43012"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The Test of Significance Approach (cont’d)</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43013" name="Rectangle 3"/>
          <p:cNvSpPr>
            <a:spLocks noGrp="1" noChangeArrowheads="1"/>
          </p:cNvSpPr>
          <p:nvPr>
            <p:ph type="body" idx="1"/>
          </p:nvPr>
        </p:nvSpPr>
        <p:spPr>
          <a:xfrm>
            <a:off x="457200" y="1752600"/>
            <a:ext cx="8458200" cy="4305300"/>
          </a:xfrm>
        </p:spPr>
        <p:txBody>
          <a:bodyPr/>
          <a:lstStyle/>
          <a:p>
            <a:pPr algn="just" eaLnBrk="1" hangingPunct="1">
              <a:buFontTx/>
              <a:buNone/>
            </a:pPr>
            <a:r>
              <a:rPr lang="en-GB" altLang="cs-CZ" sz="1600" dirty="0" smtClean="0">
                <a:latin typeface="Times New Roman" pitchFamily="18" charset="0"/>
              </a:rPr>
              <a:t>	</a:t>
            </a:r>
            <a:r>
              <a:rPr lang="en-GB" altLang="cs-CZ" sz="2000" dirty="0" smtClean="0">
                <a:latin typeface="Times New Roman" pitchFamily="18" charset="0"/>
              </a:rPr>
              <a:t>3. We need some tabulated distribution with which to compare the estimated test statistics. Test statistics derived in this way can be shown to follow a </a:t>
            </a:r>
            <a:r>
              <a:rPr lang="en-GB" altLang="cs-CZ" sz="2000" b="1" i="1" dirty="0" smtClean="0">
                <a:solidFill>
                  <a:schemeClr val="accent1"/>
                </a:solidFill>
                <a:latin typeface="Times New Roman" pitchFamily="18" charset="0"/>
              </a:rPr>
              <a:t>t</a:t>
            </a:r>
            <a:r>
              <a:rPr lang="en-GB" altLang="cs-CZ" sz="2000" b="1" dirty="0" smtClean="0">
                <a:solidFill>
                  <a:schemeClr val="accent1"/>
                </a:solidFill>
                <a:latin typeface="Times New Roman" pitchFamily="18" charset="0"/>
              </a:rPr>
              <a:t>-distribution</a:t>
            </a:r>
            <a:r>
              <a:rPr lang="en-GB" altLang="cs-CZ" sz="2000" dirty="0" smtClean="0">
                <a:latin typeface="Times New Roman" pitchFamily="18" charset="0"/>
              </a:rPr>
              <a:t> with </a:t>
            </a:r>
            <a:r>
              <a:rPr lang="en-GB" altLang="cs-CZ" sz="2000" b="1" i="1" dirty="0" smtClean="0">
                <a:solidFill>
                  <a:schemeClr val="accent1"/>
                </a:solidFill>
                <a:latin typeface="Times New Roman" pitchFamily="18" charset="0"/>
              </a:rPr>
              <a:t>T</a:t>
            </a:r>
            <a:r>
              <a:rPr lang="en-GB" altLang="cs-CZ" sz="2000" b="1" dirty="0" smtClean="0">
                <a:solidFill>
                  <a:schemeClr val="accent1"/>
                </a:solidFill>
                <a:latin typeface="Times New Roman" pitchFamily="18" charset="0"/>
              </a:rPr>
              <a:t>-2 degrees of freedom</a:t>
            </a:r>
            <a:r>
              <a:rPr lang="en-GB" altLang="cs-CZ" sz="2000" dirty="0" smtClean="0">
                <a:latin typeface="Times New Roman" pitchFamily="18" charset="0"/>
              </a:rPr>
              <a:t>.</a:t>
            </a:r>
          </a:p>
          <a:p>
            <a:pPr algn="just" eaLnBrk="1" hangingPunct="1">
              <a:buFontTx/>
              <a:buNone/>
            </a:pPr>
            <a:r>
              <a:rPr lang="en-GB" altLang="cs-CZ" sz="2000" dirty="0" smtClean="0">
                <a:latin typeface="Times New Roman" pitchFamily="18" charset="0"/>
              </a:rPr>
              <a:t>	As the number of degrees of freedom increases, we need to be less cautious in our approach since we can be more sure that our results are robust.</a:t>
            </a:r>
          </a:p>
          <a:p>
            <a:pPr algn="just" eaLnBrk="1" hangingPunct="1">
              <a:buFontTx/>
              <a:buNone/>
            </a:pPr>
            <a:endParaRPr lang="en-GB" altLang="cs-CZ" sz="2000" dirty="0" smtClean="0">
              <a:latin typeface="Times New Roman" pitchFamily="18" charset="0"/>
            </a:endParaRPr>
          </a:p>
          <a:p>
            <a:pPr eaLnBrk="1" hangingPunct="1">
              <a:buFontTx/>
              <a:buNone/>
            </a:pPr>
            <a:r>
              <a:rPr lang="en-GB" altLang="cs-CZ" sz="2000" dirty="0" smtClean="0">
                <a:latin typeface="Times New Roman" pitchFamily="18" charset="0"/>
              </a:rPr>
              <a:t>	4. We need to choose a “</a:t>
            </a:r>
            <a:r>
              <a:rPr lang="en-GB" altLang="cs-CZ" sz="2000" b="1" dirty="0" smtClean="0">
                <a:solidFill>
                  <a:schemeClr val="accent1"/>
                </a:solidFill>
                <a:latin typeface="Times New Roman" pitchFamily="18" charset="0"/>
              </a:rPr>
              <a:t>significance level</a:t>
            </a:r>
            <a:r>
              <a:rPr lang="en-GB" altLang="cs-CZ" sz="2000" dirty="0" smtClean="0">
                <a:latin typeface="Times New Roman" pitchFamily="18" charset="0"/>
              </a:rPr>
              <a:t>”, often denoted </a:t>
            </a:r>
            <a:r>
              <a:rPr lang="en-GB" altLang="cs-CZ" sz="2000" b="1" i="1" dirty="0" smtClean="0">
                <a:solidFill>
                  <a:schemeClr val="accent1"/>
                </a:solidFill>
                <a:latin typeface="Times New Roman" pitchFamily="18" charset="0"/>
                <a:sym typeface="Symbol" pitchFamily="18" charset="2"/>
              </a:rPr>
              <a:t></a:t>
            </a:r>
            <a:r>
              <a:rPr lang="en-GB" altLang="cs-CZ" sz="2000" dirty="0" smtClean="0">
                <a:latin typeface="Times New Roman" pitchFamily="18" charset="0"/>
              </a:rPr>
              <a:t>. This is also sometimes called the size of the test and it determines the region where we will reject or not reject the null hypothesis that we are  testing. It is conventional to use a significance level of 5%.</a:t>
            </a:r>
          </a:p>
          <a:p>
            <a:pPr algn="just" eaLnBrk="1" hangingPunct="1">
              <a:buFontTx/>
              <a:buNone/>
            </a:pPr>
            <a:r>
              <a:rPr lang="en-GB" altLang="cs-CZ" sz="2000" dirty="0" smtClean="0">
                <a:latin typeface="Times New Roman" pitchFamily="18" charset="0"/>
              </a:rPr>
              <a:t>	Intuitive explanation is that </a:t>
            </a:r>
            <a:r>
              <a:rPr lang="en-GB" altLang="cs-CZ" sz="2000" b="1" dirty="0" smtClean="0">
                <a:solidFill>
                  <a:schemeClr val="accent1"/>
                </a:solidFill>
                <a:latin typeface="Times New Roman" pitchFamily="18" charset="0"/>
              </a:rPr>
              <a:t>we would only expect a result as extreme as this or more extreme 5% of the time as a consequence of chance alone</a:t>
            </a:r>
            <a:r>
              <a:rPr lang="en-GB" altLang="cs-CZ" sz="2000" dirty="0" smtClean="0">
                <a:latin typeface="Times New Roman" pitchFamily="18" charset="0"/>
              </a:rPr>
              <a:t>.</a:t>
            </a:r>
          </a:p>
          <a:p>
            <a:pPr algn="just" eaLnBrk="1" hangingPunct="1">
              <a:buFontTx/>
              <a:buNone/>
            </a:pPr>
            <a:r>
              <a:rPr lang="en-GB" altLang="cs-CZ" sz="2000" dirty="0" smtClean="0">
                <a:latin typeface="Times New Roman" pitchFamily="18" charset="0"/>
              </a:rPr>
              <a:t>	Conventional to use a 5% size of test, but 10% and 1% are also commonly used. </a:t>
            </a:r>
          </a:p>
          <a:p>
            <a:pPr eaLnBrk="1" hangingPunct="1"/>
            <a:endParaRPr lang="en-US" altLang="cs-CZ" sz="2000" dirty="0" smtClean="0">
              <a:latin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B106E38-C459-40C4-9C9E-746701A55567}" type="slidenum">
              <a:rPr lang="en-GB" altLang="cs-CZ" sz="1400" smtClean="0">
                <a:latin typeface="Times New Roman" pitchFamily="18" charset="0"/>
              </a:rPr>
              <a:pPr eaLnBrk="1" hangingPunct="1">
                <a:spcBef>
                  <a:spcPct val="0"/>
                </a:spcBef>
                <a:buFontTx/>
                <a:buNone/>
              </a:pPr>
              <a:t>46</a:t>
            </a:fld>
            <a:endParaRPr lang="en-GB" altLang="cs-CZ" sz="1400" smtClean="0">
              <a:latin typeface="Times New Roman" pitchFamily="18" charset="0"/>
            </a:endParaRPr>
          </a:p>
        </p:txBody>
      </p:sp>
      <p:sp>
        <p:nvSpPr>
          <p:cNvPr id="44036"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Determining the Rejection Region for a Test of Significance</a:t>
            </a:r>
            <a:endParaRPr lang="en-US" altLang="cs-CZ" sz="2000" b="1" smtClean="0">
              <a:solidFill>
                <a:schemeClr val="tx1"/>
              </a:solidFill>
              <a:latin typeface="Times New Roman" pitchFamily="18" charset="0"/>
            </a:endParaRPr>
          </a:p>
        </p:txBody>
      </p:sp>
      <p:sp>
        <p:nvSpPr>
          <p:cNvPr id="44037" name="Rectangle 3"/>
          <p:cNvSpPr>
            <a:spLocks noGrp="1" noChangeArrowheads="1"/>
          </p:cNvSpPr>
          <p:nvPr>
            <p:ph type="body" idx="1"/>
          </p:nvPr>
        </p:nvSpPr>
        <p:spPr>
          <a:xfrm>
            <a:off x="457200" y="1752600"/>
            <a:ext cx="8178800" cy="4305300"/>
          </a:xfrm>
        </p:spPr>
        <p:txBody>
          <a:bodyPr/>
          <a:lstStyle/>
          <a:p>
            <a:pPr algn="just" eaLnBrk="1" hangingPunct="1">
              <a:buFontTx/>
              <a:buNone/>
            </a:pPr>
            <a:r>
              <a:rPr lang="en-GB" altLang="cs-CZ" sz="1400" smtClean="0">
                <a:latin typeface="Times New Roman" pitchFamily="18" charset="0"/>
              </a:rPr>
              <a:t>	</a:t>
            </a:r>
            <a:r>
              <a:rPr lang="en-GB" altLang="cs-CZ" sz="2000" smtClean="0">
                <a:latin typeface="Times New Roman" pitchFamily="18" charset="0"/>
              </a:rPr>
              <a:t>5. Given a significance level, we can determine a rejection region and non-rejection region. For a 2-sided test:</a:t>
            </a:r>
          </a:p>
          <a:p>
            <a:pPr algn="just" eaLnBrk="1" hangingPunct="1">
              <a:buFontTx/>
              <a:buNone/>
            </a:pPr>
            <a:r>
              <a:rPr lang="en-GB" altLang="cs-CZ" sz="1400" smtClean="0">
                <a:latin typeface="Times New Roman" pitchFamily="18" charset="0"/>
              </a:rPr>
              <a:t>	</a:t>
            </a:r>
          </a:p>
          <a:p>
            <a:pPr eaLnBrk="1" hangingPunct="1">
              <a:buFontTx/>
              <a:buNone/>
            </a:pPr>
            <a:endParaRPr lang="en-US" altLang="cs-CZ" sz="1400" smtClean="0">
              <a:latin typeface="Times New Roman" pitchFamily="18" charset="0"/>
            </a:endParaRPr>
          </a:p>
        </p:txBody>
      </p:sp>
      <p:pic>
        <p:nvPicPr>
          <p:cNvPr id="440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92338"/>
            <a:ext cx="6858000"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7378BF8-7E38-42AE-9F3D-84070EE8F46C}" type="slidenum">
              <a:rPr lang="en-GB" altLang="cs-CZ" sz="1400" smtClean="0">
                <a:latin typeface="Times New Roman" pitchFamily="18" charset="0"/>
              </a:rPr>
              <a:pPr eaLnBrk="1" hangingPunct="1">
                <a:spcBef>
                  <a:spcPct val="0"/>
                </a:spcBef>
                <a:buFontTx/>
                <a:buNone/>
              </a:pPr>
              <a:t>47</a:t>
            </a:fld>
            <a:endParaRPr lang="en-GB" altLang="cs-CZ" sz="1400" smtClean="0">
              <a:latin typeface="Times New Roman" pitchFamily="18" charset="0"/>
            </a:endParaRPr>
          </a:p>
        </p:txBody>
      </p:sp>
      <p:sp>
        <p:nvSpPr>
          <p:cNvPr id="45060"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The Rejection Region for a 1-Sided Test (Upper Tail)</a:t>
            </a:r>
            <a:endParaRPr lang="en-US" altLang="cs-CZ" sz="2000" b="1" smtClean="0">
              <a:solidFill>
                <a:schemeClr val="tx1"/>
              </a:solidFill>
              <a:latin typeface="Times New Roman" pitchFamily="18" charset="0"/>
            </a:endParaRPr>
          </a:p>
        </p:txBody>
      </p:sp>
      <p:sp>
        <p:nvSpPr>
          <p:cNvPr id="45061" name="Rectangle 3"/>
          <p:cNvSpPr>
            <a:spLocks noGrp="1" noChangeArrowheads="1"/>
          </p:cNvSpPr>
          <p:nvPr>
            <p:ph type="body" idx="1"/>
          </p:nvPr>
        </p:nvSpPr>
        <p:spPr>
          <a:xfrm>
            <a:off x="457200" y="1828800"/>
            <a:ext cx="8178800" cy="4229100"/>
          </a:xfrm>
        </p:spPr>
        <p:txBody>
          <a:bodyPr/>
          <a:lstStyle/>
          <a:p>
            <a:pPr eaLnBrk="1" hangingPunct="1">
              <a:buFontTx/>
              <a:buNone/>
            </a:pPr>
            <a:r>
              <a:rPr lang="en-GB" altLang="cs-CZ" sz="1400" smtClean="0">
                <a:latin typeface="Times New Roman" pitchFamily="18" charset="0"/>
              </a:rPr>
              <a:t>	</a:t>
            </a:r>
            <a:endParaRPr lang="en-US" altLang="cs-CZ" sz="2000" smtClean="0">
              <a:latin typeface="Times New Roman" pitchFamily="18" charset="0"/>
            </a:endParaRPr>
          </a:p>
        </p:txBody>
      </p:sp>
      <p:pic>
        <p:nvPicPr>
          <p:cNvPr id="4506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062163"/>
            <a:ext cx="6934200"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6B6072D-2117-4F0E-A7EA-9E6D00F6F5D9}" type="slidenum">
              <a:rPr lang="en-GB" altLang="cs-CZ" sz="1400" smtClean="0">
                <a:latin typeface="Times New Roman" pitchFamily="18" charset="0"/>
              </a:rPr>
              <a:pPr eaLnBrk="1" hangingPunct="1">
                <a:spcBef>
                  <a:spcPct val="0"/>
                </a:spcBef>
                <a:buFontTx/>
                <a:buNone/>
              </a:pPr>
              <a:t>48</a:t>
            </a:fld>
            <a:endParaRPr lang="en-GB" altLang="cs-CZ" sz="1400" smtClean="0">
              <a:latin typeface="Times New Roman" pitchFamily="18" charset="0"/>
            </a:endParaRPr>
          </a:p>
        </p:txBody>
      </p:sp>
      <p:sp>
        <p:nvSpPr>
          <p:cNvPr id="46084" name="Rectangle 2"/>
          <p:cNvSpPr>
            <a:spLocks noGrp="1" noChangeArrowheads="1"/>
          </p:cNvSpPr>
          <p:nvPr>
            <p:ph type="title"/>
          </p:nvPr>
        </p:nvSpPr>
        <p:spPr>
          <a:xfrm>
            <a:off x="1295400" y="609600"/>
            <a:ext cx="7772400" cy="1143000"/>
          </a:xfrm>
        </p:spPr>
        <p:txBody>
          <a:bodyPr/>
          <a:lstStyle/>
          <a:p>
            <a:pPr eaLnBrk="1" hangingPunct="1"/>
            <a:r>
              <a:rPr lang="en-GB" altLang="cs-CZ" sz="2500" b="1" smtClean="0">
                <a:solidFill>
                  <a:schemeClr val="tx1"/>
                </a:solidFill>
                <a:latin typeface="Times New Roman" pitchFamily="18" charset="0"/>
              </a:rPr>
              <a:t>The Rejection Region for a 1-Sided Test (Lower Tail)</a:t>
            </a:r>
            <a:endParaRPr lang="en-US" altLang="cs-CZ" sz="2000" b="1" smtClean="0">
              <a:solidFill>
                <a:schemeClr val="tx1"/>
              </a:solidFill>
              <a:latin typeface="Times New Roman" pitchFamily="18" charset="0"/>
            </a:endParaRPr>
          </a:p>
        </p:txBody>
      </p:sp>
      <p:sp>
        <p:nvSpPr>
          <p:cNvPr id="46085" name="Rectangle 3"/>
          <p:cNvSpPr>
            <a:spLocks noGrp="1" noChangeArrowheads="1"/>
          </p:cNvSpPr>
          <p:nvPr>
            <p:ph type="body" idx="1"/>
          </p:nvPr>
        </p:nvSpPr>
        <p:spPr/>
        <p:txBody>
          <a:bodyPr/>
          <a:lstStyle/>
          <a:p>
            <a:pPr algn="just" eaLnBrk="1" hangingPunct="1">
              <a:buFontTx/>
              <a:buNone/>
            </a:pPr>
            <a:r>
              <a:rPr lang="en-GB" altLang="cs-CZ" sz="1400" b="1" smtClean="0">
                <a:latin typeface="Times New Roman" pitchFamily="18" charset="0"/>
              </a:rPr>
              <a:t>	</a:t>
            </a:r>
            <a:endParaRPr lang="en-GB" altLang="cs-CZ" sz="2000" smtClean="0">
              <a:latin typeface="Times New Roman" pitchFamily="18" charset="0"/>
            </a:endParaRPr>
          </a:p>
          <a:p>
            <a:pPr eaLnBrk="1" hangingPunct="1">
              <a:buFontTx/>
              <a:buNone/>
            </a:pPr>
            <a:endParaRPr lang="en-US" altLang="cs-CZ" smtClean="0"/>
          </a:p>
        </p:txBody>
      </p:sp>
      <p:pic>
        <p:nvPicPr>
          <p:cNvPr id="4608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919288"/>
            <a:ext cx="6705600"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0BA3E15-B7B8-4C98-AE00-1F32264AB3D3}" type="slidenum">
              <a:rPr lang="en-GB" altLang="cs-CZ" sz="1400" smtClean="0">
                <a:latin typeface="Times New Roman" pitchFamily="18" charset="0"/>
              </a:rPr>
              <a:pPr eaLnBrk="1" hangingPunct="1">
                <a:spcBef>
                  <a:spcPct val="0"/>
                </a:spcBef>
                <a:buFontTx/>
                <a:buNone/>
              </a:pPr>
              <a:t>49</a:t>
            </a:fld>
            <a:endParaRPr lang="en-GB" altLang="cs-CZ" sz="1400" smtClean="0">
              <a:latin typeface="Times New Roman" pitchFamily="18" charset="0"/>
            </a:endParaRPr>
          </a:p>
        </p:txBody>
      </p:sp>
      <p:sp>
        <p:nvSpPr>
          <p:cNvPr id="47108"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The Test of Significance Approach: Drawing Conclusions</a:t>
            </a:r>
            <a:endParaRPr lang="en-US" altLang="cs-CZ" sz="2000" b="1" smtClean="0">
              <a:solidFill>
                <a:schemeClr val="tx1"/>
              </a:solidFill>
              <a:latin typeface="Times New Roman" pitchFamily="18" charset="0"/>
            </a:endParaRPr>
          </a:p>
        </p:txBody>
      </p:sp>
      <p:sp>
        <p:nvSpPr>
          <p:cNvPr id="47109" name="Rectangle 3"/>
          <p:cNvSpPr>
            <a:spLocks noGrp="1" noChangeArrowheads="1"/>
          </p:cNvSpPr>
          <p:nvPr>
            <p:ph type="body" idx="1"/>
          </p:nvPr>
        </p:nvSpPr>
        <p:spPr/>
        <p:txBody>
          <a:bodyPr/>
          <a:lstStyle/>
          <a:p>
            <a:pPr algn="just" eaLnBrk="1" hangingPunct="1"/>
            <a:endParaRPr lang="en-GB" altLang="cs-CZ" smtClean="0"/>
          </a:p>
          <a:p>
            <a:pPr algn="just" eaLnBrk="1" hangingPunct="1">
              <a:buFontTx/>
              <a:buNone/>
            </a:pPr>
            <a:r>
              <a:rPr lang="en-GB" altLang="cs-CZ" sz="1400" smtClean="0">
                <a:latin typeface="Times New Roman" pitchFamily="18" charset="0"/>
              </a:rPr>
              <a:t>	</a:t>
            </a:r>
            <a:r>
              <a:rPr lang="en-GB" altLang="cs-CZ" sz="2000" smtClean="0">
                <a:latin typeface="Times New Roman" pitchFamily="18" charset="0"/>
              </a:rPr>
              <a:t>6. Use the </a:t>
            </a:r>
            <a:r>
              <a:rPr lang="en-GB" altLang="cs-CZ" sz="2000" i="1" smtClean="0">
                <a:latin typeface="Times New Roman" pitchFamily="18" charset="0"/>
              </a:rPr>
              <a:t>t</a:t>
            </a:r>
            <a:r>
              <a:rPr lang="en-GB" altLang="cs-CZ" sz="2000" smtClean="0">
                <a:latin typeface="Times New Roman" pitchFamily="18" charset="0"/>
              </a:rPr>
              <a:t>-tables to obtain a critical value or values with which to compare the test statistic.</a:t>
            </a:r>
          </a:p>
          <a:p>
            <a:pPr algn="just" eaLnBrk="1" hangingPunct="1"/>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7. Finally perform the test. If the test statistic lies in the rejection region then reject the null hypothesis (H</a:t>
            </a:r>
            <a:r>
              <a:rPr lang="en-GB" altLang="cs-CZ" sz="2000" baseline="-25000" smtClean="0">
                <a:latin typeface="Times New Roman" pitchFamily="18" charset="0"/>
              </a:rPr>
              <a:t>0</a:t>
            </a:r>
            <a:r>
              <a:rPr lang="en-GB" altLang="cs-CZ" sz="2000" smtClean="0">
                <a:latin typeface="Times New Roman" pitchFamily="18" charset="0"/>
              </a:rPr>
              <a:t>), else do not reject H</a:t>
            </a:r>
            <a:r>
              <a:rPr lang="en-GB" altLang="cs-CZ" sz="2000" baseline="-25000" smtClean="0">
                <a:latin typeface="Times New Roman" pitchFamily="18" charset="0"/>
              </a:rPr>
              <a:t>0</a:t>
            </a:r>
            <a:r>
              <a:rPr lang="en-GB" altLang="cs-CZ" sz="2000" smtClean="0">
                <a:latin typeface="Times New Roman" pitchFamily="18" charset="0"/>
              </a:rPr>
              <a:t>.</a:t>
            </a:r>
          </a:p>
          <a:p>
            <a:pPr algn="just" eaLnBrk="1" hangingPunct="1"/>
            <a:endParaRPr lang="en-GB" altLang="cs-CZ" sz="2000" smtClean="0">
              <a:latin typeface="Times New Roman" pitchFamily="18" charset="0"/>
            </a:endParaRPr>
          </a:p>
          <a:p>
            <a:pPr eaLnBrk="1" hangingPunct="1"/>
            <a:endParaRPr lang="en-US" altLang="cs-CZ"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7BF6F60-CC36-46F5-9E91-55DD2C3661B9}" type="slidenum">
              <a:rPr lang="en-GB" altLang="cs-CZ" sz="1400" smtClean="0">
                <a:latin typeface="Times New Roman" pitchFamily="18" charset="0"/>
              </a:rPr>
              <a:pPr eaLnBrk="1" hangingPunct="1">
                <a:spcBef>
                  <a:spcPct val="0"/>
                </a:spcBef>
                <a:buFontTx/>
                <a:buNone/>
              </a:pPr>
              <a:t>5</a:t>
            </a:fld>
            <a:endParaRPr lang="en-GB" altLang="cs-CZ" sz="1400" smtClean="0">
              <a:latin typeface="Times New Roman" pitchFamily="18" charset="0"/>
            </a:endParaRPr>
          </a:p>
        </p:txBody>
      </p:sp>
      <p:sp>
        <p:nvSpPr>
          <p:cNvPr id="5124" name="Rectangle 2"/>
          <p:cNvSpPr>
            <a:spLocks noGrp="1" noChangeArrowheads="1"/>
          </p:cNvSpPr>
          <p:nvPr>
            <p:ph type="title"/>
          </p:nvPr>
        </p:nvSpPr>
        <p:spPr>
          <a:xfrm>
            <a:off x="1219200" y="609600"/>
            <a:ext cx="7772400" cy="1143000"/>
          </a:xfrm>
        </p:spPr>
        <p:txBody>
          <a:bodyPr/>
          <a:lstStyle/>
          <a:p>
            <a:pPr eaLnBrk="1" hangingPunct="1"/>
            <a:r>
              <a:rPr lang="en-GB" altLang="cs-CZ" sz="2500" b="1" dirty="0" smtClean="0">
                <a:solidFill>
                  <a:schemeClr val="tx1"/>
                </a:solidFill>
                <a:latin typeface="Times New Roman" pitchFamily="18" charset="0"/>
              </a:rPr>
              <a:t/>
            </a:r>
            <a:br>
              <a:rPr lang="en-GB" altLang="cs-CZ" sz="2500" b="1" dirty="0" smtClean="0">
                <a:solidFill>
                  <a:schemeClr val="tx1"/>
                </a:solidFill>
                <a:latin typeface="Times New Roman" pitchFamily="18" charset="0"/>
              </a:rPr>
            </a:br>
            <a:r>
              <a:rPr lang="cs-CZ" altLang="cs-CZ" sz="2500" b="1" dirty="0" smtClean="0">
                <a:solidFill>
                  <a:schemeClr val="tx1"/>
                </a:solidFill>
                <a:latin typeface="Times New Roman" pitchFamily="18" charset="0"/>
              </a:rPr>
              <a:t>So </a:t>
            </a:r>
            <a:r>
              <a:rPr lang="cs-CZ" altLang="cs-CZ" sz="2500" b="1" dirty="0" err="1" smtClean="0">
                <a:solidFill>
                  <a:schemeClr val="tx1"/>
                </a:solidFill>
                <a:latin typeface="Times New Roman" pitchFamily="18" charset="0"/>
              </a:rPr>
              <a:t>what</a:t>
            </a:r>
            <a:r>
              <a:rPr lang="cs-CZ" altLang="cs-CZ" sz="2500" b="1" dirty="0" smtClean="0">
                <a:solidFill>
                  <a:schemeClr val="tx1"/>
                </a:solidFill>
                <a:latin typeface="Times New Roman" pitchFamily="18" charset="0"/>
              </a:rPr>
              <a:t> </a:t>
            </a:r>
            <a:r>
              <a:rPr lang="cs-CZ" altLang="cs-CZ" sz="2500" b="1" dirty="0" err="1" smtClean="0">
                <a:solidFill>
                  <a:schemeClr val="tx1"/>
                </a:solidFill>
                <a:latin typeface="Times New Roman" pitchFamily="18" charset="0"/>
              </a:rPr>
              <a:t>is</a:t>
            </a:r>
            <a:r>
              <a:rPr lang="cs-CZ" altLang="cs-CZ" sz="2500" b="1" dirty="0" smtClean="0">
                <a:solidFill>
                  <a:schemeClr val="tx1"/>
                </a:solidFill>
                <a:latin typeface="Times New Roman" pitchFamily="18" charset="0"/>
              </a:rPr>
              <a:t> </a:t>
            </a:r>
            <a:r>
              <a:rPr lang="cs-CZ" altLang="cs-CZ" sz="2500" b="1" dirty="0" err="1" smtClean="0">
                <a:solidFill>
                  <a:schemeClr val="tx1"/>
                </a:solidFill>
                <a:latin typeface="Times New Roman" pitchFamily="18" charset="0"/>
              </a:rPr>
              <a:t>correlation</a:t>
            </a:r>
            <a:r>
              <a:rPr lang="cs-CZ" altLang="cs-CZ" sz="2500" b="1" dirty="0" smtClean="0">
                <a:solidFill>
                  <a:schemeClr val="tx1"/>
                </a:solidFill>
                <a:latin typeface="Times New Roman" pitchFamily="18" charset="0"/>
              </a:rPr>
              <a:t>?</a:t>
            </a:r>
            <a:r>
              <a:rPr lang="en-GB" altLang="cs-CZ" sz="2500" b="1" dirty="0" smtClean="0">
                <a:solidFill>
                  <a:schemeClr val="tx1"/>
                </a:solidFill>
                <a:latin typeface="Times New Roman" pitchFamily="18" charset="0"/>
              </a:rPr>
              <a:t/>
            </a:r>
            <a:br>
              <a:rPr lang="en-GB" altLang="cs-CZ" sz="2500" b="1" dirty="0" smtClean="0">
                <a:solidFill>
                  <a:schemeClr val="tx1"/>
                </a:solidFill>
                <a:latin typeface="Times New Roman" pitchFamily="18" charset="0"/>
              </a:rPr>
            </a:br>
            <a:endParaRPr lang="en-US" altLang="cs-CZ" dirty="0" smtClean="0">
              <a:solidFill>
                <a:schemeClr val="tx1"/>
              </a:solidFill>
            </a:endParaRPr>
          </a:p>
        </p:txBody>
      </p:sp>
      <p:pic>
        <p:nvPicPr>
          <p:cNvPr id="3" name="Obráze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43489"/>
            <a:ext cx="6336704" cy="4224469"/>
          </a:xfrm>
          <a:prstGeom prst="rect">
            <a:avLst/>
          </a:prstGeom>
        </p:spPr>
      </p:pic>
      <p:sp>
        <p:nvSpPr>
          <p:cNvPr id="4" name="TextovéPole 3"/>
          <p:cNvSpPr txBox="1"/>
          <p:nvPr/>
        </p:nvSpPr>
        <p:spPr>
          <a:xfrm>
            <a:off x="395536" y="5984150"/>
            <a:ext cx="8160183" cy="646331"/>
          </a:xfrm>
          <a:prstGeom prst="rect">
            <a:avLst/>
          </a:prstGeom>
          <a:noFill/>
        </p:spPr>
        <p:txBody>
          <a:bodyPr wrap="none" rtlCol="0">
            <a:spAutoFit/>
          </a:bodyPr>
          <a:lstStyle/>
          <a:p>
            <a:r>
              <a:rPr lang="cs-CZ" sz="2000" b="1" dirty="0" err="1" smtClean="0">
                <a:solidFill>
                  <a:schemeClr val="accent1"/>
                </a:solidFill>
              </a:rPr>
              <a:t>Zero</a:t>
            </a:r>
            <a:r>
              <a:rPr lang="cs-CZ" sz="2000" b="1" dirty="0" smtClean="0">
                <a:solidFill>
                  <a:schemeClr val="accent1"/>
                </a:solidFill>
              </a:rPr>
              <a:t> </a:t>
            </a:r>
            <a:r>
              <a:rPr lang="cs-CZ" sz="2000" b="1" dirty="0" err="1" smtClean="0">
                <a:solidFill>
                  <a:schemeClr val="accent1"/>
                </a:solidFill>
              </a:rPr>
              <a:t>correlation</a:t>
            </a:r>
            <a:r>
              <a:rPr lang="cs-CZ" sz="2000" b="1" dirty="0" smtClean="0">
                <a:solidFill>
                  <a:schemeClr val="accent1"/>
                </a:solidFill>
              </a:rPr>
              <a:t> </a:t>
            </a:r>
            <a:r>
              <a:rPr lang="cs-CZ" sz="2000" b="1" dirty="0" err="1" smtClean="0">
                <a:solidFill>
                  <a:schemeClr val="accent1"/>
                </a:solidFill>
              </a:rPr>
              <a:t>does</a:t>
            </a:r>
            <a:r>
              <a:rPr lang="cs-CZ" sz="2000" b="1" dirty="0" smtClean="0">
                <a:solidFill>
                  <a:schemeClr val="accent1"/>
                </a:solidFill>
              </a:rPr>
              <a:t> not </a:t>
            </a:r>
            <a:r>
              <a:rPr lang="cs-CZ" sz="2000" b="1" dirty="0" err="1" smtClean="0">
                <a:solidFill>
                  <a:schemeClr val="accent1"/>
                </a:solidFill>
              </a:rPr>
              <a:t>mean</a:t>
            </a:r>
            <a:r>
              <a:rPr lang="cs-CZ" sz="2000" b="1" dirty="0" smtClean="0">
                <a:solidFill>
                  <a:schemeClr val="accent1"/>
                </a:solidFill>
              </a:rPr>
              <a:t> </a:t>
            </a:r>
            <a:r>
              <a:rPr lang="cs-CZ" sz="2000" b="1" dirty="0" err="1" smtClean="0">
                <a:solidFill>
                  <a:schemeClr val="accent1"/>
                </a:solidFill>
              </a:rPr>
              <a:t>nonexistence</a:t>
            </a:r>
            <a:r>
              <a:rPr lang="cs-CZ" sz="2000" b="1" dirty="0" smtClean="0">
                <a:solidFill>
                  <a:schemeClr val="accent1"/>
                </a:solidFill>
              </a:rPr>
              <a:t> </a:t>
            </a:r>
            <a:r>
              <a:rPr lang="cs-CZ" sz="2000" b="1" dirty="0" err="1" smtClean="0">
                <a:solidFill>
                  <a:schemeClr val="accent1"/>
                </a:solidFill>
              </a:rPr>
              <a:t>of</a:t>
            </a:r>
            <a:r>
              <a:rPr lang="cs-CZ" sz="2000" b="1" dirty="0" smtClean="0">
                <a:solidFill>
                  <a:schemeClr val="accent1"/>
                </a:solidFill>
              </a:rPr>
              <a:t> a </a:t>
            </a:r>
            <a:r>
              <a:rPr lang="cs-CZ" sz="2000" b="1" dirty="0" err="1" smtClean="0">
                <a:solidFill>
                  <a:schemeClr val="accent1"/>
                </a:solidFill>
              </a:rPr>
              <a:t>functional</a:t>
            </a:r>
            <a:r>
              <a:rPr lang="cs-CZ" sz="2000" b="1" dirty="0" smtClean="0">
                <a:solidFill>
                  <a:schemeClr val="accent1"/>
                </a:solidFill>
              </a:rPr>
              <a:t> </a:t>
            </a:r>
            <a:r>
              <a:rPr lang="cs-CZ" sz="2000" b="1" dirty="0" err="1" smtClean="0">
                <a:solidFill>
                  <a:schemeClr val="accent1"/>
                </a:solidFill>
              </a:rPr>
              <a:t>relationship</a:t>
            </a:r>
            <a:r>
              <a:rPr lang="cs-CZ" sz="2000" b="1" dirty="0" smtClean="0">
                <a:solidFill>
                  <a:schemeClr val="accent1"/>
                </a:solidFill>
              </a:rPr>
              <a:t>!</a:t>
            </a:r>
          </a:p>
          <a:p>
            <a:r>
              <a:rPr lang="cs-CZ" sz="1600" dirty="0" smtClean="0">
                <a:solidFill>
                  <a:schemeClr val="bg1">
                    <a:lumMod val="50000"/>
                  </a:schemeClr>
                </a:solidFill>
              </a:rPr>
              <a:t>Source: http://introstat.compute.dtu.dk</a:t>
            </a:r>
            <a:endParaRPr lang="en-GB" sz="1600" dirty="0">
              <a:solidFill>
                <a:schemeClr val="bg1">
                  <a:lumMod val="50000"/>
                </a:schemeClr>
              </a:solidFill>
            </a:endParaRPr>
          </a:p>
        </p:txBody>
      </p:sp>
    </p:spTree>
    <p:extLst>
      <p:ext uri="{BB962C8B-B14F-4D97-AF65-F5344CB8AC3E}">
        <p14:creationId xmlns:p14="http://schemas.microsoft.com/office/powerpoint/2010/main" val="1230914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D94ACEE-1067-4B9B-95E0-835B2EA274EE}" type="slidenum">
              <a:rPr lang="en-GB" altLang="cs-CZ" sz="1400" smtClean="0">
                <a:latin typeface="Times New Roman" pitchFamily="18" charset="0"/>
              </a:rPr>
              <a:pPr eaLnBrk="1" hangingPunct="1">
                <a:spcBef>
                  <a:spcPct val="0"/>
                </a:spcBef>
                <a:buFontTx/>
                <a:buNone/>
              </a:pPr>
              <a:t>50</a:t>
            </a:fld>
            <a:endParaRPr lang="en-GB" altLang="cs-CZ" sz="1400" smtClean="0">
              <a:latin typeface="Times New Roman" pitchFamily="18" charset="0"/>
            </a:endParaRPr>
          </a:p>
        </p:txBody>
      </p:sp>
      <p:sp>
        <p:nvSpPr>
          <p:cNvPr id="48132"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A Note on the </a:t>
            </a:r>
            <a:r>
              <a:rPr lang="en-GB" altLang="cs-CZ" sz="2500" b="1" i="1" smtClean="0">
                <a:solidFill>
                  <a:schemeClr val="tx1"/>
                </a:solidFill>
                <a:latin typeface="Times New Roman" pitchFamily="18" charset="0"/>
              </a:rPr>
              <a:t>t</a:t>
            </a:r>
            <a:r>
              <a:rPr lang="en-GB" altLang="cs-CZ" sz="2500" b="1" smtClean="0">
                <a:solidFill>
                  <a:schemeClr val="tx1"/>
                </a:solidFill>
                <a:latin typeface="Times New Roman" pitchFamily="18" charset="0"/>
              </a:rPr>
              <a:t> and the Normal Distribution</a:t>
            </a:r>
            <a:r>
              <a:rPr lang="en-GB" altLang="cs-CZ" sz="2500" smtClean="0">
                <a:solidFill>
                  <a:schemeClr val="tx1"/>
                </a:solidFill>
              </a:rPr>
              <a:t/>
            </a:r>
            <a:br>
              <a:rPr lang="en-GB" altLang="cs-CZ" sz="2500" smtClean="0">
                <a:solidFill>
                  <a:schemeClr val="tx1"/>
                </a:solidFill>
              </a:rPr>
            </a:br>
            <a:endParaRPr lang="en-US" altLang="cs-CZ" smtClean="0">
              <a:solidFill>
                <a:schemeClr val="tx1"/>
              </a:solidFill>
            </a:endParaRPr>
          </a:p>
        </p:txBody>
      </p:sp>
      <p:sp>
        <p:nvSpPr>
          <p:cNvPr id="48133" name="Rectangle 3"/>
          <p:cNvSpPr>
            <a:spLocks noGrp="1" noChangeArrowheads="1"/>
          </p:cNvSpPr>
          <p:nvPr>
            <p:ph type="body" idx="1"/>
          </p:nvPr>
        </p:nvSpPr>
        <p:spPr/>
        <p:txBody>
          <a:bodyPr/>
          <a:lstStyle/>
          <a:p>
            <a:pPr algn="just" eaLnBrk="1" hangingPunct="1"/>
            <a:r>
              <a:rPr lang="en-GB" altLang="cs-CZ" sz="2000" smtClean="0">
                <a:latin typeface="Times New Roman" pitchFamily="18" charset="0"/>
              </a:rPr>
              <a:t>You should all be familiar with the normal distribution and its characteristic “bell” shape.</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We can scale a normal variate to have zero mean and unit variance by subtracting its mean and dividing by its standard deviation.</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There is, however, a specific relationship between the </a:t>
            </a:r>
            <a:r>
              <a:rPr lang="en-GB" altLang="cs-CZ" sz="2000" i="1" smtClean="0">
                <a:latin typeface="Times New Roman" pitchFamily="18" charset="0"/>
              </a:rPr>
              <a:t>t</a:t>
            </a:r>
            <a:r>
              <a:rPr lang="en-GB" altLang="cs-CZ" sz="2000" smtClean="0">
                <a:latin typeface="Times New Roman" pitchFamily="18" charset="0"/>
              </a:rPr>
              <a:t>- and the standard normal distribution. Both are symmetrical and centred on zero. The </a:t>
            </a:r>
            <a:r>
              <a:rPr lang="en-GB" altLang="cs-CZ" sz="2000" i="1" smtClean="0">
                <a:latin typeface="Times New Roman" pitchFamily="18" charset="0"/>
              </a:rPr>
              <a:t>t</a:t>
            </a:r>
            <a:r>
              <a:rPr lang="en-GB" altLang="cs-CZ" sz="2000" smtClean="0">
                <a:latin typeface="Times New Roman" pitchFamily="18" charset="0"/>
              </a:rPr>
              <a:t>-distribution has another parameter, its degrees of freedom. We will always know this (for the time being from the number of observations -2).</a:t>
            </a:r>
          </a:p>
          <a:p>
            <a:pPr eaLnBrk="1" hangingPunct="1"/>
            <a:endParaRPr lang="en-US" altLang="cs-CZ" sz="2000" smtClean="0">
              <a:latin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53CB33D-E095-4509-BD02-0FB56F4305B4}" type="slidenum">
              <a:rPr lang="en-GB" altLang="cs-CZ" sz="1400" smtClean="0">
                <a:latin typeface="Times New Roman" pitchFamily="18" charset="0"/>
              </a:rPr>
              <a:pPr eaLnBrk="1" hangingPunct="1">
                <a:spcBef>
                  <a:spcPct val="0"/>
                </a:spcBef>
                <a:buFontTx/>
                <a:buNone/>
              </a:pPr>
              <a:t>51</a:t>
            </a:fld>
            <a:endParaRPr lang="en-GB" altLang="cs-CZ" sz="1400" smtClean="0">
              <a:latin typeface="Times New Roman" pitchFamily="18" charset="0"/>
            </a:endParaRPr>
          </a:p>
        </p:txBody>
      </p:sp>
      <p:sp>
        <p:nvSpPr>
          <p:cNvPr id="49156" name="Rectangle 2"/>
          <p:cNvSpPr>
            <a:spLocks noGrp="1" noChangeArrowheads="1"/>
          </p:cNvSpPr>
          <p:nvPr>
            <p:ph type="title"/>
          </p:nvPr>
        </p:nvSpPr>
        <p:spPr>
          <a:xfrm>
            <a:off x="11430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What Does the </a:t>
            </a:r>
            <a:r>
              <a:rPr lang="en-GB" altLang="cs-CZ" sz="2500" b="1" i="1" smtClean="0">
                <a:solidFill>
                  <a:schemeClr val="tx1"/>
                </a:solidFill>
                <a:latin typeface="Times New Roman" pitchFamily="18" charset="0"/>
              </a:rPr>
              <a:t>t</a:t>
            </a:r>
            <a:r>
              <a:rPr lang="en-GB" altLang="cs-CZ" sz="2500" b="1" smtClean="0">
                <a:solidFill>
                  <a:schemeClr val="tx1"/>
                </a:solidFill>
                <a:latin typeface="Times New Roman" pitchFamily="18" charset="0"/>
              </a:rPr>
              <a:t>-Distribution Look Like?</a:t>
            </a:r>
            <a:r>
              <a:rPr lang="en-GB" altLang="cs-CZ" sz="2500" smtClean="0">
                <a:solidFill>
                  <a:schemeClr val="tx1"/>
                </a:solidFill>
              </a:rPr>
              <a:t/>
            </a:r>
            <a:br>
              <a:rPr lang="en-GB" altLang="cs-CZ" sz="2500" smtClean="0">
                <a:solidFill>
                  <a:schemeClr val="tx1"/>
                </a:solidFill>
              </a:rPr>
            </a:br>
            <a:endParaRPr lang="en-US" altLang="cs-CZ" smtClean="0">
              <a:solidFill>
                <a:schemeClr val="tx1"/>
              </a:solidFill>
            </a:endParaRPr>
          </a:p>
        </p:txBody>
      </p:sp>
      <p:pic>
        <p:nvPicPr>
          <p:cNvPr id="49157" name="Picture 5"/>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06475" y="1871663"/>
            <a:ext cx="7299325" cy="4300537"/>
          </a:xfr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F9AC3BF-AC7E-4B1E-8916-80A0FEE187B2}" type="slidenum">
              <a:rPr lang="en-GB" altLang="cs-CZ" sz="1400" smtClean="0">
                <a:latin typeface="Times New Roman" pitchFamily="18" charset="0"/>
              </a:rPr>
              <a:pPr eaLnBrk="1" hangingPunct="1">
                <a:spcBef>
                  <a:spcPct val="0"/>
                </a:spcBef>
                <a:buFontTx/>
                <a:buNone/>
              </a:pPr>
              <a:t>52</a:t>
            </a:fld>
            <a:endParaRPr lang="en-GB" altLang="cs-CZ" sz="1400" smtClean="0">
              <a:latin typeface="Times New Roman" pitchFamily="18" charset="0"/>
            </a:endParaRPr>
          </a:p>
        </p:txBody>
      </p:sp>
      <p:sp>
        <p:nvSpPr>
          <p:cNvPr id="50180" name="Rectangle 2"/>
          <p:cNvSpPr>
            <a:spLocks noGrp="1" noChangeArrowheads="1"/>
          </p:cNvSpPr>
          <p:nvPr>
            <p:ph type="title"/>
          </p:nvPr>
        </p:nvSpPr>
        <p:spPr>
          <a:xfrm>
            <a:off x="1295400" y="609600"/>
            <a:ext cx="7772400" cy="1143000"/>
          </a:xfrm>
        </p:spPr>
        <p:txBody>
          <a:bodyPr/>
          <a:lstStyle/>
          <a:p>
            <a:pPr eaLnBrk="1" hangingPunct="1"/>
            <a:r>
              <a:rPr lang="en-GB" altLang="cs-CZ" sz="2500" b="1" smtClean="0">
                <a:solidFill>
                  <a:schemeClr val="tx1"/>
                </a:solidFill>
                <a:latin typeface="Times New Roman" pitchFamily="18" charset="0"/>
              </a:rPr>
              <a:t>Comparing the </a:t>
            </a:r>
            <a:r>
              <a:rPr lang="en-GB" altLang="cs-CZ" sz="2500" b="1" i="1" smtClean="0">
                <a:solidFill>
                  <a:schemeClr val="tx1"/>
                </a:solidFill>
                <a:latin typeface="Times New Roman" pitchFamily="18" charset="0"/>
              </a:rPr>
              <a:t>t</a:t>
            </a:r>
            <a:r>
              <a:rPr lang="en-GB" altLang="cs-CZ" sz="2500" b="1" smtClean="0">
                <a:solidFill>
                  <a:schemeClr val="tx1"/>
                </a:solidFill>
                <a:latin typeface="Times New Roman" pitchFamily="18" charset="0"/>
              </a:rPr>
              <a:t> and the Normal Distribution</a:t>
            </a:r>
            <a:endParaRPr lang="en-US" altLang="cs-CZ" sz="2000" b="1" smtClean="0">
              <a:solidFill>
                <a:schemeClr val="tx1"/>
              </a:solidFill>
              <a:latin typeface="Times New Roman" pitchFamily="18" charset="0"/>
            </a:endParaRPr>
          </a:p>
        </p:txBody>
      </p:sp>
      <p:sp>
        <p:nvSpPr>
          <p:cNvPr id="50181" name="Rectangle 3"/>
          <p:cNvSpPr>
            <a:spLocks noGrp="1" noChangeArrowheads="1"/>
          </p:cNvSpPr>
          <p:nvPr>
            <p:ph type="body" idx="1"/>
          </p:nvPr>
        </p:nvSpPr>
        <p:spPr>
          <a:xfrm>
            <a:off x="457200" y="1752600"/>
            <a:ext cx="8382000" cy="4305300"/>
          </a:xfrm>
        </p:spPr>
        <p:txBody>
          <a:bodyPr/>
          <a:lstStyle/>
          <a:p>
            <a:pPr algn="just" eaLnBrk="1" hangingPunct="1"/>
            <a:r>
              <a:rPr lang="en-GB" altLang="cs-CZ" sz="2000" smtClean="0">
                <a:latin typeface="Times New Roman" pitchFamily="18" charset="0"/>
              </a:rPr>
              <a:t>In the limit, a </a:t>
            </a:r>
            <a:r>
              <a:rPr lang="en-GB" altLang="cs-CZ" sz="2000" i="1" smtClean="0">
                <a:latin typeface="Times New Roman" pitchFamily="18" charset="0"/>
              </a:rPr>
              <a:t>t</a:t>
            </a:r>
            <a:r>
              <a:rPr lang="en-GB" altLang="cs-CZ" sz="2000" smtClean="0">
                <a:latin typeface="Times New Roman" pitchFamily="18" charset="0"/>
              </a:rPr>
              <a:t>-distribution with an infinite number of degrees of freedom is a standard normal, i.e.</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Examples from statistical tables:</a:t>
            </a:r>
          </a:p>
          <a:p>
            <a:pPr algn="just" eaLnBrk="1" hangingPunct="1">
              <a:buFontTx/>
              <a:buNone/>
            </a:pPr>
            <a:r>
              <a:rPr lang="en-GB" altLang="cs-CZ" sz="2000" smtClean="0">
                <a:latin typeface="Times New Roman" pitchFamily="18" charset="0"/>
              </a:rPr>
              <a:t>	Significance level		</a:t>
            </a:r>
            <a:r>
              <a:rPr lang="en-GB" altLang="cs-CZ" sz="2000" i="1" smtClean="0">
                <a:latin typeface="Times New Roman" pitchFamily="18" charset="0"/>
              </a:rPr>
              <a:t>N</a:t>
            </a:r>
            <a:r>
              <a:rPr lang="en-GB" altLang="cs-CZ" sz="2000" smtClean="0">
                <a:latin typeface="Times New Roman" pitchFamily="18" charset="0"/>
              </a:rPr>
              <a:t>(0,1)	</a:t>
            </a:r>
            <a:r>
              <a:rPr lang="en-GB" altLang="cs-CZ" sz="2000" i="1" smtClean="0">
                <a:latin typeface="Times New Roman" pitchFamily="18" charset="0"/>
              </a:rPr>
              <a:t>t</a:t>
            </a:r>
            <a:r>
              <a:rPr lang="en-GB" altLang="cs-CZ" sz="2000" smtClean="0">
                <a:latin typeface="Times New Roman" pitchFamily="18" charset="0"/>
              </a:rPr>
              <a:t>(40)	</a:t>
            </a:r>
            <a:r>
              <a:rPr lang="en-GB" altLang="cs-CZ" sz="2000" i="1" smtClean="0">
                <a:latin typeface="Times New Roman" pitchFamily="18" charset="0"/>
              </a:rPr>
              <a:t>t</a:t>
            </a:r>
            <a:r>
              <a:rPr lang="en-GB" altLang="cs-CZ" sz="2000" smtClean="0">
                <a:latin typeface="Times New Roman" pitchFamily="18" charset="0"/>
              </a:rPr>
              <a:t>(4)</a:t>
            </a:r>
          </a:p>
          <a:p>
            <a:pPr algn="just" eaLnBrk="1" hangingPunct="1">
              <a:buFontTx/>
              <a:buNone/>
            </a:pPr>
            <a:r>
              <a:rPr lang="en-GB" altLang="cs-CZ" sz="2000" smtClean="0">
                <a:latin typeface="Times New Roman" pitchFamily="18" charset="0"/>
              </a:rPr>
              <a:t>		    </a:t>
            </a:r>
            <a:r>
              <a:rPr lang="en-US" altLang="cs-CZ" sz="2000" smtClean="0">
                <a:latin typeface="Times New Roman" pitchFamily="18" charset="0"/>
              </a:rPr>
              <a:t> </a:t>
            </a:r>
            <a:r>
              <a:rPr lang="en-GB" altLang="cs-CZ" sz="2000" smtClean="0">
                <a:latin typeface="Times New Roman" pitchFamily="18" charset="0"/>
              </a:rPr>
              <a:t>50%			    0	   0	   0</a:t>
            </a:r>
          </a:p>
          <a:p>
            <a:pPr algn="just" eaLnBrk="1" hangingPunct="1">
              <a:buFontTx/>
              <a:buNone/>
            </a:pPr>
            <a:r>
              <a:rPr lang="en-GB" altLang="cs-CZ" sz="2000" smtClean="0">
                <a:latin typeface="Times New Roman" pitchFamily="18" charset="0"/>
              </a:rPr>
              <a:t>		      5%			 1.64	 1.68	2.13</a:t>
            </a:r>
          </a:p>
          <a:p>
            <a:pPr algn="just" eaLnBrk="1" hangingPunct="1">
              <a:buFontTx/>
              <a:buNone/>
            </a:pPr>
            <a:r>
              <a:rPr lang="en-GB" altLang="cs-CZ" sz="2000" smtClean="0">
                <a:latin typeface="Times New Roman" pitchFamily="18" charset="0"/>
              </a:rPr>
              <a:t>		     2.5%			 1.96	 2.02	2.78</a:t>
            </a:r>
          </a:p>
          <a:p>
            <a:pPr algn="just" eaLnBrk="1" hangingPunct="1">
              <a:buFontTx/>
              <a:buNone/>
            </a:pPr>
            <a:r>
              <a:rPr lang="en-GB" altLang="cs-CZ" sz="2000" smtClean="0">
                <a:latin typeface="Times New Roman" pitchFamily="18" charset="0"/>
              </a:rPr>
              <a:t>		     0.5%			 2.57	 2.70	4.60</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The reason for using the </a:t>
            </a:r>
            <a:r>
              <a:rPr lang="en-GB" altLang="cs-CZ" sz="2000" i="1" smtClean="0">
                <a:latin typeface="Times New Roman" pitchFamily="18" charset="0"/>
              </a:rPr>
              <a:t>t</a:t>
            </a:r>
            <a:r>
              <a:rPr lang="en-GB" altLang="cs-CZ" sz="2000" smtClean="0">
                <a:latin typeface="Times New Roman" pitchFamily="18" charset="0"/>
              </a:rPr>
              <a:t>-distribution rather than the standard normal is that we had to estimate     , the variance of the disturbances.</a:t>
            </a:r>
          </a:p>
          <a:p>
            <a:pPr eaLnBrk="1" hangingPunct="1"/>
            <a:endParaRPr lang="en-US" altLang="cs-CZ" sz="2000" smtClean="0">
              <a:latin typeface="Times New Roman" pitchFamily="18" charset="0"/>
            </a:endParaRPr>
          </a:p>
        </p:txBody>
      </p:sp>
      <p:pic>
        <p:nvPicPr>
          <p:cNvPr id="501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181225"/>
            <a:ext cx="1371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638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24C394F-CB1A-4231-BC39-B4CC7BB1EA5C}" type="slidenum">
              <a:rPr lang="en-GB" altLang="cs-CZ" sz="1400" smtClean="0">
                <a:latin typeface="Times New Roman" pitchFamily="18" charset="0"/>
              </a:rPr>
              <a:pPr eaLnBrk="1" hangingPunct="1">
                <a:spcBef>
                  <a:spcPct val="0"/>
                </a:spcBef>
                <a:buFontTx/>
                <a:buNone/>
              </a:pPr>
              <a:t>53</a:t>
            </a:fld>
            <a:endParaRPr lang="en-GB" altLang="cs-CZ" sz="1400" smtClean="0">
              <a:latin typeface="Times New Roman" pitchFamily="18" charset="0"/>
            </a:endParaRPr>
          </a:p>
        </p:txBody>
      </p:sp>
      <p:sp>
        <p:nvSpPr>
          <p:cNvPr id="51204" name="Rectangle 2"/>
          <p:cNvSpPr>
            <a:spLocks noGrp="1" noChangeArrowheads="1"/>
          </p:cNvSpPr>
          <p:nvPr>
            <p:ph type="title"/>
          </p:nvPr>
        </p:nvSpPr>
        <p:spPr>
          <a:xfrm>
            <a:off x="11430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The Confidence Interval Approach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to Hypothesis Testing</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51205" name="Rectangle 3"/>
          <p:cNvSpPr>
            <a:spLocks noGrp="1" noChangeArrowheads="1"/>
          </p:cNvSpPr>
          <p:nvPr>
            <p:ph type="body" idx="1"/>
          </p:nvPr>
        </p:nvSpPr>
        <p:spPr>
          <a:xfrm>
            <a:off x="685800" y="2376488"/>
            <a:ext cx="7772400" cy="3306762"/>
          </a:xfrm>
        </p:spPr>
        <p:txBody>
          <a:bodyPr/>
          <a:lstStyle/>
          <a:p>
            <a:pPr algn="just" eaLnBrk="1" hangingPunct="1"/>
            <a:r>
              <a:rPr lang="en-GB" altLang="cs-CZ" sz="2000" dirty="0" smtClean="0">
                <a:latin typeface="Times New Roman" pitchFamily="18" charset="0"/>
              </a:rPr>
              <a:t>An example of its usage: We estimate a parameter, say  to be 0.93, and a “95% confidence interval” to be (0.77,1.09). This means that </a:t>
            </a:r>
            <a:r>
              <a:rPr lang="en-GB" altLang="cs-CZ" sz="2000" b="1" dirty="0" smtClean="0">
                <a:solidFill>
                  <a:schemeClr val="accent1"/>
                </a:solidFill>
                <a:latin typeface="Times New Roman" pitchFamily="18" charset="0"/>
              </a:rPr>
              <a:t>we are 95% confident that </a:t>
            </a:r>
            <a:r>
              <a:rPr lang="en-GB" altLang="cs-CZ" sz="2000" b="1" dirty="0" err="1" smtClean="0">
                <a:solidFill>
                  <a:schemeClr val="accent1"/>
                </a:solidFill>
                <a:latin typeface="Times New Roman" pitchFamily="18" charset="0"/>
              </a:rPr>
              <a:t>th</a:t>
            </a:r>
            <a:r>
              <a:rPr lang="cs-CZ" altLang="cs-CZ" sz="2000" b="1" dirty="0" err="1" smtClean="0">
                <a:solidFill>
                  <a:schemeClr val="accent1"/>
                </a:solidFill>
                <a:latin typeface="Times New Roman" pitchFamily="18" charset="0"/>
              </a:rPr>
              <a:t>is</a:t>
            </a:r>
            <a:r>
              <a:rPr lang="en-GB" altLang="cs-CZ" sz="2000" b="1" dirty="0" smtClean="0">
                <a:solidFill>
                  <a:schemeClr val="accent1"/>
                </a:solidFill>
                <a:latin typeface="Times New Roman" pitchFamily="18" charset="0"/>
              </a:rPr>
              <a:t> interval </a:t>
            </a:r>
            <a:r>
              <a:rPr lang="cs-CZ" altLang="cs-CZ" sz="2000" b="1" dirty="0" smtClean="0">
                <a:solidFill>
                  <a:schemeClr val="accent1"/>
                </a:solidFill>
                <a:latin typeface="Times New Roman" pitchFamily="18" charset="0"/>
              </a:rPr>
              <a:t>is </a:t>
            </a:r>
            <a:r>
              <a:rPr lang="en-GB" altLang="cs-CZ" sz="2000" b="1" dirty="0" smtClean="0">
                <a:solidFill>
                  <a:schemeClr val="accent1"/>
                </a:solidFill>
                <a:latin typeface="Times New Roman" pitchFamily="18" charset="0"/>
              </a:rPr>
              <a:t>containing the true (but unknown) value of </a:t>
            </a:r>
            <a:r>
              <a:rPr lang="en-GB" altLang="cs-CZ" sz="2000" b="1" i="1" dirty="0" smtClean="0">
                <a:solidFill>
                  <a:schemeClr val="accent1"/>
                </a:solidFill>
                <a:latin typeface="Times New Roman" pitchFamily="18" charset="0"/>
                <a:sym typeface="Symbol" pitchFamily="18" charset="2"/>
              </a:rPr>
              <a:t></a:t>
            </a:r>
            <a:r>
              <a:rPr lang="en-GB" altLang="cs-CZ" sz="2000" dirty="0" smtClean="0">
                <a:latin typeface="Times New Roman" pitchFamily="18" charset="0"/>
              </a:rPr>
              <a:t>. </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Confidence intervals are almost invariably two-sided, although in theory a one-sided interval can be constructed.</a:t>
            </a:r>
          </a:p>
          <a:p>
            <a:pPr eaLnBrk="1" hangingPunct="1"/>
            <a:endParaRPr lang="en-US" altLang="cs-CZ" sz="20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59C430A-9C43-47FE-8AB7-09835E19E2AB}" type="slidenum">
              <a:rPr lang="en-GB" altLang="cs-CZ" sz="1400" smtClean="0">
                <a:latin typeface="Times New Roman" pitchFamily="18" charset="0"/>
              </a:rPr>
              <a:pPr eaLnBrk="1" hangingPunct="1">
                <a:spcBef>
                  <a:spcPct val="0"/>
                </a:spcBef>
                <a:buFontTx/>
                <a:buNone/>
              </a:pPr>
              <a:t>54</a:t>
            </a:fld>
            <a:endParaRPr lang="en-GB" altLang="cs-CZ" sz="1400" smtClean="0">
              <a:latin typeface="Times New Roman" pitchFamily="18" charset="0"/>
            </a:endParaRPr>
          </a:p>
        </p:txBody>
      </p:sp>
      <p:sp>
        <p:nvSpPr>
          <p:cNvPr id="52228"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How to Carry out a Hypothesis Test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Using Confidence Intervals</a:t>
            </a:r>
            <a:r>
              <a:rPr lang="en-GB" altLang="cs-CZ" sz="2000" b="1" smtClean="0">
                <a:solidFill>
                  <a:schemeClr val="tx1"/>
                </a:solidFill>
                <a:latin typeface="Times New Roman" pitchFamily="18" charset="0"/>
              </a:rPr>
              <a:t/>
            </a:r>
            <a:br>
              <a:rPr lang="en-GB" altLang="cs-CZ" sz="2000" b="1" smtClean="0">
                <a:solidFill>
                  <a:schemeClr val="tx1"/>
                </a:solidFill>
                <a:latin typeface="Times New Roman" pitchFamily="18" charset="0"/>
              </a:rPr>
            </a:br>
            <a:endParaRPr lang="en-US" altLang="cs-CZ" smtClean="0">
              <a:solidFill>
                <a:schemeClr val="tx1"/>
              </a:solidFill>
            </a:endParaRPr>
          </a:p>
        </p:txBody>
      </p:sp>
      <p:sp>
        <p:nvSpPr>
          <p:cNvPr id="52229" name="Rectangle 3"/>
          <p:cNvSpPr>
            <a:spLocks noGrp="1" noChangeArrowheads="1"/>
          </p:cNvSpPr>
          <p:nvPr>
            <p:ph type="body" idx="1"/>
          </p:nvPr>
        </p:nvSpPr>
        <p:spPr>
          <a:xfrm>
            <a:off x="0" y="1905000"/>
            <a:ext cx="9144000" cy="4267200"/>
          </a:xfrm>
        </p:spPr>
        <p:txBody>
          <a:bodyPr/>
          <a:lstStyle/>
          <a:p>
            <a:pPr algn="just" eaLnBrk="1" hangingPunct="1">
              <a:lnSpc>
                <a:spcPct val="90000"/>
              </a:lnSpc>
              <a:buFontTx/>
              <a:buNone/>
            </a:pPr>
            <a:r>
              <a:rPr lang="en-GB" altLang="cs-CZ" sz="1400" dirty="0" smtClean="0">
                <a:latin typeface="Times New Roman" pitchFamily="18" charset="0"/>
              </a:rPr>
              <a:t>	</a:t>
            </a:r>
            <a:r>
              <a:rPr lang="en-GB" altLang="cs-CZ" sz="2000" dirty="0" smtClean="0">
                <a:latin typeface="Times New Roman" pitchFamily="18" charset="0"/>
              </a:rPr>
              <a:t>1. Calculate     ,      and             ,             as before.</a:t>
            </a:r>
          </a:p>
          <a:p>
            <a:pPr algn="just" eaLnBrk="1" hangingPunct="1">
              <a:lnSpc>
                <a:spcPct val="90000"/>
              </a:lnSpc>
              <a:buFontTx/>
              <a:buNone/>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2. Choose a significance level,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(again the convention is 5%). This is equivalent to choosing a (1-</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100% confidence interval, i.e. 5% significance level = 95% confidence interval</a:t>
            </a:r>
          </a:p>
          <a:p>
            <a:pPr algn="just" eaLnBrk="1" hangingPunct="1">
              <a:lnSpc>
                <a:spcPct val="90000"/>
              </a:lnSpc>
              <a:buFontTx/>
              <a:buNone/>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3. Use the </a:t>
            </a:r>
            <a:r>
              <a:rPr lang="en-GB" altLang="cs-CZ" sz="2000" i="1" dirty="0" smtClean="0">
                <a:latin typeface="Times New Roman" pitchFamily="18" charset="0"/>
              </a:rPr>
              <a:t>t</a:t>
            </a:r>
            <a:r>
              <a:rPr lang="en-GB" altLang="cs-CZ" sz="2000" dirty="0" smtClean="0">
                <a:latin typeface="Times New Roman" pitchFamily="18" charset="0"/>
              </a:rPr>
              <a:t>-tables to find the appropriate critical value, which will again have </a:t>
            </a:r>
            <a:r>
              <a:rPr lang="en-GB" altLang="cs-CZ" sz="2000" i="1" dirty="0" smtClean="0">
                <a:latin typeface="Times New Roman" pitchFamily="18" charset="0"/>
              </a:rPr>
              <a:t>T</a:t>
            </a:r>
            <a:r>
              <a:rPr lang="en-GB" altLang="cs-CZ" sz="2000" dirty="0" smtClean="0">
                <a:latin typeface="Times New Roman" pitchFamily="18" charset="0"/>
              </a:rPr>
              <a:t>-2 degrees of freedom.</a:t>
            </a:r>
          </a:p>
          <a:p>
            <a:pPr algn="just" eaLnBrk="1" hangingPunct="1">
              <a:lnSpc>
                <a:spcPct val="90000"/>
              </a:lnSpc>
              <a:buFontTx/>
              <a:buNone/>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4. The confidence interval is given by</a:t>
            </a:r>
          </a:p>
          <a:p>
            <a:pPr algn="just" eaLnBrk="1" hangingPunct="1">
              <a:lnSpc>
                <a:spcPct val="90000"/>
              </a:lnSpc>
              <a:buFontTx/>
              <a:buNone/>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5. Perform the test: If the hypothesised value of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i="1" dirty="0" smtClean="0">
                <a:latin typeface="Times New Roman" pitchFamily="18" charset="0"/>
                <a:sym typeface="Symbol" pitchFamily="18" charset="2"/>
              </a:rPr>
              <a:t></a:t>
            </a:r>
            <a:r>
              <a:rPr lang="en-GB" altLang="cs-CZ" sz="2000" i="1" dirty="0" smtClean="0">
                <a:latin typeface="Times New Roman" pitchFamily="18" charset="0"/>
              </a:rPr>
              <a:t>*</a:t>
            </a:r>
            <a:r>
              <a:rPr lang="en-GB" altLang="cs-CZ" sz="2000" dirty="0" smtClean="0">
                <a:latin typeface="Times New Roman" pitchFamily="18" charset="0"/>
              </a:rPr>
              <a:t>) lies outside the confidence interval, then reject the null hypothesis that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i="1" dirty="0" smtClean="0">
                <a:latin typeface="Times New Roman" pitchFamily="18" charset="0"/>
              </a:rPr>
              <a:t>*</a:t>
            </a:r>
            <a:r>
              <a:rPr lang="en-GB" altLang="cs-CZ" sz="2000" dirty="0" smtClean="0">
                <a:latin typeface="Times New Roman" pitchFamily="18" charset="0"/>
              </a:rPr>
              <a:t>, otherwise do not reject the null.</a:t>
            </a:r>
            <a:endParaRPr lang="en-US" altLang="cs-CZ" sz="2000" dirty="0" smtClean="0">
              <a:latin typeface="Times New Roman" pitchFamily="18" charset="0"/>
            </a:endParaRPr>
          </a:p>
        </p:txBody>
      </p:sp>
      <p:pic>
        <p:nvPicPr>
          <p:cNvPr id="522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52625"/>
            <a:ext cx="225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57387"/>
            <a:ext cx="685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927224"/>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4"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9600" y="4648200"/>
            <a:ext cx="42672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1" name="TextBox 10"/>
              <p:cNvSpPr txBox="1"/>
              <p:nvPr/>
            </p:nvSpPr>
            <p:spPr>
              <a:xfrm>
                <a:off x="2110217" y="1909669"/>
                <a:ext cx="272190"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11" name="TextBox 10"/>
              <p:cNvSpPr txBox="1">
                <a:spLocks noRot="1" noChangeAspect="1" noMove="1" noResize="1" noEditPoints="1" noAdjustHandles="1" noChangeArrowheads="1" noChangeShapeType="1" noTextEdit="1"/>
              </p:cNvSpPr>
              <p:nvPr/>
            </p:nvSpPr>
            <p:spPr>
              <a:xfrm>
                <a:off x="2110217" y="1909669"/>
                <a:ext cx="272190" cy="356957"/>
              </a:xfrm>
              <a:prstGeom prst="rect">
                <a:avLst/>
              </a:prstGeom>
              <a:blipFill>
                <a:blip r:embed="rId6"/>
                <a:stretch>
                  <a:fillRect l="-28889" t="-18644" r="-77778" b="-338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709567" y="1918871"/>
                <a:ext cx="272190" cy="338554"/>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𝛼</m:t>
                          </m:r>
                        </m:e>
                      </m:acc>
                    </m:oMath>
                  </m:oMathPara>
                </a14:m>
                <a:endParaRPr lang="cs-CZ" sz="2200" b="0" dirty="0" smtClean="0"/>
              </a:p>
            </p:txBody>
          </p:sp>
        </mc:Choice>
        <mc:Fallback>
          <p:sp>
            <p:nvSpPr>
              <p:cNvPr id="12" name="TextBox 11"/>
              <p:cNvSpPr txBox="1">
                <a:spLocks noRot="1" noChangeAspect="1" noMove="1" noResize="1" noEditPoints="1" noAdjustHandles="1" noChangeArrowheads="1" noChangeShapeType="1" noTextEdit="1"/>
              </p:cNvSpPr>
              <p:nvPr/>
            </p:nvSpPr>
            <p:spPr>
              <a:xfrm>
                <a:off x="1709567" y="1918871"/>
                <a:ext cx="272190" cy="338554"/>
              </a:xfrm>
              <a:prstGeom prst="rect">
                <a:avLst/>
              </a:prstGeom>
              <a:blipFill>
                <a:blip r:embed="rId7"/>
                <a:stretch>
                  <a:fillRect l="-6667" t="-16364" r="-7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3275856" y="1905000"/>
                <a:ext cx="234834" cy="338554"/>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𝛼</m:t>
                          </m:r>
                        </m:e>
                      </m:acc>
                    </m:oMath>
                  </m:oMathPara>
                </a14:m>
                <a:endParaRPr lang="cs-CZ" sz="2200" b="0" dirty="0" smtClean="0"/>
              </a:p>
            </p:txBody>
          </p:sp>
        </mc:Choice>
        <mc:Fallback>
          <p:sp>
            <p:nvSpPr>
              <p:cNvPr id="13" name="TextBox 12"/>
              <p:cNvSpPr txBox="1">
                <a:spLocks noRot="1" noChangeAspect="1" noMove="1" noResize="1" noEditPoints="1" noAdjustHandles="1" noChangeArrowheads="1" noChangeShapeType="1" noTextEdit="1"/>
              </p:cNvSpPr>
              <p:nvPr/>
            </p:nvSpPr>
            <p:spPr>
              <a:xfrm>
                <a:off x="3275856" y="1905000"/>
                <a:ext cx="234834" cy="338554"/>
              </a:xfrm>
              <a:prstGeom prst="rect">
                <a:avLst/>
              </a:prstGeom>
              <a:blipFill>
                <a:blip r:embed="rId8"/>
                <a:stretch>
                  <a:fillRect l="-15385" t="-16364" r="-743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4139952" y="1895798"/>
                <a:ext cx="208938"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4139952" y="1895798"/>
                <a:ext cx="208938" cy="356957"/>
              </a:xfrm>
              <a:prstGeom prst="rect">
                <a:avLst/>
              </a:prstGeom>
              <a:blipFill>
                <a:blip r:embed="rId9"/>
                <a:stretch>
                  <a:fillRect l="-55882" t="-20339" r="-85294" b="-32203"/>
                </a:stretch>
              </a:blipFill>
            </p:spPr>
            <p:txBody>
              <a:bodyPr/>
              <a:lstStyle/>
              <a:p>
                <a:r>
                  <a:rPr 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5CD34EC-CD88-4C0F-9DA8-24C7DC88DAB9}" type="slidenum">
              <a:rPr lang="en-GB" altLang="cs-CZ" sz="1400" smtClean="0">
                <a:latin typeface="Times New Roman" pitchFamily="18" charset="0"/>
              </a:rPr>
              <a:pPr eaLnBrk="1" hangingPunct="1">
                <a:spcBef>
                  <a:spcPct val="0"/>
                </a:spcBef>
                <a:buFontTx/>
                <a:buNone/>
              </a:pPr>
              <a:t>55</a:t>
            </a:fld>
            <a:endParaRPr lang="en-GB" altLang="cs-CZ" sz="1400" smtClean="0">
              <a:latin typeface="Times New Roman" pitchFamily="18" charset="0"/>
            </a:endParaRPr>
          </a:p>
        </p:txBody>
      </p:sp>
      <p:sp>
        <p:nvSpPr>
          <p:cNvPr id="53252" name="Rectangle 2"/>
          <p:cNvSpPr>
            <a:spLocks noGrp="1" noChangeArrowheads="1"/>
          </p:cNvSpPr>
          <p:nvPr>
            <p:ph type="title"/>
          </p:nvPr>
        </p:nvSpPr>
        <p:spPr>
          <a:xfrm>
            <a:off x="1371600" y="685800"/>
            <a:ext cx="7467600" cy="914400"/>
          </a:xfrm>
        </p:spPr>
        <p:txBody>
          <a:bodyPr/>
          <a:lstStyle/>
          <a:p>
            <a:pPr eaLnBrk="1" hangingPunct="1"/>
            <a:r>
              <a:rPr lang="en-US" altLang="cs-CZ" sz="2500" b="1" smtClean="0">
                <a:solidFill>
                  <a:schemeClr val="tx1"/>
                </a:solidFill>
                <a:latin typeface="Times New Roman" pitchFamily="18" charset="0"/>
              </a:rPr>
              <a:t>Confidence Intervals Versus Tests of Significance</a:t>
            </a:r>
            <a:endParaRPr lang="en-US" altLang="cs-CZ" sz="2000" b="1" smtClean="0">
              <a:solidFill>
                <a:schemeClr val="tx1"/>
              </a:solidFill>
              <a:latin typeface="Times New Roman" pitchFamily="18" charset="0"/>
            </a:endParaRPr>
          </a:p>
        </p:txBody>
      </p:sp>
      <p:sp>
        <p:nvSpPr>
          <p:cNvPr id="53253" name="Rectangle 3"/>
          <p:cNvSpPr>
            <a:spLocks noGrp="1" noChangeArrowheads="1"/>
          </p:cNvSpPr>
          <p:nvPr>
            <p:ph type="body" idx="1"/>
          </p:nvPr>
        </p:nvSpPr>
        <p:spPr>
          <a:xfrm>
            <a:off x="457200" y="1752600"/>
            <a:ext cx="8178800" cy="4305300"/>
          </a:xfrm>
        </p:spPr>
        <p:txBody>
          <a:bodyPr/>
          <a:lstStyle/>
          <a:p>
            <a:pPr algn="just" eaLnBrk="1" hangingPunct="1">
              <a:lnSpc>
                <a:spcPct val="90000"/>
              </a:lnSpc>
            </a:pPr>
            <a:r>
              <a:rPr lang="en-GB" altLang="cs-CZ" sz="2000" dirty="0" smtClean="0">
                <a:latin typeface="Times New Roman" pitchFamily="18" charset="0"/>
              </a:rPr>
              <a:t>Note that the Test of Significance and Confidence Interval approaches always </a:t>
            </a:r>
            <a:r>
              <a:rPr lang="en-US" altLang="cs-CZ" sz="2000" dirty="0" smtClean="0">
                <a:latin typeface="Times New Roman" pitchFamily="18" charset="0"/>
              </a:rPr>
              <a:t>g</a:t>
            </a:r>
            <a:r>
              <a:rPr lang="en-GB" altLang="cs-CZ" sz="2000" dirty="0" err="1" smtClean="0">
                <a:latin typeface="Times New Roman" pitchFamily="18" charset="0"/>
              </a:rPr>
              <a:t>ive</a:t>
            </a:r>
            <a:r>
              <a:rPr lang="en-US" altLang="cs-CZ" sz="2000" dirty="0" smtClean="0">
                <a:latin typeface="Times New Roman" pitchFamily="18" charset="0"/>
              </a:rPr>
              <a:t> the same answer.</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Under the test of significance approach, we would not reject H</a:t>
            </a:r>
            <a:r>
              <a:rPr lang="en-GB" altLang="cs-CZ" sz="2000" baseline="-25000" dirty="0" smtClean="0">
                <a:latin typeface="Times New Roman" pitchFamily="18" charset="0"/>
              </a:rPr>
              <a:t>0</a:t>
            </a:r>
            <a:r>
              <a:rPr lang="en-GB" altLang="cs-CZ" sz="2000" dirty="0" smtClean="0">
                <a:latin typeface="Times New Roman" pitchFamily="18" charset="0"/>
              </a:rPr>
              <a:t> that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i="1" dirty="0" smtClean="0">
                <a:latin typeface="Times New Roman" pitchFamily="18" charset="0"/>
              </a:rPr>
              <a:t>*</a:t>
            </a:r>
            <a:r>
              <a:rPr lang="en-GB" altLang="cs-CZ" sz="2000" dirty="0" smtClean="0">
                <a:latin typeface="Times New Roman" pitchFamily="18" charset="0"/>
              </a:rPr>
              <a:t> if the test statistic lies within the non-rejection region, i.e. if</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Rearranging, we would not reject if</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But this is just the rule under the confidence interval approach.</a:t>
            </a:r>
          </a:p>
          <a:p>
            <a:pPr algn="just" eaLnBrk="1" hangingPunct="1">
              <a:lnSpc>
                <a:spcPct val="90000"/>
              </a:lnSpc>
              <a:buFontTx/>
              <a:buNone/>
            </a:pPr>
            <a:r>
              <a:rPr lang="en-GB" altLang="cs-CZ" sz="2000" dirty="0" smtClean="0">
                <a:latin typeface="Times New Roman" pitchFamily="18" charset="0"/>
              </a:rPr>
              <a:t>	</a:t>
            </a:r>
            <a:endParaRPr lang="en-US" altLang="cs-CZ" sz="2000" dirty="0" smtClean="0">
              <a:latin typeface="Times New Roman" pitchFamily="18" charset="0"/>
            </a:endParaRPr>
          </a:p>
        </p:txBody>
      </p:sp>
      <p:pic>
        <p:nvPicPr>
          <p:cNvPr id="532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371850"/>
            <a:ext cx="2362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4724400"/>
            <a:ext cx="48006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5334000"/>
            <a:ext cx="4800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9" name="TextBox 8"/>
              <p:cNvSpPr txBox="1"/>
              <p:nvPr/>
            </p:nvSpPr>
            <p:spPr>
              <a:xfrm>
                <a:off x="3995936" y="3334815"/>
                <a:ext cx="272190"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9" name="TextBox 8"/>
              <p:cNvSpPr txBox="1">
                <a:spLocks noRot="1" noChangeAspect="1" noMove="1" noResize="1" noEditPoints="1" noAdjustHandles="1" noChangeArrowheads="1" noChangeShapeType="1" noTextEdit="1"/>
              </p:cNvSpPr>
              <p:nvPr/>
            </p:nvSpPr>
            <p:spPr>
              <a:xfrm>
                <a:off x="3995936" y="3334815"/>
                <a:ext cx="272190" cy="356957"/>
              </a:xfrm>
              <a:prstGeom prst="rect">
                <a:avLst/>
              </a:prstGeom>
              <a:blipFill>
                <a:blip r:embed="rId5"/>
                <a:stretch>
                  <a:fillRect l="-31818" t="-18644" r="-79545" b="-338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4408565" y="3710440"/>
                <a:ext cx="272190"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11" name="TextBox 10"/>
              <p:cNvSpPr txBox="1">
                <a:spLocks noRot="1" noChangeAspect="1" noMove="1" noResize="1" noEditPoints="1" noAdjustHandles="1" noChangeArrowheads="1" noChangeShapeType="1" noTextEdit="1"/>
              </p:cNvSpPr>
              <p:nvPr/>
            </p:nvSpPr>
            <p:spPr>
              <a:xfrm>
                <a:off x="4408565" y="3710440"/>
                <a:ext cx="272190" cy="356957"/>
              </a:xfrm>
              <a:prstGeom prst="rect">
                <a:avLst/>
              </a:prstGeom>
              <a:blipFill>
                <a:blip r:embed="rId6"/>
                <a:stretch>
                  <a:fillRect l="-28889" t="-20690" r="-77778" b="-34483"/>
                </a:stretch>
              </a:blipFill>
            </p:spPr>
            <p:txBody>
              <a:bodyPr/>
              <a:lstStyle/>
              <a:p>
                <a:r>
                  <a:rPr lang="en-US">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5968088-6EDE-4BAB-9545-60DE08230E4F}" type="slidenum">
              <a:rPr lang="en-GB" altLang="cs-CZ" sz="1400" smtClean="0">
                <a:latin typeface="Times New Roman" pitchFamily="18" charset="0"/>
              </a:rPr>
              <a:pPr eaLnBrk="1" hangingPunct="1">
                <a:spcBef>
                  <a:spcPct val="0"/>
                </a:spcBef>
                <a:buFontTx/>
                <a:buNone/>
              </a:pPr>
              <a:t>56</a:t>
            </a:fld>
            <a:endParaRPr lang="en-GB" altLang="cs-CZ" sz="1400" smtClean="0">
              <a:latin typeface="Times New Roman" pitchFamily="18" charset="0"/>
            </a:endParaRPr>
          </a:p>
        </p:txBody>
      </p:sp>
      <p:sp>
        <p:nvSpPr>
          <p:cNvPr id="54276" name="Rectangle 2"/>
          <p:cNvSpPr>
            <a:spLocks noGrp="1" noChangeArrowheads="1"/>
          </p:cNvSpPr>
          <p:nvPr>
            <p:ph type="title"/>
          </p:nvPr>
        </p:nvSpPr>
        <p:spPr/>
        <p:txBody>
          <a:bodyPr/>
          <a:lstStyle/>
          <a:p>
            <a:pPr eaLnBrk="1" hangingPunct="1"/>
            <a:r>
              <a:rPr lang="en-US" altLang="cs-CZ" sz="2500" b="1" smtClean="0">
                <a:latin typeface="Times New Roman" pitchFamily="18" charset="0"/>
              </a:rPr>
              <a:t>Constructing Tests of Significance and </a:t>
            </a:r>
            <a:br>
              <a:rPr lang="en-US" altLang="cs-CZ" sz="2500" b="1" smtClean="0">
                <a:latin typeface="Times New Roman" pitchFamily="18" charset="0"/>
              </a:rPr>
            </a:br>
            <a:r>
              <a:rPr lang="en-US" altLang="cs-CZ" sz="2500" b="1" smtClean="0">
                <a:latin typeface="Times New Roman" pitchFamily="18" charset="0"/>
              </a:rPr>
              <a:t>Confidence Intervals: An Example</a:t>
            </a:r>
            <a:endParaRPr lang="en-US" altLang="cs-CZ" sz="2000" b="1" smtClean="0">
              <a:latin typeface="Times New Roman" pitchFamily="18" charset="0"/>
            </a:endParaRPr>
          </a:p>
        </p:txBody>
      </p:sp>
      <p:sp>
        <p:nvSpPr>
          <p:cNvPr id="54277" name="Rectangle 3"/>
          <p:cNvSpPr>
            <a:spLocks noGrp="1" noChangeArrowheads="1"/>
          </p:cNvSpPr>
          <p:nvPr>
            <p:ph type="body" idx="1"/>
          </p:nvPr>
        </p:nvSpPr>
        <p:spPr>
          <a:xfrm>
            <a:off x="685800" y="2057400"/>
            <a:ext cx="7772400" cy="4038600"/>
          </a:xfrm>
        </p:spPr>
        <p:txBody>
          <a:bodyPr/>
          <a:lstStyle/>
          <a:p>
            <a:pPr eaLnBrk="1" hangingPunct="1">
              <a:lnSpc>
                <a:spcPct val="90000"/>
              </a:lnSpc>
            </a:pPr>
            <a:endParaRPr lang="en-GB" altLang="cs-CZ" sz="2000" dirty="0" smtClean="0">
              <a:latin typeface="Times New Roman" pitchFamily="18" charset="0"/>
            </a:endParaRPr>
          </a:p>
          <a:p>
            <a:pPr eaLnBrk="1" hangingPunct="1">
              <a:lnSpc>
                <a:spcPct val="90000"/>
              </a:lnSpc>
            </a:pPr>
            <a:r>
              <a:rPr lang="en-GB" altLang="cs-CZ" sz="2000" dirty="0" smtClean="0">
                <a:latin typeface="Times New Roman" pitchFamily="18" charset="0"/>
              </a:rPr>
              <a:t>Using the regression results above, </a:t>
            </a:r>
          </a:p>
          <a:p>
            <a:pPr eaLnBrk="1" hangingPunct="1">
              <a:lnSpc>
                <a:spcPct val="90000"/>
              </a:lnSpc>
            </a:pPr>
            <a:endParaRPr lang="en-GB" altLang="cs-CZ" sz="2000" dirty="0" smtClean="0">
              <a:latin typeface="Times New Roman" pitchFamily="18" charset="0"/>
            </a:endParaRPr>
          </a:p>
          <a:p>
            <a:pPr eaLnBrk="1" hangingPunct="1">
              <a:lnSpc>
                <a:spcPct val="90000"/>
              </a:lnSpc>
              <a:buFontTx/>
              <a:buNone/>
            </a:pPr>
            <a:r>
              <a:rPr lang="en-GB" altLang="cs-CZ" sz="2000" dirty="0" smtClean="0">
                <a:latin typeface="Times New Roman" pitchFamily="18" charset="0"/>
              </a:rPr>
              <a:t>		                                 ,  </a:t>
            </a:r>
            <a:r>
              <a:rPr lang="en-GB" altLang="cs-CZ" sz="2000" i="1" dirty="0" smtClean="0">
                <a:latin typeface="Times New Roman" pitchFamily="18" charset="0"/>
              </a:rPr>
              <a:t>T</a:t>
            </a:r>
            <a:r>
              <a:rPr lang="en-GB" altLang="cs-CZ" sz="2000" dirty="0" smtClean="0">
                <a:latin typeface="Times New Roman" pitchFamily="18" charset="0"/>
              </a:rPr>
              <a:t>=22</a:t>
            </a:r>
          </a:p>
          <a:p>
            <a:pPr eaLnBrk="1" hangingPunct="1">
              <a:lnSpc>
                <a:spcPct val="90000"/>
              </a:lnSpc>
            </a:pPr>
            <a:endParaRPr lang="en-US" altLang="cs-CZ" sz="2000" dirty="0" smtClean="0">
              <a:latin typeface="Times New Roman" pitchFamily="18" charset="0"/>
            </a:endParaRPr>
          </a:p>
          <a:p>
            <a:pPr eaLnBrk="1" hangingPunct="1">
              <a:lnSpc>
                <a:spcPct val="90000"/>
              </a:lnSpc>
            </a:pPr>
            <a:r>
              <a:rPr lang="en-GB" altLang="cs-CZ" sz="2000" dirty="0" smtClean="0">
                <a:latin typeface="Times New Roman" pitchFamily="18" charset="0"/>
              </a:rPr>
              <a:t>Using both the test of significance and confidence interval approaches, test the hypothesis that </a:t>
            </a:r>
            <a:r>
              <a:rPr lang="en-GB" altLang="cs-CZ" sz="2000" i="1" dirty="0" smtClean="0">
                <a:latin typeface="Times New Roman" pitchFamily="18" charset="0"/>
                <a:sym typeface="Symbol" pitchFamily="18" charset="2"/>
              </a:rPr>
              <a:t> </a:t>
            </a:r>
            <a:r>
              <a:rPr lang="en-GB" altLang="cs-CZ" sz="2000" dirty="0" smtClean="0">
                <a:latin typeface="Times New Roman" pitchFamily="18" charset="0"/>
              </a:rPr>
              <a:t>=1 against a two-sided alternative. </a:t>
            </a:r>
          </a:p>
          <a:p>
            <a:pPr eaLnBrk="1" hangingPunct="1">
              <a:lnSpc>
                <a:spcPct val="90000"/>
              </a:lnSpc>
            </a:pPr>
            <a:endParaRPr lang="en-US" altLang="cs-CZ" sz="2000" dirty="0" smtClean="0">
              <a:latin typeface="Times New Roman" pitchFamily="18" charset="0"/>
            </a:endParaRPr>
          </a:p>
          <a:p>
            <a:pPr eaLnBrk="1" hangingPunct="1"/>
            <a:r>
              <a:rPr lang="en-GB" altLang="cs-CZ" sz="2000" dirty="0" smtClean="0">
                <a:latin typeface="Times New Roman" pitchFamily="18" charset="0"/>
              </a:rPr>
              <a:t>The first step is to obtain the critical value. We want </a:t>
            </a:r>
            <a:r>
              <a:rPr lang="en-GB" altLang="cs-CZ" sz="2000" i="1" dirty="0" err="1" smtClean="0">
                <a:latin typeface="Times New Roman" pitchFamily="18" charset="0"/>
              </a:rPr>
              <a:t>t</a:t>
            </a:r>
            <a:r>
              <a:rPr lang="en-GB" altLang="cs-CZ" sz="2000" i="1" baseline="-25000" dirty="0" err="1" smtClean="0">
                <a:latin typeface="Times New Roman" pitchFamily="18" charset="0"/>
              </a:rPr>
              <a:t>crit</a:t>
            </a:r>
            <a:r>
              <a:rPr lang="en-GB" altLang="cs-CZ" sz="2000" dirty="0" smtClean="0">
                <a:latin typeface="Times New Roman" pitchFamily="18" charset="0"/>
              </a:rPr>
              <a:t> = </a:t>
            </a:r>
            <a:r>
              <a:rPr lang="en-GB" altLang="cs-CZ" sz="2000" i="1" dirty="0" smtClean="0">
                <a:latin typeface="Times New Roman" pitchFamily="18" charset="0"/>
              </a:rPr>
              <a:t>t</a:t>
            </a:r>
            <a:r>
              <a:rPr lang="en-GB" altLang="cs-CZ" sz="2000" i="1" baseline="-25000" dirty="0" smtClean="0">
                <a:latin typeface="Times New Roman" pitchFamily="18" charset="0"/>
              </a:rPr>
              <a:t>20;5%</a:t>
            </a:r>
            <a:endParaRPr lang="en-GB" altLang="cs-CZ" sz="2000" dirty="0" smtClean="0">
              <a:latin typeface="Times New Roman" pitchFamily="18" charset="0"/>
            </a:endParaRPr>
          </a:p>
          <a:p>
            <a:pPr eaLnBrk="1" hangingPunct="1"/>
            <a:endParaRPr lang="en-US" altLang="cs-CZ" sz="2000" dirty="0" smtClean="0"/>
          </a:p>
        </p:txBody>
      </p:sp>
      <p:graphicFrame>
        <p:nvGraphicFramePr>
          <p:cNvPr id="54278" name="Object 5"/>
          <p:cNvGraphicFramePr>
            <a:graphicFrameLocks noChangeAspect="1"/>
          </p:cNvGraphicFramePr>
          <p:nvPr/>
        </p:nvGraphicFramePr>
        <p:xfrm>
          <a:off x="1490663" y="2992438"/>
          <a:ext cx="2232025" cy="741362"/>
        </p:xfrm>
        <a:graphic>
          <a:graphicData uri="http://schemas.openxmlformats.org/presentationml/2006/ole">
            <mc:AlternateContent xmlns:mc="http://schemas.openxmlformats.org/markup-compatibility/2006">
              <mc:Choice xmlns:v="urn:schemas-microsoft-com:vml" Requires="v">
                <p:oleObj spid="_x0000_s54324" name="Equation" r:id="rId3" imgW="1295400" imgH="431800" progId="Equation.3">
                  <p:embed/>
                </p:oleObj>
              </mc:Choice>
              <mc:Fallback>
                <p:oleObj name="Equation" r:id="rId3" imgW="12954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63" y="2992438"/>
                        <a:ext cx="223202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14A944D-0AE3-43D6-AEAF-5835BADFC91F}" type="slidenum">
              <a:rPr lang="en-GB" altLang="cs-CZ" sz="1400" smtClean="0">
                <a:latin typeface="Times New Roman" pitchFamily="18" charset="0"/>
              </a:rPr>
              <a:pPr eaLnBrk="1" hangingPunct="1">
                <a:spcBef>
                  <a:spcPct val="0"/>
                </a:spcBef>
                <a:buFontTx/>
                <a:buNone/>
              </a:pPr>
              <a:t>57</a:t>
            </a:fld>
            <a:endParaRPr lang="en-GB" altLang="cs-CZ" sz="1400" smtClean="0">
              <a:latin typeface="Times New Roman" pitchFamily="18" charset="0"/>
            </a:endParaRPr>
          </a:p>
        </p:txBody>
      </p:sp>
      <p:sp>
        <p:nvSpPr>
          <p:cNvPr id="55300" name="Rectangle 2"/>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Determining the Rejection Region</a:t>
            </a:r>
          </a:p>
        </p:txBody>
      </p:sp>
      <p:sp>
        <p:nvSpPr>
          <p:cNvPr id="55301" name="Rectangle 3"/>
          <p:cNvSpPr>
            <a:spLocks noGrp="1" noChangeArrowheads="1"/>
          </p:cNvSpPr>
          <p:nvPr>
            <p:ph type="body" idx="1"/>
          </p:nvPr>
        </p:nvSpPr>
        <p:spPr/>
        <p:txBody>
          <a:bodyPr/>
          <a:lstStyle/>
          <a:p>
            <a:pPr eaLnBrk="1" hangingPunct="1">
              <a:buFontTx/>
              <a:buNone/>
            </a:pPr>
            <a:r>
              <a:rPr lang="en-GB" altLang="cs-CZ" smtClean="0"/>
              <a:t> </a:t>
            </a:r>
          </a:p>
        </p:txBody>
      </p:sp>
      <p:pic>
        <p:nvPicPr>
          <p:cNvPr id="553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33563"/>
            <a:ext cx="70104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5968088-6EDE-4BAB-9545-60DE08230E4F}" type="slidenum">
              <a:rPr lang="en-GB" altLang="cs-CZ" sz="1400" smtClean="0">
                <a:latin typeface="Times New Roman" pitchFamily="18" charset="0"/>
              </a:rPr>
              <a:pPr eaLnBrk="1" hangingPunct="1">
                <a:spcBef>
                  <a:spcPct val="0"/>
                </a:spcBef>
                <a:buFontTx/>
                <a:buNone/>
              </a:pPr>
              <a:t>58</a:t>
            </a:fld>
            <a:endParaRPr lang="en-GB" altLang="cs-CZ" sz="1400" smtClean="0">
              <a:latin typeface="Times New Roman" pitchFamily="18" charset="0"/>
            </a:endParaRPr>
          </a:p>
        </p:txBody>
      </p:sp>
      <p:sp>
        <p:nvSpPr>
          <p:cNvPr id="54276" name="Rectangle 2"/>
          <p:cNvSpPr>
            <a:spLocks noGrp="1" noChangeArrowheads="1"/>
          </p:cNvSpPr>
          <p:nvPr>
            <p:ph type="title"/>
          </p:nvPr>
        </p:nvSpPr>
        <p:spPr/>
        <p:txBody>
          <a:bodyPr/>
          <a:lstStyle/>
          <a:p>
            <a:pPr eaLnBrk="1" hangingPunct="1"/>
            <a:r>
              <a:rPr lang="en-US" altLang="cs-CZ" sz="2500" b="1" smtClean="0">
                <a:latin typeface="Times New Roman" pitchFamily="18" charset="0"/>
              </a:rPr>
              <a:t>Constructing Tests of Significance and </a:t>
            </a:r>
            <a:br>
              <a:rPr lang="en-US" altLang="cs-CZ" sz="2500" b="1" smtClean="0">
                <a:latin typeface="Times New Roman" pitchFamily="18" charset="0"/>
              </a:rPr>
            </a:br>
            <a:r>
              <a:rPr lang="en-US" altLang="cs-CZ" sz="2500" b="1" smtClean="0">
                <a:latin typeface="Times New Roman" pitchFamily="18" charset="0"/>
              </a:rPr>
              <a:t>Confidence Intervals: An Example</a:t>
            </a:r>
            <a:endParaRPr lang="en-US" altLang="cs-CZ" sz="2000" b="1" smtClean="0">
              <a:latin typeface="Times New Roman" pitchFamily="18" charset="0"/>
            </a:endParaRPr>
          </a:p>
        </p:txBody>
      </p:sp>
      <p:pic>
        <p:nvPicPr>
          <p:cNvPr id="3" name="Obrázek 2"/>
          <p:cNvPicPr>
            <a:picLocks noChangeAspect="1"/>
          </p:cNvPicPr>
          <p:nvPr/>
        </p:nvPicPr>
        <p:blipFill rotWithShape="1">
          <a:blip r:embed="rId2" cstate="print">
            <a:extLst>
              <a:ext uri="{28A0092B-C50C-407E-A947-70E740481C1C}">
                <a14:useLocalDpi xmlns:a14="http://schemas.microsoft.com/office/drawing/2010/main" val="0"/>
              </a:ext>
            </a:extLst>
          </a:blip>
          <a:srcRect b="41559"/>
          <a:stretch/>
        </p:blipFill>
        <p:spPr>
          <a:xfrm>
            <a:off x="251520" y="1805640"/>
            <a:ext cx="5472608" cy="4420944"/>
          </a:xfrm>
          <a:prstGeom prst="rect">
            <a:avLst/>
          </a:prstGeom>
        </p:spPr>
      </p:pic>
      <p:sp>
        <p:nvSpPr>
          <p:cNvPr id="4" name="TextovéPole 3"/>
          <p:cNvSpPr txBox="1"/>
          <p:nvPr/>
        </p:nvSpPr>
        <p:spPr>
          <a:xfrm>
            <a:off x="5652120" y="2060848"/>
            <a:ext cx="3456384" cy="3662541"/>
          </a:xfrm>
          <a:prstGeom prst="rect">
            <a:avLst/>
          </a:prstGeom>
          <a:noFill/>
        </p:spPr>
        <p:txBody>
          <a:bodyPr wrap="square" rtlCol="0">
            <a:spAutoFit/>
          </a:bodyPr>
          <a:lstStyle/>
          <a:p>
            <a:r>
              <a:rPr lang="cs-CZ" dirty="0" err="1" smtClean="0"/>
              <a:t>We</a:t>
            </a:r>
            <a:r>
              <a:rPr lang="cs-CZ" dirty="0" smtClean="0"/>
              <a:t> are </a:t>
            </a:r>
            <a:r>
              <a:rPr lang="cs-CZ" dirty="0" err="1" smtClean="0"/>
              <a:t>looking</a:t>
            </a:r>
            <a:r>
              <a:rPr lang="cs-CZ" dirty="0" smtClean="0"/>
              <a:t> </a:t>
            </a:r>
            <a:r>
              <a:rPr lang="cs-CZ" dirty="0" err="1" smtClean="0"/>
              <a:t>for</a:t>
            </a:r>
            <a:r>
              <a:rPr lang="cs-CZ" dirty="0" smtClean="0"/>
              <a:t> </a:t>
            </a:r>
            <a:r>
              <a:rPr lang="en-GB" altLang="cs-CZ" i="1" dirty="0"/>
              <a:t>t</a:t>
            </a:r>
            <a:r>
              <a:rPr lang="en-GB" altLang="cs-CZ" i="1" baseline="-25000" dirty="0"/>
              <a:t>20;5</a:t>
            </a:r>
            <a:r>
              <a:rPr lang="en-GB" altLang="cs-CZ" i="1" baseline="-25000" dirty="0" smtClean="0"/>
              <a:t>%</a:t>
            </a:r>
            <a:endParaRPr lang="cs-CZ" altLang="cs-CZ" i="1" baseline="-25000" dirty="0" smtClean="0"/>
          </a:p>
          <a:p>
            <a:endParaRPr lang="cs-CZ" i="1" baseline="-25000" dirty="0"/>
          </a:p>
          <a:p>
            <a:r>
              <a:rPr lang="cs-CZ" dirty="0" err="1" smtClean="0"/>
              <a:t>Since</a:t>
            </a:r>
            <a:r>
              <a:rPr lang="cs-CZ" dirty="0" smtClean="0"/>
              <a:t> </a:t>
            </a:r>
            <a:r>
              <a:rPr lang="cs-CZ" dirty="0" err="1" smtClean="0"/>
              <a:t>the</a:t>
            </a:r>
            <a:r>
              <a:rPr lang="cs-CZ" dirty="0" smtClean="0"/>
              <a:t> table </a:t>
            </a:r>
            <a:r>
              <a:rPr lang="cs-CZ" dirty="0" err="1" smtClean="0"/>
              <a:t>contains</a:t>
            </a:r>
            <a:r>
              <a:rPr lang="cs-CZ" dirty="0" smtClean="0"/>
              <a:t> </a:t>
            </a:r>
            <a:r>
              <a:rPr lang="cs-CZ" dirty="0" err="1" smtClean="0"/>
              <a:t>values</a:t>
            </a:r>
            <a:r>
              <a:rPr lang="cs-CZ" dirty="0" smtClean="0"/>
              <a:t> </a:t>
            </a:r>
            <a:r>
              <a:rPr lang="cs-CZ" dirty="0" err="1" smtClean="0"/>
              <a:t>for</a:t>
            </a:r>
            <a:r>
              <a:rPr lang="cs-CZ" dirty="0" smtClean="0"/>
              <a:t> 1-sided test, </a:t>
            </a:r>
            <a:r>
              <a:rPr lang="cs-CZ" dirty="0" err="1" smtClean="0"/>
              <a:t>we</a:t>
            </a:r>
            <a:r>
              <a:rPr lang="cs-CZ" dirty="0" smtClean="0"/>
              <a:t> </a:t>
            </a:r>
            <a:r>
              <a:rPr lang="cs-CZ" dirty="0" err="1" smtClean="0"/>
              <a:t>look</a:t>
            </a:r>
            <a:r>
              <a:rPr lang="cs-CZ" dirty="0" smtClean="0"/>
              <a:t> to:</a:t>
            </a:r>
          </a:p>
          <a:p>
            <a:endParaRPr lang="cs-CZ" dirty="0"/>
          </a:p>
          <a:p>
            <a:r>
              <a:rPr lang="cs-CZ" dirty="0" err="1" smtClean="0"/>
              <a:t>row</a:t>
            </a:r>
            <a:r>
              <a:rPr lang="cs-CZ" dirty="0" smtClean="0"/>
              <a:t> 20, </a:t>
            </a:r>
            <a:r>
              <a:rPr lang="cs-CZ" dirty="0" err="1" smtClean="0"/>
              <a:t>column</a:t>
            </a:r>
            <a:r>
              <a:rPr lang="cs-CZ" dirty="0" smtClean="0"/>
              <a:t> 0,025</a:t>
            </a:r>
          </a:p>
          <a:p>
            <a:endParaRPr lang="cs-CZ" dirty="0"/>
          </a:p>
          <a:p>
            <a:r>
              <a:rPr lang="cs-CZ" dirty="0" smtClean="0"/>
              <a:t>And </a:t>
            </a:r>
            <a:r>
              <a:rPr lang="cs-CZ" dirty="0" err="1" smtClean="0"/>
              <a:t>get</a:t>
            </a:r>
            <a:r>
              <a:rPr lang="cs-CZ" dirty="0" smtClean="0"/>
              <a:t> </a:t>
            </a:r>
            <a:r>
              <a:rPr lang="cs-CZ" dirty="0" err="1" smtClean="0"/>
              <a:t>the</a:t>
            </a:r>
            <a:r>
              <a:rPr lang="cs-CZ" dirty="0" smtClean="0"/>
              <a:t> </a:t>
            </a:r>
            <a:r>
              <a:rPr lang="cs-CZ" dirty="0" err="1" smtClean="0"/>
              <a:t>critical</a:t>
            </a:r>
            <a:r>
              <a:rPr lang="cs-CZ" dirty="0" smtClean="0"/>
              <a:t> </a:t>
            </a:r>
            <a:r>
              <a:rPr lang="cs-CZ" dirty="0" err="1" smtClean="0"/>
              <a:t>value</a:t>
            </a:r>
            <a:endParaRPr lang="cs-CZ" dirty="0" smtClean="0"/>
          </a:p>
          <a:p>
            <a:r>
              <a:rPr lang="cs-CZ" i="1" dirty="0" smtClean="0"/>
              <a:t>±2.0860</a:t>
            </a:r>
            <a:endParaRPr lang="en-GB" i="1" dirty="0"/>
          </a:p>
        </p:txBody>
      </p:sp>
    </p:spTree>
    <p:extLst>
      <p:ext uri="{BB962C8B-B14F-4D97-AF65-F5344CB8AC3E}">
        <p14:creationId xmlns:p14="http://schemas.microsoft.com/office/powerpoint/2010/main" val="4069625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1CBEDF2-3DB3-4CBB-B8BC-3E28E62534BD}" type="slidenum">
              <a:rPr lang="en-GB" altLang="cs-CZ" sz="1400" smtClean="0">
                <a:latin typeface="Times New Roman" pitchFamily="18" charset="0"/>
              </a:rPr>
              <a:pPr eaLnBrk="1" hangingPunct="1">
                <a:spcBef>
                  <a:spcPct val="0"/>
                </a:spcBef>
                <a:buFontTx/>
                <a:buNone/>
              </a:pPr>
              <a:t>59</a:t>
            </a:fld>
            <a:endParaRPr lang="en-GB" altLang="cs-CZ" sz="1400" smtClean="0">
              <a:latin typeface="Times New Roman" pitchFamily="18" charset="0"/>
            </a:endParaRPr>
          </a:p>
        </p:txBody>
      </p:sp>
      <p:sp>
        <p:nvSpPr>
          <p:cNvPr id="56324" name="Rectangle 2"/>
          <p:cNvSpPr>
            <a:spLocks noGrp="1" noChangeArrowheads="1"/>
          </p:cNvSpPr>
          <p:nvPr>
            <p:ph type="title"/>
          </p:nvPr>
        </p:nvSpPr>
        <p:spPr/>
        <p:txBody>
          <a:bodyPr/>
          <a:lstStyle/>
          <a:p>
            <a:pPr eaLnBrk="1" hangingPunct="1"/>
            <a:r>
              <a:rPr lang="en-US" altLang="cs-CZ" sz="2500" b="1" smtClean="0">
                <a:solidFill>
                  <a:schemeClr val="tx1"/>
                </a:solidFill>
                <a:latin typeface="Times New Roman" pitchFamily="18" charset="0"/>
              </a:rPr>
              <a:t>Performing the Test</a:t>
            </a:r>
          </a:p>
        </p:txBody>
      </p:sp>
      <p:sp>
        <p:nvSpPr>
          <p:cNvPr id="56325" name="Rectangle 3"/>
          <p:cNvSpPr>
            <a:spLocks noGrp="1" noChangeArrowheads="1"/>
          </p:cNvSpPr>
          <p:nvPr>
            <p:ph type="body" idx="1"/>
          </p:nvPr>
        </p:nvSpPr>
        <p:spPr>
          <a:xfrm>
            <a:off x="685800" y="1828800"/>
            <a:ext cx="7772400" cy="4267200"/>
          </a:xfrm>
        </p:spPr>
        <p:txBody>
          <a:bodyPr/>
          <a:lstStyle/>
          <a:p>
            <a:pPr algn="just" eaLnBrk="1" hangingPunct="1">
              <a:lnSpc>
                <a:spcPct val="90000"/>
              </a:lnSpc>
            </a:pPr>
            <a:r>
              <a:rPr lang="en-GB" altLang="cs-CZ" sz="2000" dirty="0" smtClean="0">
                <a:latin typeface="Times New Roman" pitchFamily="18" charset="0"/>
              </a:rPr>
              <a:t>The hypotheses are:</a:t>
            </a:r>
          </a:p>
          <a:p>
            <a:pPr algn="just" eaLnBrk="1" hangingPunct="1">
              <a:lnSpc>
                <a:spcPct val="90000"/>
              </a:lnSpc>
              <a:buFontTx/>
              <a:buNone/>
            </a:pPr>
            <a:r>
              <a:rPr lang="en-GB" altLang="cs-CZ" sz="2000" dirty="0" smtClean="0">
                <a:latin typeface="Times New Roman" pitchFamily="18" charset="0"/>
              </a:rPr>
              <a:t>		H</a:t>
            </a:r>
            <a:r>
              <a:rPr lang="en-GB" altLang="cs-CZ" sz="2000" baseline="-25000" dirty="0" smtClean="0">
                <a:latin typeface="Times New Roman" pitchFamily="18" charset="0"/>
              </a:rPr>
              <a:t>0</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1		</a:t>
            </a:r>
          </a:p>
          <a:p>
            <a:pPr algn="just" eaLnBrk="1" hangingPunct="1">
              <a:lnSpc>
                <a:spcPct val="90000"/>
              </a:lnSpc>
              <a:buFontTx/>
              <a:buNone/>
            </a:pPr>
            <a:r>
              <a:rPr lang="en-GB" altLang="cs-CZ" sz="2000" dirty="0" smtClean="0">
                <a:latin typeface="Times New Roman" pitchFamily="18" charset="0"/>
              </a:rPr>
              <a:t>		H</a:t>
            </a:r>
            <a:r>
              <a:rPr lang="en-GB" altLang="cs-CZ" sz="2000" baseline="-25000" dirty="0" smtClean="0">
                <a:latin typeface="Times New Roman" pitchFamily="18" charset="0"/>
              </a:rPr>
              <a:t>1</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1</a:t>
            </a:r>
          </a:p>
          <a:p>
            <a:pPr algn="just" eaLnBrk="1" hangingPunct="1">
              <a:lnSpc>
                <a:spcPct val="90000"/>
              </a:lnSpc>
              <a:buFontTx/>
              <a:buNone/>
            </a:pPr>
            <a:r>
              <a:rPr lang="en-GB" altLang="cs-CZ" sz="2000" dirty="0" smtClean="0">
                <a:latin typeface="Times New Roman" pitchFamily="18" charset="0"/>
              </a:rPr>
              <a:t>	</a:t>
            </a:r>
          </a:p>
          <a:p>
            <a:pPr algn="just" eaLnBrk="1" hangingPunct="1">
              <a:lnSpc>
                <a:spcPct val="90000"/>
              </a:lnSpc>
              <a:buFontTx/>
              <a:buNone/>
            </a:pPr>
            <a:r>
              <a:rPr lang="en-GB" altLang="cs-CZ" sz="2000" dirty="0" smtClean="0">
                <a:latin typeface="Times New Roman" pitchFamily="18" charset="0"/>
              </a:rPr>
              <a:t>	Test of significance		Confidence interval</a:t>
            </a:r>
          </a:p>
          <a:p>
            <a:pPr algn="just" eaLnBrk="1" hangingPunct="1">
              <a:lnSpc>
                <a:spcPct val="90000"/>
              </a:lnSpc>
              <a:buFontTx/>
              <a:buNone/>
            </a:pPr>
            <a:r>
              <a:rPr lang="en-GB" altLang="cs-CZ" sz="2000" dirty="0" smtClean="0">
                <a:latin typeface="Times New Roman" pitchFamily="18" charset="0"/>
              </a:rPr>
              <a:t>	approach			approach</a:t>
            </a:r>
          </a:p>
          <a:p>
            <a:pPr algn="just" eaLnBrk="1" hangingPunct="1">
              <a:lnSpc>
                <a:spcPct val="90000"/>
              </a:lnSpc>
              <a:buFontTx/>
              <a:buNone/>
            </a:pPr>
            <a:r>
              <a:rPr lang="en-GB" altLang="cs-CZ" sz="2000" dirty="0" smtClean="0">
                <a:latin typeface="Times New Roman" pitchFamily="18" charset="0"/>
              </a:rPr>
              <a:t>		</a:t>
            </a:r>
          </a:p>
          <a:p>
            <a:pPr algn="just" eaLnBrk="1" hangingPunct="1">
              <a:lnSpc>
                <a:spcPct val="90000"/>
              </a:lnSpc>
              <a:buFontTx/>
              <a:buNone/>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a:t>
            </a:r>
          </a:p>
          <a:p>
            <a:pPr algn="just" eaLnBrk="1" hangingPunct="1">
              <a:lnSpc>
                <a:spcPct val="90000"/>
              </a:lnSpc>
              <a:buFontTx/>
              <a:buNone/>
            </a:pPr>
            <a:r>
              <a:rPr lang="en-GB" altLang="cs-CZ" sz="2000" dirty="0" smtClean="0">
                <a:latin typeface="Times New Roman" pitchFamily="18" charset="0"/>
              </a:rPr>
              <a:t>	</a:t>
            </a:r>
          </a:p>
          <a:p>
            <a:pPr algn="just" eaLnBrk="1" hangingPunct="1">
              <a:lnSpc>
                <a:spcPct val="90000"/>
              </a:lnSpc>
              <a:buFontTx/>
              <a:buNone/>
            </a:pPr>
            <a:r>
              <a:rPr lang="en-GB" altLang="cs-CZ" sz="2000" dirty="0" smtClean="0">
                <a:latin typeface="Times New Roman" pitchFamily="18" charset="0"/>
              </a:rPr>
              <a:t>	Do not reject H</a:t>
            </a:r>
            <a:r>
              <a:rPr lang="en-GB" altLang="cs-CZ" sz="2000" baseline="-25000" dirty="0" smtClean="0">
                <a:latin typeface="Times New Roman" pitchFamily="18" charset="0"/>
              </a:rPr>
              <a:t>0 </a:t>
            </a:r>
            <a:r>
              <a:rPr lang="en-GB" altLang="cs-CZ" sz="2000" dirty="0" smtClean="0">
                <a:latin typeface="Times New Roman" pitchFamily="18" charset="0"/>
              </a:rPr>
              <a:t>since		Since 1 lies within the</a:t>
            </a:r>
          </a:p>
          <a:p>
            <a:pPr algn="just" eaLnBrk="1" hangingPunct="1">
              <a:lnSpc>
                <a:spcPct val="90000"/>
              </a:lnSpc>
              <a:buFontTx/>
              <a:buNone/>
            </a:pPr>
            <a:r>
              <a:rPr lang="en-GB" altLang="cs-CZ" sz="2000" dirty="0" smtClean="0">
                <a:latin typeface="Times New Roman" pitchFamily="18" charset="0"/>
              </a:rPr>
              <a:t>	test stat lies within 		confidence interval,</a:t>
            </a:r>
          </a:p>
          <a:p>
            <a:pPr algn="just" eaLnBrk="1" hangingPunct="1">
              <a:lnSpc>
                <a:spcPct val="90000"/>
              </a:lnSpc>
              <a:buFontTx/>
              <a:buNone/>
            </a:pPr>
            <a:r>
              <a:rPr lang="en-GB" altLang="cs-CZ" sz="2000" dirty="0" smtClean="0">
                <a:latin typeface="Times New Roman" pitchFamily="18" charset="0"/>
              </a:rPr>
              <a:t>	non-rejection region		do not reject H</a:t>
            </a:r>
            <a:r>
              <a:rPr lang="en-GB" altLang="cs-CZ" sz="2000" baseline="-25000" dirty="0" smtClean="0">
                <a:latin typeface="Times New Roman" pitchFamily="18" charset="0"/>
              </a:rPr>
              <a:t>0</a:t>
            </a: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p:txBody>
      </p:sp>
      <p:pic>
        <p:nvPicPr>
          <p:cNvPr id="563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76675"/>
            <a:ext cx="1905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846513"/>
            <a:ext cx="28194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8" name="TextBox 7"/>
              <p:cNvSpPr txBox="1"/>
              <p:nvPr/>
            </p:nvSpPr>
            <p:spPr>
              <a:xfrm>
                <a:off x="2095500" y="3800475"/>
                <a:ext cx="272190"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8" name="TextBox 7"/>
              <p:cNvSpPr txBox="1">
                <a:spLocks noRot="1" noChangeAspect="1" noMove="1" noResize="1" noEditPoints="1" noAdjustHandles="1" noChangeArrowheads="1" noChangeShapeType="1" noTextEdit="1"/>
              </p:cNvSpPr>
              <p:nvPr/>
            </p:nvSpPr>
            <p:spPr>
              <a:xfrm>
                <a:off x="2095500" y="3800475"/>
                <a:ext cx="272190" cy="356957"/>
              </a:xfrm>
              <a:prstGeom prst="rect">
                <a:avLst/>
              </a:prstGeom>
              <a:blipFill>
                <a:blip r:embed="rId4"/>
                <a:stretch>
                  <a:fillRect l="-31818" t="-18644" r="-79545" b="-338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531062" y="4186931"/>
                <a:ext cx="212138"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10" name="TextBox 9"/>
              <p:cNvSpPr txBox="1">
                <a:spLocks noRot="1" noChangeAspect="1" noMove="1" noResize="1" noEditPoints="1" noAdjustHandles="1" noChangeArrowheads="1" noChangeShapeType="1" noTextEdit="1"/>
              </p:cNvSpPr>
              <p:nvPr/>
            </p:nvSpPr>
            <p:spPr>
              <a:xfrm>
                <a:off x="2531062" y="4186931"/>
                <a:ext cx="212138" cy="356957"/>
              </a:xfrm>
              <a:prstGeom prst="rect">
                <a:avLst/>
              </a:prstGeom>
              <a:blipFill>
                <a:blip r:embed="rId5"/>
                <a:stretch>
                  <a:fillRect l="-51429" t="-20690" r="-85714" b="-34483"/>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7BF6F60-CC36-46F5-9E91-55DD2C3661B9}" type="slidenum">
              <a:rPr lang="en-GB" altLang="cs-CZ" sz="1400" smtClean="0">
                <a:latin typeface="Times New Roman" pitchFamily="18" charset="0"/>
              </a:rPr>
              <a:pPr eaLnBrk="1" hangingPunct="1">
                <a:spcBef>
                  <a:spcPct val="0"/>
                </a:spcBef>
                <a:buFontTx/>
                <a:buNone/>
              </a:pPr>
              <a:t>6</a:t>
            </a:fld>
            <a:endParaRPr lang="en-GB" altLang="cs-CZ" sz="1400" smtClean="0">
              <a:latin typeface="Times New Roman" pitchFamily="18" charset="0"/>
            </a:endParaRPr>
          </a:p>
        </p:txBody>
      </p:sp>
      <p:sp>
        <p:nvSpPr>
          <p:cNvPr id="5124" name="Rectangle 2"/>
          <p:cNvSpPr>
            <a:spLocks noGrp="1" noChangeArrowheads="1"/>
          </p:cNvSpPr>
          <p:nvPr>
            <p:ph type="title"/>
          </p:nvPr>
        </p:nvSpPr>
        <p:spPr>
          <a:xfrm>
            <a:off x="1219200" y="609600"/>
            <a:ext cx="7772400" cy="1143000"/>
          </a:xfrm>
        </p:spPr>
        <p:txBody>
          <a:bodyPr/>
          <a:lstStyle/>
          <a:p>
            <a:pPr eaLnBrk="1" hangingPunct="1"/>
            <a:r>
              <a:rPr lang="en-GB" altLang="cs-CZ" sz="2500" b="1" dirty="0" smtClean="0">
                <a:solidFill>
                  <a:schemeClr val="tx1"/>
                </a:solidFill>
                <a:latin typeface="Times New Roman" pitchFamily="18" charset="0"/>
              </a:rPr>
              <a:t/>
            </a:r>
            <a:br>
              <a:rPr lang="en-GB" altLang="cs-CZ" sz="2500" b="1" dirty="0" smtClean="0">
                <a:solidFill>
                  <a:schemeClr val="tx1"/>
                </a:solidFill>
                <a:latin typeface="Times New Roman" pitchFamily="18" charset="0"/>
              </a:rPr>
            </a:br>
            <a:r>
              <a:rPr lang="cs-CZ" altLang="cs-CZ" sz="2500" b="1" dirty="0" err="1" smtClean="0">
                <a:solidFill>
                  <a:schemeClr val="tx1"/>
                </a:solidFill>
                <a:latin typeface="Times New Roman" pitchFamily="18" charset="0"/>
              </a:rPr>
              <a:t>Correlation</a:t>
            </a:r>
            <a:r>
              <a:rPr lang="cs-CZ" altLang="cs-CZ" sz="2500" b="1" dirty="0" smtClean="0">
                <a:solidFill>
                  <a:schemeClr val="tx1"/>
                </a:solidFill>
                <a:latin typeface="Times New Roman" pitchFamily="18" charset="0"/>
              </a:rPr>
              <a:t> vs. </a:t>
            </a:r>
            <a:r>
              <a:rPr lang="cs-CZ" altLang="cs-CZ" sz="2500" b="1" dirty="0" err="1" smtClean="0">
                <a:solidFill>
                  <a:schemeClr val="tx1"/>
                </a:solidFill>
                <a:latin typeface="Times New Roman" pitchFamily="18" charset="0"/>
              </a:rPr>
              <a:t>Causality</a:t>
            </a:r>
            <a:r>
              <a:rPr lang="cs-CZ" altLang="cs-CZ" sz="2500" b="1" dirty="0" smtClean="0">
                <a:solidFill>
                  <a:schemeClr val="tx1"/>
                </a:solidFill>
                <a:latin typeface="Times New Roman" pitchFamily="18" charset="0"/>
              </a:rPr>
              <a:t>…</a:t>
            </a:r>
            <a:br>
              <a:rPr lang="cs-CZ" altLang="cs-CZ" sz="2500" b="1" dirty="0" smtClean="0">
                <a:solidFill>
                  <a:schemeClr val="tx1"/>
                </a:solidFill>
                <a:latin typeface="Times New Roman" pitchFamily="18" charset="0"/>
              </a:rPr>
            </a:br>
            <a:endParaRPr lang="en-US" altLang="cs-CZ" dirty="0" smtClean="0">
              <a:solidFill>
                <a:schemeClr val="tx1"/>
              </a:solidFill>
            </a:endParaRPr>
          </a:p>
        </p:txBody>
      </p:sp>
      <p:sp>
        <p:nvSpPr>
          <p:cNvPr id="4" name="TextovéPole 3"/>
          <p:cNvSpPr txBox="1"/>
          <p:nvPr/>
        </p:nvSpPr>
        <p:spPr>
          <a:xfrm>
            <a:off x="395536" y="5984150"/>
            <a:ext cx="6032998" cy="400110"/>
          </a:xfrm>
          <a:prstGeom prst="rect">
            <a:avLst/>
          </a:prstGeom>
          <a:noFill/>
        </p:spPr>
        <p:txBody>
          <a:bodyPr wrap="none" rtlCol="0">
            <a:spAutoFit/>
          </a:bodyPr>
          <a:lstStyle/>
          <a:p>
            <a:r>
              <a:rPr lang="cs-CZ" sz="2000" b="1" dirty="0" err="1" smtClean="0">
                <a:solidFill>
                  <a:schemeClr val="accent1"/>
                </a:solidFill>
              </a:rPr>
              <a:t>Correlation</a:t>
            </a:r>
            <a:r>
              <a:rPr lang="cs-CZ" sz="2000" b="1" dirty="0" smtClean="0">
                <a:solidFill>
                  <a:schemeClr val="accent1"/>
                </a:solidFill>
              </a:rPr>
              <a:t> and </a:t>
            </a:r>
            <a:r>
              <a:rPr lang="cs-CZ" sz="2000" b="1" dirty="0" err="1" smtClean="0">
                <a:solidFill>
                  <a:schemeClr val="accent1"/>
                </a:solidFill>
              </a:rPr>
              <a:t>causality</a:t>
            </a:r>
            <a:r>
              <a:rPr lang="cs-CZ" sz="2000" b="1" dirty="0" smtClean="0">
                <a:solidFill>
                  <a:schemeClr val="accent1"/>
                </a:solidFill>
              </a:rPr>
              <a:t> are very </a:t>
            </a:r>
            <a:r>
              <a:rPr lang="cs-CZ" sz="2000" b="1" dirty="0" err="1" smtClean="0">
                <a:solidFill>
                  <a:schemeClr val="accent1"/>
                </a:solidFill>
              </a:rPr>
              <a:t>different</a:t>
            </a:r>
            <a:r>
              <a:rPr lang="cs-CZ" sz="2000" b="1" dirty="0" smtClean="0">
                <a:solidFill>
                  <a:schemeClr val="accent1"/>
                </a:solidFill>
              </a:rPr>
              <a:t> </a:t>
            </a:r>
            <a:r>
              <a:rPr lang="cs-CZ" sz="2000" b="1" dirty="0" err="1" smtClean="0">
                <a:solidFill>
                  <a:schemeClr val="accent1"/>
                </a:solidFill>
              </a:rPr>
              <a:t>concepts</a:t>
            </a:r>
            <a:r>
              <a:rPr lang="cs-CZ" sz="2000" b="1" dirty="0" smtClean="0">
                <a:solidFill>
                  <a:schemeClr val="accent1"/>
                </a:solidFill>
              </a:rPr>
              <a:t>!</a:t>
            </a:r>
            <a:endParaRPr lang="en-GB" sz="2000" b="1" dirty="0">
              <a:solidFill>
                <a:schemeClr val="accent1"/>
              </a:solidFill>
            </a:endParaRPr>
          </a:p>
        </p:txBody>
      </p:sp>
      <p:pic>
        <p:nvPicPr>
          <p:cNvPr id="2" name="Obráze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2204864"/>
            <a:ext cx="7956376" cy="3136648"/>
          </a:xfrm>
          <a:prstGeom prst="rect">
            <a:avLst/>
          </a:prstGeom>
        </p:spPr>
      </p:pic>
      <mc:AlternateContent xmlns:mc="http://schemas.openxmlformats.org/markup-compatibility/2006" xmlns:a14="http://schemas.microsoft.com/office/drawing/2010/main">
        <mc:Choice Requires="a14">
          <p:sp>
            <p:nvSpPr>
              <p:cNvPr id="3" name="TextovéPole 2"/>
              <p:cNvSpPr txBox="1"/>
              <p:nvPr/>
            </p:nvSpPr>
            <p:spPr>
              <a:xfrm>
                <a:off x="3689648" y="5341512"/>
                <a:ext cx="19442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cs-CZ" i="1" dirty="0" smtClean="0">
                          <a:latin typeface="Cambria Math"/>
                        </a:rPr>
                        <m:t>𝑟</m:t>
                      </m:r>
                      <m:r>
                        <a:rPr lang="cs-CZ" i="1" dirty="0" smtClean="0">
                          <a:latin typeface="Cambria Math"/>
                        </a:rPr>
                        <m:t>=0.99789</m:t>
                      </m:r>
                    </m:oMath>
                  </m:oMathPara>
                </a14:m>
                <a:endParaRPr lang="en-GB" dirty="0"/>
              </a:p>
            </p:txBody>
          </p:sp>
        </mc:Choice>
        <mc:Fallback xmlns="">
          <p:sp>
            <p:nvSpPr>
              <p:cNvPr id="3" name="TextovéPole 2"/>
              <p:cNvSpPr txBox="1">
                <a:spLocks noRot="1" noChangeAspect="1" noMove="1" noResize="1" noEditPoints="1" noAdjustHandles="1" noChangeArrowheads="1" noChangeShapeType="1" noTextEdit="1"/>
              </p:cNvSpPr>
              <p:nvPr/>
            </p:nvSpPr>
            <p:spPr>
              <a:xfrm>
                <a:off x="3689648" y="5341512"/>
                <a:ext cx="1944216" cy="461665"/>
              </a:xfrm>
              <a:prstGeom prst="rect">
                <a:avLst/>
              </a:prstGeom>
              <a:blipFill rotWithShape="1">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830833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380B4BE-D082-4B6D-BFFC-58885D289630}" type="slidenum">
              <a:rPr lang="en-GB" altLang="cs-CZ" sz="1400" smtClean="0">
                <a:latin typeface="Times New Roman" pitchFamily="18" charset="0"/>
              </a:rPr>
              <a:pPr eaLnBrk="1" hangingPunct="1">
                <a:spcBef>
                  <a:spcPct val="0"/>
                </a:spcBef>
                <a:buFontTx/>
                <a:buNone/>
              </a:pPr>
              <a:t>60</a:t>
            </a:fld>
            <a:endParaRPr lang="en-GB" altLang="cs-CZ" sz="1400" smtClean="0">
              <a:latin typeface="Times New Roman" pitchFamily="18" charset="0"/>
            </a:endParaRPr>
          </a:p>
        </p:txBody>
      </p:sp>
      <p:sp>
        <p:nvSpPr>
          <p:cNvPr id="57348" name="Rectangle 2"/>
          <p:cNvSpPr>
            <a:spLocks noGrp="1" noChangeArrowheads="1"/>
          </p:cNvSpPr>
          <p:nvPr>
            <p:ph type="title"/>
          </p:nvPr>
        </p:nvSpPr>
        <p:spPr>
          <a:xfrm>
            <a:off x="990600" y="609600"/>
            <a:ext cx="7772400" cy="1143000"/>
          </a:xfrm>
        </p:spPr>
        <p:txBody>
          <a:bodyPr/>
          <a:lstStyle/>
          <a:p>
            <a:pPr eaLnBrk="1" hangingPunct="1"/>
            <a:r>
              <a:rPr lang="en-GB" altLang="cs-CZ" sz="2500" b="1" dirty="0" smtClean="0">
                <a:solidFill>
                  <a:schemeClr val="tx1"/>
                </a:solidFill>
                <a:latin typeface="Times New Roman" pitchFamily="18" charset="0"/>
              </a:rPr>
              <a:t>Testing other Hypotheses</a:t>
            </a:r>
            <a:r>
              <a:rPr lang="cs-CZ" altLang="cs-CZ" sz="2500" b="1" dirty="0" smtClean="0">
                <a:solidFill>
                  <a:schemeClr val="tx1"/>
                </a:solidFill>
                <a:latin typeface="Times New Roman" pitchFamily="18" charset="0"/>
              </a:rPr>
              <a:t> </a:t>
            </a:r>
            <a:br>
              <a:rPr lang="cs-CZ" altLang="cs-CZ" sz="2500" b="1" dirty="0" smtClean="0">
                <a:solidFill>
                  <a:schemeClr val="tx1"/>
                </a:solidFill>
                <a:latin typeface="Times New Roman" pitchFamily="18" charset="0"/>
              </a:rPr>
            </a:br>
            <a:r>
              <a:rPr lang="cs-CZ" altLang="cs-CZ" sz="2500" b="1" dirty="0" smtClean="0">
                <a:solidFill>
                  <a:schemeClr val="tx1"/>
                </a:solidFill>
                <a:latin typeface="Times New Roman" pitchFamily="18" charset="0"/>
              </a:rPr>
              <a:t>(use </a:t>
            </a:r>
            <a:r>
              <a:rPr lang="cs-CZ" altLang="cs-CZ" sz="2500" b="1" dirty="0" err="1" smtClean="0">
                <a:solidFill>
                  <a:schemeClr val="tx1"/>
                </a:solidFill>
                <a:latin typeface="Times New Roman" pitchFamily="18" charset="0"/>
              </a:rPr>
              <a:t>for</a:t>
            </a:r>
            <a:r>
              <a:rPr lang="cs-CZ" altLang="cs-CZ" sz="2500" b="1" dirty="0" smtClean="0">
                <a:solidFill>
                  <a:schemeClr val="tx1"/>
                </a:solidFill>
                <a:latin typeface="Times New Roman" pitchFamily="18" charset="0"/>
              </a:rPr>
              <a:t> </a:t>
            </a:r>
            <a:r>
              <a:rPr lang="cs-CZ" altLang="cs-CZ" sz="2500" b="1" dirty="0" err="1" smtClean="0">
                <a:solidFill>
                  <a:schemeClr val="tx1"/>
                </a:solidFill>
                <a:latin typeface="Times New Roman" pitchFamily="18" charset="0"/>
              </a:rPr>
              <a:t>confidence</a:t>
            </a:r>
            <a:r>
              <a:rPr lang="cs-CZ" altLang="cs-CZ" sz="2500" b="1" dirty="0" smtClean="0">
                <a:solidFill>
                  <a:schemeClr val="tx1"/>
                </a:solidFill>
                <a:latin typeface="Times New Roman" pitchFamily="18" charset="0"/>
              </a:rPr>
              <a:t> </a:t>
            </a:r>
            <a:r>
              <a:rPr lang="cs-CZ" altLang="cs-CZ" sz="2500" b="1" dirty="0" err="1" smtClean="0">
                <a:solidFill>
                  <a:schemeClr val="tx1"/>
                </a:solidFill>
                <a:latin typeface="Times New Roman" pitchFamily="18" charset="0"/>
              </a:rPr>
              <a:t>intervals</a:t>
            </a:r>
            <a:r>
              <a:rPr lang="cs-CZ" altLang="cs-CZ" sz="2500" b="1" dirty="0" smtClean="0">
                <a:solidFill>
                  <a:schemeClr val="tx1"/>
                </a:solidFill>
                <a:latin typeface="Times New Roman" pitchFamily="18" charset="0"/>
              </a:rPr>
              <a:t>)</a:t>
            </a:r>
            <a:endParaRPr lang="en-US" altLang="cs-CZ" sz="2000" b="1" dirty="0" smtClean="0">
              <a:solidFill>
                <a:schemeClr val="tx1"/>
              </a:solidFill>
              <a:latin typeface="Times New Roman" pitchFamily="18" charset="0"/>
            </a:endParaRPr>
          </a:p>
        </p:txBody>
      </p:sp>
      <p:sp>
        <p:nvSpPr>
          <p:cNvPr id="57349" name="Rectangle 3"/>
          <p:cNvSpPr>
            <a:spLocks noGrp="1" noChangeArrowheads="1"/>
          </p:cNvSpPr>
          <p:nvPr>
            <p:ph type="body" idx="1"/>
          </p:nvPr>
        </p:nvSpPr>
        <p:spPr>
          <a:xfrm>
            <a:off x="457200" y="2209800"/>
            <a:ext cx="8458200" cy="3733800"/>
          </a:xfrm>
        </p:spPr>
        <p:txBody>
          <a:bodyPr/>
          <a:lstStyle/>
          <a:p>
            <a:pPr algn="just" eaLnBrk="1" hangingPunct="1"/>
            <a:r>
              <a:rPr lang="en-GB" altLang="cs-CZ" sz="2000" dirty="0" smtClean="0">
                <a:latin typeface="Times New Roman" pitchFamily="18" charset="0"/>
              </a:rPr>
              <a:t>What if we wanted to test H</a:t>
            </a:r>
            <a:r>
              <a:rPr lang="en-GB" altLang="cs-CZ" sz="2000" baseline="-25000" dirty="0" smtClean="0">
                <a:latin typeface="Times New Roman" pitchFamily="18" charset="0"/>
              </a:rPr>
              <a:t>0</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0 or H</a:t>
            </a:r>
            <a:r>
              <a:rPr lang="en-GB" altLang="cs-CZ" sz="2000" baseline="-25000" dirty="0" smtClean="0">
                <a:latin typeface="Times New Roman" pitchFamily="18" charset="0"/>
              </a:rPr>
              <a:t>0</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2?</a:t>
            </a: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Note that we can test these with the confidence interval approach.</a:t>
            </a:r>
          </a:p>
          <a:p>
            <a:pPr algn="just" eaLnBrk="1" hangingPunct="1">
              <a:buFontTx/>
              <a:buNone/>
            </a:pPr>
            <a:r>
              <a:rPr lang="en-GB" altLang="cs-CZ" sz="2000" dirty="0" smtClean="0">
                <a:latin typeface="Times New Roman" pitchFamily="18" charset="0"/>
              </a:rPr>
              <a:t>	For interest (!), test </a:t>
            </a:r>
          </a:p>
          <a:p>
            <a:pPr algn="just" eaLnBrk="1" hangingPunct="1">
              <a:buFontTx/>
              <a:buNone/>
            </a:pPr>
            <a:r>
              <a:rPr lang="en-GB" altLang="cs-CZ" sz="2000" dirty="0" smtClean="0">
                <a:latin typeface="Times New Roman" pitchFamily="18" charset="0"/>
              </a:rPr>
              <a:t>		H</a:t>
            </a:r>
            <a:r>
              <a:rPr lang="en-GB" altLang="cs-CZ" sz="2000" baseline="-25000" dirty="0" smtClean="0">
                <a:latin typeface="Times New Roman" pitchFamily="18" charset="0"/>
              </a:rPr>
              <a:t>0</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0</a:t>
            </a:r>
          </a:p>
          <a:p>
            <a:pPr algn="just" eaLnBrk="1" hangingPunct="1">
              <a:buFontTx/>
              <a:buNone/>
            </a:pPr>
            <a:r>
              <a:rPr lang="en-GB" altLang="cs-CZ" sz="2000" dirty="0" smtClean="0">
                <a:latin typeface="Times New Roman" pitchFamily="18" charset="0"/>
              </a:rPr>
              <a:t>	vs.	H</a:t>
            </a:r>
            <a:r>
              <a:rPr lang="en-GB" altLang="cs-CZ" sz="2000" baseline="-25000" dirty="0" smtClean="0">
                <a:latin typeface="Times New Roman" pitchFamily="18" charset="0"/>
              </a:rPr>
              <a:t>1</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0</a:t>
            </a:r>
          </a:p>
          <a:p>
            <a:pPr algn="just" eaLnBrk="1" hangingPunct="1"/>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H</a:t>
            </a:r>
            <a:r>
              <a:rPr lang="en-GB" altLang="cs-CZ" sz="2000" baseline="-25000" dirty="0" smtClean="0">
                <a:latin typeface="Times New Roman" pitchFamily="18" charset="0"/>
              </a:rPr>
              <a:t>0</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2</a:t>
            </a:r>
          </a:p>
          <a:p>
            <a:pPr algn="just" eaLnBrk="1" hangingPunct="1">
              <a:buFontTx/>
              <a:buNone/>
            </a:pPr>
            <a:r>
              <a:rPr lang="en-GB" altLang="cs-CZ" sz="2000" dirty="0" smtClean="0">
                <a:latin typeface="Times New Roman" pitchFamily="18" charset="0"/>
              </a:rPr>
              <a:t>	vs.	H</a:t>
            </a:r>
            <a:r>
              <a:rPr lang="en-GB" altLang="cs-CZ" sz="2000" baseline="-25000" dirty="0" smtClean="0">
                <a:latin typeface="Times New Roman" pitchFamily="18" charset="0"/>
              </a:rPr>
              <a:t>1</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2</a:t>
            </a:r>
          </a:p>
          <a:p>
            <a:pPr algn="just" eaLnBrk="1" hangingPunct="1">
              <a:buFontTx/>
              <a:buNone/>
            </a:pPr>
            <a:r>
              <a:rPr lang="en-GB" altLang="cs-CZ" sz="2000" dirty="0" smtClean="0">
                <a:latin typeface="Times New Roman" pitchFamily="18" charset="0"/>
              </a:rPr>
              <a:t>	</a:t>
            </a:r>
          </a:p>
          <a:p>
            <a:pPr algn="just" eaLnBrk="1" hangingPunct="1"/>
            <a:endParaRPr lang="en-GB" altLang="cs-CZ" sz="2000" dirty="0" smtClean="0">
              <a:latin typeface="Times New Roman" pitchFamily="18"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2701198180"/>
              </p:ext>
            </p:extLst>
          </p:nvPr>
        </p:nvGraphicFramePr>
        <p:xfrm>
          <a:off x="5209840" y="3789040"/>
          <a:ext cx="2232025" cy="741362"/>
        </p:xfrm>
        <a:graphic>
          <a:graphicData uri="http://schemas.openxmlformats.org/presentationml/2006/ole">
            <mc:AlternateContent xmlns:mc="http://schemas.openxmlformats.org/markup-compatibility/2006">
              <mc:Choice xmlns:v="urn:schemas-microsoft-com:vml" Requires="v">
                <p:oleObj spid="_x0000_s55329" name="Equation" r:id="rId3" imgW="1295400" imgH="431800" progId="Equation.3">
                  <p:embed/>
                </p:oleObj>
              </mc:Choice>
              <mc:Fallback>
                <p:oleObj name="Equation" r:id="rId3" imgW="12954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840" y="3789040"/>
                        <a:ext cx="223202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4953000"/>
            <a:ext cx="2438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8" name="TextBox 7"/>
              <p:cNvSpPr txBox="1"/>
              <p:nvPr/>
            </p:nvSpPr>
            <p:spPr>
              <a:xfrm>
                <a:off x="6545168" y="4940205"/>
                <a:ext cx="272190"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8" name="TextBox 7"/>
              <p:cNvSpPr txBox="1">
                <a:spLocks noRot="1" noChangeAspect="1" noMove="1" noResize="1" noEditPoints="1" noAdjustHandles="1" noChangeArrowheads="1" noChangeShapeType="1" noTextEdit="1"/>
              </p:cNvSpPr>
              <p:nvPr/>
            </p:nvSpPr>
            <p:spPr>
              <a:xfrm>
                <a:off x="6545168" y="4940205"/>
                <a:ext cx="272190" cy="356957"/>
              </a:xfrm>
              <a:prstGeom prst="rect">
                <a:avLst/>
              </a:prstGeom>
              <a:blipFill>
                <a:blip r:embed="rId6"/>
                <a:stretch>
                  <a:fillRect l="-31818" t="-18644" r="-79545" b="-338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7020272" y="5315761"/>
                <a:ext cx="257858"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9" name="TextBox 8"/>
              <p:cNvSpPr txBox="1">
                <a:spLocks noRot="1" noChangeAspect="1" noMove="1" noResize="1" noEditPoints="1" noAdjustHandles="1" noChangeArrowheads="1" noChangeShapeType="1" noTextEdit="1"/>
              </p:cNvSpPr>
              <p:nvPr/>
            </p:nvSpPr>
            <p:spPr>
              <a:xfrm>
                <a:off x="7020272" y="5315761"/>
                <a:ext cx="257858" cy="356957"/>
              </a:xfrm>
              <a:prstGeom prst="rect">
                <a:avLst/>
              </a:prstGeom>
              <a:blipFill>
                <a:blip r:embed="rId7"/>
                <a:stretch>
                  <a:fillRect l="-38095" t="-18644" r="-76190" b="-33898"/>
                </a:stretch>
              </a:blipFill>
            </p:spPr>
            <p:txBody>
              <a:bodyPr/>
              <a:lstStyle/>
              <a:p>
                <a:r>
                  <a:rPr 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2F4BA8A-F12F-43C1-A4F2-E2BE290FD74E}" type="slidenum">
              <a:rPr lang="en-GB" altLang="cs-CZ" sz="1400" smtClean="0">
                <a:latin typeface="Times New Roman" pitchFamily="18" charset="0"/>
              </a:rPr>
              <a:pPr eaLnBrk="1" hangingPunct="1">
                <a:spcBef>
                  <a:spcPct val="0"/>
                </a:spcBef>
                <a:buFontTx/>
                <a:buNone/>
              </a:pPr>
              <a:t>61</a:t>
            </a:fld>
            <a:endParaRPr lang="en-GB" altLang="cs-CZ" sz="1400" smtClean="0">
              <a:latin typeface="Times New Roman" pitchFamily="18" charset="0"/>
            </a:endParaRPr>
          </a:p>
        </p:txBody>
      </p:sp>
      <p:sp>
        <p:nvSpPr>
          <p:cNvPr id="58372" name="Rectangle 2"/>
          <p:cNvSpPr>
            <a:spLocks noGrp="1" noChangeArrowheads="1"/>
          </p:cNvSpPr>
          <p:nvPr>
            <p:ph type="title"/>
          </p:nvPr>
        </p:nvSpPr>
        <p:spPr/>
        <p:txBody>
          <a:bodyPr/>
          <a:lstStyle/>
          <a:p>
            <a:pPr eaLnBrk="1" hangingPunct="1"/>
            <a:r>
              <a:rPr lang="en-US" altLang="cs-CZ" sz="2500" b="1" dirty="0" smtClean="0">
                <a:solidFill>
                  <a:schemeClr val="tx1"/>
                </a:solidFill>
                <a:latin typeface="Times New Roman" pitchFamily="18" charset="0"/>
              </a:rPr>
              <a:t>Changing the Size of the Test</a:t>
            </a:r>
            <a:r>
              <a:rPr lang="cs-CZ" altLang="cs-CZ" sz="2500" b="1" dirty="0" smtClean="0">
                <a:solidFill>
                  <a:schemeClr val="tx1"/>
                </a:solidFill>
                <a:latin typeface="Times New Roman" pitchFamily="18" charset="0"/>
              </a:rPr>
              <a:t> </a:t>
            </a:r>
            <a:br>
              <a:rPr lang="cs-CZ" altLang="cs-CZ" sz="2500" b="1" dirty="0" smtClean="0">
                <a:solidFill>
                  <a:schemeClr val="tx1"/>
                </a:solidFill>
                <a:latin typeface="Times New Roman" pitchFamily="18" charset="0"/>
              </a:rPr>
            </a:br>
            <a:r>
              <a:rPr lang="cs-CZ" altLang="cs-CZ" sz="2500" b="1" dirty="0" smtClean="0">
                <a:solidFill>
                  <a:schemeClr val="tx1"/>
                </a:solidFill>
                <a:latin typeface="Times New Roman" pitchFamily="18" charset="0"/>
              </a:rPr>
              <a:t>(use </a:t>
            </a:r>
            <a:r>
              <a:rPr lang="cs-CZ" altLang="cs-CZ" sz="2500" b="1" dirty="0" err="1" smtClean="0">
                <a:solidFill>
                  <a:schemeClr val="tx1"/>
                </a:solidFill>
                <a:latin typeface="Times New Roman" pitchFamily="18" charset="0"/>
              </a:rPr>
              <a:t>for</a:t>
            </a:r>
            <a:r>
              <a:rPr lang="cs-CZ" altLang="cs-CZ" sz="2500" b="1" dirty="0" smtClean="0">
                <a:solidFill>
                  <a:schemeClr val="tx1"/>
                </a:solidFill>
                <a:latin typeface="Times New Roman" pitchFamily="18" charset="0"/>
              </a:rPr>
              <a:t> test-</a:t>
            </a:r>
            <a:r>
              <a:rPr lang="cs-CZ" altLang="cs-CZ" sz="2500" b="1" dirty="0" err="1" smtClean="0">
                <a:solidFill>
                  <a:schemeClr val="tx1"/>
                </a:solidFill>
                <a:latin typeface="Times New Roman" pitchFamily="18" charset="0"/>
              </a:rPr>
              <a:t>of</a:t>
            </a:r>
            <a:r>
              <a:rPr lang="cs-CZ" altLang="cs-CZ" sz="2500" b="1" dirty="0" smtClean="0">
                <a:solidFill>
                  <a:schemeClr val="tx1"/>
                </a:solidFill>
                <a:latin typeface="Times New Roman" pitchFamily="18" charset="0"/>
              </a:rPr>
              <a:t> </a:t>
            </a:r>
            <a:r>
              <a:rPr lang="cs-CZ" altLang="cs-CZ" sz="2500" b="1" dirty="0" err="1" smtClean="0">
                <a:solidFill>
                  <a:schemeClr val="tx1"/>
                </a:solidFill>
                <a:latin typeface="Times New Roman" pitchFamily="18" charset="0"/>
              </a:rPr>
              <a:t>significance</a:t>
            </a:r>
            <a:r>
              <a:rPr lang="cs-CZ" altLang="cs-CZ" sz="2500" b="1" dirty="0" smtClean="0">
                <a:solidFill>
                  <a:schemeClr val="tx1"/>
                </a:solidFill>
                <a:latin typeface="Times New Roman" pitchFamily="18" charset="0"/>
              </a:rPr>
              <a:t> </a:t>
            </a:r>
            <a:r>
              <a:rPr lang="cs-CZ" altLang="cs-CZ" sz="2500" b="1" dirty="0" err="1" smtClean="0">
                <a:solidFill>
                  <a:schemeClr val="tx1"/>
                </a:solidFill>
                <a:latin typeface="Times New Roman" pitchFamily="18" charset="0"/>
              </a:rPr>
              <a:t>approach</a:t>
            </a:r>
            <a:r>
              <a:rPr lang="cs-CZ" altLang="cs-CZ" sz="2500" b="1" dirty="0" smtClean="0">
                <a:solidFill>
                  <a:schemeClr val="tx1"/>
                </a:solidFill>
                <a:latin typeface="Times New Roman" pitchFamily="18" charset="0"/>
              </a:rPr>
              <a:t>)</a:t>
            </a:r>
            <a:endParaRPr lang="en-US" altLang="cs-CZ" sz="2000" b="1" dirty="0" smtClean="0">
              <a:solidFill>
                <a:schemeClr val="tx1"/>
              </a:solidFill>
              <a:latin typeface="Times New Roman" pitchFamily="18" charset="0"/>
            </a:endParaRPr>
          </a:p>
        </p:txBody>
      </p:sp>
      <p:sp>
        <p:nvSpPr>
          <p:cNvPr id="58373" name="Rectangle 3"/>
          <p:cNvSpPr>
            <a:spLocks noGrp="1" noChangeArrowheads="1"/>
          </p:cNvSpPr>
          <p:nvPr>
            <p:ph type="body" idx="1"/>
          </p:nvPr>
        </p:nvSpPr>
        <p:spPr/>
        <p:txBody>
          <a:bodyPr/>
          <a:lstStyle/>
          <a:p>
            <a:pPr algn="just" eaLnBrk="1" hangingPunct="1">
              <a:lnSpc>
                <a:spcPct val="90000"/>
              </a:lnSpc>
            </a:pPr>
            <a:r>
              <a:rPr lang="en-GB" altLang="cs-CZ" sz="2000" dirty="0" smtClean="0">
                <a:latin typeface="Times New Roman" pitchFamily="18" charset="0"/>
              </a:rPr>
              <a:t>But note that we looked at only a 5% size of test. In marginal cases </a:t>
            </a:r>
          </a:p>
          <a:p>
            <a:pPr algn="just" eaLnBrk="1" hangingPunct="1">
              <a:lnSpc>
                <a:spcPct val="90000"/>
              </a:lnSpc>
              <a:buFontTx/>
              <a:buNone/>
            </a:pPr>
            <a:r>
              <a:rPr lang="en-GB" altLang="cs-CZ" sz="2000" dirty="0" smtClean="0">
                <a:latin typeface="Times New Roman" pitchFamily="18" charset="0"/>
              </a:rPr>
              <a:t>	(e.g. H</a:t>
            </a:r>
            <a:r>
              <a:rPr lang="en-GB" altLang="cs-CZ" sz="2000" baseline="-25000" dirty="0" smtClean="0">
                <a:latin typeface="Times New Roman" pitchFamily="18" charset="0"/>
              </a:rPr>
              <a:t>0</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 1), we may get a completely different answer if  we use a different size of test. This is where the test of significance approach is better than a confidence interval.</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For example, say we wanted to use a 10% size of test. Using the test of significance approach, </a:t>
            </a:r>
          </a:p>
          <a:p>
            <a:pPr algn="just" eaLnBrk="1" hangingPunct="1">
              <a:lnSpc>
                <a:spcPct val="90000"/>
              </a:lnSpc>
              <a:buFontTx/>
              <a:buNone/>
            </a:pPr>
            <a:r>
              <a:rPr lang="en-GB" altLang="cs-CZ" sz="2000" dirty="0" smtClean="0">
                <a:latin typeface="Times New Roman" pitchFamily="18" charset="0"/>
              </a:rPr>
              <a:t>	 </a:t>
            </a:r>
          </a:p>
          <a:p>
            <a:pPr algn="just" eaLnBrk="1" hangingPunct="1">
              <a:lnSpc>
                <a:spcPct val="90000"/>
              </a:lnSpc>
              <a:buFontTx/>
              <a:buNone/>
            </a:pPr>
            <a:r>
              <a:rPr lang="en-GB" altLang="cs-CZ" sz="2000" dirty="0" smtClean="0">
                <a:latin typeface="Times New Roman" pitchFamily="18" charset="0"/>
              </a:rPr>
              <a:t>	</a:t>
            </a:r>
          </a:p>
          <a:p>
            <a:pPr algn="just" eaLnBrk="1" hangingPunct="1">
              <a:lnSpc>
                <a:spcPct val="90000"/>
              </a:lnSpc>
              <a:buFontTx/>
              <a:buNone/>
            </a:pPr>
            <a:endParaRPr lang="en-GB" altLang="cs-CZ" sz="2000" dirty="0" smtClean="0">
              <a:latin typeface="Times New Roman" pitchFamily="18" charset="0"/>
            </a:endParaRPr>
          </a:p>
          <a:p>
            <a:pPr algn="just" eaLnBrk="1" hangingPunct="1">
              <a:lnSpc>
                <a:spcPct val="90000"/>
              </a:lnSpc>
              <a:buFontTx/>
              <a:buNone/>
            </a:pPr>
            <a:r>
              <a:rPr lang="en-GB" altLang="cs-CZ" sz="2000" dirty="0" smtClean="0">
                <a:latin typeface="Times New Roman" pitchFamily="18" charset="0"/>
              </a:rPr>
              <a:t>	as above. The only thing that changes is the critical </a:t>
            </a:r>
            <a:r>
              <a:rPr lang="en-GB" altLang="cs-CZ" sz="2000" i="1" dirty="0" smtClean="0">
                <a:latin typeface="Times New Roman" pitchFamily="18" charset="0"/>
              </a:rPr>
              <a:t>t</a:t>
            </a:r>
            <a:r>
              <a:rPr lang="en-GB" altLang="cs-CZ" sz="2000" dirty="0" smtClean="0">
                <a:latin typeface="Times New Roman" pitchFamily="18" charset="0"/>
              </a:rPr>
              <a:t>-value.</a:t>
            </a:r>
            <a:r>
              <a:rPr lang="cs-CZ" altLang="cs-CZ" sz="2000" dirty="0" smtClean="0">
                <a:latin typeface="Times New Roman" pitchFamily="18" charset="0"/>
              </a:rPr>
              <a:t> </a:t>
            </a:r>
            <a:r>
              <a:rPr lang="cs-CZ" altLang="cs-CZ" sz="2000" dirty="0" err="1" smtClean="0">
                <a:latin typeface="Times New Roman" pitchFamily="18" charset="0"/>
              </a:rPr>
              <a:t>The</a:t>
            </a:r>
            <a:r>
              <a:rPr lang="cs-CZ" altLang="cs-CZ" sz="2000" dirty="0" smtClean="0">
                <a:latin typeface="Times New Roman" pitchFamily="18" charset="0"/>
              </a:rPr>
              <a:t> test </a:t>
            </a:r>
            <a:r>
              <a:rPr lang="cs-CZ" altLang="cs-CZ" sz="2000" dirty="0" err="1" smtClean="0">
                <a:latin typeface="Times New Roman" pitchFamily="18" charset="0"/>
              </a:rPr>
              <a:t>statistic</a:t>
            </a:r>
            <a:r>
              <a:rPr lang="cs-CZ" altLang="cs-CZ" sz="2000" dirty="0" smtClean="0">
                <a:latin typeface="Times New Roman" pitchFamily="18" charset="0"/>
              </a:rPr>
              <a:t> </a:t>
            </a:r>
            <a:r>
              <a:rPr lang="cs-CZ" altLang="cs-CZ" sz="2000" dirty="0" err="1" smtClean="0">
                <a:latin typeface="Times New Roman" pitchFamily="18" charset="0"/>
              </a:rPr>
              <a:t>remains</a:t>
            </a:r>
            <a:r>
              <a:rPr lang="cs-CZ" altLang="cs-CZ" sz="2000" dirty="0" smtClean="0">
                <a:latin typeface="Times New Roman" pitchFamily="18" charset="0"/>
              </a:rPr>
              <a:t> </a:t>
            </a:r>
            <a:r>
              <a:rPr lang="cs-CZ" altLang="cs-CZ" sz="2000" dirty="0" err="1" smtClean="0">
                <a:latin typeface="Times New Roman" pitchFamily="18" charset="0"/>
              </a:rPr>
              <a:t>the</a:t>
            </a:r>
            <a:r>
              <a:rPr lang="cs-CZ" altLang="cs-CZ" sz="2000" dirty="0" smtClean="0">
                <a:latin typeface="Times New Roman" pitchFamily="18" charset="0"/>
              </a:rPr>
              <a:t> </a:t>
            </a:r>
            <a:r>
              <a:rPr lang="cs-CZ" altLang="cs-CZ" sz="2000" dirty="0" err="1" smtClean="0">
                <a:latin typeface="Times New Roman" pitchFamily="18" charset="0"/>
              </a:rPr>
              <a:t>same</a:t>
            </a:r>
            <a:r>
              <a:rPr lang="cs-CZ" altLang="cs-CZ" sz="2000" dirty="0" smtClean="0">
                <a:latin typeface="Times New Roman" pitchFamily="18" charset="0"/>
              </a:rPr>
              <a:t>.</a:t>
            </a:r>
            <a:endParaRPr lang="en-GB" altLang="cs-CZ" sz="2000" dirty="0" smtClean="0">
              <a:latin typeface="Times New Roman" pitchFamily="18" charset="0"/>
            </a:endParaRPr>
          </a:p>
          <a:p>
            <a:pPr algn="just" eaLnBrk="1" hangingPunct="1">
              <a:lnSpc>
                <a:spcPct val="90000"/>
              </a:lnSpc>
              <a:buFontTx/>
              <a:buNone/>
            </a:pPr>
            <a:r>
              <a:rPr lang="en-GB" altLang="cs-CZ" sz="2000" i="1" dirty="0" smtClean="0">
                <a:latin typeface="Times New Roman" pitchFamily="18" charset="0"/>
              </a:rPr>
              <a:t>	</a:t>
            </a:r>
          </a:p>
          <a:p>
            <a:pPr algn="just" eaLnBrk="1" hangingPunct="1">
              <a:lnSpc>
                <a:spcPct val="90000"/>
              </a:lnSpc>
              <a:buFontTx/>
              <a:buNone/>
            </a:pPr>
            <a:r>
              <a:rPr lang="en-GB" altLang="cs-CZ" sz="2000" i="1" dirty="0" smtClean="0">
                <a:latin typeface="Times New Roman" pitchFamily="18" charset="0"/>
              </a:rPr>
              <a:t>	</a:t>
            </a:r>
            <a:endParaRPr lang="en-US" altLang="cs-CZ" sz="2000" i="1" dirty="0" smtClean="0">
              <a:latin typeface="Times New Roman" pitchFamily="18" charset="0"/>
            </a:endParaRPr>
          </a:p>
        </p:txBody>
      </p:sp>
      <p:pic>
        <p:nvPicPr>
          <p:cNvPr id="583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886200"/>
            <a:ext cx="21336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7" name="TextBox 6"/>
              <p:cNvSpPr txBox="1"/>
              <p:nvPr/>
            </p:nvSpPr>
            <p:spPr>
              <a:xfrm>
                <a:off x="4572000" y="3861048"/>
                <a:ext cx="272190"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7" name="TextBox 6"/>
              <p:cNvSpPr txBox="1">
                <a:spLocks noRot="1" noChangeAspect="1" noMove="1" noResize="1" noEditPoints="1" noAdjustHandles="1" noChangeArrowheads="1" noChangeShapeType="1" noTextEdit="1"/>
              </p:cNvSpPr>
              <p:nvPr/>
            </p:nvSpPr>
            <p:spPr>
              <a:xfrm>
                <a:off x="4572000" y="3861048"/>
                <a:ext cx="272190" cy="356957"/>
              </a:xfrm>
              <a:prstGeom prst="rect">
                <a:avLst/>
              </a:prstGeom>
              <a:blipFill>
                <a:blip r:embed="rId3"/>
                <a:stretch>
                  <a:fillRect l="-28889" t="-18644" r="-75556" b="-338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5023022" y="4247504"/>
                <a:ext cx="269058"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r>
                            <a:rPr lang="el-GR" sz="2200" b="0" i="1" smtClean="0">
                              <a:latin typeface="Cambria Math" panose="02040503050406030204" pitchFamily="18" charset="0"/>
                              <a:ea typeface="Cambria Math" panose="02040503050406030204" pitchFamily="18" charset="0"/>
                            </a:rPr>
                            <m:t>𝛽</m:t>
                          </m:r>
                        </m:e>
                      </m:acc>
                    </m:oMath>
                  </m:oMathPara>
                </a14:m>
                <a:endParaRPr lang="cs-CZ" sz="2200" b="0" dirty="0" smtClean="0"/>
              </a:p>
            </p:txBody>
          </p:sp>
        </mc:Choice>
        <mc:Fallback>
          <p:sp>
            <p:nvSpPr>
              <p:cNvPr id="8" name="TextBox 7"/>
              <p:cNvSpPr txBox="1">
                <a:spLocks noRot="1" noChangeAspect="1" noMove="1" noResize="1" noEditPoints="1" noAdjustHandles="1" noChangeArrowheads="1" noChangeShapeType="1" noTextEdit="1"/>
              </p:cNvSpPr>
              <p:nvPr/>
            </p:nvSpPr>
            <p:spPr>
              <a:xfrm>
                <a:off x="5023022" y="4247504"/>
                <a:ext cx="269058" cy="356957"/>
              </a:xfrm>
              <a:prstGeom prst="rect">
                <a:avLst/>
              </a:prstGeom>
              <a:blipFill>
                <a:blip r:embed="rId4"/>
                <a:stretch>
                  <a:fillRect l="-34091" t="-20690" r="-75000" b="-34483"/>
                </a:stretch>
              </a:blipFill>
            </p:spPr>
            <p:txBody>
              <a:bodyPr/>
              <a:lstStyle/>
              <a:p>
                <a:r>
                  <a:rPr 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9B13791-DBBD-40B7-920D-DE0ED240462B}" type="slidenum">
              <a:rPr lang="en-GB" altLang="cs-CZ" sz="1400" smtClean="0">
                <a:latin typeface="Times New Roman" pitchFamily="18" charset="0"/>
              </a:rPr>
              <a:pPr eaLnBrk="1" hangingPunct="1">
                <a:spcBef>
                  <a:spcPct val="0"/>
                </a:spcBef>
                <a:buFontTx/>
                <a:buNone/>
              </a:pPr>
              <a:t>62</a:t>
            </a:fld>
            <a:endParaRPr lang="en-GB" altLang="cs-CZ" sz="1400" smtClean="0">
              <a:latin typeface="Times New Roman" pitchFamily="18" charset="0"/>
            </a:endParaRPr>
          </a:p>
        </p:txBody>
      </p:sp>
      <p:sp>
        <p:nvSpPr>
          <p:cNvPr id="59396" name="Rectangle 2"/>
          <p:cNvSpPr>
            <a:spLocks noGrp="1" noChangeArrowheads="1"/>
          </p:cNvSpPr>
          <p:nvPr>
            <p:ph type="title"/>
          </p:nvPr>
        </p:nvSpPr>
        <p:spPr/>
        <p:txBody>
          <a:bodyPr/>
          <a:lstStyle/>
          <a:p>
            <a:pPr eaLnBrk="1" hangingPunct="1"/>
            <a:r>
              <a:rPr lang="en-US" altLang="cs-CZ" sz="2500" b="1" smtClean="0">
                <a:solidFill>
                  <a:schemeClr val="tx1"/>
                </a:solidFill>
                <a:latin typeface="Times New Roman" pitchFamily="18" charset="0"/>
              </a:rPr>
              <a:t>Changing the Size of the Test: </a:t>
            </a:r>
            <a:br>
              <a:rPr lang="en-US" altLang="cs-CZ" sz="2500" b="1" smtClean="0">
                <a:solidFill>
                  <a:schemeClr val="tx1"/>
                </a:solidFill>
                <a:latin typeface="Times New Roman" pitchFamily="18" charset="0"/>
              </a:rPr>
            </a:br>
            <a:r>
              <a:rPr lang="en-US" altLang="cs-CZ" sz="2500" b="1" smtClean="0">
                <a:solidFill>
                  <a:schemeClr val="tx1"/>
                </a:solidFill>
                <a:latin typeface="Times New Roman" pitchFamily="18" charset="0"/>
              </a:rPr>
              <a:t>The New Rejection Regions</a:t>
            </a:r>
            <a:endParaRPr lang="en-US" altLang="cs-CZ" sz="2000" b="1" smtClean="0">
              <a:solidFill>
                <a:schemeClr val="tx1"/>
              </a:solidFill>
              <a:latin typeface="Times New Roman" pitchFamily="18" charset="0"/>
            </a:endParaRPr>
          </a:p>
        </p:txBody>
      </p:sp>
      <p:pic>
        <p:nvPicPr>
          <p:cNvPr id="59397" name="Picture 6"/>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219200" y="1752600"/>
            <a:ext cx="7056438" cy="4570413"/>
          </a:xfr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4710777-92D9-4631-9679-A96A2510AAEE}" type="slidenum">
              <a:rPr lang="en-GB" altLang="cs-CZ" sz="1400" smtClean="0">
                <a:latin typeface="Times New Roman" pitchFamily="18" charset="0"/>
              </a:rPr>
              <a:pPr eaLnBrk="1" hangingPunct="1">
                <a:spcBef>
                  <a:spcPct val="0"/>
                </a:spcBef>
                <a:buFontTx/>
                <a:buNone/>
              </a:pPr>
              <a:t>63</a:t>
            </a:fld>
            <a:endParaRPr lang="en-GB" altLang="cs-CZ" sz="1400" smtClean="0">
              <a:latin typeface="Times New Roman" pitchFamily="18" charset="0"/>
            </a:endParaRPr>
          </a:p>
        </p:txBody>
      </p:sp>
      <p:sp>
        <p:nvSpPr>
          <p:cNvPr id="60420" name="Rectangle 2"/>
          <p:cNvSpPr>
            <a:spLocks noGrp="1" noChangeArrowheads="1"/>
          </p:cNvSpPr>
          <p:nvPr>
            <p:ph type="title"/>
          </p:nvPr>
        </p:nvSpPr>
        <p:spPr/>
        <p:txBody>
          <a:bodyPr/>
          <a:lstStyle/>
          <a:p>
            <a:pPr eaLnBrk="1" hangingPunct="1"/>
            <a:r>
              <a:rPr lang="en-US" altLang="cs-CZ" sz="2500" b="1" smtClean="0">
                <a:solidFill>
                  <a:schemeClr val="tx1"/>
                </a:solidFill>
                <a:latin typeface="Times New Roman" pitchFamily="18" charset="0"/>
              </a:rPr>
              <a:t>Changing the Size of the Test: </a:t>
            </a:r>
            <a:br>
              <a:rPr lang="en-US" altLang="cs-CZ" sz="2500" b="1" smtClean="0">
                <a:solidFill>
                  <a:schemeClr val="tx1"/>
                </a:solidFill>
                <a:latin typeface="Times New Roman" pitchFamily="18" charset="0"/>
              </a:rPr>
            </a:br>
            <a:r>
              <a:rPr lang="en-US" altLang="cs-CZ" sz="2500" b="1" smtClean="0">
                <a:solidFill>
                  <a:schemeClr val="tx1"/>
                </a:solidFill>
                <a:latin typeface="Times New Roman" pitchFamily="18" charset="0"/>
              </a:rPr>
              <a:t>The Conclusion</a:t>
            </a:r>
            <a:endParaRPr lang="en-US" altLang="cs-CZ" sz="2000" b="1" smtClean="0">
              <a:solidFill>
                <a:schemeClr val="tx1"/>
              </a:solidFill>
              <a:latin typeface="Times New Roman" pitchFamily="18" charset="0"/>
            </a:endParaRPr>
          </a:p>
        </p:txBody>
      </p:sp>
      <p:sp>
        <p:nvSpPr>
          <p:cNvPr id="60421" name="Rectangle 3"/>
          <p:cNvSpPr>
            <a:spLocks noGrp="1" noChangeArrowheads="1"/>
          </p:cNvSpPr>
          <p:nvPr>
            <p:ph type="body" idx="1"/>
          </p:nvPr>
        </p:nvSpPr>
        <p:spPr>
          <a:xfrm>
            <a:off x="685800" y="2151063"/>
            <a:ext cx="7772400" cy="3944937"/>
          </a:xfrm>
        </p:spPr>
        <p:txBody>
          <a:bodyPr/>
          <a:lstStyle/>
          <a:p>
            <a:pPr algn="just" eaLnBrk="1" hangingPunct="1"/>
            <a:endParaRPr lang="en-GB" altLang="cs-CZ" sz="2000" i="1" smtClean="0">
              <a:latin typeface="Times New Roman" pitchFamily="18" charset="0"/>
            </a:endParaRPr>
          </a:p>
          <a:p>
            <a:pPr algn="just" eaLnBrk="1" hangingPunct="1"/>
            <a:endParaRPr lang="en-GB" altLang="cs-CZ" sz="2000" i="1" smtClean="0">
              <a:latin typeface="Times New Roman" pitchFamily="18" charset="0"/>
            </a:endParaRPr>
          </a:p>
          <a:p>
            <a:pPr algn="just" eaLnBrk="1" hangingPunct="1"/>
            <a:r>
              <a:rPr lang="en-GB" altLang="cs-CZ" sz="2000" i="1" smtClean="0">
                <a:latin typeface="Times New Roman" pitchFamily="18" charset="0"/>
              </a:rPr>
              <a:t>t</a:t>
            </a:r>
            <a:r>
              <a:rPr lang="en-GB" altLang="cs-CZ" sz="2000" baseline="-25000" smtClean="0">
                <a:latin typeface="Times New Roman" pitchFamily="18" charset="0"/>
              </a:rPr>
              <a:t>20;10%</a:t>
            </a:r>
            <a:r>
              <a:rPr lang="en-GB" altLang="cs-CZ" sz="2000" smtClean="0">
                <a:latin typeface="Times New Roman" pitchFamily="18" charset="0"/>
              </a:rPr>
              <a:t> = 1.725. So now, as the test statistic lies in the rejection region, we would reject H</a:t>
            </a:r>
            <a:r>
              <a:rPr lang="en-GB" altLang="cs-CZ" sz="2000" baseline="-25000" smtClean="0">
                <a:latin typeface="Times New Roman" pitchFamily="18" charset="0"/>
              </a:rPr>
              <a:t>0</a:t>
            </a:r>
            <a:r>
              <a:rPr lang="en-GB" altLang="cs-CZ" sz="2000" smtClean="0">
                <a:latin typeface="Times New Roman" pitchFamily="18" charset="0"/>
              </a:rPr>
              <a:t>.</a:t>
            </a:r>
          </a:p>
          <a:p>
            <a:pPr algn="just" eaLnBrk="1" hangingPunct="1">
              <a:buFontTx/>
              <a:buNone/>
            </a:pPr>
            <a:r>
              <a:rPr lang="en-GB" altLang="cs-CZ" sz="2000" smtClean="0">
                <a:latin typeface="Times New Roman" pitchFamily="18" charset="0"/>
              </a:rPr>
              <a:t>	</a:t>
            </a:r>
          </a:p>
          <a:p>
            <a:pPr algn="just" eaLnBrk="1" hangingPunct="1"/>
            <a:r>
              <a:rPr lang="en-GB" altLang="cs-CZ" sz="2000" smtClean="0">
                <a:latin typeface="Times New Roman" pitchFamily="18" charset="0"/>
              </a:rPr>
              <a:t>Caution should therefore be used when placing emphasis on or making decisions in marginal cases (i.e. in cases where we only just reject or not reject).</a:t>
            </a:r>
          </a:p>
          <a:p>
            <a:pPr algn="just" eaLnBrk="1" hangingPunct="1"/>
            <a:endParaRPr lang="en-US" altLang="cs-CZ" sz="2000" smtClean="0">
              <a:latin typeface="Times New Roman" pitchFamily="18" charset="0"/>
            </a:endParaRPr>
          </a:p>
          <a:p>
            <a:pPr eaLnBrk="1" hangingPunct="1">
              <a:buFontTx/>
              <a:buNone/>
            </a:pPr>
            <a:endParaRPr lang="en-US" altLang="cs-CZ" sz="2000" smtClean="0">
              <a:latin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1FFD706-13AD-4A08-8E2D-C5E9D6269B1F}" type="slidenum">
              <a:rPr lang="en-GB" altLang="cs-CZ" sz="1400" smtClean="0">
                <a:latin typeface="Times New Roman" pitchFamily="18" charset="0"/>
              </a:rPr>
              <a:pPr eaLnBrk="1" hangingPunct="1">
                <a:spcBef>
                  <a:spcPct val="0"/>
                </a:spcBef>
                <a:buFontTx/>
                <a:buNone/>
              </a:pPr>
              <a:t>64</a:t>
            </a:fld>
            <a:endParaRPr lang="en-GB" altLang="cs-CZ" sz="1400" smtClean="0">
              <a:latin typeface="Times New Roman" pitchFamily="18" charset="0"/>
            </a:endParaRPr>
          </a:p>
        </p:txBody>
      </p:sp>
      <p:sp>
        <p:nvSpPr>
          <p:cNvPr id="61444" name="Rectangle 2"/>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Some More Terminology</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61445" name="Rectangle 3"/>
          <p:cNvSpPr>
            <a:spLocks noGrp="1" noChangeArrowheads="1"/>
          </p:cNvSpPr>
          <p:nvPr>
            <p:ph type="body" idx="1"/>
          </p:nvPr>
        </p:nvSpPr>
        <p:spPr>
          <a:xfrm>
            <a:off x="685800" y="2286000"/>
            <a:ext cx="7772400" cy="3471863"/>
          </a:xfrm>
        </p:spPr>
        <p:txBody>
          <a:bodyPr/>
          <a:lstStyle/>
          <a:p>
            <a:pPr algn="just" eaLnBrk="1" hangingPunct="1"/>
            <a:r>
              <a:rPr lang="en-GB" altLang="cs-CZ" sz="2000" dirty="0" smtClean="0">
                <a:latin typeface="Times New Roman" pitchFamily="18" charset="0"/>
              </a:rPr>
              <a:t>If we reject the null hypothesis at the 5% level, we say that the result of the test is statistically significant.</a:t>
            </a:r>
          </a:p>
          <a:p>
            <a:pPr algn="just" eaLnBrk="1" hangingPunct="1"/>
            <a:endParaRPr lang="en-GB" altLang="cs-CZ" sz="2000"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Note that a statistically significant result may be of no practical significance.  E.g. if a shipment of cans of beans is expected to weigh 450g per tin, but the actual mean weight of some tins is 449g, the result may be highly statistically significant but presumably nobody would care about 1g of beans.</a:t>
            </a:r>
            <a:endParaRPr lang="cs-CZ" altLang="cs-CZ" sz="2000" dirty="0" smtClean="0">
              <a:latin typeface="Times New Roman" pitchFamily="18" charset="0"/>
            </a:endParaRPr>
          </a:p>
          <a:p>
            <a:pPr algn="just" eaLnBrk="1" hangingPunct="1"/>
            <a:r>
              <a:rPr lang="cs-CZ" altLang="cs-CZ" sz="2000" b="1" dirty="0" smtClean="0">
                <a:solidFill>
                  <a:srgbClr val="FF0000"/>
                </a:solidFill>
                <a:latin typeface="Times New Roman" pitchFamily="18" charset="0"/>
              </a:rPr>
              <a:t>And vice versa – </a:t>
            </a:r>
            <a:r>
              <a:rPr lang="cs-CZ" altLang="cs-CZ" sz="2000" b="1" dirty="0" err="1" smtClean="0">
                <a:solidFill>
                  <a:srgbClr val="FF0000"/>
                </a:solidFill>
                <a:latin typeface="Times New Roman" pitchFamily="18" charset="0"/>
              </a:rPr>
              <a:t>statistically</a:t>
            </a:r>
            <a:r>
              <a:rPr lang="cs-CZ" altLang="cs-CZ" sz="2000" b="1" dirty="0" smtClean="0">
                <a:solidFill>
                  <a:srgbClr val="FF0000"/>
                </a:solidFill>
                <a:latin typeface="Times New Roman" pitchFamily="18" charset="0"/>
              </a:rPr>
              <a:t> </a:t>
            </a:r>
            <a:r>
              <a:rPr lang="cs-CZ" altLang="cs-CZ" sz="2000" b="1" dirty="0" err="1" smtClean="0">
                <a:solidFill>
                  <a:srgbClr val="FF0000"/>
                </a:solidFill>
                <a:latin typeface="Times New Roman" pitchFamily="18" charset="0"/>
              </a:rPr>
              <a:t>insignificant</a:t>
            </a:r>
            <a:r>
              <a:rPr lang="cs-CZ" altLang="cs-CZ" sz="2000" b="1" dirty="0" smtClean="0">
                <a:solidFill>
                  <a:srgbClr val="FF0000"/>
                </a:solidFill>
                <a:latin typeface="Times New Roman" pitchFamily="18" charset="0"/>
              </a:rPr>
              <a:t> </a:t>
            </a:r>
            <a:r>
              <a:rPr lang="cs-CZ" altLang="cs-CZ" sz="2000" b="1" dirty="0" err="1" smtClean="0">
                <a:solidFill>
                  <a:srgbClr val="FF0000"/>
                </a:solidFill>
                <a:latin typeface="Times New Roman" pitchFamily="18" charset="0"/>
              </a:rPr>
              <a:t>results</a:t>
            </a:r>
            <a:r>
              <a:rPr lang="cs-CZ" altLang="cs-CZ" sz="2000" b="1" dirty="0" smtClean="0">
                <a:solidFill>
                  <a:srgbClr val="FF0000"/>
                </a:solidFill>
                <a:latin typeface="Times New Roman" pitchFamily="18" charset="0"/>
              </a:rPr>
              <a:t> </a:t>
            </a:r>
            <a:r>
              <a:rPr lang="cs-CZ" altLang="cs-CZ" sz="2000" b="1" dirty="0" err="1" smtClean="0">
                <a:solidFill>
                  <a:srgbClr val="FF0000"/>
                </a:solidFill>
                <a:latin typeface="Times New Roman" pitchFamily="18" charset="0"/>
              </a:rPr>
              <a:t>might</a:t>
            </a:r>
            <a:r>
              <a:rPr lang="cs-CZ" altLang="cs-CZ" sz="2000" b="1" dirty="0" smtClean="0">
                <a:solidFill>
                  <a:srgbClr val="FF0000"/>
                </a:solidFill>
                <a:latin typeface="Times New Roman" pitchFamily="18" charset="0"/>
              </a:rPr>
              <a:t> </a:t>
            </a:r>
            <a:r>
              <a:rPr lang="cs-CZ" altLang="cs-CZ" sz="2000" b="1" dirty="0" err="1" smtClean="0">
                <a:solidFill>
                  <a:srgbClr val="FF0000"/>
                </a:solidFill>
                <a:latin typeface="Times New Roman" pitchFamily="18" charset="0"/>
              </a:rPr>
              <a:t>be</a:t>
            </a:r>
            <a:r>
              <a:rPr lang="cs-CZ" altLang="cs-CZ" sz="2000" b="1" dirty="0" smtClean="0">
                <a:solidFill>
                  <a:srgbClr val="FF0000"/>
                </a:solidFill>
                <a:latin typeface="Times New Roman" pitchFamily="18" charset="0"/>
              </a:rPr>
              <a:t> </a:t>
            </a:r>
            <a:r>
              <a:rPr lang="cs-CZ" altLang="cs-CZ" sz="2000" b="1" dirty="0" err="1" smtClean="0">
                <a:solidFill>
                  <a:srgbClr val="FF0000"/>
                </a:solidFill>
                <a:latin typeface="Times New Roman" pitchFamily="18" charset="0"/>
              </a:rPr>
              <a:t>significant</a:t>
            </a:r>
            <a:r>
              <a:rPr lang="cs-CZ" altLang="cs-CZ" sz="2000" b="1" dirty="0" smtClean="0">
                <a:solidFill>
                  <a:srgbClr val="FF0000"/>
                </a:solidFill>
                <a:latin typeface="Times New Roman" pitchFamily="18" charset="0"/>
              </a:rPr>
              <a:t> </a:t>
            </a:r>
            <a:r>
              <a:rPr lang="cs-CZ" altLang="cs-CZ" sz="2000" b="1" dirty="0" err="1" smtClean="0">
                <a:solidFill>
                  <a:srgbClr val="FF0000"/>
                </a:solidFill>
                <a:latin typeface="Times New Roman" pitchFamily="18" charset="0"/>
              </a:rPr>
              <a:t>practically</a:t>
            </a:r>
            <a:r>
              <a:rPr lang="cs-CZ" altLang="cs-CZ" sz="2000" b="1" dirty="0" smtClean="0">
                <a:solidFill>
                  <a:srgbClr val="FF0000"/>
                </a:solidFill>
                <a:latin typeface="Times New Roman" pitchFamily="18" charset="0"/>
              </a:rPr>
              <a:t>!!!</a:t>
            </a:r>
            <a:endParaRPr lang="en-GB" altLang="cs-CZ" sz="2000" b="1" dirty="0" smtClean="0">
              <a:solidFill>
                <a:srgbClr val="FF0000"/>
              </a:solidFill>
              <a:latin typeface="Times New Roman" pitchFamily="18" charset="0"/>
            </a:endParaRPr>
          </a:p>
          <a:p>
            <a:pPr algn="just" eaLnBrk="1" hangingPunct="1"/>
            <a:endParaRPr lang="en-GB" altLang="cs-CZ" sz="2000" dirty="0" smtClean="0">
              <a:latin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DE82BCA-0F07-4387-8648-B1E6DDCBB04F}" type="slidenum">
              <a:rPr lang="en-GB" altLang="cs-CZ" sz="1400" smtClean="0">
                <a:latin typeface="Times New Roman" pitchFamily="18" charset="0"/>
              </a:rPr>
              <a:pPr eaLnBrk="1" hangingPunct="1">
                <a:spcBef>
                  <a:spcPct val="0"/>
                </a:spcBef>
                <a:buFontTx/>
                <a:buNone/>
              </a:pPr>
              <a:t>65</a:t>
            </a:fld>
            <a:endParaRPr lang="en-GB" altLang="cs-CZ" sz="1400" smtClean="0">
              <a:latin typeface="Times New Roman" pitchFamily="18" charset="0"/>
            </a:endParaRPr>
          </a:p>
        </p:txBody>
      </p:sp>
      <p:sp>
        <p:nvSpPr>
          <p:cNvPr id="62468" name="Rectangle 2"/>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The Errors That We Can Make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Using Hypothesis Tests</a:t>
            </a:r>
            <a:r>
              <a:rPr lang="en-GB" altLang="cs-CZ" sz="2000" b="1" smtClean="0">
                <a:solidFill>
                  <a:schemeClr val="tx1"/>
                </a:solidFill>
                <a:latin typeface="Times New Roman" pitchFamily="18" charset="0"/>
              </a:rPr>
              <a:t/>
            </a:r>
            <a:br>
              <a:rPr lang="en-GB" altLang="cs-CZ" sz="2000" b="1" smtClean="0">
                <a:solidFill>
                  <a:schemeClr val="tx1"/>
                </a:solidFill>
                <a:latin typeface="Times New Roman" pitchFamily="18" charset="0"/>
              </a:rPr>
            </a:br>
            <a:endParaRPr lang="en-US" altLang="cs-CZ" smtClean="0">
              <a:solidFill>
                <a:schemeClr val="tx1"/>
              </a:solidFill>
            </a:endParaRPr>
          </a:p>
        </p:txBody>
      </p:sp>
      <p:sp>
        <p:nvSpPr>
          <p:cNvPr id="62469" name="Rectangle 3"/>
          <p:cNvSpPr>
            <a:spLocks noGrp="1" noChangeArrowheads="1"/>
          </p:cNvSpPr>
          <p:nvPr>
            <p:ph type="body" idx="1"/>
          </p:nvPr>
        </p:nvSpPr>
        <p:spPr>
          <a:xfrm>
            <a:off x="685800" y="1752600"/>
            <a:ext cx="8153400" cy="4343400"/>
          </a:xfrm>
        </p:spPr>
        <p:txBody>
          <a:bodyPr/>
          <a:lstStyle/>
          <a:p>
            <a:pPr algn="just" eaLnBrk="1" hangingPunct="1"/>
            <a:r>
              <a:rPr lang="en-GB" altLang="cs-CZ" sz="2000" smtClean="0">
                <a:latin typeface="Times New Roman" pitchFamily="18" charset="0"/>
              </a:rPr>
              <a:t>We usually reject H</a:t>
            </a:r>
            <a:r>
              <a:rPr lang="en-GB" altLang="cs-CZ" sz="2000" baseline="-25000" smtClean="0">
                <a:latin typeface="Times New Roman" pitchFamily="18" charset="0"/>
              </a:rPr>
              <a:t>0</a:t>
            </a:r>
            <a:r>
              <a:rPr lang="en-GB" altLang="cs-CZ" sz="2000" smtClean="0">
                <a:latin typeface="Times New Roman" pitchFamily="18" charset="0"/>
              </a:rPr>
              <a:t> if the test statistic is statistically significant at a chosen significance level. </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There are two possible errors we could make:</a:t>
            </a:r>
          </a:p>
          <a:p>
            <a:pPr algn="just" eaLnBrk="1" hangingPunct="1">
              <a:buFontTx/>
              <a:buNone/>
            </a:pPr>
            <a:r>
              <a:rPr lang="en-GB" altLang="cs-CZ" sz="2000" smtClean="0">
                <a:latin typeface="Times New Roman" pitchFamily="18" charset="0"/>
              </a:rPr>
              <a:t>	1. Rejecting H</a:t>
            </a:r>
            <a:r>
              <a:rPr lang="en-GB" altLang="cs-CZ" sz="2000" baseline="-25000" smtClean="0">
                <a:latin typeface="Times New Roman" pitchFamily="18" charset="0"/>
              </a:rPr>
              <a:t>0</a:t>
            </a:r>
            <a:r>
              <a:rPr lang="en-GB" altLang="cs-CZ" sz="2000" smtClean="0">
                <a:latin typeface="Times New Roman" pitchFamily="18" charset="0"/>
              </a:rPr>
              <a:t> when it was really true. This is called a type I error.</a:t>
            </a:r>
          </a:p>
          <a:p>
            <a:pPr algn="just" eaLnBrk="1" hangingPunct="1">
              <a:buFontTx/>
              <a:buNone/>
            </a:pPr>
            <a:r>
              <a:rPr lang="en-GB" altLang="cs-CZ" sz="2000" smtClean="0">
                <a:latin typeface="Times New Roman" pitchFamily="18" charset="0"/>
              </a:rPr>
              <a:t>	2. Not rejecting H</a:t>
            </a:r>
            <a:r>
              <a:rPr lang="en-GB" altLang="cs-CZ" sz="2000" baseline="-25000" smtClean="0">
                <a:latin typeface="Times New Roman" pitchFamily="18" charset="0"/>
              </a:rPr>
              <a:t>0</a:t>
            </a:r>
            <a:r>
              <a:rPr lang="en-GB" altLang="cs-CZ" sz="2000" smtClean="0">
                <a:latin typeface="Times New Roman" pitchFamily="18" charset="0"/>
              </a:rPr>
              <a:t> when it was in fact false. This is called a type II error. </a:t>
            </a:r>
          </a:p>
          <a:p>
            <a:pPr algn="just" eaLnBrk="1" hangingPunct="1"/>
            <a:endParaRPr lang="en-GB" altLang="cs-CZ" sz="2000" smtClean="0">
              <a:latin typeface="Times New Roman" pitchFamily="18" charset="0"/>
            </a:endParaRPr>
          </a:p>
          <a:p>
            <a:pPr algn="just" eaLnBrk="1" hangingPunct="1"/>
            <a:endParaRPr lang="en-GB" altLang="cs-CZ" sz="2000" smtClean="0">
              <a:latin typeface="Times New Roman" pitchFamily="18" charset="0"/>
            </a:endParaRPr>
          </a:p>
          <a:p>
            <a:pPr eaLnBrk="1" hangingPunct="1"/>
            <a:endParaRPr lang="en-US" altLang="cs-CZ" sz="2000" smtClean="0">
              <a:latin typeface="Times New Roman" pitchFamily="18" charset="0"/>
            </a:endParaRPr>
          </a:p>
        </p:txBody>
      </p:sp>
      <p:pic>
        <p:nvPicPr>
          <p:cNvPr id="6247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5875" y="4040188"/>
            <a:ext cx="6181725"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E91D6FE-68B9-4F70-907A-3062980C0749}" type="slidenum">
              <a:rPr lang="en-GB" altLang="cs-CZ" sz="1400" smtClean="0">
                <a:latin typeface="Times New Roman" pitchFamily="18" charset="0"/>
              </a:rPr>
              <a:pPr eaLnBrk="1" hangingPunct="1">
                <a:spcBef>
                  <a:spcPct val="0"/>
                </a:spcBef>
                <a:buFontTx/>
                <a:buNone/>
              </a:pPr>
              <a:t>66</a:t>
            </a:fld>
            <a:endParaRPr lang="en-GB" altLang="cs-CZ" sz="1400" smtClean="0">
              <a:latin typeface="Times New Roman" pitchFamily="18" charset="0"/>
            </a:endParaRPr>
          </a:p>
        </p:txBody>
      </p:sp>
      <p:sp>
        <p:nvSpPr>
          <p:cNvPr id="63492" name="Rectangle 2"/>
          <p:cNvSpPr>
            <a:spLocks noGrp="1" noChangeArrowheads="1"/>
          </p:cNvSpPr>
          <p:nvPr>
            <p:ph type="title"/>
          </p:nvPr>
        </p:nvSpPr>
        <p:spPr>
          <a:xfrm>
            <a:off x="1524000" y="609600"/>
            <a:ext cx="7162800" cy="1143000"/>
          </a:xfrm>
        </p:spPr>
        <p:txBody>
          <a:bodyPr/>
          <a:lstStyle/>
          <a:p>
            <a:pPr eaLnBrk="1" hangingPunct="1"/>
            <a:r>
              <a:rPr lang="en-GB" altLang="cs-CZ" sz="2500" b="1" smtClean="0">
                <a:solidFill>
                  <a:schemeClr val="tx1"/>
                </a:solidFill>
                <a:latin typeface="Times New Roman" pitchFamily="18" charset="0"/>
              </a:rPr>
              <a:t>The Trade-off Between Type I and Type II Errors</a:t>
            </a:r>
            <a:r>
              <a:rPr lang="en-GB" altLang="cs-CZ" sz="2000" b="1" smtClean="0">
                <a:solidFill>
                  <a:schemeClr val="tx1"/>
                </a:solidFill>
                <a:latin typeface="Times New Roman" pitchFamily="18" charset="0"/>
              </a:rPr>
              <a:t/>
            </a:r>
            <a:br>
              <a:rPr lang="en-GB" altLang="cs-CZ" sz="20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63493" name="Rectangle 3"/>
          <p:cNvSpPr>
            <a:spLocks noGrp="1" noChangeArrowheads="1"/>
          </p:cNvSpPr>
          <p:nvPr>
            <p:ph type="body" idx="1"/>
          </p:nvPr>
        </p:nvSpPr>
        <p:spPr>
          <a:xfrm>
            <a:off x="-76200" y="1676400"/>
            <a:ext cx="9220200" cy="4724400"/>
          </a:xfrm>
        </p:spPr>
        <p:txBody>
          <a:bodyPr/>
          <a:lstStyle/>
          <a:p>
            <a:pPr algn="just" eaLnBrk="1" hangingPunct="1">
              <a:lnSpc>
                <a:spcPct val="90000"/>
              </a:lnSpc>
            </a:pPr>
            <a:r>
              <a:rPr lang="en-GB" altLang="cs-CZ" sz="2000" dirty="0" smtClean="0">
                <a:latin typeface="Times New Roman" pitchFamily="18" charset="0"/>
              </a:rPr>
              <a:t>The probability of a type I error is just </a:t>
            </a:r>
            <a:r>
              <a:rPr lang="en-GB" altLang="cs-CZ" sz="2000" i="1" dirty="0" smtClean="0">
                <a:latin typeface="Times New Roman" pitchFamily="18" charset="0"/>
                <a:sym typeface="Symbol" pitchFamily="18" charset="2"/>
              </a:rPr>
              <a:t></a:t>
            </a:r>
            <a:r>
              <a:rPr lang="en-GB" altLang="cs-CZ" sz="2000" dirty="0" smtClean="0">
                <a:latin typeface="Times New Roman" pitchFamily="18" charset="0"/>
              </a:rPr>
              <a:t>, the significance level or size of test we chose. To see this, recall what we said significance at the 5% level meant: it is only 5% likely that a result as or more extreme as this could have occurred purely by chance.</a:t>
            </a:r>
          </a:p>
          <a:p>
            <a:pPr algn="just" eaLnBrk="1" hangingPunct="1">
              <a:lnSpc>
                <a:spcPct val="90000"/>
              </a:lnSpc>
            </a:pPr>
            <a:r>
              <a:rPr lang="en-GB" altLang="cs-CZ" sz="2000" dirty="0" smtClean="0">
                <a:latin typeface="Times New Roman" pitchFamily="18" charset="0"/>
              </a:rPr>
              <a:t>Note that there is </a:t>
            </a:r>
            <a:r>
              <a:rPr lang="en-GB" altLang="cs-CZ" sz="2000" b="1" dirty="0" smtClean="0">
                <a:solidFill>
                  <a:schemeClr val="accent1"/>
                </a:solidFill>
                <a:latin typeface="Times New Roman" pitchFamily="18" charset="0"/>
              </a:rPr>
              <a:t>no chance for a free lunch here</a:t>
            </a:r>
            <a:r>
              <a:rPr lang="en-GB" altLang="cs-CZ" sz="2000" dirty="0" smtClean="0">
                <a:latin typeface="Times New Roman" pitchFamily="18" charset="0"/>
              </a:rPr>
              <a:t>! What happens if we reduce the size of the test (e.g. from a 5% test to a 1% test)? We reduce the chances of making a type I error ... but we also reduce the probability that we will reject the null hypothesis at all, so we increase the probability of a type II error:</a:t>
            </a: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endParaRPr lang="en-GB" altLang="cs-CZ" sz="2000" dirty="0" smtClean="0">
              <a:latin typeface="Times New Roman" pitchFamily="18" charset="0"/>
            </a:endParaRPr>
          </a:p>
          <a:p>
            <a:pPr algn="just" eaLnBrk="1" hangingPunct="1">
              <a:lnSpc>
                <a:spcPct val="90000"/>
              </a:lnSpc>
            </a:pPr>
            <a:r>
              <a:rPr lang="en-GB" altLang="cs-CZ" sz="2000" dirty="0" smtClean="0">
                <a:latin typeface="Times New Roman" pitchFamily="18" charset="0"/>
              </a:rPr>
              <a:t>So there is always a trade off between type I and type II errors when choosing a significance level. The only way we can reduce the chances of both is to increase the sample size.</a:t>
            </a:r>
            <a:endParaRPr lang="en-US" altLang="cs-CZ" sz="2000" dirty="0" smtClean="0">
              <a:latin typeface="Times New Roman" pitchFamily="18" charset="0"/>
            </a:endParaRPr>
          </a:p>
        </p:txBody>
      </p:sp>
      <p:pic>
        <p:nvPicPr>
          <p:cNvPr id="634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733800"/>
            <a:ext cx="7543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8F97F0C-F99B-4AB6-861D-DF12CC76EA66}" type="slidenum">
              <a:rPr lang="en-GB" altLang="cs-CZ" sz="1400" smtClean="0">
                <a:latin typeface="Times New Roman" pitchFamily="18" charset="0"/>
              </a:rPr>
              <a:pPr eaLnBrk="1" hangingPunct="1">
                <a:spcBef>
                  <a:spcPct val="0"/>
                </a:spcBef>
                <a:buFontTx/>
                <a:buNone/>
              </a:pPr>
              <a:t>67</a:t>
            </a:fld>
            <a:endParaRPr lang="en-GB" altLang="cs-CZ" sz="1400" smtClean="0">
              <a:latin typeface="Times New Roman" pitchFamily="18" charset="0"/>
            </a:endParaRPr>
          </a:p>
        </p:txBody>
      </p:sp>
      <p:sp>
        <p:nvSpPr>
          <p:cNvPr id="64516" name="Rectangle 2"/>
          <p:cNvSpPr>
            <a:spLocks noGrp="1" noChangeArrowheads="1"/>
          </p:cNvSpPr>
          <p:nvPr>
            <p:ph type="title"/>
          </p:nvPr>
        </p:nvSpPr>
        <p:spPr>
          <a:xfrm>
            <a:off x="1219200" y="533400"/>
            <a:ext cx="7772400" cy="1143000"/>
          </a:xfrm>
        </p:spPr>
        <p:txBody>
          <a:bodyPr/>
          <a:lstStyle/>
          <a:p>
            <a:pPr eaLnBrk="1" hangingPunct="1"/>
            <a:r>
              <a:rPr lang="en-GB" altLang="cs-CZ" sz="2500" b="1" smtClean="0">
                <a:latin typeface="Times New Roman" pitchFamily="18" charset="0"/>
              </a:rPr>
              <a:t/>
            </a:r>
            <a:br>
              <a:rPr lang="en-GB" altLang="cs-CZ" sz="2500" b="1" smtClean="0">
                <a:latin typeface="Times New Roman" pitchFamily="18" charset="0"/>
              </a:rPr>
            </a:br>
            <a:r>
              <a:rPr lang="en-GB" altLang="cs-CZ" sz="2500" b="1" smtClean="0">
                <a:latin typeface="Times New Roman" pitchFamily="18" charset="0"/>
              </a:rPr>
              <a:t>A Special Type of Hypothesis Test: The </a:t>
            </a:r>
            <a:r>
              <a:rPr lang="en-GB" altLang="cs-CZ" sz="2500" b="1" i="1" smtClean="0">
                <a:latin typeface="Times New Roman" pitchFamily="18" charset="0"/>
              </a:rPr>
              <a:t>t</a:t>
            </a:r>
            <a:r>
              <a:rPr lang="en-GB" altLang="cs-CZ" sz="2500" b="1" smtClean="0">
                <a:latin typeface="Times New Roman" pitchFamily="18" charset="0"/>
              </a:rPr>
              <a:t>-ratio</a:t>
            </a:r>
            <a:r>
              <a:rPr lang="en-GB" altLang="cs-CZ" sz="2000" b="1" smtClean="0">
                <a:latin typeface="Times New Roman" pitchFamily="18" charset="0"/>
              </a:rPr>
              <a:t/>
            </a:r>
            <a:br>
              <a:rPr lang="en-GB" altLang="cs-CZ" sz="2000" b="1" smtClean="0">
                <a:latin typeface="Times New Roman" pitchFamily="18" charset="0"/>
              </a:rPr>
            </a:br>
            <a:endParaRPr lang="en-US" altLang="cs-CZ" smtClean="0"/>
          </a:p>
        </p:txBody>
      </p:sp>
      <p:sp>
        <p:nvSpPr>
          <p:cNvPr id="64517" name="Rectangle 3"/>
          <p:cNvSpPr>
            <a:spLocks noGrp="1" noChangeArrowheads="1"/>
          </p:cNvSpPr>
          <p:nvPr>
            <p:ph type="body" idx="1"/>
          </p:nvPr>
        </p:nvSpPr>
        <p:spPr>
          <a:xfrm>
            <a:off x="685800" y="1828800"/>
            <a:ext cx="8001000" cy="4267200"/>
          </a:xfrm>
        </p:spPr>
        <p:txBody>
          <a:bodyPr/>
          <a:lstStyle/>
          <a:p>
            <a:pPr eaLnBrk="1" hangingPunct="1"/>
            <a:r>
              <a:rPr lang="en-GB" altLang="cs-CZ" sz="2000" dirty="0" smtClean="0">
                <a:latin typeface="Times New Roman" pitchFamily="18" charset="0"/>
              </a:rPr>
              <a:t>Recall that the formula for a test of significance approach to hypothesis testing using a t-test was</a:t>
            </a:r>
          </a:p>
          <a:p>
            <a:pPr eaLnBrk="1" hangingPunct="1">
              <a:buFontTx/>
              <a:buNone/>
            </a:pPr>
            <a:r>
              <a:rPr lang="en-GB" altLang="cs-CZ" sz="2000" dirty="0" smtClean="0">
                <a:latin typeface="Times New Roman" pitchFamily="18" charset="0"/>
              </a:rPr>
              <a:t> </a:t>
            </a:r>
          </a:p>
          <a:p>
            <a:pPr eaLnBrk="1" hangingPunct="1">
              <a:buFontTx/>
              <a:buNone/>
            </a:pPr>
            <a:r>
              <a:rPr lang="en-GB" altLang="cs-CZ" sz="2000" dirty="0" smtClean="0">
                <a:latin typeface="Times New Roman" pitchFamily="18" charset="0"/>
              </a:rPr>
              <a:t>	</a:t>
            </a:r>
          </a:p>
          <a:p>
            <a:pPr eaLnBrk="1" hangingPunct="1"/>
            <a:r>
              <a:rPr lang="en-GB" altLang="cs-CZ" sz="2000" dirty="0" smtClean="0">
                <a:latin typeface="Times New Roman" pitchFamily="18" charset="0"/>
              </a:rPr>
              <a:t>If the test is 	H</a:t>
            </a:r>
            <a:r>
              <a:rPr lang="en-GB" altLang="cs-CZ" sz="2000" baseline="-25000" dirty="0" smtClean="0">
                <a:latin typeface="Times New Roman" pitchFamily="18" charset="0"/>
              </a:rPr>
              <a:t>0</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i="1" baseline="-25000" dirty="0" err="1" smtClean="0">
                <a:latin typeface="Times New Roman" pitchFamily="18" charset="0"/>
              </a:rPr>
              <a:t>i</a:t>
            </a:r>
            <a:r>
              <a:rPr lang="en-GB" altLang="cs-CZ" sz="2000" dirty="0" smtClean="0">
                <a:latin typeface="Times New Roman" pitchFamily="18" charset="0"/>
              </a:rPr>
              <a:t> = 0</a:t>
            </a:r>
          </a:p>
          <a:p>
            <a:pPr eaLnBrk="1" hangingPunct="1">
              <a:buFontTx/>
              <a:buNone/>
            </a:pPr>
            <a:r>
              <a:rPr lang="en-GB" altLang="cs-CZ" sz="2000" dirty="0" smtClean="0">
                <a:latin typeface="Times New Roman" pitchFamily="18" charset="0"/>
              </a:rPr>
              <a:t>			H</a:t>
            </a:r>
            <a:r>
              <a:rPr lang="en-GB" altLang="cs-CZ" sz="2000" baseline="-25000" dirty="0" smtClean="0">
                <a:latin typeface="Times New Roman" pitchFamily="18" charset="0"/>
              </a:rPr>
              <a:t>1</a:t>
            </a:r>
            <a:r>
              <a:rPr lang="en-GB" altLang="cs-CZ" sz="2000" dirty="0" smtClean="0">
                <a:latin typeface="Times New Roman" pitchFamily="18" charset="0"/>
              </a:rPr>
              <a:t> : </a:t>
            </a:r>
            <a:r>
              <a:rPr lang="en-GB" altLang="cs-CZ" sz="2000" i="1" dirty="0" smtClean="0">
                <a:latin typeface="Times New Roman" pitchFamily="18" charset="0"/>
                <a:sym typeface="Symbol" pitchFamily="18" charset="2"/>
              </a:rPr>
              <a:t></a:t>
            </a:r>
            <a:r>
              <a:rPr lang="en-GB" altLang="cs-CZ" sz="2000" i="1" baseline="-25000" dirty="0" err="1" smtClean="0">
                <a:latin typeface="Times New Roman" pitchFamily="18" charset="0"/>
              </a:rPr>
              <a:t>i</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dirty="0" smtClean="0">
                <a:latin typeface="Times New Roman" pitchFamily="18" charset="0"/>
              </a:rPr>
              <a:t> 0</a:t>
            </a:r>
          </a:p>
          <a:p>
            <a:pPr eaLnBrk="1" hangingPunct="1">
              <a:buFontTx/>
              <a:buNone/>
            </a:pPr>
            <a:r>
              <a:rPr lang="en-GB" altLang="cs-CZ" sz="2000" dirty="0" smtClean="0">
                <a:latin typeface="Times New Roman" pitchFamily="18" charset="0"/>
              </a:rPr>
              <a:t>	i.e. a test that the population coefficient is zero against a two-sided alternative, this is known as a </a:t>
            </a:r>
            <a:r>
              <a:rPr lang="en-GB" altLang="cs-CZ" sz="2000" i="1" dirty="0" smtClean="0">
                <a:latin typeface="Times New Roman" pitchFamily="18" charset="0"/>
              </a:rPr>
              <a:t>t</a:t>
            </a:r>
            <a:r>
              <a:rPr lang="en-GB" altLang="cs-CZ" sz="2000" dirty="0" smtClean="0">
                <a:latin typeface="Times New Roman" pitchFamily="18" charset="0"/>
              </a:rPr>
              <a:t>-ratio test:</a:t>
            </a:r>
          </a:p>
          <a:p>
            <a:pPr eaLnBrk="1" hangingPunct="1"/>
            <a:endParaRPr lang="en-GB" altLang="cs-CZ" sz="2000" dirty="0" smtClean="0">
              <a:latin typeface="Times New Roman" pitchFamily="18" charset="0"/>
            </a:endParaRPr>
          </a:p>
          <a:p>
            <a:pPr eaLnBrk="1" hangingPunct="1">
              <a:buFontTx/>
              <a:buNone/>
            </a:pPr>
            <a:r>
              <a:rPr lang="en-GB" altLang="cs-CZ" sz="2000" dirty="0" smtClean="0">
                <a:latin typeface="Times New Roman" pitchFamily="18" charset="0"/>
              </a:rPr>
              <a:t>	Since </a:t>
            </a:r>
            <a:r>
              <a:rPr lang="en-GB" altLang="cs-CZ" sz="2000" i="1" dirty="0" smtClean="0">
                <a:latin typeface="Times New Roman" pitchFamily="18" charset="0"/>
                <a:sym typeface="Symbol" pitchFamily="18" charset="2"/>
              </a:rPr>
              <a:t></a:t>
            </a:r>
            <a:r>
              <a:rPr lang="en-GB" altLang="cs-CZ" sz="2000" baseline="-25000" dirty="0" smtClean="0">
                <a:latin typeface="Times New Roman" pitchFamily="18" charset="0"/>
              </a:rPr>
              <a:t> </a:t>
            </a:r>
            <a:r>
              <a:rPr lang="en-GB" altLang="cs-CZ" sz="2000" baseline="-25000" dirty="0" err="1" smtClean="0">
                <a:latin typeface="Times New Roman" pitchFamily="18" charset="0"/>
              </a:rPr>
              <a:t>i</a:t>
            </a:r>
            <a:r>
              <a:rPr lang="en-GB" altLang="cs-CZ" sz="2000" dirty="0" smtClean="0">
                <a:latin typeface="Times New Roman" pitchFamily="18" charset="0"/>
              </a:rPr>
              <a:t>* = 0, 		</a:t>
            </a:r>
          </a:p>
          <a:p>
            <a:pPr eaLnBrk="1" hangingPunct="1"/>
            <a:endParaRPr lang="en-GB" altLang="cs-CZ" sz="2000" dirty="0" smtClean="0">
              <a:latin typeface="Times New Roman" pitchFamily="18" charset="0"/>
            </a:endParaRPr>
          </a:p>
          <a:p>
            <a:pPr eaLnBrk="1" hangingPunct="1"/>
            <a:r>
              <a:rPr lang="en-GB" altLang="cs-CZ" sz="2000" dirty="0" smtClean="0">
                <a:latin typeface="Times New Roman" pitchFamily="18" charset="0"/>
              </a:rPr>
              <a:t>The ratio of the coefficient to its SE is known as the </a:t>
            </a:r>
            <a:r>
              <a:rPr lang="en-GB" altLang="cs-CZ" sz="2000" i="1" dirty="0" smtClean="0">
                <a:latin typeface="Times New Roman" pitchFamily="18" charset="0"/>
              </a:rPr>
              <a:t>t</a:t>
            </a:r>
            <a:r>
              <a:rPr lang="en-GB" altLang="cs-CZ" sz="2000" dirty="0" smtClean="0">
                <a:latin typeface="Times New Roman" pitchFamily="18" charset="0"/>
              </a:rPr>
              <a:t>-ratio or </a:t>
            </a:r>
            <a:r>
              <a:rPr lang="en-GB" altLang="cs-CZ" sz="2000" i="1" dirty="0" smtClean="0">
                <a:latin typeface="Times New Roman" pitchFamily="18" charset="0"/>
              </a:rPr>
              <a:t>t</a:t>
            </a:r>
            <a:r>
              <a:rPr lang="en-GB" altLang="cs-CZ" sz="2000" dirty="0" smtClean="0">
                <a:latin typeface="Times New Roman" pitchFamily="18" charset="0"/>
              </a:rPr>
              <a:t>-statistic.</a:t>
            </a:r>
            <a:endParaRPr lang="en-US" altLang="cs-CZ" sz="1400" dirty="0" smtClean="0">
              <a:latin typeface="Times New Roman" pitchFamily="18" charset="0"/>
            </a:endParaRPr>
          </a:p>
        </p:txBody>
      </p:sp>
      <p:pic>
        <p:nvPicPr>
          <p:cNvPr id="645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84425"/>
            <a:ext cx="25908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8768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8" name="TextBox 7"/>
              <p:cNvSpPr txBox="1"/>
              <p:nvPr/>
            </p:nvSpPr>
            <p:spPr>
              <a:xfrm>
                <a:off x="4283504" y="2381777"/>
                <a:ext cx="288495"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sSub>
                            <m:sSubPr>
                              <m:ctrlPr>
                                <a:rPr lang="cs-CZ" sz="2200" b="0" i="1" smtClean="0">
                                  <a:latin typeface="Cambria Math" panose="02040503050406030204" pitchFamily="18" charset="0"/>
                                  <a:ea typeface="Cambria Math" panose="02040503050406030204" pitchFamily="18" charset="0"/>
                                </a:rPr>
                              </m:ctrlPr>
                            </m:sSubPr>
                            <m:e>
                              <m:r>
                                <a:rPr lang="el-GR" sz="2200" b="0" i="1" smtClean="0">
                                  <a:latin typeface="Cambria Math" panose="02040503050406030204" pitchFamily="18" charset="0"/>
                                  <a:ea typeface="Cambria Math" panose="02040503050406030204" pitchFamily="18" charset="0"/>
                                </a:rPr>
                                <m:t>𝛽</m:t>
                              </m:r>
                            </m:e>
                            <m:sub>
                              <m:r>
                                <a:rPr lang="cs-CZ" sz="2200" b="0" i="1" smtClean="0">
                                  <a:latin typeface="Cambria Math" panose="02040503050406030204" pitchFamily="18" charset="0"/>
                                  <a:ea typeface="Cambria Math" panose="02040503050406030204" pitchFamily="18" charset="0"/>
                                </a:rPr>
                                <m:t>𝑖</m:t>
                              </m:r>
                            </m:sub>
                          </m:sSub>
                        </m:e>
                      </m:acc>
                    </m:oMath>
                  </m:oMathPara>
                </a14:m>
                <a:endParaRPr lang="cs-CZ" sz="2200" b="0" dirty="0" smtClean="0"/>
              </a:p>
            </p:txBody>
          </p:sp>
        </mc:Choice>
        <mc:Fallback>
          <p:sp>
            <p:nvSpPr>
              <p:cNvPr id="8" name="TextBox 7"/>
              <p:cNvSpPr txBox="1">
                <a:spLocks noRot="1" noChangeAspect="1" noMove="1" noResize="1" noEditPoints="1" noAdjustHandles="1" noChangeArrowheads="1" noChangeShapeType="1" noTextEdit="1"/>
              </p:cNvSpPr>
              <p:nvPr/>
            </p:nvSpPr>
            <p:spPr>
              <a:xfrm>
                <a:off x="4283504" y="2381777"/>
                <a:ext cx="288495" cy="356957"/>
              </a:xfrm>
              <a:prstGeom prst="rect">
                <a:avLst/>
              </a:prstGeom>
              <a:blipFill>
                <a:blip r:embed="rId4"/>
                <a:stretch>
                  <a:fillRect l="-38298" t="-20690" r="-53191" b="-344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788024" y="2792412"/>
                <a:ext cx="288495"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sSub>
                            <m:sSubPr>
                              <m:ctrlPr>
                                <a:rPr lang="cs-CZ" sz="2200" b="0" i="1" smtClean="0">
                                  <a:latin typeface="Cambria Math" panose="02040503050406030204" pitchFamily="18" charset="0"/>
                                  <a:ea typeface="Cambria Math" panose="02040503050406030204" pitchFamily="18" charset="0"/>
                                </a:rPr>
                              </m:ctrlPr>
                            </m:sSubPr>
                            <m:e>
                              <m:r>
                                <a:rPr lang="el-GR" sz="2200" b="0" i="1" smtClean="0">
                                  <a:latin typeface="Cambria Math" panose="02040503050406030204" pitchFamily="18" charset="0"/>
                                  <a:ea typeface="Cambria Math" panose="02040503050406030204" pitchFamily="18" charset="0"/>
                                </a:rPr>
                                <m:t>𝛽</m:t>
                              </m:r>
                            </m:e>
                            <m:sub>
                              <m:r>
                                <a:rPr lang="cs-CZ" sz="2200" b="0" i="1" smtClean="0">
                                  <a:latin typeface="Cambria Math" panose="02040503050406030204" pitchFamily="18" charset="0"/>
                                  <a:ea typeface="Cambria Math" panose="02040503050406030204" pitchFamily="18" charset="0"/>
                                </a:rPr>
                                <m:t>𝑖</m:t>
                              </m:r>
                            </m:sub>
                          </m:sSub>
                        </m:e>
                      </m:acc>
                    </m:oMath>
                  </m:oMathPara>
                </a14:m>
                <a:endParaRPr lang="cs-CZ" sz="2200" b="0" dirty="0" smtClean="0"/>
              </a:p>
            </p:txBody>
          </p:sp>
        </mc:Choice>
        <mc:Fallback>
          <p:sp>
            <p:nvSpPr>
              <p:cNvPr id="10" name="TextBox 9"/>
              <p:cNvSpPr txBox="1">
                <a:spLocks noRot="1" noChangeAspect="1" noMove="1" noResize="1" noEditPoints="1" noAdjustHandles="1" noChangeArrowheads="1" noChangeShapeType="1" noTextEdit="1"/>
              </p:cNvSpPr>
              <p:nvPr/>
            </p:nvSpPr>
            <p:spPr>
              <a:xfrm>
                <a:off x="4788024" y="2792412"/>
                <a:ext cx="288495" cy="356957"/>
              </a:xfrm>
              <a:prstGeom prst="rect">
                <a:avLst/>
              </a:prstGeom>
              <a:blipFill>
                <a:blip r:embed="rId5"/>
                <a:stretch>
                  <a:fillRect l="-35417" t="-18644" r="-52083" b="-338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917749" y="4815687"/>
                <a:ext cx="288495"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sSub>
                            <m:sSubPr>
                              <m:ctrlPr>
                                <a:rPr lang="cs-CZ" sz="2200" b="0" i="1" smtClean="0">
                                  <a:latin typeface="Cambria Math" panose="02040503050406030204" pitchFamily="18" charset="0"/>
                                  <a:ea typeface="Cambria Math" panose="02040503050406030204" pitchFamily="18" charset="0"/>
                                </a:rPr>
                              </m:ctrlPr>
                            </m:sSubPr>
                            <m:e>
                              <m:r>
                                <a:rPr lang="el-GR" sz="2200" b="0" i="1" smtClean="0">
                                  <a:latin typeface="Cambria Math" panose="02040503050406030204" pitchFamily="18" charset="0"/>
                                  <a:ea typeface="Cambria Math" panose="02040503050406030204" pitchFamily="18" charset="0"/>
                                </a:rPr>
                                <m:t>𝛽</m:t>
                              </m:r>
                            </m:e>
                            <m:sub>
                              <m:r>
                                <a:rPr lang="cs-CZ" sz="2200" b="0" i="1" smtClean="0">
                                  <a:latin typeface="Cambria Math" panose="02040503050406030204" pitchFamily="18" charset="0"/>
                                  <a:ea typeface="Cambria Math" panose="02040503050406030204" pitchFamily="18" charset="0"/>
                                </a:rPr>
                                <m:t>𝑖</m:t>
                              </m:r>
                            </m:sub>
                          </m:sSub>
                        </m:e>
                      </m:acc>
                    </m:oMath>
                  </m:oMathPara>
                </a14:m>
                <a:endParaRPr lang="cs-CZ" sz="2200" b="0" dirty="0" smtClean="0"/>
              </a:p>
            </p:txBody>
          </p:sp>
        </mc:Choice>
        <mc:Fallback>
          <p:sp>
            <p:nvSpPr>
              <p:cNvPr id="11" name="TextBox 10"/>
              <p:cNvSpPr txBox="1">
                <a:spLocks noRot="1" noChangeAspect="1" noMove="1" noResize="1" noEditPoints="1" noAdjustHandles="1" noChangeArrowheads="1" noChangeShapeType="1" noTextEdit="1"/>
              </p:cNvSpPr>
              <p:nvPr/>
            </p:nvSpPr>
            <p:spPr>
              <a:xfrm>
                <a:off x="3917749" y="4815687"/>
                <a:ext cx="288495" cy="356957"/>
              </a:xfrm>
              <a:prstGeom prst="rect">
                <a:avLst/>
              </a:prstGeom>
              <a:blipFill>
                <a:blip r:embed="rId6"/>
                <a:stretch>
                  <a:fillRect l="-38298" t="-20339" r="-53191" b="-322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4038258" y="5204924"/>
                <a:ext cx="288495" cy="356957"/>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l-GR" sz="2200" b="0" i="1" smtClean="0">
                              <a:latin typeface="Cambria Math" panose="02040503050406030204" pitchFamily="18" charset="0"/>
                            </a:rPr>
                          </m:ctrlPr>
                        </m:accPr>
                        <m:e>
                          <m:sSub>
                            <m:sSubPr>
                              <m:ctrlPr>
                                <a:rPr lang="cs-CZ" sz="2200" b="0" i="1" smtClean="0">
                                  <a:latin typeface="Cambria Math" panose="02040503050406030204" pitchFamily="18" charset="0"/>
                                  <a:ea typeface="Cambria Math" panose="02040503050406030204" pitchFamily="18" charset="0"/>
                                </a:rPr>
                              </m:ctrlPr>
                            </m:sSubPr>
                            <m:e>
                              <m:r>
                                <a:rPr lang="el-GR" sz="2200" b="0" i="1" smtClean="0">
                                  <a:latin typeface="Cambria Math" panose="02040503050406030204" pitchFamily="18" charset="0"/>
                                  <a:ea typeface="Cambria Math" panose="02040503050406030204" pitchFamily="18" charset="0"/>
                                </a:rPr>
                                <m:t>𝛽</m:t>
                              </m:r>
                            </m:e>
                            <m:sub>
                              <m:r>
                                <a:rPr lang="cs-CZ" sz="2200" b="0" i="1" smtClean="0">
                                  <a:latin typeface="Cambria Math" panose="02040503050406030204" pitchFamily="18" charset="0"/>
                                  <a:ea typeface="Cambria Math" panose="02040503050406030204" pitchFamily="18" charset="0"/>
                                </a:rPr>
                                <m:t>𝑖</m:t>
                              </m:r>
                            </m:sub>
                          </m:sSub>
                        </m:e>
                      </m:acc>
                    </m:oMath>
                  </m:oMathPara>
                </a14:m>
                <a:endParaRPr lang="cs-CZ" sz="2200" b="0" dirty="0" smtClean="0"/>
              </a:p>
            </p:txBody>
          </p:sp>
        </mc:Choice>
        <mc:Fallback>
          <p:sp>
            <p:nvSpPr>
              <p:cNvPr id="12" name="TextBox 11"/>
              <p:cNvSpPr txBox="1">
                <a:spLocks noRot="1" noChangeAspect="1" noMove="1" noResize="1" noEditPoints="1" noAdjustHandles="1" noChangeArrowheads="1" noChangeShapeType="1" noTextEdit="1"/>
              </p:cNvSpPr>
              <p:nvPr/>
            </p:nvSpPr>
            <p:spPr>
              <a:xfrm>
                <a:off x="4038258" y="5204924"/>
                <a:ext cx="288495" cy="356957"/>
              </a:xfrm>
              <a:prstGeom prst="rect">
                <a:avLst/>
              </a:prstGeom>
              <a:blipFill>
                <a:blip r:embed="rId7"/>
                <a:stretch>
                  <a:fillRect l="-35417" t="-20690" r="-52083" b="-34483"/>
                </a:stretch>
              </a:blipFill>
            </p:spPr>
            <p:txBody>
              <a:bodyPr/>
              <a:lstStyle/>
              <a:p>
                <a:r>
                  <a:rPr lang="en-US">
                    <a:noFill/>
                  </a:rPr>
                  <a:t> </a:t>
                </a:r>
              </a:p>
            </p:txBody>
          </p:sp>
        </mc:Fallback>
      </mc:AlternateContent>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1ABCA36-6CC7-4475-B016-1F6939FE9519}" type="slidenum">
              <a:rPr lang="en-GB" altLang="cs-CZ" sz="1400" smtClean="0">
                <a:latin typeface="Times New Roman" pitchFamily="18" charset="0"/>
              </a:rPr>
              <a:pPr eaLnBrk="1" hangingPunct="1">
                <a:spcBef>
                  <a:spcPct val="0"/>
                </a:spcBef>
                <a:buFontTx/>
                <a:buNone/>
              </a:pPr>
              <a:t>68</a:t>
            </a:fld>
            <a:endParaRPr lang="en-GB" altLang="cs-CZ" sz="1400" smtClean="0">
              <a:latin typeface="Times New Roman" pitchFamily="18" charset="0"/>
            </a:endParaRPr>
          </a:p>
        </p:txBody>
      </p:sp>
      <p:sp>
        <p:nvSpPr>
          <p:cNvPr id="65540" name="Rectangle 2"/>
          <p:cNvSpPr>
            <a:spLocks noGrp="1" noChangeArrowheads="1"/>
          </p:cNvSpPr>
          <p:nvPr>
            <p:ph type="title"/>
          </p:nvPr>
        </p:nvSpPr>
        <p:spPr>
          <a:xfrm>
            <a:off x="1219200" y="609600"/>
            <a:ext cx="7772400" cy="1143000"/>
          </a:xfrm>
        </p:spPr>
        <p:txBody>
          <a:bodyPr/>
          <a:lstStyle/>
          <a:p>
            <a:pPr eaLnBrk="1" hangingPunct="1"/>
            <a:r>
              <a:rPr lang="en-GB" altLang="cs-CZ" sz="2500" b="1" dirty="0" smtClean="0">
                <a:latin typeface="Times New Roman" pitchFamily="18" charset="0"/>
              </a:rPr>
              <a:t/>
            </a:r>
            <a:br>
              <a:rPr lang="en-GB" altLang="cs-CZ" sz="2500" b="1" dirty="0" smtClean="0">
                <a:latin typeface="Times New Roman" pitchFamily="18" charset="0"/>
              </a:rPr>
            </a:br>
            <a:r>
              <a:rPr lang="en-GB" altLang="cs-CZ" sz="2500" b="1" dirty="0" smtClean="0">
                <a:latin typeface="Times New Roman" pitchFamily="18" charset="0"/>
              </a:rPr>
              <a:t>The </a:t>
            </a:r>
            <a:r>
              <a:rPr lang="en-GB" altLang="cs-CZ" sz="2500" b="1" i="1" dirty="0" smtClean="0">
                <a:latin typeface="Times New Roman" pitchFamily="18" charset="0"/>
              </a:rPr>
              <a:t>t</a:t>
            </a:r>
            <a:r>
              <a:rPr lang="en-GB" altLang="cs-CZ" sz="2500" b="1" dirty="0" smtClean="0">
                <a:latin typeface="Times New Roman" pitchFamily="18" charset="0"/>
              </a:rPr>
              <a:t>-ratio: An Example</a:t>
            </a:r>
            <a:br>
              <a:rPr lang="en-GB" altLang="cs-CZ" sz="2500" b="1" dirty="0" smtClean="0">
                <a:latin typeface="Times New Roman" pitchFamily="18" charset="0"/>
              </a:rPr>
            </a:br>
            <a:endParaRPr lang="en-US" altLang="cs-CZ" sz="2000" b="1" dirty="0" smtClean="0">
              <a:latin typeface="Times New Roman" pitchFamily="18" charset="0"/>
            </a:endParaRPr>
          </a:p>
        </p:txBody>
      </p:sp>
      <p:sp>
        <p:nvSpPr>
          <p:cNvPr id="65541" name="Rectangle 3"/>
          <p:cNvSpPr>
            <a:spLocks noGrp="1" noChangeArrowheads="1"/>
          </p:cNvSpPr>
          <p:nvPr>
            <p:ph type="body" idx="1"/>
          </p:nvPr>
        </p:nvSpPr>
        <p:spPr>
          <a:xfrm>
            <a:off x="457200" y="1752600"/>
            <a:ext cx="8178800" cy="4305300"/>
          </a:xfrm>
        </p:spPr>
        <p:txBody>
          <a:bodyPr/>
          <a:lstStyle/>
          <a:p>
            <a:pPr algn="just" eaLnBrk="1" hangingPunct="1"/>
            <a:r>
              <a:rPr lang="en-GB" altLang="cs-CZ" sz="2000" dirty="0" smtClean="0">
                <a:latin typeface="Times New Roman" pitchFamily="18" charset="0"/>
              </a:rPr>
              <a:t>Suppose that we have the following parameter estimates, standard errors and t-ratios for an intercept and slope respectively. 					  </a:t>
            </a:r>
            <a:r>
              <a:rPr lang="cs-CZ"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baseline="-25000" dirty="0" smtClean="0">
                <a:latin typeface="Times New Roman" pitchFamily="18" charset="0"/>
              </a:rPr>
              <a:t>1</a:t>
            </a:r>
            <a:r>
              <a:rPr lang="cs-CZ" altLang="cs-CZ" sz="2000" baseline="-25000" dirty="0" smtClean="0">
                <a:latin typeface="Times New Roman" pitchFamily="18" charset="0"/>
              </a:rPr>
              <a:t>	</a:t>
            </a:r>
            <a:r>
              <a:rPr lang="cs-CZ"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baseline="-25000" dirty="0" smtClean="0">
                <a:latin typeface="Times New Roman" pitchFamily="18" charset="0"/>
              </a:rPr>
              <a:t>2</a:t>
            </a:r>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Coefficient			1.10	       -4.40		</a:t>
            </a:r>
          </a:p>
          <a:p>
            <a:pPr algn="just" eaLnBrk="1" hangingPunct="1">
              <a:buFontTx/>
              <a:buNone/>
            </a:pPr>
            <a:r>
              <a:rPr lang="en-GB" altLang="cs-CZ" sz="2000" dirty="0" smtClean="0">
                <a:latin typeface="Times New Roman" pitchFamily="18" charset="0"/>
              </a:rPr>
              <a:t>	SE				1.35                0.96		 </a:t>
            </a:r>
          </a:p>
          <a:p>
            <a:pPr algn="just" eaLnBrk="1" hangingPunct="1">
              <a:buFontTx/>
              <a:buNone/>
            </a:pPr>
            <a:r>
              <a:rPr lang="en-GB" altLang="cs-CZ" sz="2000" i="1" dirty="0" smtClean="0">
                <a:latin typeface="Times New Roman" pitchFamily="18" charset="0"/>
              </a:rPr>
              <a:t>	t</a:t>
            </a:r>
            <a:r>
              <a:rPr lang="en-GB" altLang="cs-CZ" sz="2000" dirty="0" smtClean="0">
                <a:latin typeface="Times New Roman" pitchFamily="18" charset="0"/>
              </a:rPr>
              <a:t>-ratio			0.81	       -4.63		</a:t>
            </a:r>
          </a:p>
          <a:p>
            <a:pPr algn="just" eaLnBrk="1" hangingPunct="1"/>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Compare this with a </a:t>
            </a:r>
            <a:r>
              <a:rPr lang="en-GB" altLang="cs-CZ" sz="2000" i="1" dirty="0" err="1" smtClean="0">
                <a:latin typeface="Times New Roman" pitchFamily="18" charset="0"/>
              </a:rPr>
              <a:t>t</a:t>
            </a:r>
            <a:r>
              <a:rPr lang="en-GB" altLang="cs-CZ" sz="2000" baseline="-25000" dirty="0" err="1" smtClean="0">
                <a:latin typeface="Times New Roman" pitchFamily="18" charset="0"/>
              </a:rPr>
              <a:t>crit</a:t>
            </a:r>
            <a:r>
              <a:rPr lang="en-GB" altLang="cs-CZ" sz="2000" dirty="0" smtClean="0">
                <a:latin typeface="Times New Roman" pitchFamily="18" charset="0"/>
              </a:rPr>
              <a:t> with 15-3	= 	12 </a:t>
            </a:r>
            <a:r>
              <a:rPr lang="en-GB" altLang="cs-CZ" sz="2000" dirty="0" err="1" smtClean="0">
                <a:latin typeface="Times New Roman" pitchFamily="18" charset="0"/>
              </a:rPr>
              <a:t>d.f.</a:t>
            </a:r>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(2½% in each tail for a 5% test)     	=	2.179	5%</a:t>
            </a:r>
          </a:p>
          <a:p>
            <a:pPr algn="just" eaLnBrk="1" hangingPunct="1">
              <a:buFontTx/>
              <a:buNone/>
            </a:pPr>
            <a:r>
              <a:rPr lang="en-GB" altLang="cs-CZ" sz="2000" dirty="0" smtClean="0">
                <a:latin typeface="Times New Roman" pitchFamily="18" charset="0"/>
              </a:rPr>
              <a:t>				                  	=	3.055	1%</a:t>
            </a:r>
          </a:p>
          <a:p>
            <a:pPr algn="just" eaLnBrk="1" hangingPunct="1"/>
            <a:r>
              <a:rPr lang="en-GB" altLang="cs-CZ" sz="2000" dirty="0" smtClean="0">
                <a:latin typeface="Times New Roman" pitchFamily="18" charset="0"/>
              </a:rPr>
              <a:t>Do we reject 	H</a:t>
            </a:r>
            <a:r>
              <a:rPr lang="en-GB" altLang="cs-CZ" sz="2000" baseline="-25000" dirty="0" smtClean="0">
                <a:latin typeface="Times New Roman" pitchFamily="18" charset="0"/>
              </a:rPr>
              <a:t>0</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baseline="-25000" dirty="0" smtClean="0">
                <a:latin typeface="Times New Roman" pitchFamily="18" charset="0"/>
              </a:rPr>
              <a:t>1</a:t>
            </a:r>
            <a:r>
              <a:rPr lang="en-GB" altLang="cs-CZ" sz="2000" dirty="0" smtClean="0">
                <a:latin typeface="Times New Roman" pitchFamily="18" charset="0"/>
              </a:rPr>
              <a:t> = 0?		(No)</a:t>
            </a:r>
          </a:p>
          <a:p>
            <a:pPr algn="just" eaLnBrk="1" hangingPunct="1">
              <a:buFontTx/>
              <a:buNone/>
            </a:pPr>
            <a:r>
              <a:rPr lang="en-GB" altLang="cs-CZ" sz="2000" dirty="0" smtClean="0">
                <a:latin typeface="Times New Roman" pitchFamily="18" charset="0"/>
              </a:rPr>
              <a:t>			H</a:t>
            </a:r>
            <a:r>
              <a:rPr lang="en-GB" altLang="cs-CZ" sz="2000" baseline="-25000" dirty="0" smtClean="0">
                <a:latin typeface="Times New Roman" pitchFamily="18" charset="0"/>
              </a:rPr>
              <a:t>0</a:t>
            </a:r>
            <a:r>
              <a:rPr lang="en-GB" altLang="cs-CZ" sz="2000" dirty="0" smtClean="0">
                <a:latin typeface="Times New Roman" pitchFamily="18" charset="0"/>
              </a:rPr>
              <a:t>:	</a:t>
            </a:r>
            <a:r>
              <a:rPr lang="en-GB" altLang="cs-CZ" sz="2000" dirty="0" smtClean="0">
                <a:latin typeface="Times New Roman" pitchFamily="18" charset="0"/>
                <a:sym typeface="Symbol" pitchFamily="18" charset="2"/>
              </a:rPr>
              <a:t></a:t>
            </a:r>
            <a:r>
              <a:rPr lang="en-GB" altLang="cs-CZ" sz="2000" baseline="-25000" dirty="0" smtClean="0">
                <a:latin typeface="Times New Roman" pitchFamily="18" charset="0"/>
              </a:rPr>
              <a:t>2</a:t>
            </a:r>
            <a:r>
              <a:rPr lang="en-GB" altLang="cs-CZ" sz="2000" dirty="0" smtClean="0">
                <a:latin typeface="Times New Roman" pitchFamily="18" charset="0"/>
              </a:rPr>
              <a:t> = 0?		(Yes)</a:t>
            </a:r>
          </a:p>
          <a:p>
            <a:pPr algn="just" eaLnBrk="1" hangingPunct="1">
              <a:buFontTx/>
              <a:buNone/>
            </a:pPr>
            <a:r>
              <a:rPr lang="en-GB" altLang="cs-CZ" sz="2000" dirty="0" smtClean="0">
                <a:latin typeface="Times New Roman" pitchFamily="18" charset="0"/>
              </a:rPr>
              <a:t>		</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7BEBD72-08E4-45AB-8B2F-9603EFF5D91D}" type="slidenum">
              <a:rPr lang="en-GB" altLang="cs-CZ" sz="1400" smtClean="0">
                <a:latin typeface="Times New Roman" pitchFamily="18" charset="0"/>
              </a:rPr>
              <a:pPr eaLnBrk="1" hangingPunct="1">
                <a:spcBef>
                  <a:spcPct val="0"/>
                </a:spcBef>
                <a:buFontTx/>
                <a:buNone/>
              </a:pPr>
              <a:t>69</a:t>
            </a:fld>
            <a:endParaRPr lang="en-GB" altLang="cs-CZ" sz="1400" smtClean="0">
              <a:latin typeface="Times New Roman" pitchFamily="18" charset="0"/>
            </a:endParaRPr>
          </a:p>
        </p:txBody>
      </p:sp>
      <p:sp>
        <p:nvSpPr>
          <p:cNvPr id="66564" name="Rectangle 2"/>
          <p:cNvSpPr>
            <a:spLocks noGrp="1" noChangeArrowheads="1"/>
          </p:cNvSpPr>
          <p:nvPr>
            <p:ph type="title"/>
          </p:nvPr>
        </p:nvSpPr>
        <p:spPr>
          <a:xfrm>
            <a:off x="1219200" y="533400"/>
            <a:ext cx="7772400" cy="1143000"/>
          </a:xfrm>
        </p:spPr>
        <p:txBody>
          <a:bodyPr/>
          <a:lstStyle/>
          <a:p>
            <a:pPr eaLnBrk="1" hangingPunct="1"/>
            <a:r>
              <a:rPr lang="en-GB" altLang="cs-CZ" sz="2400" b="1" smtClean="0">
                <a:latin typeface="Times New Roman" pitchFamily="18" charset="0"/>
              </a:rPr>
              <a:t/>
            </a:r>
            <a:br>
              <a:rPr lang="en-GB" altLang="cs-CZ" sz="2400" b="1" smtClean="0">
                <a:latin typeface="Times New Roman" pitchFamily="18" charset="0"/>
              </a:rPr>
            </a:br>
            <a:r>
              <a:rPr lang="en-GB" altLang="cs-CZ" sz="2400" b="1" smtClean="0">
                <a:latin typeface="Times New Roman" pitchFamily="18" charset="0"/>
              </a:rPr>
              <a:t>What Does the </a:t>
            </a:r>
            <a:r>
              <a:rPr lang="en-GB" altLang="cs-CZ" sz="2400" b="1" i="1" smtClean="0">
                <a:latin typeface="Times New Roman" pitchFamily="18" charset="0"/>
              </a:rPr>
              <a:t>t</a:t>
            </a:r>
            <a:r>
              <a:rPr lang="en-GB" altLang="cs-CZ" sz="2400" b="1" smtClean="0">
                <a:latin typeface="Times New Roman" pitchFamily="18" charset="0"/>
              </a:rPr>
              <a:t>-ratio tell us?</a:t>
            </a:r>
            <a:br>
              <a:rPr lang="en-GB" altLang="cs-CZ" sz="2400" b="1" smtClean="0">
                <a:latin typeface="Times New Roman" pitchFamily="18" charset="0"/>
              </a:rPr>
            </a:br>
            <a:endParaRPr lang="en-US" altLang="cs-CZ" sz="2000" b="1" smtClean="0">
              <a:latin typeface="Times New Roman" pitchFamily="18" charset="0"/>
            </a:endParaRPr>
          </a:p>
        </p:txBody>
      </p:sp>
      <p:sp>
        <p:nvSpPr>
          <p:cNvPr id="66565" name="Rectangle 3"/>
          <p:cNvSpPr>
            <a:spLocks noGrp="1" noChangeArrowheads="1"/>
          </p:cNvSpPr>
          <p:nvPr>
            <p:ph type="body" idx="1"/>
          </p:nvPr>
        </p:nvSpPr>
        <p:spPr>
          <a:xfrm>
            <a:off x="457200" y="1752600"/>
            <a:ext cx="8458200" cy="4305300"/>
          </a:xfrm>
        </p:spPr>
        <p:txBody>
          <a:bodyPr/>
          <a:lstStyle/>
          <a:p>
            <a:pPr eaLnBrk="1" hangingPunct="1"/>
            <a:r>
              <a:rPr lang="en-GB" altLang="cs-CZ" sz="2000" smtClean="0">
                <a:latin typeface="Times New Roman" pitchFamily="18" charset="0"/>
              </a:rPr>
              <a:t>If we reject H</a:t>
            </a:r>
            <a:r>
              <a:rPr lang="en-GB" altLang="cs-CZ" sz="2000" baseline="-25000" smtClean="0">
                <a:latin typeface="Times New Roman" pitchFamily="18" charset="0"/>
              </a:rPr>
              <a:t>0</a:t>
            </a:r>
            <a:r>
              <a:rPr lang="en-GB" altLang="cs-CZ" sz="2000" smtClean="0">
                <a:latin typeface="Times New Roman" pitchFamily="18" charset="0"/>
              </a:rPr>
              <a:t>, we say that the result is significant. If the coefficient is not “significant” (e.g. the intercept coefficient in the last regression above), then it means that the variable is not helping to explain variations in </a:t>
            </a:r>
            <a:r>
              <a:rPr lang="en-GB" altLang="cs-CZ" sz="2000" i="1" smtClean="0">
                <a:latin typeface="Times New Roman" pitchFamily="18" charset="0"/>
              </a:rPr>
              <a:t>y</a:t>
            </a:r>
            <a:r>
              <a:rPr lang="en-GB" altLang="cs-CZ" sz="2000" smtClean="0">
                <a:latin typeface="Times New Roman" pitchFamily="18" charset="0"/>
              </a:rPr>
              <a:t>. </a:t>
            </a:r>
            <a:r>
              <a:rPr lang="en-US" altLang="cs-CZ" sz="2000" smtClean="0">
                <a:latin typeface="Times New Roman" pitchFamily="18" charset="0"/>
              </a:rPr>
              <a:t>Variables that are not significant are usually removed from the regression model.</a:t>
            </a:r>
            <a:endParaRPr lang="en-GB" altLang="cs-CZ" sz="2000" smtClean="0">
              <a:latin typeface="Times New Roman" pitchFamily="18" charset="0"/>
            </a:endParaRPr>
          </a:p>
          <a:p>
            <a:pPr eaLnBrk="1" hangingPunct="1"/>
            <a:r>
              <a:rPr lang="en-GB" altLang="cs-CZ" sz="2000" b="1" smtClean="0">
                <a:solidFill>
                  <a:srgbClr val="FF0000"/>
                </a:solidFill>
                <a:latin typeface="Times New Roman" pitchFamily="18" charset="0"/>
              </a:rPr>
              <a:t>In practice there are good statistical reasons for always having a constant even if it is not significant. Look at what happens if no intercept  is included: </a:t>
            </a:r>
            <a:endParaRPr lang="en-US" altLang="cs-CZ" sz="2000" b="1" smtClean="0">
              <a:solidFill>
                <a:srgbClr val="FF0000"/>
              </a:solidFill>
              <a:latin typeface="Times New Roman" pitchFamily="18" charset="0"/>
            </a:endParaRPr>
          </a:p>
          <a:p>
            <a:pPr eaLnBrk="1" hangingPunct="1"/>
            <a:endParaRPr lang="en-US" altLang="cs-CZ" sz="2000" smtClean="0"/>
          </a:p>
        </p:txBody>
      </p:sp>
      <p:pic>
        <p:nvPicPr>
          <p:cNvPr id="6656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276600"/>
            <a:ext cx="5486400"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7BF6F60-CC36-46F5-9E91-55DD2C3661B9}" type="slidenum">
              <a:rPr lang="en-GB" altLang="cs-CZ" sz="1400" smtClean="0">
                <a:latin typeface="Times New Roman" pitchFamily="18" charset="0"/>
              </a:rPr>
              <a:pPr eaLnBrk="1" hangingPunct="1">
                <a:spcBef>
                  <a:spcPct val="0"/>
                </a:spcBef>
                <a:buFontTx/>
                <a:buNone/>
              </a:pPr>
              <a:t>7</a:t>
            </a:fld>
            <a:endParaRPr lang="en-GB" altLang="cs-CZ" sz="1400" smtClean="0">
              <a:latin typeface="Times New Roman" pitchFamily="18" charset="0"/>
            </a:endParaRPr>
          </a:p>
        </p:txBody>
      </p:sp>
      <p:sp>
        <p:nvSpPr>
          <p:cNvPr id="5124" name="Rectangle 2"/>
          <p:cNvSpPr>
            <a:spLocks noGrp="1" noChangeArrowheads="1"/>
          </p:cNvSpPr>
          <p:nvPr>
            <p:ph type="title"/>
          </p:nvPr>
        </p:nvSpPr>
        <p:spPr>
          <a:xfrm>
            <a:off x="1219200" y="609600"/>
            <a:ext cx="7772400" cy="1143000"/>
          </a:xfrm>
        </p:spPr>
        <p:txBody>
          <a:bodyPr/>
          <a:lstStyle/>
          <a:p>
            <a:pPr eaLnBrk="1" hangingPunct="1"/>
            <a:r>
              <a:rPr lang="en-GB" altLang="cs-CZ" sz="2500" b="1" dirty="0" smtClean="0">
                <a:solidFill>
                  <a:schemeClr val="tx1"/>
                </a:solidFill>
                <a:latin typeface="Times New Roman" pitchFamily="18" charset="0"/>
              </a:rPr>
              <a:t/>
            </a:r>
            <a:br>
              <a:rPr lang="en-GB" altLang="cs-CZ" sz="2500" b="1" dirty="0" smtClean="0">
                <a:solidFill>
                  <a:schemeClr val="tx1"/>
                </a:solidFill>
                <a:latin typeface="Times New Roman" pitchFamily="18" charset="0"/>
              </a:rPr>
            </a:br>
            <a:r>
              <a:rPr lang="cs-CZ" altLang="cs-CZ" sz="2500" b="1" dirty="0" err="1" smtClean="0">
                <a:solidFill>
                  <a:schemeClr val="tx1"/>
                </a:solidFill>
                <a:latin typeface="Times New Roman" pitchFamily="18" charset="0"/>
              </a:rPr>
              <a:t>Correlation</a:t>
            </a:r>
            <a:r>
              <a:rPr lang="cs-CZ" altLang="cs-CZ" sz="2500" b="1" dirty="0" smtClean="0">
                <a:solidFill>
                  <a:schemeClr val="tx1"/>
                </a:solidFill>
                <a:latin typeface="Times New Roman" pitchFamily="18" charset="0"/>
              </a:rPr>
              <a:t> vs. </a:t>
            </a:r>
            <a:r>
              <a:rPr lang="cs-CZ" altLang="cs-CZ" sz="2500" b="1" dirty="0" err="1" smtClean="0">
                <a:solidFill>
                  <a:schemeClr val="tx1"/>
                </a:solidFill>
                <a:latin typeface="Times New Roman" pitchFamily="18" charset="0"/>
              </a:rPr>
              <a:t>Causality</a:t>
            </a:r>
            <a:r>
              <a:rPr lang="cs-CZ" altLang="cs-CZ" sz="2500" b="1" dirty="0" smtClean="0">
                <a:solidFill>
                  <a:schemeClr val="tx1"/>
                </a:solidFill>
                <a:latin typeface="Times New Roman" pitchFamily="18" charset="0"/>
              </a:rPr>
              <a:t>…</a:t>
            </a:r>
            <a:br>
              <a:rPr lang="cs-CZ" altLang="cs-CZ" sz="2500" b="1" dirty="0" smtClean="0">
                <a:solidFill>
                  <a:schemeClr val="tx1"/>
                </a:solidFill>
                <a:latin typeface="Times New Roman" pitchFamily="18" charset="0"/>
              </a:rPr>
            </a:br>
            <a:endParaRPr lang="en-US" altLang="cs-CZ" dirty="0" smtClean="0">
              <a:solidFill>
                <a:schemeClr val="tx1"/>
              </a:solidFill>
            </a:endParaRPr>
          </a:p>
        </p:txBody>
      </p:sp>
      <p:sp>
        <p:nvSpPr>
          <p:cNvPr id="4" name="TextovéPole 3"/>
          <p:cNvSpPr txBox="1"/>
          <p:nvPr/>
        </p:nvSpPr>
        <p:spPr>
          <a:xfrm>
            <a:off x="395536" y="5984150"/>
            <a:ext cx="6032998" cy="400110"/>
          </a:xfrm>
          <a:prstGeom prst="rect">
            <a:avLst/>
          </a:prstGeom>
          <a:noFill/>
        </p:spPr>
        <p:txBody>
          <a:bodyPr wrap="none" rtlCol="0">
            <a:spAutoFit/>
          </a:bodyPr>
          <a:lstStyle/>
          <a:p>
            <a:r>
              <a:rPr lang="cs-CZ" sz="2000" b="1" dirty="0" err="1" smtClean="0">
                <a:solidFill>
                  <a:schemeClr val="accent1"/>
                </a:solidFill>
              </a:rPr>
              <a:t>Correlation</a:t>
            </a:r>
            <a:r>
              <a:rPr lang="cs-CZ" sz="2000" b="1" dirty="0" smtClean="0">
                <a:solidFill>
                  <a:schemeClr val="accent1"/>
                </a:solidFill>
              </a:rPr>
              <a:t> and </a:t>
            </a:r>
            <a:r>
              <a:rPr lang="cs-CZ" sz="2000" b="1" dirty="0" err="1" smtClean="0">
                <a:solidFill>
                  <a:schemeClr val="accent1"/>
                </a:solidFill>
              </a:rPr>
              <a:t>causality</a:t>
            </a:r>
            <a:r>
              <a:rPr lang="cs-CZ" sz="2000" b="1" dirty="0" smtClean="0">
                <a:solidFill>
                  <a:schemeClr val="accent1"/>
                </a:solidFill>
              </a:rPr>
              <a:t> are very </a:t>
            </a:r>
            <a:r>
              <a:rPr lang="cs-CZ" sz="2000" b="1" dirty="0" err="1" smtClean="0">
                <a:solidFill>
                  <a:schemeClr val="accent1"/>
                </a:solidFill>
              </a:rPr>
              <a:t>different</a:t>
            </a:r>
            <a:r>
              <a:rPr lang="cs-CZ" sz="2000" b="1" dirty="0" smtClean="0">
                <a:solidFill>
                  <a:schemeClr val="accent1"/>
                </a:solidFill>
              </a:rPr>
              <a:t> </a:t>
            </a:r>
            <a:r>
              <a:rPr lang="cs-CZ" sz="2000" b="1" dirty="0" err="1" smtClean="0">
                <a:solidFill>
                  <a:schemeClr val="accent1"/>
                </a:solidFill>
              </a:rPr>
              <a:t>concepts</a:t>
            </a:r>
            <a:r>
              <a:rPr lang="cs-CZ" sz="2000" b="1" dirty="0" smtClean="0">
                <a:solidFill>
                  <a:schemeClr val="accent1"/>
                </a:solidFill>
              </a:rPr>
              <a:t>!</a:t>
            </a:r>
            <a:endParaRPr lang="en-GB" sz="2000" b="1" dirty="0">
              <a:solidFill>
                <a:schemeClr val="accent1"/>
              </a:solidFill>
            </a:endParaRPr>
          </a:p>
        </p:txBody>
      </p:sp>
      <p:pic>
        <p:nvPicPr>
          <p:cNvPr id="2" name="Obráze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2204864"/>
            <a:ext cx="7956375" cy="3136648"/>
          </a:xfrm>
          <a:prstGeom prst="rect">
            <a:avLst/>
          </a:prstGeom>
        </p:spPr>
      </p:pic>
      <mc:AlternateContent xmlns:mc="http://schemas.openxmlformats.org/markup-compatibility/2006" xmlns:a14="http://schemas.microsoft.com/office/drawing/2010/main">
        <mc:Choice Requires="a14">
          <p:sp>
            <p:nvSpPr>
              <p:cNvPr id="6" name="TextovéPole 5"/>
              <p:cNvSpPr txBox="1"/>
              <p:nvPr/>
            </p:nvSpPr>
            <p:spPr>
              <a:xfrm>
                <a:off x="3689648" y="5341512"/>
                <a:ext cx="19442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cs-CZ" i="1" dirty="0" smtClean="0">
                          <a:latin typeface="Cambria Math"/>
                        </a:rPr>
                        <m:t>𝑟</m:t>
                      </m:r>
                      <m:r>
                        <a:rPr lang="cs-CZ" i="1" dirty="0" smtClean="0">
                          <a:latin typeface="Cambria Math"/>
                        </a:rPr>
                        <m:t>=0.666</m:t>
                      </m:r>
                    </m:oMath>
                  </m:oMathPara>
                </a14:m>
                <a:endParaRPr lang="en-GB" dirty="0"/>
              </a:p>
            </p:txBody>
          </p:sp>
        </mc:Choice>
        <mc:Fallback xmlns="">
          <p:sp>
            <p:nvSpPr>
              <p:cNvPr id="6" name="TextovéPole 5"/>
              <p:cNvSpPr txBox="1">
                <a:spLocks noRot="1" noChangeAspect="1" noMove="1" noResize="1" noEditPoints="1" noAdjustHandles="1" noChangeArrowheads="1" noChangeShapeType="1" noTextEdit="1"/>
              </p:cNvSpPr>
              <p:nvPr/>
            </p:nvSpPr>
            <p:spPr>
              <a:xfrm>
                <a:off x="3689648" y="5341512"/>
                <a:ext cx="1944216" cy="461665"/>
              </a:xfrm>
              <a:prstGeom prst="rect">
                <a:avLst/>
              </a:prstGeom>
              <a:blipFill rotWithShape="1">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34218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3860101-DE0B-4BCB-89A5-27A681F5A7B0}" type="slidenum">
              <a:rPr lang="en-GB" altLang="cs-CZ" sz="1400" smtClean="0">
                <a:latin typeface="Times New Roman" pitchFamily="18" charset="0"/>
              </a:rPr>
              <a:pPr eaLnBrk="1" hangingPunct="1">
                <a:spcBef>
                  <a:spcPct val="0"/>
                </a:spcBef>
                <a:buFontTx/>
                <a:buNone/>
              </a:pPr>
              <a:t>70</a:t>
            </a:fld>
            <a:endParaRPr lang="en-GB" altLang="cs-CZ" sz="1400" smtClean="0">
              <a:latin typeface="Times New Roman" pitchFamily="18" charset="0"/>
            </a:endParaRPr>
          </a:p>
        </p:txBody>
      </p:sp>
      <p:sp>
        <p:nvSpPr>
          <p:cNvPr id="67588" name="Rectangle 2"/>
          <p:cNvSpPr>
            <a:spLocks noGrp="1" noChangeArrowheads="1"/>
          </p:cNvSpPr>
          <p:nvPr>
            <p:ph type="title"/>
          </p:nvPr>
        </p:nvSpPr>
        <p:spPr>
          <a:xfrm>
            <a:off x="1066800" y="609600"/>
            <a:ext cx="7772400" cy="1143000"/>
          </a:xfrm>
        </p:spPr>
        <p:txBody>
          <a:bodyPr/>
          <a:lstStyle/>
          <a:p>
            <a:pPr eaLnBrk="1" hangingPunct="1"/>
            <a:r>
              <a:rPr lang="en-GB" altLang="cs-CZ" sz="2500" b="1" smtClean="0">
                <a:latin typeface="Times New Roman" pitchFamily="18" charset="0"/>
              </a:rPr>
              <a:t>The Exact Significance Level or </a:t>
            </a:r>
            <a:r>
              <a:rPr lang="en-GB" altLang="cs-CZ" sz="2500" b="1" i="1" smtClean="0">
                <a:latin typeface="Times New Roman" pitchFamily="18" charset="0"/>
              </a:rPr>
              <a:t>p</a:t>
            </a:r>
            <a:r>
              <a:rPr lang="en-GB" altLang="cs-CZ" sz="2500" b="1" smtClean="0">
                <a:latin typeface="Times New Roman" pitchFamily="18" charset="0"/>
              </a:rPr>
              <a:t>-value</a:t>
            </a:r>
            <a:br>
              <a:rPr lang="en-GB" altLang="cs-CZ" sz="2500" b="1" smtClean="0">
                <a:latin typeface="Times New Roman" pitchFamily="18" charset="0"/>
              </a:rPr>
            </a:br>
            <a:endParaRPr lang="en-US" altLang="cs-CZ" sz="2400" smtClean="0">
              <a:latin typeface="Times New Roman" pitchFamily="18" charset="0"/>
            </a:endParaRPr>
          </a:p>
        </p:txBody>
      </p:sp>
      <p:sp>
        <p:nvSpPr>
          <p:cNvPr id="67589" name="Rectangle 3"/>
          <p:cNvSpPr>
            <a:spLocks noGrp="1" noChangeArrowheads="1"/>
          </p:cNvSpPr>
          <p:nvPr>
            <p:ph type="body" idx="1"/>
          </p:nvPr>
        </p:nvSpPr>
        <p:spPr>
          <a:xfrm>
            <a:off x="457200" y="1752600"/>
            <a:ext cx="8178800" cy="4305300"/>
          </a:xfrm>
        </p:spPr>
        <p:txBody>
          <a:bodyPr/>
          <a:lstStyle/>
          <a:p>
            <a:pPr eaLnBrk="1" hangingPunct="1"/>
            <a:r>
              <a:rPr lang="en-GB" altLang="cs-CZ" sz="2000" smtClean="0">
                <a:latin typeface="Times New Roman" pitchFamily="18" charset="0"/>
              </a:rPr>
              <a:t>This is equivalent to choosing an infinite number of critical </a:t>
            </a:r>
            <a:r>
              <a:rPr lang="en-GB" altLang="cs-CZ" sz="2000" i="1" smtClean="0">
                <a:latin typeface="Times New Roman" pitchFamily="18" charset="0"/>
              </a:rPr>
              <a:t>t</a:t>
            </a:r>
            <a:r>
              <a:rPr lang="en-GB" altLang="cs-CZ" sz="2000" smtClean="0">
                <a:latin typeface="Times New Roman" pitchFamily="18" charset="0"/>
              </a:rPr>
              <a:t>-values from tables. It gives us the marginal significance level where we would be indifferent between rejecting and not rejecting the null hypothesis.</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If the test statistic is large in absolute value, the </a:t>
            </a:r>
            <a:r>
              <a:rPr lang="en-GB" altLang="cs-CZ" sz="2000" i="1" smtClean="0">
                <a:latin typeface="Times New Roman" pitchFamily="18" charset="0"/>
              </a:rPr>
              <a:t>p</a:t>
            </a:r>
            <a:r>
              <a:rPr lang="en-GB" altLang="cs-CZ" sz="2000" smtClean="0">
                <a:latin typeface="Times New Roman" pitchFamily="18" charset="0"/>
              </a:rPr>
              <a:t>-value will be small, and vice versa. The </a:t>
            </a:r>
            <a:r>
              <a:rPr lang="en-GB" altLang="cs-CZ" sz="2000" i="1" smtClean="0">
                <a:latin typeface="Times New Roman" pitchFamily="18" charset="0"/>
              </a:rPr>
              <a:t>p</a:t>
            </a:r>
            <a:r>
              <a:rPr lang="en-GB" altLang="cs-CZ" sz="2000" smtClean="0">
                <a:latin typeface="Times New Roman" pitchFamily="18" charset="0"/>
              </a:rPr>
              <a:t>-value gives the plausibility of the null hypothesis.</a:t>
            </a:r>
          </a:p>
          <a:p>
            <a:pPr eaLnBrk="1" hangingPunct="1"/>
            <a:endParaRPr lang="en-GB" altLang="cs-CZ" sz="2000" smtClean="0">
              <a:latin typeface="Times New Roman" pitchFamily="18" charset="0"/>
            </a:endParaRPr>
          </a:p>
          <a:p>
            <a:pPr eaLnBrk="1" hangingPunct="1">
              <a:buFontTx/>
              <a:buNone/>
            </a:pPr>
            <a:r>
              <a:rPr lang="en-GB" altLang="cs-CZ" sz="2000" smtClean="0">
                <a:latin typeface="Times New Roman" pitchFamily="18" charset="0"/>
              </a:rPr>
              <a:t>	e.g. a test statistic is distributed as a </a:t>
            </a:r>
            <a:r>
              <a:rPr lang="en-GB" altLang="cs-CZ" sz="2000" i="1" smtClean="0">
                <a:latin typeface="Times New Roman" pitchFamily="18" charset="0"/>
              </a:rPr>
              <a:t>t</a:t>
            </a:r>
            <a:r>
              <a:rPr lang="en-GB" altLang="cs-CZ" sz="2000" baseline="-25000" smtClean="0">
                <a:latin typeface="Times New Roman" pitchFamily="18" charset="0"/>
              </a:rPr>
              <a:t>62</a:t>
            </a:r>
            <a:r>
              <a:rPr lang="en-GB" altLang="cs-CZ" sz="2000" smtClean="0">
                <a:latin typeface="Times New Roman" pitchFamily="18" charset="0"/>
              </a:rPr>
              <a:t> = 1.</a:t>
            </a:r>
            <a:r>
              <a:rPr lang="en-US" altLang="cs-CZ" sz="2000" smtClean="0">
                <a:latin typeface="Times New Roman" pitchFamily="18" charset="0"/>
              </a:rPr>
              <a:t>4</a:t>
            </a:r>
            <a:r>
              <a:rPr lang="en-GB" altLang="cs-CZ" sz="2000" smtClean="0">
                <a:latin typeface="Times New Roman" pitchFamily="18" charset="0"/>
              </a:rPr>
              <a:t>7.</a:t>
            </a:r>
          </a:p>
          <a:p>
            <a:pPr eaLnBrk="1" hangingPunct="1">
              <a:buFontTx/>
              <a:buNone/>
            </a:pPr>
            <a:r>
              <a:rPr lang="en-GB" altLang="cs-CZ" sz="2000" smtClean="0">
                <a:latin typeface="Times New Roman" pitchFamily="18" charset="0"/>
              </a:rPr>
              <a:t>	The </a:t>
            </a:r>
            <a:r>
              <a:rPr lang="en-GB" altLang="cs-CZ" sz="2000" i="1" smtClean="0">
                <a:latin typeface="Times New Roman" pitchFamily="18" charset="0"/>
              </a:rPr>
              <a:t>p</a:t>
            </a:r>
            <a:r>
              <a:rPr lang="en-GB" altLang="cs-CZ" sz="2000" smtClean="0">
                <a:latin typeface="Times New Roman" pitchFamily="18" charset="0"/>
              </a:rPr>
              <a:t>-value = 0.12. </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Do we reject at the 5% level?...........................No</a:t>
            </a:r>
          </a:p>
          <a:p>
            <a:pPr eaLnBrk="1" hangingPunct="1"/>
            <a:r>
              <a:rPr lang="en-GB" altLang="cs-CZ" sz="2000" smtClean="0">
                <a:latin typeface="Times New Roman" pitchFamily="18" charset="0"/>
              </a:rPr>
              <a:t>Do we reject at the 10% level?.........................No</a:t>
            </a:r>
          </a:p>
          <a:p>
            <a:pPr eaLnBrk="1" hangingPunct="1"/>
            <a:r>
              <a:rPr lang="en-GB" altLang="cs-CZ" sz="2000" smtClean="0">
                <a:latin typeface="Times New Roman" pitchFamily="18" charset="0"/>
              </a:rPr>
              <a:t>Do we reject at the 20% level?.........................Yes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19A2351-6DC8-49F7-9519-1745CCE1B1D0}" type="slidenum">
              <a:rPr lang="en-GB" altLang="cs-CZ" sz="1400" smtClean="0">
                <a:latin typeface="Times New Roman" pitchFamily="18" charset="0"/>
              </a:rPr>
              <a:pPr eaLnBrk="1" hangingPunct="1">
                <a:spcBef>
                  <a:spcPct val="0"/>
                </a:spcBef>
                <a:buFontTx/>
                <a:buNone/>
              </a:pPr>
              <a:t>71</a:t>
            </a:fld>
            <a:endParaRPr lang="en-GB" altLang="cs-CZ" sz="1400" smtClean="0">
              <a:latin typeface="Times New Roman" pitchFamily="18" charset="0"/>
            </a:endParaRPr>
          </a:p>
        </p:txBody>
      </p:sp>
      <p:sp>
        <p:nvSpPr>
          <p:cNvPr id="68612"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An Example of the Use of a Simple </a:t>
            </a:r>
            <a:r>
              <a:rPr lang="en-GB" altLang="cs-CZ" sz="2500" b="1" i="1" smtClean="0">
                <a:solidFill>
                  <a:schemeClr val="tx1"/>
                </a:solidFill>
                <a:latin typeface="Times New Roman" pitchFamily="18" charset="0"/>
              </a:rPr>
              <a:t>t</a:t>
            </a:r>
            <a:r>
              <a:rPr lang="en-GB" altLang="cs-CZ" sz="2500" b="1" smtClean="0">
                <a:solidFill>
                  <a:schemeClr val="tx1"/>
                </a:solidFill>
                <a:latin typeface="Times New Roman" pitchFamily="18" charset="0"/>
              </a:rPr>
              <a:t>-test to Test a Theory in Finance</a:t>
            </a:r>
            <a:r>
              <a:rPr lang="en-GB" altLang="cs-CZ" sz="2500" smtClean="0">
                <a:solidFill>
                  <a:schemeClr val="tx1"/>
                </a:solidFill>
                <a:latin typeface="Times New Roman" pitchFamily="18" charset="0"/>
              </a:rPr>
              <a:t/>
            </a:r>
            <a:br>
              <a:rPr lang="en-GB" altLang="cs-CZ" sz="2500" smtClean="0">
                <a:solidFill>
                  <a:schemeClr val="tx1"/>
                </a:solidFill>
                <a:latin typeface="Times New Roman" pitchFamily="18" charset="0"/>
              </a:rPr>
            </a:br>
            <a:endParaRPr lang="en-US" altLang="cs-CZ" smtClean="0">
              <a:solidFill>
                <a:schemeClr val="tx1"/>
              </a:solidFill>
            </a:endParaRPr>
          </a:p>
        </p:txBody>
      </p:sp>
      <p:sp>
        <p:nvSpPr>
          <p:cNvPr id="68613" name="Rectangle 3"/>
          <p:cNvSpPr>
            <a:spLocks noGrp="1" noChangeArrowheads="1"/>
          </p:cNvSpPr>
          <p:nvPr>
            <p:ph type="body" idx="1"/>
          </p:nvPr>
        </p:nvSpPr>
        <p:spPr>
          <a:xfrm>
            <a:off x="685800" y="1981200"/>
            <a:ext cx="8077200" cy="4114800"/>
          </a:xfrm>
        </p:spPr>
        <p:txBody>
          <a:bodyPr/>
          <a:lstStyle/>
          <a:p>
            <a:pPr algn="just" eaLnBrk="1" hangingPunct="1"/>
            <a:r>
              <a:rPr lang="en-GB" altLang="cs-CZ" sz="2000" smtClean="0">
                <a:latin typeface="Times New Roman" pitchFamily="18" charset="0"/>
              </a:rPr>
              <a:t>Testing for the presence and significance of abnormal returns (“Jensen’s alpha” - Jensen, 1968).</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The Data: Annual Returns on the portfolios of 115 mutual funds from 1945-1964.</a:t>
            </a:r>
          </a:p>
          <a:p>
            <a:pPr algn="just"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The model: 					          for </a:t>
            </a:r>
            <a:r>
              <a:rPr lang="en-GB" altLang="cs-CZ" sz="2000" i="1" smtClean="0">
                <a:latin typeface="Times New Roman" pitchFamily="18" charset="0"/>
              </a:rPr>
              <a:t>j</a:t>
            </a:r>
            <a:r>
              <a:rPr lang="en-GB" altLang="cs-CZ" sz="2000" smtClean="0">
                <a:latin typeface="Times New Roman" pitchFamily="18" charset="0"/>
              </a:rPr>
              <a:t> = 1, …, 115</a:t>
            </a:r>
          </a:p>
          <a:p>
            <a:pPr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We are interested in the significance of </a:t>
            </a:r>
            <a:r>
              <a:rPr lang="en-GB" altLang="cs-CZ" sz="2000" i="1" smtClean="0">
                <a:latin typeface="Times New Roman" pitchFamily="18" charset="0"/>
                <a:sym typeface="Symbol" pitchFamily="18" charset="2"/>
              </a:rPr>
              <a:t></a:t>
            </a:r>
            <a:r>
              <a:rPr lang="en-GB" altLang="cs-CZ" sz="2000" i="1" baseline="-25000" smtClean="0">
                <a:latin typeface="Times New Roman" pitchFamily="18" charset="0"/>
              </a:rPr>
              <a:t>j</a:t>
            </a:r>
            <a:r>
              <a:rPr lang="en-GB" altLang="cs-CZ" sz="2000" smtClean="0">
                <a:latin typeface="Times New Roman" pitchFamily="18" charset="0"/>
              </a:rPr>
              <a:t>.</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The null hypothesis is	H</a:t>
            </a:r>
            <a:r>
              <a:rPr lang="en-GB" altLang="cs-CZ" sz="2000" baseline="-25000" smtClean="0">
                <a:latin typeface="Times New Roman" pitchFamily="18" charset="0"/>
              </a:rPr>
              <a:t>0</a:t>
            </a:r>
            <a:r>
              <a:rPr lang="en-GB" altLang="cs-CZ" sz="2000" smtClean="0">
                <a:latin typeface="Times New Roman" pitchFamily="18" charset="0"/>
              </a:rPr>
              <a:t>: </a:t>
            </a:r>
            <a:r>
              <a:rPr lang="en-GB" altLang="cs-CZ" sz="2000" i="1" smtClean="0">
                <a:latin typeface="Times New Roman" pitchFamily="18" charset="0"/>
                <a:sym typeface="Symbol" pitchFamily="18" charset="2"/>
              </a:rPr>
              <a:t></a:t>
            </a:r>
            <a:r>
              <a:rPr lang="en-GB" altLang="cs-CZ" sz="2000" i="1" baseline="-25000" smtClean="0">
                <a:latin typeface="Times New Roman" pitchFamily="18" charset="0"/>
              </a:rPr>
              <a:t>j</a:t>
            </a:r>
            <a:r>
              <a:rPr lang="en-GB" altLang="cs-CZ" sz="2000" smtClean="0">
                <a:latin typeface="Times New Roman" pitchFamily="18" charset="0"/>
              </a:rPr>
              <a:t> = 0 .</a:t>
            </a:r>
          </a:p>
          <a:p>
            <a:pPr eaLnBrk="1" hangingPunct="1"/>
            <a:endParaRPr lang="en-US" altLang="cs-CZ" sz="2000" smtClean="0">
              <a:latin typeface="Times New Roman" pitchFamily="18" charset="0"/>
            </a:endParaRPr>
          </a:p>
        </p:txBody>
      </p:sp>
      <p:pic>
        <p:nvPicPr>
          <p:cNvPr id="6861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4038600"/>
            <a:ext cx="4495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E72336C-98DA-4238-8ACC-8E67F1398FE8}" type="slidenum">
              <a:rPr lang="en-GB" altLang="cs-CZ" sz="1400" smtClean="0">
                <a:latin typeface="Times New Roman" pitchFamily="18" charset="0"/>
              </a:rPr>
              <a:pPr eaLnBrk="1" hangingPunct="1">
                <a:spcBef>
                  <a:spcPct val="0"/>
                </a:spcBef>
                <a:buFontTx/>
                <a:buNone/>
              </a:pPr>
              <a:t>72</a:t>
            </a:fld>
            <a:endParaRPr lang="en-GB" altLang="cs-CZ" sz="1400" smtClean="0">
              <a:latin typeface="Times New Roman" pitchFamily="18" charset="0"/>
            </a:endParaRPr>
          </a:p>
        </p:txBody>
      </p:sp>
      <p:sp>
        <p:nvSpPr>
          <p:cNvPr id="69636" name="Rectangle 2"/>
          <p:cNvSpPr>
            <a:spLocks noGrp="1" noChangeArrowheads="1"/>
          </p:cNvSpPr>
          <p:nvPr>
            <p:ph type="title"/>
          </p:nvPr>
        </p:nvSpPr>
        <p:spPr>
          <a:xfrm>
            <a:off x="1371600" y="609600"/>
            <a:ext cx="7696200" cy="762000"/>
          </a:xfrm>
        </p:spPr>
        <p:txBody>
          <a:bodyPr/>
          <a:lstStyle/>
          <a:p>
            <a:pPr eaLnBrk="1" hangingPunct="1"/>
            <a:r>
              <a:rPr lang="en-US" altLang="cs-CZ" sz="2500" b="1" smtClean="0">
                <a:latin typeface="Times New Roman" pitchFamily="18" charset="0"/>
              </a:rPr>
              <a:t>Frequency Distribution of </a:t>
            </a:r>
            <a:r>
              <a:rPr lang="en-US" altLang="cs-CZ" sz="2500" b="1" i="1" smtClean="0">
                <a:latin typeface="Times New Roman" pitchFamily="18" charset="0"/>
              </a:rPr>
              <a:t>t</a:t>
            </a:r>
            <a:r>
              <a:rPr lang="en-US" altLang="cs-CZ" sz="2500" b="1" smtClean="0">
                <a:latin typeface="Times New Roman" pitchFamily="18" charset="0"/>
              </a:rPr>
              <a:t>-ratios of Mutual Fund Alphas (gross of transactions costs)</a:t>
            </a:r>
            <a:endParaRPr lang="en-US" altLang="cs-CZ" sz="2000" smtClean="0"/>
          </a:p>
        </p:txBody>
      </p:sp>
      <p:sp>
        <p:nvSpPr>
          <p:cNvPr id="69637" name="Rectangle 5"/>
          <p:cNvSpPr>
            <a:spLocks noGrp="1" noChangeArrowheads="1"/>
          </p:cNvSpPr>
          <p:nvPr>
            <p:ph type="body" idx="1"/>
          </p:nvPr>
        </p:nvSpPr>
        <p:spPr/>
        <p:txBody>
          <a:bodyPr/>
          <a:lstStyle/>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pPr>
            <a:endParaRPr lang="en-GB" altLang="cs-CZ" sz="2000" smtClean="0">
              <a:latin typeface="Times New Roman" pitchFamily="18" charset="0"/>
            </a:endParaRPr>
          </a:p>
          <a:p>
            <a:pPr eaLnBrk="1" hangingPunct="1">
              <a:lnSpc>
                <a:spcPct val="90000"/>
              </a:lnSpc>
              <a:buFontTx/>
              <a:buNone/>
            </a:pPr>
            <a:endParaRPr lang="en-GB" altLang="cs-CZ" sz="1400" smtClean="0">
              <a:latin typeface="Times New Roman" pitchFamily="18" charset="0"/>
            </a:endParaRPr>
          </a:p>
          <a:p>
            <a:pPr eaLnBrk="1" hangingPunct="1">
              <a:lnSpc>
                <a:spcPct val="90000"/>
              </a:lnSpc>
              <a:buFontTx/>
              <a:buNone/>
            </a:pPr>
            <a:endParaRPr lang="en-GB" altLang="cs-CZ" sz="1400" smtClean="0">
              <a:latin typeface="Times New Roman" pitchFamily="18" charset="0"/>
            </a:endParaRPr>
          </a:p>
          <a:p>
            <a:pPr eaLnBrk="1" hangingPunct="1">
              <a:lnSpc>
                <a:spcPct val="90000"/>
              </a:lnSpc>
              <a:buFontTx/>
              <a:buNone/>
            </a:pPr>
            <a:r>
              <a:rPr lang="en-GB" altLang="cs-CZ" sz="1400" smtClean="0">
                <a:latin typeface="Times New Roman" pitchFamily="18" charset="0"/>
              </a:rPr>
              <a:t>			Source Jensen (1968). Reprinted with the permission of Blackwell publishers.</a:t>
            </a:r>
          </a:p>
        </p:txBody>
      </p:sp>
      <p:pic>
        <p:nvPicPr>
          <p:cNvPr id="6963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905000"/>
            <a:ext cx="61722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5ED4A60-F5D9-4BA5-A441-F54617915324}" type="slidenum">
              <a:rPr lang="en-GB" altLang="cs-CZ" sz="1400" smtClean="0">
                <a:latin typeface="Times New Roman" pitchFamily="18" charset="0"/>
              </a:rPr>
              <a:pPr eaLnBrk="1" hangingPunct="1">
                <a:spcBef>
                  <a:spcPct val="0"/>
                </a:spcBef>
                <a:buFontTx/>
                <a:buNone/>
              </a:pPr>
              <a:t>73</a:t>
            </a:fld>
            <a:endParaRPr lang="en-GB" altLang="cs-CZ" sz="1400" smtClean="0">
              <a:latin typeface="Times New Roman" pitchFamily="18" charset="0"/>
            </a:endParaRPr>
          </a:p>
        </p:txBody>
      </p:sp>
      <p:sp>
        <p:nvSpPr>
          <p:cNvPr id="70660" name="Rectangle 2050"/>
          <p:cNvSpPr>
            <a:spLocks noGrp="1" noChangeArrowheads="1"/>
          </p:cNvSpPr>
          <p:nvPr>
            <p:ph type="title"/>
          </p:nvPr>
        </p:nvSpPr>
        <p:spPr>
          <a:xfrm>
            <a:off x="1295400" y="533400"/>
            <a:ext cx="7772400" cy="914400"/>
          </a:xfrm>
        </p:spPr>
        <p:txBody>
          <a:bodyPr/>
          <a:lstStyle/>
          <a:p>
            <a:pPr eaLnBrk="1" hangingPunct="1"/>
            <a:r>
              <a:rPr lang="en-US" altLang="cs-CZ" sz="2500" b="1" smtClean="0">
                <a:latin typeface="Times New Roman" pitchFamily="18" charset="0"/>
              </a:rPr>
              <a:t>Frequency Distribution of </a:t>
            </a:r>
            <a:r>
              <a:rPr lang="en-US" altLang="cs-CZ" sz="2500" b="1" i="1" smtClean="0">
                <a:latin typeface="Times New Roman" pitchFamily="18" charset="0"/>
              </a:rPr>
              <a:t>t</a:t>
            </a:r>
            <a:r>
              <a:rPr lang="en-US" altLang="cs-CZ" sz="2500" b="1" smtClean="0">
                <a:latin typeface="Times New Roman" pitchFamily="18" charset="0"/>
              </a:rPr>
              <a:t>-ratios of Mutual Fund </a:t>
            </a:r>
            <a:br>
              <a:rPr lang="en-US" altLang="cs-CZ" sz="2500" b="1" smtClean="0">
                <a:latin typeface="Times New Roman" pitchFamily="18" charset="0"/>
              </a:rPr>
            </a:br>
            <a:r>
              <a:rPr lang="en-US" altLang="cs-CZ" sz="2500" b="1" smtClean="0">
                <a:latin typeface="Times New Roman" pitchFamily="18" charset="0"/>
              </a:rPr>
              <a:t>Alphas (net of transactions costs)</a:t>
            </a:r>
            <a:endParaRPr lang="en-US" altLang="cs-CZ" smtClean="0"/>
          </a:p>
        </p:txBody>
      </p:sp>
      <p:sp>
        <p:nvSpPr>
          <p:cNvPr id="70661" name="Rectangle 2058"/>
          <p:cNvSpPr>
            <a:spLocks noGrp="1" noChangeArrowheads="1"/>
          </p:cNvSpPr>
          <p:nvPr>
            <p:ph type="body" idx="1"/>
          </p:nvPr>
        </p:nvSpPr>
        <p:spPr/>
        <p:txBody>
          <a:bodyPr/>
          <a:lstStyle/>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pPr>
            <a:endParaRPr lang="en-GB" altLang="cs-CZ" sz="1800" smtClean="0">
              <a:latin typeface="Times New Roman" pitchFamily="18" charset="0"/>
            </a:endParaRPr>
          </a:p>
          <a:p>
            <a:pPr eaLnBrk="1" hangingPunct="1">
              <a:lnSpc>
                <a:spcPct val="90000"/>
              </a:lnSpc>
              <a:buFontTx/>
              <a:buNone/>
            </a:pPr>
            <a:r>
              <a:rPr lang="en-GB" altLang="cs-CZ" sz="1200" smtClean="0">
                <a:latin typeface="Times New Roman" pitchFamily="18" charset="0"/>
              </a:rPr>
              <a:t>	</a:t>
            </a:r>
          </a:p>
          <a:p>
            <a:pPr eaLnBrk="1" hangingPunct="1">
              <a:lnSpc>
                <a:spcPct val="90000"/>
              </a:lnSpc>
              <a:buFontTx/>
              <a:buNone/>
            </a:pPr>
            <a:r>
              <a:rPr lang="en-GB" altLang="cs-CZ" sz="1200" smtClean="0">
                <a:latin typeface="Times New Roman" pitchFamily="18" charset="0"/>
              </a:rPr>
              <a:t>			Source Jensen (1968). Reprinted with the permission of Blackwell publishers.</a:t>
            </a:r>
          </a:p>
          <a:p>
            <a:pPr eaLnBrk="1" hangingPunct="1">
              <a:lnSpc>
                <a:spcPct val="90000"/>
              </a:lnSpc>
            </a:pPr>
            <a:endParaRPr lang="en-GB" altLang="cs-CZ" sz="1800" smtClean="0"/>
          </a:p>
        </p:txBody>
      </p:sp>
      <p:pic>
        <p:nvPicPr>
          <p:cNvPr id="70662" name="Picture 20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981200"/>
            <a:ext cx="6096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E213D98-8A8F-4EA7-AE85-37FAEAF7A78E}" type="slidenum">
              <a:rPr lang="en-GB" altLang="cs-CZ" sz="1400" smtClean="0">
                <a:latin typeface="Times New Roman" pitchFamily="18" charset="0"/>
              </a:rPr>
              <a:pPr eaLnBrk="1" hangingPunct="1">
                <a:spcBef>
                  <a:spcPct val="0"/>
                </a:spcBef>
                <a:buFontTx/>
                <a:buNone/>
              </a:pPr>
              <a:t>74</a:t>
            </a:fld>
            <a:endParaRPr lang="en-GB" altLang="cs-CZ" sz="1400" smtClean="0">
              <a:latin typeface="Times New Roman" pitchFamily="18" charset="0"/>
            </a:endParaRPr>
          </a:p>
        </p:txBody>
      </p:sp>
      <p:sp>
        <p:nvSpPr>
          <p:cNvPr id="71684" name="Rectangle 2"/>
          <p:cNvSpPr>
            <a:spLocks noGrp="1" noChangeArrowheads="1"/>
          </p:cNvSpPr>
          <p:nvPr>
            <p:ph type="title"/>
          </p:nvPr>
        </p:nvSpPr>
        <p:spPr>
          <a:xfrm>
            <a:off x="1295400" y="533400"/>
            <a:ext cx="7772400" cy="1143000"/>
          </a:xfrm>
        </p:spPr>
        <p:txBody>
          <a:bodyPr/>
          <a:lstStyle/>
          <a:p>
            <a:pPr eaLnBrk="1" hangingPunct="1"/>
            <a:r>
              <a:rPr lang="en-US" altLang="cs-CZ" sz="2500" b="1" smtClean="0">
                <a:solidFill>
                  <a:schemeClr val="tx1"/>
                </a:solidFill>
                <a:latin typeface="Times New Roman" pitchFamily="18" charset="0"/>
              </a:rPr>
              <a:t/>
            </a:r>
            <a:br>
              <a:rPr lang="en-US" altLang="cs-CZ" sz="2500" b="1" smtClean="0">
                <a:solidFill>
                  <a:schemeClr val="tx1"/>
                </a:solidFill>
                <a:latin typeface="Times New Roman" pitchFamily="18" charset="0"/>
              </a:rPr>
            </a:br>
            <a:r>
              <a:rPr lang="en-US" altLang="cs-CZ" sz="2500" b="1" smtClean="0">
                <a:solidFill>
                  <a:schemeClr val="tx1"/>
                </a:solidFill>
                <a:latin typeface="Times New Roman" pitchFamily="18" charset="0"/>
              </a:rPr>
              <a:t>Can UK Unit Trust Managers “Beat the Market”?</a:t>
            </a:r>
            <a:br>
              <a:rPr lang="en-US" altLang="cs-CZ" sz="2500" b="1" smtClean="0">
                <a:solidFill>
                  <a:schemeClr val="tx1"/>
                </a:solidFill>
                <a:latin typeface="Times New Roman" pitchFamily="18" charset="0"/>
              </a:rPr>
            </a:br>
            <a:endParaRPr lang="en-US" altLang="cs-CZ" b="1" smtClean="0">
              <a:solidFill>
                <a:schemeClr val="tx1"/>
              </a:solidFill>
              <a:latin typeface="CG Times" pitchFamily="18" charset="0"/>
            </a:endParaRPr>
          </a:p>
        </p:txBody>
      </p:sp>
      <p:sp>
        <p:nvSpPr>
          <p:cNvPr id="71685" name="Rectangle 3"/>
          <p:cNvSpPr>
            <a:spLocks noGrp="1" noChangeArrowheads="1"/>
          </p:cNvSpPr>
          <p:nvPr>
            <p:ph type="body" idx="1"/>
          </p:nvPr>
        </p:nvSpPr>
        <p:spPr>
          <a:xfrm>
            <a:off x="457200" y="1828800"/>
            <a:ext cx="8382000" cy="4171950"/>
          </a:xfrm>
        </p:spPr>
        <p:txBody>
          <a:bodyPr/>
          <a:lstStyle/>
          <a:p>
            <a:pPr algn="just" eaLnBrk="1" hangingPunct="1"/>
            <a:r>
              <a:rPr lang="en-US" altLang="cs-CZ" sz="2000" smtClean="0">
                <a:latin typeface="Times New Roman" pitchFamily="18" charset="0"/>
              </a:rPr>
              <a:t>We now perform a variant on Jensen’s test in the context of the UK market, considering monthly returns on 76 equity unit trusts.  The data cover the period January 1979 – May 2000 (257 observations for each fund). Some summary statistics for the funds are:</a:t>
            </a:r>
          </a:p>
          <a:p>
            <a:pPr algn="just" eaLnBrk="1" hangingPunct="1">
              <a:buFontTx/>
              <a:buNone/>
            </a:pPr>
            <a:r>
              <a:rPr lang="en-US" altLang="cs-CZ" sz="2000" smtClean="0">
                <a:latin typeface="Times New Roman" pitchFamily="18" charset="0"/>
              </a:rPr>
              <a:t>					       Mean   Minimum   Maximum Median</a:t>
            </a:r>
          </a:p>
          <a:p>
            <a:pPr eaLnBrk="1" hangingPunct="1">
              <a:buFontTx/>
              <a:buNone/>
            </a:pPr>
            <a:r>
              <a:rPr lang="en-GB" altLang="cs-CZ" sz="2000" smtClean="0">
                <a:latin typeface="Times New Roman" pitchFamily="18" charset="0"/>
              </a:rPr>
              <a:t>Average monthly return, 1979-2000        1.0%       0.6%	1.4%	1.0%</a:t>
            </a:r>
          </a:p>
          <a:p>
            <a:pPr eaLnBrk="1" hangingPunct="1">
              <a:buFontTx/>
              <a:buNone/>
            </a:pPr>
            <a:r>
              <a:rPr lang="en-GB" altLang="cs-CZ" sz="2000" smtClean="0">
                <a:latin typeface="Times New Roman" pitchFamily="18" charset="0"/>
              </a:rPr>
              <a:t>Standard deviation of returns over time   5.1%       4.3%	6.9%	5.0%</a:t>
            </a:r>
          </a:p>
          <a:p>
            <a:pPr eaLnBrk="1" hangingPunct="1">
              <a:buFontTx/>
              <a:buNone/>
            </a:pPr>
            <a:endParaRPr lang="en-GB" altLang="cs-CZ" sz="2000" smtClean="0">
              <a:latin typeface="Times New Roman" pitchFamily="18" charset="0"/>
            </a:endParaRPr>
          </a:p>
          <a:p>
            <a:pPr eaLnBrk="1" hangingPunct="1"/>
            <a:r>
              <a:rPr lang="en-US" altLang="cs-CZ" sz="2000" smtClean="0">
                <a:latin typeface="Times New Roman" pitchFamily="18" charset="0"/>
              </a:rPr>
              <a:t>Jensen Regression Results for UK Unit Trust Returns, January 1979-May 2000</a:t>
            </a:r>
            <a:endParaRPr lang="en-GB" altLang="cs-CZ" sz="2000" smtClean="0">
              <a:latin typeface="Times New Roman" pitchFamily="18" charset="0"/>
            </a:endParaRPr>
          </a:p>
          <a:p>
            <a:pPr eaLnBrk="1" hangingPunct="1">
              <a:buFontTx/>
              <a:buNone/>
            </a:pPr>
            <a:endParaRPr lang="en-US" altLang="cs-CZ" sz="2000" smtClean="0">
              <a:latin typeface="Times New Roman" pitchFamily="18" charset="0"/>
            </a:endParaRPr>
          </a:p>
          <a:p>
            <a:pPr eaLnBrk="1" hangingPunct="1">
              <a:buFontTx/>
              <a:buNone/>
            </a:pPr>
            <a:endParaRPr lang="en-US" altLang="cs-CZ" sz="2000" smtClean="0">
              <a:latin typeface="Times New Roman" pitchFamily="18" charset="0"/>
            </a:endParaRPr>
          </a:p>
        </p:txBody>
      </p:sp>
      <p:pic>
        <p:nvPicPr>
          <p:cNvPr id="71686"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7250" y="5181600"/>
            <a:ext cx="47307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18ACC0B-8FC3-4864-9E56-379FFB9A79EC}" type="slidenum">
              <a:rPr lang="en-GB" altLang="cs-CZ" sz="1400" smtClean="0">
                <a:latin typeface="Times New Roman" pitchFamily="18" charset="0"/>
              </a:rPr>
              <a:pPr eaLnBrk="1" hangingPunct="1">
                <a:spcBef>
                  <a:spcPct val="0"/>
                </a:spcBef>
                <a:buFontTx/>
                <a:buNone/>
              </a:pPr>
              <a:t>75</a:t>
            </a:fld>
            <a:endParaRPr lang="en-GB" altLang="cs-CZ" sz="1400" smtClean="0">
              <a:latin typeface="Times New Roman" pitchFamily="18" charset="0"/>
            </a:endParaRPr>
          </a:p>
        </p:txBody>
      </p:sp>
      <p:sp>
        <p:nvSpPr>
          <p:cNvPr id="72708" name="Rectangle 2"/>
          <p:cNvSpPr>
            <a:spLocks noGrp="1" noChangeArrowheads="1"/>
          </p:cNvSpPr>
          <p:nvPr>
            <p:ph type="title"/>
          </p:nvPr>
        </p:nvSpPr>
        <p:spPr>
          <a:xfrm>
            <a:off x="1219200" y="609600"/>
            <a:ext cx="7772400" cy="762000"/>
          </a:xfrm>
        </p:spPr>
        <p:txBody>
          <a:bodyPr/>
          <a:lstStyle/>
          <a:p>
            <a:pPr eaLnBrk="1" hangingPunct="1"/>
            <a:r>
              <a:rPr lang="en-US" altLang="cs-CZ" sz="2500" b="1" smtClean="0">
                <a:solidFill>
                  <a:schemeClr val="tx1"/>
                </a:solidFill>
                <a:latin typeface="Times New Roman" pitchFamily="18" charset="0"/>
              </a:rPr>
              <a:t>Can UK Unit Trust Managers “Beat the Market”?</a:t>
            </a:r>
            <a:br>
              <a:rPr lang="en-US" altLang="cs-CZ" sz="2500" b="1" smtClean="0">
                <a:solidFill>
                  <a:schemeClr val="tx1"/>
                </a:solidFill>
                <a:latin typeface="Times New Roman" pitchFamily="18" charset="0"/>
              </a:rPr>
            </a:br>
            <a:r>
              <a:rPr lang="en-US" altLang="cs-CZ" sz="2500" b="1" smtClean="0">
                <a:solidFill>
                  <a:schemeClr val="tx1"/>
                </a:solidFill>
                <a:latin typeface="Times New Roman" pitchFamily="18" charset="0"/>
              </a:rPr>
              <a:t>: Results</a:t>
            </a:r>
            <a:endParaRPr lang="en-US" altLang="cs-CZ" sz="2000" b="1" smtClean="0">
              <a:solidFill>
                <a:schemeClr val="tx1"/>
              </a:solidFill>
              <a:latin typeface="Times New Roman" pitchFamily="18" charset="0"/>
            </a:endParaRPr>
          </a:p>
        </p:txBody>
      </p:sp>
      <p:sp>
        <p:nvSpPr>
          <p:cNvPr id="72709" name="Rectangle 3"/>
          <p:cNvSpPr>
            <a:spLocks noGrp="1" noChangeArrowheads="1"/>
          </p:cNvSpPr>
          <p:nvPr>
            <p:ph type="body" idx="1"/>
          </p:nvPr>
        </p:nvSpPr>
        <p:spPr/>
        <p:txBody>
          <a:bodyPr/>
          <a:lstStyle/>
          <a:p>
            <a:pPr eaLnBrk="1" hangingPunct="1">
              <a:buFontTx/>
              <a:buNone/>
            </a:pPr>
            <a:r>
              <a:rPr lang="en-US" altLang="cs-CZ" sz="2000" smtClean="0">
                <a:latin typeface="Times New Roman" pitchFamily="18" charset="0"/>
              </a:rPr>
              <a:t>    Estimates of	Mean	   Minimum	Maximum	Median</a:t>
            </a:r>
          </a:p>
          <a:p>
            <a:pPr eaLnBrk="1" hangingPunct="1">
              <a:buFontTx/>
              <a:buNone/>
            </a:pPr>
            <a:r>
              <a:rPr lang="en-US" altLang="cs-CZ" sz="2000" i="1" smtClean="0">
                <a:latin typeface="Times New Roman" pitchFamily="18" charset="0"/>
                <a:sym typeface="Symbol" pitchFamily="18" charset="2"/>
              </a:rPr>
              <a:t>	     </a:t>
            </a:r>
            <a:r>
              <a:rPr lang="en-US" altLang="cs-CZ" sz="2000" smtClean="0">
                <a:latin typeface="Times New Roman" pitchFamily="18" charset="0"/>
              </a:rPr>
              <a:t>		-0.02%	     -0.54%	  0.33%	              -0.03%</a:t>
            </a:r>
          </a:p>
          <a:p>
            <a:pPr eaLnBrk="1" hangingPunct="1">
              <a:buFontTx/>
              <a:buNone/>
            </a:pPr>
            <a:r>
              <a:rPr lang="en-US" altLang="cs-CZ" sz="2000" i="1" smtClean="0">
                <a:latin typeface="Times New Roman" pitchFamily="18" charset="0"/>
                <a:sym typeface="Symbol" pitchFamily="18" charset="2"/>
              </a:rPr>
              <a:t>	     </a:t>
            </a:r>
            <a:r>
              <a:rPr lang="en-US" altLang="cs-CZ" sz="2000" smtClean="0">
                <a:latin typeface="Times New Roman" pitchFamily="18" charset="0"/>
              </a:rPr>
              <a:t>		 0.91	       0.56	                  1.09	               0.91</a:t>
            </a:r>
          </a:p>
          <a:p>
            <a:pPr eaLnBrk="1" hangingPunct="1">
              <a:buFontTx/>
              <a:buNone/>
            </a:pPr>
            <a:r>
              <a:rPr lang="en-US" altLang="cs-CZ" sz="2000" smtClean="0">
                <a:latin typeface="Times New Roman" pitchFamily="18" charset="0"/>
              </a:rPr>
              <a:t>	t-ratio on </a:t>
            </a:r>
            <a:r>
              <a:rPr lang="en-US" altLang="cs-CZ" sz="2000" i="1" smtClean="0">
                <a:latin typeface="Times New Roman" pitchFamily="18" charset="0"/>
                <a:sym typeface="Symbol" pitchFamily="18" charset="2"/>
              </a:rPr>
              <a:t></a:t>
            </a:r>
            <a:r>
              <a:rPr lang="en-US" altLang="cs-CZ" sz="2000" smtClean="0">
                <a:latin typeface="Times New Roman" pitchFamily="18" charset="0"/>
              </a:rPr>
              <a:t>	-0.07	      -2.44	                  3.11	              -0.25</a:t>
            </a:r>
          </a:p>
          <a:p>
            <a:pPr eaLnBrk="1" hangingPunct="1">
              <a:buFontTx/>
              <a:buNone/>
            </a:pPr>
            <a:endParaRPr lang="en-US" altLang="cs-CZ" sz="2000" smtClean="0"/>
          </a:p>
          <a:p>
            <a:pPr algn="just" eaLnBrk="1" hangingPunct="1"/>
            <a:r>
              <a:rPr lang="en-US" altLang="cs-CZ" sz="2000" smtClean="0">
                <a:latin typeface="CG Times" pitchFamily="18" charset="0"/>
              </a:rPr>
              <a:t>In fact, gross of transactions costs, 9 funds of the sample of 76 were able to significantly out-perform the market by providing a significant positive alpha, while 7 funds yielded significant negative alphas. </a:t>
            </a:r>
          </a:p>
          <a:p>
            <a:pPr eaLnBrk="1" hangingPunct="1">
              <a:buFontTx/>
              <a:buNone/>
            </a:pPr>
            <a:endParaRPr lang="en-US" altLang="cs-CZ" sz="2000" smtClean="0"/>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E66309D-92AF-4D66-B71A-C736DEDAB3E1}" type="slidenum">
              <a:rPr lang="en-GB" altLang="cs-CZ" sz="1400" smtClean="0">
                <a:latin typeface="Times New Roman" pitchFamily="18" charset="0"/>
              </a:rPr>
              <a:pPr eaLnBrk="1" hangingPunct="1">
                <a:spcBef>
                  <a:spcPct val="0"/>
                </a:spcBef>
                <a:buFontTx/>
                <a:buNone/>
              </a:pPr>
              <a:t>76</a:t>
            </a:fld>
            <a:endParaRPr lang="en-GB" altLang="cs-CZ" sz="1400" smtClean="0">
              <a:latin typeface="Times New Roman" pitchFamily="18" charset="0"/>
            </a:endParaRPr>
          </a:p>
        </p:txBody>
      </p:sp>
      <p:sp>
        <p:nvSpPr>
          <p:cNvPr id="73732" name="Rectangle 1026"/>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The Overreaction Hypothesis and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the UK Stock Market</a:t>
            </a:r>
            <a:r>
              <a:rPr lang="en-GB" altLang="cs-CZ" sz="2000" b="1" smtClean="0">
                <a:solidFill>
                  <a:schemeClr val="tx1"/>
                </a:solidFill>
                <a:latin typeface="Times New Roman" pitchFamily="18" charset="0"/>
              </a:rPr>
              <a:t/>
            </a:r>
            <a:br>
              <a:rPr lang="en-GB" altLang="cs-CZ" sz="2000" b="1" smtClean="0">
                <a:solidFill>
                  <a:schemeClr val="tx1"/>
                </a:solidFill>
                <a:latin typeface="Times New Roman" pitchFamily="18" charset="0"/>
              </a:rPr>
            </a:br>
            <a:endParaRPr lang="en-US" altLang="cs-CZ" smtClean="0">
              <a:solidFill>
                <a:schemeClr val="tx1"/>
              </a:solidFill>
            </a:endParaRPr>
          </a:p>
        </p:txBody>
      </p:sp>
      <p:sp>
        <p:nvSpPr>
          <p:cNvPr id="73733" name="Rectangle 1027"/>
          <p:cNvSpPr>
            <a:spLocks noGrp="1" noChangeArrowheads="1"/>
          </p:cNvSpPr>
          <p:nvPr>
            <p:ph type="body" idx="1"/>
          </p:nvPr>
        </p:nvSpPr>
        <p:spPr>
          <a:xfrm>
            <a:off x="457200" y="1752600"/>
            <a:ext cx="8458200" cy="4305300"/>
          </a:xfrm>
        </p:spPr>
        <p:txBody>
          <a:bodyPr/>
          <a:lstStyle/>
          <a:p>
            <a:pPr algn="just" eaLnBrk="1" hangingPunct="1"/>
            <a:r>
              <a:rPr lang="en-GB" altLang="cs-CZ" sz="2000" u="sng" dirty="0" smtClean="0">
                <a:latin typeface="Times New Roman" pitchFamily="18" charset="0"/>
              </a:rPr>
              <a:t>Motivation</a:t>
            </a:r>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Two studies by </a:t>
            </a:r>
            <a:r>
              <a:rPr lang="en-GB" altLang="cs-CZ" sz="2000" dirty="0" err="1" smtClean="0">
                <a:latin typeface="Times New Roman" pitchFamily="18" charset="0"/>
              </a:rPr>
              <a:t>DeBondt</a:t>
            </a:r>
            <a:r>
              <a:rPr lang="en-GB" altLang="cs-CZ" sz="2000" dirty="0" smtClean="0">
                <a:latin typeface="Times New Roman" pitchFamily="18" charset="0"/>
              </a:rPr>
              <a:t> and </a:t>
            </a:r>
            <a:r>
              <a:rPr lang="en-GB" altLang="cs-CZ" sz="2000" dirty="0" err="1" smtClean="0">
                <a:latin typeface="Times New Roman" pitchFamily="18" charset="0"/>
              </a:rPr>
              <a:t>Thaler</a:t>
            </a:r>
            <a:r>
              <a:rPr lang="en-GB" altLang="cs-CZ" sz="2000" dirty="0" smtClean="0">
                <a:latin typeface="Times New Roman" pitchFamily="18" charset="0"/>
              </a:rPr>
              <a:t> (1985, 1987) showed that stocks which experience a poor performance over a 3 to 5 year period tend to outperform stocks which had previously performed relatively well.</a:t>
            </a:r>
          </a:p>
          <a:p>
            <a:pPr algn="just" eaLnBrk="1" hangingPunct="1"/>
            <a:r>
              <a:rPr lang="en-GB" altLang="cs-CZ" sz="2000" u="sng" dirty="0" smtClean="0">
                <a:latin typeface="Times New Roman" pitchFamily="18" charset="0"/>
              </a:rPr>
              <a:t>How Can This be Explained?</a:t>
            </a:r>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2 suggestions</a:t>
            </a:r>
          </a:p>
          <a:p>
            <a:pPr algn="just" eaLnBrk="1" hangingPunct="1">
              <a:buFontTx/>
              <a:buNone/>
            </a:pPr>
            <a:r>
              <a:rPr lang="en-GB" altLang="cs-CZ" sz="2000" dirty="0" smtClean="0">
                <a:latin typeface="Times New Roman" pitchFamily="18" charset="0"/>
              </a:rPr>
              <a:t>	1. A manifestation of the size effect</a:t>
            </a:r>
          </a:p>
          <a:p>
            <a:pPr algn="just" eaLnBrk="1" hangingPunct="1">
              <a:buFontTx/>
              <a:buNone/>
            </a:pPr>
            <a:r>
              <a:rPr lang="en-GB" altLang="cs-CZ" sz="2000" dirty="0" smtClean="0">
                <a:latin typeface="Times New Roman" pitchFamily="18" charset="0"/>
              </a:rPr>
              <a:t>	</a:t>
            </a:r>
            <a:r>
              <a:rPr lang="en-GB" altLang="cs-CZ" sz="2000" dirty="0" err="1" smtClean="0">
                <a:latin typeface="Times New Roman" pitchFamily="18" charset="0"/>
              </a:rPr>
              <a:t>DeBondt</a:t>
            </a:r>
            <a:r>
              <a:rPr lang="en-GB" altLang="cs-CZ" sz="2000" dirty="0" smtClean="0">
                <a:latin typeface="Times New Roman" pitchFamily="18" charset="0"/>
              </a:rPr>
              <a:t> &amp; </a:t>
            </a:r>
            <a:r>
              <a:rPr lang="en-GB" altLang="cs-CZ" sz="2000" dirty="0" err="1" smtClean="0">
                <a:latin typeface="Times New Roman" pitchFamily="18" charset="0"/>
              </a:rPr>
              <a:t>Thaler</a:t>
            </a:r>
            <a:r>
              <a:rPr lang="en-GB" altLang="cs-CZ" sz="2000" dirty="0" smtClean="0">
                <a:latin typeface="Times New Roman" pitchFamily="18" charset="0"/>
              </a:rPr>
              <a:t> did not believe this a sufficient explanation, but </a:t>
            </a:r>
            <a:r>
              <a:rPr lang="en-GB" altLang="cs-CZ" sz="2000" dirty="0" err="1" smtClean="0">
                <a:latin typeface="Times New Roman" pitchFamily="18" charset="0"/>
              </a:rPr>
              <a:t>Zarowin</a:t>
            </a:r>
            <a:r>
              <a:rPr lang="en-GB" altLang="cs-CZ" sz="2000" dirty="0" smtClean="0">
                <a:latin typeface="Times New Roman" pitchFamily="18" charset="0"/>
              </a:rPr>
              <a:t> (1990) found that allowing for firm size did reduce the subsequent return on the losers.</a:t>
            </a:r>
          </a:p>
          <a:p>
            <a:pPr algn="just" eaLnBrk="1" hangingPunct="1">
              <a:buFontTx/>
              <a:buNone/>
            </a:pPr>
            <a:r>
              <a:rPr lang="en-GB" altLang="cs-CZ" sz="2000" dirty="0" smtClean="0">
                <a:latin typeface="Times New Roman" pitchFamily="18" charset="0"/>
              </a:rPr>
              <a:t>	2. Reversals reflect changes in equilibrium required returns</a:t>
            </a:r>
          </a:p>
          <a:p>
            <a:pPr algn="just" eaLnBrk="1" hangingPunct="1">
              <a:buFontTx/>
              <a:buNone/>
            </a:pPr>
            <a:r>
              <a:rPr lang="en-GB" altLang="cs-CZ" sz="2000" dirty="0" smtClean="0">
                <a:latin typeface="Times New Roman" pitchFamily="18" charset="0"/>
              </a:rPr>
              <a:t>	Ball &amp; Kothari (1989) find the </a:t>
            </a:r>
            <a:r>
              <a:rPr lang="en-GB" altLang="cs-CZ" sz="2000" b="1" dirty="0" smtClean="0">
                <a:solidFill>
                  <a:schemeClr val="accent1"/>
                </a:solidFill>
                <a:latin typeface="Times New Roman" pitchFamily="18" charset="0"/>
              </a:rPr>
              <a:t>CAPM beta of losers to be considerably higher than that of winners</a:t>
            </a:r>
            <a:r>
              <a:rPr lang="en-GB" altLang="cs-CZ" sz="2000" dirty="0" smtClean="0">
                <a:latin typeface="Times New Roman" pitchFamily="18" charset="0"/>
              </a:rPr>
              <a:t>.</a:t>
            </a:r>
            <a:endParaRPr lang="en-US" altLang="cs-CZ" sz="2000" dirty="0" smtClean="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FFEC372-2114-46CD-8DE5-2C79EEDAA70B}" type="slidenum">
              <a:rPr lang="en-GB" altLang="cs-CZ" sz="1400" smtClean="0">
                <a:latin typeface="Times New Roman" pitchFamily="18" charset="0"/>
              </a:rPr>
              <a:pPr eaLnBrk="1" hangingPunct="1">
                <a:spcBef>
                  <a:spcPct val="0"/>
                </a:spcBef>
                <a:buFontTx/>
                <a:buNone/>
              </a:pPr>
              <a:t>77</a:t>
            </a:fld>
            <a:endParaRPr lang="en-GB" altLang="cs-CZ" sz="1400" smtClean="0">
              <a:latin typeface="Times New Roman" pitchFamily="18" charset="0"/>
            </a:endParaRPr>
          </a:p>
        </p:txBody>
      </p:sp>
      <p:sp>
        <p:nvSpPr>
          <p:cNvPr id="74756" name="Rectangle 1026"/>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The Overreaction Hypothesis and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the UK Stock Market (cont’d)</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74757" name="Rectangle 1027"/>
          <p:cNvSpPr>
            <a:spLocks noGrp="1" noChangeArrowheads="1"/>
          </p:cNvSpPr>
          <p:nvPr>
            <p:ph type="body" idx="1"/>
          </p:nvPr>
        </p:nvSpPr>
        <p:spPr/>
        <p:txBody>
          <a:bodyPr/>
          <a:lstStyle/>
          <a:p>
            <a:pPr algn="just" eaLnBrk="1" hangingPunct="1"/>
            <a:r>
              <a:rPr lang="en-GB" altLang="cs-CZ" sz="2000" smtClean="0">
                <a:latin typeface="Times New Roman" pitchFamily="18" charset="0"/>
              </a:rPr>
              <a:t>Another interesting anomaly: the January effect.</a:t>
            </a:r>
          </a:p>
          <a:p>
            <a:pPr lvl="1" algn="just" eaLnBrk="1" hangingPunct="1"/>
            <a:r>
              <a:rPr lang="en-GB" altLang="cs-CZ" smtClean="0">
                <a:latin typeface="Times New Roman" pitchFamily="18" charset="0"/>
              </a:rPr>
              <a:t>Another possible reason for the superior subsequent performance of losers.</a:t>
            </a:r>
          </a:p>
          <a:p>
            <a:pPr lvl="1" algn="just" eaLnBrk="1" hangingPunct="1"/>
            <a:r>
              <a:rPr lang="en-GB" altLang="cs-CZ" smtClean="0">
                <a:latin typeface="Times New Roman" pitchFamily="18" charset="0"/>
              </a:rPr>
              <a:t>Zarowin (1990) finds that 80% of the extra return available from holding the losers accrues to investors in January.</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Example study: Clare and Thomas (1995)</a:t>
            </a:r>
          </a:p>
          <a:p>
            <a:pPr algn="just" eaLnBrk="1" hangingPunct="1">
              <a:buFontTx/>
              <a:buNone/>
            </a:pPr>
            <a:r>
              <a:rPr lang="en-GB" altLang="cs-CZ" sz="2000" u="sng" smtClean="0">
                <a:latin typeface="Times New Roman" pitchFamily="18" charset="0"/>
              </a:rPr>
              <a:t>	Data:</a:t>
            </a:r>
            <a:endParaRPr lang="en-GB" altLang="cs-CZ" sz="2000" smtClean="0">
              <a:latin typeface="Times New Roman" pitchFamily="18" charset="0"/>
            </a:endParaRPr>
          </a:p>
          <a:p>
            <a:pPr algn="just" eaLnBrk="1" hangingPunct="1">
              <a:buFontTx/>
              <a:buNone/>
            </a:pPr>
            <a:r>
              <a:rPr lang="en-GB" altLang="cs-CZ" sz="2000" smtClean="0">
                <a:latin typeface="Times New Roman" pitchFamily="18" charset="0"/>
              </a:rPr>
              <a:t>	Monthly UK stock returns from January 1955 to 1990 on all firms traded on the London Stock exchange.</a:t>
            </a:r>
          </a:p>
          <a:p>
            <a:pPr eaLnBrk="1" hangingPunct="1"/>
            <a:endParaRPr lang="en-US" altLang="cs-CZ" sz="2000" smtClean="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8E1DE26-695C-4804-9320-60184016A1B9}" type="slidenum">
              <a:rPr lang="en-GB" altLang="cs-CZ" sz="1400" smtClean="0">
                <a:latin typeface="Times New Roman" pitchFamily="18" charset="0"/>
              </a:rPr>
              <a:pPr eaLnBrk="1" hangingPunct="1">
                <a:spcBef>
                  <a:spcPct val="0"/>
                </a:spcBef>
                <a:buFontTx/>
                <a:buNone/>
              </a:pPr>
              <a:t>78</a:t>
            </a:fld>
            <a:endParaRPr lang="en-GB" altLang="cs-CZ" sz="1400" smtClean="0">
              <a:latin typeface="Times New Roman" pitchFamily="18" charset="0"/>
            </a:endParaRPr>
          </a:p>
        </p:txBody>
      </p:sp>
      <p:sp>
        <p:nvSpPr>
          <p:cNvPr id="75780" name="Rectangle 2"/>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Methodology</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75781" name="Rectangle 3"/>
          <p:cNvSpPr>
            <a:spLocks noGrp="1" noChangeArrowheads="1"/>
          </p:cNvSpPr>
          <p:nvPr>
            <p:ph type="body" idx="1"/>
          </p:nvPr>
        </p:nvSpPr>
        <p:spPr>
          <a:xfrm>
            <a:off x="457200" y="1905000"/>
            <a:ext cx="8178800" cy="4152900"/>
          </a:xfrm>
        </p:spPr>
        <p:txBody>
          <a:bodyPr/>
          <a:lstStyle/>
          <a:p>
            <a:pPr algn="just" eaLnBrk="1" hangingPunct="1"/>
            <a:r>
              <a:rPr lang="en-GB" altLang="cs-CZ" sz="2000" dirty="0" smtClean="0">
                <a:latin typeface="Times New Roman" pitchFamily="18" charset="0"/>
              </a:rPr>
              <a:t>Calculate the monthly excess return of the stock over the market over a 12, 24 or 36 month period for each stock </a:t>
            </a:r>
            <a:r>
              <a:rPr lang="en-GB" altLang="cs-CZ" sz="2000" i="1" dirty="0" smtClean="0">
                <a:latin typeface="Times New Roman" pitchFamily="18" charset="0"/>
              </a:rPr>
              <a:t>i</a:t>
            </a:r>
            <a:r>
              <a:rPr lang="en-GB" altLang="cs-CZ" sz="2000" dirty="0" smtClean="0">
                <a:latin typeface="Times New Roman" pitchFamily="18" charset="0"/>
              </a:rPr>
              <a:t>:</a:t>
            </a:r>
          </a:p>
          <a:p>
            <a:pPr algn="just" eaLnBrk="1" hangingPunct="1"/>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a:t>
            </a:r>
            <a:r>
              <a:rPr lang="en-GB" altLang="cs-CZ" sz="2000" i="1" dirty="0" err="1" smtClean="0">
                <a:latin typeface="Times New Roman" pitchFamily="18" charset="0"/>
              </a:rPr>
              <a:t>U</a:t>
            </a:r>
            <a:r>
              <a:rPr lang="en-GB" altLang="cs-CZ" sz="2000" i="1" baseline="-25000" dirty="0" err="1" smtClean="0">
                <a:latin typeface="Times New Roman" pitchFamily="18" charset="0"/>
              </a:rPr>
              <a:t>it</a:t>
            </a:r>
            <a:r>
              <a:rPr lang="en-GB" altLang="cs-CZ" sz="2000" dirty="0" smtClean="0">
                <a:latin typeface="Times New Roman" pitchFamily="18" charset="0"/>
              </a:rPr>
              <a:t> = </a:t>
            </a:r>
            <a:r>
              <a:rPr lang="en-GB" altLang="cs-CZ" sz="2000" i="1" dirty="0" err="1" smtClean="0">
                <a:latin typeface="Times New Roman" pitchFamily="18" charset="0"/>
              </a:rPr>
              <a:t>R</a:t>
            </a:r>
            <a:r>
              <a:rPr lang="en-GB" altLang="cs-CZ" sz="2000" i="1" baseline="-25000" dirty="0" err="1" smtClean="0">
                <a:latin typeface="Times New Roman" pitchFamily="18" charset="0"/>
              </a:rPr>
              <a:t>it</a:t>
            </a:r>
            <a:r>
              <a:rPr lang="en-GB" altLang="cs-CZ" sz="2000" dirty="0" smtClean="0">
                <a:latin typeface="Times New Roman" pitchFamily="18" charset="0"/>
              </a:rPr>
              <a:t> - </a:t>
            </a:r>
            <a:r>
              <a:rPr lang="en-GB" altLang="cs-CZ" sz="2000" i="1" dirty="0" err="1" smtClean="0">
                <a:latin typeface="Times New Roman" pitchFamily="18" charset="0"/>
              </a:rPr>
              <a:t>R</a:t>
            </a:r>
            <a:r>
              <a:rPr lang="en-GB" altLang="cs-CZ" sz="2000" i="1" baseline="-25000" dirty="0" err="1" smtClean="0">
                <a:latin typeface="Times New Roman" pitchFamily="18" charset="0"/>
              </a:rPr>
              <a:t>mt</a:t>
            </a:r>
            <a:r>
              <a:rPr lang="en-GB" altLang="cs-CZ" sz="2000" dirty="0" smtClean="0">
                <a:latin typeface="Times New Roman" pitchFamily="18" charset="0"/>
              </a:rPr>
              <a:t>	</a:t>
            </a:r>
            <a:r>
              <a:rPr lang="en-GB" altLang="cs-CZ" sz="2000" i="1" dirty="0" smtClean="0">
                <a:latin typeface="Times New Roman" pitchFamily="18" charset="0"/>
              </a:rPr>
              <a:t>	</a:t>
            </a:r>
            <a:endParaRPr lang="en-GB" altLang="cs-CZ" sz="2000" dirty="0" smtClean="0">
              <a:latin typeface="Times New Roman" pitchFamily="18" charset="0"/>
            </a:endParaRPr>
          </a:p>
          <a:p>
            <a:pPr algn="just" eaLnBrk="1" hangingPunct="1"/>
            <a:endParaRPr lang="en-GB" altLang="cs-CZ" sz="2000" dirty="0" smtClean="0">
              <a:latin typeface="Times New Roman" pitchFamily="18" charset="0"/>
            </a:endParaRPr>
          </a:p>
          <a:p>
            <a:pPr algn="just" eaLnBrk="1" hangingPunct="1"/>
            <a:r>
              <a:rPr lang="en-GB" altLang="cs-CZ" sz="2000" dirty="0" smtClean="0">
                <a:latin typeface="Times New Roman" pitchFamily="18" charset="0"/>
              </a:rPr>
              <a:t>Calculate the average monthly return for the stock </a:t>
            </a:r>
            <a:r>
              <a:rPr lang="en-GB" altLang="cs-CZ" sz="2000" i="1" dirty="0" err="1" smtClean="0">
                <a:latin typeface="Times New Roman" pitchFamily="18" charset="0"/>
              </a:rPr>
              <a:t>i</a:t>
            </a:r>
            <a:r>
              <a:rPr lang="en-GB" altLang="cs-CZ" sz="2000" dirty="0" smtClean="0">
                <a:latin typeface="Times New Roman" pitchFamily="18" charset="0"/>
              </a:rPr>
              <a:t> over the first 12, 24, or 36 month period:</a:t>
            </a:r>
          </a:p>
          <a:p>
            <a:pPr algn="just" eaLnBrk="1" hangingPunct="1"/>
            <a:endParaRPr lang="en-GB" altLang="cs-CZ" sz="2000" dirty="0" smtClean="0">
              <a:latin typeface="Times New Roman" pitchFamily="18" charset="0"/>
            </a:endParaRPr>
          </a:p>
          <a:p>
            <a:pPr algn="just" eaLnBrk="1" hangingPunct="1">
              <a:buFontTx/>
              <a:buNone/>
            </a:pPr>
            <a:r>
              <a:rPr lang="en-GB" altLang="cs-CZ" sz="2000" dirty="0" smtClean="0">
                <a:latin typeface="Times New Roman" pitchFamily="18" charset="0"/>
              </a:rPr>
              <a:t>		</a:t>
            </a:r>
            <a:r>
              <a:rPr lang="cs-CZ" altLang="cs-CZ" sz="2000" dirty="0" smtClean="0">
                <a:latin typeface="Times New Roman" pitchFamily="18" charset="0"/>
              </a:rPr>
              <a:t>				</a:t>
            </a:r>
            <a:r>
              <a:rPr lang="en-GB" altLang="cs-CZ" sz="2000" i="1" dirty="0">
                <a:latin typeface="Times New Roman" pitchFamily="18" charset="0"/>
              </a:rPr>
              <a:t> n</a:t>
            </a:r>
            <a:r>
              <a:rPr lang="en-GB" altLang="cs-CZ" sz="2000" dirty="0">
                <a:latin typeface="Times New Roman" pitchFamily="18" charset="0"/>
              </a:rPr>
              <a:t> = 12, 24 or 36 months</a:t>
            </a:r>
            <a:endParaRPr lang="en-GB" altLang="cs-CZ" sz="2000" dirty="0" smtClean="0">
              <a:latin typeface="Times New Roman" pitchFamily="18" charset="0"/>
            </a:endParaRPr>
          </a:p>
        </p:txBody>
      </p:sp>
      <p:pic>
        <p:nvPicPr>
          <p:cNvPr id="7578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4581128"/>
            <a:ext cx="14478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278B715-C878-4E77-820A-0B9AE7CB773F}" type="slidenum">
              <a:rPr lang="en-GB" altLang="cs-CZ" sz="1400" smtClean="0">
                <a:latin typeface="Times New Roman" pitchFamily="18" charset="0"/>
              </a:rPr>
              <a:pPr eaLnBrk="1" hangingPunct="1">
                <a:spcBef>
                  <a:spcPct val="0"/>
                </a:spcBef>
                <a:buFontTx/>
                <a:buNone/>
              </a:pPr>
              <a:t>79</a:t>
            </a:fld>
            <a:endParaRPr lang="en-GB" altLang="cs-CZ" sz="1400" smtClean="0">
              <a:latin typeface="Times New Roman" pitchFamily="18" charset="0"/>
            </a:endParaRPr>
          </a:p>
        </p:txBody>
      </p:sp>
      <p:sp>
        <p:nvSpPr>
          <p:cNvPr id="76804" name="Rectangle 2"/>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Portfolio Formation</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76805" name="Rectangle 3"/>
          <p:cNvSpPr>
            <a:spLocks noGrp="1" noChangeArrowheads="1"/>
          </p:cNvSpPr>
          <p:nvPr>
            <p:ph type="body" idx="1"/>
          </p:nvPr>
        </p:nvSpPr>
        <p:spPr/>
        <p:txBody>
          <a:bodyPr/>
          <a:lstStyle/>
          <a:p>
            <a:pPr eaLnBrk="1" hangingPunct="1"/>
            <a:r>
              <a:rPr lang="en-GB" altLang="cs-CZ" sz="2000" smtClean="0">
                <a:latin typeface="Times New Roman" pitchFamily="18" charset="0"/>
              </a:rPr>
              <a:t>Then rank the stocks from highest average return to lowest and from 5 portfolios:</a:t>
            </a:r>
          </a:p>
          <a:p>
            <a:pPr eaLnBrk="1" hangingPunct="1"/>
            <a:endParaRPr lang="en-GB" altLang="cs-CZ" sz="2000" smtClean="0">
              <a:latin typeface="Times New Roman" pitchFamily="18" charset="0"/>
            </a:endParaRPr>
          </a:p>
          <a:p>
            <a:pPr eaLnBrk="1" hangingPunct="1">
              <a:buFontTx/>
              <a:buNone/>
            </a:pPr>
            <a:r>
              <a:rPr lang="en-GB" altLang="cs-CZ" sz="2000" smtClean="0">
                <a:latin typeface="Times New Roman" pitchFamily="18" charset="0"/>
              </a:rPr>
              <a:t>	Portfolio 1:			Best performing 20% of firms</a:t>
            </a:r>
          </a:p>
          <a:p>
            <a:pPr eaLnBrk="1" hangingPunct="1">
              <a:buFontTx/>
              <a:buNone/>
            </a:pPr>
            <a:r>
              <a:rPr lang="en-GB" altLang="cs-CZ" sz="2000" smtClean="0">
                <a:latin typeface="Times New Roman" pitchFamily="18" charset="0"/>
              </a:rPr>
              <a:t>	Portfolio 2:			Next 20%</a:t>
            </a:r>
          </a:p>
          <a:p>
            <a:pPr eaLnBrk="1" hangingPunct="1">
              <a:buFontTx/>
              <a:buNone/>
            </a:pPr>
            <a:r>
              <a:rPr lang="en-GB" altLang="cs-CZ" sz="2000" smtClean="0">
                <a:latin typeface="Times New Roman" pitchFamily="18" charset="0"/>
              </a:rPr>
              <a:t>	Portfolio 3:			Next 20%</a:t>
            </a:r>
          </a:p>
          <a:p>
            <a:pPr eaLnBrk="1" hangingPunct="1">
              <a:buFontTx/>
              <a:buNone/>
            </a:pPr>
            <a:r>
              <a:rPr lang="en-GB" altLang="cs-CZ" sz="2000" smtClean="0">
                <a:latin typeface="Times New Roman" pitchFamily="18" charset="0"/>
              </a:rPr>
              <a:t>	Portfolio 4:			Next 20%</a:t>
            </a:r>
          </a:p>
          <a:p>
            <a:pPr eaLnBrk="1" hangingPunct="1">
              <a:buFontTx/>
              <a:buNone/>
            </a:pPr>
            <a:r>
              <a:rPr lang="en-GB" altLang="cs-CZ" sz="2000" smtClean="0">
                <a:latin typeface="Times New Roman" pitchFamily="18" charset="0"/>
              </a:rPr>
              <a:t>	Portfolio 5:			Worst performing 20% of firms.</a:t>
            </a:r>
          </a:p>
          <a:p>
            <a:pPr eaLnBrk="1" hangingPunct="1"/>
            <a:endParaRPr lang="en-US" altLang="cs-CZ" sz="2000" smtClean="0">
              <a:latin typeface="Times New Roman" pitchFamily="18" charset="0"/>
            </a:endParaRPr>
          </a:p>
          <a:p>
            <a:pPr algn="just" eaLnBrk="1" hangingPunct="1"/>
            <a:r>
              <a:rPr lang="en-GB" altLang="cs-CZ" sz="2000" smtClean="0">
                <a:latin typeface="Times New Roman" pitchFamily="18" charset="0"/>
              </a:rPr>
              <a:t>Use the same sample length </a:t>
            </a:r>
            <a:r>
              <a:rPr lang="en-GB" altLang="cs-CZ" sz="2000" i="1" smtClean="0">
                <a:latin typeface="Times New Roman" pitchFamily="18" charset="0"/>
              </a:rPr>
              <a:t>n</a:t>
            </a:r>
            <a:r>
              <a:rPr lang="en-GB" altLang="cs-CZ" sz="2000" smtClean="0">
                <a:latin typeface="Times New Roman" pitchFamily="18" charset="0"/>
              </a:rPr>
              <a:t> to monitor the performance of each portfolio.</a:t>
            </a:r>
          </a:p>
          <a:p>
            <a:pPr eaLnBrk="1" hangingPunct="1"/>
            <a:endParaRPr lang="en-US" altLang="cs-CZ" sz="2000" smtClean="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7BF6F60-CC36-46F5-9E91-55DD2C3661B9}" type="slidenum">
              <a:rPr lang="en-GB" altLang="cs-CZ" sz="1400" smtClean="0">
                <a:latin typeface="Times New Roman" pitchFamily="18" charset="0"/>
              </a:rPr>
              <a:pPr eaLnBrk="1" hangingPunct="1">
                <a:spcBef>
                  <a:spcPct val="0"/>
                </a:spcBef>
                <a:buFontTx/>
                <a:buNone/>
              </a:pPr>
              <a:t>8</a:t>
            </a:fld>
            <a:endParaRPr lang="en-GB" altLang="cs-CZ" sz="1400" smtClean="0">
              <a:latin typeface="Times New Roman" pitchFamily="18" charset="0"/>
            </a:endParaRPr>
          </a:p>
        </p:txBody>
      </p:sp>
      <p:sp>
        <p:nvSpPr>
          <p:cNvPr id="5124" name="Rectangle 2"/>
          <p:cNvSpPr>
            <a:spLocks noGrp="1" noChangeArrowheads="1"/>
          </p:cNvSpPr>
          <p:nvPr>
            <p:ph type="title"/>
          </p:nvPr>
        </p:nvSpPr>
        <p:spPr>
          <a:xfrm>
            <a:off x="1219200" y="609600"/>
            <a:ext cx="7772400" cy="1143000"/>
          </a:xfrm>
        </p:spPr>
        <p:txBody>
          <a:bodyPr/>
          <a:lstStyle/>
          <a:p>
            <a:pPr eaLnBrk="1" hangingPunct="1"/>
            <a:r>
              <a:rPr lang="en-GB" altLang="cs-CZ" sz="2500" b="1" dirty="0" smtClean="0">
                <a:solidFill>
                  <a:schemeClr val="tx1"/>
                </a:solidFill>
                <a:latin typeface="Times New Roman" pitchFamily="18" charset="0"/>
              </a:rPr>
              <a:t/>
            </a:r>
            <a:br>
              <a:rPr lang="en-GB" altLang="cs-CZ" sz="2500" b="1" dirty="0" smtClean="0">
                <a:solidFill>
                  <a:schemeClr val="tx1"/>
                </a:solidFill>
                <a:latin typeface="Times New Roman" pitchFamily="18" charset="0"/>
              </a:rPr>
            </a:br>
            <a:r>
              <a:rPr lang="cs-CZ" altLang="cs-CZ" sz="2500" b="1" dirty="0" err="1" smtClean="0">
                <a:solidFill>
                  <a:schemeClr val="tx1"/>
                </a:solidFill>
                <a:latin typeface="Times New Roman" pitchFamily="18" charset="0"/>
              </a:rPr>
              <a:t>Correlation</a:t>
            </a:r>
            <a:r>
              <a:rPr lang="cs-CZ" altLang="cs-CZ" sz="2500" b="1" dirty="0" smtClean="0">
                <a:solidFill>
                  <a:schemeClr val="tx1"/>
                </a:solidFill>
                <a:latin typeface="Times New Roman" pitchFamily="18" charset="0"/>
              </a:rPr>
              <a:t> vs. </a:t>
            </a:r>
            <a:r>
              <a:rPr lang="cs-CZ" altLang="cs-CZ" sz="2500" b="1" dirty="0" err="1" smtClean="0">
                <a:solidFill>
                  <a:schemeClr val="tx1"/>
                </a:solidFill>
                <a:latin typeface="Times New Roman" pitchFamily="18" charset="0"/>
              </a:rPr>
              <a:t>Causality</a:t>
            </a:r>
            <a:r>
              <a:rPr lang="cs-CZ" altLang="cs-CZ" sz="2500" b="1" dirty="0" smtClean="0">
                <a:solidFill>
                  <a:schemeClr val="tx1"/>
                </a:solidFill>
                <a:latin typeface="Times New Roman" pitchFamily="18" charset="0"/>
              </a:rPr>
              <a:t>…</a:t>
            </a:r>
            <a:br>
              <a:rPr lang="cs-CZ" altLang="cs-CZ" sz="2500" b="1" dirty="0" smtClean="0">
                <a:solidFill>
                  <a:schemeClr val="tx1"/>
                </a:solidFill>
                <a:latin typeface="Times New Roman" pitchFamily="18" charset="0"/>
              </a:rPr>
            </a:br>
            <a:endParaRPr lang="en-US" altLang="cs-CZ" dirty="0" smtClean="0">
              <a:solidFill>
                <a:schemeClr val="tx1"/>
              </a:solidFill>
            </a:endParaRPr>
          </a:p>
        </p:txBody>
      </p:sp>
      <p:sp>
        <p:nvSpPr>
          <p:cNvPr id="4" name="TextovéPole 3"/>
          <p:cNvSpPr txBox="1"/>
          <p:nvPr/>
        </p:nvSpPr>
        <p:spPr>
          <a:xfrm>
            <a:off x="395536" y="5984150"/>
            <a:ext cx="6032998" cy="400110"/>
          </a:xfrm>
          <a:prstGeom prst="rect">
            <a:avLst/>
          </a:prstGeom>
          <a:noFill/>
        </p:spPr>
        <p:txBody>
          <a:bodyPr wrap="none" rtlCol="0">
            <a:spAutoFit/>
          </a:bodyPr>
          <a:lstStyle/>
          <a:p>
            <a:r>
              <a:rPr lang="cs-CZ" sz="2000" b="1" dirty="0" err="1" smtClean="0">
                <a:solidFill>
                  <a:schemeClr val="accent1"/>
                </a:solidFill>
              </a:rPr>
              <a:t>Correlation</a:t>
            </a:r>
            <a:r>
              <a:rPr lang="cs-CZ" sz="2000" b="1" dirty="0" smtClean="0">
                <a:solidFill>
                  <a:schemeClr val="accent1"/>
                </a:solidFill>
              </a:rPr>
              <a:t> and </a:t>
            </a:r>
            <a:r>
              <a:rPr lang="cs-CZ" sz="2000" b="1" dirty="0" err="1" smtClean="0">
                <a:solidFill>
                  <a:schemeClr val="accent1"/>
                </a:solidFill>
              </a:rPr>
              <a:t>causality</a:t>
            </a:r>
            <a:r>
              <a:rPr lang="cs-CZ" sz="2000" b="1" dirty="0" smtClean="0">
                <a:solidFill>
                  <a:schemeClr val="accent1"/>
                </a:solidFill>
              </a:rPr>
              <a:t> are very </a:t>
            </a:r>
            <a:r>
              <a:rPr lang="cs-CZ" sz="2000" b="1" dirty="0" err="1" smtClean="0">
                <a:solidFill>
                  <a:schemeClr val="accent1"/>
                </a:solidFill>
              </a:rPr>
              <a:t>different</a:t>
            </a:r>
            <a:r>
              <a:rPr lang="cs-CZ" sz="2000" b="1" dirty="0" smtClean="0">
                <a:solidFill>
                  <a:schemeClr val="accent1"/>
                </a:solidFill>
              </a:rPr>
              <a:t> </a:t>
            </a:r>
            <a:r>
              <a:rPr lang="cs-CZ" sz="2000" b="1" dirty="0" err="1" smtClean="0">
                <a:solidFill>
                  <a:schemeClr val="accent1"/>
                </a:solidFill>
              </a:rPr>
              <a:t>concepts</a:t>
            </a:r>
            <a:r>
              <a:rPr lang="cs-CZ" sz="2000" b="1" dirty="0" smtClean="0">
                <a:solidFill>
                  <a:schemeClr val="accent1"/>
                </a:solidFill>
              </a:rPr>
              <a:t>!</a:t>
            </a:r>
            <a:endParaRPr lang="en-GB" sz="2000" b="1" dirty="0">
              <a:solidFill>
                <a:schemeClr val="accent1"/>
              </a:solidFill>
            </a:endParaRPr>
          </a:p>
        </p:txBody>
      </p:sp>
      <p:pic>
        <p:nvPicPr>
          <p:cNvPr id="2" name="Obráze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2204864"/>
            <a:ext cx="7956375" cy="3136648"/>
          </a:xfrm>
          <a:prstGeom prst="rect">
            <a:avLst/>
          </a:prstGeom>
        </p:spPr>
      </p:pic>
      <mc:AlternateContent xmlns:mc="http://schemas.openxmlformats.org/markup-compatibility/2006" xmlns:a14="http://schemas.microsoft.com/office/drawing/2010/main">
        <mc:Choice Requires="a14">
          <p:sp>
            <p:nvSpPr>
              <p:cNvPr id="6" name="TextovéPole 5"/>
              <p:cNvSpPr txBox="1"/>
              <p:nvPr/>
            </p:nvSpPr>
            <p:spPr>
              <a:xfrm>
                <a:off x="3689648" y="5341512"/>
                <a:ext cx="19442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cs-CZ" i="1" dirty="0" smtClean="0">
                          <a:latin typeface="Cambria Math"/>
                        </a:rPr>
                        <m:t>𝑟</m:t>
                      </m:r>
                      <m:r>
                        <a:rPr lang="cs-CZ" i="1" dirty="0" smtClean="0">
                          <a:latin typeface="Cambria Math"/>
                        </a:rPr>
                        <m:t>=0.95451</m:t>
                      </m:r>
                    </m:oMath>
                  </m:oMathPara>
                </a14:m>
                <a:endParaRPr lang="en-GB" dirty="0"/>
              </a:p>
            </p:txBody>
          </p:sp>
        </mc:Choice>
        <mc:Fallback xmlns="">
          <p:sp>
            <p:nvSpPr>
              <p:cNvPr id="6" name="TextovéPole 5"/>
              <p:cNvSpPr txBox="1">
                <a:spLocks noRot="1" noChangeAspect="1" noMove="1" noResize="1" noEditPoints="1" noAdjustHandles="1" noChangeArrowheads="1" noChangeShapeType="1" noTextEdit="1"/>
              </p:cNvSpPr>
              <p:nvPr/>
            </p:nvSpPr>
            <p:spPr>
              <a:xfrm>
                <a:off x="3689648" y="5341512"/>
                <a:ext cx="1944216" cy="461665"/>
              </a:xfrm>
              <a:prstGeom prst="rect">
                <a:avLst/>
              </a:prstGeom>
              <a:blipFill rotWithShape="1">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06260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FC098A7-8DFD-4E80-B64C-E0253FFF984C}" type="slidenum">
              <a:rPr lang="en-GB" altLang="cs-CZ" sz="1400" smtClean="0">
                <a:latin typeface="Times New Roman" pitchFamily="18" charset="0"/>
              </a:rPr>
              <a:pPr eaLnBrk="1" hangingPunct="1">
                <a:spcBef>
                  <a:spcPct val="0"/>
                </a:spcBef>
                <a:buFontTx/>
                <a:buNone/>
              </a:pPr>
              <a:t>80</a:t>
            </a:fld>
            <a:endParaRPr lang="en-GB" altLang="cs-CZ" sz="1400" smtClean="0">
              <a:latin typeface="Times New Roman" pitchFamily="18" charset="0"/>
            </a:endParaRPr>
          </a:p>
        </p:txBody>
      </p:sp>
      <p:sp>
        <p:nvSpPr>
          <p:cNvPr id="77828" name="Rectangle 2"/>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Portfolio Formation and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Portfolio Tracking Periods</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77829" name="Rectangle 3"/>
          <p:cNvSpPr>
            <a:spLocks noGrp="1" noChangeArrowheads="1"/>
          </p:cNvSpPr>
          <p:nvPr>
            <p:ph type="body" idx="1"/>
          </p:nvPr>
        </p:nvSpPr>
        <p:spPr>
          <a:xfrm>
            <a:off x="457200" y="1828800"/>
            <a:ext cx="8178800" cy="4229100"/>
          </a:xfrm>
        </p:spPr>
        <p:txBody>
          <a:bodyPr/>
          <a:lstStyle/>
          <a:p>
            <a:pPr algn="just" eaLnBrk="1" hangingPunct="1"/>
            <a:r>
              <a:rPr lang="en-GB" altLang="cs-CZ" sz="2000" smtClean="0">
                <a:latin typeface="Times New Roman" pitchFamily="18" charset="0"/>
              </a:rPr>
              <a:t>How many samples of length </a:t>
            </a:r>
            <a:r>
              <a:rPr lang="en-GB" altLang="cs-CZ" sz="2000" i="1" smtClean="0">
                <a:latin typeface="Times New Roman" pitchFamily="18" charset="0"/>
              </a:rPr>
              <a:t>n </a:t>
            </a:r>
            <a:r>
              <a:rPr lang="en-GB" altLang="cs-CZ" sz="2000" smtClean="0">
                <a:latin typeface="Times New Roman" pitchFamily="18" charset="0"/>
              </a:rPr>
              <a:t>have we got?</a:t>
            </a:r>
          </a:p>
          <a:p>
            <a:pPr algn="just" eaLnBrk="1" hangingPunct="1">
              <a:buFontTx/>
              <a:buNone/>
            </a:pPr>
            <a:r>
              <a:rPr lang="en-GB" altLang="cs-CZ" sz="2000" i="1" smtClean="0">
                <a:latin typeface="Times New Roman" pitchFamily="18" charset="0"/>
              </a:rPr>
              <a:t>	n = </a:t>
            </a:r>
            <a:r>
              <a:rPr lang="en-GB" altLang="cs-CZ" sz="2000" smtClean="0">
                <a:latin typeface="Times New Roman" pitchFamily="18" charset="0"/>
              </a:rPr>
              <a:t>1, 2, or 3 years.</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If </a:t>
            </a:r>
            <a:r>
              <a:rPr lang="en-GB" altLang="cs-CZ" sz="2000" i="1" smtClean="0">
                <a:latin typeface="Times New Roman" pitchFamily="18" charset="0"/>
              </a:rPr>
              <a:t>n</a:t>
            </a:r>
            <a:r>
              <a:rPr lang="en-GB" altLang="cs-CZ" sz="2000" smtClean="0">
                <a:latin typeface="Times New Roman" pitchFamily="18" charset="0"/>
              </a:rPr>
              <a:t> = 1year:</a:t>
            </a:r>
          </a:p>
          <a:p>
            <a:pPr algn="just" eaLnBrk="1" hangingPunct="1">
              <a:buFontTx/>
              <a:buNone/>
            </a:pPr>
            <a:r>
              <a:rPr lang="en-GB" altLang="cs-CZ" sz="2000" smtClean="0">
                <a:latin typeface="Times New Roman" pitchFamily="18" charset="0"/>
              </a:rPr>
              <a:t>	Estimate  for year 1</a:t>
            </a:r>
          </a:p>
          <a:p>
            <a:pPr algn="just" eaLnBrk="1" hangingPunct="1">
              <a:buFontTx/>
              <a:buNone/>
            </a:pPr>
            <a:r>
              <a:rPr lang="en-GB" altLang="cs-CZ" sz="2000" smtClean="0">
                <a:latin typeface="Times New Roman" pitchFamily="18" charset="0"/>
              </a:rPr>
              <a:t>	Monitor portfolios for year 2</a:t>
            </a:r>
          </a:p>
          <a:p>
            <a:pPr algn="just" eaLnBrk="1" hangingPunct="1">
              <a:buFontTx/>
              <a:buNone/>
            </a:pPr>
            <a:r>
              <a:rPr lang="en-GB" altLang="cs-CZ" sz="2000" smtClean="0">
                <a:latin typeface="Times New Roman" pitchFamily="18" charset="0"/>
              </a:rPr>
              <a:t>	Estimate  for year 3</a:t>
            </a:r>
          </a:p>
          <a:p>
            <a:pPr algn="just" eaLnBrk="1" hangingPunct="1">
              <a:buFontTx/>
              <a:buNone/>
            </a:pPr>
            <a:r>
              <a:rPr lang="en-GB" altLang="cs-CZ" sz="2000" smtClean="0">
                <a:latin typeface="Times New Roman" pitchFamily="18" charset="0"/>
              </a:rPr>
              <a:t>	...</a:t>
            </a:r>
          </a:p>
          <a:p>
            <a:pPr algn="just" eaLnBrk="1" hangingPunct="1">
              <a:buFontTx/>
              <a:buNone/>
            </a:pPr>
            <a:r>
              <a:rPr lang="en-GB" altLang="cs-CZ" sz="2000" smtClean="0">
                <a:latin typeface="Times New Roman" pitchFamily="18" charset="0"/>
              </a:rPr>
              <a:t>	Monitor portfolios for year 36</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So if </a:t>
            </a:r>
            <a:r>
              <a:rPr lang="en-GB" altLang="cs-CZ" sz="2000" i="1" smtClean="0">
                <a:latin typeface="Times New Roman" pitchFamily="18" charset="0"/>
              </a:rPr>
              <a:t>n</a:t>
            </a:r>
            <a:r>
              <a:rPr lang="en-GB" altLang="cs-CZ" sz="2000" smtClean="0">
                <a:latin typeface="Times New Roman" pitchFamily="18" charset="0"/>
              </a:rPr>
              <a:t> = 1, we have 18 INDEPENDENT (non-overlapping) observation / tracking periods.</a:t>
            </a:r>
            <a:endParaRPr lang="en-GB" altLang="cs-CZ" sz="1400" smtClean="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8133AAC-C154-4A21-AF81-E2CD1572B7E6}" type="slidenum">
              <a:rPr lang="en-GB" altLang="cs-CZ" sz="1400" smtClean="0">
                <a:latin typeface="Times New Roman" pitchFamily="18" charset="0"/>
              </a:rPr>
              <a:pPr eaLnBrk="1" hangingPunct="1">
                <a:spcBef>
                  <a:spcPct val="0"/>
                </a:spcBef>
                <a:buFontTx/>
                <a:buNone/>
              </a:pPr>
              <a:t>81</a:t>
            </a:fld>
            <a:endParaRPr lang="en-GB" altLang="cs-CZ" sz="1400" smtClean="0">
              <a:latin typeface="Times New Roman" pitchFamily="18" charset="0"/>
            </a:endParaRPr>
          </a:p>
        </p:txBody>
      </p:sp>
      <p:sp>
        <p:nvSpPr>
          <p:cNvPr id="78852" name="Rectangle 1026"/>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Constructing Winner and Loser Returns</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78853" name="Rectangle 1027"/>
          <p:cNvSpPr>
            <a:spLocks noGrp="1" noChangeArrowheads="1"/>
          </p:cNvSpPr>
          <p:nvPr>
            <p:ph type="body" idx="1"/>
          </p:nvPr>
        </p:nvSpPr>
        <p:spPr>
          <a:xfrm>
            <a:off x="381000" y="1752600"/>
            <a:ext cx="8534400" cy="4305300"/>
          </a:xfrm>
        </p:spPr>
        <p:txBody>
          <a:bodyPr/>
          <a:lstStyle/>
          <a:p>
            <a:pPr eaLnBrk="1" hangingPunct="1"/>
            <a:r>
              <a:rPr lang="en-GB" altLang="cs-CZ" sz="2000" smtClean="0">
                <a:latin typeface="Times New Roman" pitchFamily="18" charset="0"/>
              </a:rPr>
              <a:t>Similarly, </a:t>
            </a:r>
            <a:r>
              <a:rPr lang="en-GB" altLang="cs-CZ" sz="2000" i="1" smtClean="0">
                <a:latin typeface="Times New Roman" pitchFamily="18" charset="0"/>
              </a:rPr>
              <a:t>n</a:t>
            </a:r>
            <a:r>
              <a:rPr lang="en-GB" altLang="cs-CZ" sz="2000" smtClean="0">
                <a:latin typeface="Times New Roman" pitchFamily="18" charset="0"/>
              </a:rPr>
              <a:t> = 2 gives 9 independent periods and </a:t>
            </a:r>
            <a:r>
              <a:rPr lang="en-GB" altLang="cs-CZ" sz="2000" i="1" smtClean="0">
                <a:latin typeface="Times New Roman" pitchFamily="18" charset="0"/>
              </a:rPr>
              <a:t>n</a:t>
            </a:r>
            <a:r>
              <a:rPr lang="en-GB" altLang="cs-CZ" sz="2000" smtClean="0">
                <a:latin typeface="Times New Roman" pitchFamily="18" charset="0"/>
              </a:rPr>
              <a:t> = 3 gives 6 independent periods.</a:t>
            </a:r>
          </a:p>
          <a:p>
            <a:pPr eaLnBrk="1" hangingPunct="1"/>
            <a:r>
              <a:rPr lang="en-GB" altLang="cs-CZ" sz="2000" smtClean="0">
                <a:latin typeface="Times New Roman" pitchFamily="18" charset="0"/>
              </a:rPr>
              <a:t>Calculate monthly portfolio returns assuming an equal weighting of stocks in each portfolio.</a:t>
            </a:r>
          </a:p>
          <a:p>
            <a:pPr eaLnBrk="1" hangingPunct="1"/>
            <a:r>
              <a:rPr lang="en-GB" altLang="cs-CZ" sz="2000" smtClean="0">
                <a:latin typeface="Times New Roman" pitchFamily="18" charset="0"/>
              </a:rPr>
              <a:t>Denote the mean return for each month over the 18, 9 or 6 periods for the winner and loser portfolios respectively as          and          respectively.</a:t>
            </a:r>
          </a:p>
          <a:p>
            <a:pPr eaLnBrk="1" hangingPunct="1"/>
            <a:endParaRPr lang="en-US" altLang="cs-CZ" sz="2000" smtClean="0">
              <a:latin typeface="Times New Roman" pitchFamily="18" charset="0"/>
            </a:endParaRPr>
          </a:p>
          <a:p>
            <a:pPr algn="just" eaLnBrk="1" hangingPunct="1"/>
            <a:r>
              <a:rPr lang="en-GB" altLang="cs-CZ" sz="2000" smtClean="0">
                <a:latin typeface="Times New Roman" pitchFamily="18" charset="0"/>
              </a:rPr>
              <a:t>Define the difference between these as              =         -         . </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Then perform the regression</a:t>
            </a:r>
          </a:p>
          <a:p>
            <a:pPr algn="just" eaLnBrk="1" hangingPunct="1">
              <a:buFontTx/>
              <a:buNone/>
            </a:pP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1</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i="1" baseline="-25000" smtClean="0">
                <a:latin typeface="Times New Roman" pitchFamily="18" charset="0"/>
              </a:rPr>
              <a:t>t</a:t>
            </a:r>
            <a:r>
              <a:rPr lang="en-GB" altLang="cs-CZ" sz="2000" i="1" smtClean="0">
                <a:latin typeface="Times New Roman" pitchFamily="18" charset="0"/>
              </a:rPr>
              <a:t> 	</a:t>
            </a:r>
            <a:r>
              <a:rPr lang="en-GB" altLang="cs-CZ" sz="2000" smtClean="0">
                <a:latin typeface="Times New Roman" pitchFamily="18" charset="0"/>
              </a:rPr>
              <a:t>				(Test 1)</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Look at the significance of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1</a:t>
            </a:r>
            <a:r>
              <a:rPr lang="en-GB" altLang="cs-CZ" sz="2000" smtClean="0">
                <a:latin typeface="Times New Roman" pitchFamily="18" charset="0"/>
              </a:rPr>
              <a:t>.</a:t>
            </a:r>
          </a:p>
        </p:txBody>
      </p:sp>
      <p:pic>
        <p:nvPicPr>
          <p:cNvPr id="78854" name="Picture 10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3429000"/>
            <a:ext cx="341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0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3429000"/>
            <a:ext cx="3190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0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5088" y="4191000"/>
            <a:ext cx="341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7" name="Picture 10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114800"/>
            <a:ext cx="3190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8" name="Picture 10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4114800"/>
            <a:ext cx="341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9" name="Picture 10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5334000"/>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B247B58-F9B3-4E9F-9662-C6B861A4B5C0}" type="slidenum">
              <a:rPr lang="en-GB" altLang="cs-CZ" sz="1400" smtClean="0">
                <a:latin typeface="Times New Roman" pitchFamily="18" charset="0"/>
              </a:rPr>
              <a:pPr eaLnBrk="1" hangingPunct="1">
                <a:spcBef>
                  <a:spcPct val="0"/>
                </a:spcBef>
                <a:buFontTx/>
                <a:buNone/>
              </a:pPr>
              <a:t>82</a:t>
            </a:fld>
            <a:endParaRPr lang="en-GB" altLang="cs-CZ" sz="1400" smtClean="0">
              <a:latin typeface="Times New Roman" pitchFamily="18" charset="0"/>
            </a:endParaRPr>
          </a:p>
        </p:txBody>
      </p:sp>
      <p:sp>
        <p:nvSpPr>
          <p:cNvPr id="79876" name="Rectangle 2"/>
          <p:cNvSpPr>
            <a:spLocks noGrp="1" noChangeArrowheads="1"/>
          </p:cNvSpPr>
          <p:nvPr>
            <p:ph type="title"/>
          </p:nvPr>
        </p:nvSpPr>
        <p:spPr/>
        <p:txBody>
          <a:bodyPr/>
          <a:lstStyle/>
          <a:p>
            <a:pPr eaLnBrk="1" hangingPunct="1"/>
            <a:r>
              <a:rPr lang="en-GB" altLang="cs-CZ" sz="2500" b="1" smtClean="0">
                <a:solidFill>
                  <a:schemeClr val="tx1"/>
                </a:solidFill>
                <a:latin typeface="Times New Roman" pitchFamily="18" charset="0"/>
              </a:rPr>
              <a:t>Allowing for Differences in the Riskiness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of the Winner and Loser Portfolios</a:t>
            </a:r>
            <a:br>
              <a:rPr lang="en-GB" altLang="cs-CZ" sz="2500" b="1" smtClean="0">
                <a:solidFill>
                  <a:schemeClr val="tx1"/>
                </a:solidFill>
                <a:latin typeface="Times New Roman" pitchFamily="18" charset="0"/>
              </a:rPr>
            </a:br>
            <a:endParaRPr lang="en-US" altLang="cs-CZ" sz="2000" b="1" smtClean="0">
              <a:solidFill>
                <a:schemeClr val="tx1"/>
              </a:solidFill>
              <a:latin typeface="Times New Roman" pitchFamily="18" charset="0"/>
            </a:endParaRPr>
          </a:p>
        </p:txBody>
      </p:sp>
      <p:sp>
        <p:nvSpPr>
          <p:cNvPr id="79877" name="Rectangle 3"/>
          <p:cNvSpPr>
            <a:spLocks noGrp="1" noChangeArrowheads="1"/>
          </p:cNvSpPr>
          <p:nvPr>
            <p:ph type="body" idx="1"/>
          </p:nvPr>
        </p:nvSpPr>
        <p:spPr>
          <a:xfrm>
            <a:off x="685800" y="1981200"/>
            <a:ext cx="8077200" cy="4114800"/>
          </a:xfrm>
        </p:spPr>
        <p:txBody>
          <a:bodyPr/>
          <a:lstStyle/>
          <a:p>
            <a:pPr eaLnBrk="1" hangingPunct="1"/>
            <a:r>
              <a:rPr lang="en-GB" altLang="cs-CZ" sz="2000" smtClean="0">
                <a:latin typeface="Times New Roman" pitchFamily="18" charset="0"/>
              </a:rPr>
              <a:t>Problem: Significant and positive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1</a:t>
            </a:r>
            <a:r>
              <a:rPr lang="en-GB" altLang="cs-CZ" sz="2000" smtClean="0">
                <a:latin typeface="Times New Roman" pitchFamily="18" charset="0"/>
              </a:rPr>
              <a:t> could be due to higher return being required on loser stocks due to loser stocks being more risky.</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Solution: Allow for risk differences by regressing against the market risk premium:</a:t>
            </a:r>
          </a:p>
          <a:p>
            <a:pPr eaLnBrk="1" hangingPunct="1"/>
            <a:endParaRPr lang="en-GB" altLang="cs-CZ" sz="2000" smtClean="0">
              <a:latin typeface="Times New Roman" pitchFamily="18" charset="0"/>
            </a:endParaRPr>
          </a:p>
          <a:p>
            <a:pPr eaLnBrk="1" hangingPunct="1">
              <a:buFontTx/>
              <a:buNone/>
            </a:pP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baseline="-25000" smtClean="0">
                <a:latin typeface="Times New Roman" pitchFamily="18" charset="0"/>
              </a:rPr>
              <a:t>2</a:t>
            </a:r>
            <a:r>
              <a:rPr lang="en-GB" altLang="cs-CZ" sz="2000" smtClean="0">
                <a:latin typeface="Times New Roman" pitchFamily="18" charset="0"/>
              </a:rPr>
              <a:t> + </a:t>
            </a:r>
            <a:r>
              <a:rPr lang="en-GB" altLang="cs-CZ" sz="2000" i="1" smtClean="0">
                <a:latin typeface="Times New Roman" pitchFamily="18" charset="0"/>
                <a:sym typeface="Symbol" pitchFamily="18" charset="2"/>
              </a:rPr>
              <a:t></a:t>
            </a:r>
            <a:r>
              <a:rPr lang="en-GB" altLang="cs-CZ" sz="2000" smtClean="0">
                <a:latin typeface="Times New Roman" pitchFamily="18" charset="0"/>
              </a:rPr>
              <a:t>(</a:t>
            </a:r>
            <a:r>
              <a:rPr lang="en-GB" altLang="cs-CZ" sz="2000" i="1" smtClean="0">
                <a:latin typeface="Times New Roman" pitchFamily="18" charset="0"/>
              </a:rPr>
              <a:t>R</a:t>
            </a:r>
            <a:r>
              <a:rPr lang="en-GB" altLang="cs-CZ" sz="2000" i="1" baseline="-25000" smtClean="0">
                <a:latin typeface="Times New Roman" pitchFamily="18" charset="0"/>
              </a:rPr>
              <a:t>mt</a:t>
            </a:r>
            <a:r>
              <a:rPr lang="en-GB" altLang="cs-CZ" sz="2000" i="1" smtClean="0">
                <a:latin typeface="Times New Roman" pitchFamily="18" charset="0"/>
              </a:rPr>
              <a:t>-R</a:t>
            </a:r>
            <a:r>
              <a:rPr lang="en-GB" altLang="cs-CZ" sz="2000" i="1" baseline="-25000" smtClean="0">
                <a:latin typeface="Times New Roman" pitchFamily="18" charset="0"/>
              </a:rPr>
              <a:t>ft</a:t>
            </a:r>
            <a:r>
              <a:rPr lang="en-GB" altLang="cs-CZ" sz="2000" smtClean="0">
                <a:latin typeface="Times New Roman" pitchFamily="18" charset="0"/>
              </a:rPr>
              <a:t>)</a:t>
            </a:r>
            <a:r>
              <a:rPr lang="en-GB" altLang="cs-CZ" sz="2000" i="1" smtClean="0">
                <a:latin typeface="Times New Roman" pitchFamily="18" charset="0"/>
              </a:rPr>
              <a:t> </a:t>
            </a:r>
            <a:r>
              <a:rPr lang="en-GB" altLang="cs-CZ" sz="2000" smtClean="0">
                <a:latin typeface="Times New Roman" pitchFamily="18" charset="0"/>
              </a:rPr>
              <a:t>+</a:t>
            </a:r>
            <a:r>
              <a:rPr lang="en-GB" altLang="cs-CZ" sz="2000" i="1" smtClean="0">
                <a:latin typeface="Times New Roman" pitchFamily="18" charset="0"/>
              </a:rPr>
              <a:t> </a:t>
            </a:r>
            <a:r>
              <a:rPr lang="en-GB" altLang="cs-CZ" sz="2000" i="1" smtClean="0">
                <a:latin typeface="Times New Roman" pitchFamily="18" charset="0"/>
                <a:sym typeface="Symbol" pitchFamily="18" charset="2"/>
              </a:rPr>
              <a:t></a:t>
            </a:r>
            <a:r>
              <a:rPr lang="en-GB" altLang="cs-CZ" sz="2000" i="1" baseline="-25000" smtClean="0">
                <a:latin typeface="Times New Roman" pitchFamily="18" charset="0"/>
              </a:rPr>
              <a:t>t</a:t>
            </a:r>
            <a:r>
              <a:rPr lang="en-GB" altLang="cs-CZ" sz="2000" i="1" smtClean="0">
                <a:latin typeface="Times New Roman" pitchFamily="18" charset="0"/>
              </a:rPr>
              <a:t> 	</a:t>
            </a:r>
            <a:r>
              <a:rPr lang="en-GB" altLang="cs-CZ" sz="2000" smtClean="0">
                <a:latin typeface="Times New Roman" pitchFamily="18" charset="0"/>
              </a:rPr>
              <a:t>			(Test 2)</a:t>
            </a:r>
          </a:p>
          <a:p>
            <a:pPr eaLnBrk="1" hangingPunct="1"/>
            <a:endParaRPr lang="en-GB" altLang="cs-CZ" sz="2000" smtClean="0">
              <a:latin typeface="Times New Roman" pitchFamily="18" charset="0"/>
            </a:endParaRPr>
          </a:p>
          <a:p>
            <a:pPr eaLnBrk="1" hangingPunct="1">
              <a:buFontTx/>
              <a:buNone/>
            </a:pPr>
            <a:r>
              <a:rPr lang="en-GB" altLang="cs-CZ" sz="2000" smtClean="0">
                <a:latin typeface="Times New Roman" pitchFamily="18" charset="0"/>
              </a:rPr>
              <a:t>	where</a:t>
            </a:r>
          </a:p>
          <a:p>
            <a:pPr eaLnBrk="1" hangingPunct="1">
              <a:buFontTx/>
              <a:buNone/>
            </a:pPr>
            <a:r>
              <a:rPr lang="en-GB" altLang="cs-CZ" sz="2000" i="1" smtClean="0">
                <a:latin typeface="Times New Roman" pitchFamily="18" charset="0"/>
              </a:rPr>
              <a:t>	R</a:t>
            </a:r>
            <a:r>
              <a:rPr lang="en-GB" altLang="cs-CZ" sz="2000" i="1" baseline="-25000" smtClean="0">
                <a:latin typeface="Times New Roman" pitchFamily="18" charset="0"/>
              </a:rPr>
              <a:t>mt</a:t>
            </a:r>
            <a:r>
              <a:rPr lang="en-GB" altLang="cs-CZ" sz="2000" smtClean="0">
                <a:latin typeface="Times New Roman" pitchFamily="18" charset="0"/>
              </a:rPr>
              <a:t>  	is the return on the FTA All-share</a:t>
            </a:r>
          </a:p>
          <a:p>
            <a:pPr eaLnBrk="1" hangingPunct="1">
              <a:buFontTx/>
              <a:buNone/>
            </a:pPr>
            <a:r>
              <a:rPr lang="en-GB" altLang="cs-CZ" sz="2000" smtClean="0">
                <a:latin typeface="Times New Roman" pitchFamily="18" charset="0"/>
              </a:rPr>
              <a:t>	</a:t>
            </a:r>
            <a:r>
              <a:rPr lang="en-GB" altLang="cs-CZ" sz="2000" i="1" smtClean="0">
                <a:latin typeface="Times New Roman" pitchFamily="18" charset="0"/>
              </a:rPr>
              <a:t>R</a:t>
            </a:r>
            <a:r>
              <a:rPr lang="en-GB" altLang="cs-CZ" sz="2000" i="1" baseline="-25000" smtClean="0">
                <a:latin typeface="Times New Roman" pitchFamily="18" charset="0"/>
              </a:rPr>
              <a:t>ft</a:t>
            </a:r>
            <a:r>
              <a:rPr lang="en-GB" altLang="cs-CZ" sz="2000" smtClean="0">
                <a:latin typeface="Times New Roman" pitchFamily="18" charset="0"/>
              </a:rPr>
              <a:t>  	is the return on a UK government 3 month t-bill.</a:t>
            </a:r>
          </a:p>
          <a:p>
            <a:pPr eaLnBrk="1" hangingPunct="1"/>
            <a:endParaRPr lang="en-US" altLang="cs-CZ" sz="2000" smtClean="0">
              <a:latin typeface="Times New Roman" pitchFamily="18" charset="0"/>
            </a:endParaRPr>
          </a:p>
          <a:p>
            <a:pPr eaLnBrk="1" hangingPunct="1"/>
            <a:endParaRPr lang="en-US" altLang="cs-CZ" sz="2000" smtClean="0"/>
          </a:p>
        </p:txBody>
      </p:sp>
      <p:pic>
        <p:nvPicPr>
          <p:cNvPr id="7987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4114800"/>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1ADD094-1245-468A-871B-1F5F90367CEC}" type="slidenum">
              <a:rPr lang="en-GB" altLang="cs-CZ" sz="1400" smtClean="0">
                <a:latin typeface="Times New Roman" pitchFamily="18" charset="0"/>
              </a:rPr>
              <a:pPr eaLnBrk="1" hangingPunct="1">
                <a:spcBef>
                  <a:spcPct val="0"/>
                </a:spcBef>
                <a:buFontTx/>
                <a:buNone/>
              </a:pPr>
              <a:t>83</a:t>
            </a:fld>
            <a:endParaRPr lang="en-GB" altLang="cs-CZ" sz="1400" smtClean="0">
              <a:latin typeface="Times New Roman" pitchFamily="18" charset="0"/>
            </a:endParaRPr>
          </a:p>
        </p:txBody>
      </p:sp>
      <p:sp>
        <p:nvSpPr>
          <p:cNvPr id="80900" name="Rectangle 1026"/>
          <p:cNvSpPr>
            <a:spLocks noGrp="1" noChangeArrowheads="1"/>
          </p:cNvSpPr>
          <p:nvPr>
            <p:ph type="title"/>
          </p:nvPr>
        </p:nvSpPr>
        <p:spPr>
          <a:xfrm>
            <a:off x="685800" y="609600"/>
            <a:ext cx="7772400" cy="838200"/>
          </a:xfrm>
        </p:spPr>
        <p:txBody>
          <a:bodyPr/>
          <a:lstStyle/>
          <a:p>
            <a:pPr eaLnBrk="1" hangingPunct="1"/>
            <a:r>
              <a:rPr lang="en-GB" altLang="cs-CZ" sz="2500" b="1" smtClean="0">
                <a:solidFill>
                  <a:schemeClr val="tx1"/>
                </a:solidFill>
                <a:latin typeface="Times New Roman" pitchFamily="18" charset="0"/>
              </a:rPr>
              <a:t>Is there an Overreaction Effect in the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UK Stock Market? Results</a:t>
            </a:r>
            <a:endParaRPr lang="en-US" altLang="cs-CZ" smtClean="0">
              <a:solidFill>
                <a:schemeClr val="tx1"/>
              </a:solidFill>
            </a:endParaRPr>
          </a:p>
        </p:txBody>
      </p:sp>
      <p:sp>
        <p:nvSpPr>
          <p:cNvPr id="80901" name="Rectangle 1027"/>
          <p:cNvSpPr>
            <a:spLocks noGrp="1" noChangeArrowheads="1"/>
          </p:cNvSpPr>
          <p:nvPr>
            <p:ph type="body" idx="1"/>
          </p:nvPr>
        </p:nvSpPr>
        <p:spPr/>
        <p:txBody>
          <a:bodyPr/>
          <a:lstStyle/>
          <a:p>
            <a:pPr eaLnBrk="1" hangingPunct="1"/>
            <a:endParaRPr lang="en-GB" altLang="cs-CZ" smtClean="0"/>
          </a:p>
          <a:p>
            <a:pPr eaLnBrk="1" hangingPunct="1"/>
            <a:endParaRPr lang="en-GB" altLang="cs-CZ" smtClean="0"/>
          </a:p>
          <a:p>
            <a:pPr eaLnBrk="1" hangingPunct="1"/>
            <a:endParaRPr lang="en-GB" altLang="cs-CZ" smtClean="0"/>
          </a:p>
          <a:p>
            <a:pPr eaLnBrk="1" hangingPunct="1"/>
            <a:endParaRPr lang="en-GB" altLang="cs-CZ" smtClean="0"/>
          </a:p>
          <a:p>
            <a:pPr eaLnBrk="1" hangingPunct="1"/>
            <a:endParaRPr lang="en-GB" altLang="cs-CZ" smtClean="0"/>
          </a:p>
          <a:p>
            <a:pPr eaLnBrk="1" hangingPunct="1"/>
            <a:endParaRPr lang="en-GB" altLang="cs-CZ" smtClean="0"/>
          </a:p>
          <a:p>
            <a:pPr eaLnBrk="1" hangingPunct="1"/>
            <a:endParaRPr lang="en-GB" altLang="cs-CZ" smtClean="0"/>
          </a:p>
          <a:p>
            <a:pPr eaLnBrk="1" hangingPunct="1"/>
            <a:endParaRPr lang="en-GB" altLang="cs-CZ" smtClean="0"/>
          </a:p>
          <a:p>
            <a:pPr eaLnBrk="1" hangingPunct="1">
              <a:buFontTx/>
              <a:buNone/>
            </a:pPr>
            <a:endParaRPr lang="en-GB" altLang="cs-CZ" sz="1600" smtClean="0">
              <a:latin typeface="Times New Roman" pitchFamily="18" charset="0"/>
            </a:endParaRPr>
          </a:p>
        </p:txBody>
      </p:sp>
      <p:pic>
        <p:nvPicPr>
          <p:cNvPr id="80902" name="Picture 10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905000"/>
            <a:ext cx="70866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F5C984E-89C1-464D-B514-F64B4B11164D}" type="slidenum">
              <a:rPr lang="en-GB" altLang="cs-CZ" sz="1400" smtClean="0">
                <a:latin typeface="Times New Roman" pitchFamily="18" charset="0"/>
              </a:rPr>
              <a:pPr eaLnBrk="1" hangingPunct="1">
                <a:spcBef>
                  <a:spcPct val="0"/>
                </a:spcBef>
                <a:buFontTx/>
                <a:buNone/>
              </a:pPr>
              <a:t>84</a:t>
            </a:fld>
            <a:endParaRPr lang="en-GB" altLang="cs-CZ" sz="1400" smtClean="0">
              <a:latin typeface="Times New Roman" pitchFamily="18" charset="0"/>
            </a:endParaRPr>
          </a:p>
        </p:txBody>
      </p:sp>
      <p:sp>
        <p:nvSpPr>
          <p:cNvPr id="81924" name="Rectangle 2"/>
          <p:cNvSpPr>
            <a:spLocks noGrp="1" noChangeArrowheads="1"/>
          </p:cNvSpPr>
          <p:nvPr>
            <p:ph type="title"/>
          </p:nvPr>
        </p:nvSpPr>
        <p:spPr>
          <a:xfrm>
            <a:off x="11430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Testing for Seasonal Effects in Overreactions</a:t>
            </a:r>
            <a:br>
              <a:rPr lang="en-GB" altLang="cs-CZ" sz="2500" b="1" smtClean="0">
                <a:solidFill>
                  <a:schemeClr val="tx1"/>
                </a:solidFill>
                <a:latin typeface="Times New Roman" pitchFamily="18" charset="0"/>
              </a:rPr>
            </a:br>
            <a:endParaRPr lang="en-US" altLang="cs-CZ" smtClean="0">
              <a:solidFill>
                <a:schemeClr val="tx1"/>
              </a:solidFill>
            </a:endParaRPr>
          </a:p>
        </p:txBody>
      </p:sp>
      <p:sp>
        <p:nvSpPr>
          <p:cNvPr id="81925" name="Rectangle 3"/>
          <p:cNvSpPr>
            <a:spLocks noGrp="1" noChangeArrowheads="1"/>
          </p:cNvSpPr>
          <p:nvPr>
            <p:ph type="body" idx="1"/>
          </p:nvPr>
        </p:nvSpPr>
        <p:spPr>
          <a:xfrm>
            <a:off x="533400" y="1828800"/>
            <a:ext cx="8229600" cy="4267200"/>
          </a:xfrm>
        </p:spPr>
        <p:txBody>
          <a:bodyPr/>
          <a:lstStyle/>
          <a:p>
            <a:pPr algn="just" eaLnBrk="1" hangingPunct="1">
              <a:lnSpc>
                <a:spcPct val="90000"/>
              </a:lnSpc>
            </a:pPr>
            <a:r>
              <a:rPr lang="en-GB" altLang="cs-CZ" sz="2000" smtClean="0">
                <a:latin typeface="Times New Roman" pitchFamily="18" charset="0"/>
              </a:rPr>
              <a:t>Is there evidence that losers out-perform winners more at one time of the year than another?</a:t>
            </a:r>
          </a:p>
          <a:p>
            <a:pPr algn="just" eaLnBrk="1" hangingPunct="1">
              <a:lnSpc>
                <a:spcPct val="90000"/>
              </a:lnSpc>
            </a:pPr>
            <a:endParaRPr lang="en-GB" altLang="cs-CZ" sz="2000" smtClean="0">
              <a:latin typeface="Times New Roman" pitchFamily="18" charset="0"/>
            </a:endParaRPr>
          </a:p>
          <a:p>
            <a:pPr algn="just" eaLnBrk="1" hangingPunct="1">
              <a:lnSpc>
                <a:spcPct val="90000"/>
              </a:lnSpc>
            </a:pPr>
            <a:r>
              <a:rPr lang="en-GB" altLang="cs-CZ" sz="2000" smtClean="0">
                <a:latin typeface="Times New Roman" pitchFamily="18" charset="0"/>
              </a:rPr>
              <a:t>To test this, calculate the difference between the winner &amp; loser portfolios as previously,      , and regress this on 12 month-of-the-year dummies:</a:t>
            </a:r>
          </a:p>
          <a:p>
            <a:pPr algn="just" eaLnBrk="1" hangingPunct="1">
              <a:lnSpc>
                <a:spcPct val="90000"/>
              </a:lnSpc>
              <a:buFontTx/>
              <a:buNone/>
            </a:pPr>
            <a:endParaRPr lang="en-GB" altLang="cs-CZ" sz="2000" smtClean="0">
              <a:latin typeface="Times New Roman" pitchFamily="18" charset="0"/>
            </a:endParaRPr>
          </a:p>
          <a:p>
            <a:pPr algn="just" eaLnBrk="1" hangingPunct="1">
              <a:lnSpc>
                <a:spcPct val="90000"/>
              </a:lnSpc>
              <a:buFontTx/>
              <a:buNone/>
            </a:pPr>
            <a:endParaRPr lang="en-GB" altLang="cs-CZ" sz="2000" smtClean="0">
              <a:latin typeface="Times New Roman" pitchFamily="18" charset="0"/>
            </a:endParaRPr>
          </a:p>
          <a:p>
            <a:pPr algn="just" eaLnBrk="1" hangingPunct="1">
              <a:lnSpc>
                <a:spcPct val="90000"/>
              </a:lnSpc>
            </a:pPr>
            <a:r>
              <a:rPr lang="en-US" altLang="cs-CZ" sz="2000" smtClean="0">
                <a:latin typeface="Times New Roman" pitchFamily="18" charset="0"/>
              </a:rPr>
              <a:t>Significant out-performance of losers over winners in, </a:t>
            </a:r>
          </a:p>
          <a:p>
            <a:pPr lvl="1" algn="just" eaLnBrk="1" hangingPunct="1">
              <a:lnSpc>
                <a:spcPct val="90000"/>
              </a:lnSpc>
            </a:pPr>
            <a:r>
              <a:rPr lang="en-US" altLang="cs-CZ" smtClean="0">
                <a:latin typeface="Times New Roman" pitchFamily="18" charset="0"/>
              </a:rPr>
              <a:t>June (for the 24-month horizon), and </a:t>
            </a:r>
          </a:p>
          <a:p>
            <a:pPr lvl="1" algn="just" eaLnBrk="1" hangingPunct="1">
              <a:lnSpc>
                <a:spcPct val="90000"/>
              </a:lnSpc>
            </a:pPr>
            <a:r>
              <a:rPr lang="en-US" altLang="cs-CZ" smtClean="0">
                <a:latin typeface="Times New Roman" pitchFamily="18" charset="0"/>
              </a:rPr>
              <a:t>January, April and October (for the 36-month horizon)</a:t>
            </a:r>
          </a:p>
          <a:p>
            <a:pPr lvl="1" algn="just" eaLnBrk="1" hangingPunct="1">
              <a:lnSpc>
                <a:spcPct val="90000"/>
              </a:lnSpc>
            </a:pPr>
            <a:r>
              <a:rPr lang="en-US" altLang="cs-CZ" smtClean="0">
                <a:latin typeface="Times New Roman" pitchFamily="18" charset="0"/>
              </a:rPr>
              <a:t>winners appear to stay significantly as winners in </a:t>
            </a:r>
          </a:p>
          <a:p>
            <a:pPr lvl="2" indent="-285750" algn="just" eaLnBrk="1" hangingPunct="1">
              <a:lnSpc>
                <a:spcPct val="90000"/>
              </a:lnSpc>
            </a:pPr>
            <a:r>
              <a:rPr lang="en-US" altLang="cs-CZ" smtClean="0"/>
              <a:t>March (for the 12-month horizon).</a:t>
            </a:r>
            <a:endParaRPr lang="en-GB" altLang="cs-CZ" smtClean="0"/>
          </a:p>
          <a:p>
            <a:pPr eaLnBrk="1" hangingPunct="1">
              <a:lnSpc>
                <a:spcPct val="90000"/>
              </a:lnSpc>
            </a:pPr>
            <a:endParaRPr lang="en-US" altLang="cs-CZ" sz="2000" smtClean="0">
              <a:latin typeface="Times New Roman" pitchFamily="18" charset="0"/>
            </a:endParaRPr>
          </a:p>
        </p:txBody>
      </p:sp>
      <p:pic>
        <p:nvPicPr>
          <p:cNvPr id="8192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3309938"/>
            <a:ext cx="198120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048000"/>
            <a:ext cx="381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8BDB7F08-F545-4132-9B22-F25A5EE7CC10}" type="slidenum">
              <a:rPr lang="en-GB" altLang="cs-CZ" sz="1400" smtClean="0">
                <a:latin typeface="Times New Roman" pitchFamily="18" charset="0"/>
              </a:rPr>
              <a:pPr eaLnBrk="1" hangingPunct="1">
                <a:spcBef>
                  <a:spcPct val="0"/>
                </a:spcBef>
                <a:buFontTx/>
                <a:buNone/>
              </a:pPr>
              <a:t>85</a:t>
            </a:fld>
            <a:endParaRPr lang="en-GB" altLang="cs-CZ" sz="1400" smtClean="0">
              <a:latin typeface="Times New Roman" pitchFamily="18" charset="0"/>
            </a:endParaRPr>
          </a:p>
        </p:txBody>
      </p:sp>
      <p:sp>
        <p:nvSpPr>
          <p:cNvPr id="82948" name="Rectangle 2"/>
          <p:cNvSpPr>
            <a:spLocks noGrp="1" noChangeArrowheads="1"/>
          </p:cNvSpPr>
          <p:nvPr>
            <p:ph type="title"/>
          </p:nvPr>
        </p:nvSpPr>
        <p:spPr>
          <a:xfrm>
            <a:off x="1143000" y="609600"/>
            <a:ext cx="7772400" cy="1143000"/>
          </a:xfrm>
        </p:spPr>
        <p:txBody>
          <a:bodyPr/>
          <a:lstStyle/>
          <a:p>
            <a:pPr eaLnBrk="1" hangingPunct="1"/>
            <a:r>
              <a:rPr lang="en-GB" altLang="cs-CZ" sz="2500" b="1" smtClean="0">
                <a:solidFill>
                  <a:schemeClr val="tx1"/>
                </a:solidFill>
                <a:latin typeface="Times New Roman" pitchFamily="18" charset="0"/>
              </a:rPr>
              <a:t>Conclusions</a:t>
            </a:r>
            <a:endParaRPr lang="en-US" altLang="cs-CZ" smtClean="0">
              <a:solidFill>
                <a:schemeClr val="tx1"/>
              </a:solidFill>
            </a:endParaRPr>
          </a:p>
        </p:txBody>
      </p:sp>
      <p:sp>
        <p:nvSpPr>
          <p:cNvPr id="82949" name="Rectangle 3"/>
          <p:cNvSpPr>
            <a:spLocks noGrp="1" noChangeArrowheads="1"/>
          </p:cNvSpPr>
          <p:nvPr>
            <p:ph type="body" idx="1"/>
          </p:nvPr>
        </p:nvSpPr>
        <p:spPr>
          <a:xfrm>
            <a:off x="533400" y="1828800"/>
            <a:ext cx="8229600" cy="4267200"/>
          </a:xfrm>
        </p:spPr>
        <p:txBody>
          <a:bodyPr/>
          <a:lstStyle/>
          <a:p>
            <a:pPr eaLnBrk="1" hangingPunct="1"/>
            <a:r>
              <a:rPr lang="en-GB" altLang="cs-CZ" sz="2000" smtClean="0">
                <a:latin typeface="Times New Roman" pitchFamily="18" charset="0"/>
              </a:rPr>
              <a:t>Evidence of overreactions in stock returns.</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Losers tend to be small so we can attribute most of the overreaction in the UK to the size effect.</a:t>
            </a:r>
          </a:p>
          <a:p>
            <a:pPr eaLnBrk="1" hangingPunct="1"/>
            <a:endParaRPr lang="en-GB" altLang="cs-CZ" sz="2000" smtClean="0">
              <a:latin typeface="Times New Roman" pitchFamily="18" charset="0"/>
            </a:endParaRPr>
          </a:p>
          <a:p>
            <a:pPr eaLnBrk="1" hangingPunct="1">
              <a:buFontTx/>
              <a:buNone/>
            </a:pPr>
            <a:r>
              <a:rPr lang="en-GB" altLang="cs-CZ" sz="2000" u="sng" smtClean="0">
                <a:latin typeface="Times New Roman" pitchFamily="18" charset="0"/>
              </a:rPr>
              <a:t>	Comments</a:t>
            </a:r>
            <a:endParaRPr lang="en-GB" altLang="cs-CZ" sz="2000" smtClean="0">
              <a:latin typeface="Times New Roman" pitchFamily="18" charset="0"/>
            </a:endParaRP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Small samples</a:t>
            </a:r>
          </a:p>
          <a:p>
            <a:pPr eaLnBrk="1" hangingPunct="1"/>
            <a:r>
              <a:rPr lang="en-GB" altLang="cs-CZ" sz="2000" smtClean="0">
                <a:latin typeface="Times New Roman" pitchFamily="18" charset="0"/>
              </a:rPr>
              <a:t>No diagnostic checks of model adequacy</a:t>
            </a:r>
          </a:p>
          <a:p>
            <a:pPr eaLnBrk="1" hangingPunct="1"/>
            <a:endParaRPr lang="en-GB" altLang="cs-CZ" sz="2000" smtClean="0">
              <a:latin typeface="Times New Roman" pitchFamily="18" charset="0"/>
            </a:endParaRPr>
          </a:p>
          <a:p>
            <a:pPr eaLnBrk="1" hangingPunct="1"/>
            <a:endParaRPr lang="en-US" altLang="cs-CZ" sz="2000" smtClean="0">
              <a:latin typeface="Times New Roman" pitchFamily="18" charset="0"/>
            </a:endParaRPr>
          </a:p>
          <a:p>
            <a:pPr eaLnBrk="1" hangingPunct="1">
              <a:lnSpc>
                <a:spcPct val="90000"/>
              </a:lnSpc>
            </a:pPr>
            <a:endParaRPr lang="en-US" altLang="cs-CZ" sz="2000" smtClean="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1665188-3FF4-4FBC-8775-390BCC3D707E}" type="slidenum">
              <a:rPr lang="en-GB" altLang="cs-CZ" sz="1400" smtClean="0">
                <a:latin typeface="Times New Roman" pitchFamily="18" charset="0"/>
              </a:rPr>
              <a:pPr eaLnBrk="1" hangingPunct="1">
                <a:spcBef>
                  <a:spcPct val="0"/>
                </a:spcBef>
                <a:buFontTx/>
                <a:buNone/>
              </a:pPr>
              <a:t>86</a:t>
            </a:fld>
            <a:endParaRPr lang="en-GB" altLang="cs-CZ" sz="1400" smtClean="0">
              <a:latin typeface="Times New Roman" pitchFamily="18" charset="0"/>
            </a:endParaRPr>
          </a:p>
        </p:txBody>
      </p:sp>
      <p:sp>
        <p:nvSpPr>
          <p:cNvPr id="83972" name="Rectangle 2"/>
          <p:cNvSpPr>
            <a:spLocks noGrp="1" noChangeArrowheads="1"/>
          </p:cNvSpPr>
          <p:nvPr>
            <p:ph type="title"/>
          </p:nvPr>
        </p:nvSpPr>
        <p:spPr>
          <a:xfrm>
            <a:off x="1066800" y="609600"/>
            <a:ext cx="7772400" cy="1143000"/>
          </a:xfrm>
        </p:spPr>
        <p:txBody>
          <a:bodyPr/>
          <a:lstStyle/>
          <a:p>
            <a:pPr eaLnBrk="1" hangingPunct="1"/>
            <a:r>
              <a:rPr lang="en-GB" altLang="cs-CZ" sz="2500" b="1" smtClean="0">
                <a:latin typeface="Times New Roman" pitchFamily="18" charset="0"/>
              </a:rPr>
              <a:t>The Exact Significance Level or </a:t>
            </a:r>
            <a:r>
              <a:rPr lang="en-GB" altLang="cs-CZ" sz="2500" b="1" i="1" smtClean="0">
                <a:latin typeface="Times New Roman" pitchFamily="18" charset="0"/>
              </a:rPr>
              <a:t>p</a:t>
            </a:r>
            <a:r>
              <a:rPr lang="en-GB" altLang="cs-CZ" sz="2500" b="1" smtClean="0">
                <a:latin typeface="Times New Roman" pitchFamily="18" charset="0"/>
              </a:rPr>
              <a:t>-value</a:t>
            </a:r>
            <a:br>
              <a:rPr lang="en-GB" altLang="cs-CZ" sz="2500" b="1" smtClean="0">
                <a:latin typeface="Times New Roman" pitchFamily="18" charset="0"/>
              </a:rPr>
            </a:br>
            <a:endParaRPr lang="en-US" altLang="cs-CZ" sz="2400" smtClean="0">
              <a:latin typeface="Times New Roman" pitchFamily="18" charset="0"/>
            </a:endParaRPr>
          </a:p>
        </p:txBody>
      </p:sp>
      <p:sp>
        <p:nvSpPr>
          <p:cNvPr id="83973" name="Rectangle 3"/>
          <p:cNvSpPr>
            <a:spLocks noGrp="1" noChangeArrowheads="1"/>
          </p:cNvSpPr>
          <p:nvPr>
            <p:ph type="body" idx="1"/>
          </p:nvPr>
        </p:nvSpPr>
        <p:spPr>
          <a:xfrm>
            <a:off x="457200" y="1752600"/>
            <a:ext cx="8178800" cy="4305300"/>
          </a:xfrm>
        </p:spPr>
        <p:txBody>
          <a:bodyPr/>
          <a:lstStyle/>
          <a:p>
            <a:pPr eaLnBrk="1" hangingPunct="1"/>
            <a:r>
              <a:rPr lang="en-GB" altLang="cs-CZ" sz="2000" smtClean="0">
                <a:latin typeface="Times New Roman" pitchFamily="18" charset="0"/>
              </a:rPr>
              <a:t>This is equivalent to choosing an infinite number of critical </a:t>
            </a:r>
            <a:r>
              <a:rPr lang="en-GB" altLang="cs-CZ" sz="2000" i="1" smtClean="0">
                <a:latin typeface="Times New Roman" pitchFamily="18" charset="0"/>
              </a:rPr>
              <a:t>t</a:t>
            </a:r>
            <a:r>
              <a:rPr lang="en-GB" altLang="cs-CZ" sz="2000" smtClean="0">
                <a:latin typeface="Times New Roman" pitchFamily="18" charset="0"/>
              </a:rPr>
              <a:t>-values from tables. It gives us the marginal significance level where we would be indifferent between rejecting and not rejecting the null hypothesis.</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If the test statistic is large in absolute value, the </a:t>
            </a:r>
            <a:r>
              <a:rPr lang="en-GB" altLang="cs-CZ" sz="2000" i="1" smtClean="0">
                <a:latin typeface="Times New Roman" pitchFamily="18" charset="0"/>
              </a:rPr>
              <a:t>p</a:t>
            </a:r>
            <a:r>
              <a:rPr lang="en-GB" altLang="cs-CZ" sz="2000" smtClean="0">
                <a:latin typeface="Times New Roman" pitchFamily="18" charset="0"/>
              </a:rPr>
              <a:t>-value will be small, and vice versa. The </a:t>
            </a:r>
            <a:r>
              <a:rPr lang="en-GB" altLang="cs-CZ" sz="2000" i="1" smtClean="0">
                <a:latin typeface="Times New Roman" pitchFamily="18" charset="0"/>
              </a:rPr>
              <a:t>p</a:t>
            </a:r>
            <a:r>
              <a:rPr lang="en-GB" altLang="cs-CZ" sz="2000" smtClean="0">
                <a:latin typeface="Times New Roman" pitchFamily="18" charset="0"/>
              </a:rPr>
              <a:t>-value gives the plausibility of the null hypothesis.</a:t>
            </a:r>
          </a:p>
          <a:p>
            <a:pPr eaLnBrk="1" hangingPunct="1"/>
            <a:endParaRPr lang="en-GB" altLang="cs-CZ" sz="2000" smtClean="0">
              <a:latin typeface="Times New Roman" pitchFamily="18" charset="0"/>
            </a:endParaRPr>
          </a:p>
          <a:p>
            <a:pPr eaLnBrk="1" hangingPunct="1">
              <a:buFontTx/>
              <a:buNone/>
            </a:pPr>
            <a:r>
              <a:rPr lang="en-GB" altLang="cs-CZ" sz="2000" smtClean="0">
                <a:latin typeface="Times New Roman" pitchFamily="18" charset="0"/>
              </a:rPr>
              <a:t>	e.g. a test statistic is distributed as a </a:t>
            </a:r>
            <a:r>
              <a:rPr lang="en-GB" altLang="cs-CZ" sz="2000" i="1" smtClean="0">
                <a:latin typeface="Times New Roman" pitchFamily="18" charset="0"/>
              </a:rPr>
              <a:t>t</a:t>
            </a:r>
            <a:r>
              <a:rPr lang="en-GB" altLang="cs-CZ" sz="2000" baseline="-25000" smtClean="0">
                <a:latin typeface="Times New Roman" pitchFamily="18" charset="0"/>
              </a:rPr>
              <a:t>62</a:t>
            </a:r>
            <a:r>
              <a:rPr lang="en-GB" altLang="cs-CZ" sz="2000" smtClean="0">
                <a:latin typeface="Times New Roman" pitchFamily="18" charset="0"/>
              </a:rPr>
              <a:t> = 1.</a:t>
            </a:r>
            <a:r>
              <a:rPr lang="en-US" altLang="cs-CZ" sz="2000" smtClean="0">
                <a:latin typeface="Times New Roman" pitchFamily="18" charset="0"/>
              </a:rPr>
              <a:t>4</a:t>
            </a:r>
            <a:r>
              <a:rPr lang="en-GB" altLang="cs-CZ" sz="2000" smtClean="0">
                <a:latin typeface="Times New Roman" pitchFamily="18" charset="0"/>
              </a:rPr>
              <a:t>7.</a:t>
            </a:r>
          </a:p>
          <a:p>
            <a:pPr eaLnBrk="1" hangingPunct="1">
              <a:buFontTx/>
              <a:buNone/>
            </a:pPr>
            <a:r>
              <a:rPr lang="en-GB" altLang="cs-CZ" sz="2000" smtClean="0">
                <a:latin typeface="Times New Roman" pitchFamily="18" charset="0"/>
              </a:rPr>
              <a:t>	The </a:t>
            </a:r>
            <a:r>
              <a:rPr lang="en-GB" altLang="cs-CZ" sz="2000" i="1" smtClean="0">
                <a:latin typeface="Times New Roman" pitchFamily="18" charset="0"/>
              </a:rPr>
              <a:t>p</a:t>
            </a:r>
            <a:r>
              <a:rPr lang="en-GB" altLang="cs-CZ" sz="2000" smtClean="0">
                <a:latin typeface="Times New Roman" pitchFamily="18" charset="0"/>
              </a:rPr>
              <a:t>-value = 0.12. </a:t>
            </a:r>
          </a:p>
          <a:p>
            <a:pPr eaLnBrk="1" hangingPunct="1"/>
            <a:endParaRPr lang="en-GB" altLang="cs-CZ" sz="2000" smtClean="0">
              <a:latin typeface="Times New Roman" pitchFamily="18" charset="0"/>
            </a:endParaRPr>
          </a:p>
          <a:p>
            <a:pPr eaLnBrk="1" hangingPunct="1"/>
            <a:r>
              <a:rPr lang="en-GB" altLang="cs-CZ" sz="2000" smtClean="0">
                <a:latin typeface="Times New Roman" pitchFamily="18" charset="0"/>
              </a:rPr>
              <a:t>Do we reject at the 5% level?...........................No</a:t>
            </a:r>
          </a:p>
          <a:p>
            <a:pPr eaLnBrk="1" hangingPunct="1"/>
            <a:r>
              <a:rPr lang="en-GB" altLang="cs-CZ" sz="2000" smtClean="0">
                <a:latin typeface="Times New Roman" pitchFamily="18" charset="0"/>
              </a:rPr>
              <a:t>Do we reject at the 10% level?.........................No</a:t>
            </a:r>
          </a:p>
          <a:p>
            <a:pPr eaLnBrk="1" hangingPunct="1"/>
            <a:r>
              <a:rPr lang="en-GB" altLang="cs-CZ" sz="2000" smtClean="0">
                <a:latin typeface="Times New Roman" pitchFamily="18" charset="0"/>
              </a:rPr>
              <a:t>Do we reject at the 20% level?.........................Yes</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cs-CZ" sz="1400" smtClean="0">
                <a:latin typeface="Times New Roman" pitchFamily="18" charset="0"/>
              </a:rPr>
              <a:t>‘Introductory Econometrics for Finance’ © Chris Brooks 2013</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a:solidFill>
                  <a:schemeClr val="tx1"/>
                </a:solidFill>
                <a:latin typeface="Albertus Medium" pitchFamily="34" charset="0"/>
              </a:defRPr>
            </a:lvl1pPr>
            <a:lvl2pPr marL="742950" indent="-285750" eaLnBrk="0" hangingPunct="0">
              <a:spcBef>
                <a:spcPct val="20000"/>
              </a:spcBef>
              <a:buChar char="–"/>
              <a:defRPr sz="2000">
                <a:solidFill>
                  <a:schemeClr val="tx1"/>
                </a:solidFill>
                <a:latin typeface="Albertus Medium" pitchFamily="34" charset="0"/>
              </a:defRPr>
            </a:lvl2pPr>
            <a:lvl3pPr marL="1143000" indent="-228600" eaLnBrk="0" hangingPunct="0">
              <a:spcBef>
                <a:spcPct val="20000"/>
              </a:spcBef>
              <a:buChar char="•"/>
              <a:defRPr sz="20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1C0F0D9-7300-46C2-94C9-14E4736FF2C3}" type="slidenum">
              <a:rPr lang="en-GB" altLang="cs-CZ" sz="1400" smtClean="0">
                <a:latin typeface="Times New Roman" pitchFamily="18" charset="0"/>
              </a:rPr>
              <a:pPr eaLnBrk="1" hangingPunct="1">
                <a:spcBef>
                  <a:spcPct val="0"/>
                </a:spcBef>
                <a:buFontTx/>
                <a:buNone/>
              </a:pPr>
              <a:t>9</a:t>
            </a:fld>
            <a:endParaRPr lang="en-GB" altLang="cs-CZ" sz="1400" smtClean="0">
              <a:latin typeface="Times New Roman" pitchFamily="18" charset="0"/>
            </a:endParaRPr>
          </a:p>
        </p:txBody>
      </p:sp>
      <p:sp>
        <p:nvSpPr>
          <p:cNvPr id="6148" name="Rectangle 2"/>
          <p:cNvSpPr>
            <a:spLocks noGrp="1" noChangeArrowheads="1"/>
          </p:cNvSpPr>
          <p:nvPr>
            <p:ph type="title"/>
          </p:nvPr>
        </p:nvSpPr>
        <p:spPr>
          <a:xfrm>
            <a:off x="1219200" y="609600"/>
            <a:ext cx="7772400" cy="1143000"/>
          </a:xfrm>
        </p:spPr>
        <p:txBody>
          <a:bodyPr/>
          <a:lstStyle/>
          <a:p>
            <a:pPr eaLnBrk="1" hangingPunct="1"/>
            <a:r>
              <a:rPr lang="en-GB" altLang="cs-CZ" sz="2500" b="1" smtClean="0">
                <a:solidFill>
                  <a:schemeClr val="tx1"/>
                </a:solidFill>
                <a:latin typeface="Times New Roman" pitchFamily="18" charset="0"/>
              </a:rPr>
              <a:t/>
            </a:r>
            <a:br>
              <a:rPr lang="en-GB" altLang="cs-CZ" sz="2500" b="1" smtClean="0">
                <a:solidFill>
                  <a:schemeClr val="tx1"/>
                </a:solidFill>
                <a:latin typeface="Times New Roman" pitchFamily="18" charset="0"/>
              </a:rPr>
            </a:br>
            <a:r>
              <a:rPr lang="en-GB" altLang="cs-CZ" sz="2500" b="1" smtClean="0">
                <a:solidFill>
                  <a:schemeClr val="tx1"/>
                </a:solidFill>
                <a:latin typeface="Times New Roman" pitchFamily="18" charset="0"/>
              </a:rPr>
              <a:t>Simple Regression</a:t>
            </a:r>
            <a:r>
              <a:rPr lang="en-GB" altLang="cs-CZ" sz="2500" smtClean="0">
                <a:solidFill>
                  <a:schemeClr val="tx1"/>
                </a:solidFill>
                <a:latin typeface="Times New Roman" pitchFamily="18" charset="0"/>
              </a:rPr>
              <a:t> </a:t>
            </a:r>
            <a:br>
              <a:rPr lang="en-GB" altLang="cs-CZ" sz="2500" smtClean="0">
                <a:solidFill>
                  <a:schemeClr val="tx1"/>
                </a:solidFill>
                <a:latin typeface="Times New Roman" pitchFamily="18" charset="0"/>
              </a:rPr>
            </a:br>
            <a:endParaRPr lang="en-US" altLang="cs-CZ" smtClean="0">
              <a:solidFill>
                <a:schemeClr val="tx1"/>
              </a:solidFill>
            </a:endParaRPr>
          </a:p>
        </p:txBody>
      </p:sp>
      <p:sp>
        <p:nvSpPr>
          <p:cNvPr id="6149" name="Rectangle 3"/>
          <p:cNvSpPr>
            <a:spLocks noGrp="1" noChangeArrowheads="1"/>
          </p:cNvSpPr>
          <p:nvPr>
            <p:ph type="body" idx="1"/>
          </p:nvPr>
        </p:nvSpPr>
        <p:spPr>
          <a:xfrm>
            <a:off x="457200" y="1981200"/>
            <a:ext cx="8229600" cy="4191000"/>
          </a:xfrm>
        </p:spPr>
        <p:txBody>
          <a:bodyPr/>
          <a:lstStyle/>
          <a:p>
            <a:pPr algn="just" eaLnBrk="1" hangingPunct="1"/>
            <a:r>
              <a:rPr lang="en-GB" altLang="cs-CZ" sz="2000" smtClean="0">
                <a:latin typeface="Times New Roman" pitchFamily="18" charset="0"/>
              </a:rPr>
              <a:t>For simplicity, say </a:t>
            </a:r>
            <a:r>
              <a:rPr lang="en-GB" altLang="cs-CZ" sz="2000" i="1" smtClean="0">
                <a:latin typeface="Times New Roman" pitchFamily="18" charset="0"/>
              </a:rPr>
              <a:t>k</a:t>
            </a:r>
            <a:r>
              <a:rPr lang="en-GB" altLang="cs-CZ" sz="2000" smtClean="0">
                <a:latin typeface="Times New Roman" pitchFamily="18" charset="0"/>
              </a:rPr>
              <a:t>=1. This is the situation where </a:t>
            </a:r>
            <a:r>
              <a:rPr lang="en-GB" altLang="cs-CZ" sz="2000" i="1" smtClean="0">
                <a:latin typeface="Times New Roman" pitchFamily="18" charset="0"/>
              </a:rPr>
              <a:t>y</a:t>
            </a:r>
            <a:r>
              <a:rPr lang="en-GB" altLang="cs-CZ" sz="2000" smtClean="0">
                <a:latin typeface="Times New Roman" pitchFamily="18" charset="0"/>
              </a:rPr>
              <a:t> depends on only one </a:t>
            </a:r>
            <a:r>
              <a:rPr lang="en-GB" altLang="cs-CZ" sz="2000" i="1" smtClean="0">
                <a:latin typeface="Times New Roman" pitchFamily="18" charset="0"/>
              </a:rPr>
              <a:t>x</a:t>
            </a:r>
            <a:r>
              <a:rPr lang="en-GB" altLang="cs-CZ" sz="2000" smtClean="0">
                <a:latin typeface="Times New Roman" pitchFamily="18" charset="0"/>
              </a:rPr>
              <a:t> variable. </a:t>
            </a:r>
          </a:p>
          <a:p>
            <a:pPr algn="just" eaLnBrk="1" hangingPunct="1"/>
            <a:endParaRPr lang="en-GB" altLang="cs-CZ" sz="2000" smtClean="0">
              <a:latin typeface="Times New Roman" pitchFamily="18" charset="0"/>
            </a:endParaRPr>
          </a:p>
          <a:p>
            <a:pPr algn="just" eaLnBrk="1" hangingPunct="1"/>
            <a:r>
              <a:rPr lang="en-GB" altLang="cs-CZ" sz="2000" smtClean="0">
                <a:latin typeface="Times New Roman" pitchFamily="18" charset="0"/>
              </a:rPr>
              <a:t>Examples of the kind of relationship that may be of interest include:</a:t>
            </a:r>
          </a:p>
          <a:p>
            <a:pPr lvl="1" algn="just" eaLnBrk="1" hangingPunct="1"/>
            <a:r>
              <a:rPr lang="en-US" altLang="cs-CZ" smtClean="0">
                <a:latin typeface="Times New Roman" pitchFamily="18" charset="0"/>
              </a:rPr>
              <a:t>How asset returns vary with their level of market risk</a:t>
            </a:r>
          </a:p>
          <a:p>
            <a:pPr lvl="1" algn="just" eaLnBrk="1" hangingPunct="1"/>
            <a:r>
              <a:rPr lang="en-US" altLang="cs-CZ" smtClean="0">
                <a:latin typeface="Times New Roman" pitchFamily="18" charset="0"/>
              </a:rPr>
              <a:t>Measuring the long-term relationship between stock prices and dividends.</a:t>
            </a:r>
          </a:p>
          <a:p>
            <a:pPr lvl="1" algn="just" eaLnBrk="1" hangingPunct="1"/>
            <a:r>
              <a:rPr lang="en-US" altLang="cs-CZ" smtClean="0">
                <a:latin typeface="Times New Roman" pitchFamily="18" charset="0"/>
              </a:rPr>
              <a:t>Constructing an optimal hedge ratio</a:t>
            </a:r>
          </a:p>
          <a:p>
            <a:pPr algn="just" eaLnBrk="1" hangingPunct="1"/>
            <a:endParaRPr lang="en-US" altLang="cs-CZ" sz="2000" smtClean="0">
              <a:latin typeface="Times New Roman" pitchFamily="18" charset="0"/>
            </a:endParaRPr>
          </a:p>
        </p:txBody>
      </p:sp>
    </p:spTree>
  </p:cSld>
  <p:clrMapOvr>
    <a:masterClrMapping/>
  </p:clrMapOvr>
</p:sld>
</file>

<file path=ppt/theme/theme1.xml><?xml version="1.0" encoding="utf-8"?>
<a:theme xmlns:a="http://schemas.openxmlformats.org/drawingml/2006/main" name="Ch1_slides">
  <a:themeElements>
    <a:clrScheme name="">
      <a:dk1>
        <a:srgbClr val="000000"/>
      </a:dk1>
      <a:lt1>
        <a:srgbClr val="FFFFFF"/>
      </a:lt1>
      <a:dk2>
        <a:srgbClr val="000000"/>
      </a:dk2>
      <a:lt2>
        <a:srgbClr val="FF3300"/>
      </a:lt2>
      <a:accent1>
        <a:srgbClr val="0000FF"/>
      </a:accent1>
      <a:accent2>
        <a:srgbClr val="66FF33"/>
      </a:accent2>
      <a:accent3>
        <a:srgbClr val="FFFFFF"/>
      </a:accent3>
      <a:accent4>
        <a:srgbClr val="000000"/>
      </a:accent4>
      <a:accent5>
        <a:srgbClr val="AAAAFF"/>
      </a:accent5>
      <a:accent6>
        <a:srgbClr val="5CE72D"/>
      </a:accent6>
      <a:hlink>
        <a:srgbClr val="00FFFF"/>
      </a:hlink>
      <a:folHlink>
        <a:srgbClr val="9900CC"/>
      </a:folHlink>
    </a:clrScheme>
    <a:fontScheme name="Ch1_slides">
      <a:majorFont>
        <a:latin typeface="Albertus Medium"/>
        <a:ea typeface=""/>
        <a:cs typeface=""/>
      </a:majorFont>
      <a:minorFont>
        <a:latin typeface="Albertu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1_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1_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1_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1_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1_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1_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1_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Ch1_slides</Template>
  <TotalTime>3684</TotalTime>
  <Words>3828</Words>
  <Application>Microsoft Office PowerPoint</Application>
  <PresentationFormat>Overhead</PresentationFormat>
  <Paragraphs>921</Paragraphs>
  <Slides>86</Slides>
  <Notes>2</Notes>
  <HiddenSlides>19</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4</vt:i4>
      </vt:variant>
      <vt:variant>
        <vt:lpstr>Slide Titles</vt:lpstr>
      </vt:variant>
      <vt:variant>
        <vt:i4>86</vt:i4>
      </vt:variant>
    </vt:vector>
  </HeadingPairs>
  <TitlesOfParts>
    <vt:vector size="97" baseType="lpstr">
      <vt:lpstr>Albertus Medium</vt:lpstr>
      <vt:lpstr>Cambria Math</vt:lpstr>
      <vt:lpstr>CG Times</vt:lpstr>
      <vt:lpstr>Monotype Sorts</vt:lpstr>
      <vt:lpstr>Symbol</vt:lpstr>
      <vt:lpstr>Times New Roman</vt:lpstr>
      <vt:lpstr>Ch1_slides</vt:lpstr>
      <vt:lpstr>Chart</vt:lpstr>
      <vt:lpstr>Document</vt:lpstr>
      <vt:lpstr>Equation</vt:lpstr>
      <vt:lpstr>Rovnice</vt:lpstr>
      <vt:lpstr>Chapter 3</vt:lpstr>
      <vt:lpstr> Regression </vt:lpstr>
      <vt:lpstr> Some Notation </vt:lpstr>
      <vt:lpstr> Regression is different from Correlation  </vt:lpstr>
      <vt:lpstr> So what is correlation? </vt:lpstr>
      <vt:lpstr> Correlation vs. Causality… </vt:lpstr>
      <vt:lpstr> Correlation vs. Causality… </vt:lpstr>
      <vt:lpstr> Correlation vs. Causality… </vt:lpstr>
      <vt:lpstr> Simple Regression  </vt:lpstr>
      <vt:lpstr>Simple Regression: An Example</vt:lpstr>
      <vt:lpstr>Graph (Scatter Diagram)</vt:lpstr>
      <vt:lpstr>Finding a Line of Best Fit</vt:lpstr>
      <vt:lpstr>Why do we include a Disturbance term?</vt:lpstr>
      <vt:lpstr>Determining the Regression Coefficients</vt:lpstr>
      <vt:lpstr>Ordinary Least Squares</vt:lpstr>
      <vt:lpstr>Actual and Fitted Value</vt:lpstr>
      <vt:lpstr>How OLS Works</vt:lpstr>
      <vt:lpstr>Deriving the OLS Estimator</vt:lpstr>
      <vt:lpstr>Deriving the OLS Estimator (cont’d)</vt:lpstr>
      <vt:lpstr>Deriving the OLS Estimator (cont’d)</vt:lpstr>
      <vt:lpstr>  What do We Use      and      For?</vt:lpstr>
      <vt:lpstr>Accuracy of Intercept Estimate</vt:lpstr>
      <vt:lpstr> The Population and the Sample </vt:lpstr>
      <vt:lpstr> The DGP and the PRF </vt:lpstr>
      <vt:lpstr>Linearity </vt:lpstr>
      <vt:lpstr>Linear and Non-linear Models </vt:lpstr>
      <vt:lpstr>Estimator or Estimate?</vt:lpstr>
      <vt:lpstr> The Assumptions Underlying the  Classical Linear Regression Model (CLRM)</vt:lpstr>
      <vt:lpstr>The Assumptions Underlying the  CLRM Again</vt:lpstr>
      <vt:lpstr> Properties of the OLS Estimator </vt:lpstr>
      <vt:lpstr>Consistency/Unbiasedness/Efficiency</vt:lpstr>
      <vt:lpstr> Precision and Standard Errors </vt:lpstr>
      <vt:lpstr>Estimating the Variance of the Disturbance Term</vt:lpstr>
      <vt:lpstr>Estimating the Variance of the Disturbance Term  (cont’d)</vt:lpstr>
      <vt:lpstr>Some Comments on the Standard Error Estimators  </vt:lpstr>
      <vt:lpstr>Some Comments on the Standard Error Estimators (cont’d)</vt:lpstr>
      <vt:lpstr>Example: How to Calculate the Parameters and Standard Errors</vt:lpstr>
      <vt:lpstr>Example (cont’d)</vt:lpstr>
      <vt:lpstr> An Introduction to Statistical Inference </vt:lpstr>
      <vt:lpstr> Hypothesis Testing: Some Concepts </vt:lpstr>
      <vt:lpstr>One-Sided Hypothesis Tests </vt:lpstr>
      <vt:lpstr> The Probability Distribution of the  Least Squares Estimators </vt:lpstr>
      <vt:lpstr>The Probability Distribution of the  Least Squares Estimators (cont’d) </vt:lpstr>
      <vt:lpstr> Testing Hypotheses:  The Test of Significance Approach </vt:lpstr>
      <vt:lpstr>The Test of Significance Approach (cont’d) </vt:lpstr>
      <vt:lpstr>Determining the Rejection Region for a Test of Significance</vt:lpstr>
      <vt:lpstr>The Rejection Region for a 1-Sided Test (Upper Tail)</vt:lpstr>
      <vt:lpstr>The Rejection Region for a 1-Sided Test (Lower Tail)</vt:lpstr>
      <vt:lpstr>The Test of Significance Approach: Drawing Conclusions</vt:lpstr>
      <vt:lpstr> A Note on the t and the Normal Distribution </vt:lpstr>
      <vt:lpstr> What Does the t-Distribution Look Like? </vt:lpstr>
      <vt:lpstr>Comparing the t and the Normal Distribution</vt:lpstr>
      <vt:lpstr> The Confidence Interval Approach  to Hypothesis Testing </vt:lpstr>
      <vt:lpstr> How to Carry out a Hypothesis Test  Using Confidence Intervals </vt:lpstr>
      <vt:lpstr>Confidence Intervals Versus Tests of Significance</vt:lpstr>
      <vt:lpstr>Constructing Tests of Significance and  Confidence Intervals: An Example</vt:lpstr>
      <vt:lpstr>Determining the Rejection Region</vt:lpstr>
      <vt:lpstr>Constructing Tests of Significance and  Confidence Intervals: An Example</vt:lpstr>
      <vt:lpstr>Performing the Test</vt:lpstr>
      <vt:lpstr>Testing other Hypotheses  (use for confidence intervals)</vt:lpstr>
      <vt:lpstr>Changing the Size of the Test  (use for test-of significance approach)</vt:lpstr>
      <vt:lpstr>Changing the Size of the Test:  The New Rejection Regions</vt:lpstr>
      <vt:lpstr>Changing the Size of the Test:  The Conclusion</vt:lpstr>
      <vt:lpstr>Some More Terminology </vt:lpstr>
      <vt:lpstr>The Errors That We Can Make  Using Hypothesis Tests </vt:lpstr>
      <vt:lpstr>The Trade-off Between Type I and Type II Errors </vt:lpstr>
      <vt:lpstr> A Special Type of Hypothesis Test: The t-ratio </vt:lpstr>
      <vt:lpstr> The t-ratio: An Example </vt:lpstr>
      <vt:lpstr> What Does the t-ratio tell us? </vt:lpstr>
      <vt:lpstr>The Exact Significance Level or p-value </vt:lpstr>
      <vt:lpstr>An Example of the Use of a Simple t-test to Test a Theory in Finance </vt:lpstr>
      <vt:lpstr>Frequency Distribution of t-ratios of Mutual Fund Alphas (gross of transactions costs)</vt:lpstr>
      <vt:lpstr>Frequency Distribution of t-ratios of Mutual Fund  Alphas (net of transactions costs)</vt:lpstr>
      <vt:lpstr> Can UK Unit Trust Managers “Beat the Market”? </vt:lpstr>
      <vt:lpstr>Can UK Unit Trust Managers “Beat the Market”? : Results</vt:lpstr>
      <vt:lpstr> The Overreaction Hypothesis and  the UK Stock Market </vt:lpstr>
      <vt:lpstr>The Overreaction Hypothesis and  the UK Stock Market (cont’d) </vt:lpstr>
      <vt:lpstr> Methodology </vt:lpstr>
      <vt:lpstr>Portfolio Formation </vt:lpstr>
      <vt:lpstr>Portfolio Formation and  Portfolio Tracking Periods </vt:lpstr>
      <vt:lpstr>Constructing Winner and Loser Returns </vt:lpstr>
      <vt:lpstr>Allowing for Differences in the Riskiness  of the Winner and Loser Portfolios </vt:lpstr>
      <vt:lpstr>Is there an Overreaction Effect in the  UK Stock Market? Results</vt:lpstr>
      <vt:lpstr> Testing for Seasonal Effects in Overreactions </vt:lpstr>
      <vt:lpstr>Conclusions</vt:lpstr>
      <vt:lpstr>The Exact Significance Level or p-value </vt:lpstr>
    </vt:vector>
  </TitlesOfParts>
  <Company>The University of Reading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Econometric Models</dc:title>
  <dc:creator>ISMA Centre</dc:creator>
  <cp:lastModifiedBy>Jan Stoklasa</cp:lastModifiedBy>
  <cp:revision>541</cp:revision>
  <dcterms:created xsi:type="dcterms:W3CDTF">2000-07-15T13:59:01Z</dcterms:created>
  <dcterms:modified xsi:type="dcterms:W3CDTF">2018-09-10T10:33:51Z</dcterms:modified>
</cp:coreProperties>
</file>