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62"/>
  </p:notesMasterIdLst>
  <p:handoutMasterIdLst>
    <p:handoutMasterId r:id="rId63"/>
  </p:handoutMasterIdLst>
  <p:sldIdLst>
    <p:sldId id="491" r:id="rId2"/>
    <p:sldId id="310" r:id="rId3"/>
    <p:sldId id="311" r:id="rId4"/>
    <p:sldId id="345" r:id="rId5"/>
    <p:sldId id="346" r:id="rId6"/>
    <p:sldId id="312" r:id="rId7"/>
    <p:sldId id="470" r:id="rId8"/>
    <p:sldId id="471" r:id="rId9"/>
    <p:sldId id="472" r:id="rId10"/>
    <p:sldId id="473" r:id="rId11"/>
    <p:sldId id="547" r:id="rId12"/>
    <p:sldId id="548" r:id="rId13"/>
    <p:sldId id="549" r:id="rId14"/>
    <p:sldId id="550" r:id="rId15"/>
    <p:sldId id="551" r:id="rId16"/>
    <p:sldId id="552" r:id="rId17"/>
    <p:sldId id="553" r:id="rId18"/>
    <p:sldId id="554" r:id="rId19"/>
    <p:sldId id="483" r:id="rId20"/>
    <p:sldId id="317" r:id="rId21"/>
    <p:sldId id="318" r:id="rId22"/>
    <p:sldId id="319" r:id="rId23"/>
    <p:sldId id="496" r:id="rId24"/>
    <p:sldId id="320" r:id="rId25"/>
    <p:sldId id="321" r:id="rId26"/>
    <p:sldId id="514" r:id="rId27"/>
    <p:sldId id="497" r:id="rId28"/>
    <p:sldId id="495"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6" r:id="rId56"/>
    <p:sldId id="541" r:id="rId57"/>
    <p:sldId id="542" r:id="rId58"/>
    <p:sldId id="543" r:id="rId59"/>
    <p:sldId id="544" r:id="rId60"/>
    <p:sldId id="545" r:id="rId61"/>
  </p:sldIdLst>
  <p:sldSz cx="9144000" cy="6858000" type="overhead"/>
  <p:notesSz cx="6662738" cy="982027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73" autoAdjust="0"/>
  </p:normalViewPr>
  <p:slideViewPr>
    <p:cSldViewPr>
      <p:cViewPr varScale="1">
        <p:scale>
          <a:sx n="155" d="100"/>
          <a:sy n="155" d="100"/>
        </p:scale>
        <p:origin x="198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98" d="100"/>
          <a:sy n="98" d="100"/>
        </p:scale>
        <p:origin x="-888" y="-72"/>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905000" y="117475"/>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eaLnBrk="0" hangingPunct="0">
              <a:defRPr sz="1200" i="1"/>
            </a:lvl1pPr>
          </a:lstStyle>
          <a:p>
            <a:pPr>
              <a:defRPr/>
            </a:pPr>
            <a:r>
              <a:rPr lang="en-US"/>
              <a:t>Introductory Econometrics for Finance</a:t>
            </a:r>
          </a:p>
        </p:txBody>
      </p:sp>
      <p:sp>
        <p:nvSpPr>
          <p:cNvPr id="7172" name="Rectangle 4"/>
          <p:cNvSpPr>
            <a:spLocks noGrp="1" noChangeArrowheads="1"/>
          </p:cNvSpPr>
          <p:nvPr>
            <p:ph type="ftr" sz="quarter" idx="2"/>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eaLnBrk="0" hangingPunct="0">
              <a:defRPr sz="1200"/>
            </a:lvl1pPr>
          </a:lstStyle>
          <a:p>
            <a:pPr>
              <a:defRPr/>
            </a:pPr>
            <a:r>
              <a:rPr lang="en-US"/>
              <a:t>Copyright 2013 by Chris Brooks</a:t>
            </a:r>
          </a:p>
        </p:txBody>
      </p:sp>
      <p:sp>
        <p:nvSpPr>
          <p:cNvPr id="7173" name="Rectangle 5"/>
          <p:cNvSpPr>
            <a:spLocks noGrp="1" noChangeArrowheads="1"/>
          </p:cNvSpPr>
          <p:nvPr>
            <p:ph type="sldNum" sz="quarter" idx="3"/>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a:defRPr sz="1200"/>
            </a:lvl1pPr>
          </a:lstStyle>
          <a:p>
            <a:fld id="{DD78DE1C-C888-4608-8983-3616BE9CCC5B}" type="slidenum">
              <a:rPr lang="en-US" altLang="en-US"/>
              <a:pPr/>
              <a:t>‹#›</a:t>
            </a:fld>
            <a:endParaRPr lang="en-US" altLang="en-US"/>
          </a:p>
        </p:txBody>
      </p:sp>
    </p:spTree>
    <p:extLst>
      <p:ext uri="{BB962C8B-B14F-4D97-AF65-F5344CB8AC3E}">
        <p14:creationId xmlns:p14="http://schemas.microsoft.com/office/powerpoint/2010/main" val="2077345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eaLnBrk="0" hangingPunct="0">
              <a:defRPr sz="1200"/>
            </a:lvl1pPr>
          </a:lstStyle>
          <a:p>
            <a:pPr>
              <a:defRPr/>
            </a:pPr>
            <a:endParaRPr lang="en-US"/>
          </a:p>
        </p:txBody>
      </p:sp>
      <p:sp>
        <p:nvSpPr>
          <p:cNvPr id="5123" name="Rectangle 3"/>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algn="r" defTabSz="901700" eaLnBrk="0" hangingPunct="0">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876300" y="736600"/>
            <a:ext cx="4910138"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126" name="Rectangle 6"/>
          <p:cNvSpPr>
            <a:spLocks noGrp="1" noChangeArrowheads="1"/>
          </p:cNvSpPr>
          <p:nvPr>
            <p:ph type="ftr" sz="quarter" idx="4"/>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eaLnBrk="0" hangingPunct="0">
              <a:defRPr sz="1200"/>
            </a:lvl1pPr>
          </a:lstStyle>
          <a:p>
            <a:pPr>
              <a:defRPr/>
            </a:pPr>
            <a:endParaRPr lang="en-US"/>
          </a:p>
        </p:txBody>
      </p:sp>
      <p:sp>
        <p:nvSpPr>
          <p:cNvPr id="5127" name="Rectangle 7"/>
          <p:cNvSpPr>
            <a:spLocks noGrp="1" noChangeArrowheads="1"/>
          </p:cNvSpPr>
          <p:nvPr>
            <p:ph type="sldNum" sz="quarter" idx="5"/>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a:defRPr sz="1200"/>
            </a:lvl1pPr>
          </a:lstStyle>
          <a:p>
            <a:fld id="{1A8A7525-A2E9-49CB-8696-6189EF21545B}" type="slidenum">
              <a:rPr lang="en-US" altLang="en-US"/>
              <a:pPr/>
              <a:t>‹#›</a:t>
            </a:fld>
            <a:endParaRPr lang="en-US" altLang="en-US"/>
          </a:p>
        </p:txBody>
      </p:sp>
    </p:spTree>
    <p:extLst>
      <p:ext uri="{BB962C8B-B14F-4D97-AF65-F5344CB8AC3E}">
        <p14:creationId xmlns:p14="http://schemas.microsoft.com/office/powerpoint/2010/main" val="1765496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fld id="{0B0EE24A-B89A-4CF7-9ED7-8186E5E35167}" type="slidenum">
              <a:rPr lang="en-GB" altLang="en-US"/>
              <a:pPr/>
              <a:t>‹#›</a:t>
            </a:fld>
            <a:endParaRPr lang="en-GB" altLang="en-US"/>
          </a:p>
        </p:txBody>
      </p:sp>
    </p:spTree>
    <p:extLst>
      <p:ext uri="{BB962C8B-B14F-4D97-AF65-F5344CB8AC3E}">
        <p14:creationId xmlns:p14="http://schemas.microsoft.com/office/powerpoint/2010/main" val="123134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fld id="{7197E6AB-90DE-49B5-8E9C-75859DDAAC20}" type="slidenum">
              <a:rPr lang="en-GB" altLang="en-US"/>
              <a:pPr/>
              <a:t>‹#›</a:t>
            </a:fld>
            <a:endParaRPr lang="en-GB" altLang="en-US"/>
          </a:p>
        </p:txBody>
      </p:sp>
    </p:spTree>
    <p:extLst>
      <p:ext uri="{BB962C8B-B14F-4D97-AF65-F5344CB8AC3E}">
        <p14:creationId xmlns:p14="http://schemas.microsoft.com/office/powerpoint/2010/main" val="42391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fld id="{BA63CC7D-918F-4EAA-8D3E-9885B78E3471}" type="slidenum">
              <a:rPr lang="en-GB" altLang="en-US"/>
              <a:pPr/>
              <a:t>‹#›</a:t>
            </a:fld>
            <a:endParaRPr lang="en-GB" altLang="en-US"/>
          </a:p>
        </p:txBody>
      </p:sp>
    </p:spTree>
    <p:extLst>
      <p:ext uri="{BB962C8B-B14F-4D97-AF65-F5344CB8AC3E}">
        <p14:creationId xmlns:p14="http://schemas.microsoft.com/office/powerpoint/2010/main" val="337793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fld id="{992AFF87-76D1-4503-BD13-18896AFCC327}" type="slidenum">
              <a:rPr lang="en-GB" altLang="en-US"/>
              <a:pPr/>
              <a:t>‹#›</a:t>
            </a:fld>
            <a:endParaRPr lang="en-GB" altLang="en-US"/>
          </a:p>
        </p:txBody>
      </p:sp>
    </p:spTree>
    <p:extLst>
      <p:ext uri="{BB962C8B-B14F-4D97-AF65-F5344CB8AC3E}">
        <p14:creationId xmlns:p14="http://schemas.microsoft.com/office/powerpoint/2010/main" val="86390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fld id="{12748275-EE6E-4787-9737-0F41CC0FECB6}" type="slidenum">
              <a:rPr lang="en-GB" altLang="en-US"/>
              <a:pPr/>
              <a:t>‹#›</a:t>
            </a:fld>
            <a:endParaRPr lang="en-GB" altLang="en-US"/>
          </a:p>
        </p:txBody>
      </p:sp>
    </p:spTree>
    <p:extLst>
      <p:ext uri="{BB962C8B-B14F-4D97-AF65-F5344CB8AC3E}">
        <p14:creationId xmlns:p14="http://schemas.microsoft.com/office/powerpoint/2010/main" val="187891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fld id="{91A09AE0-275B-4E8E-B49F-444BF1E0EABE}" type="slidenum">
              <a:rPr lang="en-GB" altLang="en-US"/>
              <a:pPr/>
              <a:t>‹#›</a:t>
            </a:fld>
            <a:endParaRPr lang="en-GB" altLang="en-US"/>
          </a:p>
        </p:txBody>
      </p:sp>
    </p:spTree>
    <p:extLst>
      <p:ext uri="{BB962C8B-B14F-4D97-AF65-F5344CB8AC3E}">
        <p14:creationId xmlns:p14="http://schemas.microsoft.com/office/powerpoint/2010/main" val="402475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fld id="{B58F7B64-E924-40E8-AE7C-8358E14935BF}" type="slidenum">
              <a:rPr lang="en-GB" altLang="en-US"/>
              <a:pPr/>
              <a:t>‹#›</a:t>
            </a:fld>
            <a:endParaRPr lang="en-GB" altLang="en-US"/>
          </a:p>
        </p:txBody>
      </p:sp>
    </p:spTree>
    <p:extLst>
      <p:ext uri="{BB962C8B-B14F-4D97-AF65-F5344CB8AC3E}">
        <p14:creationId xmlns:p14="http://schemas.microsoft.com/office/powerpoint/2010/main" val="63958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fld id="{8659EE48-3ADA-47A5-9C09-F63AC4FF7760}" type="slidenum">
              <a:rPr lang="en-GB" altLang="en-US"/>
              <a:pPr/>
              <a:t>‹#›</a:t>
            </a:fld>
            <a:endParaRPr lang="en-GB" altLang="en-US"/>
          </a:p>
        </p:txBody>
      </p:sp>
    </p:spTree>
    <p:extLst>
      <p:ext uri="{BB962C8B-B14F-4D97-AF65-F5344CB8AC3E}">
        <p14:creationId xmlns:p14="http://schemas.microsoft.com/office/powerpoint/2010/main" val="90320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fld id="{77FA1605-9537-464D-8911-A91E3BC69DD0}" type="slidenum">
              <a:rPr lang="en-GB" altLang="en-US"/>
              <a:pPr/>
              <a:t>‹#›</a:t>
            </a:fld>
            <a:endParaRPr lang="en-GB" altLang="en-US"/>
          </a:p>
        </p:txBody>
      </p:sp>
    </p:spTree>
    <p:extLst>
      <p:ext uri="{BB962C8B-B14F-4D97-AF65-F5344CB8AC3E}">
        <p14:creationId xmlns:p14="http://schemas.microsoft.com/office/powerpoint/2010/main" val="397122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fld id="{64769EB2-9BA2-4422-AADA-1F1327D968AD}" type="slidenum">
              <a:rPr lang="en-GB" altLang="en-US"/>
              <a:pPr/>
              <a:t>‹#›</a:t>
            </a:fld>
            <a:endParaRPr lang="en-GB" altLang="en-US"/>
          </a:p>
        </p:txBody>
      </p:sp>
    </p:spTree>
    <p:extLst>
      <p:ext uri="{BB962C8B-B14F-4D97-AF65-F5344CB8AC3E}">
        <p14:creationId xmlns:p14="http://schemas.microsoft.com/office/powerpoint/2010/main" val="313499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fld id="{99E83CBF-5CAF-43B6-9923-A46D6675FD7F}" type="slidenum">
              <a:rPr lang="en-GB" altLang="en-US"/>
              <a:pPr/>
              <a:t>‹#›</a:t>
            </a:fld>
            <a:endParaRPr lang="en-GB" altLang="en-US"/>
          </a:p>
        </p:txBody>
      </p:sp>
    </p:spTree>
    <p:extLst>
      <p:ext uri="{BB962C8B-B14F-4D97-AF65-F5344CB8AC3E}">
        <p14:creationId xmlns:p14="http://schemas.microsoft.com/office/powerpoint/2010/main" val="130863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GB" altLang="en-US" smtClean="0"/>
          </a:p>
        </p:txBody>
      </p:sp>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cs-CZ"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cs-CZ" smtClean="0"/>
              <a:t>Click to edit Master text styles</a:t>
            </a:r>
          </a:p>
          <a:p>
            <a:pPr lvl="1"/>
            <a:r>
              <a:rPr lang="en-GB" altLang="cs-CZ" smtClean="0"/>
              <a:t>Second level</a:t>
            </a:r>
          </a:p>
          <a:p>
            <a:pPr lvl="2"/>
            <a:r>
              <a:rPr lang="en-GB" altLang="cs-CZ" smtClean="0"/>
              <a:t>Third level</a:t>
            </a:r>
          </a:p>
          <a:p>
            <a:pPr lvl="3"/>
            <a:r>
              <a:rPr lang="en-GB" altLang="cs-CZ" smtClean="0"/>
              <a:t>Fourth level</a:t>
            </a:r>
          </a:p>
          <a:p>
            <a:pPr lvl="4"/>
            <a:r>
              <a:rPr lang="en-GB" altLang="cs-CZ" smtClean="0"/>
              <a:t>Fifth level</a:t>
            </a:r>
          </a:p>
        </p:txBody>
      </p:sp>
      <p:sp>
        <p:nvSpPr>
          <p:cNvPr id="294917" name="Rectangle 5"/>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t>‘Introductory Econometrics for Finance’ © Chris Brooks 2013</a:t>
            </a:r>
          </a:p>
        </p:txBody>
      </p:sp>
      <p:sp>
        <p:nvSpPr>
          <p:cNvPr id="294918" name="Rectangle 6"/>
          <p:cNvSpPr>
            <a:spLocks noGrp="1" noChangeArrowheads="1"/>
          </p:cNvSpPr>
          <p:nvPr>
            <p:ph type="ftr" sz="quarter" idx="3"/>
          </p:nvPr>
        </p:nvSpPr>
        <p:spPr bwMode="auto">
          <a:xfrm>
            <a:off x="3886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294919"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49C9753-5DCF-4672-9286-F18A9BC3CC0D}" type="slidenum">
              <a:rPr lang="en-GB" altLang="en-US"/>
              <a:pPr/>
              <a:t>‹#›</a:t>
            </a:fld>
            <a:endParaRPr lang="en-GB" altLang="en-US"/>
          </a:p>
        </p:txBody>
      </p:sp>
      <p:pic>
        <p:nvPicPr>
          <p:cNvPr id="1032"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443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lbertus Medium" pitchFamily="34" charset="0"/>
        </a:defRPr>
      </a:lvl2pPr>
      <a:lvl3pPr algn="ctr" rtl="0" eaLnBrk="0" fontAlgn="base" hangingPunct="0">
        <a:spcBef>
          <a:spcPct val="0"/>
        </a:spcBef>
        <a:spcAft>
          <a:spcPct val="0"/>
        </a:spcAft>
        <a:defRPr sz="4000">
          <a:solidFill>
            <a:schemeClr val="tx2"/>
          </a:solidFill>
          <a:latin typeface="Albertus Medium" pitchFamily="34" charset="0"/>
        </a:defRPr>
      </a:lvl3pPr>
      <a:lvl4pPr algn="ctr" rtl="0" eaLnBrk="0" fontAlgn="base" hangingPunct="0">
        <a:spcBef>
          <a:spcPct val="0"/>
        </a:spcBef>
        <a:spcAft>
          <a:spcPct val="0"/>
        </a:spcAft>
        <a:defRPr sz="4000">
          <a:solidFill>
            <a:schemeClr val="tx2"/>
          </a:solidFill>
          <a:latin typeface="Albertus Medium" pitchFamily="34" charset="0"/>
        </a:defRPr>
      </a:lvl4pPr>
      <a:lvl5pPr algn="ctr" rtl="0" eaLnBrk="0" fontAlgn="base" hangingPunct="0">
        <a:spcBef>
          <a:spcPct val="0"/>
        </a:spcBef>
        <a:spcAft>
          <a:spcPct val="0"/>
        </a:spcAft>
        <a:defRPr sz="4000">
          <a:solidFill>
            <a:schemeClr val="tx2"/>
          </a:solidFill>
          <a:latin typeface="Albertus Medium" pitchFamily="34" charset="0"/>
        </a:defRPr>
      </a:lvl5pPr>
      <a:lvl6pPr marL="457200" algn="ctr" rtl="0" fontAlgn="base">
        <a:spcBef>
          <a:spcPct val="0"/>
        </a:spcBef>
        <a:spcAft>
          <a:spcPct val="0"/>
        </a:spcAft>
        <a:defRPr sz="4000">
          <a:solidFill>
            <a:schemeClr val="tx2"/>
          </a:solidFill>
          <a:latin typeface="Albertus Medium" pitchFamily="34" charset="0"/>
        </a:defRPr>
      </a:lvl6pPr>
      <a:lvl7pPr marL="914400" algn="ctr" rtl="0" fontAlgn="base">
        <a:spcBef>
          <a:spcPct val="0"/>
        </a:spcBef>
        <a:spcAft>
          <a:spcPct val="0"/>
        </a:spcAft>
        <a:defRPr sz="4000">
          <a:solidFill>
            <a:schemeClr val="tx2"/>
          </a:solidFill>
          <a:latin typeface="Albertus Medium" pitchFamily="34" charset="0"/>
        </a:defRPr>
      </a:lvl7pPr>
      <a:lvl8pPr marL="1371600" algn="ctr" rtl="0" fontAlgn="base">
        <a:spcBef>
          <a:spcPct val="0"/>
        </a:spcBef>
        <a:spcAft>
          <a:spcPct val="0"/>
        </a:spcAft>
        <a:defRPr sz="4000">
          <a:solidFill>
            <a:schemeClr val="tx2"/>
          </a:solidFill>
          <a:latin typeface="Albertus Medium" pitchFamily="34" charset="0"/>
        </a:defRPr>
      </a:lvl8pPr>
      <a:lvl9pPr marL="1828800" algn="ctr" rtl="0" fontAlgn="base">
        <a:spcBef>
          <a:spcPct val="0"/>
        </a:spcBef>
        <a:spcAft>
          <a:spcPct val="0"/>
        </a:spcAft>
        <a:defRPr sz="4000">
          <a:solidFill>
            <a:schemeClr val="tx2"/>
          </a:solidFill>
          <a:latin typeface="Albertus Medium"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13.wmf"/><Relationship Id="rId7" Type="http://schemas.openxmlformats.org/officeDocument/2006/relationships/image" Target="../media/image12.wmf"/><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32.png"/><Relationship Id="rId5" Type="http://schemas.openxmlformats.org/officeDocument/2006/relationships/image" Target="../media/image15.wmf"/><Relationship Id="rId10" Type="http://schemas.openxmlformats.org/officeDocument/2006/relationships/image" Target="../media/image31.png"/><Relationship Id="rId4" Type="http://schemas.openxmlformats.org/officeDocument/2006/relationships/image" Target="../media/image14.wmf"/><Relationship Id="rId9" Type="http://schemas.openxmlformats.org/officeDocument/2006/relationships/image" Target="../media/image30.png"/><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41.png"/><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8.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9.bin"/><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1.bin"/><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34.wmf"/><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15.bin"/><Relationship Id="rId4" Type="http://schemas.openxmlformats.org/officeDocument/2006/relationships/image" Target="../media/image3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wmf"/><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image" Target="../media/image18.png"/><Relationship Id="rId5" Type="http://schemas.openxmlformats.org/officeDocument/2006/relationships/oleObject" Target="../embeddings/oleObject3.bin"/><Relationship Id="rId10" Type="http://schemas.openxmlformats.org/officeDocument/2006/relationships/image" Target="../media/image17.png"/><Relationship Id="rId4" Type="http://schemas.openxmlformats.org/officeDocument/2006/relationships/image" Target="../media/image7.w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0.wmf"/><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21BC518-F39A-498A-B1C3-3E76E24DB805}" type="slidenum">
              <a:rPr lang="en-GB" altLang="cs-CZ" sz="1400">
                <a:latin typeface="Times New Roman" pitchFamily="18" charset="0"/>
              </a:rPr>
              <a:pPr>
                <a:spcBef>
                  <a:spcPct val="0"/>
                </a:spcBef>
                <a:buFontTx/>
                <a:buNone/>
              </a:pPr>
              <a:t>1</a:t>
            </a:fld>
            <a:endParaRPr lang="en-GB" altLang="cs-CZ" sz="1400">
              <a:latin typeface="Times New Roman" pitchFamily="18" charset="0"/>
            </a:endParaRPr>
          </a:p>
        </p:txBody>
      </p:sp>
      <p:sp>
        <p:nvSpPr>
          <p:cNvPr id="4100" name="Rectangle 2"/>
          <p:cNvSpPr>
            <a:spLocks noGrp="1" noChangeArrowheads="1"/>
          </p:cNvSpPr>
          <p:nvPr>
            <p:ph type="ctrTitle"/>
          </p:nvPr>
        </p:nvSpPr>
        <p:spPr>
          <a:xfrm>
            <a:off x="685800" y="2286000"/>
            <a:ext cx="7772400" cy="1143000"/>
          </a:xfrm>
        </p:spPr>
        <p:txBody>
          <a:bodyPr/>
          <a:lstStyle/>
          <a:p>
            <a:pPr eaLnBrk="1" hangingPunct="1"/>
            <a:r>
              <a:rPr lang="en-US" altLang="cs-CZ" sz="3500" b="1" smtClean="0">
                <a:latin typeface="Times New Roman" pitchFamily="18" charset="0"/>
              </a:rPr>
              <a:t>Chapter 4</a:t>
            </a:r>
            <a:endParaRPr lang="en-US" altLang="cs-CZ" smtClean="0"/>
          </a:p>
        </p:txBody>
      </p:sp>
      <p:sp>
        <p:nvSpPr>
          <p:cNvPr id="4101" name="Rectangle 3"/>
          <p:cNvSpPr>
            <a:spLocks noGrp="1" noChangeArrowheads="1"/>
          </p:cNvSpPr>
          <p:nvPr>
            <p:ph type="subTitle" idx="1"/>
          </p:nvPr>
        </p:nvSpPr>
        <p:spPr/>
        <p:txBody>
          <a:bodyPr/>
          <a:lstStyle/>
          <a:p>
            <a:pPr eaLnBrk="1" hangingPunct="1"/>
            <a:r>
              <a:rPr lang="en-US" altLang="cs-CZ" sz="3000" smtClean="0">
                <a:latin typeface="Times New Roman" pitchFamily="18" charset="0"/>
              </a:rPr>
              <a:t>Further development and analysis of the classical linear regression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0A9F4CF-F54D-44CC-8FC1-104E51D8FEA7}" type="slidenum">
              <a:rPr lang="en-GB" altLang="cs-CZ" sz="1400">
                <a:latin typeface="Times New Roman" pitchFamily="18" charset="0"/>
              </a:rPr>
              <a:pPr>
                <a:spcBef>
                  <a:spcPct val="0"/>
                </a:spcBef>
                <a:buFontTx/>
                <a:buNone/>
              </a:pPr>
              <a:t>10</a:t>
            </a:fld>
            <a:endParaRPr lang="en-GB" altLang="cs-CZ" sz="1400">
              <a:latin typeface="Times New Roman" pitchFamily="18" charset="0"/>
            </a:endParaRPr>
          </a:p>
        </p:txBody>
      </p:sp>
      <p:sp>
        <p:nvSpPr>
          <p:cNvPr id="13316" name="Rectangle 2"/>
          <p:cNvSpPr>
            <a:spLocks noGrp="1" noChangeArrowheads="1"/>
          </p:cNvSpPr>
          <p:nvPr>
            <p:ph type="title"/>
          </p:nvPr>
        </p:nvSpPr>
        <p:spPr>
          <a:xfrm>
            <a:off x="1219200" y="533400"/>
            <a:ext cx="7772400" cy="1143000"/>
          </a:xfrm>
        </p:spPr>
        <p:txBody>
          <a:bodyPr/>
          <a:lstStyle/>
          <a:p>
            <a:pPr eaLnBrk="1" hangingPunct="1"/>
            <a:r>
              <a:rPr lang="en-US" altLang="cs-CZ" sz="2500" b="1" smtClean="0">
                <a:solidFill>
                  <a:schemeClr val="tx1"/>
                </a:solidFill>
                <a:latin typeface="Times New Roman" pitchFamily="18" charset="0"/>
              </a:rPr>
              <a:t>Calculating Parameter and Standard Error Estimates for Multiple Regression Models: An Example</a:t>
            </a:r>
            <a:r>
              <a:rPr lang="en-GB" altLang="cs-CZ" sz="2500" b="1" smtClean="0">
                <a:solidFill>
                  <a:schemeClr val="tx1"/>
                </a:solidFill>
                <a:latin typeface="Times New Roman" pitchFamily="18" charset="0"/>
              </a:rPr>
              <a:t> (cont’d)</a:t>
            </a:r>
            <a:endParaRPr lang="en-US" altLang="cs-CZ" sz="2500" b="1" smtClean="0">
              <a:solidFill>
                <a:schemeClr val="tx1"/>
              </a:solidFill>
              <a:latin typeface="Times New Roman" pitchFamily="18" charset="0"/>
            </a:endParaRPr>
          </a:p>
        </p:txBody>
      </p:sp>
      <p:sp>
        <p:nvSpPr>
          <p:cNvPr id="13317" name="Rectangle 3"/>
          <p:cNvSpPr>
            <a:spLocks noGrp="1" noChangeArrowheads="1"/>
          </p:cNvSpPr>
          <p:nvPr>
            <p:ph type="body" idx="1"/>
          </p:nvPr>
        </p:nvSpPr>
        <p:spPr>
          <a:xfrm>
            <a:off x="457200" y="1828800"/>
            <a:ext cx="8178800" cy="4229100"/>
          </a:xfrm>
        </p:spPr>
        <p:txBody>
          <a:bodyPr/>
          <a:lstStyle/>
          <a:p>
            <a:pPr eaLnBrk="1" hangingPunct="1"/>
            <a:r>
              <a:rPr lang="en-GB" altLang="cs-CZ" sz="2000" dirty="0" smtClean="0">
                <a:latin typeface="Times New Roman" pitchFamily="18" charset="0"/>
              </a:rPr>
              <a:t>The variance-covariance matrix of       is given by </a:t>
            </a: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r>
              <a:rPr lang="en-GB" altLang="cs-CZ" sz="2000" dirty="0" smtClean="0">
                <a:latin typeface="Times New Roman" pitchFamily="18" charset="0"/>
              </a:rPr>
              <a:t>The variances are on the leading diagonal:</a:t>
            </a: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r>
              <a:rPr lang="en-GB" altLang="cs-CZ" sz="2000" dirty="0" smtClean="0">
                <a:latin typeface="Times New Roman" pitchFamily="18" charset="0"/>
              </a:rPr>
              <a:t>We write:</a:t>
            </a:r>
          </a:p>
          <a:p>
            <a:pPr eaLnBrk="1" hangingPunct="1">
              <a:buFontTx/>
              <a:buNone/>
            </a:pPr>
            <a:r>
              <a:rPr lang="en-GB" altLang="cs-CZ" sz="2000" dirty="0" smtClean="0">
                <a:latin typeface="Times New Roman" pitchFamily="18" charset="0"/>
              </a:rPr>
              <a:t>	</a:t>
            </a:r>
          </a:p>
          <a:p>
            <a:pPr eaLnBrk="1" hangingPunct="1">
              <a:buFontTx/>
              <a:buNone/>
            </a:pPr>
            <a:endParaRPr lang="en-GB" altLang="cs-CZ" sz="2000" dirty="0" smtClean="0">
              <a:latin typeface="Times New Roman" pitchFamily="18" charset="0"/>
            </a:endParaRPr>
          </a:p>
          <a:p>
            <a:pPr eaLnBrk="1" hangingPunct="1">
              <a:buFontTx/>
              <a:buNone/>
            </a:pPr>
            <a:endParaRPr lang="en-US" altLang="cs-CZ" sz="2000" dirty="0" smtClean="0"/>
          </a:p>
        </p:txBody>
      </p:sp>
      <p:pic>
        <p:nvPicPr>
          <p:cNvPr id="1331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3900" y="18288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2330450"/>
            <a:ext cx="46482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3798888"/>
            <a:ext cx="358140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21" name="Object 8"/>
          <p:cNvGraphicFramePr>
            <a:graphicFrameLocks noChangeAspect="1"/>
          </p:cNvGraphicFramePr>
          <p:nvPr/>
        </p:nvGraphicFramePr>
        <p:xfrm>
          <a:off x="2060575" y="5486400"/>
          <a:ext cx="3348038" cy="842963"/>
        </p:xfrm>
        <a:graphic>
          <a:graphicData uri="http://schemas.openxmlformats.org/presentationml/2006/ole">
            <mc:AlternateContent xmlns:mc="http://schemas.openxmlformats.org/markup-compatibility/2006">
              <mc:Choice xmlns:v="urn:schemas-microsoft-com:vml" Requires="v">
                <p:oleObj spid="_x0000_s13341" name="Equation" r:id="rId6" imgW="1727200" imgH="457200" progId="Equation.3">
                  <p:embed/>
                </p:oleObj>
              </mc:Choice>
              <mc:Fallback>
                <p:oleObj name="Equation" r:id="rId6" imgW="172720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0575" y="5486400"/>
                        <a:ext cx="3348038"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4530244" y="1824987"/>
                <a:ext cx="272189" cy="38933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530244" y="1824987"/>
                <a:ext cx="272189" cy="3893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60575" y="3767731"/>
                <a:ext cx="547391" cy="389337"/>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m:t>
                          </m:r>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1</m:t>
                          </m:r>
                        </m:sub>
                      </m:sSub>
                      <m:r>
                        <a:rPr lang="cs-CZ"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060575" y="3767731"/>
                <a:ext cx="547391" cy="38933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030239" y="3767731"/>
                <a:ext cx="547391" cy="389337"/>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m:t>
                          </m:r>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1</m:t>
                          </m:r>
                        </m:sub>
                      </m:sSub>
                      <m:r>
                        <a:rPr lang="cs-CZ" b="0" i="1" smtClean="0">
                          <a:latin typeface="Cambria Math" panose="02040503050406030204" pitchFamily="18" charset="0"/>
                        </a:rPr>
                        <m:t>)</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030239" y="3767731"/>
                <a:ext cx="547391" cy="38933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060575" y="4224481"/>
                <a:ext cx="547391" cy="389337"/>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m:t>
                          </m:r>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2</m:t>
                          </m:r>
                        </m:sub>
                      </m:sSub>
                      <m:r>
                        <a:rPr lang="cs-CZ" b="0" i="1" smtClean="0">
                          <a:latin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060575" y="4224481"/>
                <a:ext cx="547391" cy="3893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030239" y="4224481"/>
                <a:ext cx="547391" cy="389337"/>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m:t>
                          </m:r>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2</m:t>
                          </m:r>
                        </m:sub>
                      </m:sSub>
                      <m:r>
                        <a:rPr lang="cs-CZ" b="0" i="1" smtClean="0">
                          <a:latin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030239" y="4224481"/>
                <a:ext cx="547391" cy="38933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091527" y="4688021"/>
                <a:ext cx="547391" cy="389337"/>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m:t>
                          </m:r>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3</m:t>
                          </m:r>
                        </m:sub>
                      </m:sSub>
                      <m:r>
                        <a:rPr lang="cs-CZ" b="0" i="1" smtClean="0">
                          <a:latin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091527" y="4688021"/>
                <a:ext cx="547391" cy="38933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092320" y="4688021"/>
                <a:ext cx="547391" cy="389337"/>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m:t>
                          </m:r>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3</m:t>
                          </m:r>
                        </m:sub>
                      </m:sSub>
                      <m:r>
                        <a:rPr lang="cs-CZ" b="0" i="1" smtClean="0">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092320" y="4688021"/>
                <a:ext cx="547391" cy="389337"/>
              </a:xfrm>
              <a:prstGeom prst="rect">
                <a:avLst/>
              </a:prstGeom>
              <a:blipFill>
                <a:blip r:embed="rId14"/>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6C3FD24A-F478-4294-A9D2-80325B25A4CF}" type="slidenum">
              <a:rPr lang="en-GB" altLang="cs-CZ" sz="1400">
                <a:latin typeface="Times New Roman" pitchFamily="18" charset="0"/>
              </a:rPr>
              <a:pPr>
                <a:spcBef>
                  <a:spcPct val="0"/>
                </a:spcBef>
                <a:buFontTx/>
                <a:buNone/>
              </a:pPr>
              <a:t>11</a:t>
            </a:fld>
            <a:endParaRPr lang="en-GB" altLang="cs-CZ" sz="1400">
              <a:latin typeface="Times New Roman" pitchFamily="18" charset="0"/>
            </a:endParaRPr>
          </a:p>
        </p:txBody>
      </p:sp>
      <p:sp>
        <p:nvSpPr>
          <p:cNvPr id="14340"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latin typeface="Times New Roman" pitchFamily="18" charset="0"/>
              </a:rPr>
              <a:t/>
            </a:r>
            <a:br>
              <a:rPr lang="en-GB" altLang="cs-CZ" sz="2500" b="1" smtClean="0">
                <a:latin typeface="Times New Roman" pitchFamily="18" charset="0"/>
              </a:rPr>
            </a:br>
            <a:r>
              <a:rPr lang="en-GB" altLang="cs-CZ" sz="2500" b="1" smtClean="0">
                <a:latin typeface="Times New Roman" pitchFamily="18" charset="0"/>
              </a:rPr>
              <a:t>A Special Type of Hypothesis Test: The </a:t>
            </a:r>
            <a:r>
              <a:rPr lang="en-GB" altLang="cs-CZ" sz="2500" b="1" i="1" smtClean="0">
                <a:latin typeface="Times New Roman" pitchFamily="18" charset="0"/>
              </a:rPr>
              <a:t>t</a:t>
            </a:r>
            <a:r>
              <a:rPr lang="en-GB" altLang="cs-CZ" sz="2500" b="1" smtClean="0">
                <a:latin typeface="Times New Roman" pitchFamily="18" charset="0"/>
              </a:rPr>
              <a:t>-ratio</a:t>
            </a:r>
            <a:r>
              <a:rPr lang="en-GB" altLang="cs-CZ" sz="2000" b="1" smtClean="0">
                <a:latin typeface="Times New Roman" pitchFamily="18" charset="0"/>
              </a:rPr>
              <a:t/>
            </a:r>
            <a:br>
              <a:rPr lang="en-GB" altLang="cs-CZ" sz="2000" b="1" smtClean="0">
                <a:latin typeface="Times New Roman" pitchFamily="18" charset="0"/>
              </a:rPr>
            </a:br>
            <a:endParaRPr lang="en-US" altLang="cs-CZ" smtClean="0"/>
          </a:p>
        </p:txBody>
      </p:sp>
      <p:sp>
        <p:nvSpPr>
          <p:cNvPr id="14341" name="Rectangle 3"/>
          <p:cNvSpPr>
            <a:spLocks noGrp="1" noChangeArrowheads="1"/>
          </p:cNvSpPr>
          <p:nvPr>
            <p:ph type="body" idx="1"/>
          </p:nvPr>
        </p:nvSpPr>
        <p:spPr>
          <a:xfrm>
            <a:off x="685800" y="1828800"/>
            <a:ext cx="8001000" cy="4267200"/>
          </a:xfrm>
        </p:spPr>
        <p:txBody>
          <a:bodyPr/>
          <a:lstStyle/>
          <a:p>
            <a:pPr eaLnBrk="1" hangingPunct="1"/>
            <a:r>
              <a:rPr lang="en-GB" altLang="cs-CZ" sz="2000" dirty="0" smtClean="0">
                <a:latin typeface="Times New Roman" pitchFamily="18" charset="0"/>
              </a:rPr>
              <a:t>Recall that the formula for a test of significance approach to hypothesis testing using a t-test was</a:t>
            </a:r>
          </a:p>
          <a:p>
            <a:pPr eaLnBrk="1" hangingPunct="1">
              <a:buFontTx/>
              <a:buNone/>
            </a:pPr>
            <a:r>
              <a:rPr lang="en-GB" altLang="cs-CZ" sz="2000" dirty="0" smtClean="0">
                <a:latin typeface="Times New Roman" pitchFamily="18" charset="0"/>
              </a:rPr>
              <a:t> </a:t>
            </a:r>
          </a:p>
          <a:p>
            <a:pPr eaLnBrk="1" hangingPunct="1">
              <a:buFontTx/>
              <a:buNone/>
            </a:pPr>
            <a:r>
              <a:rPr lang="en-GB" altLang="cs-CZ" sz="2000" dirty="0" smtClean="0">
                <a:latin typeface="Times New Roman" pitchFamily="18" charset="0"/>
              </a:rPr>
              <a:t>	</a:t>
            </a:r>
          </a:p>
          <a:p>
            <a:pPr eaLnBrk="1" hangingPunct="1"/>
            <a:r>
              <a:rPr lang="en-GB" altLang="cs-CZ" sz="2000" dirty="0" smtClean="0">
                <a:latin typeface="Times New Roman" pitchFamily="18" charset="0"/>
              </a:rPr>
              <a:t>If the test is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i="1" baseline="-25000" dirty="0" err="1" smtClean="0">
                <a:latin typeface="Times New Roman" pitchFamily="18" charset="0"/>
              </a:rPr>
              <a:t>i</a:t>
            </a:r>
            <a:r>
              <a:rPr lang="en-GB" altLang="cs-CZ" sz="2000" dirty="0" smtClean="0">
                <a:latin typeface="Times New Roman" pitchFamily="18" charset="0"/>
              </a:rPr>
              <a:t> = 0</a:t>
            </a:r>
          </a:p>
          <a:p>
            <a:pPr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i="1" baseline="-25000" dirty="0" err="1" smtClean="0">
                <a:latin typeface="Times New Roman" pitchFamily="18" charset="0"/>
              </a:rPr>
              <a:t>i</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0</a:t>
            </a:r>
          </a:p>
          <a:p>
            <a:pPr eaLnBrk="1" hangingPunct="1">
              <a:buFontTx/>
              <a:buNone/>
            </a:pPr>
            <a:r>
              <a:rPr lang="en-GB" altLang="cs-CZ" sz="2000" dirty="0" smtClean="0">
                <a:latin typeface="Times New Roman" pitchFamily="18" charset="0"/>
              </a:rPr>
              <a:t>	i.e. a test that the population coefficient is zero against a two-sided alternative, this is known as a </a:t>
            </a:r>
            <a:r>
              <a:rPr lang="en-GB" altLang="cs-CZ" sz="2000" i="1" dirty="0" smtClean="0">
                <a:latin typeface="Times New Roman" pitchFamily="18" charset="0"/>
              </a:rPr>
              <a:t>t</a:t>
            </a:r>
            <a:r>
              <a:rPr lang="en-GB" altLang="cs-CZ" sz="2000" dirty="0" smtClean="0">
                <a:latin typeface="Times New Roman" pitchFamily="18" charset="0"/>
              </a:rPr>
              <a:t>-ratio test:</a:t>
            </a:r>
          </a:p>
          <a:p>
            <a:pPr eaLnBrk="1" hangingPunct="1"/>
            <a:endParaRPr lang="en-GB" altLang="cs-CZ" sz="2000" dirty="0" smtClean="0">
              <a:latin typeface="Times New Roman" pitchFamily="18" charset="0"/>
            </a:endParaRPr>
          </a:p>
          <a:p>
            <a:pPr eaLnBrk="1" hangingPunct="1">
              <a:buFontTx/>
              <a:buNone/>
            </a:pPr>
            <a:r>
              <a:rPr lang="en-GB" altLang="cs-CZ" sz="2000" dirty="0" smtClean="0">
                <a:latin typeface="Times New Roman" pitchFamily="18" charset="0"/>
              </a:rPr>
              <a:t>	Since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 </a:t>
            </a:r>
            <a:r>
              <a:rPr lang="en-GB" altLang="cs-CZ" sz="2000" baseline="-25000" dirty="0" err="1" smtClean="0">
                <a:latin typeface="Times New Roman" pitchFamily="18" charset="0"/>
              </a:rPr>
              <a:t>i</a:t>
            </a:r>
            <a:r>
              <a:rPr lang="en-GB" altLang="cs-CZ" sz="2000" dirty="0" smtClean="0">
                <a:latin typeface="Times New Roman" pitchFamily="18" charset="0"/>
              </a:rPr>
              <a:t>* = 0, 		</a:t>
            </a:r>
          </a:p>
          <a:p>
            <a:pPr eaLnBrk="1" hangingPunct="1"/>
            <a:endParaRPr lang="en-GB" altLang="cs-CZ" sz="2000" dirty="0" smtClean="0">
              <a:latin typeface="Times New Roman" pitchFamily="18" charset="0"/>
            </a:endParaRPr>
          </a:p>
          <a:p>
            <a:pPr eaLnBrk="1" hangingPunct="1"/>
            <a:r>
              <a:rPr lang="en-GB" altLang="cs-CZ" sz="2000" dirty="0" smtClean="0">
                <a:latin typeface="Times New Roman" pitchFamily="18" charset="0"/>
              </a:rPr>
              <a:t>The ratio of the coefficient to its SE is known as the </a:t>
            </a:r>
            <a:r>
              <a:rPr lang="en-GB" altLang="cs-CZ" sz="2000" i="1" dirty="0" smtClean="0">
                <a:latin typeface="Times New Roman" pitchFamily="18" charset="0"/>
              </a:rPr>
              <a:t>t</a:t>
            </a:r>
            <a:r>
              <a:rPr lang="en-GB" altLang="cs-CZ" sz="2000" dirty="0" smtClean="0">
                <a:latin typeface="Times New Roman" pitchFamily="18" charset="0"/>
              </a:rPr>
              <a:t>-ratio or </a:t>
            </a:r>
            <a:r>
              <a:rPr lang="en-GB" altLang="cs-CZ" sz="2000" i="1" dirty="0" smtClean="0">
                <a:latin typeface="Times New Roman" pitchFamily="18" charset="0"/>
              </a:rPr>
              <a:t>t</a:t>
            </a:r>
            <a:r>
              <a:rPr lang="en-GB" altLang="cs-CZ" sz="2000" dirty="0" smtClean="0">
                <a:latin typeface="Times New Roman" pitchFamily="18" charset="0"/>
              </a:rPr>
              <a:t>-statistic.</a:t>
            </a:r>
            <a:endParaRPr lang="en-US" altLang="cs-CZ" sz="1400" dirty="0" smtClean="0">
              <a:latin typeface="Times New Roman" pitchFamily="18" charset="0"/>
            </a:endParaRPr>
          </a:p>
        </p:txBody>
      </p:sp>
      <p:pic>
        <p:nvPicPr>
          <p:cNvPr id="143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84425"/>
            <a:ext cx="25908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768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4283968" y="2345442"/>
                <a:ext cx="342337" cy="38933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i="1">
                                  <a:latin typeface="Cambria Math" panose="02040503050406030204" pitchFamily="18" charset="0"/>
                                </a:rPr>
                                <m:t>𝛽</m:t>
                              </m:r>
                            </m:e>
                          </m:acc>
                        </m:e>
                        <m:sub>
                          <m:r>
                            <a:rPr lang="cs-CZ" b="0" i="1" smtClean="0">
                              <a:latin typeface="Cambria Math" panose="02040503050406030204" pitchFamily="18" charset="0"/>
                            </a:rPr>
                            <m:t>𝑖</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283968" y="2345442"/>
                <a:ext cx="342337" cy="3893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864276" y="4783014"/>
                <a:ext cx="342337" cy="38933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i="1">
                                  <a:latin typeface="Cambria Math" panose="02040503050406030204" pitchFamily="18" charset="0"/>
                                </a:rPr>
                                <m:t>𝛽</m:t>
                              </m:r>
                            </m:e>
                          </m:acc>
                        </m:e>
                        <m:sub>
                          <m:r>
                            <a:rPr lang="cs-CZ" b="0" i="1" smtClean="0">
                              <a:latin typeface="Cambria Math" panose="02040503050406030204" pitchFamily="18" charset="0"/>
                            </a:rPr>
                            <m:t>𝑖</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864276" y="4783014"/>
                <a:ext cx="342337" cy="3893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44528" y="2794471"/>
                <a:ext cx="342337" cy="389337"/>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i="1">
                                  <a:latin typeface="Cambria Math" panose="02040503050406030204" pitchFamily="18" charset="0"/>
                                </a:rPr>
                                <m:t>𝛽</m:t>
                              </m:r>
                            </m:e>
                          </m:acc>
                        </m:e>
                        <m:sub>
                          <m:r>
                            <a:rPr lang="cs-CZ" b="0" i="1" smtClean="0">
                              <a:latin typeface="Cambria Math" panose="02040503050406030204" pitchFamily="18" charset="0"/>
                            </a:rPr>
                            <m:t>𝑖</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44528" y="2794471"/>
                <a:ext cx="342337" cy="3893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034307" y="5197192"/>
                <a:ext cx="286104" cy="32451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sz="2000" b="0" i="1" smtClean="0">
                              <a:latin typeface="Cambria Math" panose="02040503050406030204" pitchFamily="18" charset="0"/>
                            </a:rPr>
                          </m:ctrlPr>
                        </m:sSubPr>
                        <m:e>
                          <m:acc>
                            <m:accPr>
                              <m:chr m:val="̂"/>
                              <m:ctrlPr>
                                <a:rPr lang="cs-CZ" sz="2000" b="0" i="1" smtClean="0">
                                  <a:latin typeface="Cambria Math" panose="02040503050406030204" pitchFamily="18" charset="0"/>
                                </a:rPr>
                              </m:ctrlPr>
                            </m:accPr>
                            <m:e>
                              <m:r>
                                <a:rPr lang="cs-CZ" sz="2000" i="1">
                                  <a:latin typeface="Cambria Math" panose="02040503050406030204" pitchFamily="18" charset="0"/>
                                </a:rPr>
                                <m:t>𝛽</m:t>
                              </m:r>
                            </m:e>
                          </m:acc>
                        </m:e>
                        <m:sub>
                          <m:r>
                            <a:rPr lang="cs-CZ" sz="2000" b="0" i="1" smtClean="0">
                              <a:latin typeface="Cambria Math" panose="02040503050406030204" pitchFamily="18" charset="0"/>
                            </a:rPr>
                            <m:t>𝑖</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034307" y="5197192"/>
                <a:ext cx="286104" cy="324512"/>
              </a:xfrm>
              <a:prstGeom prst="rect">
                <a:avLst/>
              </a:prstGeom>
              <a:blipFill>
                <a:blip r:embed="rId7"/>
                <a:stretch>
                  <a:fillRect l="-31915" t="-18868" r="-59574" b="-33962"/>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69B7909-E5EC-4FFC-8B7F-62AEAF6321F9}" type="slidenum">
              <a:rPr lang="en-GB" altLang="cs-CZ" sz="1400">
                <a:latin typeface="Times New Roman" pitchFamily="18" charset="0"/>
              </a:rPr>
              <a:pPr>
                <a:spcBef>
                  <a:spcPct val="0"/>
                </a:spcBef>
                <a:buFontTx/>
                <a:buNone/>
              </a:pPr>
              <a:t>12</a:t>
            </a:fld>
            <a:endParaRPr lang="en-GB" altLang="cs-CZ" sz="1400">
              <a:latin typeface="Times New Roman" pitchFamily="18" charset="0"/>
            </a:endParaRPr>
          </a:p>
        </p:txBody>
      </p:sp>
      <p:sp>
        <p:nvSpPr>
          <p:cNvPr id="15364"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latin typeface="Times New Roman" pitchFamily="18" charset="0"/>
              </a:rPr>
              <a:t/>
            </a:r>
            <a:br>
              <a:rPr lang="en-GB" altLang="cs-CZ" sz="2500" b="1" smtClean="0">
                <a:latin typeface="Times New Roman" pitchFamily="18" charset="0"/>
              </a:rPr>
            </a:br>
            <a:r>
              <a:rPr lang="en-GB" altLang="cs-CZ" sz="2500" b="1" smtClean="0">
                <a:latin typeface="Times New Roman" pitchFamily="18" charset="0"/>
              </a:rPr>
              <a:t>The </a:t>
            </a:r>
            <a:r>
              <a:rPr lang="en-GB" altLang="cs-CZ" sz="2500" b="1" i="1" smtClean="0">
                <a:latin typeface="Times New Roman" pitchFamily="18" charset="0"/>
              </a:rPr>
              <a:t>t</a:t>
            </a:r>
            <a:r>
              <a:rPr lang="en-GB" altLang="cs-CZ" sz="2500" b="1" smtClean="0">
                <a:latin typeface="Times New Roman" pitchFamily="18" charset="0"/>
              </a:rPr>
              <a:t>-ratio: An Example</a:t>
            </a:r>
            <a:br>
              <a:rPr lang="en-GB" altLang="cs-CZ" sz="2500" b="1" smtClean="0">
                <a:latin typeface="Times New Roman" pitchFamily="18" charset="0"/>
              </a:rPr>
            </a:br>
            <a:endParaRPr lang="en-US" altLang="cs-CZ" sz="2000" b="1" smtClean="0">
              <a:latin typeface="Times New Roman" pitchFamily="18" charset="0"/>
            </a:endParaRPr>
          </a:p>
        </p:txBody>
      </p:sp>
      <p:sp>
        <p:nvSpPr>
          <p:cNvPr id="15365" name="Rectangle 3"/>
          <p:cNvSpPr>
            <a:spLocks noGrp="1" noChangeArrowheads="1"/>
          </p:cNvSpPr>
          <p:nvPr>
            <p:ph type="body" idx="1"/>
          </p:nvPr>
        </p:nvSpPr>
        <p:spPr>
          <a:xfrm>
            <a:off x="457200" y="1752600"/>
            <a:ext cx="8178800" cy="4305300"/>
          </a:xfrm>
        </p:spPr>
        <p:txBody>
          <a:bodyPr/>
          <a:lstStyle/>
          <a:p>
            <a:pPr algn="just" eaLnBrk="1" hangingPunct="1"/>
            <a:r>
              <a:rPr lang="en-GB" altLang="cs-CZ" sz="2000" smtClean="0">
                <a:latin typeface="Times New Roman" pitchFamily="18" charset="0"/>
              </a:rPr>
              <a:t>Suppose that we have the following parameter estimates, standard errors and t-ratios for an intercept and slope respectively. 					  </a:t>
            </a:r>
          </a:p>
          <a:p>
            <a:pPr algn="just" eaLnBrk="1" hangingPunct="1">
              <a:buFontTx/>
              <a:buNone/>
            </a:pPr>
            <a:r>
              <a:rPr lang="en-GB" altLang="cs-CZ" sz="2000" smtClean="0">
                <a:latin typeface="Times New Roman" pitchFamily="18" charset="0"/>
              </a:rPr>
              <a:t>	Coefficient			1.10	       -4.40		</a:t>
            </a:r>
          </a:p>
          <a:p>
            <a:pPr algn="just" eaLnBrk="1" hangingPunct="1">
              <a:buFontTx/>
              <a:buNone/>
            </a:pPr>
            <a:r>
              <a:rPr lang="en-GB" altLang="cs-CZ" sz="2000" smtClean="0">
                <a:latin typeface="Times New Roman" pitchFamily="18" charset="0"/>
              </a:rPr>
              <a:t>	SE				1.35                0.96		 </a:t>
            </a:r>
          </a:p>
          <a:p>
            <a:pPr algn="just" eaLnBrk="1" hangingPunct="1">
              <a:buFontTx/>
              <a:buNone/>
            </a:pPr>
            <a:r>
              <a:rPr lang="en-GB" altLang="cs-CZ" sz="2000" i="1" smtClean="0">
                <a:latin typeface="Times New Roman" pitchFamily="18" charset="0"/>
              </a:rPr>
              <a:t>	t</a:t>
            </a:r>
            <a:r>
              <a:rPr lang="en-GB" altLang="cs-CZ" sz="2000" smtClean="0">
                <a:latin typeface="Times New Roman" pitchFamily="18" charset="0"/>
              </a:rPr>
              <a:t>-ratio			0.81	       -4.63		</a:t>
            </a:r>
          </a:p>
          <a:p>
            <a:pPr algn="just" eaLnBrk="1" hangingPunct="1"/>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Compare this with a </a:t>
            </a:r>
            <a:r>
              <a:rPr lang="en-GB" altLang="cs-CZ" sz="2000" i="1" smtClean="0">
                <a:latin typeface="Times New Roman" pitchFamily="18" charset="0"/>
              </a:rPr>
              <a:t>t</a:t>
            </a:r>
            <a:r>
              <a:rPr lang="en-GB" altLang="cs-CZ" sz="2000" baseline="-25000" smtClean="0">
                <a:latin typeface="Times New Roman" pitchFamily="18" charset="0"/>
              </a:rPr>
              <a:t>crit</a:t>
            </a:r>
            <a:r>
              <a:rPr lang="en-GB" altLang="cs-CZ" sz="2000" smtClean="0">
                <a:latin typeface="Times New Roman" pitchFamily="18" charset="0"/>
              </a:rPr>
              <a:t> with 15-3	= 	12 d.f.</a:t>
            </a:r>
          </a:p>
          <a:p>
            <a:pPr algn="just" eaLnBrk="1" hangingPunct="1">
              <a:buFontTx/>
              <a:buNone/>
            </a:pPr>
            <a:r>
              <a:rPr lang="en-GB" altLang="cs-CZ" sz="2000" smtClean="0">
                <a:latin typeface="Times New Roman" pitchFamily="18" charset="0"/>
              </a:rPr>
              <a:t>	(2½% in each tail for a 5% test)     	=	2.179	5%</a:t>
            </a:r>
          </a:p>
          <a:p>
            <a:pPr algn="just" eaLnBrk="1" hangingPunct="1">
              <a:buFontTx/>
              <a:buNone/>
            </a:pPr>
            <a:r>
              <a:rPr lang="en-GB" altLang="cs-CZ" sz="2000" smtClean="0">
                <a:latin typeface="Times New Roman" pitchFamily="18" charset="0"/>
              </a:rPr>
              <a:t>				                  	=	3.055	1%</a:t>
            </a:r>
          </a:p>
          <a:p>
            <a:pPr algn="just" eaLnBrk="1" hangingPunct="1"/>
            <a:r>
              <a:rPr lang="en-GB" altLang="cs-CZ" sz="2000" smtClean="0">
                <a:latin typeface="Times New Roman" pitchFamily="18" charset="0"/>
              </a:rPr>
              <a:t>Do we reject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smtClean="0">
                <a:latin typeface="Times New Roman" pitchFamily="18" charset="0"/>
              </a:rPr>
              <a:t> = 0?		(No)</a:t>
            </a:r>
          </a:p>
          <a:p>
            <a:pPr algn="just" eaLnBrk="1" hangingPunct="1">
              <a:buFontTx/>
              <a:buNone/>
            </a:pPr>
            <a:r>
              <a:rPr lang="en-GB" altLang="cs-CZ" sz="2000" smtClean="0">
                <a:latin typeface="Times New Roman" pitchFamily="18" charset="0"/>
              </a:rPr>
              <a:t>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 0?		(Yes)</a:t>
            </a:r>
          </a:p>
          <a:p>
            <a:pPr algn="just" eaLnBrk="1" hangingPunct="1">
              <a:buFontTx/>
              <a:buNone/>
            </a:pPr>
            <a:r>
              <a:rPr lang="en-GB" altLang="cs-CZ" sz="2000" smtClean="0">
                <a:latin typeface="Times New Roman"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17802E2-1BA6-46D0-8167-DDD412DE83FD}" type="slidenum">
              <a:rPr lang="en-GB" altLang="cs-CZ" sz="1400">
                <a:latin typeface="Times New Roman" pitchFamily="18" charset="0"/>
              </a:rPr>
              <a:pPr>
                <a:spcBef>
                  <a:spcPct val="0"/>
                </a:spcBef>
                <a:buFontTx/>
                <a:buNone/>
              </a:pPr>
              <a:t>13</a:t>
            </a:fld>
            <a:endParaRPr lang="en-GB" altLang="cs-CZ" sz="1400">
              <a:latin typeface="Times New Roman" pitchFamily="18" charset="0"/>
            </a:endParaRPr>
          </a:p>
        </p:txBody>
      </p:sp>
      <p:sp>
        <p:nvSpPr>
          <p:cNvPr id="16388" name="Rectangle 2"/>
          <p:cNvSpPr>
            <a:spLocks noGrp="1" noChangeArrowheads="1"/>
          </p:cNvSpPr>
          <p:nvPr>
            <p:ph type="title"/>
          </p:nvPr>
        </p:nvSpPr>
        <p:spPr>
          <a:xfrm>
            <a:off x="1219200" y="533400"/>
            <a:ext cx="7772400" cy="1143000"/>
          </a:xfrm>
        </p:spPr>
        <p:txBody>
          <a:bodyPr/>
          <a:lstStyle/>
          <a:p>
            <a:pPr eaLnBrk="1" hangingPunct="1"/>
            <a:r>
              <a:rPr lang="en-GB" altLang="cs-CZ" sz="2400" b="1" smtClean="0">
                <a:latin typeface="Times New Roman" pitchFamily="18" charset="0"/>
              </a:rPr>
              <a:t/>
            </a:r>
            <a:br>
              <a:rPr lang="en-GB" altLang="cs-CZ" sz="2400" b="1" smtClean="0">
                <a:latin typeface="Times New Roman" pitchFamily="18" charset="0"/>
              </a:rPr>
            </a:br>
            <a:r>
              <a:rPr lang="en-GB" altLang="cs-CZ" sz="2400" b="1" smtClean="0">
                <a:latin typeface="Times New Roman" pitchFamily="18" charset="0"/>
              </a:rPr>
              <a:t>What Does the </a:t>
            </a:r>
            <a:r>
              <a:rPr lang="en-GB" altLang="cs-CZ" sz="2400" b="1" i="1" smtClean="0">
                <a:latin typeface="Times New Roman" pitchFamily="18" charset="0"/>
              </a:rPr>
              <a:t>t</a:t>
            </a:r>
            <a:r>
              <a:rPr lang="en-GB" altLang="cs-CZ" sz="2400" b="1" smtClean="0">
                <a:latin typeface="Times New Roman" pitchFamily="18" charset="0"/>
              </a:rPr>
              <a:t>-ratio tell us?</a:t>
            </a:r>
            <a:br>
              <a:rPr lang="en-GB" altLang="cs-CZ" sz="2400" b="1" smtClean="0">
                <a:latin typeface="Times New Roman" pitchFamily="18" charset="0"/>
              </a:rPr>
            </a:br>
            <a:endParaRPr lang="en-US" altLang="cs-CZ" sz="2000" b="1" smtClean="0">
              <a:latin typeface="Times New Roman" pitchFamily="18" charset="0"/>
            </a:endParaRPr>
          </a:p>
        </p:txBody>
      </p:sp>
      <p:sp>
        <p:nvSpPr>
          <p:cNvPr id="16389" name="Rectangle 3"/>
          <p:cNvSpPr>
            <a:spLocks noGrp="1" noChangeArrowheads="1"/>
          </p:cNvSpPr>
          <p:nvPr>
            <p:ph type="body" idx="1"/>
          </p:nvPr>
        </p:nvSpPr>
        <p:spPr>
          <a:xfrm>
            <a:off x="457200" y="1752600"/>
            <a:ext cx="8458200" cy="4305300"/>
          </a:xfrm>
        </p:spPr>
        <p:txBody>
          <a:bodyPr/>
          <a:lstStyle/>
          <a:p>
            <a:pPr eaLnBrk="1" hangingPunct="1"/>
            <a:r>
              <a:rPr lang="en-GB" altLang="cs-CZ" sz="2000" smtClean="0">
                <a:latin typeface="Times New Roman" pitchFamily="18" charset="0"/>
              </a:rPr>
              <a:t>If we reject H</a:t>
            </a:r>
            <a:r>
              <a:rPr lang="en-GB" altLang="cs-CZ" sz="2000" baseline="-25000" smtClean="0">
                <a:latin typeface="Times New Roman" pitchFamily="18" charset="0"/>
              </a:rPr>
              <a:t>0</a:t>
            </a:r>
            <a:r>
              <a:rPr lang="en-GB" altLang="cs-CZ" sz="2000" smtClean="0">
                <a:latin typeface="Times New Roman" pitchFamily="18" charset="0"/>
              </a:rPr>
              <a:t>, we say that the result is significant. If the coefficient is not “significant” (e.g. the intercept coefficient in the last regression above), then it means that the variable is not helping to explain variations in </a:t>
            </a:r>
            <a:r>
              <a:rPr lang="en-GB" altLang="cs-CZ" sz="2000" i="1" smtClean="0">
                <a:latin typeface="Times New Roman" pitchFamily="18" charset="0"/>
              </a:rPr>
              <a:t>y</a:t>
            </a:r>
            <a:r>
              <a:rPr lang="en-GB" altLang="cs-CZ" sz="2000" smtClean="0">
                <a:latin typeface="Times New Roman" pitchFamily="18" charset="0"/>
              </a:rPr>
              <a:t>. </a:t>
            </a:r>
            <a:r>
              <a:rPr lang="en-US" altLang="cs-CZ" sz="2000" smtClean="0">
                <a:latin typeface="Times New Roman" pitchFamily="18" charset="0"/>
              </a:rPr>
              <a:t>Variables that are not significant are usually removed from the regression model.</a:t>
            </a:r>
            <a:endParaRPr lang="en-GB" altLang="cs-CZ" sz="2000" smtClean="0">
              <a:latin typeface="Times New Roman" pitchFamily="18" charset="0"/>
            </a:endParaRPr>
          </a:p>
          <a:p>
            <a:pPr eaLnBrk="1" hangingPunct="1"/>
            <a:r>
              <a:rPr lang="en-GB" altLang="cs-CZ" sz="2000" b="1" smtClean="0">
                <a:solidFill>
                  <a:srgbClr val="FF0000"/>
                </a:solidFill>
                <a:latin typeface="Times New Roman" pitchFamily="18" charset="0"/>
              </a:rPr>
              <a:t>In practice there are good statistical reasons for always having a constant even if it is not significant. Look at what happens if no intercept  is included: </a:t>
            </a:r>
            <a:endParaRPr lang="en-US" altLang="cs-CZ" sz="2000" b="1" smtClean="0">
              <a:solidFill>
                <a:srgbClr val="FF0000"/>
              </a:solidFill>
              <a:latin typeface="Times New Roman" pitchFamily="18" charset="0"/>
            </a:endParaRPr>
          </a:p>
          <a:p>
            <a:pPr eaLnBrk="1" hangingPunct="1"/>
            <a:endParaRPr lang="en-US" altLang="cs-CZ" sz="2000" smtClean="0"/>
          </a:p>
        </p:txBody>
      </p:sp>
      <p:pic>
        <p:nvPicPr>
          <p:cNvPr id="1639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76600"/>
            <a:ext cx="54864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FF0C1FD-0EED-49A0-B4C7-209E9A8ACFFB}" type="slidenum">
              <a:rPr lang="en-GB" altLang="cs-CZ" sz="1400">
                <a:latin typeface="Times New Roman" pitchFamily="18" charset="0"/>
              </a:rPr>
              <a:pPr>
                <a:spcBef>
                  <a:spcPct val="0"/>
                </a:spcBef>
                <a:buFontTx/>
                <a:buNone/>
              </a:pPr>
              <a:t>14</a:t>
            </a:fld>
            <a:endParaRPr lang="en-GB" altLang="cs-CZ" sz="1400">
              <a:latin typeface="Times New Roman" pitchFamily="18" charset="0"/>
            </a:endParaRPr>
          </a:p>
        </p:txBody>
      </p:sp>
      <p:sp>
        <p:nvSpPr>
          <p:cNvPr id="17412"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An Example of the Use of a Simple </a:t>
            </a:r>
            <a:r>
              <a:rPr lang="en-GB" altLang="cs-CZ" sz="2500" b="1" i="1" smtClean="0">
                <a:solidFill>
                  <a:schemeClr val="tx1"/>
                </a:solidFill>
                <a:latin typeface="Times New Roman" pitchFamily="18" charset="0"/>
              </a:rPr>
              <a:t>t</a:t>
            </a:r>
            <a:r>
              <a:rPr lang="en-GB" altLang="cs-CZ" sz="2500" b="1" smtClean="0">
                <a:solidFill>
                  <a:schemeClr val="tx1"/>
                </a:solidFill>
                <a:latin typeface="Times New Roman" pitchFamily="18" charset="0"/>
              </a:rPr>
              <a:t>-test to Test a Theory in Finance</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17413" name="Rectangle 3"/>
          <p:cNvSpPr>
            <a:spLocks noGrp="1" noChangeArrowheads="1"/>
          </p:cNvSpPr>
          <p:nvPr>
            <p:ph type="body" idx="1"/>
          </p:nvPr>
        </p:nvSpPr>
        <p:spPr>
          <a:xfrm>
            <a:off x="685800" y="1981200"/>
            <a:ext cx="8077200" cy="4114800"/>
          </a:xfrm>
        </p:spPr>
        <p:txBody>
          <a:bodyPr/>
          <a:lstStyle/>
          <a:p>
            <a:pPr algn="just" eaLnBrk="1" hangingPunct="1"/>
            <a:r>
              <a:rPr lang="en-GB" altLang="cs-CZ" sz="2000" smtClean="0">
                <a:latin typeface="Times New Roman" pitchFamily="18" charset="0"/>
              </a:rPr>
              <a:t>Testing for the presence and significance of abnormal returns (“Jensen’s alpha” - Jensen, 1968).</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 Data: Annual Returns on the portfolios of 115 mutual funds from 1945-1964.</a:t>
            </a:r>
          </a:p>
          <a:p>
            <a:pPr algn="just"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The model: 					          for </a:t>
            </a:r>
            <a:r>
              <a:rPr lang="en-GB" altLang="cs-CZ" sz="2000" i="1" smtClean="0">
                <a:latin typeface="Times New Roman" pitchFamily="18" charset="0"/>
              </a:rPr>
              <a:t>j</a:t>
            </a:r>
            <a:r>
              <a:rPr lang="en-GB" altLang="cs-CZ" sz="2000" smtClean="0">
                <a:latin typeface="Times New Roman" pitchFamily="18" charset="0"/>
              </a:rPr>
              <a:t> = 1, …, 115</a:t>
            </a:r>
          </a:p>
          <a:p>
            <a:pPr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We are interested in the significance of </a:t>
            </a:r>
            <a:r>
              <a:rPr lang="en-GB" altLang="cs-CZ" sz="2000" i="1" smtClean="0">
                <a:latin typeface="Times New Roman" pitchFamily="18" charset="0"/>
                <a:sym typeface="Symbol" pitchFamily="18" charset="2"/>
              </a:rPr>
              <a:t></a:t>
            </a:r>
            <a:r>
              <a:rPr lang="en-GB" altLang="cs-CZ" sz="2000" i="1" baseline="-25000" smtClean="0">
                <a:latin typeface="Times New Roman" pitchFamily="18" charset="0"/>
              </a:rPr>
              <a:t>j</a:t>
            </a:r>
            <a:r>
              <a:rPr lang="en-GB" altLang="cs-CZ" sz="2000" smtClean="0">
                <a:latin typeface="Times New Roman" pitchFamily="18" charset="0"/>
              </a:rPr>
              <a:t>.</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 null hypothesis is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i="1" baseline="-25000" smtClean="0">
                <a:latin typeface="Times New Roman" pitchFamily="18" charset="0"/>
              </a:rPr>
              <a:t>j</a:t>
            </a:r>
            <a:r>
              <a:rPr lang="en-GB" altLang="cs-CZ" sz="2000" smtClean="0">
                <a:latin typeface="Times New Roman" pitchFamily="18" charset="0"/>
              </a:rPr>
              <a:t> = 0 .</a:t>
            </a:r>
          </a:p>
          <a:p>
            <a:pPr eaLnBrk="1" hangingPunct="1"/>
            <a:endParaRPr lang="en-US" altLang="cs-CZ" sz="2000" smtClean="0">
              <a:latin typeface="Times New Roman" pitchFamily="18" charset="0"/>
            </a:endParaRPr>
          </a:p>
        </p:txBody>
      </p:sp>
      <p:pic>
        <p:nvPicPr>
          <p:cNvPr id="1741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4038600"/>
            <a:ext cx="4495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AA4B1616-F580-49A2-A8FA-E594D5BF3AE4}" type="slidenum">
              <a:rPr lang="en-GB" altLang="cs-CZ" sz="1400">
                <a:latin typeface="Times New Roman" pitchFamily="18" charset="0"/>
              </a:rPr>
              <a:pPr>
                <a:spcBef>
                  <a:spcPct val="0"/>
                </a:spcBef>
                <a:buFontTx/>
                <a:buNone/>
              </a:pPr>
              <a:t>15</a:t>
            </a:fld>
            <a:endParaRPr lang="en-GB" altLang="cs-CZ" sz="1400">
              <a:latin typeface="Times New Roman" pitchFamily="18" charset="0"/>
            </a:endParaRPr>
          </a:p>
        </p:txBody>
      </p:sp>
      <p:sp>
        <p:nvSpPr>
          <p:cNvPr id="18436" name="Rectangle 2"/>
          <p:cNvSpPr>
            <a:spLocks noGrp="1" noChangeArrowheads="1"/>
          </p:cNvSpPr>
          <p:nvPr>
            <p:ph type="title"/>
          </p:nvPr>
        </p:nvSpPr>
        <p:spPr>
          <a:xfrm>
            <a:off x="1371600" y="609600"/>
            <a:ext cx="7696200" cy="762000"/>
          </a:xfrm>
        </p:spPr>
        <p:txBody>
          <a:bodyPr/>
          <a:lstStyle/>
          <a:p>
            <a:pPr eaLnBrk="1" hangingPunct="1"/>
            <a:r>
              <a:rPr lang="en-US" altLang="cs-CZ" sz="2500" b="1" smtClean="0">
                <a:latin typeface="Times New Roman" pitchFamily="18" charset="0"/>
              </a:rPr>
              <a:t>Frequency Distribution of </a:t>
            </a:r>
            <a:r>
              <a:rPr lang="en-US" altLang="cs-CZ" sz="2500" b="1" i="1" smtClean="0">
                <a:latin typeface="Times New Roman" pitchFamily="18" charset="0"/>
              </a:rPr>
              <a:t>t</a:t>
            </a:r>
            <a:r>
              <a:rPr lang="en-US" altLang="cs-CZ" sz="2500" b="1" smtClean="0">
                <a:latin typeface="Times New Roman" pitchFamily="18" charset="0"/>
              </a:rPr>
              <a:t>-ratios of Mutual Fund Alphas (gross of transactions costs)</a:t>
            </a:r>
            <a:endParaRPr lang="en-US" altLang="cs-CZ" sz="2000" smtClean="0"/>
          </a:p>
        </p:txBody>
      </p:sp>
      <p:sp>
        <p:nvSpPr>
          <p:cNvPr id="18437" name="Rectangle 5"/>
          <p:cNvSpPr>
            <a:spLocks noGrp="1" noChangeArrowheads="1"/>
          </p:cNvSpPr>
          <p:nvPr>
            <p:ph type="body" idx="1"/>
          </p:nvPr>
        </p:nvSpPr>
        <p:spPr/>
        <p:txBody>
          <a:bodyPr/>
          <a:lstStyle/>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buFontTx/>
              <a:buNone/>
            </a:pPr>
            <a:endParaRPr lang="en-GB" altLang="cs-CZ" sz="1400" smtClean="0">
              <a:latin typeface="Times New Roman" pitchFamily="18" charset="0"/>
            </a:endParaRPr>
          </a:p>
          <a:p>
            <a:pPr eaLnBrk="1" hangingPunct="1">
              <a:lnSpc>
                <a:spcPct val="90000"/>
              </a:lnSpc>
              <a:buFontTx/>
              <a:buNone/>
            </a:pPr>
            <a:endParaRPr lang="en-GB" altLang="cs-CZ" sz="1400" smtClean="0">
              <a:latin typeface="Times New Roman" pitchFamily="18" charset="0"/>
            </a:endParaRPr>
          </a:p>
          <a:p>
            <a:pPr eaLnBrk="1" hangingPunct="1">
              <a:lnSpc>
                <a:spcPct val="90000"/>
              </a:lnSpc>
              <a:buFontTx/>
              <a:buNone/>
            </a:pPr>
            <a:r>
              <a:rPr lang="en-GB" altLang="cs-CZ" sz="1400" smtClean="0">
                <a:latin typeface="Times New Roman" pitchFamily="18" charset="0"/>
              </a:rPr>
              <a:t>			Source Jensen (1968). Reprinted with the permission of Blackwell publishers.</a:t>
            </a:r>
          </a:p>
        </p:txBody>
      </p:sp>
      <p:pic>
        <p:nvPicPr>
          <p:cNvPr id="1843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905000"/>
            <a:ext cx="6172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A552AD2-827B-4740-BB0F-841D7202E84B}" type="slidenum">
              <a:rPr lang="en-GB" altLang="cs-CZ" sz="1400">
                <a:latin typeface="Times New Roman" pitchFamily="18" charset="0"/>
              </a:rPr>
              <a:pPr>
                <a:spcBef>
                  <a:spcPct val="0"/>
                </a:spcBef>
                <a:buFontTx/>
                <a:buNone/>
              </a:pPr>
              <a:t>16</a:t>
            </a:fld>
            <a:endParaRPr lang="en-GB" altLang="cs-CZ" sz="1400">
              <a:latin typeface="Times New Roman" pitchFamily="18" charset="0"/>
            </a:endParaRPr>
          </a:p>
        </p:txBody>
      </p:sp>
      <p:sp>
        <p:nvSpPr>
          <p:cNvPr id="19460" name="Rectangle 2050"/>
          <p:cNvSpPr>
            <a:spLocks noGrp="1" noChangeArrowheads="1"/>
          </p:cNvSpPr>
          <p:nvPr>
            <p:ph type="title"/>
          </p:nvPr>
        </p:nvSpPr>
        <p:spPr>
          <a:xfrm>
            <a:off x="1295400" y="533400"/>
            <a:ext cx="7772400" cy="914400"/>
          </a:xfrm>
        </p:spPr>
        <p:txBody>
          <a:bodyPr/>
          <a:lstStyle/>
          <a:p>
            <a:pPr eaLnBrk="1" hangingPunct="1"/>
            <a:r>
              <a:rPr lang="en-US" altLang="cs-CZ" sz="2500" b="1" smtClean="0">
                <a:latin typeface="Times New Roman" pitchFamily="18" charset="0"/>
              </a:rPr>
              <a:t>Frequency Distribution of </a:t>
            </a:r>
            <a:r>
              <a:rPr lang="en-US" altLang="cs-CZ" sz="2500" b="1" i="1" smtClean="0">
                <a:latin typeface="Times New Roman" pitchFamily="18" charset="0"/>
              </a:rPr>
              <a:t>t</a:t>
            </a:r>
            <a:r>
              <a:rPr lang="en-US" altLang="cs-CZ" sz="2500" b="1" smtClean="0">
                <a:latin typeface="Times New Roman" pitchFamily="18" charset="0"/>
              </a:rPr>
              <a:t>-ratios of Mutual Fund </a:t>
            </a:r>
            <a:br>
              <a:rPr lang="en-US" altLang="cs-CZ" sz="2500" b="1" smtClean="0">
                <a:latin typeface="Times New Roman" pitchFamily="18" charset="0"/>
              </a:rPr>
            </a:br>
            <a:r>
              <a:rPr lang="en-US" altLang="cs-CZ" sz="2500" b="1" smtClean="0">
                <a:latin typeface="Times New Roman" pitchFamily="18" charset="0"/>
              </a:rPr>
              <a:t>Alphas (net of transactions costs)</a:t>
            </a:r>
            <a:endParaRPr lang="en-US" altLang="cs-CZ" smtClean="0"/>
          </a:p>
        </p:txBody>
      </p:sp>
      <p:sp>
        <p:nvSpPr>
          <p:cNvPr id="19461" name="Rectangle 2058"/>
          <p:cNvSpPr>
            <a:spLocks noGrp="1" noChangeArrowheads="1"/>
          </p:cNvSpPr>
          <p:nvPr>
            <p:ph type="body" idx="1"/>
          </p:nvPr>
        </p:nvSpPr>
        <p:spPr/>
        <p:txBody>
          <a:bodyPr/>
          <a:lstStyle/>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buFontTx/>
              <a:buNone/>
            </a:pPr>
            <a:r>
              <a:rPr lang="en-GB" altLang="cs-CZ" sz="1200" smtClean="0">
                <a:latin typeface="Times New Roman" pitchFamily="18" charset="0"/>
              </a:rPr>
              <a:t>	</a:t>
            </a:r>
          </a:p>
          <a:p>
            <a:pPr eaLnBrk="1" hangingPunct="1">
              <a:lnSpc>
                <a:spcPct val="90000"/>
              </a:lnSpc>
              <a:buFontTx/>
              <a:buNone/>
            </a:pPr>
            <a:r>
              <a:rPr lang="en-GB" altLang="cs-CZ" sz="1200" smtClean="0">
                <a:latin typeface="Times New Roman" pitchFamily="18" charset="0"/>
              </a:rPr>
              <a:t>			Source Jensen (1968). Reprinted with the permission of Blackwell publishers.</a:t>
            </a:r>
          </a:p>
          <a:p>
            <a:pPr eaLnBrk="1" hangingPunct="1">
              <a:lnSpc>
                <a:spcPct val="90000"/>
              </a:lnSpc>
            </a:pPr>
            <a:endParaRPr lang="en-GB" altLang="cs-CZ" sz="1800" smtClean="0"/>
          </a:p>
        </p:txBody>
      </p:sp>
      <p:pic>
        <p:nvPicPr>
          <p:cNvPr id="19462" name="Picture 20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981200"/>
            <a:ext cx="6096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7F96A53D-548B-423A-A7CE-5879CB760852}" type="slidenum">
              <a:rPr lang="en-GB" altLang="cs-CZ" sz="1400">
                <a:latin typeface="Times New Roman" pitchFamily="18" charset="0"/>
              </a:rPr>
              <a:pPr>
                <a:spcBef>
                  <a:spcPct val="0"/>
                </a:spcBef>
                <a:buFontTx/>
                <a:buNone/>
              </a:pPr>
              <a:t>17</a:t>
            </a:fld>
            <a:endParaRPr lang="en-GB" altLang="cs-CZ" sz="1400">
              <a:latin typeface="Times New Roman" pitchFamily="18" charset="0"/>
            </a:endParaRPr>
          </a:p>
        </p:txBody>
      </p:sp>
      <p:sp>
        <p:nvSpPr>
          <p:cNvPr id="20484" name="Rectangle 2"/>
          <p:cNvSpPr>
            <a:spLocks noGrp="1" noChangeArrowheads="1"/>
          </p:cNvSpPr>
          <p:nvPr>
            <p:ph type="title"/>
          </p:nvPr>
        </p:nvSpPr>
        <p:spPr>
          <a:xfrm>
            <a:off x="1295400" y="533400"/>
            <a:ext cx="7772400" cy="1143000"/>
          </a:xfrm>
        </p:spPr>
        <p:txBody>
          <a:bodyPr/>
          <a:lstStyle/>
          <a:p>
            <a:pPr eaLnBrk="1" hangingPunct="1"/>
            <a:r>
              <a:rPr lang="en-US" altLang="cs-CZ" sz="2500" b="1" smtClean="0">
                <a:solidFill>
                  <a:schemeClr val="tx1"/>
                </a:solidFill>
                <a:latin typeface="Times New Roman" pitchFamily="18" charset="0"/>
              </a:rPr>
              <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Can UK Unit Trust Managers “Beat the Market”?</a:t>
            </a:r>
            <a:br>
              <a:rPr lang="en-US" altLang="cs-CZ" sz="2500" b="1" smtClean="0">
                <a:solidFill>
                  <a:schemeClr val="tx1"/>
                </a:solidFill>
                <a:latin typeface="Times New Roman" pitchFamily="18" charset="0"/>
              </a:rPr>
            </a:br>
            <a:endParaRPr lang="en-US" altLang="cs-CZ" b="1" smtClean="0">
              <a:solidFill>
                <a:schemeClr val="tx1"/>
              </a:solidFill>
              <a:latin typeface="CG Times" pitchFamily="18" charset="0"/>
            </a:endParaRPr>
          </a:p>
        </p:txBody>
      </p:sp>
      <p:sp>
        <p:nvSpPr>
          <p:cNvPr id="20485" name="Rectangle 3"/>
          <p:cNvSpPr>
            <a:spLocks noGrp="1" noChangeArrowheads="1"/>
          </p:cNvSpPr>
          <p:nvPr>
            <p:ph type="body" idx="1"/>
          </p:nvPr>
        </p:nvSpPr>
        <p:spPr>
          <a:xfrm>
            <a:off x="457200" y="1828800"/>
            <a:ext cx="8382000" cy="4171950"/>
          </a:xfrm>
        </p:spPr>
        <p:txBody>
          <a:bodyPr/>
          <a:lstStyle/>
          <a:p>
            <a:pPr algn="just" eaLnBrk="1" hangingPunct="1"/>
            <a:r>
              <a:rPr lang="en-US" altLang="cs-CZ" sz="2000" smtClean="0">
                <a:latin typeface="Times New Roman" pitchFamily="18" charset="0"/>
              </a:rPr>
              <a:t>We now perform a variant on Jensen’s test in the context of the UK market, considering monthly returns on 76 equity unit trusts.  The data cover the period January 1979 – May 2000 (257 observations for each fund). Some summary statistics for the funds are:</a:t>
            </a:r>
          </a:p>
          <a:p>
            <a:pPr algn="just" eaLnBrk="1" hangingPunct="1">
              <a:buFontTx/>
              <a:buNone/>
            </a:pPr>
            <a:r>
              <a:rPr lang="en-US" altLang="cs-CZ" sz="2000" smtClean="0">
                <a:latin typeface="Times New Roman" pitchFamily="18" charset="0"/>
              </a:rPr>
              <a:t>					       Mean   Minimum   Maximum Median</a:t>
            </a:r>
          </a:p>
          <a:p>
            <a:pPr eaLnBrk="1" hangingPunct="1">
              <a:buFontTx/>
              <a:buNone/>
            </a:pPr>
            <a:r>
              <a:rPr lang="en-GB" altLang="cs-CZ" sz="2000" smtClean="0">
                <a:latin typeface="Times New Roman" pitchFamily="18" charset="0"/>
              </a:rPr>
              <a:t>Average monthly return, 1979-2000        1.0%       0.6%	1.4%	1.0%</a:t>
            </a:r>
          </a:p>
          <a:p>
            <a:pPr eaLnBrk="1" hangingPunct="1">
              <a:buFontTx/>
              <a:buNone/>
            </a:pPr>
            <a:r>
              <a:rPr lang="en-GB" altLang="cs-CZ" sz="2000" smtClean="0">
                <a:latin typeface="Times New Roman" pitchFamily="18" charset="0"/>
              </a:rPr>
              <a:t>Standard deviation of returns over time   5.1%       4.3%	6.9%	5.0%</a:t>
            </a:r>
          </a:p>
          <a:p>
            <a:pPr eaLnBrk="1" hangingPunct="1">
              <a:buFontTx/>
              <a:buNone/>
            </a:pPr>
            <a:endParaRPr lang="en-GB" altLang="cs-CZ" sz="2000" smtClean="0">
              <a:latin typeface="Times New Roman" pitchFamily="18" charset="0"/>
            </a:endParaRPr>
          </a:p>
          <a:p>
            <a:pPr eaLnBrk="1" hangingPunct="1"/>
            <a:r>
              <a:rPr lang="en-US" altLang="cs-CZ" sz="2000" smtClean="0">
                <a:latin typeface="Times New Roman" pitchFamily="18" charset="0"/>
              </a:rPr>
              <a:t>Jensen Regression Results for UK Unit Trust Returns, January 1979-May 2000</a:t>
            </a:r>
            <a:endParaRPr lang="en-GB" altLang="cs-CZ" sz="2000" smtClean="0">
              <a:latin typeface="Times New Roman" pitchFamily="18" charset="0"/>
            </a:endParaRPr>
          </a:p>
          <a:p>
            <a:pPr eaLnBrk="1" hangingPunct="1">
              <a:buFontTx/>
              <a:buNone/>
            </a:pPr>
            <a:endParaRPr lang="en-US" altLang="cs-CZ" sz="2000" smtClean="0">
              <a:latin typeface="Times New Roman" pitchFamily="18" charset="0"/>
            </a:endParaRPr>
          </a:p>
          <a:p>
            <a:pPr eaLnBrk="1" hangingPunct="1">
              <a:buFontTx/>
              <a:buNone/>
            </a:pPr>
            <a:endParaRPr lang="en-US" altLang="cs-CZ" sz="2000" smtClean="0">
              <a:latin typeface="Times New Roman" pitchFamily="18" charset="0"/>
            </a:endParaRPr>
          </a:p>
        </p:txBody>
      </p:sp>
      <p:pic>
        <p:nvPicPr>
          <p:cNvPr id="20486"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50" y="5181600"/>
            <a:ext cx="4730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23491A4-1DE3-49FE-AFB6-F9CD4B003BFC}" type="slidenum">
              <a:rPr lang="en-GB" altLang="cs-CZ" sz="1400">
                <a:latin typeface="Times New Roman" pitchFamily="18" charset="0"/>
              </a:rPr>
              <a:pPr>
                <a:spcBef>
                  <a:spcPct val="0"/>
                </a:spcBef>
                <a:buFontTx/>
                <a:buNone/>
              </a:pPr>
              <a:t>18</a:t>
            </a:fld>
            <a:endParaRPr lang="en-GB" altLang="cs-CZ" sz="1400">
              <a:latin typeface="Times New Roman" pitchFamily="18" charset="0"/>
            </a:endParaRPr>
          </a:p>
        </p:txBody>
      </p:sp>
      <p:sp>
        <p:nvSpPr>
          <p:cNvPr id="21508" name="Rectangle 2"/>
          <p:cNvSpPr>
            <a:spLocks noGrp="1" noChangeArrowheads="1"/>
          </p:cNvSpPr>
          <p:nvPr>
            <p:ph type="title"/>
          </p:nvPr>
        </p:nvSpPr>
        <p:spPr>
          <a:xfrm>
            <a:off x="1219200" y="609600"/>
            <a:ext cx="7772400" cy="762000"/>
          </a:xfrm>
        </p:spPr>
        <p:txBody>
          <a:bodyPr/>
          <a:lstStyle/>
          <a:p>
            <a:pPr eaLnBrk="1" hangingPunct="1"/>
            <a:r>
              <a:rPr lang="en-US" altLang="cs-CZ" sz="2500" b="1" smtClean="0">
                <a:solidFill>
                  <a:schemeClr val="tx1"/>
                </a:solidFill>
                <a:latin typeface="Times New Roman" pitchFamily="18" charset="0"/>
              </a:rPr>
              <a:t>Can UK Unit Trust Managers “Beat the Market”?</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 Results</a:t>
            </a:r>
            <a:endParaRPr lang="en-US" altLang="cs-CZ" sz="2000" b="1" smtClean="0">
              <a:solidFill>
                <a:schemeClr val="tx1"/>
              </a:solidFill>
              <a:latin typeface="Times New Roman" pitchFamily="18" charset="0"/>
            </a:endParaRPr>
          </a:p>
        </p:txBody>
      </p:sp>
      <p:sp>
        <p:nvSpPr>
          <p:cNvPr id="21509" name="Rectangle 3"/>
          <p:cNvSpPr>
            <a:spLocks noGrp="1" noChangeArrowheads="1"/>
          </p:cNvSpPr>
          <p:nvPr>
            <p:ph type="body" idx="1"/>
          </p:nvPr>
        </p:nvSpPr>
        <p:spPr/>
        <p:txBody>
          <a:bodyPr/>
          <a:lstStyle/>
          <a:p>
            <a:pPr eaLnBrk="1" hangingPunct="1">
              <a:buFontTx/>
              <a:buNone/>
            </a:pPr>
            <a:r>
              <a:rPr lang="en-US" altLang="cs-CZ" sz="2000" smtClean="0">
                <a:latin typeface="Times New Roman" pitchFamily="18" charset="0"/>
              </a:rPr>
              <a:t>    Estimates of	Mean	   Minimum	Maximum	Median</a:t>
            </a:r>
          </a:p>
          <a:p>
            <a:pPr eaLnBrk="1" hangingPunct="1">
              <a:buFontTx/>
              <a:buNone/>
            </a:pPr>
            <a:r>
              <a:rPr lang="en-US" altLang="cs-CZ" sz="2000" i="1" smtClean="0">
                <a:latin typeface="Times New Roman" pitchFamily="18" charset="0"/>
                <a:sym typeface="Symbol" pitchFamily="18" charset="2"/>
              </a:rPr>
              <a:t>	     </a:t>
            </a:r>
            <a:r>
              <a:rPr lang="en-US" altLang="cs-CZ" sz="2000" smtClean="0">
                <a:latin typeface="Times New Roman" pitchFamily="18" charset="0"/>
              </a:rPr>
              <a:t>		-0.02%	     -0.54%	  0.33%	              -0.03%</a:t>
            </a:r>
          </a:p>
          <a:p>
            <a:pPr eaLnBrk="1" hangingPunct="1">
              <a:buFontTx/>
              <a:buNone/>
            </a:pPr>
            <a:r>
              <a:rPr lang="en-US" altLang="cs-CZ" sz="2000" i="1" smtClean="0">
                <a:latin typeface="Times New Roman" pitchFamily="18" charset="0"/>
                <a:sym typeface="Symbol" pitchFamily="18" charset="2"/>
              </a:rPr>
              <a:t>	     </a:t>
            </a:r>
            <a:r>
              <a:rPr lang="en-US" altLang="cs-CZ" sz="2000" smtClean="0">
                <a:latin typeface="Times New Roman" pitchFamily="18" charset="0"/>
              </a:rPr>
              <a:t>		 0.91	       0.56	                  1.09	               0.91</a:t>
            </a:r>
          </a:p>
          <a:p>
            <a:pPr eaLnBrk="1" hangingPunct="1">
              <a:buFontTx/>
              <a:buNone/>
            </a:pPr>
            <a:r>
              <a:rPr lang="en-US" altLang="cs-CZ" sz="2000" smtClean="0">
                <a:latin typeface="Times New Roman" pitchFamily="18" charset="0"/>
              </a:rPr>
              <a:t>	t-ratio on </a:t>
            </a:r>
            <a:r>
              <a:rPr lang="en-US" altLang="cs-CZ" sz="2000" i="1" smtClean="0">
                <a:latin typeface="Times New Roman" pitchFamily="18" charset="0"/>
                <a:sym typeface="Symbol" pitchFamily="18" charset="2"/>
              </a:rPr>
              <a:t></a:t>
            </a:r>
            <a:r>
              <a:rPr lang="en-US" altLang="cs-CZ" sz="2000" smtClean="0">
                <a:latin typeface="Times New Roman" pitchFamily="18" charset="0"/>
              </a:rPr>
              <a:t>	-0.07	      -2.44	                  3.11	              -0.25</a:t>
            </a:r>
          </a:p>
          <a:p>
            <a:pPr eaLnBrk="1" hangingPunct="1">
              <a:buFontTx/>
              <a:buNone/>
            </a:pPr>
            <a:endParaRPr lang="en-US" altLang="cs-CZ" sz="2000" smtClean="0"/>
          </a:p>
          <a:p>
            <a:pPr algn="just" eaLnBrk="1" hangingPunct="1"/>
            <a:r>
              <a:rPr lang="en-US" altLang="cs-CZ" sz="2000" smtClean="0">
                <a:latin typeface="CG Times" pitchFamily="18" charset="0"/>
              </a:rPr>
              <a:t>In fact, gross of transactions costs, 9 funds of the sample of 76 were able to significantly out-perform the market by providing a significant positive alpha, while 7 funds yielded significant negative alphas. </a:t>
            </a:r>
          </a:p>
          <a:p>
            <a:pPr eaLnBrk="1" hangingPunct="1">
              <a:buFontTx/>
              <a:buNone/>
            </a:pPr>
            <a:endParaRPr lang="en-US" altLang="cs-CZ" sz="20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5076E38-AFC0-4B88-8D12-2E07373A6073}" type="slidenum">
              <a:rPr lang="en-GB" altLang="cs-CZ" sz="1400">
                <a:latin typeface="Times New Roman" pitchFamily="18" charset="0"/>
              </a:rPr>
              <a:pPr>
                <a:spcBef>
                  <a:spcPct val="0"/>
                </a:spcBef>
                <a:buFontTx/>
                <a:buNone/>
              </a:pPr>
              <a:t>19</a:t>
            </a:fld>
            <a:endParaRPr lang="en-GB" altLang="cs-CZ" sz="1400">
              <a:latin typeface="Times New Roman" pitchFamily="18" charset="0"/>
            </a:endParaRPr>
          </a:p>
        </p:txBody>
      </p:sp>
      <p:sp>
        <p:nvSpPr>
          <p:cNvPr id="22532" name="Rectangle 2"/>
          <p:cNvSpPr>
            <a:spLocks noGrp="1" noChangeArrowheads="1"/>
          </p:cNvSpPr>
          <p:nvPr>
            <p:ph type="title"/>
          </p:nvPr>
        </p:nvSpPr>
        <p:spPr>
          <a:xfrm>
            <a:off x="1066800" y="685800"/>
            <a:ext cx="7772400" cy="838200"/>
          </a:xfrm>
        </p:spPr>
        <p:txBody>
          <a:bodyPr/>
          <a:lstStyle/>
          <a:p>
            <a:pPr eaLnBrk="1" hangingPunct="1"/>
            <a:r>
              <a:rPr lang="en-GB" altLang="cs-CZ" sz="2500" b="1" smtClean="0">
                <a:solidFill>
                  <a:schemeClr val="tx1"/>
                </a:solidFill>
                <a:latin typeface="Times New Roman" pitchFamily="18" charset="0"/>
              </a:rPr>
              <a:t>Testing Multiple Hypotheses: The </a:t>
            </a:r>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-test</a:t>
            </a:r>
            <a:endParaRPr lang="en-US" altLang="cs-CZ" sz="2000" b="1" smtClean="0">
              <a:solidFill>
                <a:schemeClr val="tx1"/>
              </a:solidFill>
              <a:latin typeface="Times New Roman" pitchFamily="18" charset="0"/>
            </a:endParaRPr>
          </a:p>
        </p:txBody>
      </p:sp>
      <p:sp>
        <p:nvSpPr>
          <p:cNvPr id="22533" name="Rectangle 3"/>
          <p:cNvSpPr>
            <a:spLocks noGrp="1" noChangeArrowheads="1"/>
          </p:cNvSpPr>
          <p:nvPr>
            <p:ph type="body" idx="1"/>
          </p:nvPr>
        </p:nvSpPr>
        <p:spPr>
          <a:xfrm>
            <a:off x="685800" y="1828800"/>
            <a:ext cx="8077200" cy="4267200"/>
          </a:xfrm>
        </p:spPr>
        <p:txBody>
          <a:bodyPr/>
          <a:lstStyle/>
          <a:p>
            <a:pPr eaLnBrk="1" hangingPunct="1"/>
            <a:r>
              <a:rPr lang="en-GB" altLang="cs-CZ" sz="2000" smtClean="0">
                <a:latin typeface="Times New Roman" pitchFamily="18" charset="0"/>
              </a:rPr>
              <a:t>We used the </a:t>
            </a:r>
            <a:r>
              <a:rPr lang="en-GB" altLang="cs-CZ" sz="2000" i="1" smtClean="0">
                <a:latin typeface="Times New Roman" pitchFamily="18" charset="0"/>
              </a:rPr>
              <a:t>t</a:t>
            </a:r>
            <a:r>
              <a:rPr lang="en-GB" altLang="cs-CZ" sz="2000" smtClean="0">
                <a:latin typeface="Times New Roman" pitchFamily="18" charset="0"/>
              </a:rPr>
              <a:t>-test to test single hypotheses, i.e. hypotheses involving only one coefficient. But what if we want to test more than one coefficient simultaneously?</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We do this using the </a:t>
            </a:r>
            <a:r>
              <a:rPr lang="en-GB" altLang="cs-CZ" sz="2000" i="1" smtClean="0">
                <a:latin typeface="Times New Roman" pitchFamily="18" charset="0"/>
              </a:rPr>
              <a:t>F</a:t>
            </a:r>
            <a:r>
              <a:rPr lang="en-GB" altLang="cs-CZ" sz="2000" smtClean="0">
                <a:latin typeface="Times New Roman" pitchFamily="18" charset="0"/>
              </a:rPr>
              <a:t>-test. The </a:t>
            </a:r>
            <a:r>
              <a:rPr lang="en-GB" altLang="cs-CZ" sz="2000" i="1" smtClean="0">
                <a:latin typeface="Times New Roman" pitchFamily="18" charset="0"/>
              </a:rPr>
              <a:t>F</a:t>
            </a:r>
            <a:r>
              <a:rPr lang="en-GB" altLang="cs-CZ" sz="2000" smtClean="0">
                <a:latin typeface="Times New Roman" pitchFamily="18" charset="0"/>
              </a:rPr>
              <a:t>-test involves estimating 2 regressions. </a:t>
            </a:r>
          </a:p>
          <a:p>
            <a:pPr eaLnBrk="1" hangingPunct="1"/>
            <a:endParaRPr lang="en-GB" altLang="cs-CZ" sz="2000" smtClean="0">
              <a:latin typeface="Times New Roman" pitchFamily="18" charset="0"/>
            </a:endParaRPr>
          </a:p>
          <a:p>
            <a:pPr eaLnBrk="1" hangingPunct="1">
              <a:lnSpc>
                <a:spcPct val="90000"/>
              </a:lnSpc>
            </a:pPr>
            <a:r>
              <a:rPr lang="en-GB" altLang="cs-CZ" sz="2000" smtClean="0">
                <a:latin typeface="Times New Roman" pitchFamily="18" charset="0"/>
              </a:rPr>
              <a:t>The </a:t>
            </a:r>
            <a:r>
              <a:rPr lang="en-GB" altLang="cs-CZ" sz="2000" u="sng" smtClean="0">
                <a:latin typeface="Times New Roman" pitchFamily="18" charset="0"/>
              </a:rPr>
              <a:t>unrestricted regression</a:t>
            </a:r>
            <a:r>
              <a:rPr lang="en-GB" altLang="cs-CZ" sz="2000" smtClean="0">
                <a:latin typeface="Times New Roman" pitchFamily="18" charset="0"/>
              </a:rPr>
              <a:t> is the one in which the coefficients are freely determined by the data, as we have done before.</a:t>
            </a:r>
          </a:p>
          <a:p>
            <a:pPr eaLnBrk="1" hangingPunct="1">
              <a:lnSpc>
                <a:spcPct val="90000"/>
              </a:lnSpc>
            </a:pPr>
            <a:endParaRPr lang="en-GB" altLang="cs-CZ" sz="2000" smtClean="0">
              <a:latin typeface="Times New Roman" pitchFamily="18" charset="0"/>
            </a:endParaRPr>
          </a:p>
          <a:p>
            <a:pPr eaLnBrk="1" hangingPunct="1">
              <a:lnSpc>
                <a:spcPct val="90000"/>
              </a:lnSpc>
            </a:pPr>
            <a:r>
              <a:rPr lang="en-GB" altLang="cs-CZ" sz="2000" smtClean="0">
                <a:latin typeface="Times New Roman" pitchFamily="18" charset="0"/>
              </a:rPr>
              <a:t>The </a:t>
            </a:r>
            <a:r>
              <a:rPr lang="en-GB" altLang="cs-CZ" sz="2000" u="sng" smtClean="0">
                <a:latin typeface="Times New Roman" pitchFamily="18" charset="0"/>
              </a:rPr>
              <a:t>restricted regression</a:t>
            </a:r>
            <a:r>
              <a:rPr lang="en-GB" altLang="cs-CZ" sz="2000" smtClean="0">
                <a:latin typeface="Times New Roman" pitchFamily="18" charset="0"/>
              </a:rPr>
              <a:t> is the one in which the coefficients are restricted, i.e. the restrictions are imposed on some </a:t>
            </a:r>
            <a:r>
              <a:rPr lang="en-GB" altLang="cs-CZ" sz="2000" i="1" smtClean="0">
                <a:latin typeface="Times New Roman" pitchFamily="18" charset="0"/>
                <a:sym typeface="Symbol" pitchFamily="18" charset="2"/>
              </a:rPr>
              <a:t></a:t>
            </a:r>
            <a:r>
              <a:rPr lang="en-GB" altLang="cs-CZ" sz="2000" smtClean="0">
                <a:latin typeface="Times New Roman" pitchFamily="18" charset="0"/>
              </a:rPr>
              <a:t>s.</a:t>
            </a:r>
          </a:p>
          <a:p>
            <a:pPr eaLnBrk="1" hangingPunct="1"/>
            <a:endParaRPr lang="en-US" altLang="cs-CZ" sz="2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F0344FF-3766-4D6F-8050-AA4E6CC9B1FF}" type="slidenum">
              <a:rPr lang="en-GB" altLang="cs-CZ" sz="1400">
                <a:latin typeface="Times New Roman" pitchFamily="18" charset="0"/>
              </a:rPr>
              <a:pPr>
                <a:spcBef>
                  <a:spcPct val="0"/>
                </a:spcBef>
                <a:buFontTx/>
                <a:buNone/>
              </a:pPr>
              <a:t>2</a:t>
            </a:fld>
            <a:endParaRPr lang="en-GB" altLang="cs-CZ" sz="1400">
              <a:latin typeface="Times New Roman" pitchFamily="18" charset="0"/>
            </a:endParaRPr>
          </a:p>
        </p:txBody>
      </p:sp>
      <p:sp>
        <p:nvSpPr>
          <p:cNvPr id="5124" name="Rectangle 2"/>
          <p:cNvSpPr>
            <a:spLocks noGrp="1" noChangeArrowheads="1"/>
          </p:cNvSpPr>
          <p:nvPr>
            <p:ph type="title"/>
          </p:nvPr>
        </p:nvSpPr>
        <p:spPr>
          <a:xfrm>
            <a:off x="1066800" y="609600"/>
            <a:ext cx="7772400" cy="1143000"/>
          </a:xfrm>
        </p:spPr>
        <p:txBody>
          <a:bodyPr/>
          <a:lstStyle/>
          <a:p>
            <a:pPr eaLnBrk="1" hangingPunct="1"/>
            <a:r>
              <a:rPr lang="en-GB" altLang="cs-CZ" sz="2500" b="1" smtClean="0">
                <a:solidFill>
                  <a:schemeClr val="tx1"/>
                </a:solidFill>
                <a:latin typeface="Times New Roman" pitchFamily="18" charset="0"/>
              </a:rPr>
              <a:t>Generalising the Simple Model to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Multiple Linear Regression </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5125" name="Rectangle 3"/>
          <p:cNvSpPr>
            <a:spLocks noGrp="1" noChangeArrowheads="1"/>
          </p:cNvSpPr>
          <p:nvPr>
            <p:ph type="body" idx="1"/>
          </p:nvPr>
        </p:nvSpPr>
        <p:spPr>
          <a:xfrm>
            <a:off x="457200" y="1828800"/>
            <a:ext cx="8178800" cy="4229100"/>
          </a:xfrm>
        </p:spPr>
        <p:txBody>
          <a:bodyPr/>
          <a:lstStyle/>
          <a:p>
            <a:pPr algn="just" eaLnBrk="1" hangingPunct="1">
              <a:lnSpc>
                <a:spcPct val="90000"/>
              </a:lnSpc>
            </a:pPr>
            <a:r>
              <a:rPr lang="en-GB" altLang="cs-CZ" sz="2000" smtClean="0">
                <a:latin typeface="Times New Roman" pitchFamily="18" charset="0"/>
              </a:rPr>
              <a:t>Before, we have used the model </a:t>
            </a:r>
          </a:p>
          <a:p>
            <a:pPr algn="just" eaLnBrk="1" hangingPunct="1">
              <a:lnSpc>
                <a:spcPct val="90000"/>
              </a:lnSpc>
              <a:buFontTx/>
              <a:buNone/>
            </a:pPr>
            <a:r>
              <a:rPr lang="en-GB" altLang="cs-CZ" sz="2000" smtClean="0">
                <a:latin typeface="Times New Roman" pitchFamily="18" charset="0"/>
              </a:rPr>
              <a:t>	                          	            </a:t>
            </a:r>
            <a:r>
              <a:rPr lang="en-GB" altLang="cs-CZ" sz="2000" i="1" smtClean="0">
                <a:latin typeface="Times New Roman" pitchFamily="18" charset="0"/>
              </a:rPr>
              <a:t>t</a:t>
            </a:r>
            <a:r>
              <a:rPr lang="en-GB" altLang="cs-CZ" sz="2000" smtClean="0">
                <a:latin typeface="Times New Roman" pitchFamily="18" charset="0"/>
              </a:rPr>
              <a:t> = 1,2,...,</a:t>
            </a:r>
            <a:r>
              <a:rPr lang="en-GB" altLang="cs-CZ" sz="2000" i="1" smtClean="0">
                <a:latin typeface="Times New Roman" pitchFamily="18" charset="0"/>
              </a:rPr>
              <a:t>T</a:t>
            </a:r>
            <a:endParaRPr lang="en-GB" altLang="cs-CZ" sz="2000" smtClean="0">
              <a:latin typeface="Times New Roman" pitchFamily="18" charset="0"/>
            </a:endParaRPr>
          </a:p>
          <a:p>
            <a:pPr algn="just" eaLnBrk="1" hangingPunct="1">
              <a:lnSpc>
                <a:spcPct val="90000"/>
              </a:lnSpc>
            </a:pPr>
            <a:r>
              <a:rPr lang="en-GB" altLang="cs-CZ" sz="2000" smtClean="0">
                <a:latin typeface="Times New Roman" pitchFamily="18" charset="0"/>
              </a:rPr>
              <a:t>But what if our dependent (</a:t>
            </a:r>
            <a:r>
              <a:rPr lang="en-GB" altLang="cs-CZ" sz="2000" i="1" smtClean="0">
                <a:latin typeface="Times New Roman" pitchFamily="18" charset="0"/>
              </a:rPr>
              <a:t>y</a:t>
            </a:r>
            <a:r>
              <a:rPr lang="en-GB" altLang="cs-CZ" sz="2000" smtClean="0">
                <a:latin typeface="Times New Roman" pitchFamily="18" charset="0"/>
              </a:rPr>
              <a:t>) variable depends on more than one independent variable? </a:t>
            </a:r>
          </a:p>
          <a:p>
            <a:pPr algn="just" eaLnBrk="1" hangingPunct="1">
              <a:lnSpc>
                <a:spcPct val="90000"/>
              </a:lnSpc>
              <a:buFontTx/>
              <a:buNone/>
            </a:pPr>
            <a:r>
              <a:rPr lang="en-GB" altLang="cs-CZ" sz="2000" smtClean="0">
                <a:latin typeface="Times New Roman" pitchFamily="18" charset="0"/>
              </a:rPr>
              <a:t>	For example the number of cars sold might plausibly depend on</a:t>
            </a:r>
          </a:p>
          <a:p>
            <a:pPr algn="just" eaLnBrk="1" hangingPunct="1">
              <a:lnSpc>
                <a:spcPct val="90000"/>
              </a:lnSpc>
              <a:buFontTx/>
              <a:buNone/>
            </a:pPr>
            <a:r>
              <a:rPr lang="en-GB" altLang="cs-CZ" sz="2000" smtClean="0">
                <a:latin typeface="Times New Roman" pitchFamily="18" charset="0"/>
              </a:rPr>
              <a:t>		1. the price of cars</a:t>
            </a:r>
          </a:p>
          <a:p>
            <a:pPr algn="just" eaLnBrk="1" hangingPunct="1">
              <a:lnSpc>
                <a:spcPct val="90000"/>
              </a:lnSpc>
              <a:buFontTx/>
              <a:buNone/>
            </a:pPr>
            <a:r>
              <a:rPr lang="en-GB" altLang="cs-CZ" sz="2000" smtClean="0">
                <a:latin typeface="Times New Roman" pitchFamily="18" charset="0"/>
              </a:rPr>
              <a:t>		2. the price of public transport</a:t>
            </a:r>
          </a:p>
          <a:p>
            <a:pPr algn="just" eaLnBrk="1" hangingPunct="1">
              <a:lnSpc>
                <a:spcPct val="90000"/>
              </a:lnSpc>
              <a:buFontTx/>
              <a:buNone/>
            </a:pPr>
            <a:r>
              <a:rPr lang="en-GB" altLang="cs-CZ" sz="2000" smtClean="0">
                <a:latin typeface="Times New Roman" pitchFamily="18" charset="0"/>
              </a:rPr>
              <a:t>		3. the price of petrol</a:t>
            </a:r>
          </a:p>
          <a:p>
            <a:pPr algn="just" eaLnBrk="1" hangingPunct="1">
              <a:lnSpc>
                <a:spcPct val="90000"/>
              </a:lnSpc>
              <a:buFontTx/>
              <a:buNone/>
            </a:pPr>
            <a:r>
              <a:rPr lang="en-GB" altLang="cs-CZ" sz="2000" smtClean="0">
                <a:latin typeface="Times New Roman" pitchFamily="18" charset="0"/>
              </a:rPr>
              <a:t>		4. the extent of the public’s concern about global warming</a:t>
            </a:r>
          </a:p>
          <a:p>
            <a:pPr eaLnBrk="1" hangingPunct="1">
              <a:lnSpc>
                <a:spcPct val="90000"/>
              </a:lnSpc>
            </a:pPr>
            <a:r>
              <a:rPr lang="en-GB" altLang="cs-CZ" sz="2000" smtClean="0">
                <a:latin typeface="Times New Roman" pitchFamily="18" charset="0"/>
              </a:rPr>
              <a:t>Similarly, stock returns might depend on several factors.</a:t>
            </a:r>
          </a:p>
          <a:p>
            <a:pPr algn="just" eaLnBrk="1" hangingPunct="1">
              <a:lnSpc>
                <a:spcPct val="90000"/>
              </a:lnSpc>
            </a:pPr>
            <a:r>
              <a:rPr lang="en-GB" altLang="cs-CZ" sz="2000" smtClean="0">
                <a:latin typeface="Times New Roman" pitchFamily="18" charset="0"/>
              </a:rPr>
              <a:t>Having just one independent variable is no good in this case - we want to have more than one </a:t>
            </a:r>
            <a:r>
              <a:rPr lang="en-GB" altLang="cs-CZ" sz="2000" i="1" smtClean="0">
                <a:latin typeface="Times New Roman" pitchFamily="18" charset="0"/>
              </a:rPr>
              <a:t>x</a:t>
            </a:r>
            <a:r>
              <a:rPr lang="en-GB" altLang="cs-CZ" sz="2000" smtClean="0">
                <a:latin typeface="Times New Roman" pitchFamily="18" charset="0"/>
              </a:rPr>
              <a:t> variable. It is very easy to generalise the simple model to one with </a:t>
            </a:r>
            <a:r>
              <a:rPr lang="en-GB" altLang="cs-CZ" sz="2000" i="1" smtClean="0">
                <a:latin typeface="Times New Roman" pitchFamily="18" charset="0"/>
              </a:rPr>
              <a:t>k-</a:t>
            </a:r>
            <a:r>
              <a:rPr lang="en-GB" altLang="cs-CZ" sz="2000" smtClean="0">
                <a:latin typeface="Times New Roman" pitchFamily="18" charset="0"/>
              </a:rPr>
              <a:t>1 regressors (independent variables). </a:t>
            </a:r>
          </a:p>
          <a:p>
            <a:pPr eaLnBrk="1" hangingPunct="1">
              <a:lnSpc>
                <a:spcPct val="90000"/>
              </a:lnSpc>
            </a:pPr>
            <a:endParaRPr lang="en-US" altLang="cs-CZ" sz="2000" smtClean="0">
              <a:latin typeface="Times New Roman" pitchFamily="18" charset="0"/>
            </a:endParaRPr>
          </a:p>
        </p:txBody>
      </p:sp>
      <p:graphicFrame>
        <p:nvGraphicFramePr>
          <p:cNvPr id="5126" name="Object 5"/>
          <p:cNvGraphicFramePr>
            <a:graphicFrameLocks noChangeAspect="1"/>
          </p:cNvGraphicFramePr>
          <p:nvPr/>
        </p:nvGraphicFramePr>
        <p:xfrm>
          <a:off x="2133600" y="2133600"/>
          <a:ext cx="1797050" cy="411163"/>
        </p:xfrm>
        <a:graphic>
          <a:graphicData uri="http://schemas.openxmlformats.org/presentationml/2006/ole">
            <mc:AlternateContent xmlns:mc="http://schemas.openxmlformats.org/markup-compatibility/2006">
              <mc:Choice xmlns:v="urn:schemas-microsoft-com:vml" Requires="v">
                <p:oleObj spid="_x0000_s5146" name="Equation" r:id="rId3" imgW="1002865" imgH="228501" progId="Equation.3">
                  <p:embed/>
                </p:oleObj>
              </mc:Choice>
              <mc:Fallback>
                <p:oleObj name="Equation" r:id="rId3" imgW="1002865"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1336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991DA1B-39C3-48BB-BA33-F05B0F964ACE}" type="slidenum">
              <a:rPr lang="en-GB" altLang="cs-CZ" sz="1400">
                <a:latin typeface="Times New Roman" pitchFamily="18" charset="0"/>
              </a:rPr>
              <a:pPr>
                <a:spcBef>
                  <a:spcPct val="0"/>
                </a:spcBef>
                <a:buFontTx/>
                <a:buNone/>
              </a:pPr>
              <a:t>20</a:t>
            </a:fld>
            <a:endParaRPr lang="en-GB" altLang="cs-CZ" sz="1400">
              <a:latin typeface="Times New Roman" pitchFamily="18" charset="0"/>
            </a:endParaRPr>
          </a:p>
        </p:txBody>
      </p:sp>
      <p:sp>
        <p:nvSpPr>
          <p:cNvPr id="23556"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The </a:t>
            </a:r>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-test: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Restricted and Unrestricted Regressions</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23557" name="Rectangle 3"/>
          <p:cNvSpPr>
            <a:spLocks noGrp="1" noChangeArrowheads="1"/>
          </p:cNvSpPr>
          <p:nvPr>
            <p:ph type="body" idx="1"/>
          </p:nvPr>
        </p:nvSpPr>
        <p:spPr>
          <a:xfrm>
            <a:off x="685800" y="1752600"/>
            <a:ext cx="8229600" cy="4343400"/>
          </a:xfrm>
        </p:spPr>
        <p:txBody>
          <a:bodyPr/>
          <a:lstStyle/>
          <a:p>
            <a:pPr eaLnBrk="1" hangingPunct="1">
              <a:lnSpc>
                <a:spcPct val="90000"/>
              </a:lnSpc>
            </a:pPr>
            <a:r>
              <a:rPr lang="en-GB" altLang="cs-CZ" sz="2000" smtClean="0">
                <a:latin typeface="Times New Roman" pitchFamily="18" charset="0"/>
              </a:rPr>
              <a:t>Example</a:t>
            </a:r>
            <a:endParaRPr lang="en-GB" altLang="cs-CZ" sz="2000" u="sng" smtClean="0">
              <a:latin typeface="Times New Roman" pitchFamily="18" charset="0"/>
            </a:endParaRPr>
          </a:p>
          <a:p>
            <a:pPr algn="just" eaLnBrk="1" hangingPunct="1">
              <a:lnSpc>
                <a:spcPct val="90000"/>
              </a:lnSpc>
              <a:buFontTx/>
              <a:buNone/>
            </a:pPr>
            <a:r>
              <a:rPr lang="en-GB" altLang="cs-CZ" sz="2000" smtClean="0">
                <a:latin typeface="Times New Roman" pitchFamily="18" charset="0"/>
              </a:rPr>
              <a:t>	The general regression is</a:t>
            </a:r>
          </a:p>
          <a:p>
            <a:pPr algn="just" eaLnBrk="1" hangingPunct="1">
              <a:lnSpc>
                <a:spcPct val="90000"/>
              </a:lnSpc>
              <a:buFontTx/>
              <a:buNone/>
            </a:pPr>
            <a:r>
              <a:rPr lang="en-GB" altLang="cs-CZ" sz="2000" i="1" smtClean="0">
                <a:latin typeface="Times New Roman" pitchFamily="18" charset="0"/>
              </a:rPr>
              <a:t>				y</a:t>
            </a:r>
            <a:r>
              <a:rPr lang="en-GB" altLang="cs-CZ" sz="2000" i="1" baseline="-25000" smtClean="0">
                <a:latin typeface="Times New Roman" pitchFamily="18" charset="0"/>
              </a:rPr>
              <a:t>t</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i="1" smtClean="0">
                <a:latin typeface="Times New Roman" pitchFamily="18" charset="0"/>
              </a:rPr>
              <a:t>x</a:t>
            </a:r>
            <a:r>
              <a:rPr lang="en-GB" altLang="cs-CZ" sz="2000" baseline="-25000" smtClean="0">
                <a:latin typeface="Times New Roman" pitchFamily="18" charset="0"/>
              </a:rPr>
              <a:t>2</a:t>
            </a:r>
            <a:r>
              <a:rPr lang="en-GB" altLang="cs-CZ" sz="2000" i="1" baseline="-25000" smtClean="0">
                <a:latin typeface="Times New Roman" pitchFamily="18" charset="0"/>
              </a:rPr>
              <a:t>t</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x</a:t>
            </a:r>
            <a:r>
              <a:rPr lang="en-GB" altLang="cs-CZ" sz="2000" baseline="-25000" smtClean="0">
                <a:latin typeface="Times New Roman" pitchFamily="18" charset="0"/>
              </a:rPr>
              <a:t>3</a:t>
            </a:r>
            <a:r>
              <a:rPr lang="en-GB" altLang="cs-CZ" sz="2000" i="1" baseline="-25000" smtClean="0">
                <a:latin typeface="Times New Roman" pitchFamily="18" charset="0"/>
              </a:rPr>
              <a:t>t</a:t>
            </a:r>
            <a:r>
              <a:rPr lang="en-GB" altLang="cs-CZ" sz="2000" smtClean="0">
                <a:latin typeface="Times New Roman" pitchFamily="18" charset="0"/>
              </a:rPr>
              <a:t> </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x</a:t>
            </a:r>
            <a:r>
              <a:rPr lang="en-GB" altLang="cs-CZ" sz="2000" baseline="-25000" smtClean="0">
                <a:latin typeface="Times New Roman" pitchFamily="18" charset="0"/>
              </a:rPr>
              <a:t>4</a:t>
            </a:r>
            <a:r>
              <a:rPr lang="en-GB" altLang="cs-CZ" sz="2000" i="1" baseline="-25000" smtClean="0">
                <a:latin typeface="Times New Roman" pitchFamily="18" charset="0"/>
              </a:rPr>
              <a:t>t</a:t>
            </a:r>
            <a:r>
              <a:rPr lang="en-GB" altLang="cs-CZ" sz="2000" i="1" smtClean="0">
                <a:latin typeface="Times New Roman" pitchFamily="18" charset="0"/>
              </a:rPr>
              <a:t> + u</a:t>
            </a:r>
            <a:r>
              <a:rPr lang="en-GB" altLang="cs-CZ" sz="2000" i="1" baseline="-25000" smtClean="0">
                <a:latin typeface="Times New Roman" pitchFamily="18" charset="0"/>
              </a:rPr>
              <a:t>t</a:t>
            </a:r>
            <a:r>
              <a:rPr lang="en-GB" altLang="cs-CZ" sz="2000" i="1" smtClean="0">
                <a:latin typeface="Times New Roman" pitchFamily="18" charset="0"/>
              </a:rPr>
              <a:t>		</a:t>
            </a:r>
            <a:r>
              <a:rPr lang="en-GB" altLang="cs-CZ" sz="2000" smtClean="0">
                <a:latin typeface="Times New Roman" pitchFamily="18" charset="0"/>
              </a:rPr>
              <a:t>(1)</a:t>
            </a:r>
          </a:p>
          <a:p>
            <a:pPr algn="just" eaLnBrk="1" hangingPunct="1">
              <a:lnSpc>
                <a:spcPct val="90000"/>
              </a:lnSpc>
            </a:pPr>
            <a:endParaRPr lang="en-GB" altLang="cs-CZ" sz="2000" smtClean="0">
              <a:latin typeface="Times New Roman" pitchFamily="18" charset="0"/>
            </a:endParaRPr>
          </a:p>
          <a:p>
            <a:pPr algn="just" eaLnBrk="1" hangingPunct="1">
              <a:lnSpc>
                <a:spcPct val="90000"/>
              </a:lnSpc>
            </a:pPr>
            <a:r>
              <a:rPr lang="en-GB" altLang="cs-CZ" sz="2000" smtClean="0">
                <a:latin typeface="Times New Roman" pitchFamily="18" charset="0"/>
              </a:rPr>
              <a:t>We want to test the restriction that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 = </a:t>
            </a:r>
            <a:r>
              <a:rPr lang="en-GB" altLang="cs-CZ" sz="2000" smtClean="0">
                <a:latin typeface="Times New Roman" pitchFamily="18" charset="0"/>
              </a:rPr>
              <a:t>1</a:t>
            </a:r>
            <a:r>
              <a:rPr lang="en-GB" altLang="cs-CZ" sz="2000" i="1" smtClean="0">
                <a:latin typeface="Times New Roman" pitchFamily="18" charset="0"/>
              </a:rPr>
              <a:t> </a:t>
            </a:r>
            <a:r>
              <a:rPr lang="en-GB" altLang="cs-CZ" sz="2000" smtClean="0">
                <a:latin typeface="Times New Roman" pitchFamily="18" charset="0"/>
              </a:rPr>
              <a:t>(we have some hypothesis from theory which suggests that this would be an interesting hypothesis to study). The unrestricted regression is (1) above, but what is the restricted regression?</a:t>
            </a:r>
          </a:p>
          <a:p>
            <a:pPr algn="just" eaLnBrk="1" hangingPunct="1">
              <a:lnSpc>
                <a:spcPct val="90000"/>
              </a:lnSpc>
              <a:buFontTx/>
              <a:buNone/>
            </a:pPr>
            <a:r>
              <a:rPr lang="en-GB" altLang="cs-CZ" sz="2000" smtClean="0"/>
              <a:t>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i="1" smtClean="0">
                <a:latin typeface="Times New Roman" pitchFamily="18" charset="0"/>
              </a:rPr>
              <a:t>x</a:t>
            </a:r>
            <a:r>
              <a:rPr lang="en-GB" altLang="cs-CZ" sz="2000" baseline="-25000" smtClean="0">
                <a:latin typeface="Times New Roman" pitchFamily="18" charset="0"/>
              </a:rPr>
              <a:t>2</a:t>
            </a:r>
            <a:r>
              <a:rPr lang="en-GB" altLang="cs-CZ" sz="2000" i="1" baseline="-25000" smtClean="0">
                <a:latin typeface="Times New Roman" pitchFamily="18" charset="0"/>
              </a:rPr>
              <a:t>t</a:t>
            </a:r>
            <a:r>
              <a:rPr lang="en-GB" altLang="cs-CZ" sz="2000" smtClean="0">
                <a:latin typeface="Times New Roman" pitchFamily="18" charset="0"/>
              </a:rPr>
              <a:t> </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x</a:t>
            </a:r>
            <a:r>
              <a:rPr lang="en-GB" altLang="cs-CZ" sz="2000" baseline="-25000" smtClean="0">
                <a:latin typeface="Times New Roman" pitchFamily="18" charset="0"/>
              </a:rPr>
              <a:t>3</a:t>
            </a:r>
            <a:r>
              <a:rPr lang="en-GB" altLang="cs-CZ" sz="2000" i="1" baseline="-25000" smtClean="0">
                <a:latin typeface="Times New Roman" pitchFamily="18" charset="0"/>
              </a:rPr>
              <a:t>t</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x</a:t>
            </a:r>
            <a:r>
              <a:rPr lang="en-GB" altLang="cs-CZ" sz="2000" baseline="-25000" smtClean="0">
                <a:latin typeface="Times New Roman" pitchFamily="18" charset="0"/>
              </a:rPr>
              <a:t>4</a:t>
            </a:r>
            <a:r>
              <a:rPr lang="en-GB" altLang="cs-CZ" sz="2000" i="1" baseline="-25000" smtClean="0">
                <a:latin typeface="Times New Roman" pitchFamily="18" charset="0"/>
              </a:rPr>
              <a:t>t</a:t>
            </a:r>
            <a:r>
              <a:rPr lang="en-GB" altLang="cs-CZ" sz="2000" i="1" smtClean="0">
                <a:latin typeface="Times New Roman" pitchFamily="18" charset="0"/>
              </a:rPr>
              <a:t> + u</a:t>
            </a:r>
            <a:r>
              <a:rPr lang="en-GB" altLang="cs-CZ" sz="2000" i="1" baseline="-25000" smtClean="0">
                <a:latin typeface="Times New Roman" pitchFamily="18" charset="0"/>
              </a:rPr>
              <a:t>t</a:t>
            </a:r>
            <a:r>
              <a:rPr lang="en-GB" altLang="cs-CZ" sz="2000" i="1" smtClean="0">
                <a:latin typeface="Times New Roman" pitchFamily="18" charset="0"/>
              </a:rPr>
              <a:t>	s.t.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 = </a:t>
            </a:r>
            <a:r>
              <a:rPr lang="en-GB" altLang="cs-CZ" sz="2000" smtClean="0">
                <a:latin typeface="Times New Roman" pitchFamily="18" charset="0"/>
              </a:rPr>
              <a:t>1</a:t>
            </a:r>
            <a:r>
              <a:rPr lang="en-GB" altLang="cs-CZ" sz="2000" i="1" smtClean="0">
                <a:latin typeface="Times New Roman" pitchFamily="18" charset="0"/>
              </a:rPr>
              <a:t> </a:t>
            </a:r>
          </a:p>
          <a:p>
            <a:pPr eaLnBrk="1" hangingPunct="1">
              <a:lnSpc>
                <a:spcPct val="90000"/>
              </a:lnSpc>
            </a:pPr>
            <a:endParaRPr lang="en-GB" altLang="cs-CZ" sz="2000" smtClean="0">
              <a:latin typeface="Times New Roman" pitchFamily="18" charset="0"/>
            </a:endParaRPr>
          </a:p>
          <a:p>
            <a:pPr eaLnBrk="1" hangingPunct="1">
              <a:lnSpc>
                <a:spcPct val="90000"/>
              </a:lnSpc>
            </a:pPr>
            <a:r>
              <a:rPr lang="en-GB" altLang="cs-CZ" sz="2000" smtClean="0">
                <a:latin typeface="Times New Roman" pitchFamily="18" charset="0"/>
              </a:rPr>
              <a:t>We substitute the restriction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 = </a:t>
            </a:r>
            <a:r>
              <a:rPr lang="en-GB" altLang="cs-CZ" sz="2000" smtClean="0">
                <a:latin typeface="Times New Roman" pitchFamily="18" charset="0"/>
              </a:rPr>
              <a:t>1)</a:t>
            </a:r>
            <a:r>
              <a:rPr lang="en-GB" altLang="cs-CZ" sz="2000" i="1" smtClean="0">
                <a:latin typeface="Times New Roman" pitchFamily="18" charset="0"/>
              </a:rPr>
              <a:t> </a:t>
            </a:r>
            <a:r>
              <a:rPr lang="en-GB" altLang="cs-CZ" sz="2000" smtClean="0">
                <a:latin typeface="Times New Roman" pitchFamily="18" charset="0"/>
              </a:rPr>
              <a:t>into the regression so that it is automatically imposed on the data.</a:t>
            </a:r>
          </a:p>
          <a:p>
            <a:pPr eaLnBrk="1" hangingPunct="1">
              <a:lnSpc>
                <a:spcPct val="90000"/>
              </a:lnSpc>
              <a:buFontTx/>
              <a:buNone/>
            </a:pP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 = </a:t>
            </a:r>
            <a:r>
              <a:rPr lang="en-GB" altLang="cs-CZ" sz="2000" smtClean="0">
                <a:latin typeface="Times New Roman" pitchFamily="18" charset="0"/>
              </a:rPr>
              <a:t>1 </a:t>
            </a:r>
            <a:r>
              <a:rPr lang="en-GB" altLang="cs-CZ" sz="2000" smtClean="0">
                <a:latin typeface="Times New Roman" pitchFamily="18" charset="0"/>
                <a:sym typeface="Symbol" pitchFamily="18" charset="2"/>
              </a:rPr>
              <a:t></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smtClean="0">
                <a:latin typeface="Times New Roman" pitchFamily="18" charset="0"/>
              </a:rPr>
              <a:t> </a:t>
            </a:r>
            <a:r>
              <a:rPr lang="en-GB" altLang="cs-CZ" sz="2000" i="1" smtClean="0">
                <a:latin typeface="Times New Roman" pitchFamily="18" charset="0"/>
              </a:rPr>
              <a:t>= </a:t>
            </a:r>
            <a:r>
              <a:rPr lang="en-GB" altLang="cs-CZ" sz="2000" smtClean="0">
                <a:latin typeface="Times New Roman" pitchFamily="18" charset="0"/>
              </a:rPr>
              <a:t>1</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endParaRPr lang="en-GB" altLang="cs-CZ" sz="2000" smtClean="0">
              <a:latin typeface="Times New Roman" pitchFamily="18" charset="0"/>
            </a:endParaRPr>
          </a:p>
          <a:p>
            <a:pPr eaLnBrk="1" hangingPunct="1">
              <a:lnSpc>
                <a:spcPct val="90000"/>
              </a:lnSpc>
            </a:pPr>
            <a:endParaRPr lang="en-US" altLang="cs-CZ" sz="2000" smtClean="0">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5EDF939-2DF8-4622-974C-F893EBC2D0D7}" type="slidenum">
              <a:rPr lang="en-GB" altLang="cs-CZ" sz="1400">
                <a:latin typeface="Times New Roman" pitchFamily="18" charset="0"/>
              </a:rPr>
              <a:pPr>
                <a:spcBef>
                  <a:spcPct val="0"/>
                </a:spcBef>
                <a:buFontTx/>
                <a:buNone/>
              </a:pPr>
              <a:t>21</a:t>
            </a:fld>
            <a:endParaRPr lang="en-GB" altLang="cs-CZ" sz="1400">
              <a:latin typeface="Times New Roman" pitchFamily="18" charset="0"/>
            </a:endParaRPr>
          </a:p>
        </p:txBody>
      </p:sp>
      <p:sp>
        <p:nvSpPr>
          <p:cNvPr id="24580"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The </a:t>
            </a:r>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-test: Forming the Restricted Regression</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24581" name="Rectangle 3"/>
          <p:cNvSpPr>
            <a:spLocks noGrp="1" noChangeArrowheads="1"/>
          </p:cNvSpPr>
          <p:nvPr>
            <p:ph type="body" idx="1"/>
          </p:nvPr>
        </p:nvSpPr>
        <p:spPr>
          <a:xfrm>
            <a:off x="457200" y="1752600"/>
            <a:ext cx="8382000" cy="4305300"/>
          </a:xfrm>
        </p:spPr>
        <p:txBody>
          <a:bodyPr/>
          <a:lstStyle/>
          <a:p>
            <a:pPr algn="just" eaLnBrk="1" hangingPunct="1">
              <a:lnSpc>
                <a:spcPct val="90000"/>
              </a:lnSpc>
            </a:pPr>
            <a:endParaRPr lang="en-GB" altLang="cs-CZ" sz="2000" dirty="0" smtClean="0">
              <a:latin typeface="Times New Roman" pitchFamily="18" charset="0"/>
            </a:endParaRPr>
          </a:p>
          <a:p>
            <a:pPr algn="just" eaLnBrk="1" hangingPunct="1">
              <a:lnSpc>
                <a:spcPct val="90000"/>
              </a:lnSpc>
              <a:buFontTx/>
              <a:buNone/>
            </a:pPr>
            <a:r>
              <a:rPr lang="en-GB" altLang="cs-CZ" sz="2000" i="1" dirty="0" smtClean="0">
                <a:latin typeface="Times New Roman" pitchFamily="18" charset="0"/>
              </a:rPr>
              <a:t>			</a:t>
            </a:r>
            <a:r>
              <a:rPr lang="en-GB" altLang="cs-CZ" sz="2000" i="1" dirty="0" err="1" smtClean="0">
                <a:latin typeface="Times New Roman" pitchFamily="18" charset="0"/>
              </a:rPr>
              <a:t>y</a:t>
            </a:r>
            <a:r>
              <a:rPr lang="en-GB" altLang="cs-CZ" sz="2000" i="1" baseline="-25000" dirty="0" err="1"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x</a:t>
            </a:r>
            <a:r>
              <a:rPr lang="en-GB" altLang="cs-CZ" sz="2000" baseline="-25000" dirty="0" smtClean="0">
                <a:latin typeface="Times New Roman" pitchFamily="18" charset="0"/>
              </a:rPr>
              <a:t>2</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i="1" dirty="0" smtClean="0">
                <a:latin typeface="Times New Roman" pitchFamily="18" charset="0"/>
              </a:rPr>
              <a:t>x</a:t>
            </a:r>
            <a:r>
              <a:rPr lang="en-GB" altLang="cs-CZ" sz="2000" baseline="-25000" dirty="0" smtClean="0">
                <a:latin typeface="Times New Roman" pitchFamily="18" charset="0"/>
              </a:rPr>
              <a:t>3</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(1-</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dirty="0" smtClean="0">
                <a:latin typeface="Times New Roman" pitchFamily="18" charset="0"/>
              </a:rPr>
              <a:t>)</a:t>
            </a:r>
            <a:r>
              <a:rPr lang="en-GB" altLang="cs-CZ" sz="2000" i="1" dirty="0" smtClean="0">
                <a:latin typeface="Times New Roman" pitchFamily="18" charset="0"/>
              </a:rPr>
              <a:t>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endParaRPr lang="en-GB" altLang="cs-CZ" sz="2000" i="1" dirty="0" smtClean="0">
              <a:latin typeface="Times New Roman" pitchFamily="18" charset="0"/>
            </a:endParaRPr>
          </a:p>
          <a:p>
            <a:pPr algn="just" eaLnBrk="1" hangingPunct="1">
              <a:lnSpc>
                <a:spcPct val="90000"/>
              </a:lnSpc>
              <a:buFontTx/>
              <a:buNone/>
            </a:pPr>
            <a:r>
              <a:rPr lang="en-GB" altLang="cs-CZ" sz="2000" i="1" dirty="0" smtClean="0">
                <a:latin typeface="Times New Roman" pitchFamily="18" charset="0"/>
              </a:rPr>
              <a:t> 			</a:t>
            </a:r>
            <a:r>
              <a:rPr lang="en-GB" altLang="cs-CZ" sz="2000" i="1" dirty="0" err="1" smtClean="0">
                <a:latin typeface="Times New Roman" pitchFamily="18" charset="0"/>
              </a:rPr>
              <a:t>y</a:t>
            </a:r>
            <a:r>
              <a:rPr lang="en-GB" altLang="cs-CZ" sz="2000" i="1" baseline="-25000" dirty="0" err="1"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x</a:t>
            </a:r>
            <a:r>
              <a:rPr lang="en-GB" altLang="cs-CZ" sz="2000" baseline="-25000" dirty="0" smtClean="0">
                <a:latin typeface="Times New Roman" pitchFamily="18" charset="0"/>
              </a:rPr>
              <a:t>2</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i="1" dirty="0" smtClean="0">
                <a:latin typeface="Times New Roman" pitchFamily="18" charset="0"/>
              </a:rPr>
              <a:t>x</a:t>
            </a:r>
            <a:r>
              <a:rPr lang="en-GB" altLang="cs-CZ" sz="2000" baseline="-25000" dirty="0" smtClean="0">
                <a:latin typeface="Times New Roman" pitchFamily="18" charset="0"/>
              </a:rPr>
              <a:t>3</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i="1" dirty="0" smtClean="0">
                <a:latin typeface="Times New Roman" pitchFamily="18" charset="0"/>
              </a:rPr>
              <a:t>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endParaRPr lang="en-GB" altLang="cs-CZ" sz="2000" i="1"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Gather terms in </a:t>
            </a:r>
            <a:r>
              <a:rPr lang="en-GB" altLang="cs-CZ" sz="2000" i="1" dirty="0" smtClean="0">
                <a:latin typeface="Times New Roman" pitchFamily="18" charset="0"/>
                <a:sym typeface="Symbol" pitchFamily="18" charset="2"/>
              </a:rPr>
              <a:t></a:t>
            </a:r>
            <a:r>
              <a:rPr lang="en-US" altLang="cs-CZ" sz="2000" dirty="0" smtClean="0">
                <a:latin typeface="Times New Roman" pitchFamily="18" charset="0"/>
                <a:sym typeface="Symbol" pitchFamily="18" charset="2"/>
              </a:rPr>
              <a:t>’</a:t>
            </a:r>
            <a:r>
              <a:rPr lang="en-GB" altLang="cs-CZ" sz="2000" dirty="0" smtClean="0">
                <a:latin typeface="Times New Roman" pitchFamily="18" charset="0"/>
              </a:rPr>
              <a:t>s together and rearrange</a:t>
            </a:r>
          </a:p>
          <a:p>
            <a:pPr algn="just" eaLnBrk="1" hangingPunct="1">
              <a:lnSpc>
                <a:spcPct val="90000"/>
              </a:lnSpc>
              <a:buFontTx/>
              <a:buNone/>
            </a:pPr>
            <a:r>
              <a:rPr lang="en-GB" altLang="cs-CZ" sz="2000" dirty="0" smtClean="0">
                <a:latin typeface="Times New Roman" pitchFamily="18" charset="0"/>
              </a:rPr>
              <a:t>			(</a:t>
            </a:r>
            <a:r>
              <a:rPr lang="en-GB" altLang="cs-CZ" sz="2000" i="1" dirty="0" err="1" smtClean="0">
                <a:latin typeface="Times New Roman" pitchFamily="18" charset="0"/>
              </a:rPr>
              <a:t>y</a:t>
            </a:r>
            <a:r>
              <a:rPr lang="en-GB" altLang="cs-CZ" sz="2000" i="1" baseline="-25000" dirty="0" err="1" smtClean="0">
                <a:latin typeface="Times New Roman" pitchFamily="18" charset="0"/>
              </a:rPr>
              <a:t>t</a:t>
            </a:r>
            <a:r>
              <a:rPr lang="en-GB" altLang="cs-CZ" sz="2000" dirty="0" smtClean="0">
                <a:latin typeface="Times New Roman" pitchFamily="18" charset="0"/>
              </a:rPr>
              <a:t> - </a:t>
            </a:r>
            <a:r>
              <a:rPr lang="en-GB" altLang="cs-CZ" sz="2000" i="1" dirty="0" smtClean="0">
                <a:latin typeface="Times New Roman" pitchFamily="18" charset="0"/>
              </a:rPr>
              <a:t>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x</a:t>
            </a:r>
            <a:r>
              <a:rPr lang="en-GB" altLang="cs-CZ" sz="2000" baseline="-25000" dirty="0" smtClean="0">
                <a:latin typeface="Times New Roman" pitchFamily="18" charset="0"/>
              </a:rPr>
              <a:t>2</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dirty="0" smtClean="0">
                <a:latin typeface="Times New Roman" pitchFamily="18" charset="0"/>
              </a:rPr>
              <a:t>(</a:t>
            </a:r>
            <a:r>
              <a:rPr lang="en-GB" altLang="cs-CZ" sz="2000" i="1" dirty="0" smtClean="0">
                <a:latin typeface="Times New Roman" pitchFamily="18" charset="0"/>
              </a:rPr>
              <a:t>x</a:t>
            </a:r>
            <a:r>
              <a:rPr lang="en-GB" altLang="cs-CZ" sz="2000" baseline="-25000" dirty="0" smtClean="0">
                <a:latin typeface="Times New Roman" pitchFamily="18" charset="0"/>
              </a:rPr>
              <a:t>3</a:t>
            </a:r>
            <a:r>
              <a:rPr lang="en-GB" altLang="cs-CZ" sz="2000" i="1" baseline="-25000" dirty="0" smtClean="0">
                <a:latin typeface="Times New Roman" pitchFamily="18" charset="0"/>
              </a:rPr>
              <a:t>t</a:t>
            </a:r>
            <a:r>
              <a:rPr lang="en-GB" altLang="cs-CZ" sz="2000" i="1" dirty="0" smtClean="0">
                <a:latin typeface="Times New Roman" pitchFamily="18" charset="0"/>
              </a:rPr>
              <a:t> - 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dirty="0" smtClean="0">
                <a:latin typeface="Times New Roman" pitchFamily="18" charset="0"/>
              </a:rPr>
              <a:t>)</a:t>
            </a:r>
            <a:r>
              <a:rPr lang="en-GB" altLang="cs-CZ" sz="2000" i="1" dirty="0" smtClean="0">
                <a:latin typeface="Times New Roman" pitchFamily="18" charset="0"/>
              </a:rPr>
              <a:t> +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endParaRPr lang="en-GB" altLang="cs-CZ" sz="2000" i="1" dirty="0" smtClean="0">
              <a:latin typeface="Times New Roman" pitchFamily="18" charset="0"/>
            </a:endParaRPr>
          </a:p>
          <a:p>
            <a:pPr algn="just" eaLnBrk="1" hangingPunct="1">
              <a:lnSpc>
                <a:spcPct val="90000"/>
              </a:lnSpc>
            </a:pPr>
            <a:endParaRPr lang="en-GB" altLang="cs-CZ" sz="2000" i="1" dirty="0" smtClean="0">
              <a:latin typeface="Times New Roman" pitchFamily="18" charset="0"/>
            </a:endParaRPr>
          </a:p>
          <a:p>
            <a:pPr algn="just" eaLnBrk="1" hangingPunct="1">
              <a:lnSpc>
                <a:spcPct val="90000"/>
              </a:lnSpc>
            </a:pPr>
            <a:r>
              <a:rPr lang="en-GB" altLang="cs-CZ" sz="2000" dirty="0" smtClean="0">
                <a:latin typeface="Times New Roman" pitchFamily="18" charset="0"/>
              </a:rPr>
              <a:t>This is the restricted regression. We actually estimate it by creating two new variables, call them, say, </a:t>
            </a:r>
            <a:r>
              <a:rPr lang="en-GB" altLang="cs-CZ" sz="2000" i="1" dirty="0" smtClean="0">
                <a:latin typeface="Times New Roman" pitchFamily="18" charset="0"/>
              </a:rPr>
              <a:t>P</a:t>
            </a:r>
            <a:r>
              <a:rPr lang="en-GB" altLang="cs-CZ" sz="2000" i="1" baseline="-25000" dirty="0" smtClean="0">
                <a:latin typeface="Times New Roman" pitchFamily="18" charset="0"/>
              </a:rPr>
              <a:t>t</a:t>
            </a:r>
            <a:r>
              <a:rPr lang="en-GB" altLang="cs-CZ" sz="2000" i="1" dirty="0" smtClean="0">
                <a:latin typeface="Times New Roman" pitchFamily="18" charset="0"/>
              </a:rPr>
              <a:t> </a:t>
            </a:r>
            <a:r>
              <a:rPr lang="en-GB" altLang="cs-CZ" sz="2000" dirty="0" smtClean="0">
                <a:latin typeface="Times New Roman" pitchFamily="18" charset="0"/>
              </a:rPr>
              <a:t>and </a:t>
            </a:r>
            <a:r>
              <a:rPr lang="en-GB" altLang="cs-CZ" sz="2000" i="1" dirty="0" smtClean="0">
                <a:latin typeface="Times New Roman" pitchFamily="18" charset="0"/>
              </a:rPr>
              <a:t>Q</a:t>
            </a:r>
            <a:r>
              <a:rPr lang="en-GB" altLang="cs-CZ" sz="2000" i="1" baseline="-25000" dirty="0" smtClean="0">
                <a:latin typeface="Times New Roman" pitchFamily="18" charset="0"/>
              </a:rPr>
              <a:t>t</a:t>
            </a:r>
            <a:r>
              <a:rPr lang="en-GB" altLang="cs-CZ" sz="2000" dirty="0" smtClean="0">
                <a:latin typeface="Times New Roman" pitchFamily="18" charset="0"/>
              </a:rPr>
              <a:t>.</a:t>
            </a:r>
          </a:p>
          <a:p>
            <a:pPr algn="just" eaLnBrk="1" hangingPunct="1">
              <a:lnSpc>
                <a:spcPct val="90000"/>
              </a:lnSpc>
              <a:buFontTx/>
              <a:buNone/>
            </a:pPr>
            <a:r>
              <a:rPr lang="en-GB" altLang="cs-CZ" sz="2000" dirty="0" smtClean="0">
                <a:latin typeface="Times New Roman" pitchFamily="18" charset="0"/>
              </a:rPr>
              <a:t>				</a:t>
            </a:r>
            <a:r>
              <a:rPr lang="en-GB" altLang="cs-CZ" sz="2000" i="1" dirty="0" smtClean="0">
                <a:latin typeface="Times New Roman" pitchFamily="18" charset="0"/>
              </a:rPr>
              <a:t>P</a:t>
            </a:r>
            <a:r>
              <a:rPr lang="en-GB" altLang="cs-CZ" sz="2000" i="1" baseline="-25000" dirty="0" smtClean="0">
                <a:latin typeface="Times New Roman" pitchFamily="18" charset="0"/>
              </a:rPr>
              <a:t>t</a:t>
            </a:r>
            <a:r>
              <a:rPr lang="en-GB" altLang="cs-CZ" sz="2000" dirty="0" smtClean="0">
                <a:latin typeface="Times New Roman" pitchFamily="18" charset="0"/>
              </a:rPr>
              <a:t> = </a:t>
            </a:r>
            <a:r>
              <a:rPr lang="en-GB" altLang="cs-CZ" sz="2000" i="1" dirty="0" err="1" smtClean="0">
                <a:latin typeface="Times New Roman" pitchFamily="18" charset="0"/>
              </a:rPr>
              <a:t>y</a:t>
            </a:r>
            <a:r>
              <a:rPr lang="en-GB" altLang="cs-CZ" sz="2000" i="1" baseline="-25000" dirty="0" err="1" smtClean="0">
                <a:latin typeface="Times New Roman" pitchFamily="18" charset="0"/>
              </a:rPr>
              <a:t>t</a:t>
            </a:r>
            <a:r>
              <a:rPr lang="en-GB" altLang="cs-CZ" sz="2000" dirty="0" smtClean="0">
                <a:latin typeface="Times New Roman" pitchFamily="18" charset="0"/>
              </a:rPr>
              <a:t> - </a:t>
            </a:r>
            <a:r>
              <a:rPr lang="en-GB" altLang="cs-CZ" sz="2000" i="1" dirty="0" smtClean="0">
                <a:latin typeface="Times New Roman" pitchFamily="18" charset="0"/>
              </a:rPr>
              <a:t>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a:t>
            </a:r>
            <a:r>
              <a:rPr lang="en-GB" altLang="cs-CZ" sz="2000" i="1" dirty="0" err="1" smtClean="0">
                <a:latin typeface="Times New Roman" pitchFamily="18" charset="0"/>
              </a:rPr>
              <a:t>Q</a:t>
            </a:r>
            <a:r>
              <a:rPr lang="en-GB" altLang="cs-CZ" sz="2000" i="1" baseline="-25000" dirty="0" err="1" smtClean="0">
                <a:latin typeface="Times New Roman" pitchFamily="18" charset="0"/>
              </a:rPr>
              <a:t>t</a:t>
            </a:r>
            <a:r>
              <a:rPr lang="en-GB" altLang="cs-CZ" sz="2000" dirty="0" smtClean="0">
                <a:latin typeface="Times New Roman" pitchFamily="18" charset="0"/>
              </a:rPr>
              <a:t> = </a:t>
            </a:r>
            <a:r>
              <a:rPr lang="en-GB" altLang="cs-CZ" sz="2000" i="1" dirty="0" smtClean="0">
                <a:latin typeface="Times New Roman" pitchFamily="18" charset="0"/>
              </a:rPr>
              <a:t>x</a:t>
            </a:r>
            <a:r>
              <a:rPr lang="en-GB" altLang="cs-CZ" sz="2000" baseline="-25000" dirty="0" smtClean="0">
                <a:latin typeface="Times New Roman" pitchFamily="18" charset="0"/>
              </a:rPr>
              <a:t>3</a:t>
            </a:r>
            <a:r>
              <a:rPr lang="en-GB" altLang="cs-CZ" sz="2000" i="1" baseline="-25000" dirty="0" smtClean="0">
                <a:latin typeface="Times New Roman" pitchFamily="18" charset="0"/>
              </a:rPr>
              <a:t>t</a:t>
            </a:r>
            <a:r>
              <a:rPr lang="en-GB" altLang="cs-CZ" sz="2000" dirty="0" smtClean="0">
                <a:latin typeface="Times New Roman" pitchFamily="18" charset="0"/>
              </a:rPr>
              <a:t> - </a:t>
            </a:r>
            <a:r>
              <a:rPr lang="en-GB" altLang="cs-CZ" sz="2000" i="1" dirty="0" smtClean="0">
                <a:latin typeface="Times New Roman" pitchFamily="18" charset="0"/>
              </a:rPr>
              <a:t>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dirty="0" smtClean="0">
                <a:latin typeface="Times New Roman" pitchFamily="18" charset="0"/>
              </a:rPr>
              <a:t>		so</a:t>
            </a:r>
          </a:p>
          <a:p>
            <a:pPr algn="just" eaLnBrk="1" hangingPunct="1">
              <a:lnSpc>
                <a:spcPct val="90000"/>
              </a:lnSpc>
              <a:buFontTx/>
              <a:buNone/>
            </a:pPr>
            <a:r>
              <a:rPr lang="en-GB" altLang="cs-CZ" sz="2000" i="1" dirty="0" smtClean="0">
                <a:latin typeface="Times New Roman" pitchFamily="18" charset="0"/>
              </a:rPr>
              <a:t>	P</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x</a:t>
            </a:r>
            <a:r>
              <a:rPr lang="en-GB" altLang="cs-CZ" sz="2000" baseline="-25000" dirty="0" smtClean="0">
                <a:latin typeface="Times New Roman" pitchFamily="18" charset="0"/>
              </a:rPr>
              <a:t>2</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i="1" dirty="0" smtClean="0">
                <a:latin typeface="Times New Roman" pitchFamily="18" charset="0"/>
              </a:rPr>
              <a:t>Q</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is the restricted regression we actually estimate.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E37986F-A7AC-40D9-A8CD-DD9A6740F826}" type="slidenum">
              <a:rPr lang="en-GB" altLang="cs-CZ" sz="1400">
                <a:latin typeface="Times New Roman" pitchFamily="18" charset="0"/>
              </a:rPr>
              <a:pPr>
                <a:spcBef>
                  <a:spcPct val="0"/>
                </a:spcBef>
                <a:buFontTx/>
                <a:buNone/>
              </a:pPr>
              <a:t>22</a:t>
            </a:fld>
            <a:endParaRPr lang="en-GB" altLang="cs-CZ" sz="1400">
              <a:latin typeface="Times New Roman" pitchFamily="18" charset="0"/>
            </a:endParaRPr>
          </a:p>
        </p:txBody>
      </p:sp>
      <p:sp>
        <p:nvSpPr>
          <p:cNvPr id="25604"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Calculating the F-Test Statistic</a:t>
            </a:r>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25605" name="Rectangle 3"/>
          <p:cNvSpPr>
            <a:spLocks noGrp="1" noChangeArrowheads="1"/>
          </p:cNvSpPr>
          <p:nvPr>
            <p:ph type="body" idx="1"/>
          </p:nvPr>
        </p:nvSpPr>
        <p:spPr>
          <a:xfrm>
            <a:off x="685800" y="1828800"/>
            <a:ext cx="7772400" cy="4267200"/>
          </a:xfrm>
        </p:spPr>
        <p:txBody>
          <a:bodyPr/>
          <a:lstStyle/>
          <a:p>
            <a:pPr eaLnBrk="1" hangingPunct="1"/>
            <a:r>
              <a:rPr lang="en-GB" altLang="cs-CZ" sz="2000" smtClean="0">
                <a:latin typeface="Times New Roman" pitchFamily="18" charset="0"/>
              </a:rPr>
              <a:t>The test statistic is given by</a:t>
            </a:r>
          </a:p>
          <a:p>
            <a:pPr eaLnBrk="1" hangingPunct="1"/>
            <a:endParaRPr lang="en-GB" altLang="cs-CZ" sz="2000" smtClean="0">
              <a:latin typeface="Times New Roman" pitchFamily="18" charset="0"/>
            </a:endParaRPr>
          </a:p>
          <a:p>
            <a:pPr eaLnBrk="1" hangingPunct="1">
              <a:buFontTx/>
              <a:buNone/>
            </a:pPr>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where </a:t>
            </a:r>
            <a:r>
              <a:rPr lang="en-GB" altLang="cs-CZ" sz="2000" i="1" smtClean="0">
                <a:latin typeface="Times New Roman" pitchFamily="18" charset="0"/>
              </a:rPr>
              <a:t>URSS</a:t>
            </a:r>
            <a:r>
              <a:rPr lang="en-GB" altLang="cs-CZ" sz="2000" smtClean="0">
                <a:latin typeface="Times New Roman" pitchFamily="18" charset="0"/>
              </a:rPr>
              <a:t>	= RSS from unrestricted regression</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RRSS</a:t>
            </a:r>
            <a:r>
              <a:rPr lang="en-GB" altLang="cs-CZ" sz="2000" smtClean="0">
                <a:latin typeface="Times New Roman" pitchFamily="18" charset="0"/>
              </a:rPr>
              <a:t>	= RSS from restricted regression</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m </a:t>
            </a:r>
            <a:r>
              <a:rPr lang="en-GB" altLang="cs-CZ" sz="2000" smtClean="0">
                <a:latin typeface="Times New Roman" pitchFamily="18" charset="0"/>
              </a:rPr>
              <a:t>	= number of restrictions</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T</a:t>
            </a:r>
            <a:r>
              <a:rPr lang="en-GB" altLang="cs-CZ" sz="2000" smtClean="0">
                <a:latin typeface="Times New Roman" pitchFamily="18" charset="0"/>
              </a:rPr>
              <a:t>	= number of observations</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k</a:t>
            </a:r>
            <a:r>
              <a:rPr lang="en-GB" altLang="cs-CZ" sz="2000" smtClean="0">
                <a:latin typeface="Times New Roman" pitchFamily="18" charset="0"/>
              </a:rPr>
              <a:t>	= number of regressors in unrestricted regression including a constant in the unrestricted regression (or the total number of parameters to be estimated).</a:t>
            </a:r>
          </a:p>
        </p:txBody>
      </p:sp>
      <p:pic>
        <p:nvPicPr>
          <p:cNvPr id="2560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438400"/>
            <a:ext cx="43434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065EF4D-E219-416B-B598-0CBB24F6FBCC}" type="slidenum">
              <a:rPr lang="en-GB" altLang="cs-CZ" sz="1400">
                <a:latin typeface="Times New Roman" pitchFamily="18" charset="0"/>
              </a:rPr>
              <a:pPr>
                <a:spcBef>
                  <a:spcPct val="0"/>
                </a:spcBef>
                <a:buFontTx/>
                <a:buNone/>
              </a:pPr>
              <a:t>23</a:t>
            </a:fld>
            <a:endParaRPr lang="en-GB" altLang="cs-CZ" sz="1400">
              <a:latin typeface="Times New Roman" pitchFamily="18" charset="0"/>
            </a:endParaRPr>
          </a:p>
        </p:txBody>
      </p:sp>
      <p:sp>
        <p:nvSpPr>
          <p:cNvPr id="2662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The </a:t>
            </a:r>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-Distribution</a:t>
            </a:r>
            <a:endParaRPr lang="en-US" altLang="cs-CZ" sz="2000" b="1" smtClean="0">
              <a:solidFill>
                <a:schemeClr val="tx1"/>
              </a:solidFill>
              <a:latin typeface="Times New Roman" pitchFamily="18" charset="0"/>
            </a:endParaRPr>
          </a:p>
        </p:txBody>
      </p:sp>
      <p:sp>
        <p:nvSpPr>
          <p:cNvPr id="26629" name="Rectangle 3"/>
          <p:cNvSpPr>
            <a:spLocks noGrp="1" noChangeArrowheads="1"/>
          </p:cNvSpPr>
          <p:nvPr>
            <p:ph type="body" idx="1"/>
          </p:nvPr>
        </p:nvSpPr>
        <p:spPr>
          <a:xfrm>
            <a:off x="685800" y="1828800"/>
            <a:ext cx="7772400" cy="4267200"/>
          </a:xfrm>
        </p:spPr>
        <p:txBody>
          <a:bodyPr/>
          <a:lstStyle/>
          <a:p>
            <a:pPr eaLnBrk="1" hangingPunct="1"/>
            <a:r>
              <a:rPr lang="en-GB" altLang="cs-CZ" sz="2000" smtClean="0">
                <a:latin typeface="Times New Roman" pitchFamily="18" charset="0"/>
              </a:rPr>
              <a:t>The test statistic follows the </a:t>
            </a:r>
            <a:r>
              <a:rPr lang="en-GB" altLang="cs-CZ" sz="2000" i="1" smtClean="0">
                <a:latin typeface="Times New Roman" pitchFamily="18" charset="0"/>
              </a:rPr>
              <a:t>F</a:t>
            </a:r>
            <a:r>
              <a:rPr lang="en-GB" altLang="cs-CZ" sz="2000" smtClean="0">
                <a:latin typeface="Times New Roman" pitchFamily="18" charset="0"/>
              </a:rPr>
              <a:t>-distribution, which has 2 d.f. parameters. </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The value of the degrees of freedom parameters are </a:t>
            </a:r>
            <a:r>
              <a:rPr lang="en-GB" altLang="cs-CZ" sz="2000" i="1" smtClean="0">
                <a:latin typeface="Times New Roman" pitchFamily="18" charset="0"/>
              </a:rPr>
              <a:t>m</a:t>
            </a:r>
            <a:r>
              <a:rPr lang="en-GB" altLang="cs-CZ" sz="2000" smtClean="0">
                <a:latin typeface="Times New Roman" pitchFamily="18" charset="0"/>
              </a:rPr>
              <a:t> and (</a:t>
            </a:r>
            <a:r>
              <a:rPr lang="en-GB" altLang="cs-CZ" sz="2000" i="1" smtClean="0">
                <a:latin typeface="Times New Roman" pitchFamily="18" charset="0"/>
              </a:rPr>
              <a:t>T-k</a:t>
            </a:r>
            <a:r>
              <a:rPr lang="en-GB" altLang="cs-CZ" sz="2000" smtClean="0">
                <a:latin typeface="Times New Roman" pitchFamily="18" charset="0"/>
              </a:rPr>
              <a:t>) respectively (the order of the d.f. parameters is important).</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The appropriate critical value will be in column </a:t>
            </a:r>
            <a:r>
              <a:rPr lang="en-GB" altLang="cs-CZ" sz="2000" i="1" smtClean="0">
                <a:latin typeface="Times New Roman" pitchFamily="18" charset="0"/>
              </a:rPr>
              <a:t>m</a:t>
            </a:r>
            <a:r>
              <a:rPr lang="en-GB" altLang="cs-CZ" sz="2000" smtClean="0">
                <a:latin typeface="Times New Roman" pitchFamily="18" charset="0"/>
              </a:rPr>
              <a:t>, row (</a:t>
            </a:r>
            <a:r>
              <a:rPr lang="en-GB" altLang="cs-CZ" sz="2000" i="1" smtClean="0">
                <a:latin typeface="Times New Roman" pitchFamily="18" charset="0"/>
              </a:rPr>
              <a:t>T-k</a:t>
            </a:r>
            <a:r>
              <a:rPr lang="en-GB" altLang="cs-CZ" sz="2000" smtClean="0">
                <a:latin typeface="Times New Roman" pitchFamily="18" charset="0"/>
              </a:rPr>
              <a:t>).</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The </a:t>
            </a:r>
            <a:r>
              <a:rPr lang="en-GB" altLang="cs-CZ" sz="2000" i="1" smtClean="0">
                <a:latin typeface="Times New Roman" pitchFamily="18" charset="0"/>
              </a:rPr>
              <a:t>F</a:t>
            </a:r>
            <a:r>
              <a:rPr lang="en-GB" altLang="cs-CZ" sz="2000" smtClean="0">
                <a:latin typeface="Times New Roman" pitchFamily="18" charset="0"/>
              </a:rPr>
              <a:t>-distribution has only positive values and is not symmetrical. We therefore only reject the null if the test statistic &gt; critical </a:t>
            </a:r>
            <a:r>
              <a:rPr lang="en-GB" altLang="cs-CZ" sz="2000" i="1" smtClean="0">
                <a:latin typeface="Times New Roman" pitchFamily="18" charset="0"/>
              </a:rPr>
              <a:t>F</a:t>
            </a:r>
            <a:r>
              <a:rPr lang="en-GB" altLang="cs-CZ" sz="2000" smtClean="0">
                <a:latin typeface="Times New Roman" pitchFamily="18" charset="0"/>
              </a:rPr>
              <a:t>-value.</a:t>
            </a:r>
          </a:p>
          <a:p>
            <a:pPr eaLnBrk="1" hangingPunct="1"/>
            <a:endParaRPr lang="en-US" altLang="cs-CZ" sz="2000" smtClean="0">
              <a:latin typeface="Times New Roman" pitchFamily="18" charset="0"/>
            </a:endParaRPr>
          </a:p>
          <a:p>
            <a:pPr eaLnBrk="1" hangingPunct="1"/>
            <a:endParaRPr lang="en-US" altLang="cs-CZ"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A1B6AE1-DC08-4386-A02B-1C19010079D4}" type="slidenum">
              <a:rPr lang="en-GB" altLang="cs-CZ" sz="1400">
                <a:latin typeface="Times New Roman" pitchFamily="18" charset="0"/>
              </a:rPr>
              <a:pPr>
                <a:spcBef>
                  <a:spcPct val="0"/>
                </a:spcBef>
                <a:buFontTx/>
                <a:buNone/>
              </a:pPr>
              <a:t>24</a:t>
            </a:fld>
            <a:endParaRPr lang="en-GB" altLang="cs-CZ" sz="1400">
              <a:latin typeface="Times New Roman" pitchFamily="18" charset="0"/>
            </a:endParaRPr>
          </a:p>
        </p:txBody>
      </p:sp>
      <p:sp>
        <p:nvSpPr>
          <p:cNvPr id="27652"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Determining the Number of Restrictions in an </a:t>
            </a:r>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-test</a:t>
            </a:r>
            <a:endParaRPr lang="en-US" altLang="cs-CZ" sz="2000" b="1" smtClean="0">
              <a:solidFill>
                <a:schemeClr val="tx1"/>
              </a:solidFill>
              <a:latin typeface="Times New Roman" pitchFamily="18" charset="0"/>
            </a:endParaRPr>
          </a:p>
        </p:txBody>
      </p:sp>
      <p:sp>
        <p:nvSpPr>
          <p:cNvPr id="27653" name="Rectangle 3"/>
          <p:cNvSpPr>
            <a:spLocks noGrp="1" noChangeArrowheads="1"/>
          </p:cNvSpPr>
          <p:nvPr>
            <p:ph type="body" idx="1"/>
          </p:nvPr>
        </p:nvSpPr>
        <p:spPr>
          <a:xfrm>
            <a:off x="457200" y="1752600"/>
            <a:ext cx="8382000" cy="4572000"/>
          </a:xfrm>
        </p:spPr>
        <p:txBody>
          <a:bodyPr/>
          <a:lstStyle/>
          <a:p>
            <a:pPr algn="just" eaLnBrk="1" hangingPunct="1"/>
            <a:r>
              <a:rPr lang="en-GB" altLang="cs-CZ" sz="2000" smtClean="0">
                <a:latin typeface="Times New Roman" pitchFamily="18" charset="0"/>
              </a:rPr>
              <a:t>Examples :</a:t>
            </a:r>
          </a:p>
          <a:p>
            <a:pPr algn="just" eaLnBrk="1" hangingPunct="1">
              <a:buFontTx/>
              <a:buNone/>
            </a:pPr>
            <a:r>
              <a:rPr lang="en-GB" altLang="cs-CZ" sz="2000" smtClean="0">
                <a:latin typeface="Times New Roman" pitchFamily="18" charset="0"/>
              </a:rPr>
              <a:t>			H</a:t>
            </a:r>
            <a:r>
              <a:rPr lang="en-GB" altLang="cs-CZ" sz="2000" baseline="-25000" smtClean="0">
                <a:latin typeface="Times New Roman" pitchFamily="18" charset="0"/>
              </a:rPr>
              <a:t>0</a:t>
            </a:r>
            <a:r>
              <a:rPr lang="en-GB" altLang="cs-CZ" sz="2000" smtClean="0">
                <a:latin typeface="Times New Roman" pitchFamily="18" charset="0"/>
              </a:rPr>
              <a:t>: hypothesis			No. of restrictions, </a:t>
            </a:r>
            <a:r>
              <a:rPr lang="en-GB" altLang="cs-CZ" sz="2000" i="1" smtClean="0">
                <a:latin typeface="Times New Roman" pitchFamily="18" charset="0"/>
              </a:rPr>
              <a:t>m</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 2				1</a:t>
            </a:r>
          </a:p>
          <a:p>
            <a:pPr algn="just" eaLnBrk="1" hangingPunct="1">
              <a:buFontTx/>
              <a:buNone/>
            </a:pP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 1 and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smtClean="0">
                <a:latin typeface="Times New Roman" pitchFamily="18" charset="0"/>
              </a:rPr>
              <a:t> = -1				2</a:t>
            </a:r>
          </a:p>
          <a:p>
            <a:pPr algn="just" eaLnBrk="1" hangingPunct="1">
              <a:buFontTx/>
              <a:buNone/>
            </a:pP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 0,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smtClean="0">
                <a:latin typeface="Times New Roman" pitchFamily="18" charset="0"/>
              </a:rPr>
              <a:t> = 0 and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smtClean="0">
                <a:latin typeface="Times New Roman" pitchFamily="18" charset="0"/>
              </a:rPr>
              <a:t> = 0			3</a:t>
            </a:r>
          </a:p>
          <a:p>
            <a:pPr algn="just" eaLnBrk="1" hangingPunct="1"/>
            <a:r>
              <a:rPr lang="en-GB" altLang="cs-CZ" sz="2000" smtClean="0">
                <a:latin typeface="Times New Roman" pitchFamily="18" charset="0"/>
              </a:rPr>
              <a:t>If the model is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i="1"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i="1" smtClean="0">
                <a:latin typeface="Times New Roman" pitchFamily="18" charset="0"/>
              </a:rPr>
              <a:t>x</a:t>
            </a:r>
            <a:r>
              <a:rPr lang="en-GB" altLang="cs-CZ" sz="2000" baseline="-25000" smtClean="0">
                <a:latin typeface="Times New Roman" pitchFamily="18" charset="0"/>
              </a:rPr>
              <a:t>2</a:t>
            </a:r>
            <a:r>
              <a:rPr lang="en-GB" altLang="cs-CZ" sz="2000" i="1" baseline="-25000" smtClean="0">
                <a:latin typeface="Times New Roman" pitchFamily="18" charset="0"/>
              </a:rPr>
              <a:t>t</a:t>
            </a:r>
            <a:r>
              <a:rPr lang="en-GB" altLang="cs-CZ" sz="2000" smtClean="0">
                <a:latin typeface="Times New Roman" pitchFamily="18" charset="0"/>
              </a:rPr>
              <a:t> </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x</a:t>
            </a:r>
            <a:r>
              <a:rPr lang="en-GB" altLang="cs-CZ" sz="2000" baseline="-25000" smtClean="0">
                <a:latin typeface="Times New Roman" pitchFamily="18" charset="0"/>
              </a:rPr>
              <a:t>3</a:t>
            </a:r>
            <a:r>
              <a:rPr lang="en-GB" altLang="cs-CZ" sz="2000" i="1" baseline="-25000" smtClean="0">
                <a:latin typeface="Times New Roman" pitchFamily="18" charset="0"/>
              </a:rPr>
              <a:t>t</a:t>
            </a:r>
            <a:r>
              <a:rPr lang="en-GB" altLang="cs-CZ" sz="2000" smtClean="0">
                <a:latin typeface="Times New Roman" pitchFamily="18" charset="0"/>
              </a:rPr>
              <a:t> </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x</a:t>
            </a:r>
            <a:r>
              <a:rPr lang="en-GB" altLang="cs-CZ" sz="2000" baseline="-25000" smtClean="0">
                <a:latin typeface="Times New Roman" pitchFamily="18" charset="0"/>
              </a:rPr>
              <a:t>4</a:t>
            </a:r>
            <a:r>
              <a:rPr lang="en-GB" altLang="cs-CZ" sz="2000" i="1" baseline="-25000" smtClean="0">
                <a:latin typeface="Times New Roman" pitchFamily="18" charset="0"/>
              </a:rPr>
              <a:t>t</a:t>
            </a:r>
            <a:r>
              <a:rPr lang="en-GB" altLang="cs-CZ" sz="2000" smtClean="0">
                <a:latin typeface="Times New Roman" pitchFamily="18" charset="0"/>
              </a:rPr>
              <a:t> </a:t>
            </a:r>
            <a:r>
              <a:rPr lang="en-GB" altLang="cs-CZ" sz="2000" i="1" smtClean="0">
                <a:latin typeface="Times New Roman" pitchFamily="18" charset="0"/>
              </a:rPr>
              <a:t>+ u</a:t>
            </a:r>
            <a:r>
              <a:rPr lang="en-GB" altLang="cs-CZ" sz="2000" i="1" baseline="-25000" smtClean="0">
                <a:latin typeface="Times New Roman" pitchFamily="18" charset="0"/>
              </a:rPr>
              <a:t>t</a:t>
            </a:r>
            <a:r>
              <a:rPr lang="en-GB" altLang="cs-CZ" sz="2000" i="1" smtClean="0">
                <a:latin typeface="Times New Roman" pitchFamily="18" charset="0"/>
              </a:rPr>
              <a:t>,</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then the null hypothesis</a:t>
            </a:r>
          </a:p>
          <a:p>
            <a:pPr algn="just" eaLnBrk="1" hangingPunct="1">
              <a:buFontTx/>
              <a:buNone/>
            </a:pPr>
            <a:r>
              <a:rPr lang="en-GB" altLang="cs-CZ" sz="2000" smtClean="0">
                <a:latin typeface="Times New Roman" pitchFamily="18" charset="0"/>
              </a:rPr>
              <a:t>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 0,  and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smtClean="0">
                <a:latin typeface="Times New Roman" pitchFamily="18" charset="0"/>
              </a:rPr>
              <a:t> = 0 and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smtClean="0">
                <a:latin typeface="Times New Roman" pitchFamily="18" charset="0"/>
              </a:rPr>
              <a:t> = 0 is tested by the regression </a:t>
            </a:r>
            <a:r>
              <a:rPr lang="en-GB" altLang="cs-CZ" sz="2000" i="1" smtClean="0">
                <a:latin typeface="Times New Roman" pitchFamily="18" charset="0"/>
              </a:rPr>
              <a:t>F</a:t>
            </a:r>
            <a:r>
              <a:rPr lang="en-GB" altLang="cs-CZ" sz="2000" smtClean="0">
                <a:latin typeface="Times New Roman" pitchFamily="18" charset="0"/>
              </a:rPr>
              <a:t>-statistic. It tests the null hypothesis that all of the coefficients except the intercept coefficient are zero.</a:t>
            </a:r>
          </a:p>
          <a:p>
            <a:pPr algn="just" eaLnBrk="1" hangingPunct="1"/>
            <a:r>
              <a:rPr lang="en-GB" altLang="cs-CZ" sz="2000" smtClean="0">
                <a:latin typeface="Times New Roman" pitchFamily="18" charset="0"/>
              </a:rPr>
              <a:t>Note the form of the alternative hypothesis for all tests when more than one restriction is involved:  H</a:t>
            </a:r>
            <a:r>
              <a:rPr lang="en-GB" altLang="cs-CZ" sz="2000" baseline="-25000" smtClean="0">
                <a:latin typeface="Times New Roman" pitchFamily="18" charset="0"/>
              </a:rPr>
              <a:t>1</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a:t>
            </a:r>
            <a:r>
              <a:rPr lang="en-GB" altLang="cs-CZ" sz="2000" smtClean="0">
                <a:latin typeface="Times New Roman" pitchFamily="18" charset="0"/>
                <a:sym typeface="Symbol" pitchFamily="18" charset="2"/>
              </a:rPr>
              <a:t></a:t>
            </a:r>
            <a:r>
              <a:rPr lang="en-GB" altLang="cs-CZ" sz="2000" smtClean="0">
                <a:latin typeface="Times New Roman" pitchFamily="18" charset="0"/>
              </a:rPr>
              <a:t> 0, or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smtClean="0">
                <a:latin typeface="Times New Roman" pitchFamily="18" charset="0"/>
              </a:rPr>
              <a:t> </a:t>
            </a:r>
            <a:r>
              <a:rPr lang="en-GB" altLang="cs-CZ" sz="2000" smtClean="0">
                <a:latin typeface="Times New Roman" pitchFamily="18" charset="0"/>
                <a:sym typeface="Symbol" pitchFamily="18" charset="2"/>
              </a:rPr>
              <a:t></a:t>
            </a:r>
            <a:r>
              <a:rPr lang="en-GB" altLang="cs-CZ" sz="2000" smtClean="0">
                <a:latin typeface="Times New Roman" pitchFamily="18" charset="0"/>
              </a:rPr>
              <a:t> 0 or</a:t>
            </a:r>
            <a:r>
              <a:rPr lang="en-US"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smtClean="0">
                <a:latin typeface="Times New Roman" pitchFamily="18" charset="0"/>
              </a:rPr>
              <a:t> </a:t>
            </a:r>
            <a:r>
              <a:rPr lang="en-GB" altLang="cs-CZ" sz="2000" smtClean="0">
                <a:latin typeface="Times New Roman" pitchFamily="18" charset="0"/>
                <a:sym typeface="Symbol" pitchFamily="18" charset="2"/>
              </a:rPr>
              <a:t></a:t>
            </a:r>
            <a:r>
              <a:rPr lang="en-GB" altLang="cs-CZ" sz="2000" smtClean="0">
                <a:latin typeface="Times New Roman" pitchFamily="18" charset="0"/>
              </a:rPr>
              <a:t> 0</a:t>
            </a:r>
            <a:endParaRPr lang="en-US" altLang="cs-CZ" sz="2000" smtClean="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AA477763-99E3-4E3D-9E57-DC9377831612}" type="slidenum">
              <a:rPr lang="en-GB" altLang="cs-CZ" sz="1400">
                <a:latin typeface="Times New Roman" pitchFamily="18" charset="0"/>
              </a:rPr>
              <a:pPr>
                <a:spcBef>
                  <a:spcPct val="0"/>
                </a:spcBef>
                <a:buFontTx/>
                <a:buNone/>
              </a:pPr>
              <a:t>25</a:t>
            </a:fld>
            <a:endParaRPr lang="en-GB" altLang="cs-CZ" sz="1400">
              <a:latin typeface="Times New Roman" pitchFamily="18" charset="0"/>
            </a:endParaRPr>
          </a:p>
        </p:txBody>
      </p:sp>
      <p:sp>
        <p:nvSpPr>
          <p:cNvPr id="28676"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What we Cannot Test with Either an </a:t>
            </a:r>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 or a </a:t>
            </a:r>
            <a:r>
              <a:rPr lang="en-GB" altLang="cs-CZ" sz="2500" b="1" i="1" smtClean="0">
                <a:solidFill>
                  <a:schemeClr val="tx1"/>
                </a:solidFill>
                <a:latin typeface="Times New Roman" pitchFamily="18" charset="0"/>
              </a:rPr>
              <a:t>t</a:t>
            </a:r>
            <a:r>
              <a:rPr lang="en-GB" altLang="cs-CZ" sz="2500" b="1" smtClean="0">
                <a:solidFill>
                  <a:schemeClr val="tx1"/>
                </a:solidFill>
                <a:latin typeface="Times New Roman" pitchFamily="18" charset="0"/>
              </a:rPr>
              <a:t>-test</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28677" name="Rectangle 3"/>
          <p:cNvSpPr>
            <a:spLocks noGrp="1" noChangeArrowheads="1"/>
          </p:cNvSpPr>
          <p:nvPr>
            <p:ph type="body" idx="1"/>
          </p:nvPr>
        </p:nvSpPr>
        <p:spPr>
          <a:xfrm>
            <a:off x="457200" y="1828800"/>
            <a:ext cx="8458200" cy="4229100"/>
          </a:xfrm>
        </p:spPr>
        <p:txBody>
          <a:bodyPr/>
          <a:lstStyle/>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We cannot test using this framework hypotheses which are not linear </a:t>
            </a:r>
          </a:p>
          <a:p>
            <a:pPr algn="just" eaLnBrk="1" hangingPunct="1">
              <a:buFontTx/>
              <a:buNone/>
            </a:pPr>
            <a:r>
              <a:rPr lang="en-GB" altLang="cs-CZ" sz="2000" smtClean="0">
                <a:latin typeface="Times New Roman" pitchFamily="18" charset="0"/>
              </a:rPr>
              <a:t>      or which are multiplicative, e.g.</a:t>
            </a:r>
          </a:p>
          <a:p>
            <a:pPr algn="just" eaLnBrk="1" hangingPunct="1">
              <a:buFontTx/>
              <a:buNone/>
            </a:pPr>
            <a:r>
              <a:rPr lang="en-GB" altLang="cs-CZ" sz="2000" smtClean="0">
                <a:latin typeface="Times New Roman" pitchFamily="18" charset="0"/>
              </a:rPr>
              <a:t>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US" altLang="cs-CZ" sz="2000" baseline="-25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smtClean="0">
                <a:latin typeface="Times New Roman" pitchFamily="18" charset="0"/>
              </a:rPr>
              <a:t> = 2 or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US" altLang="cs-CZ" sz="2000" baseline="-25000" smtClean="0">
                <a:latin typeface="Times New Roman" pitchFamily="18" charset="0"/>
              </a:rPr>
              <a:t> </a:t>
            </a:r>
            <a:r>
              <a:rPr lang="en-US" altLang="cs-CZ" sz="2000" baseline="30000" smtClean="0">
                <a:latin typeface="Times New Roman" pitchFamily="18" charset="0"/>
              </a:rPr>
              <a:t>2</a:t>
            </a:r>
            <a:r>
              <a:rPr lang="en-US" altLang="cs-CZ" sz="2000" baseline="-25000" smtClean="0">
                <a:latin typeface="Times New Roman" pitchFamily="18" charset="0"/>
              </a:rPr>
              <a:t> </a:t>
            </a:r>
            <a:r>
              <a:rPr lang="en-GB" altLang="cs-CZ" sz="2000" smtClean="0">
                <a:latin typeface="Times New Roman" pitchFamily="18" charset="0"/>
              </a:rPr>
              <a:t>= 1 </a:t>
            </a:r>
          </a:p>
          <a:p>
            <a:pPr algn="just" eaLnBrk="1" hangingPunct="1">
              <a:buFontTx/>
              <a:buNone/>
            </a:pPr>
            <a:r>
              <a:rPr lang="en-GB" altLang="cs-CZ" sz="2000" smtClean="0">
                <a:latin typeface="Times New Roman" pitchFamily="18" charset="0"/>
              </a:rPr>
              <a:t>      cannot be tested.</a:t>
            </a:r>
          </a:p>
          <a:p>
            <a:pPr algn="just" eaLnBrk="1" hangingPunct="1"/>
            <a:endParaRPr lang="en-GB" altLang="cs-CZ" sz="2000" smtClean="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221FD0B-E859-44AE-A3A6-09146FC624B9}" type="slidenum">
              <a:rPr lang="en-GB" altLang="cs-CZ" sz="1400">
                <a:latin typeface="Times New Roman" pitchFamily="18" charset="0"/>
              </a:rPr>
              <a:pPr>
                <a:spcBef>
                  <a:spcPct val="0"/>
                </a:spcBef>
                <a:buFontTx/>
                <a:buNone/>
              </a:pPr>
              <a:t>26</a:t>
            </a:fld>
            <a:endParaRPr lang="en-GB" altLang="cs-CZ" sz="1400">
              <a:latin typeface="Times New Roman" pitchFamily="18" charset="0"/>
            </a:endParaRPr>
          </a:p>
        </p:txBody>
      </p:sp>
      <p:sp>
        <p:nvSpPr>
          <p:cNvPr id="29700" name="Rectangle 2050"/>
          <p:cNvSpPr>
            <a:spLocks noGrp="1" noChangeArrowheads="1"/>
          </p:cNvSpPr>
          <p:nvPr>
            <p:ph type="title"/>
          </p:nvPr>
        </p:nvSpPr>
        <p:spPr/>
        <p:txBody>
          <a:bodyPr/>
          <a:lstStyle/>
          <a:p>
            <a:pPr eaLnBrk="1" hangingPunct="1"/>
            <a:r>
              <a:rPr lang="en-GB" altLang="cs-CZ" smtClean="0">
                <a:latin typeface="Times New Roman" pitchFamily="18" charset="0"/>
              </a:rPr>
              <a:t>	</a:t>
            </a:r>
            <a:r>
              <a:rPr lang="en-GB" altLang="cs-CZ" sz="2500" b="1" smtClean="0">
                <a:latin typeface="Times New Roman" pitchFamily="18" charset="0"/>
              </a:rPr>
              <a:t>The Relationship between the </a:t>
            </a:r>
            <a:r>
              <a:rPr lang="en-GB" altLang="cs-CZ" sz="2500" b="1" i="1" smtClean="0">
                <a:latin typeface="Times New Roman" pitchFamily="18" charset="0"/>
              </a:rPr>
              <a:t>t</a:t>
            </a:r>
            <a:r>
              <a:rPr lang="en-GB" altLang="cs-CZ" sz="2500" b="1" smtClean="0">
                <a:latin typeface="Times New Roman" pitchFamily="18" charset="0"/>
              </a:rPr>
              <a:t> and the </a:t>
            </a:r>
            <a:r>
              <a:rPr lang="en-GB" altLang="cs-CZ" sz="2500" b="1" i="1" smtClean="0">
                <a:latin typeface="Times New Roman" pitchFamily="18" charset="0"/>
              </a:rPr>
              <a:t>F</a:t>
            </a:r>
            <a:r>
              <a:rPr lang="en-GB" altLang="cs-CZ" sz="2500" b="1" smtClean="0">
                <a:latin typeface="Times New Roman" pitchFamily="18" charset="0"/>
              </a:rPr>
              <a:t>-Distributions</a:t>
            </a:r>
            <a:br>
              <a:rPr lang="en-GB" altLang="cs-CZ" sz="2500" b="1" smtClean="0">
                <a:latin typeface="Times New Roman" pitchFamily="18" charset="0"/>
              </a:rPr>
            </a:br>
            <a:endParaRPr lang="en-GB" altLang="cs-CZ" sz="2500" b="1" smtClean="0">
              <a:latin typeface="Times New Roman" pitchFamily="18" charset="0"/>
            </a:endParaRPr>
          </a:p>
        </p:txBody>
      </p:sp>
      <p:sp>
        <p:nvSpPr>
          <p:cNvPr id="29701" name="Rectangle 2051"/>
          <p:cNvSpPr>
            <a:spLocks noGrp="1" noChangeArrowheads="1"/>
          </p:cNvSpPr>
          <p:nvPr>
            <p:ph type="body" idx="1"/>
          </p:nvPr>
        </p:nvSpPr>
        <p:spPr/>
        <p:txBody>
          <a:bodyPr/>
          <a:lstStyle/>
          <a:p>
            <a:pPr algn="just" eaLnBrk="1" hangingPunct="1">
              <a:lnSpc>
                <a:spcPct val="90000"/>
              </a:lnSpc>
            </a:pPr>
            <a:r>
              <a:rPr lang="en-GB" altLang="cs-CZ" sz="2000" dirty="0" smtClean="0">
                <a:latin typeface="Times New Roman" pitchFamily="18" charset="0"/>
              </a:rPr>
              <a:t>Any hypothesis which could be tested with a </a:t>
            </a:r>
            <a:r>
              <a:rPr lang="en-GB" altLang="cs-CZ" sz="2000" i="1" dirty="0" smtClean="0">
                <a:latin typeface="Times New Roman" pitchFamily="18" charset="0"/>
              </a:rPr>
              <a:t>t</a:t>
            </a:r>
            <a:r>
              <a:rPr lang="en-GB" altLang="cs-CZ" sz="2000" dirty="0" smtClean="0">
                <a:latin typeface="Times New Roman" pitchFamily="18" charset="0"/>
              </a:rPr>
              <a:t>-test could have been tested using an </a:t>
            </a:r>
            <a:r>
              <a:rPr lang="en-GB" altLang="cs-CZ" sz="2000" i="1" dirty="0" smtClean="0">
                <a:latin typeface="Times New Roman" pitchFamily="18" charset="0"/>
              </a:rPr>
              <a:t>F</a:t>
            </a:r>
            <a:r>
              <a:rPr lang="en-GB" altLang="cs-CZ" sz="2000" dirty="0" smtClean="0">
                <a:latin typeface="Times New Roman" pitchFamily="18" charset="0"/>
              </a:rPr>
              <a:t>-test, but not the other way around.</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For example, consider the hypothesis</a:t>
            </a:r>
          </a:p>
          <a:p>
            <a:pPr algn="just" eaLnBrk="1" hangingPunct="1">
              <a:lnSpc>
                <a:spcPct val="90000"/>
              </a:lnSpc>
              <a:buFontTx/>
              <a:buNone/>
            </a:pPr>
            <a:r>
              <a:rPr lang="en-GB" altLang="cs-CZ" sz="2000" dirty="0" smtClean="0">
                <a:latin typeface="Times New Roman" pitchFamily="18" charset="0"/>
              </a:rPr>
              <a:t>		H</a:t>
            </a:r>
            <a:r>
              <a:rPr lang="en-GB" altLang="cs-CZ" sz="2000" baseline="-25000" dirty="0" smtClean="0">
                <a:latin typeface="Times New Roman" pitchFamily="18" charset="0"/>
              </a:rPr>
              <a:t>0</a:t>
            </a: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dirty="0" smtClean="0">
                <a:latin typeface="Times New Roman" pitchFamily="18" charset="0"/>
              </a:rPr>
              <a:t> = 0.5</a:t>
            </a:r>
          </a:p>
          <a:p>
            <a:pPr algn="just" eaLnBrk="1" hangingPunct="1">
              <a:lnSpc>
                <a:spcPct val="90000"/>
              </a:lnSpc>
              <a:buFontTx/>
              <a:buNone/>
            </a:pPr>
            <a:r>
              <a:rPr lang="en-GB" altLang="cs-CZ" sz="2000" dirty="0" smtClean="0">
                <a:latin typeface="Times New Roman" pitchFamily="18" charset="0"/>
              </a:rPr>
              <a:t>		H</a:t>
            </a:r>
            <a:r>
              <a:rPr lang="en-GB" altLang="cs-CZ" sz="2000" baseline="-25000" dirty="0" smtClean="0">
                <a:latin typeface="Times New Roman" pitchFamily="18" charset="0"/>
              </a:rPr>
              <a:t>1</a:t>
            </a: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0.5</a:t>
            </a:r>
          </a:p>
          <a:p>
            <a:pPr algn="just" eaLnBrk="1" hangingPunct="1">
              <a:lnSpc>
                <a:spcPct val="90000"/>
              </a:lnSpc>
              <a:buFontTx/>
              <a:buNone/>
            </a:pPr>
            <a:r>
              <a:rPr lang="en-GB" altLang="cs-CZ" sz="2000" dirty="0" smtClean="0">
                <a:latin typeface="Times New Roman" pitchFamily="18" charset="0"/>
              </a:rPr>
              <a:t>	We could have tested this using the usual </a:t>
            </a:r>
            <a:r>
              <a:rPr lang="en-GB" altLang="cs-CZ" sz="2000" i="1" dirty="0" smtClean="0">
                <a:latin typeface="Times New Roman" pitchFamily="18" charset="0"/>
              </a:rPr>
              <a:t>t</a:t>
            </a:r>
            <a:r>
              <a:rPr lang="en-GB" altLang="cs-CZ" sz="2000" dirty="0" smtClean="0">
                <a:latin typeface="Times New Roman" pitchFamily="18" charset="0"/>
              </a:rPr>
              <a:t>-test: </a:t>
            </a:r>
          </a:p>
          <a:p>
            <a:pPr algn="just" eaLnBrk="1" hangingPunct="1">
              <a:lnSpc>
                <a:spcPct val="90000"/>
              </a:lnSpc>
              <a:buFontTx/>
              <a:buNone/>
            </a:pPr>
            <a:r>
              <a:rPr lang="en-GB" altLang="cs-CZ" sz="2000" dirty="0" smtClean="0">
                <a:latin typeface="Times New Roman" pitchFamily="18" charset="0"/>
              </a:rPr>
              <a:t>		</a:t>
            </a:r>
          </a:p>
          <a:p>
            <a:pPr eaLnBrk="1" hangingPunct="1">
              <a:lnSpc>
                <a:spcPct val="90000"/>
              </a:lnSpc>
              <a:buFontTx/>
              <a:buNone/>
            </a:pPr>
            <a:r>
              <a:rPr lang="en-GB" altLang="cs-CZ" sz="2000" dirty="0" smtClean="0">
                <a:latin typeface="Times New Roman" pitchFamily="18" charset="0"/>
              </a:rPr>
              <a:t>	or it could be tested in the framework above for the </a:t>
            </a:r>
            <a:r>
              <a:rPr lang="en-GB" altLang="cs-CZ" sz="2000" i="1" dirty="0" smtClean="0">
                <a:latin typeface="Times New Roman" pitchFamily="18" charset="0"/>
              </a:rPr>
              <a:t>F</a:t>
            </a:r>
            <a:r>
              <a:rPr lang="en-GB" altLang="cs-CZ" sz="2000" dirty="0" smtClean="0">
                <a:latin typeface="Times New Roman" pitchFamily="18" charset="0"/>
              </a:rPr>
              <a:t>-test. </a:t>
            </a:r>
          </a:p>
          <a:p>
            <a:pPr eaLnBrk="1" hangingPunct="1">
              <a:lnSpc>
                <a:spcPct val="90000"/>
              </a:lnSpc>
            </a:pPr>
            <a:r>
              <a:rPr lang="en-GB" altLang="cs-CZ" sz="2000" dirty="0" smtClean="0">
                <a:latin typeface="Times New Roman" pitchFamily="18" charset="0"/>
              </a:rPr>
              <a:t>Note that the two tests always give the same result since the </a:t>
            </a:r>
            <a:r>
              <a:rPr lang="en-GB" altLang="cs-CZ" sz="2000" i="1" dirty="0" smtClean="0">
                <a:latin typeface="Times New Roman" pitchFamily="18" charset="0"/>
              </a:rPr>
              <a:t>t</a:t>
            </a:r>
            <a:r>
              <a:rPr lang="en-GB" altLang="cs-CZ" sz="2000" dirty="0" smtClean="0">
                <a:latin typeface="Times New Roman" pitchFamily="18" charset="0"/>
              </a:rPr>
              <a:t>-distribution is just a special case of the </a:t>
            </a:r>
            <a:r>
              <a:rPr lang="en-GB" altLang="cs-CZ" sz="2000" i="1" dirty="0" smtClean="0">
                <a:latin typeface="Times New Roman" pitchFamily="18" charset="0"/>
              </a:rPr>
              <a:t>F-</a:t>
            </a:r>
            <a:r>
              <a:rPr lang="en-GB" altLang="cs-CZ" sz="2000" dirty="0" smtClean="0">
                <a:latin typeface="Times New Roman" pitchFamily="18" charset="0"/>
              </a:rPr>
              <a:t>distribution. </a:t>
            </a:r>
          </a:p>
          <a:p>
            <a:pPr eaLnBrk="1" hangingPunct="1">
              <a:lnSpc>
                <a:spcPct val="90000"/>
              </a:lnSpc>
            </a:pPr>
            <a:r>
              <a:rPr lang="en-GB" altLang="cs-CZ" sz="2000" dirty="0" smtClean="0">
                <a:latin typeface="Times New Roman" pitchFamily="18" charset="0"/>
              </a:rPr>
              <a:t>For example, if we have some random variable </a:t>
            </a:r>
            <a:r>
              <a:rPr lang="en-GB" altLang="cs-CZ" sz="2000" i="1" dirty="0" smtClean="0">
                <a:latin typeface="Times New Roman" pitchFamily="18" charset="0"/>
              </a:rPr>
              <a:t>Z</a:t>
            </a:r>
            <a:r>
              <a:rPr lang="en-GB" altLang="cs-CZ" sz="2000" dirty="0" smtClean="0">
                <a:latin typeface="Times New Roman" pitchFamily="18" charset="0"/>
              </a:rPr>
              <a:t>, and </a:t>
            </a:r>
            <a:r>
              <a:rPr lang="en-GB" altLang="cs-CZ" sz="2000" i="1" dirty="0" smtClean="0">
                <a:latin typeface="Times New Roman" pitchFamily="18" charset="0"/>
              </a:rPr>
              <a:t>Z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rPr>
              <a:t>t</a:t>
            </a:r>
            <a:r>
              <a:rPr lang="en-GB" altLang="cs-CZ" sz="2000" baseline="30000" dirty="0" smtClean="0">
                <a:latin typeface="Times New Roman" pitchFamily="18" charset="0"/>
              </a:rPr>
              <a:t> </a:t>
            </a:r>
            <a:r>
              <a:rPr lang="en-GB" altLang="cs-CZ" sz="2000" dirty="0" smtClean="0">
                <a:latin typeface="Times New Roman" pitchFamily="18" charset="0"/>
              </a:rPr>
              <a:t>(</a:t>
            </a:r>
            <a:r>
              <a:rPr lang="en-GB" altLang="cs-CZ" sz="2000" i="1" dirty="0" smtClean="0">
                <a:latin typeface="Times New Roman" pitchFamily="18" charset="0"/>
              </a:rPr>
              <a:t>T-k</a:t>
            </a:r>
            <a:r>
              <a:rPr lang="en-GB" altLang="cs-CZ" sz="2000" dirty="0" smtClean="0">
                <a:latin typeface="Times New Roman" pitchFamily="18" charset="0"/>
              </a:rPr>
              <a:t>) then also </a:t>
            </a:r>
            <a:r>
              <a:rPr lang="en-GB" altLang="cs-CZ" sz="2000" i="1" dirty="0" smtClean="0">
                <a:latin typeface="Times New Roman" pitchFamily="18" charset="0"/>
              </a:rPr>
              <a:t>Z</a:t>
            </a:r>
            <a:r>
              <a:rPr lang="en-GB" altLang="cs-CZ" sz="2000" baseline="30000" dirty="0" smtClean="0">
                <a:latin typeface="Times New Roman" pitchFamily="18" charset="0"/>
              </a:rPr>
              <a:t>2</a:t>
            </a:r>
            <a:r>
              <a:rPr lang="en-GB" altLang="cs-CZ" sz="2000" i="1"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rPr>
              <a:t>F</a:t>
            </a:r>
            <a:r>
              <a:rPr lang="en-GB" altLang="cs-CZ" sz="2000" dirty="0" smtClean="0">
                <a:latin typeface="Times New Roman" pitchFamily="18" charset="0"/>
              </a:rPr>
              <a:t>(1</a:t>
            </a:r>
            <a:r>
              <a:rPr lang="en-GB" altLang="cs-CZ" sz="2000" i="1" dirty="0" smtClean="0">
                <a:latin typeface="Times New Roman" pitchFamily="18" charset="0"/>
              </a:rPr>
              <a:t>,T-k</a:t>
            </a:r>
            <a:r>
              <a:rPr lang="en-GB" altLang="cs-CZ" sz="2000" dirty="0" smtClean="0">
                <a:latin typeface="Times New Roman" pitchFamily="18" charset="0"/>
              </a:rPr>
              <a:t>)</a:t>
            </a:r>
            <a:endParaRPr lang="en-GB" altLang="cs-CZ" sz="2000" dirty="0" smtClean="0"/>
          </a:p>
        </p:txBody>
      </p:sp>
      <p:pic>
        <p:nvPicPr>
          <p:cNvPr id="29702" name="Picture 20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6475" y="3717925"/>
            <a:ext cx="1990725"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7163478" y="3635511"/>
                <a:ext cx="360040" cy="481670"/>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i="1">
                                  <a:latin typeface="Cambria Math" panose="02040503050406030204" pitchFamily="18" charset="0"/>
                                </a:rPr>
                                <m:t>𝛽</m:t>
                              </m:r>
                            </m:e>
                          </m:acc>
                        </m:e>
                        <m:sub>
                          <m:r>
                            <a:rPr lang="cs-CZ" b="0" i="1" smtClean="0">
                              <a:latin typeface="Cambria Math" panose="02040503050406030204" pitchFamily="18" charset="0"/>
                            </a:rPr>
                            <m:t>2</m:t>
                          </m:r>
                        </m:sub>
                      </m:sSub>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7163478" y="3635511"/>
                <a:ext cx="360040" cy="481670"/>
              </a:xfrm>
              <a:prstGeom prst="rect">
                <a:avLst/>
              </a:prstGeom>
              <a:blipFill>
                <a:blip r:embed="rId3"/>
                <a:stretch>
                  <a:fillRect r="-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flipH="1">
                <a:off x="7655987" y="4132102"/>
                <a:ext cx="288032" cy="384336"/>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cs-CZ" sz="1800" b="0" i="1" smtClean="0">
                              <a:latin typeface="Cambria Math" panose="02040503050406030204" pitchFamily="18" charset="0"/>
                            </a:rPr>
                          </m:ctrlPr>
                        </m:sSubPr>
                        <m:e>
                          <m:acc>
                            <m:accPr>
                              <m:chr m:val="̂"/>
                              <m:ctrlPr>
                                <a:rPr lang="cs-CZ" sz="1800" b="0" i="1" smtClean="0">
                                  <a:latin typeface="Cambria Math" panose="02040503050406030204" pitchFamily="18" charset="0"/>
                                </a:rPr>
                              </m:ctrlPr>
                            </m:accPr>
                            <m:e>
                              <m:r>
                                <a:rPr lang="cs-CZ" sz="1800" i="1">
                                  <a:latin typeface="Cambria Math" panose="02040503050406030204" pitchFamily="18" charset="0"/>
                                </a:rPr>
                                <m:t>𝛽</m:t>
                              </m:r>
                            </m:e>
                          </m:acc>
                        </m:e>
                        <m:sub>
                          <m:r>
                            <a:rPr lang="cs-CZ" sz="1800" b="0" i="1" smtClean="0">
                              <a:latin typeface="Cambria Math" panose="02040503050406030204" pitchFamily="18" charset="0"/>
                            </a:rPr>
                            <m:t>2</m:t>
                          </m:r>
                        </m:sub>
                      </m:sSub>
                    </m:oMath>
                  </m:oMathPara>
                </a14:m>
                <a:endParaRPr lang="en-US" sz="1800" dirty="0"/>
              </a:p>
            </p:txBody>
          </p:sp>
        </mc:Choice>
        <mc:Fallback xmlns="">
          <p:sp>
            <p:nvSpPr>
              <p:cNvPr id="8" name="Rectangle 7"/>
              <p:cNvSpPr>
                <a:spLocks noRot="1" noChangeAspect="1" noMove="1" noResize="1" noEditPoints="1" noAdjustHandles="1" noChangeArrowheads="1" noChangeShapeType="1" noTextEdit="1"/>
              </p:cNvSpPr>
              <p:nvPr/>
            </p:nvSpPr>
            <p:spPr>
              <a:xfrm flipH="1">
                <a:off x="7655987" y="4132102"/>
                <a:ext cx="288032" cy="384336"/>
              </a:xfrm>
              <a:prstGeom prst="rect">
                <a:avLst/>
              </a:prstGeom>
              <a:blipFill>
                <a:blip r:embed="rId4"/>
                <a:stretch>
                  <a:fillRect l="-6383" t="-6349" r="-29787" b="-14286"/>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5AB9691-1EDE-49CF-8BBF-F17ECBB0EF6C}" type="slidenum">
              <a:rPr lang="en-GB" altLang="cs-CZ" sz="1400">
                <a:latin typeface="Times New Roman" pitchFamily="18" charset="0"/>
              </a:rPr>
              <a:pPr>
                <a:spcBef>
                  <a:spcPct val="0"/>
                </a:spcBef>
                <a:buFontTx/>
                <a:buNone/>
              </a:pPr>
              <a:t>27</a:t>
            </a:fld>
            <a:endParaRPr lang="en-GB" altLang="cs-CZ" sz="1400">
              <a:latin typeface="Times New Roman" pitchFamily="18" charset="0"/>
            </a:endParaRPr>
          </a:p>
        </p:txBody>
      </p:sp>
      <p:sp>
        <p:nvSpPr>
          <p:cNvPr id="30724" name="Rectangle 2"/>
          <p:cNvSpPr>
            <a:spLocks noGrp="1" noChangeArrowheads="1"/>
          </p:cNvSpPr>
          <p:nvPr>
            <p:ph type="title"/>
          </p:nvPr>
        </p:nvSpPr>
        <p:spPr/>
        <p:txBody>
          <a:bodyPr/>
          <a:lstStyle/>
          <a:p>
            <a:pPr eaLnBrk="1" hangingPunct="1"/>
            <a:r>
              <a:rPr lang="en-GB" altLang="cs-CZ" sz="2500" b="1" i="1" smtClean="0">
                <a:solidFill>
                  <a:schemeClr val="tx1"/>
                </a:solidFill>
                <a:latin typeface="Times New Roman" pitchFamily="18" charset="0"/>
              </a:rPr>
              <a:t>F</a:t>
            </a:r>
            <a:r>
              <a:rPr lang="en-GB" altLang="cs-CZ" sz="2500" b="1" smtClean="0">
                <a:solidFill>
                  <a:schemeClr val="tx1"/>
                </a:solidFill>
                <a:latin typeface="Times New Roman" pitchFamily="18" charset="0"/>
              </a:rPr>
              <a:t>-test Example</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30725" name="Rectangle 3"/>
          <p:cNvSpPr>
            <a:spLocks noGrp="1" noChangeArrowheads="1"/>
          </p:cNvSpPr>
          <p:nvPr>
            <p:ph type="body" idx="1"/>
          </p:nvPr>
        </p:nvSpPr>
        <p:spPr>
          <a:xfrm>
            <a:off x="228600" y="1752600"/>
            <a:ext cx="8915400" cy="4305300"/>
          </a:xfrm>
        </p:spPr>
        <p:txBody>
          <a:bodyPr/>
          <a:lstStyle/>
          <a:p>
            <a:pPr eaLnBrk="1" hangingPunct="1">
              <a:lnSpc>
                <a:spcPct val="90000"/>
              </a:lnSpc>
            </a:pPr>
            <a:r>
              <a:rPr lang="en-GB" altLang="cs-CZ" sz="2000" u="sng" smtClean="0">
                <a:latin typeface="Times New Roman" pitchFamily="18" charset="0"/>
              </a:rPr>
              <a:t>Question</a:t>
            </a:r>
            <a:r>
              <a:rPr lang="en-GB" altLang="cs-CZ" sz="2000" smtClean="0">
                <a:latin typeface="Times New Roman" pitchFamily="18" charset="0"/>
              </a:rPr>
              <a:t>: Suppose a researcher wants to test whether the returns on a company stock (</a:t>
            </a:r>
            <a:r>
              <a:rPr lang="en-GB" altLang="cs-CZ" sz="2000" i="1" smtClean="0">
                <a:latin typeface="Times New Roman" pitchFamily="18" charset="0"/>
              </a:rPr>
              <a:t>y</a:t>
            </a:r>
            <a:r>
              <a:rPr lang="en-GB" altLang="cs-CZ" sz="2000" smtClean="0">
                <a:latin typeface="Times New Roman" pitchFamily="18" charset="0"/>
              </a:rPr>
              <a:t>) show unit sensitivity to two factors (factor </a:t>
            </a:r>
            <a:r>
              <a:rPr lang="en-GB" altLang="cs-CZ" sz="2000" i="1" smtClean="0">
                <a:latin typeface="Times New Roman" pitchFamily="18" charset="0"/>
              </a:rPr>
              <a:t>x</a:t>
            </a:r>
            <a:r>
              <a:rPr lang="en-GB" altLang="cs-CZ" sz="2000" baseline="-25000" smtClean="0">
                <a:latin typeface="Times New Roman" pitchFamily="18" charset="0"/>
              </a:rPr>
              <a:t>2</a:t>
            </a:r>
            <a:r>
              <a:rPr lang="en-GB" altLang="cs-CZ" sz="2000" smtClean="0">
                <a:latin typeface="Times New Roman" pitchFamily="18" charset="0"/>
              </a:rPr>
              <a:t> and factor </a:t>
            </a:r>
            <a:r>
              <a:rPr lang="en-GB" altLang="cs-CZ" sz="2000" i="1" smtClean="0">
                <a:latin typeface="Times New Roman" pitchFamily="18" charset="0"/>
              </a:rPr>
              <a:t>x</a:t>
            </a:r>
            <a:r>
              <a:rPr lang="en-GB" altLang="cs-CZ" sz="2000" baseline="-25000" smtClean="0">
                <a:latin typeface="Times New Roman" pitchFamily="18" charset="0"/>
              </a:rPr>
              <a:t>3</a:t>
            </a:r>
            <a:r>
              <a:rPr lang="en-GB" altLang="cs-CZ" sz="2000" smtClean="0">
                <a:latin typeface="Times New Roman" pitchFamily="18" charset="0"/>
              </a:rPr>
              <a:t>) among three considered. The regression is carried out on 144 monthly observations. The regression is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i="1" smtClean="0">
                <a:latin typeface="Times New Roman" pitchFamily="18" charset="0"/>
              </a:rPr>
              <a:t>x</a:t>
            </a:r>
            <a:r>
              <a:rPr lang="en-GB" altLang="cs-CZ" sz="2000" baseline="-25000" smtClean="0">
                <a:latin typeface="Times New Roman" pitchFamily="18" charset="0"/>
              </a:rPr>
              <a:t>2</a:t>
            </a:r>
            <a:r>
              <a:rPr lang="en-GB" altLang="cs-CZ" sz="2000" i="1" baseline="-25000" smtClean="0">
                <a:latin typeface="Times New Roman" pitchFamily="18" charset="0"/>
              </a:rPr>
              <a:t>t</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3</a:t>
            </a:r>
            <a:r>
              <a:rPr lang="en-GB" altLang="cs-CZ" sz="2000" i="1" smtClean="0">
                <a:latin typeface="Times New Roman" pitchFamily="18" charset="0"/>
              </a:rPr>
              <a:t>x</a:t>
            </a:r>
            <a:r>
              <a:rPr lang="en-GB" altLang="cs-CZ" sz="2000" baseline="-25000" smtClean="0">
                <a:latin typeface="Times New Roman" pitchFamily="18" charset="0"/>
              </a:rPr>
              <a:t>3</a:t>
            </a:r>
            <a:r>
              <a:rPr lang="en-GB" altLang="cs-CZ" sz="2000" i="1" baseline="-25000" smtClean="0">
                <a:latin typeface="Times New Roman" pitchFamily="18" charset="0"/>
              </a:rPr>
              <a:t>t</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4</a:t>
            </a:r>
            <a:r>
              <a:rPr lang="en-GB" altLang="cs-CZ" sz="2000" i="1" smtClean="0">
                <a:latin typeface="Times New Roman" pitchFamily="18" charset="0"/>
              </a:rPr>
              <a:t>x</a:t>
            </a:r>
            <a:r>
              <a:rPr lang="en-GB" altLang="cs-CZ" sz="2000" baseline="-25000" smtClean="0">
                <a:latin typeface="Times New Roman" pitchFamily="18" charset="0"/>
              </a:rPr>
              <a:t>4</a:t>
            </a:r>
            <a:r>
              <a:rPr lang="en-GB" altLang="cs-CZ" sz="2000" i="1" baseline="-25000" smtClean="0">
                <a:latin typeface="Times New Roman" pitchFamily="18" charset="0"/>
              </a:rPr>
              <a:t>t</a:t>
            </a:r>
            <a:r>
              <a:rPr lang="en-GB" altLang="cs-CZ" sz="2000" smtClean="0">
                <a:latin typeface="Times New Roman" pitchFamily="18" charset="0"/>
              </a:rPr>
              <a:t>+ </a:t>
            </a:r>
            <a:r>
              <a:rPr lang="en-GB" altLang="cs-CZ" sz="2000" i="1" smtClean="0">
                <a:latin typeface="Times New Roman" pitchFamily="18" charset="0"/>
              </a:rPr>
              <a:t>u</a:t>
            </a:r>
            <a:r>
              <a:rPr lang="en-GB" altLang="cs-CZ" sz="2000" i="1" baseline="-25000" smtClean="0">
                <a:latin typeface="Times New Roman" pitchFamily="18" charset="0"/>
              </a:rPr>
              <a:t>t</a:t>
            </a:r>
            <a:endParaRPr lang="en-GB" altLang="cs-CZ" sz="2000" i="1" smtClean="0">
              <a:latin typeface="Times New Roman" pitchFamily="18" charset="0"/>
            </a:endParaRPr>
          </a:p>
          <a:p>
            <a:pPr eaLnBrk="1" hangingPunct="1">
              <a:lnSpc>
                <a:spcPct val="90000"/>
              </a:lnSpc>
              <a:buFontTx/>
              <a:buNone/>
            </a:pPr>
            <a:r>
              <a:rPr lang="en-GB" altLang="cs-CZ" sz="2000" smtClean="0">
                <a:latin typeface="Times New Roman" pitchFamily="18" charset="0"/>
              </a:rPr>
              <a:t>	- What are the restricted and unrestricted regressions?</a:t>
            </a:r>
          </a:p>
          <a:p>
            <a:pPr eaLnBrk="1" hangingPunct="1">
              <a:lnSpc>
                <a:spcPct val="90000"/>
              </a:lnSpc>
              <a:buFontTx/>
              <a:buNone/>
            </a:pPr>
            <a:r>
              <a:rPr lang="en-GB" altLang="cs-CZ" sz="2000" smtClean="0">
                <a:latin typeface="Times New Roman" pitchFamily="18" charset="0"/>
              </a:rPr>
              <a:t>	- If the two RSS are 436.1 and 397.2 respectively, perform the test.</a:t>
            </a:r>
            <a:endParaRPr lang="en-GB" altLang="cs-CZ" sz="2000" u="sng" smtClean="0">
              <a:latin typeface="Times New Roman" pitchFamily="18" charset="0"/>
            </a:endParaRPr>
          </a:p>
          <a:p>
            <a:pPr eaLnBrk="1" hangingPunct="1">
              <a:lnSpc>
                <a:spcPct val="90000"/>
              </a:lnSpc>
            </a:pPr>
            <a:r>
              <a:rPr lang="en-US" altLang="cs-CZ" sz="2000" u="sng" smtClean="0">
                <a:latin typeface="Times New Roman" pitchFamily="18" charset="0"/>
              </a:rPr>
              <a:t>Solution</a:t>
            </a:r>
            <a:r>
              <a:rPr lang="en-US" altLang="cs-CZ" sz="2000" smtClean="0">
                <a:latin typeface="Times New Roman" pitchFamily="18" charset="0"/>
              </a:rPr>
              <a:t>:</a:t>
            </a:r>
          </a:p>
          <a:p>
            <a:pPr eaLnBrk="1" hangingPunct="1">
              <a:lnSpc>
                <a:spcPct val="90000"/>
              </a:lnSpc>
              <a:buFontTx/>
              <a:buNone/>
            </a:pPr>
            <a:r>
              <a:rPr lang="en-US" altLang="cs-CZ" sz="2000" smtClean="0">
                <a:latin typeface="Times New Roman" pitchFamily="18" charset="0"/>
              </a:rPr>
              <a:t>	Unit sensitivity implies H</a:t>
            </a:r>
            <a:r>
              <a:rPr lang="en-US" altLang="cs-CZ" sz="2000" baseline="-25000" smtClean="0">
                <a:latin typeface="Times New Roman" pitchFamily="18" charset="0"/>
              </a:rPr>
              <a:t>0</a:t>
            </a:r>
            <a:r>
              <a:rPr lang="en-US" altLang="cs-CZ" sz="2000" smtClean="0">
                <a:latin typeface="Times New Roman" pitchFamily="18" charset="0"/>
              </a:rPr>
              <a:t>:</a:t>
            </a:r>
            <a:r>
              <a:rPr lang="en-US" altLang="cs-CZ" sz="2000" i="1" smtClean="0">
                <a:latin typeface="Times New Roman" pitchFamily="18" charset="0"/>
                <a:sym typeface="Symbol" pitchFamily="18" charset="2"/>
              </a:rPr>
              <a:t></a:t>
            </a:r>
            <a:r>
              <a:rPr lang="en-US" altLang="cs-CZ" sz="2000" baseline="-25000" smtClean="0">
                <a:latin typeface="Times New Roman" pitchFamily="18" charset="0"/>
                <a:sym typeface="Symbol" pitchFamily="18" charset="2"/>
              </a:rPr>
              <a:t>2</a:t>
            </a:r>
            <a:r>
              <a:rPr lang="en-US" altLang="cs-CZ" sz="2000" smtClean="0">
                <a:latin typeface="Times New Roman" pitchFamily="18" charset="0"/>
                <a:sym typeface="Symbol" pitchFamily="18" charset="2"/>
              </a:rPr>
              <a:t>=1 and </a:t>
            </a:r>
            <a:r>
              <a:rPr lang="en-US" altLang="cs-CZ" sz="2000" i="1" smtClean="0">
                <a:latin typeface="Times New Roman" pitchFamily="18" charset="0"/>
                <a:sym typeface="Symbol" pitchFamily="18" charset="2"/>
              </a:rPr>
              <a:t></a:t>
            </a:r>
            <a:r>
              <a:rPr lang="en-US" altLang="cs-CZ" sz="2000" baseline="-25000" smtClean="0">
                <a:latin typeface="Times New Roman" pitchFamily="18" charset="0"/>
                <a:sym typeface="Symbol" pitchFamily="18" charset="2"/>
              </a:rPr>
              <a:t>3</a:t>
            </a:r>
            <a:r>
              <a:rPr lang="en-US" altLang="cs-CZ" sz="2000" smtClean="0">
                <a:latin typeface="Times New Roman" pitchFamily="18" charset="0"/>
                <a:sym typeface="Symbol" pitchFamily="18" charset="2"/>
              </a:rPr>
              <a:t>=1. The unrestricted regression is the one in the question. The restricted regression is (</a:t>
            </a:r>
            <a:r>
              <a:rPr lang="en-US" altLang="cs-CZ" sz="2000" i="1" smtClean="0">
                <a:latin typeface="Times New Roman" pitchFamily="18" charset="0"/>
                <a:sym typeface="Symbol" pitchFamily="18" charset="2"/>
              </a:rPr>
              <a:t>y</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x</a:t>
            </a:r>
            <a:r>
              <a:rPr lang="en-US" altLang="cs-CZ" sz="2000" baseline="-25000" smtClean="0">
                <a:latin typeface="Times New Roman" pitchFamily="18" charset="0"/>
                <a:sym typeface="Symbol" pitchFamily="18" charset="2"/>
              </a:rPr>
              <a:t>2</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x</a:t>
            </a:r>
            <a:r>
              <a:rPr lang="en-US" altLang="cs-CZ" sz="2000" baseline="-25000" smtClean="0">
                <a:latin typeface="Times New Roman" pitchFamily="18" charset="0"/>
                <a:sym typeface="Symbol" pitchFamily="18" charset="2"/>
              </a:rPr>
              <a:t>3</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 </a:t>
            </a:r>
            <a:r>
              <a:rPr lang="en-US" altLang="cs-CZ" sz="2000" i="1" smtClean="0">
                <a:latin typeface="Times New Roman" pitchFamily="18" charset="0"/>
                <a:sym typeface="Symbol" pitchFamily="18" charset="2"/>
              </a:rPr>
              <a:t></a:t>
            </a:r>
            <a:r>
              <a:rPr lang="en-US" altLang="cs-CZ" sz="2000" baseline="-25000" smtClean="0">
                <a:latin typeface="Times New Roman" pitchFamily="18" charset="0"/>
                <a:sym typeface="Symbol" pitchFamily="18" charset="2"/>
              </a:rPr>
              <a:t>1</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 </a:t>
            </a:r>
            <a:r>
              <a:rPr lang="en-US" altLang="cs-CZ" sz="2000" baseline="-25000" smtClean="0">
                <a:latin typeface="Times New Roman" pitchFamily="18" charset="0"/>
                <a:sym typeface="Symbol" pitchFamily="18" charset="2"/>
              </a:rPr>
              <a:t>4</a:t>
            </a:r>
            <a:r>
              <a:rPr lang="en-US" altLang="cs-CZ" sz="2000" i="1" smtClean="0">
                <a:latin typeface="Times New Roman" pitchFamily="18" charset="0"/>
                <a:sym typeface="Symbol" pitchFamily="18" charset="2"/>
              </a:rPr>
              <a:t>x</a:t>
            </a:r>
            <a:r>
              <a:rPr lang="en-US" altLang="cs-CZ" sz="2000" baseline="-25000" smtClean="0">
                <a:latin typeface="Times New Roman" pitchFamily="18" charset="0"/>
                <a:sym typeface="Symbol" pitchFamily="18" charset="2"/>
              </a:rPr>
              <a:t>4</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u</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 or letting </a:t>
            </a:r>
          </a:p>
          <a:p>
            <a:pPr eaLnBrk="1" hangingPunct="1">
              <a:lnSpc>
                <a:spcPct val="90000"/>
              </a:lnSpc>
              <a:buFontTx/>
              <a:buNone/>
            </a:pPr>
            <a:r>
              <a:rPr lang="en-US" altLang="cs-CZ" sz="2000" smtClean="0">
                <a:latin typeface="Times New Roman" pitchFamily="18" charset="0"/>
                <a:sym typeface="Symbol" pitchFamily="18" charset="2"/>
              </a:rPr>
              <a:t>	</a:t>
            </a:r>
            <a:r>
              <a:rPr lang="en-US" altLang="cs-CZ" sz="2000" i="1" smtClean="0">
                <a:latin typeface="Times New Roman" pitchFamily="18" charset="0"/>
                <a:sym typeface="Symbol" pitchFamily="18" charset="2"/>
              </a:rPr>
              <a:t>z</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y</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x</a:t>
            </a:r>
            <a:r>
              <a:rPr lang="en-US" altLang="cs-CZ" sz="2000" baseline="-25000" smtClean="0">
                <a:latin typeface="Times New Roman" pitchFamily="18" charset="0"/>
                <a:sym typeface="Symbol" pitchFamily="18" charset="2"/>
              </a:rPr>
              <a:t>2</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x</a:t>
            </a:r>
            <a:r>
              <a:rPr lang="en-US" altLang="cs-CZ" sz="2000" baseline="-25000" smtClean="0">
                <a:latin typeface="Times New Roman" pitchFamily="18" charset="0"/>
                <a:sym typeface="Symbol" pitchFamily="18" charset="2"/>
              </a:rPr>
              <a:t>3</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 the restricted regression is </a:t>
            </a:r>
            <a:r>
              <a:rPr lang="en-US" altLang="cs-CZ" sz="2000" i="1" smtClean="0">
                <a:latin typeface="Times New Roman" pitchFamily="18" charset="0"/>
                <a:sym typeface="Symbol" pitchFamily="18" charset="2"/>
              </a:rPr>
              <a:t>z</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 </a:t>
            </a:r>
            <a:r>
              <a:rPr lang="en-US" altLang="cs-CZ" sz="2000" i="1" smtClean="0">
                <a:latin typeface="Times New Roman" pitchFamily="18" charset="0"/>
                <a:sym typeface="Symbol" pitchFamily="18" charset="2"/>
              </a:rPr>
              <a:t></a:t>
            </a:r>
            <a:r>
              <a:rPr lang="en-US" altLang="cs-CZ" sz="2000" baseline="-25000" smtClean="0">
                <a:latin typeface="Times New Roman" pitchFamily="18" charset="0"/>
                <a:sym typeface="Symbol" pitchFamily="18" charset="2"/>
              </a:rPr>
              <a:t>1</a:t>
            </a:r>
            <a:r>
              <a:rPr lang="en-US" altLang="cs-CZ" sz="2000" smtClean="0">
                <a:latin typeface="Times New Roman" pitchFamily="18" charset="0"/>
                <a:sym typeface="Symbol" pitchFamily="18" charset="2"/>
              </a:rPr>
              <a:t>+ </a:t>
            </a:r>
            <a:r>
              <a:rPr lang="en-US" altLang="cs-CZ" sz="2000" i="1" smtClean="0">
                <a:latin typeface="Times New Roman" pitchFamily="18" charset="0"/>
                <a:sym typeface="Symbol" pitchFamily="18" charset="2"/>
              </a:rPr>
              <a:t></a:t>
            </a:r>
            <a:r>
              <a:rPr lang="en-US" altLang="cs-CZ" sz="2000" baseline="-25000" smtClean="0">
                <a:latin typeface="Times New Roman" pitchFamily="18" charset="0"/>
                <a:sym typeface="Symbol" pitchFamily="18" charset="2"/>
              </a:rPr>
              <a:t>4</a:t>
            </a:r>
            <a:r>
              <a:rPr lang="en-US" altLang="cs-CZ" sz="2000" i="1" smtClean="0">
                <a:latin typeface="Times New Roman" pitchFamily="18" charset="0"/>
                <a:sym typeface="Symbol" pitchFamily="18" charset="2"/>
              </a:rPr>
              <a:t>x</a:t>
            </a:r>
            <a:r>
              <a:rPr lang="en-US" altLang="cs-CZ" sz="2000" baseline="-25000" smtClean="0">
                <a:latin typeface="Times New Roman" pitchFamily="18" charset="0"/>
                <a:sym typeface="Symbol" pitchFamily="18" charset="2"/>
              </a:rPr>
              <a:t>4</a:t>
            </a:r>
            <a:r>
              <a:rPr lang="en-US" altLang="cs-CZ" sz="2000" i="1" baseline="-25000" smtClean="0">
                <a:latin typeface="Times New Roman" pitchFamily="18" charset="0"/>
                <a:sym typeface="Symbol" pitchFamily="18" charset="2"/>
              </a:rPr>
              <a:t>t</a:t>
            </a:r>
            <a:r>
              <a:rPr lang="en-US" altLang="cs-CZ" sz="2000" smtClean="0">
                <a:latin typeface="Times New Roman" pitchFamily="18" charset="0"/>
                <a:sym typeface="Symbol" pitchFamily="18" charset="2"/>
              </a:rPr>
              <a:t>+</a:t>
            </a:r>
            <a:r>
              <a:rPr lang="en-US" altLang="cs-CZ" sz="2000" i="1" smtClean="0">
                <a:latin typeface="Times New Roman" pitchFamily="18" charset="0"/>
                <a:sym typeface="Symbol" pitchFamily="18" charset="2"/>
              </a:rPr>
              <a:t>u</a:t>
            </a:r>
            <a:r>
              <a:rPr lang="en-US" altLang="cs-CZ" sz="2000" i="1" baseline="-25000" smtClean="0">
                <a:latin typeface="Times New Roman" pitchFamily="18" charset="0"/>
                <a:sym typeface="Symbol" pitchFamily="18" charset="2"/>
              </a:rPr>
              <a:t>t</a:t>
            </a:r>
            <a:endParaRPr lang="en-US" altLang="cs-CZ" sz="2000" smtClean="0">
              <a:latin typeface="Times New Roman" pitchFamily="18" charset="0"/>
              <a:sym typeface="Symbol" pitchFamily="18" charset="2"/>
            </a:endParaRPr>
          </a:p>
          <a:p>
            <a:pPr eaLnBrk="1" hangingPunct="1">
              <a:lnSpc>
                <a:spcPct val="90000"/>
              </a:lnSpc>
              <a:buFontTx/>
              <a:buNone/>
            </a:pPr>
            <a:r>
              <a:rPr lang="en-US" altLang="cs-CZ" sz="2000" smtClean="0">
                <a:latin typeface="Times New Roman" pitchFamily="18" charset="0"/>
                <a:sym typeface="Symbol" pitchFamily="18" charset="2"/>
              </a:rPr>
              <a:t>	In the </a:t>
            </a:r>
            <a:r>
              <a:rPr lang="en-US" altLang="cs-CZ" sz="2000" i="1" smtClean="0">
                <a:latin typeface="Times New Roman" pitchFamily="18" charset="0"/>
                <a:sym typeface="Symbol" pitchFamily="18" charset="2"/>
              </a:rPr>
              <a:t>F</a:t>
            </a:r>
            <a:r>
              <a:rPr lang="en-US" altLang="cs-CZ" sz="2000" smtClean="0">
                <a:latin typeface="Times New Roman" pitchFamily="18" charset="0"/>
                <a:sym typeface="Symbol" pitchFamily="18" charset="2"/>
              </a:rPr>
              <a:t>-test formula, </a:t>
            </a:r>
            <a:r>
              <a:rPr lang="en-US" altLang="cs-CZ" sz="2000" i="1" smtClean="0">
                <a:latin typeface="Times New Roman" pitchFamily="18" charset="0"/>
                <a:sym typeface="Symbol" pitchFamily="18" charset="2"/>
              </a:rPr>
              <a:t>T</a:t>
            </a:r>
            <a:r>
              <a:rPr lang="en-US" altLang="cs-CZ" sz="2000" smtClean="0">
                <a:latin typeface="Times New Roman" pitchFamily="18" charset="0"/>
                <a:sym typeface="Symbol" pitchFamily="18" charset="2"/>
              </a:rPr>
              <a:t>=144, </a:t>
            </a:r>
            <a:r>
              <a:rPr lang="en-US" altLang="cs-CZ" sz="2000" i="1" smtClean="0">
                <a:latin typeface="Times New Roman" pitchFamily="18" charset="0"/>
                <a:sym typeface="Symbol" pitchFamily="18" charset="2"/>
              </a:rPr>
              <a:t>k</a:t>
            </a:r>
            <a:r>
              <a:rPr lang="en-US" altLang="cs-CZ" sz="2000" smtClean="0">
                <a:latin typeface="Times New Roman" pitchFamily="18" charset="0"/>
                <a:sym typeface="Symbol" pitchFamily="18" charset="2"/>
              </a:rPr>
              <a:t>=4, </a:t>
            </a:r>
            <a:r>
              <a:rPr lang="en-US" altLang="cs-CZ" sz="2000" i="1" smtClean="0">
                <a:latin typeface="Times New Roman" pitchFamily="18" charset="0"/>
                <a:sym typeface="Symbol" pitchFamily="18" charset="2"/>
              </a:rPr>
              <a:t>m</a:t>
            </a:r>
            <a:r>
              <a:rPr lang="en-US" altLang="cs-CZ" sz="2000" smtClean="0">
                <a:latin typeface="Times New Roman" pitchFamily="18" charset="0"/>
                <a:sym typeface="Symbol" pitchFamily="18" charset="2"/>
              </a:rPr>
              <a:t>=2, </a:t>
            </a:r>
            <a:r>
              <a:rPr lang="en-US" altLang="cs-CZ" sz="2000" i="1" smtClean="0">
                <a:latin typeface="Times New Roman" pitchFamily="18" charset="0"/>
                <a:sym typeface="Symbol" pitchFamily="18" charset="2"/>
              </a:rPr>
              <a:t>RRSS</a:t>
            </a:r>
            <a:r>
              <a:rPr lang="en-US" altLang="cs-CZ" sz="2000" smtClean="0">
                <a:latin typeface="Times New Roman" pitchFamily="18" charset="0"/>
                <a:sym typeface="Symbol" pitchFamily="18" charset="2"/>
              </a:rPr>
              <a:t>=436.1, </a:t>
            </a:r>
            <a:r>
              <a:rPr lang="en-US" altLang="cs-CZ" sz="2000" i="1" smtClean="0">
                <a:latin typeface="Times New Roman" pitchFamily="18" charset="0"/>
                <a:sym typeface="Symbol" pitchFamily="18" charset="2"/>
              </a:rPr>
              <a:t>URSS</a:t>
            </a:r>
            <a:r>
              <a:rPr lang="en-US" altLang="cs-CZ" sz="2000" smtClean="0">
                <a:latin typeface="Times New Roman" pitchFamily="18" charset="0"/>
                <a:sym typeface="Symbol" pitchFamily="18" charset="2"/>
              </a:rPr>
              <a:t>=397.2</a:t>
            </a:r>
            <a:endParaRPr lang="en-US" altLang="cs-CZ" sz="2000" smtClean="0">
              <a:latin typeface="Times New Roman" pitchFamily="18" charset="0"/>
            </a:endParaRPr>
          </a:p>
          <a:p>
            <a:pPr eaLnBrk="1" hangingPunct="1">
              <a:lnSpc>
                <a:spcPct val="90000"/>
              </a:lnSpc>
              <a:buFontTx/>
              <a:buNone/>
            </a:pPr>
            <a:r>
              <a:rPr lang="en-US" altLang="cs-CZ" sz="2000" smtClean="0"/>
              <a:t>	</a:t>
            </a:r>
            <a:r>
              <a:rPr lang="en-US" altLang="cs-CZ" sz="2000" i="1" smtClean="0">
                <a:latin typeface="Times New Roman" pitchFamily="18" charset="0"/>
              </a:rPr>
              <a:t>F</a:t>
            </a:r>
            <a:r>
              <a:rPr lang="en-US" altLang="cs-CZ" sz="2000" smtClean="0">
                <a:latin typeface="Times New Roman" pitchFamily="18" charset="0"/>
              </a:rPr>
              <a:t>-test statistic = 6.68. Critical value is an </a:t>
            </a:r>
            <a:r>
              <a:rPr lang="en-US" altLang="cs-CZ" sz="2000" i="1" smtClean="0">
                <a:latin typeface="Times New Roman" pitchFamily="18" charset="0"/>
              </a:rPr>
              <a:t>F</a:t>
            </a:r>
            <a:r>
              <a:rPr lang="en-US" altLang="cs-CZ" sz="2000" smtClean="0">
                <a:latin typeface="Times New Roman" pitchFamily="18" charset="0"/>
              </a:rPr>
              <a:t>(2,140) = 3.07 (5%) and 4.79 (1%).</a:t>
            </a:r>
          </a:p>
          <a:p>
            <a:pPr eaLnBrk="1" hangingPunct="1">
              <a:lnSpc>
                <a:spcPct val="90000"/>
              </a:lnSpc>
              <a:buFontTx/>
              <a:buNone/>
            </a:pPr>
            <a:r>
              <a:rPr lang="en-US" altLang="cs-CZ" sz="2000" smtClean="0">
                <a:latin typeface="Times New Roman" pitchFamily="18" charset="0"/>
              </a:rPr>
              <a:t>	Conclusion: Reject H</a:t>
            </a:r>
            <a:r>
              <a:rPr lang="en-US" altLang="cs-CZ" sz="2000" baseline="-25000" smtClean="0">
                <a:latin typeface="Times New Roman" pitchFamily="18" charset="0"/>
              </a:rPr>
              <a:t>0</a:t>
            </a:r>
            <a:r>
              <a:rPr lang="en-US" altLang="cs-CZ" sz="2000" smtClean="0">
                <a:latin typeface="Times New Roman" pitchFamily="18" charset="0"/>
              </a:rPr>
              <a:t>.</a:t>
            </a:r>
            <a:endParaRPr lang="en-US" altLang="cs-CZ" sz="20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797524C-89D9-4B8F-B838-F9545DAEAB36}" type="slidenum">
              <a:rPr lang="en-GB" altLang="cs-CZ" sz="1400">
                <a:latin typeface="Times New Roman" pitchFamily="18" charset="0"/>
              </a:rPr>
              <a:pPr>
                <a:spcBef>
                  <a:spcPct val="0"/>
                </a:spcBef>
                <a:buFontTx/>
                <a:buNone/>
              </a:pPr>
              <a:t>28</a:t>
            </a:fld>
            <a:endParaRPr lang="en-GB" altLang="cs-CZ" sz="1400">
              <a:latin typeface="Times New Roman" pitchFamily="18" charset="0"/>
            </a:endParaRPr>
          </a:p>
        </p:txBody>
      </p:sp>
      <p:sp>
        <p:nvSpPr>
          <p:cNvPr id="31748" name="Rectangle 2"/>
          <p:cNvSpPr>
            <a:spLocks noGrp="1" noChangeArrowheads="1"/>
          </p:cNvSpPr>
          <p:nvPr>
            <p:ph type="title"/>
          </p:nvPr>
        </p:nvSpPr>
        <p:spPr/>
        <p:txBody>
          <a:bodyPr/>
          <a:lstStyle/>
          <a:p>
            <a:pPr eaLnBrk="1" hangingPunct="1"/>
            <a:r>
              <a:rPr lang="en-US" altLang="cs-CZ" sz="2500" b="1" smtClean="0">
                <a:latin typeface="Times New Roman" pitchFamily="18" charset="0"/>
              </a:rPr>
              <a:t>Data Mining</a:t>
            </a:r>
            <a:endParaRPr lang="en-US" altLang="cs-CZ" smtClean="0"/>
          </a:p>
        </p:txBody>
      </p:sp>
      <p:sp>
        <p:nvSpPr>
          <p:cNvPr id="31749" name="Rectangle 3"/>
          <p:cNvSpPr>
            <a:spLocks noGrp="1" noChangeArrowheads="1"/>
          </p:cNvSpPr>
          <p:nvPr>
            <p:ph type="body" idx="1"/>
          </p:nvPr>
        </p:nvSpPr>
        <p:spPr>
          <a:xfrm>
            <a:off x="685800" y="1905000"/>
            <a:ext cx="7772400" cy="4191000"/>
          </a:xfrm>
        </p:spPr>
        <p:txBody>
          <a:bodyPr/>
          <a:lstStyle/>
          <a:p>
            <a:pPr eaLnBrk="1" hangingPunct="1"/>
            <a:r>
              <a:rPr lang="en-US" altLang="cs-CZ" sz="2000" dirty="0" smtClean="0">
                <a:latin typeface="Times New Roman" pitchFamily="18" charset="0"/>
              </a:rPr>
              <a:t>Data mining is searching many series for statistical relationships without theoretical justification.</a:t>
            </a:r>
          </a:p>
          <a:p>
            <a:pPr eaLnBrk="1" hangingPunct="1"/>
            <a:endParaRPr lang="en-US" altLang="cs-CZ" sz="2000" dirty="0" smtClean="0">
              <a:latin typeface="Times New Roman" pitchFamily="18" charset="0"/>
            </a:endParaRPr>
          </a:p>
          <a:p>
            <a:pPr eaLnBrk="1" hangingPunct="1"/>
            <a:r>
              <a:rPr lang="en-US" altLang="cs-CZ" sz="2000" dirty="0" smtClean="0">
                <a:latin typeface="Times New Roman" pitchFamily="18" charset="0"/>
              </a:rPr>
              <a:t>For example, suppose we generate one dependent variable and twenty explanatory variables completely randomly and independently of each other.</a:t>
            </a:r>
          </a:p>
          <a:p>
            <a:pPr eaLnBrk="1" hangingPunct="1"/>
            <a:endParaRPr lang="en-US" altLang="cs-CZ" sz="2000" dirty="0" smtClean="0">
              <a:latin typeface="Times New Roman" pitchFamily="18" charset="0"/>
            </a:endParaRPr>
          </a:p>
          <a:p>
            <a:pPr eaLnBrk="1" hangingPunct="1"/>
            <a:r>
              <a:rPr lang="en-US" altLang="cs-CZ" sz="2000" dirty="0" smtClean="0">
                <a:latin typeface="Times New Roman" pitchFamily="18" charset="0"/>
              </a:rPr>
              <a:t>If we regress the dependent variable separately on each independent variable, on average one slope coefficient will be significant at 5%.</a:t>
            </a:r>
          </a:p>
          <a:p>
            <a:pPr eaLnBrk="1" hangingPunct="1"/>
            <a:endParaRPr lang="en-US" altLang="cs-CZ" sz="2000" dirty="0" smtClean="0">
              <a:latin typeface="Times New Roman" pitchFamily="18" charset="0"/>
            </a:endParaRPr>
          </a:p>
          <a:p>
            <a:pPr eaLnBrk="1" hangingPunct="1"/>
            <a:r>
              <a:rPr lang="en-US" altLang="cs-CZ" sz="2000" dirty="0" smtClean="0">
                <a:latin typeface="Times New Roman" pitchFamily="18" charset="0"/>
              </a:rPr>
              <a:t>If data mining occurs, the true significance level will be greater than the nominal significance level.</a:t>
            </a:r>
          </a:p>
        </p:txBody>
      </p:sp>
      <p:sp>
        <p:nvSpPr>
          <p:cNvPr id="2" name="TextovéPole 1"/>
          <p:cNvSpPr txBox="1"/>
          <p:nvPr/>
        </p:nvSpPr>
        <p:spPr>
          <a:xfrm>
            <a:off x="3563888" y="4900622"/>
            <a:ext cx="5472608" cy="400110"/>
          </a:xfrm>
          <a:prstGeom prst="rect">
            <a:avLst/>
          </a:prstGeom>
          <a:noFill/>
        </p:spPr>
        <p:txBody>
          <a:bodyPr wrap="square" rtlCol="0">
            <a:spAutoFit/>
          </a:bodyPr>
          <a:lstStyle/>
          <a:p>
            <a:r>
              <a:rPr lang="cs-CZ" sz="2000" dirty="0" err="1" smtClean="0">
                <a:solidFill>
                  <a:schemeClr val="accent1"/>
                </a:solidFill>
              </a:rPr>
              <a:t>You</a:t>
            </a:r>
            <a:r>
              <a:rPr lang="cs-CZ" sz="2000" dirty="0" smtClean="0">
                <a:solidFill>
                  <a:schemeClr val="accent1"/>
                </a:solidFill>
              </a:rPr>
              <a:t> </a:t>
            </a:r>
            <a:r>
              <a:rPr lang="cs-CZ" sz="2000" dirty="0" err="1" smtClean="0">
                <a:solidFill>
                  <a:schemeClr val="accent1"/>
                </a:solidFill>
              </a:rPr>
              <a:t>should</a:t>
            </a:r>
            <a:r>
              <a:rPr lang="cs-CZ" sz="2000" dirty="0" smtClean="0">
                <a:solidFill>
                  <a:schemeClr val="accent1"/>
                </a:solidFill>
              </a:rPr>
              <a:t> </a:t>
            </a:r>
            <a:r>
              <a:rPr lang="cs-CZ" sz="2000" dirty="0" err="1" smtClean="0">
                <a:solidFill>
                  <a:schemeClr val="accent1"/>
                </a:solidFill>
              </a:rPr>
              <a:t>be</a:t>
            </a:r>
            <a:r>
              <a:rPr lang="cs-CZ" sz="2000" dirty="0" smtClean="0">
                <a:solidFill>
                  <a:schemeClr val="accent1"/>
                </a:solidFill>
              </a:rPr>
              <a:t> </a:t>
            </a:r>
            <a:r>
              <a:rPr lang="cs-CZ" sz="2000" dirty="0" err="1" smtClean="0">
                <a:solidFill>
                  <a:schemeClr val="accent1"/>
                </a:solidFill>
              </a:rPr>
              <a:t>able</a:t>
            </a:r>
            <a:r>
              <a:rPr lang="cs-CZ" sz="2000" dirty="0" smtClean="0">
                <a:solidFill>
                  <a:schemeClr val="accent1"/>
                </a:solidFill>
              </a:rPr>
              <a:t> to </a:t>
            </a:r>
            <a:r>
              <a:rPr lang="cs-CZ" sz="2000" dirty="0" err="1" smtClean="0">
                <a:solidFill>
                  <a:schemeClr val="accent1"/>
                </a:solidFill>
              </a:rPr>
              <a:t>verify</a:t>
            </a:r>
            <a:r>
              <a:rPr lang="cs-CZ" sz="2000" dirty="0" smtClean="0">
                <a:solidFill>
                  <a:schemeClr val="accent1"/>
                </a:solidFill>
              </a:rPr>
              <a:t> </a:t>
            </a:r>
            <a:r>
              <a:rPr lang="cs-CZ" sz="2000" dirty="0" err="1" smtClean="0">
                <a:solidFill>
                  <a:schemeClr val="accent1"/>
                </a:solidFill>
              </a:rPr>
              <a:t>this</a:t>
            </a:r>
            <a:r>
              <a:rPr lang="cs-CZ" sz="2000" dirty="0" smtClean="0">
                <a:solidFill>
                  <a:schemeClr val="accent1"/>
                </a:solidFill>
              </a:rPr>
              <a:t> – do so </a:t>
            </a:r>
            <a:r>
              <a:rPr lang="cs-CZ" sz="2000" dirty="0" err="1" smtClean="0">
                <a:solidFill>
                  <a:schemeClr val="accent1"/>
                </a:solidFill>
              </a:rPr>
              <a:t>at</a:t>
            </a:r>
            <a:r>
              <a:rPr lang="cs-CZ" sz="2000" dirty="0" smtClean="0">
                <a:solidFill>
                  <a:schemeClr val="accent1"/>
                </a:solidFill>
              </a:rPr>
              <a:t> </a:t>
            </a:r>
            <a:r>
              <a:rPr lang="cs-CZ" sz="2000" dirty="0" err="1" smtClean="0">
                <a:solidFill>
                  <a:schemeClr val="accent1"/>
                </a:solidFill>
              </a:rPr>
              <a:t>home</a:t>
            </a:r>
            <a:r>
              <a:rPr lang="cs-CZ" sz="2000" dirty="0" smtClean="0">
                <a:solidFill>
                  <a:schemeClr val="accent1"/>
                </a:solidFill>
              </a:rPr>
              <a:t>…</a:t>
            </a:r>
            <a:endParaRPr lang="en-GB" sz="2000" dirty="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B5F355A-9943-44CC-92E9-01860F764605}" type="slidenum">
              <a:rPr lang="en-GB" altLang="cs-CZ" sz="1400">
                <a:latin typeface="Times New Roman" pitchFamily="18" charset="0"/>
              </a:rPr>
              <a:pPr>
                <a:spcBef>
                  <a:spcPct val="0"/>
                </a:spcBef>
                <a:buFontTx/>
                <a:buNone/>
              </a:pPr>
              <a:t>29</a:t>
            </a:fld>
            <a:endParaRPr lang="en-GB" altLang="cs-CZ" sz="1400">
              <a:latin typeface="Times New Roman" pitchFamily="18" charset="0"/>
            </a:endParaRPr>
          </a:p>
        </p:txBody>
      </p:sp>
      <p:sp>
        <p:nvSpPr>
          <p:cNvPr id="32772"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Goodness of Fit Statistics</a:t>
            </a:r>
            <a:r>
              <a:rPr lang="en-GB" altLang="cs-CZ" sz="2500" smtClean="0">
                <a:solidFill>
                  <a:schemeClr val="tx1"/>
                </a:solidFill>
              </a:rPr>
              <a:t/>
            </a:r>
            <a:br>
              <a:rPr lang="en-GB" altLang="cs-CZ" sz="2500" smtClean="0">
                <a:solidFill>
                  <a:schemeClr val="tx1"/>
                </a:solidFill>
              </a:rPr>
            </a:br>
            <a:endParaRPr lang="en-US" altLang="cs-CZ" smtClean="0">
              <a:solidFill>
                <a:schemeClr val="tx1"/>
              </a:solidFill>
            </a:endParaRPr>
          </a:p>
        </p:txBody>
      </p:sp>
      <p:sp>
        <p:nvSpPr>
          <p:cNvPr id="32773" name="Rectangle 3"/>
          <p:cNvSpPr>
            <a:spLocks noGrp="1" noChangeArrowheads="1"/>
          </p:cNvSpPr>
          <p:nvPr>
            <p:ph type="body" idx="1"/>
          </p:nvPr>
        </p:nvSpPr>
        <p:spPr>
          <a:xfrm>
            <a:off x="457200" y="1905000"/>
            <a:ext cx="8458200" cy="4152900"/>
          </a:xfrm>
        </p:spPr>
        <p:txBody>
          <a:bodyPr/>
          <a:lstStyle/>
          <a:p>
            <a:pPr algn="just" eaLnBrk="1" hangingPunct="1">
              <a:lnSpc>
                <a:spcPct val="90000"/>
              </a:lnSpc>
            </a:pPr>
            <a:r>
              <a:rPr lang="en-GB" altLang="cs-CZ" sz="2000" dirty="0" smtClean="0">
                <a:latin typeface="Times New Roman" pitchFamily="18" charset="0"/>
              </a:rPr>
              <a:t>We would like some measure of how well our regression model actually fits the data. </a:t>
            </a:r>
          </a:p>
          <a:p>
            <a:pPr algn="just" eaLnBrk="1" hangingPunct="1">
              <a:lnSpc>
                <a:spcPct val="90000"/>
              </a:lnSpc>
            </a:pPr>
            <a:r>
              <a:rPr lang="en-GB" altLang="cs-CZ" sz="2000" dirty="0" smtClean="0">
                <a:latin typeface="Times New Roman" pitchFamily="18" charset="0"/>
              </a:rPr>
              <a:t>We have goodness of fit statistics to test this: i.e. how well the </a:t>
            </a:r>
            <a:r>
              <a:rPr lang="en-GB" altLang="cs-CZ" sz="2000" b="1" dirty="0" smtClean="0">
                <a:solidFill>
                  <a:srgbClr val="0070C0"/>
                </a:solidFill>
                <a:latin typeface="Times New Roman" pitchFamily="18" charset="0"/>
              </a:rPr>
              <a:t>sample regression function</a:t>
            </a:r>
            <a:r>
              <a:rPr lang="en-GB" altLang="cs-CZ" sz="2000" dirty="0" smtClean="0">
                <a:latin typeface="Times New Roman" pitchFamily="18" charset="0"/>
              </a:rPr>
              <a:t> (</a:t>
            </a:r>
            <a:r>
              <a:rPr lang="en-GB" altLang="cs-CZ" sz="2000" dirty="0" err="1" smtClean="0">
                <a:latin typeface="Times New Roman" pitchFamily="18" charset="0"/>
              </a:rPr>
              <a:t>srf</a:t>
            </a:r>
            <a:r>
              <a:rPr lang="en-GB" altLang="cs-CZ" sz="2000" dirty="0" smtClean="0">
                <a:latin typeface="Times New Roman" pitchFamily="18" charset="0"/>
              </a:rPr>
              <a:t>) fits the data.</a:t>
            </a:r>
          </a:p>
          <a:p>
            <a:pPr algn="just" eaLnBrk="1" hangingPunct="1">
              <a:lnSpc>
                <a:spcPct val="90000"/>
              </a:lnSpc>
            </a:pPr>
            <a:r>
              <a:rPr lang="en-GB" altLang="cs-CZ" sz="2000" dirty="0" smtClean="0">
                <a:latin typeface="Times New Roman" pitchFamily="18" charset="0"/>
              </a:rPr>
              <a:t>The most common goodness of fit statistic is known as </a:t>
            </a:r>
            <a:r>
              <a:rPr lang="en-GB" altLang="cs-CZ" sz="2000" i="1" dirty="0" smtClean="0">
                <a:latin typeface="Times New Roman" pitchFamily="18" charset="0"/>
              </a:rPr>
              <a:t>R</a:t>
            </a:r>
            <a:r>
              <a:rPr lang="en-GB" altLang="cs-CZ" sz="2000" i="1" baseline="30000" dirty="0" smtClean="0">
                <a:latin typeface="Times New Roman" pitchFamily="18" charset="0"/>
              </a:rPr>
              <a:t>2</a:t>
            </a:r>
            <a:r>
              <a:rPr lang="en-GB" altLang="cs-CZ" sz="2000" dirty="0" smtClean="0">
                <a:latin typeface="Times New Roman" pitchFamily="18" charset="0"/>
              </a:rPr>
              <a:t>. One way to define </a:t>
            </a:r>
            <a:r>
              <a:rPr lang="en-GB" altLang="cs-CZ" sz="2000" i="1" dirty="0" smtClean="0">
                <a:latin typeface="Times New Roman" pitchFamily="18" charset="0"/>
              </a:rPr>
              <a:t>R</a:t>
            </a:r>
            <a:r>
              <a:rPr lang="en-GB" altLang="cs-CZ" sz="2000" baseline="30000" dirty="0" smtClean="0">
                <a:latin typeface="Times New Roman" pitchFamily="18" charset="0"/>
              </a:rPr>
              <a:t>2</a:t>
            </a:r>
            <a:r>
              <a:rPr lang="en-GB" altLang="cs-CZ" sz="2000" dirty="0" smtClean="0">
                <a:latin typeface="Times New Roman" pitchFamily="18" charset="0"/>
              </a:rPr>
              <a:t> is to say that it is the square of the correlation coefficient between </a:t>
            </a:r>
            <a:r>
              <a:rPr lang="en-GB" altLang="cs-CZ" sz="2000" i="1" dirty="0" smtClean="0">
                <a:latin typeface="Times New Roman" pitchFamily="18" charset="0"/>
              </a:rPr>
              <a:t>y</a:t>
            </a:r>
            <a:r>
              <a:rPr lang="en-GB" altLang="cs-CZ" sz="2000" dirty="0" smtClean="0">
                <a:latin typeface="Times New Roman" pitchFamily="18" charset="0"/>
              </a:rPr>
              <a:t> and    .</a:t>
            </a:r>
          </a:p>
          <a:p>
            <a:pPr algn="just" eaLnBrk="1" hangingPunct="1">
              <a:lnSpc>
                <a:spcPct val="90000"/>
              </a:lnSpc>
            </a:pPr>
            <a:r>
              <a:rPr lang="en-GB" altLang="cs-CZ" sz="2000" dirty="0" smtClean="0">
                <a:latin typeface="Times New Roman" pitchFamily="18" charset="0"/>
              </a:rPr>
              <a:t>For another explanation, recall that what we are interested in doing is explaining the variability of </a:t>
            </a:r>
            <a:r>
              <a:rPr lang="en-GB" altLang="cs-CZ" sz="2000" i="1" dirty="0" smtClean="0">
                <a:latin typeface="Times New Roman" pitchFamily="18" charset="0"/>
              </a:rPr>
              <a:t>y</a:t>
            </a:r>
            <a:r>
              <a:rPr lang="en-GB" altLang="cs-CZ" sz="2000" dirty="0" smtClean="0">
                <a:latin typeface="Times New Roman" pitchFamily="18" charset="0"/>
              </a:rPr>
              <a:t> about its mean value,    , i.e. the total sum of squares, </a:t>
            </a:r>
            <a:r>
              <a:rPr lang="en-GB" altLang="cs-CZ" sz="2000" i="1" dirty="0" smtClean="0">
                <a:latin typeface="Times New Roman" pitchFamily="18" charset="0"/>
              </a:rPr>
              <a:t>TSS</a:t>
            </a:r>
            <a:r>
              <a:rPr lang="en-GB" altLang="cs-CZ" sz="2000" dirty="0" smtClean="0">
                <a:latin typeface="Times New Roman" pitchFamily="18" charset="0"/>
              </a:rPr>
              <a:t>:	</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We can split the </a:t>
            </a:r>
            <a:r>
              <a:rPr lang="en-GB" altLang="cs-CZ" sz="2000" i="1" dirty="0" smtClean="0">
                <a:latin typeface="Times New Roman" pitchFamily="18" charset="0"/>
              </a:rPr>
              <a:t>TSS</a:t>
            </a:r>
            <a:r>
              <a:rPr lang="en-GB" altLang="cs-CZ" sz="2000" dirty="0" smtClean="0">
                <a:latin typeface="Times New Roman" pitchFamily="18" charset="0"/>
              </a:rPr>
              <a:t> into two parts, the part which we have explained (known as the explained sum of squares, </a:t>
            </a:r>
            <a:r>
              <a:rPr lang="en-GB" altLang="cs-CZ" sz="2000" i="1" dirty="0" smtClean="0">
                <a:latin typeface="Times New Roman" pitchFamily="18" charset="0"/>
              </a:rPr>
              <a:t>ESS</a:t>
            </a:r>
            <a:r>
              <a:rPr lang="en-GB" altLang="cs-CZ" sz="2000" dirty="0" smtClean="0">
                <a:latin typeface="Times New Roman" pitchFamily="18" charset="0"/>
              </a:rPr>
              <a:t>) and the part which we did not explain using the model (the </a:t>
            </a:r>
            <a:r>
              <a:rPr lang="en-GB" altLang="cs-CZ" sz="2000" i="1" dirty="0" smtClean="0">
                <a:latin typeface="Times New Roman" pitchFamily="18" charset="0"/>
              </a:rPr>
              <a:t>RSS</a:t>
            </a:r>
            <a:r>
              <a:rPr lang="en-GB" altLang="cs-CZ" sz="2000" dirty="0" smtClean="0">
                <a:latin typeface="Times New Roman" pitchFamily="18" charset="0"/>
              </a:rPr>
              <a:t>).</a:t>
            </a:r>
            <a:endParaRPr lang="en-US" altLang="cs-CZ" sz="2000" dirty="0" smtClean="0">
              <a:latin typeface="Times New Roman" pitchFamily="18" charset="0"/>
            </a:endParaRPr>
          </a:p>
        </p:txBody>
      </p:sp>
      <p:graphicFrame>
        <p:nvGraphicFramePr>
          <p:cNvPr id="32775" name="Object 5"/>
          <p:cNvGraphicFramePr>
            <a:graphicFrameLocks noChangeAspect="1"/>
          </p:cNvGraphicFramePr>
          <p:nvPr/>
        </p:nvGraphicFramePr>
        <p:xfrm>
          <a:off x="3679825" y="4573588"/>
          <a:ext cx="1968500" cy="585787"/>
        </p:xfrm>
        <a:graphic>
          <a:graphicData uri="http://schemas.openxmlformats.org/presentationml/2006/ole">
            <mc:AlternateContent xmlns:mc="http://schemas.openxmlformats.org/markup-compatibility/2006">
              <mc:Choice xmlns:v="urn:schemas-microsoft-com:vml" Requires="v">
                <p:oleObj spid="_x0000_s32815" name="Equation" r:id="rId3" imgW="1104900" imgH="330200" progId="Equation.3">
                  <p:embed/>
                </p:oleObj>
              </mc:Choice>
              <mc:Fallback>
                <p:oleObj name="Equation" r:id="rId3" imgW="1104900" imgH="330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825" y="4573588"/>
                        <a:ext cx="19685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6" name="Object 6"/>
          <p:cNvGraphicFramePr>
            <a:graphicFrameLocks noChangeAspect="1"/>
          </p:cNvGraphicFramePr>
          <p:nvPr/>
        </p:nvGraphicFramePr>
        <p:xfrm>
          <a:off x="6324600" y="4038600"/>
          <a:ext cx="249238" cy="338138"/>
        </p:xfrm>
        <a:graphic>
          <a:graphicData uri="http://schemas.openxmlformats.org/presentationml/2006/ole">
            <mc:AlternateContent xmlns:mc="http://schemas.openxmlformats.org/markup-compatibility/2006">
              <mc:Choice xmlns:v="urn:schemas-microsoft-com:vml" Requires="v">
                <p:oleObj spid="_x0000_s32816" name="Equation" r:id="rId5" imgW="139639" imgH="190417" progId="Equation.3">
                  <p:embed/>
                </p:oleObj>
              </mc:Choice>
              <mc:Fallback>
                <p:oleObj name="Equation" r:id="rId5" imgW="139639" imgH="19041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038600"/>
                        <a:ext cx="2492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TextBox 1"/>
              <p:cNvSpPr txBox="1"/>
              <p:nvPr/>
            </p:nvSpPr>
            <p:spPr>
              <a:xfrm>
                <a:off x="8497841" y="3412597"/>
                <a:ext cx="212751"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cs-CZ" sz="2000" b="0" i="1" smtClean="0">
                              <a:latin typeface="Cambria Math" panose="02040503050406030204" pitchFamily="18" charset="0"/>
                            </a:rPr>
                          </m:ctrlPr>
                        </m:accPr>
                        <m:e>
                          <m:r>
                            <a:rPr lang="cs-CZ" sz="2000" b="0" i="1" smtClean="0">
                              <a:latin typeface="Cambria Math" panose="02040503050406030204" pitchFamily="18" charset="0"/>
                            </a:rPr>
                            <m:t>𝑦</m:t>
                          </m:r>
                        </m:e>
                      </m:acc>
                    </m:oMath>
                  </m:oMathPara>
                </a14:m>
                <a:endParaRPr 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8497841" y="3412597"/>
                <a:ext cx="212751" cy="307777"/>
              </a:xfrm>
              <a:prstGeom prst="rect">
                <a:avLst/>
              </a:prstGeom>
              <a:blipFill>
                <a:blip r:embed="rId7"/>
                <a:stretch>
                  <a:fillRect l="-28571" t="-22000" r="-80000" b="-28000"/>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18615AA1-70BC-40C6-9103-A84F968790FC}" type="slidenum">
              <a:rPr lang="en-GB" altLang="cs-CZ" sz="1400">
                <a:latin typeface="Times New Roman" pitchFamily="18" charset="0"/>
              </a:rPr>
              <a:pPr>
                <a:spcBef>
                  <a:spcPct val="0"/>
                </a:spcBef>
                <a:buFontTx/>
                <a:buNone/>
              </a:pPr>
              <a:t>3</a:t>
            </a:fld>
            <a:endParaRPr lang="en-GB" altLang="cs-CZ" sz="1400">
              <a:latin typeface="Times New Roman" pitchFamily="18" charset="0"/>
            </a:endParaRPr>
          </a:p>
        </p:txBody>
      </p:sp>
      <p:sp>
        <p:nvSpPr>
          <p:cNvPr id="6148" name="Rectangle 2"/>
          <p:cNvSpPr>
            <a:spLocks noGrp="1" noChangeArrowheads="1"/>
          </p:cNvSpPr>
          <p:nvPr>
            <p:ph type="title"/>
          </p:nvPr>
        </p:nvSpPr>
        <p:spPr>
          <a:xfrm>
            <a:off x="787400" y="457200"/>
            <a:ext cx="7975600" cy="1143000"/>
          </a:xfrm>
        </p:spPr>
        <p:txBody>
          <a:bodyPr/>
          <a:lstStyle/>
          <a:p>
            <a:pPr eaLnBrk="1" hangingPunct="1"/>
            <a:r>
              <a:rPr lang="en-GB" altLang="cs-CZ" sz="2500" b="1" dirty="0" smtClean="0">
                <a:solidFill>
                  <a:schemeClr val="tx1"/>
                </a:solidFill>
                <a:latin typeface="Times New Roman" pitchFamily="18" charset="0"/>
              </a:rPr>
              <a:t>Multiple Regression and the Constant Term </a:t>
            </a:r>
            <a:r>
              <a:rPr lang="en-GB" altLang="cs-CZ" sz="2500" dirty="0" smtClean="0">
                <a:solidFill>
                  <a:schemeClr val="tx1"/>
                </a:solidFill>
                <a:latin typeface="Times New Roman" pitchFamily="18" charset="0"/>
              </a:rPr>
              <a:t/>
            </a:r>
            <a:br>
              <a:rPr lang="en-GB" altLang="cs-CZ" sz="2500" dirty="0" smtClean="0">
                <a:solidFill>
                  <a:schemeClr val="tx1"/>
                </a:solidFill>
                <a:latin typeface="Times New Roman" pitchFamily="18" charset="0"/>
              </a:rPr>
            </a:br>
            <a:endParaRPr lang="en-US" altLang="cs-CZ" sz="2000" dirty="0" smtClean="0">
              <a:solidFill>
                <a:schemeClr val="tx1"/>
              </a:solidFill>
              <a:latin typeface="Times New Roman" pitchFamily="18" charset="0"/>
            </a:endParaRPr>
          </a:p>
        </p:txBody>
      </p:sp>
      <p:sp>
        <p:nvSpPr>
          <p:cNvPr id="6149" name="Rectangle 3"/>
          <p:cNvSpPr>
            <a:spLocks noGrp="1" noChangeArrowheads="1"/>
          </p:cNvSpPr>
          <p:nvPr>
            <p:ph type="body" idx="1"/>
          </p:nvPr>
        </p:nvSpPr>
        <p:spPr>
          <a:xfrm>
            <a:off x="457200" y="1905000"/>
            <a:ext cx="8382000" cy="4152900"/>
          </a:xfrm>
        </p:spPr>
        <p:txBody>
          <a:bodyPr/>
          <a:lstStyle/>
          <a:p>
            <a:pPr algn="just" eaLnBrk="1" hangingPunct="1"/>
            <a:r>
              <a:rPr lang="en-GB" altLang="cs-CZ" sz="2000" dirty="0" smtClean="0">
                <a:latin typeface="Times New Roman" pitchFamily="18" charset="0"/>
              </a:rPr>
              <a:t>Now we write</a:t>
            </a:r>
          </a:p>
          <a:p>
            <a:pPr algn="just" eaLnBrk="1" hangingPunct="1">
              <a:buFontTx/>
              <a:buNone/>
            </a:pPr>
            <a:r>
              <a:rPr lang="en-GB" altLang="cs-CZ" sz="2000" dirty="0" smtClean="0">
                <a:latin typeface="Times New Roman" pitchFamily="18" charset="0"/>
              </a:rPr>
              <a:t>					                                  , </a:t>
            </a:r>
            <a:r>
              <a:rPr lang="en-GB" altLang="cs-CZ" sz="2000" i="1" dirty="0" smtClean="0">
                <a:latin typeface="Times New Roman" pitchFamily="18" charset="0"/>
              </a:rPr>
              <a:t>t</a:t>
            </a:r>
            <a:r>
              <a:rPr lang="en-GB" altLang="cs-CZ" sz="2000" dirty="0" smtClean="0">
                <a:latin typeface="Times New Roman" pitchFamily="18" charset="0"/>
              </a:rPr>
              <a:t>=1,2,...,</a:t>
            </a:r>
            <a:r>
              <a:rPr lang="en-GB" altLang="cs-CZ" sz="2000" i="1" dirty="0" smtClean="0">
                <a:latin typeface="Times New Roman" pitchFamily="18" charset="0"/>
              </a:rPr>
              <a:t>T</a:t>
            </a: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Where is </a:t>
            </a:r>
            <a:r>
              <a:rPr lang="en-GB" altLang="cs-CZ" sz="2000" i="1" dirty="0" smtClean="0">
                <a:latin typeface="Times New Roman" pitchFamily="18" charset="0"/>
              </a:rPr>
              <a:t>x</a:t>
            </a:r>
            <a:r>
              <a:rPr lang="en-GB" altLang="cs-CZ" sz="2000" baseline="-25000" dirty="0" smtClean="0">
                <a:latin typeface="Times New Roman" pitchFamily="18" charset="0"/>
              </a:rPr>
              <a:t>1</a:t>
            </a:r>
            <a:r>
              <a:rPr lang="en-GB" altLang="cs-CZ" sz="2000" dirty="0" smtClean="0">
                <a:latin typeface="Times New Roman" pitchFamily="18" charset="0"/>
              </a:rPr>
              <a:t>? It is the constant term. In fact the constant term is usually represented by a column of ones of length </a:t>
            </a:r>
            <a:r>
              <a:rPr lang="en-GB" altLang="cs-CZ" sz="2000" i="1" dirty="0" smtClean="0">
                <a:latin typeface="Times New Roman" pitchFamily="18" charset="0"/>
              </a:rPr>
              <a:t>T</a:t>
            </a:r>
            <a:r>
              <a:rPr lang="en-GB" altLang="cs-CZ" sz="2000" dirty="0" smtClean="0">
                <a:latin typeface="Times New Roman" pitchFamily="18" charset="0"/>
              </a:rPr>
              <a:t>:</a:t>
            </a:r>
          </a:p>
          <a:p>
            <a:pPr algn="just" eaLnBrk="1" hangingPunct="1">
              <a:buFontTx/>
              <a:buNone/>
            </a:pP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p>
          <a:p>
            <a:pPr algn="just" eaLnBrk="1" hangingPunct="1">
              <a:buFontTx/>
              <a:buNone/>
            </a:pP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p>
          <a:p>
            <a:pPr algn="just" eaLnBrk="1" hangingPunct="1"/>
            <a:endParaRPr lang="en-GB" altLang="cs-CZ" sz="2000" i="1" dirty="0" smtClean="0">
              <a:latin typeface="Times New Roman" pitchFamily="18" charset="0"/>
              <a:sym typeface="Symbol" pitchFamily="18" charset="2"/>
            </a:endParaRPr>
          </a:p>
          <a:p>
            <a:pPr algn="just" eaLnBrk="1" hangingPunct="1">
              <a:buFontTx/>
              <a:buNone/>
            </a:pPr>
            <a:r>
              <a:rPr lang="en-GB" altLang="cs-CZ" sz="2000" i="1" dirty="0" smtClean="0">
                <a:latin typeface="Times New Roman" pitchFamily="18" charset="0"/>
                <a:sym typeface="Symbol" pitchFamily="18" charset="2"/>
              </a:rPr>
              <a:t>	</a:t>
            </a:r>
            <a:r>
              <a:rPr lang="en-GB" altLang="cs-CZ" sz="2000" baseline="-25000" dirty="0" smtClean="0">
                <a:latin typeface="Times New Roman" pitchFamily="18" charset="0"/>
              </a:rPr>
              <a:t>1</a:t>
            </a:r>
            <a:r>
              <a:rPr lang="en-GB" altLang="cs-CZ" sz="2000" dirty="0" smtClean="0">
                <a:latin typeface="Times New Roman" pitchFamily="18" charset="0"/>
              </a:rPr>
              <a:t> is the coefficient attached to the constant term (which we called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before). </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endParaRPr lang="en-US" altLang="cs-CZ" sz="2000" dirty="0" smtClean="0">
              <a:latin typeface="Times New Roman" pitchFamily="18" charset="0"/>
            </a:endParaRPr>
          </a:p>
        </p:txBody>
      </p:sp>
      <p:graphicFrame>
        <p:nvGraphicFramePr>
          <p:cNvPr id="6150" name="Object 9"/>
          <p:cNvGraphicFramePr>
            <a:graphicFrameLocks noChangeAspect="1"/>
          </p:cNvGraphicFramePr>
          <p:nvPr/>
        </p:nvGraphicFramePr>
        <p:xfrm>
          <a:off x="1752600" y="2286000"/>
          <a:ext cx="4495800" cy="460375"/>
        </p:xfrm>
        <a:graphic>
          <a:graphicData uri="http://schemas.openxmlformats.org/presentationml/2006/ole">
            <mc:AlternateContent xmlns:mc="http://schemas.openxmlformats.org/markup-compatibility/2006">
              <mc:Choice xmlns:v="urn:schemas-microsoft-com:vml" Requires="v">
                <p:oleObj spid="_x0000_s6179" name="Equation" r:id="rId3" imgW="2311400" imgH="228600" progId="Equation.3">
                  <p:embed/>
                </p:oleObj>
              </mc:Choice>
              <mc:Fallback>
                <p:oleObj name="Equation" r:id="rId3" imgW="23114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4495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3923928" y="3933056"/>
                <a:ext cx="1194238" cy="12686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1</m:t>
                          </m:r>
                        </m:sub>
                      </m:sSub>
                      <m:r>
                        <a:rPr lang="cs-CZ" b="0" i="1" smtClean="0">
                          <a:latin typeface="Cambria Math" panose="02040503050406030204" pitchFamily="18" charset="0"/>
                        </a:rPr>
                        <m:t>=</m:t>
                      </m:r>
                      <m:d>
                        <m:dPr>
                          <m:begChr m:val="["/>
                          <m:endChr m:val="]"/>
                          <m:ctrlPr>
                            <a:rPr lang="cs-CZ" b="0" i="1" smtClean="0">
                              <a:latin typeface="Cambria Math" panose="02040503050406030204" pitchFamily="18" charset="0"/>
                            </a:rPr>
                          </m:ctrlPr>
                        </m:dPr>
                        <m:e>
                          <m:m>
                            <m:mPr>
                              <m:mcs>
                                <m:mc>
                                  <m:mcPr>
                                    <m:count m:val="1"/>
                                    <m:mcJc m:val="center"/>
                                  </m:mcPr>
                                </m:mc>
                              </m:mcs>
                              <m:ctrlPr>
                                <a:rPr lang="cs-CZ" i="1">
                                  <a:latin typeface="Cambria Math" panose="02040503050406030204" pitchFamily="18" charset="0"/>
                                </a:rPr>
                              </m:ctrlPr>
                            </m:mPr>
                            <m:mr>
                              <m:e>
                                <m:r>
                                  <m:rPr>
                                    <m:brk m:alnAt="7"/>
                                  </m:rPr>
                                  <a:rPr lang="cs-CZ" b="0" i="1" smtClean="0">
                                    <a:latin typeface="Cambria Math" panose="02040503050406030204" pitchFamily="18" charset="0"/>
                                  </a:rPr>
                                  <m:t>1</m:t>
                                </m:r>
                              </m:e>
                            </m:mr>
                            <m:mr>
                              <m:e>
                                <m:r>
                                  <a:rPr lang="cs-CZ" b="0" i="1" smtClean="0">
                                    <a:latin typeface="Cambria Math" panose="02040503050406030204" pitchFamily="18" charset="0"/>
                                  </a:rPr>
                                  <m:t>1</m:t>
                                </m:r>
                              </m:e>
                            </m:mr>
                            <m:mr>
                              <m:e>
                                <m:eqArr>
                                  <m:eqArrPr>
                                    <m:ctrlPr>
                                      <a:rPr lang="cs-CZ" i="1">
                                        <a:latin typeface="Cambria Math" panose="02040503050406030204" pitchFamily="18" charset="0"/>
                                      </a:rPr>
                                    </m:ctrlPr>
                                  </m:eqArrPr>
                                  <m:e>
                                    <m:r>
                                      <a:rPr lang="cs-CZ" i="1" smtClean="0">
                                        <a:latin typeface="Cambria Math" panose="02040503050406030204" pitchFamily="18" charset="0"/>
                                        <a:ea typeface="Cambria Math" panose="02040503050406030204" pitchFamily="18" charset="0"/>
                                      </a:rPr>
                                      <m:t>⋮</m:t>
                                    </m:r>
                                  </m:e>
                                  <m:e>
                                    <m:r>
                                      <a:rPr lang="cs-CZ" b="0" i="1" smtClean="0">
                                        <a:latin typeface="Cambria Math" panose="02040503050406030204" pitchFamily="18" charset="0"/>
                                      </a:rPr>
                                      <m:t>1</m:t>
                                    </m:r>
                                  </m:e>
                                </m:eqArr>
                              </m:e>
                            </m:mr>
                          </m:m>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923928" y="3933056"/>
                <a:ext cx="1194238" cy="1268617"/>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E16B293-592D-4663-8F70-35EB4C78531B}" type="slidenum">
              <a:rPr lang="en-GB" altLang="cs-CZ" sz="1400">
                <a:latin typeface="Times New Roman" pitchFamily="18" charset="0"/>
              </a:rPr>
              <a:pPr>
                <a:spcBef>
                  <a:spcPct val="0"/>
                </a:spcBef>
                <a:buFontTx/>
                <a:buNone/>
              </a:pPr>
              <a:t>30</a:t>
            </a:fld>
            <a:endParaRPr lang="en-GB" altLang="cs-CZ" sz="1400">
              <a:latin typeface="Times New Roman" pitchFamily="18" charset="0"/>
            </a:endParaRPr>
          </a:p>
        </p:txBody>
      </p:sp>
      <p:sp>
        <p:nvSpPr>
          <p:cNvPr id="33796" name="Rectangle 2"/>
          <p:cNvSpPr>
            <a:spLocks noGrp="1" noChangeArrowheads="1"/>
          </p:cNvSpPr>
          <p:nvPr>
            <p:ph type="title"/>
          </p:nvPr>
        </p:nvSpPr>
        <p:spPr>
          <a:xfrm>
            <a:off x="1143000" y="609600"/>
            <a:ext cx="7772400" cy="762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Defining </a:t>
            </a:r>
            <a:r>
              <a:rPr lang="en-GB" altLang="cs-CZ" sz="2500" b="1" i="1" smtClean="0">
                <a:solidFill>
                  <a:schemeClr val="tx1"/>
                </a:solidFill>
                <a:latin typeface="Times New Roman" pitchFamily="18" charset="0"/>
              </a:rPr>
              <a:t>R</a:t>
            </a:r>
            <a:r>
              <a:rPr lang="en-GB" altLang="cs-CZ" sz="2500" b="1" baseline="30000" smtClean="0">
                <a:solidFill>
                  <a:schemeClr val="tx1"/>
                </a:solidFill>
                <a:latin typeface="Times New Roman" pitchFamily="18" charset="0"/>
              </a:rPr>
              <a:t>2</a:t>
            </a:r>
            <a:endParaRPr lang="en-US" altLang="cs-CZ" smtClean="0">
              <a:solidFill>
                <a:schemeClr val="tx1"/>
              </a:solidFill>
            </a:endParaRPr>
          </a:p>
        </p:txBody>
      </p:sp>
      <p:sp>
        <p:nvSpPr>
          <p:cNvPr id="33797" name="Rectangle 3"/>
          <p:cNvSpPr>
            <a:spLocks noGrp="1" noChangeArrowheads="1"/>
          </p:cNvSpPr>
          <p:nvPr>
            <p:ph type="body" idx="1"/>
          </p:nvPr>
        </p:nvSpPr>
        <p:spPr>
          <a:xfrm>
            <a:off x="457200" y="1752600"/>
            <a:ext cx="8382000" cy="4457700"/>
          </a:xfrm>
        </p:spPr>
        <p:txBody>
          <a:bodyPr/>
          <a:lstStyle/>
          <a:p>
            <a:pPr eaLnBrk="1" hangingPunct="1">
              <a:lnSpc>
                <a:spcPct val="90000"/>
              </a:lnSpc>
            </a:pPr>
            <a:r>
              <a:rPr lang="en-GB" altLang="cs-CZ" sz="2000" smtClean="0">
                <a:latin typeface="Times New Roman" pitchFamily="18" charset="0"/>
              </a:rPr>
              <a:t>That is,   	</a:t>
            </a:r>
            <a:r>
              <a:rPr lang="en-GB" altLang="cs-CZ" sz="2000" i="1" smtClean="0">
                <a:latin typeface="Times New Roman" pitchFamily="18" charset="0"/>
              </a:rPr>
              <a:t>TSS   =      ESS      +  RSS</a:t>
            </a:r>
            <a:endParaRPr lang="en-GB" altLang="cs-CZ" sz="2000" smtClean="0">
              <a:latin typeface="Times New Roman" pitchFamily="18" charset="0"/>
            </a:endParaRPr>
          </a:p>
          <a:p>
            <a:pPr eaLnBrk="1" hangingPunct="1">
              <a:lnSpc>
                <a:spcPct val="90000"/>
              </a:lnSpc>
              <a:buFontTx/>
              <a:buNone/>
            </a:pPr>
            <a:r>
              <a:rPr lang="en-GB" altLang="cs-CZ" sz="2000" smtClean="0">
                <a:latin typeface="Times New Roman" pitchFamily="18" charset="0"/>
              </a:rPr>
              <a:t>					</a:t>
            </a:r>
          </a:p>
          <a:p>
            <a:pPr eaLnBrk="1" hangingPunct="1">
              <a:lnSpc>
                <a:spcPct val="90000"/>
              </a:lnSpc>
              <a:buFontTx/>
              <a:buNone/>
            </a:pPr>
            <a:r>
              <a:rPr lang="en-GB" altLang="cs-CZ" sz="2000" smtClean="0">
                <a:latin typeface="Times New Roman" pitchFamily="18" charset="0"/>
              </a:rPr>
              <a:t>					</a:t>
            </a:r>
          </a:p>
          <a:p>
            <a:pPr eaLnBrk="1" hangingPunct="1">
              <a:lnSpc>
                <a:spcPct val="90000"/>
              </a:lnSpc>
            </a:pPr>
            <a:r>
              <a:rPr lang="en-GB" altLang="cs-CZ" sz="2000" smtClean="0">
                <a:latin typeface="Times New Roman" pitchFamily="18" charset="0"/>
              </a:rPr>
              <a:t>Our goodness of fit statistic is</a:t>
            </a:r>
          </a:p>
          <a:p>
            <a:pPr eaLnBrk="1" hangingPunct="1">
              <a:lnSpc>
                <a:spcPct val="90000"/>
              </a:lnSpc>
              <a:buFontTx/>
              <a:buNone/>
            </a:pPr>
            <a:r>
              <a:rPr lang="en-GB" altLang="cs-CZ" sz="2000" smtClean="0">
                <a:latin typeface="Times New Roman" pitchFamily="18" charset="0"/>
              </a:rPr>
              <a:t>		                            </a:t>
            </a:r>
          </a:p>
          <a:p>
            <a:pPr eaLnBrk="1" hangingPunct="1">
              <a:lnSpc>
                <a:spcPct val="90000"/>
              </a:lnSpc>
              <a:buFontTx/>
              <a:buNone/>
            </a:pPr>
            <a:r>
              <a:rPr lang="en-GB" altLang="cs-CZ" sz="2000" smtClean="0">
                <a:latin typeface="Times New Roman" pitchFamily="18" charset="0"/>
              </a:rPr>
              <a:t>	</a:t>
            </a:r>
          </a:p>
          <a:p>
            <a:pPr eaLnBrk="1" hangingPunct="1">
              <a:lnSpc>
                <a:spcPct val="90000"/>
              </a:lnSpc>
            </a:pPr>
            <a:r>
              <a:rPr lang="en-GB" altLang="cs-CZ" sz="2000" smtClean="0">
                <a:latin typeface="Times New Roman" pitchFamily="18" charset="0"/>
              </a:rPr>
              <a:t>But since </a:t>
            </a:r>
            <a:r>
              <a:rPr lang="en-GB" altLang="cs-CZ" sz="2000" i="1" smtClean="0">
                <a:latin typeface="Times New Roman" pitchFamily="18" charset="0"/>
              </a:rPr>
              <a:t>TSS = ESS + RSS</a:t>
            </a:r>
            <a:r>
              <a:rPr lang="en-GB" altLang="cs-CZ" sz="2000" smtClean="0">
                <a:latin typeface="Times New Roman" pitchFamily="18" charset="0"/>
              </a:rPr>
              <a:t>, we can also write 	</a:t>
            </a:r>
          </a:p>
          <a:p>
            <a:pPr eaLnBrk="1" hangingPunct="1">
              <a:lnSpc>
                <a:spcPct val="90000"/>
              </a:lnSpc>
              <a:buFontTx/>
              <a:buNone/>
            </a:pPr>
            <a:r>
              <a:rPr lang="en-GB" altLang="cs-CZ" sz="2000" smtClean="0">
                <a:latin typeface="Times New Roman" pitchFamily="18" charset="0"/>
              </a:rPr>
              <a:t>	</a:t>
            </a:r>
          </a:p>
          <a:p>
            <a:pPr eaLnBrk="1" hangingPunct="1">
              <a:lnSpc>
                <a:spcPct val="90000"/>
              </a:lnSpc>
            </a:pPr>
            <a:endParaRPr lang="en-GB" altLang="cs-CZ" sz="2000" smtClean="0">
              <a:latin typeface="Times New Roman" pitchFamily="18" charset="0"/>
            </a:endParaRPr>
          </a:p>
          <a:p>
            <a:pPr eaLnBrk="1" hangingPunct="1">
              <a:lnSpc>
                <a:spcPct val="90000"/>
              </a:lnSpc>
              <a:buFontTx/>
              <a:buNone/>
            </a:pPr>
            <a:r>
              <a:rPr lang="en-GB" altLang="cs-CZ" sz="2000" i="1" smtClean="0">
                <a:latin typeface="Times New Roman" pitchFamily="18" charset="0"/>
              </a:rPr>
              <a:t>	</a:t>
            </a:r>
          </a:p>
          <a:p>
            <a:pPr eaLnBrk="1" hangingPunct="1">
              <a:lnSpc>
                <a:spcPct val="90000"/>
              </a:lnSpc>
            </a:pPr>
            <a:r>
              <a:rPr lang="en-GB" altLang="cs-CZ" sz="2000" i="1" smtClean="0">
                <a:latin typeface="Times New Roman" pitchFamily="18" charset="0"/>
              </a:rPr>
              <a:t>R</a:t>
            </a:r>
            <a:r>
              <a:rPr lang="en-GB" altLang="cs-CZ" sz="2000" baseline="30000" smtClean="0">
                <a:latin typeface="Times New Roman" pitchFamily="18" charset="0"/>
              </a:rPr>
              <a:t>2</a:t>
            </a:r>
            <a:r>
              <a:rPr lang="en-GB" altLang="cs-CZ" sz="2000" smtClean="0">
                <a:latin typeface="Times New Roman" pitchFamily="18" charset="0"/>
              </a:rPr>
              <a:t> must always lie between zero and one. To understand this, consider two extremes</a:t>
            </a:r>
          </a:p>
          <a:p>
            <a:pPr eaLnBrk="1" hangingPunct="1">
              <a:lnSpc>
                <a:spcPct val="90000"/>
              </a:lnSpc>
              <a:buFontTx/>
              <a:buNone/>
            </a:pPr>
            <a:r>
              <a:rPr lang="en-GB" altLang="cs-CZ" sz="2000" i="1" smtClean="0">
                <a:latin typeface="Times New Roman" pitchFamily="18" charset="0"/>
              </a:rPr>
              <a:t>	RSS = TSS 	</a:t>
            </a:r>
            <a:r>
              <a:rPr lang="en-GB" altLang="cs-CZ" sz="2000" smtClean="0">
                <a:latin typeface="Times New Roman" pitchFamily="18" charset="0"/>
              </a:rPr>
              <a:t>i.e. 	</a:t>
            </a:r>
            <a:r>
              <a:rPr lang="en-GB" altLang="cs-CZ" sz="2000" i="1" smtClean="0">
                <a:latin typeface="Times New Roman" pitchFamily="18" charset="0"/>
              </a:rPr>
              <a:t>ESS = 0</a:t>
            </a:r>
            <a:r>
              <a:rPr lang="en-GB" altLang="cs-CZ" sz="2000" smtClean="0">
                <a:latin typeface="Times New Roman" pitchFamily="18" charset="0"/>
              </a:rPr>
              <a:t>   so	</a:t>
            </a:r>
            <a:r>
              <a:rPr lang="en-GB" altLang="cs-CZ" sz="2000" i="1" smtClean="0">
                <a:latin typeface="Times New Roman" pitchFamily="18" charset="0"/>
              </a:rPr>
              <a:t>R</a:t>
            </a:r>
            <a:r>
              <a:rPr lang="en-GB" altLang="cs-CZ" sz="2000" baseline="30000" smtClean="0">
                <a:latin typeface="Times New Roman" pitchFamily="18" charset="0"/>
              </a:rPr>
              <a:t>2</a:t>
            </a:r>
            <a:r>
              <a:rPr lang="en-GB" altLang="cs-CZ" sz="2000" i="1" baseline="30000" smtClean="0">
                <a:latin typeface="Times New Roman" pitchFamily="18" charset="0"/>
              </a:rPr>
              <a:t> </a:t>
            </a:r>
            <a:r>
              <a:rPr lang="en-GB" altLang="cs-CZ" sz="2000" i="1" smtClean="0">
                <a:latin typeface="Times New Roman" pitchFamily="18" charset="0"/>
              </a:rPr>
              <a:t>= ESS/TSS =</a:t>
            </a:r>
            <a:r>
              <a:rPr lang="en-GB" altLang="cs-CZ" sz="2000" smtClean="0">
                <a:latin typeface="Times New Roman" pitchFamily="18" charset="0"/>
              </a:rPr>
              <a:t> 0</a:t>
            </a:r>
          </a:p>
          <a:p>
            <a:pPr eaLnBrk="1" hangingPunct="1">
              <a:lnSpc>
                <a:spcPct val="90000"/>
              </a:lnSpc>
              <a:buFontTx/>
              <a:buNone/>
            </a:pPr>
            <a:r>
              <a:rPr lang="en-GB" altLang="cs-CZ" sz="2000" i="1" smtClean="0">
                <a:latin typeface="Times New Roman" pitchFamily="18" charset="0"/>
              </a:rPr>
              <a:t>	ESS = TSS	</a:t>
            </a:r>
            <a:r>
              <a:rPr lang="en-GB" altLang="cs-CZ" sz="2000" smtClean="0">
                <a:latin typeface="Times New Roman" pitchFamily="18" charset="0"/>
              </a:rPr>
              <a:t>i.e.</a:t>
            </a:r>
            <a:r>
              <a:rPr lang="en-GB" altLang="cs-CZ" sz="2000" i="1" smtClean="0">
                <a:latin typeface="Times New Roman" pitchFamily="18" charset="0"/>
              </a:rPr>
              <a:t>	RSS = 0	  </a:t>
            </a:r>
            <a:r>
              <a:rPr lang="en-GB" altLang="cs-CZ" sz="2000" smtClean="0">
                <a:latin typeface="Times New Roman" pitchFamily="18" charset="0"/>
              </a:rPr>
              <a:t>so 	</a:t>
            </a:r>
            <a:r>
              <a:rPr lang="en-GB" altLang="cs-CZ" sz="2000" i="1" smtClean="0">
                <a:latin typeface="Times New Roman" pitchFamily="18" charset="0"/>
              </a:rPr>
              <a:t>R</a:t>
            </a:r>
            <a:r>
              <a:rPr lang="en-GB" altLang="cs-CZ" sz="2000" baseline="30000" smtClean="0">
                <a:latin typeface="Times New Roman" pitchFamily="18" charset="0"/>
              </a:rPr>
              <a:t>2</a:t>
            </a:r>
            <a:r>
              <a:rPr lang="en-GB" altLang="cs-CZ" sz="2000" i="1" baseline="30000" smtClean="0">
                <a:latin typeface="Times New Roman" pitchFamily="18" charset="0"/>
              </a:rPr>
              <a:t> </a:t>
            </a:r>
            <a:r>
              <a:rPr lang="en-GB" altLang="cs-CZ" sz="2000" i="1" smtClean="0">
                <a:latin typeface="Times New Roman" pitchFamily="18" charset="0"/>
              </a:rPr>
              <a:t>= ESS/TSS =</a:t>
            </a:r>
            <a:r>
              <a:rPr lang="en-GB" altLang="cs-CZ" sz="2000" smtClean="0">
                <a:latin typeface="Times New Roman" pitchFamily="18" charset="0"/>
              </a:rPr>
              <a:t> 1</a:t>
            </a:r>
            <a:endParaRPr lang="en-US" altLang="cs-CZ" sz="2000" smtClean="0">
              <a:latin typeface="Times New Roman" pitchFamily="18" charset="0"/>
            </a:endParaRPr>
          </a:p>
        </p:txBody>
      </p:sp>
      <p:pic>
        <p:nvPicPr>
          <p:cNvPr id="337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00400"/>
            <a:ext cx="9906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3409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800" name="Object 6"/>
          <p:cNvGraphicFramePr>
            <a:graphicFrameLocks noChangeAspect="1"/>
          </p:cNvGraphicFramePr>
          <p:nvPr/>
        </p:nvGraphicFramePr>
        <p:xfrm>
          <a:off x="1600200" y="2185988"/>
          <a:ext cx="3657600" cy="633412"/>
        </p:xfrm>
        <a:graphic>
          <a:graphicData uri="http://schemas.openxmlformats.org/presentationml/2006/ole">
            <mc:AlternateContent xmlns:mc="http://schemas.openxmlformats.org/markup-compatibility/2006">
              <mc:Choice xmlns:v="urn:schemas-microsoft-com:vml" Requires="v">
                <p:oleObj spid="_x0000_s33820" name="Equation" r:id="rId5" imgW="2043813" imgH="355446" progId="Equation.3">
                  <p:embed/>
                </p:oleObj>
              </mc:Choice>
              <mc:Fallback>
                <p:oleObj name="Equation" r:id="rId5" imgW="2043813" imgH="3554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185988"/>
                        <a:ext cx="3657600"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56B5F96-5D4A-41D2-B4B9-8BCBA69125A3}" type="slidenum">
              <a:rPr lang="en-GB" altLang="cs-CZ" sz="1400">
                <a:latin typeface="Times New Roman" pitchFamily="18" charset="0"/>
              </a:rPr>
              <a:pPr>
                <a:spcBef>
                  <a:spcPct val="0"/>
                </a:spcBef>
                <a:buFontTx/>
                <a:buNone/>
              </a:pPr>
              <a:t>31</a:t>
            </a:fld>
            <a:endParaRPr lang="en-GB" altLang="cs-CZ" sz="1400">
              <a:latin typeface="Times New Roman" pitchFamily="18" charset="0"/>
            </a:endParaRPr>
          </a:p>
        </p:txBody>
      </p:sp>
      <p:sp>
        <p:nvSpPr>
          <p:cNvPr id="34820" name="Rectangle 2"/>
          <p:cNvSpPr>
            <a:spLocks noGrp="1" noChangeArrowheads="1"/>
          </p:cNvSpPr>
          <p:nvPr>
            <p:ph type="title"/>
          </p:nvPr>
        </p:nvSpPr>
        <p:spPr>
          <a:xfrm>
            <a:off x="11430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Limit Cases: </a:t>
            </a:r>
            <a:r>
              <a:rPr lang="en-GB" altLang="cs-CZ" sz="2500" b="1" i="1" smtClean="0">
                <a:solidFill>
                  <a:schemeClr val="tx1"/>
                </a:solidFill>
                <a:latin typeface="Times New Roman" pitchFamily="18" charset="0"/>
              </a:rPr>
              <a:t>R</a:t>
            </a:r>
            <a:r>
              <a:rPr lang="en-GB" altLang="cs-CZ" sz="2500" b="1" baseline="30000" smtClean="0">
                <a:solidFill>
                  <a:schemeClr val="tx1"/>
                </a:solidFill>
                <a:latin typeface="Times New Roman" pitchFamily="18" charset="0"/>
              </a:rPr>
              <a:t>2</a:t>
            </a:r>
            <a:r>
              <a:rPr lang="en-GB" altLang="cs-CZ" sz="2500" b="1" smtClean="0">
                <a:solidFill>
                  <a:schemeClr val="tx1"/>
                </a:solidFill>
                <a:latin typeface="Times New Roman" pitchFamily="18" charset="0"/>
              </a:rPr>
              <a:t> =  0 and </a:t>
            </a:r>
            <a:r>
              <a:rPr lang="en-GB" altLang="cs-CZ" sz="2500" b="1" i="1" smtClean="0">
                <a:solidFill>
                  <a:schemeClr val="tx1"/>
                </a:solidFill>
                <a:latin typeface="Times New Roman" pitchFamily="18" charset="0"/>
              </a:rPr>
              <a:t>R</a:t>
            </a:r>
            <a:r>
              <a:rPr lang="en-GB" altLang="cs-CZ" sz="2500" b="1" baseline="30000" smtClean="0">
                <a:solidFill>
                  <a:schemeClr val="tx1"/>
                </a:solidFill>
                <a:latin typeface="Times New Roman" pitchFamily="18" charset="0"/>
              </a:rPr>
              <a:t>2</a:t>
            </a:r>
            <a:r>
              <a:rPr lang="en-GB" altLang="cs-CZ" sz="2500" b="1" smtClean="0">
                <a:solidFill>
                  <a:schemeClr val="tx1"/>
                </a:solidFill>
                <a:latin typeface="Times New Roman" pitchFamily="18" charset="0"/>
              </a:rPr>
              <a:t> = 1</a:t>
            </a:r>
            <a:r>
              <a:rPr lang="en-GB" altLang="cs-CZ" smtClean="0">
                <a:solidFill>
                  <a:schemeClr val="tx1"/>
                </a:solidFill>
              </a:rPr>
              <a:t/>
            </a:r>
            <a:br>
              <a:rPr lang="en-GB" altLang="cs-CZ" smtClean="0">
                <a:solidFill>
                  <a:schemeClr val="tx1"/>
                </a:solidFill>
              </a:rPr>
            </a:br>
            <a:endParaRPr lang="en-US" altLang="cs-CZ" smtClean="0">
              <a:solidFill>
                <a:schemeClr val="tx1"/>
              </a:solidFill>
            </a:endParaRPr>
          </a:p>
        </p:txBody>
      </p:sp>
      <p:sp>
        <p:nvSpPr>
          <p:cNvPr id="34821" name="Rectangle 3"/>
          <p:cNvSpPr>
            <a:spLocks noGrp="1" noChangeArrowheads="1"/>
          </p:cNvSpPr>
          <p:nvPr>
            <p:ph type="body" idx="1"/>
          </p:nvPr>
        </p:nvSpPr>
        <p:spPr>
          <a:xfrm>
            <a:off x="381000" y="1752600"/>
            <a:ext cx="8458200" cy="4457700"/>
          </a:xfrm>
        </p:spPr>
        <p:txBody>
          <a:bodyPr/>
          <a:lstStyle/>
          <a:p>
            <a:pPr eaLnBrk="1" hangingPunct="1">
              <a:lnSpc>
                <a:spcPct val="90000"/>
              </a:lnSpc>
              <a:buFontTx/>
              <a:buNone/>
            </a:pPr>
            <a:r>
              <a:rPr lang="en-GB" altLang="cs-CZ" sz="1400" smtClean="0">
                <a:latin typeface="Times New Roman" pitchFamily="18" charset="0"/>
              </a:rPr>
              <a:t>	</a:t>
            </a:r>
            <a:endParaRPr lang="en-US" altLang="cs-CZ" sz="2000" smtClean="0"/>
          </a:p>
        </p:txBody>
      </p:sp>
      <p:graphicFrame>
        <p:nvGraphicFramePr>
          <p:cNvPr id="34822" name="Object 4"/>
          <p:cNvGraphicFramePr>
            <a:graphicFrameLocks noChangeAspect="1"/>
          </p:cNvGraphicFramePr>
          <p:nvPr/>
        </p:nvGraphicFramePr>
        <p:xfrm>
          <a:off x="0" y="2057400"/>
          <a:ext cx="5105400" cy="3581400"/>
        </p:xfrm>
        <a:graphic>
          <a:graphicData uri="http://schemas.openxmlformats.org/presentationml/2006/ole">
            <mc:AlternateContent xmlns:mc="http://schemas.openxmlformats.org/markup-compatibility/2006">
              <mc:Choice xmlns:v="urn:schemas-microsoft-com:vml" Requires="v">
                <p:oleObj spid="_x0000_s34862" name="Document" r:id="rId3" imgW="5486400" imgH="2983992" progId="Word.Document.8">
                  <p:embed/>
                </p:oleObj>
              </mc:Choice>
              <mc:Fallback>
                <p:oleObj name="Document" r:id="rId3" imgW="5486400" imgH="298399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57400"/>
                        <a:ext cx="5105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5"/>
          <p:cNvGraphicFramePr>
            <a:graphicFrameLocks noChangeAspect="1"/>
          </p:cNvGraphicFramePr>
          <p:nvPr/>
        </p:nvGraphicFramePr>
        <p:xfrm>
          <a:off x="4265613" y="2209800"/>
          <a:ext cx="5259387" cy="3505200"/>
        </p:xfrm>
        <a:graphic>
          <a:graphicData uri="http://schemas.openxmlformats.org/presentationml/2006/ole">
            <mc:AlternateContent xmlns:mc="http://schemas.openxmlformats.org/markup-compatibility/2006">
              <mc:Choice xmlns:v="urn:schemas-microsoft-com:vml" Requires="v">
                <p:oleObj spid="_x0000_s34863" name="Document" r:id="rId5" imgW="5486400" imgH="3084576" progId="Word.Document.8">
                  <p:embed/>
                </p:oleObj>
              </mc:Choice>
              <mc:Fallback>
                <p:oleObj name="Document" r:id="rId5" imgW="5486400" imgH="3084576"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5613" y="2209800"/>
                        <a:ext cx="52593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5CD0BBE-68EA-4871-90C3-C611309DCEC3}" type="slidenum">
              <a:rPr lang="en-GB" altLang="cs-CZ" sz="1400">
                <a:latin typeface="Times New Roman" pitchFamily="18" charset="0"/>
              </a:rPr>
              <a:pPr>
                <a:spcBef>
                  <a:spcPct val="0"/>
                </a:spcBef>
                <a:buFontTx/>
                <a:buNone/>
              </a:pPr>
              <a:t>32</a:t>
            </a:fld>
            <a:endParaRPr lang="en-GB" altLang="cs-CZ" sz="1400">
              <a:latin typeface="Times New Roman" pitchFamily="18" charset="0"/>
            </a:endParaRPr>
          </a:p>
        </p:txBody>
      </p:sp>
      <p:sp>
        <p:nvSpPr>
          <p:cNvPr id="35844"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Problems with </a:t>
            </a:r>
            <a:r>
              <a:rPr lang="en-GB" altLang="cs-CZ" sz="2500" b="1" i="1" smtClean="0">
                <a:solidFill>
                  <a:schemeClr val="tx1"/>
                </a:solidFill>
                <a:latin typeface="Times New Roman" pitchFamily="18" charset="0"/>
              </a:rPr>
              <a:t>R</a:t>
            </a:r>
            <a:r>
              <a:rPr lang="en-GB" altLang="cs-CZ" sz="2500" b="1" baseline="30000" smtClean="0">
                <a:solidFill>
                  <a:schemeClr val="tx1"/>
                </a:solidFill>
                <a:latin typeface="Times New Roman" pitchFamily="18" charset="0"/>
              </a:rPr>
              <a:t>2</a:t>
            </a:r>
            <a:r>
              <a:rPr lang="en-GB" altLang="cs-CZ" sz="2500" b="1" smtClean="0">
                <a:solidFill>
                  <a:schemeClr val="tx1"/>
                </a:solidFill>
                <a:latin typeface="Times New Roman" pitchFamily="18" charset="0"/>
              </a:rPr>
              <a:t> as a Goodness of Fit Measure</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35845" name="Rectangle 3"/>
          <p:cNvSpPr>
            <a:spLocks noGrp="1" noChangeArrowheads="1"/>
          </p:cNvSpPr>
          <p:nvPr>
            <p:ph type="body" idx="1"/>
          </p:nvPr>
        </p:nvSpPr>
        <p:spPr>
          <a:xfrm>
            <a:off x="457200" y="1828800"/>
            <a:ext cx="8178800" cy="4724400"/>
          </a:xfrm>
        </p:spPr>
        <p:txBody>
          <a:bodyPr/>
          <a:lstStyle/>
          <a:p>
            <a:pPr algn="just" eaLnBrk="1" hangingPunct="1">
              <a:lnSpc>
                <a:spcPct val="90000"/>
              </a:lnSpc>
            </a:pPr>
            <a:r>
              <a:rPr lang="en-GB" altLang="cs-CZ" sz="2000" dirty="0" smtClean="0">
                <a:latin typeface="Times New Roman" pitchFamily="18" charset="0"/>
              </a:rPr>
              <a:t>There are a number of them:</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1. </a:t>
            </a:r>
            <a:r>
              <a:rPr lang="en-GB" altLang="cs-CZ" sz="2000" i="1" dirty="0" smtClean="0">
                <a:latin typeface="Times New Roman" pitchFamily="18" charset="0"/>
              </a:rPr>
              <a:t>R</a:t>
            </a:r>
            <a:r>
              <a:rPr lang="en-GB" altLang="cs-CZ" sz="2000" baseline="30000" dirty="0" smtClean="0">
                <a:latin typeface="Times New Roman" pitchFamily="18" charset="0"/>
              </a:rPr>
              <a:t>2</a:t>
            </a:r>
            <a:r>
              <a:rPr lang="en-GB" altLang="cs-CZ" sz="2000" dirty="0" smtClean="0">
                <a:latin typeface="Times New Roman" pitchFamily="18" charset="0"/>
              </a:rPr>
              <a:t> is defined in terms of variation about the mean of </a:t>
            </a:r>
            <a:r>
              <a:rPr lang="en-GB" altLang="cs-CZ" sz="2000" i="1" dirty="0" smtClean="0">
                <a:latin typeface="Times New Roman" pitchFamily="18" charset="0"/>
              </a:rPr>
              <a:t>y</a:t>
            </a:r>
            <a:r>
              <a:rPr lang="en-GB" altLang="cs-CZ" sz="2000" dirty="0" smtClean="0">
                <a:latin typeface="Times New Roman" pitchFamily="18" charset="0"/>
              </a:rPr>
              <a:t> so that if a model is </a:t>
            </a:r>
            <a:r>
              <a:rPr lang="en-GB" altLang="cs-CZ" sz="2000" dirty="0" err="1" smtClean="0">
                <a:latin typeface="Times New Roman" pitchFamily="18" charset="0"/>
              </a:rPr>
              <a:t>reparameterised</a:t>
            </a:r>
            <a:r>
              <a:rPr lang="en-GB" altLang="cs-CZ" sz="2000" dirty="0" smtClean="0">
                <a:latin typeface="Times New Roman" pitchFamily="18" charset="0"/>
              </a:rPr>
              <a:t> (rearranged) and the dependent variable changes, </a:t>
            </a:r>
            <a:r>
              <a:rPr lang="en-GB" altLang="cs-CZ" sz="2000" i="1" dirty="0" smtClean="0">
                <a:latin typeface="Times New Roman" pitchFamily="18" charset="0"/>
              </a:rPr>
              <a:t>R</a:t>
            </a:r>
            <a:r>
              <a:rPr lang="en-GB" altLang="cs-CZ" sz="2000" baseline="30000" dirty="0" smtClean="0">
                <a:latin typeface="Times New Roman" pitchFamily="18" charset="0"/>
              </a:rPr>
              <a:t>2</a:t>
            </a:r>
            <a:r>
              <a:rPr lang="en-GB" altLang="cs-CZ" sz="2000" dirty="0" smtClean="0">
                <a:latin typeface="Times New Roman" pitchFamily="18" charset="0"/>
              </a:rPr>
              <a:t> will change. </a:t>
            </a: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r>
              <a:rPr lang="en-GB" altLang="cs-CZ" sz="2000" dirty="0" smtClean="0">
                <a:latin typeface="Times New Roman" pitchFamily="18" charset="0"/>
              </a:rPr>
              <a:t>	2. </a:t>
            </a:r>
            <a:r>
              <a:rPr lang="en-GB" altLang="cs-CZ" sz="2000" b="1" i="1" dirty="0" smtClean="0">
                <a:solidFill>
                  <a:schemeClr val="accent1"/>
                </a:solidFill>
                <a:latin typeface="Times New Roman" pitchFamily="18" charset="0"/>
              </a:rPr>
              <a:t>R</a:t>
            </a:r>
            <a:r>
              <a:rPr lang="en-GB" altLang="cs-CZ" sz="2000" b="1" baseline="30000" dirty="0" smtClean="0">
                <a:solidFill>
                  <a:schemeClr val="accent1"/>
                </a:solidFill>
                <a:latin typeface="Times New Roman" pitchFamily="18" charset="0"/>
              </a:rPr>
              <a:t>2</a:t>
            </a:r>
            <a:r>
              <a:rPr lang="en-GB" altLang="cs-CZ" sz="2000" b="1" dirty="0" smtClean="0">
                <a:solidFill>
                  <a:schemeClr val="accent1"/>
                </a:solidFill>
                <a:latin typeface="Times New Roman" pitchFamily="18" charset="0"/>
              </a:rPr>
              <a:t> never falls if more </a:t>
            </a:r>
            <a:r>
              <a:rPr lang="en-GB" altLang="cs-CZ" sz="2000" b="1" dirty="0" err="1" smtClean="0">
                <a:solidFill>
                  <a:schemeClr val="accent1"/>
                </a:solidFill>
                <a:latin typeface="Times New Roman" pitchFamily="18" charset="0"/>
              </a:rPr>
              <a:t>regressors</a:t>
            </a:r>
            <a:r>
              <a:rPr lang="en-GB" altLang="cs-CZ" sz="2000" b="1" dirty="0" smtClean="0">
                <a:solidFill>
                  <a:schemeClr val="accent1"/>
                </a:solidFill>
                <a:latin typeface="Times New Roman" pitchFamily="18" charset="0"/>
              </a:rPr>
              <a:t> are </a:t>
            </a:r>
            <a:r>
              <a:rPr lang="en-GB" altLang="cs-CZ" sz="2000" b="1" dirty="0" smtClean="0">
                <a:solidFill>
                  <a:schemeClr val="accent1"/>
                </a:solidFill>
                <a:latin typeface="Times New Roman" pitchFamily="18" charset="0"/>
              </a:rPr>
              <a:t>added</a:t>
            </a:r>
            <a:r>
              <a:rPr lang="en-GB" altLang="cs-CZ" sz="2000" dirty="0" smtClean="0">
                <a:latin typeface="Times New Roman" pitchFamily="18" charset="0"/>
              </a:rPr>
              <a:t> </a:t>
            </a:r>
            <a:r>
              <a:rPr lang="en-GB" altLang="cs-CZ" sz="2000" dirty="0" smtClean="0">
                <a:latin typeface="Times New Roman" pitchFamily="18" charset="0"/>
              </a:rPr>
              <a:t>to the regression, e.g. consider:</a:t>
            </a:r>
          </a:p>
          <a:p>
            <a:pPr algn="just" eaLnBrk="1" hangingPunct="1">
              <a:lnSpc>
                <a:spcPct val="90000"/>
              </a:lnSpc>
              <a:buFontTx/>
              <a:buNone/>
            </a:pPr>
            <a:r>
              <a:rPr lang="en-GB" altLang="cs-CZ" sz="2000" dirty="0" smtClean="0">
                <a:latin typeface="Times New Roman" pitchFamily="18" charset="0"/>
              </a:rPr>
              <a:t>		Regression 1: </a:t>
            </a:r>
            <a:r>
              <a:rPr lang="en-GB" altLang="cs-CZ" sz="2000" i="1" dirty="0" err="1" smtClean="0">
                <a:latin typeface="Times New Roman" pitchFamily="18" charset="0"/>
              </a:rPr>
              <a:t>y</a:t>
            </a:r>
            <a:r>
              <a:rPr lang="en-GB" altLang="cs-CZ" sz="2000" i="1" baseline="-25000" dirty="0" err="1"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x</a:t>
            </a:r>
            <a:r>
              <a:rPr lang="en-GB" altLang="cs-CZ" sz="2000" baseline="-25000" dirty="0" smtClean="0">
                <a:latin typeface="Times New Roman" pitchFamily="18" charset="0"/>
              </a:rPr>
              <a:t>2</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i="1" dirty="0" smtClean="0">
                <a:latin typeface="Times New Roman" pitchFamily="18" charset="0"/>
              </a:rPr>
              <a:t>x</a:t>
            </a:r>
            <a:r>
              <a:rPr lang="en-GB" altLang="cs-CZ" sz="2000" baseline="-25000" dirty="0" smtClean="0">
                <a:latin typeface="Times New Roman" pitchFamily="18" charset="0"/>
              </a:rPr>
              <a:t>3</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Regression 2: </a:t>
            </a:r>
            <a:r>
              <a:rPr lang="en-GB" altLang="cs-CZ" sz="2000" i="1" dirty="0" smtClean="0">
                <a:latin typeface="Times New Roman" pitchFamily="18" charset="0"/>
              </a:rPr>
              <a:t>y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x</a:t>
            </a:r>
            <a:r>
              <a:rPr lang="en-GB" altLang="cs-CZ" sz="2000" baseline="-25000" dirty="0" smtClean="0">
                <a:latin typeface="Times New Roman" pitchFamily="18" charset="0"/>
              </a:rPr>
              <a:t>2</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3</a:t>
            </a:r>
            <a:r>
              <a:rPr lang="en-GB" altLang="cs-CZ" sz="2000" i="1" dirty="0" smtClean="0">
                <a:latin typeface="Times New Roman" pitchFamily="18" charset="0"/>
              </a:rPr>
              <a:t>x</a:t>
            </a:r>
            <a:r>
              <a:rPr lang="en-GB" altLang="cs-CZ" sz="2000" baseline="-25000" dirty="0" smtClean="0">
                <a:latin typeface="Times New Roman" pitchFamily="18" charset="0"/>
              </a:rPr>
              <a:t>3</a:t>
            </a:r>
            <a:r>
              <a:rPr lang="en-GB" altLang="cs-CZ" sz="2000" i="1" baseline="-25000" dirty="0" smtClean="0">
                <a:latin typeface="Times New Roman" pitchFamily="18" charset="0"/>
              </a:rPr>
              <a:t>t</a:t>
            </a:r>
            <a:r>
              <a:rPr lang="en-GB" altLang="cs-CZ" sz="2000" dirty="0" smtClean="0">
                <a:latin typeface="Times New Roman" pitchFamily="18" charset="0"/>
              </a:rPr>
              <a:t> </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4</a:t>
            </a:r>
            <a:r>
              <a:rPr lang="en-GB" altLang="cs-CZ" sz="2000" i="1" dirty="0" smtClean="0">
                <a:latin typeface="Times New Roman" pitchFamily="18" charset="0"/>
              </a:rPr>
              <a:t>x</a:t>
            </a:r>
            <a:r>
              <a:rPr lang="en-GB" altLang="cs-CZ" sz="2000" baseline="-25000" dirty="0" smtClean="0">
                <a:latin typeface="Times New Roman" pitchFamily="18" charset="0"/>
              </a:rPr>
              <a:t>4</a:t>
            </a:r>
            <a:r>
              <a:rPr lang="en-GB" altLang="cs-CZ" sz="2000" i="1" baseline="-25000" dirty="0" smtClean="0">
                <a:latin typeface="Times New Roman" pitchFamily="18" charset="0"/>
              </a:rPr>
              <a:t>t</a:t>
            </a:r>
            <a:r>
              <a:rPr lang="en-GB" altLang="cs-CZ" sz="2000" i="1" dirty="0" smtClean="0">
                <a:latin typeface="Times New Roman" pitchFamily="18" charset="0"/>
              </a:rPr>
              <a:t> +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endParaRPr lang="en-GB" altLang="cs-CZ" sz="2000" dirty="0" smtClean="0">
              <a:latin typeface="Times New Roman" pitchFamily="18" charset="0"/>
            </a:endParaRPr>
          </a:p>
          <a:p>
            <a:pPr algn="just" eaLnBrk="1" hangingPunct="1">
              <a:lnSpc>
                <a:spcPct val="90000"/>
              </a:lnSpc>
              <a:buFontTx/>
              <a:buNone/>
            </a:pPr>
            <a:r>
              <a:rPr lang="en-GB" altLang="cs-CZ" sz="2000" i="1" dirty="0" smtClean="0">
                <a:latin typeface="Times New Roman" pitchFamily="18" charset="0"/>
              </a:rPr>
              <a:t>	R</a:t>
            </a:r>
            <a:r>
              <a:rPr lang="en-GB" altLang="cs-CZ" sz="2000" baseline="30000" dirty="0" smtClean="0">
                <a:latin typeface="Times New Roman" pitchFamily="18" charset="0"/>
              </a:rPr>
              <a:t>2</a:t>
            </a:r>
            <a:r>
              <a:rPr lang="en-GB" altLang="cs-CZ" sz="2000" dirty="0" smtClean="0">
                <a:latin typeface="Times New Roman" pitchFamily="18" charset="0"/>
              </a:rPr>
              <a:t> will always be at least as high for regression 2 relative to regression 1. </a:t>
            </a:r>
          </a:p>
          <a:p>
            <a:pPr algn="just" eaLnBrk="1" hangingPunct="1">
              <a:lnSpc>
                <a:spcPct val="90000"/>
              </a:lnSpc>
              <a:buFontTx/>
              <a:buNone/>
            </a:pPr>
            <a:r>
              <a:rPr lang="en-GB" altLang="cs-CZ" sz="2000" i="1" dirty="0" smtClean="0">
                <a:latin typeface="Times New Roman" pitchFamily="18" charset="0"/>
              </a:rPr>
              <a:t>	</a:t>
            </a:r>
          </a:p>
          <a:p>
            <a:pPr algn="just" eaLnBrk="1" hangingPunct="1">
              <a:lnSpc>
                <a:spcPct val="90000"/>
              </a:lnSpc>
              <a:buFontTx/>
              <a:buNone/>
            </a:pPr>
            <a:r>
              <a:rPr lang="en-GB" altLang="cs-CZ" sz="2000" i="1" dirty="0" smtClean="0">
                <a:latin typeface="Times New Roman" pitchFamily="18" charset="0"/>
              </a:rPr>
              <a:t>	3. R</a:t>
            </a:r>
            <a:r>
              <a:rPr lang="en-GB" altLang="cs-CZ" sz="2000" baseline="30000" dirty="0" smtClean="0">
                <a:latin typeface="Times New Roman" pitchFamily="18" charset="0"/>
              </a:rPr>
              <a:t>2</a:t>
            </a:r>
            <a:r>
              <a:rPr lang="en-GB" altLang="cs-CZ" sz="2000" dirty="0" smtClean="0">
                <a:latin typeface="Times New Roman" pitchFamily="18" charset="0"/>
              </a:rPr>
              <a:t> quite often takes on values of 0.9 or higher for time series regressions. </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160D4E1-73F2-4465-9037-573C2F7B3635}" type="slidenum">
              <a:rPr lang="en-GB" altLang="cs-CZ" sz="1400">
                <a:latin typeface="Times New Roman" pitchFamily="18" charset="0"/>
              </a:rPr>
              <a:pPr>
                <a:spcBef>
                  <a:spcPct val="0"/>
                </a:spcBef>
                <a:buFontTx/>
                <a:buNone/>
              </a:pPr>
              <a:t>33</a:t>
            </a:fld>
            <a:endParaRPr lang="en-GB" altLang="cs-CZ" sz="1400">
              <a:latin typeface="Times New Roman" pitchFamily="18" charset="0"/>
            </a:endParaRPr>
          </a:p>
        </p:txBody>
      </p:sp>
      <p:sp>
        <p:nvSpPr>
          <p:cNvPr id="3686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Adjusted </a:t>
            </a:r>
            <a:r>
              <a:rPr lang="en-GB" altLang="cs-CZ" sz="2500" b="1" i="1" smtClean="0">
                <a:solidFill>
                  <a:schemeClr val="tx1"/>
                </a:solidFill>
                <a:latin typeface="Times New Roman" pitchFamily="18" charset="0"/>
              </a:rPr>
              <a:t>R</a:t>
            </a:r>
            <a:r>
              <a:rPr lang="en-GB" altLang="cs-CZ" sz="2500" b="1" baseline="30000" smtClean="0">
                <a:solidFill>
                  <a:schemeClr val="tx1"/>
                </a:solidFill>
                <a:latin typeface="Times New Roman" pitchFamily="18" charset="0"/>
              </a:rPr>
              <a:t>2</a:t>
            </a:r>
            <a:r>
              <a:rPr lang="en-GB" altLang="cs-CZ" sz="2500" b="1" smtClean="0">
                <a:solidFill>
                  <a:schemeClr val="tx1"/>
                </a:solidFill>
                <a:latin typeface="Times New Roman" pitchFamily="18" charset="0"/>
              </a:rPr>
              <a:t> </a:t>
            </a:r>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36869" name="Rectangle 3"/>
          <p:cNvSpPr>
            <a:spLocks noGrp="1" noChangeArrowheads="1"/>
          </p:cNvSpPr>
          <p:nvPr>
            <p:ph type="body" idx="1"/>
          </p:nvPr>
        </p:nvSpPr>
        <p:spPr/>
        <p:txBody>
          <a:bodyPr/>
          <a:lstStyle/>
          <a:p>
            <a:pPr eaLnBrk="1" hangingPunct="1">
              <a:lnSpc>
                <a:spcPct val="90000"/>
              </a:lnSpc>
            </a:pPr>
            <a:r>
              <a:rPr lang="en-GB" altLang="cs-CZ" sz="2000" smtClean="0">
                <a:latin typeface="Times New Roman" pitchFamily="18" charset="0"/>
              </a:rPr>
              <a:t>In order to get around these problems, a modification is often made which takes into account the loss of degrees of freedom associated with adding extra variables. This is known as </a:t>
            </a:r>
            <a:r>
              <a:rPr lang="en-US" altLang="cs-CZ" sz="2000" smtClean="0">
                <a:latin typeface="Times New Roman" pitchFamily="18" charset="0"/>
              </a:rPr>
              <a:t>     </a:t>
            </a:r>
            <a:r>
              <a:rPr lang="en-GB" altLang="cs-CZ" sz="2000" smtClean="0">
                <a:latin typeface="Times New Roman" pitchFamily="18" charset="0"/>
              </a:rPr>
              <a:t>, or adjusted </a:t>
            </a:r>
            <a:r>
              <a:rPr lang="en-GB" altLang="cs-CZ" sz="2000" i="1" smtClean="0">
                <a:latin typeface="Times New Roman" pitchFamily="18" charset="0"/>
              </a:rPr>
              <a:t>R</a:t>
            </a:r>
            <a:r>
              <a:rPr lang="en-GB" altLang="cs-CZ" sz="2000" baseline="30000" smtClean="0">
                <a:latin typeface="Times New Roman" pitchFamily="18" charset="0"/>
              </a:rPr>
              <a:t>2:</a:t>
            </a: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r>
              <a:rPr lang="en-GB" altLang="cs-CZ" sz="2000" smtClean="0">
                <a:latin typeface="Times New Roman" pitchFamily="18" charset="0"/>
              </a:rPr>
              <a:t>So if we add an extra regressor, </a:t>
            </a:r>
            <a:r>
              <a:rPr lang="en-GB" altLang="cs-CZ" sz="2000" i="1" smtClean="0">
                <a:latin typeface="Times New Roman" pitchFamily="18" charset="0"/>
              </a:rPr>
              <a:t>k</a:t>
            </a:r>
            <a:r>
              <a:rPr lang="en-GB" altLang="cs-CZ" sz="2000" smtClean="0">
                <a:latin typeface="Times New Roman" pitchFamily="18" charset="0"/>
              </a:rPr>
              <a:t> increases and unless </a:t>
            </a:r>
            <a:r>
              <a:rPr lang="en-GB" altLang="cs-CZ" sz="2000" i="1" smtClean="0">
                <a:latin typeface="Times New Roman" pitchFamily="18" charset="0"/>
              </a:rPr>
              <a:t>R</a:t>
            </a:r>
            <a:r>
              <a:rPr lang="en-GB" altLang="cs-CZ" sz="2000" baseline="30000" smtClean="0">
                <a:latin typeface="Times New Roman" pitchFamily="18" charset="0"/>
              </a:rPr>
              <a:t>2</a:t>
            </a:r>
            <a:r>
              <a:rPr lang="en-GB" altLang="cs-CZ" sz="2000" smtClean="0">
                <a:latin typeface="Times New Roman" pitchFamily="18" charset="0"/>
              </a:rPr>
              <a:t> increases by a more than offsetting amount,     will actually fall. </a:t>
            </a:r>
          </a:p>
          <a:p>
            <a:pPr eaLnBrk="1" hangingPunct="1">
              <a:lnSpc>
                <a:spcPct val="90000"/>
              </a:lnSpc>
            </a:pPr>
            <a:endParaRPr lang="en-GB" altLang="cs-CZ" sz="2000" smtClean="0">
              <a:latin typeface="Times New Roman" pitchFamily="18" charset="0"/>
            </a:endParaRPr>
          </a:p>
          <a:p>
            <a:pPr eaLnBrk="1" hangingPunct="1">
              <a:lnSpc>
                <a:spcPct val="90000"/>
              </a:lnSpc>
            </a:pPr>
            <a:r>
              <a:rPr lang="en-GB" altLang="cs-CZ" sz="2000" smtClean="0">
                <a:latin typeface="Times New Roman" pitchFamily="18" charset="0"/>
              </a:rPr>
              <a:t>There are still problems with the criterion:</a:t>
            </a:r>
          </a:p>
          <a:p>
            <a:pPr eaLnBrk="1" hangingPunct="1">
              <a:lnSpc>
                <a:spcPct val="90000"/>
              </a:lnSpc>
              <a:buFontTx/>
              <a:buNone/>
            </a:pPr>
            <a:r>
              <a:rPr lang="en-GB" altLang="cs-CZ" sz="2000" smtClean="0">
                <a:latin typeface="Times New Roman" pitchFamily="18" charset="0"/>
              </a:rPr>
              <a:t>			1. A “soft” rule</a:t>
            </a:r>
          </a:p>
          <a:p>
            <a:pPr lvl="2" eaLnBrk="1" hangingPunct="1">
              <a:lnSpc>
                <a:spcPct val="90000"/>
              </a:lnSpc>
              <a:buFontTx/>
              <a:buNone/>
            </a:pPr>
            <a:r>
              <a:rPr lang="en-GB" altLang="cs-CZ" smtClean="0"/>
              <a:t>		2. No distribution for </a:t>
            </a:r>
            <a:r>
              <a:rPr lang="en-US" altLang="cs-CZ" smtClean="0"/>
              <a:t> </a:t>
            </a:r>
            <a:r>
              <a:rPr lang="en-GB" altLang="cs-CZ" smtClean="0"/>
              <a:t> </a:t>
            </a:r>
            <a:r>
              <a:rPr lang="en-US" altLang="cs-CZ" smtClean="0"/>
              <a:t>  </a:t>
            </a:r>
            <a:r>
              <a:rPr lang="en-GB" altLang="cs-CZ" smtClean="0"/>
              <a:t>or </a:t>
            </a:r>
            <a:r>
              <a:rPr lang="en-GB" altLang="cs-CZ" i="1" smtClean="0"/>
              <a:t>R</a:t>
            </a:r>
            <a:r>
              <a:rPr lang="en-GB" altLang="cs-CZ" baseline="30000" smtClean="0"/>
              <a:t>2</a:t>
            </a:r>
            <a:endParaRPr lang="en-GB" altLang="cs-CZ" smtClean="0"/>
          </a:p>
          <a:p>
            <a:pPr eaLnBrk="1" hangingPunct="1">
              <a:lnSpc>
                <a:spcPct val="90000"/>
              </a:lnSpc>
            </a:pPr>
            <a:endParaRPr lang="en-US" altLang="cs-CZ" sz="2000" smtClean="0">
              <a:latin typeface="Times New Roman" pitchFamily="18" charset="0"/>
            </a:endParaRPr>
          </a:p>
          <a:p>
            <a:pPr eaLnBrk="1" hangingPunct="1">
              <a:lnSpc>
                <a:spcPct val="90000"/>
              </a:lnSpc>
            </a:pPr>
            <a:endParaRPr lang="en-US" altLang="cs-CZ" sz="2000" smtClean="0"/>
          </a:p>
        </p:txBody>
      </p:sp>
      <p:graphicFrame>
        <p:nvGraphicFramePr>
          <p:cNvPr id="36870" name="Object 4"/>
          <p:cNvGraphicFramePr>
            <a:graphicFrameLocks noChangeAspect="1"/>
          </p:cNvGraphicFramePr>
          <p:nvPr/>
        </p:nvGraphicFramePr>
        <p:xfrm>
          <a:off x="5759450" y="2514600"/>
          <a:ext cx="336550" cy="296863"/>
        </p:xfrm>
        <a:graphic>
          <a:graphicData uri="http://schemas.openxmlformats.org/presentationml/2006/ole">
            <mc:AlternateContent xmlns:mc="http://schemas.openxmlformats.org/markup-compatibility/2006">
              <mc:Choice xmlns:v="urn:schemas-microsoft-com:vml" Requires="v">
                <p:oleObj spid="_x0000_s36912" name="Equation" r:id="rId3" imgW="215713" imgH="190335" progId="Equation.3">
                  <p:embed/>
                </p:oleObj>
              </mc:Choice>
              <mc:Fallback>
                <p:oleObj name="Equation" r:id="rId3" imgW="215713" imgH="19033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2514600"/>
                        <a:ext cx="33655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687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800" y="3043238"/>
            <a:ext cx="25146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72" name="Object 6"/>
          <p:cNvGraphicFramePr>
            <a:graphicFrameLocks noChangeAspect="1"/>
          </p:cNvGraphicFramePr>
          <p:nvPr/>
        </p:nvGraphicFramePr>
        <p:xfrm>
          <a:off x="4724400" y="5486400"/>
          <a:ext cx="381000" cy="334963"/>
        </p:xfrm>
        <a:graphic>
          <a:graphicData uri="http://schemas.openxmlformats.org/presentationml/2006/ole">
            <mc:AlternateContent xmlns:mc="http://schemas.openxmlformats.org/markup-compatibility/2006">
              <mc:Choice xmlns:v="urn:schemas-microsoft-com:vml" Requires="v">
                <p:oleObj spid="_x0000_s36913" name="Equation" r:id="rId6" imgW="215713" imgH="190335" progId="Equation.3">
                  <p:embed/>
                </p:oleObj>
              </mc:Choice>
              <mc:Fallback>
                <p:oleObj name="Equation" r:id="rId6" imgW="215713" imgH="19033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486400"/>
                        <a:ext cx="3810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687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91000" y="4160838"/>
            <a:ext cx="381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05B5C37-CA6B-4732-B216-86AAD0B15897}" type="slidenum">
              <a:rPr lang="en-GB" altLang="cs-CZ" sz="1400">
                <a:latin typeface="Times New Roman" pitchFamily="18" charset="0"/>
              </a:rPr>
              <a:pPr>
                <a:spcBef>
                  <a:spcPct val="0"/>
                </a:spcBef>
                <a:buFontTx/>
                <a:buNone/>
              </a:pPr>
              <a:t>34</a:t>
            </a:fld>
            <a:endParaRPr lang="en-GB" altLang="cs-CZ" sz="1400">
              <a:latin typeface="Times New Roman" pitchFamily="18" charset="0"/>
            </a:endParaRPr>
          </a:p>
        </p:txBody>
      </p:sp>
      <p:sp>
        <p:nvSpPr>
          <p:cNvPr id="37892" name="Rectangle 2"/>
          <p:cNvSpPr>
            <a:spLocks noGrp="1" noChangeArrowheads="1"/>
          </p:cNvSpPr>
          <p:nvPr>
            <p:ph type="title"/>
          </p:nvPr>
        </p:nvSpPr>
        <p:spPr>
          <a:xfrm>
            <a:off x="1143000" y="685800"/>
            <a:ext cx="7772400" cy="762000"/>
          </a:xfrm>
        </p:spPr>
        <p:txBody>
          <a:bodyPr/>
          <a:lstStyle/>
          <a:p>
            <a:pPr eaLnBrk="1" hangingPunct="1"/>
            <a:r>
              <a:rPr lang="en-US" altLang="cs-CZ" sz="2500" b="1" smtClean="0">
                <a:latin typeface="Times New Roman" pitchFamily="18" charset="0"/>
              </a:rPr>
              <a:t>A Regression Example: </a:t>
            </a:r>
            <a:br>
              <a:rPr lang="en-US" altLang="cs-CZ" sz="2500" b="1" smtClean="0">
                <a:latin typeface="Times New Roman" pitchFamily="18" charset="0"/>
              </a:rPr>
            </a:br>
            <a:r>
              <a:rPr lang="en-US" altLang="cs-CZ" sz="2500" b="1" smtClean="0">
                <a:latin typeface="Times New Roman" pitchFamily="18" charset="0"/>
              </a:rPr>
              <a:t>Hedonic House Pricing Models</a:t>
            </a:r>
            <a:endParaRPr lang="en-US" altLang="cs-CZ" smtClean="0"/>
          </a:p>
        </p:txBody>
      </p:sp>
      <p:sp>
        <p:nvSpPr>
          <p:cNvPr id="37893" name="Rectangle 3"/>
          <p:cNvSpPr>
            <a:spLocks noGrp="1" noChangeArrowheads="1"/>
          </p:cNvSpPr>
          <p:nvPr>
            <p:ph type="body" idx="1"/>
          </p:nvPr>
        </p:nvSpPr>
        <p:spPr>
          <a:xfrm>
            <a:off x="381000" y="1828800"/>
            <a:ext cx="8458200" cy="4267200"/>
          </a:xfrm>
        </p:spPr>
        <p:txBody>
          <a:bodyPr/>
          <a:lstStyle/>
          <a:p>
            <a:pPr eaLnBrk="1" hangingPunct="1"/>
            <a:r>
              <a:rPr lang="en-US" altLang="cs-CZ" sz="1900" smtClean="0">
                <a:latin typeface="Times New Roman" pitchFamily="18" charset="0"/>
              </a:rPr>
              <a:t>Hedonic models are used to value real assets, especially housing, and view the asset as representing a bundle of characteristics.</a:t>
            </a:r>
          </a:p>
          <a:p>
            <a:pPr eaLnBrk="1" hangingPunct="1"/>
            <a:r>
              <a:rPr lang="en-US" altLang="cs-CZ" sz="1900" smtClean="0">
                <a:latin typeface="Times New Roman" pitchFamily="18" charset="0"/>
              </a:rPr>
              <a:t>Des Rosiers and Thérialt (1996) consider the effect of various amenities on rental values for buildings and apartments 5 sub-markets in the Quebec area of Canada.</a:t>
            </a:r>
          </a:p>
          <a:p>
            <a:pPr algn="just" eaLnBrk="1" hangingPunct="1"/>
            <a:r>
              <a:rPr lang="en-GB" altLang="cs-CZ" sz="1900" smtClean="0">
                <a:latin typeface="Times New Roman" pitchFamily="18" charset="0"/>
              </a:rPr>
              <a:t>The rental value in Canadian Dollars per month (the dependent variable) is a function of 9 to 14 variables (depending on the area under consideration). The paper employs 1990 data, and for the Quebec City region, there are 13,378 observations, and the 12 explanatory variables are:</a:t>
            </a:r>
          </a:p>
          <a:p>
            <a:pPr algn="just" eaLnBrk="1" hangingPunct="1">
              <a:buFontTx/>
              <a:buNone/>
            </a:pPr>
            <a:r>
              <a:rPr lang="en-GB" altLang="cs-CZ" sz="1900" smtClean="0">
                <a:latin typeface="Times New Roman" pitchFamily="18" charset="0"/>
              </a:rPr>
              <a:t>	LnAGE	- log of the apparent age of the property</a:t>
            </a:r>
          </a:p>
          <a:p>
            <a:pPr algn="just" eaLnBrk="1" hangingPunct="1">
              <a:buFontTx/>
              <a:buNone/>
            </a:pPr>
            <a:r>
              <a:rPr lang="en-GB" altLang="cs-CZ" sz="1900" smtClean="0">
                <a:latin typeface="Times New Roman" pitchFamily="18" charset="0"/>
              </a:rPr>
              <a:t>	NBROOMS	- number of bedrooms</a:t>
            </a:r>
          </a:p>
          <a:p>
            <a:pPr algn="just" eaLnBrk="1" hangingPunct="1">
              <a:buFontTx/>
              <a:buNone/>
            </a:pPr>
            <a:r>
              <a:rPr lang="en-GB" altLang="cs-CZ" sz="1900" smtClean="0">
                <a:latin typeface="Times New Roman" pitchFamily="18" charset="0"/>
              </a:rPr>
              <a:t>	AREABYRM	- area per room (in square metres)</a:t>
            </a:r>
          </a:p>
          <a:p>
            <a:pPr algn="just" eaLnBrk="1" hangingPunct="1">
              <a:buFontTx/>
              <a:buNone/>
            </a:pPr>
            <a:r>
              <a:rPr lang="en-GB" altLang="cs-CZ" sz="1900" smtClean="0">
                <a:latin typeface="Times New Roman" pitchFamily="18" charset="0"/>
              </a:rPr>
              <a:t>	ELEVATOR	- a dummy variable = 1 if the building has an elevator; 0 otherwise</a:t>
            </a:r>
          </a:p>
          <a:p>
            <a:pPr algn="just" eaLnBrk="1" hangingPunct="1">
              <a:buFontTx/>
              <a:buNone/>
            </a:pPr>
            <a:r>
              <a:rPr lang="en-GB" altLang="cs-CZ" sz="1900" smtClean="0">
                <a:latin typeface="Times New Roman" pitchFamily="18" charset="0"/>
              </a:rPr>
              <a:t>	BASEMENT	- a dummy variable = 1 if the unit is located in a basement; 0 otherwise</a:t>
            </a:r>
          </a:p>
          <a:p>
            <a:pPr algn="just" eaLnBrk="1" hangingPunct="1">
              <a:buFontTx/>
              <a:buNone/>
            </a:pPr>
            <a:r>
              <a:rPr lang="en-GB" altLang="cs-CZ" sz="1900" smtClean="0">
                <a:latin typeface="Times New Roman" pitchFamily="18" charset="0"/>
              </a:rPr>
              <a:t>	</a:t>
            </a:r>
            <a:endParaRPr lang="en-US" altLang="cs-CZ" sz="1900" smtClean="0">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F8537FF4-E0E1-49F0-BFAF-13FC3E7D05FC}" type="slidenum">
              <a:rPr lang="en-GB" altLang="cs-CZ" sz="1400">
                <a:latin typeface="Times New Roman" pitchFamily="18" charset="0"/>
              </a:rPr>
              <a:pPr>
                <a:spcBef>
                  <a:spcPct val="0"/>
                </a:spcBef>
                <a:buFontTx/>
                <a:buNone/>
              </a:pPr>
              <a:t>35</a:t>
            </a:fld>
            <a:endParaRPr lang="en-GB" altLang="cs-CZ" sz="1400">
              <a:latin typeface="Times New Roman" pitchFamily="18" charset="0"/>
            </a:endParaRPr>
          </a:p>
        </p:txBody>
      </p:sp>
      <p:sp>
        <p:nvSpPr>
          <p:cNvPr id="38916" name="Rectangle 2"/>
          <p:cNvSpPr>
            <a:spLocks noGrp="1" noChangeArrowheads="1"/>
          </p:cNvSpPr>
          <p:nvPr>
            <p:ph type="title"/>
          </p:nvPr>
        </p:nvSpPr>
        <p:spPr>
          <a:xfrm>
            <a:off x="1219200" y="533400"/>
            <a:ext cx="7772400" cy="1143000"/>
          </a:xfrm>
        </p:spPr>
        <p:txBody>
          <a:bodyPr/>
          <a:lstStyle/>
          <a:p>
            <a:pPr eaLnBrk="1" hangingPunct="1"/>
            <a:r>
              <a:rPr lang="en-US" altLang="cs-CZ" sz="2500" b="1" smtClean="0">
                <a:latin typeface="Times New Roman" pitchFamily="18" charset="0"/>
              </a:rPr>
              <a:t>Hedonic House Pricing Models: </a:t>
            </a:r>
            <a:br>
              <a:rPr lang="en-US" altLang="cs-CZ" sz="2500" b="1" smtClean="0">
                <a:latin typeface="Times New Roman" pitchFamily="18" charset="0"/>
              </a:rPr>
            </a:br>
            <a:r>
              <a:rPr lang="en-US" altLang="cs-CZ" sz="2500" b="1" smtClean="0">
                <a:latin typeface="Times New Roman" pitchFamily="18" charset="0"/>
              </a:rPr>
              <a:t>Variable Definitions</a:t>
            </a:r>
            <a:endParaRPr lang="en-US" altLang="cs-CZ" sz="2000" b="1" smtClean="0">
              <a:latin typeface="Times New Roman" pitchFamily="18" charset="0"/>
            </a:endParaRPr>
          </a:p>
        </p:txBody>
      </p:sp>
      <p:sp>
        <p:nvSpPr>
          <p:cNvPr id="38917" name="Rectangle 3"/>
          <p:cNvSpPr>
            <a:spLocks noGrp="1" noChangeArrowheads="1"/>
          </p:cNvSpPr>
          <p:nvPr>
            <p:ph type="body" idx="1"/>
          </p:nvPr>
        </p:nvSpPr>
        <p:spPr>
          <a:xfrm>
            <a:off x="533400" y="1828800"/>
            <a:ext cx="8305800" cy="4267200"/>
          </a:xfrm>
        </p:spPr>
        <p:txBody>
          <a:bodyPr/>
          <a:lstStyle/>
          <a:p>
            <a:pPr eaLnBrk="1" hangingPunct="1">
              <a:buFontTx/>
              <a:buNone/>
            </a:pPr>
            <a:r>
              <a:rPr lang="en-GB" altLang="cs-CZ" sz="1900" smtClean="0">
                <a:latin typeface="Times New Roman" pitchFamily="18" charset="0"/>
              </a:rPr>
              <a:t>	OUTPARK	- number of outdoor parking spaces	</a:t>
            </a:r>
          </a:p>
          <a:p>
            <a:pPr eaLnBrk="1" hangingPunct="1">
              <a:buFontTx/>
              <a:buNone/>
            </a:pPr>
            <a:r>
              <a:rPr lang="en-GB" altLang="cs-CZ" sz="1900" smtClean="0">
                <a:latin typeface="Times New Roman" pitchFamily="18" charset="0"/>
              </a:rPr>
              <a:t>	INDPARK	- number of indoor parking spaces</a:t>
            </a:r>
            <a:endParaRPr lang="en-US" altLang="cs-CZ" sz="1900" smtClean="0">
              <a:latin typeface="Times New Roman" pitchFamily="18" charset="0"/>
            </a:endParaRPr>
          </a:p>
          <a:p>
            <a:pPr eaLnBrk="1" hangingPunct="1">
              <a:buFontTx/>
              <a:buNone/>
            </a:pPr>
            <a:r>
              <a:rPr lang="en-GB" altLang="cs-CZ" sz="1900" smtClean="0">
                <a:latin typeface="Times New Roman" pitchFamily="18" charset="0"/>
              </a:rPr>
              <a:t>	NOLEASE	- a dummy variable = 1 if the unit has no lease attached to it; 0 otherwise</a:t>
            </a:r>
          </a:p>
          <a:p>
            <a:pPr eaLnBrk="1" hangingPunct="1">
              <a:buFontTx/>
              <a:buNone/>
            </a:pPr>
            <a:r>
              <a:rPr lang="en-GB" altLang="cs-CZ" sz="1900" smtClean="0">
                <a:latin typeface="Times New Roman" pitchFamily="18" charset="0"/>
              </a:rPr>
              <a:t>	LnDISTCBD	- log of the distance in kilometres to the central business district</a:t>
            </a:r>
          </a:p>
          <a:p>
            <a:pPr eaLnBrk="1" hangingPunct="1">
              <a:buFontTx/>
              <a:buNone/>
            </a:pPr>
            <a:r>
              <a:rPr lang="en-GB" altLang="cs-CZ" sz="1900" smtClean="0">
                <a:latin typeface="Times New Roman" pitchFamily="18" charset="0"/>
              </a:rPr>
              <a:t>	SINGLPAR	- percentage of single parent families in the area where the building stands</a:t>
            </a:r>
          </a:p>
          <a:p>
            <a:pPr eaLnBrk="1" hangingPunct="1">
              <a:buFontTx/>
              <a:buNone/>
            </a:pPr>
            <a:r>
              <a:rPr lang="en-GB" altLang="cs-CZ" sz="1900" smtClean="0">
                <a:latin typeface="Times New Roman" pitchFamily="18" charset="0"/>
              </a:rPr>
              <a:t>	DSHOPCNTR- distance in kilometres to the nearest shopping centre</a:t>
            </a:r>
          </a:p>
          <a:p>
            <a:pPr eaLnBrk="1" hangingPunct="1">
              <a:buFontTx/>
              <a:buNone/>
            </a:pPr>
            <a:r>
              <a:rPr lang="en-GB" altLang="cs-CZ" sz="1900" smtClean="0">
                <a:latin typeface="Times New Roman" pitchFamily="18" charset="0"/>
              </a:rPr>
              <a:t>	VACDIFF1	- vacancy difference between the building and the census figure</a:t>
            </a:r>
          </a:p>
          <a:p>
            <a:pPr eaLnBrk="1" hangingPunct="1">
              <a:buFontTx/>
              <a:buNone/>
            </a:pPr>
            <a:endParaRPr lang="en-GB" altLang="cs-CZ" sz="1900" smtClean="0">
              <a:latin typeface="Times New Roman" pitchFamily="18" charset="0"/>
            </a:endParaRPr>
          </a:p>
          <a:p>
            <a:pPr eaLnBrk="1" hangingPunct="1"/>
            <a:r>
              <a:rPr lang="en-US" altLang="cs-CZ" sz="1900" smtClean="0">
                <a:latin typeface="Times New Roman" pitchFamily="18" charset="0"/>
              </a:rPr>
              <a:t>Examine the signs and sizes of the coefficients.</a:t>
            </a:r>
          </a:p>
          <a:p>
            <a:pPr lvl="1" eaLnBrk="1" hangingPunct="1"/>
            <a:r>
              <a:rPr lang="en-US" altLang="cs-CZ" sz="1900" smtClean="0">
                <a:latin typeface="Times New Roman" pitchFamily="18" charset="0"/>
              </a:rPr>
              <a:t>The coefficient estimates themselves show the Canadian dollar rental price per month of each feature of the dwelling.</a:t>
            </a:r>
            <a:r>
              <a:rPr lang="en-US" altLang="cs-CZ" smtClean="0">
                <a:latin typeface="Times New Roman"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FB6B431-B54A-43E2-BE00-7923F02605F3}" type="slidenum">
              <a:rPr lang="en-GB" altLang="cs-CZ" sz="1400">
                <a:latin typeface="Times New Roman" pitchFamily="18" charset="0"/>
              </a:rPr>
              <a:pPr>
                <a:spcBef>
                  <a:spcPct val="0"/>
                </a:spcBef>
                <a:buFontTx/>
                <a:buNone/>
              </a:pPr>
              <a:t>36</a:t>
            </a:fld>
            <a:endParaRPr lang="en-GB" altLang="cs-CZ" sz="1400">
              <a:latin typeface="Times New Roman" pitchFamily="18" charset="0"/>
            </a:endParaRPr>
          </a:p>
        </p:txBody>
      </p:sp>
      <p:sp>
        <p:nvSpPr>
          <p:cNvPr id="39940"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Hedonic House Price Results</a:t>
            </a:r>
            <a:br>
              <a:rPr lang="en-US" altLang="cs-CZ" sz="2500" b="1" smtClean="0">
                <a:latin typeface="Times New Roman" pitchFamily="18" charset="0"/>
              </a:rPr>
            </a:br>
            <a:r>
              <a:rPr lang="en-US" altLang="cs-CZ" sz="2200" b="1" smtClean="0">
                <a:latin typeface="Times New Roman" pitchFamily="18" charset="0"/>
              </a:rPr>
              <a:t>Dependent Variable: Canadian Dollars per Month</a:t>
            </a:r>
            <a:endParaRPr lang="en-US" altLang="cs-CZ" sz="2200" smtClean="0"/>
          </a:p>
        </p:txBody>
      </p:sp>
      <p:pic>
        <p:nvPicPr>
          <p:cNvPr id="39941" name="Picture 3"/>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304800" y="1905000"/>
            <a:ext cx="9677400" cy="4097338"/>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B008CF3-9F27-4A99-BECC-BC66C27E2EE4}" type="slidenum">
              <a:rPr lang="en-GB" altLang="cs-CZ" sz="1400">
                <a:latin typeface="Times New Roman" pitchFamily="18" charset="0"/>
              </a:rPr>
              <a:pPr>
                <a:spcBef>
                  <a:spcPct val="0"/>
                </a:spcBef>
                <a:buFontTx/>
                <a:buNone/>
              </a:pPr>
              <a:t>37</a:t>
            </a:fld>
            <a:endParaRPr lang="en-GB" altLang="cs-CZ" sz="1400">
              <a:latin typeface="Times New Roman" pitchFamily="18" charset="0"/>
            </a:endParaRPr>
          </a:p>
        </p:txBody>
      </p:sp>
      <p:sp>
        <p:nvSpPr>
          <p:cNvPr id="40964"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Tests of Non-nested Hypotheses</a:t>
            </a:r>
            <a:endParaRPr lang="en-US" altLang="cs-CZ" smtClean="0"/>
          </a:p>
        </p:txBody>
      </p:sp>
      <p:sp>
        <p:nvSpPr>
          <p:cNvPr id="40965" name="Rectangle 3"/>
          <p:cNvSpPr>
            <a:spLocks noGrp="1" noChangeArrowheads="1"/>
          </p:cNvSpPr>
          <p:nvPr>
            <p:ph type="body" idx="1"/>
          </p:nvPr>
        </p:nvSpPr>
        <p:spPr>
          <a:xfrm>
            <a:off x="685800" y="1828800"/>
            <a:ext cx="7772400" cy="4267200"/>
          </a:xfrm>
        </p:spPr>
        <p:txBody>
          <a:bodyPr/>
          <a:lstStyle/>
          <a:p>
            <a:pPr eaLnBrk="1" hangingPunct="1"/>
            <a:r>
              <a:rPr lang="en-GB" altLang="cs-CZ" sz="2000" smtClean="0">
                <a:latin typeface="Times New Roman" pitchFamily="18" charset="0"/>
              </a:rPr>
              <a:t>All of the hypothesis tests concluded thus far have been in the context of “nested” models.</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But what if we wanted to compare between the following models?</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We could use </a:t>
            </a:r>
            <a:r>
              <a:rPr lang="en-GB" altLang="cs-CZ" sz="2000" i="1" smtClean="0">
                <a:latin typeface="Times New Roman" pitchFamily="18" charset="0"/>
              </a:rPr>
              <a:t>R</a:t>
            </a:r>
            <a:r>
              <a:rPr lang="en-GB" altLang="cs-CZ" sz="2000" baseline="30000" smtClean="0">
                <a:latin typeface="Times New Roman" pitchFamily="18" charset="0"/>
              </a:rPr>
              <a:t>2</a:t>
            </a:r>
            <a:r>
              <a:rPr lang="en-GB" altLang="cs-CZ" sz="2000" smtClean="0">
                <a:latin typeface="Times New Roman" pitchFamily="18" charset="0"/>
              </a:rPr>
              <a:t> or adjusted </a:t>
            </a:r>
            <a:r>
              <a:rPr lang="en-GB" altLang="cs-CZ" sz="2000" i="1" smtClean="0">
                <a:latin typeface="Times New Roman" pitchFamily="18" charset="0"/>
              </a:rPr>
              <a:t>R</a:t>
            </a:r>
            <a:r>
              <a:rPr lang="en-GB" altLang="cs-CZ" sz="2000" baseline="30000" smtClean="0">
                <a:latin typeface="Times New Roman" pitchFamily="18" charset="0"/>
              </a:rPr>
              <a:t>2</a:t>
            </a:r>
            <a:r>
              <a:rPr lang="en-GB" altLang="cs-CZ" sz="2000" smtClean="0">
                <a:latin typeface="Times New Roman" pitchFamily="18" charset="0"/>
              </a:rPr>
              <a:t>, but what if the number of explanatory variables were different across the 2 models?</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An alternative approach is an encompassing test, based on examination of the hybrid model:</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p:txBody>
      </p:sp>
      <p:graphicFrame>
        <p:nvGraphicFramePr>
          <p:cNvPr id="40966" name="Object 4"/>
          <p:cNvGraphicFramePr>
            <a:graphicFrameLocks noChangeAspect="1"/>
          </p:cNvGraphicFramePr>
          <p:nvPr/>
        </p:nvGraphicFramePr>
        <p:xfrm>
          <a:off x="2895600" y="3200400"/>
          <a:ext cx="3238500" cy="846138"/>
        </p:xfrm>
        <a:graphic>
          <a:graphicData uri="http://schemas.openxmlformats.org/presentationml/2006/ole">
            <mc:AlternateContent xmlns:mc="http://schemas.openxmlformats.org/markup-compatibility/2006">
              <mc:Choice xmlns:v="urn:schemas-microsoft-com:vml" Requires="v">
                <p:oleObj spid="_x0000_s41006" name="Equation" r:id="rId3" imgW="1752600" imgH="457200" progId="Equation.3">
                  <p:embed/>
                </p:oleObj>
              </mc:Choice>
              <mc:Fallback>
                <p:oleObj name="Equation" r:id="rId3" imgW="17526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32385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7" name="Object 5"/>
          <p:cNvGraphicFramePr>
            <a:graphicFrameLocks noChangeAspect="1"/>
          </p:cNvGraphicFramePr>
          <p:nvPr/>
        </p:nvGraphicFramePr>
        <p:xfrm>
          <a:off x="3581400" y="5715000"/>
          <a:ext cx="3962400" cy="419100"/>
        </p:xfrm>
        <a:graphic>
          <a:graphicData uri="http://schemas.openxmlformats.org/presentationml/2006/ole">
            <mc:AlternateContent xmlns:mc="http://schemas.openxmlformats.org/markup-compatibility/2006">
              <mc:Choice xmlns:v="urn:schemas-microsoft-com:vml" Requires="v">
                <p:oleObj spid="_x0000_s41007" name="Equation" r:id="rId5" imgW="2171700" imgH="228600" progId="Equation.3">
                  <p:embed/>
                </p:oleObj>
              </mc:Choice>
              <mc:Fallback>
                <p:oleObj name="Equation" r:id="rId5" imgW="2171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715000"/>
                        <a:ext cx="3962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75AAE1D6-5AFA-4CF3-9CAF-F9608B56E0C8}" type="slidenum">
              <a:rPr lang="en-GB" altLang="cs-CZ" sz="1400">
                <a:latin typeface="Times New Roman" pitchFamily="18" charset="0"/>
              </a:rPr>
              <a:pPr>
                <a:spcBef>
                  <a:spcPct val="0"/>
                </a:spcBef>
                <a:buFontTx/>
                <a:buNone/>
              </a:pPr>
              <a:t>38</a:t>
            </a:fld>
            <a:endParaRPr lang="en-GB" altLang="cs-CZ" sz="1400">
              <a:latin typeface="Times New Roman" pitchFamily="18" charset="0"/>
            </a:endParaRPr>
          </a:p>
        </p:txBody>
      </p:sp>
      <p:sp>
        <p:nvSpPr>
          <p:cNvPr id="41988"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Tests of Non-nested Hypotheses (cont’d)</a:t>
            </a:r>
            <a:endParaRPr lang="en-US" altLang="cs-CZ" smtClean="0"/>
          </a:p>
        </p:txBody>
      </p:sp>
      <p:sp>
        <p:nvSpPr>
          <p:cNvPr id="41989" name="Rectangle 3"/>
          <p:cNvSpPr>
            <a:spLocks noGrp="1" noChangeArrowheads="1"/>
          </p:cNvSpPr>
          <p:nvPr>
            <p:ph type="body" idx="1"/>
          </p:nvPr>
        </p:nvSpPr>
        <p:spPr/>
        <p:txBody>
          <a:bodyPr/>
          <a:lstStyle/>
          <a:p>
            <a:pPr eaLnBrk="1" hangingPunct="1"/>
            <a:r>
              <a:rPr lang="en-GB" altLang="cs-CZ" sz="2000" smtClean="0">
                <a:latin typeface="Times New Roman" pitchFamily="18" charset="0"/>
              </a:rPr>
              <a:t>There are 4 possible outcomes when Model 3 is estimated:</a:t>
            </a:r>
          </a:p>
          <a:p>
            <a:pPr lvl="1" eaLnBrk="1" hangingPunct="1"/>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2</a:t>
            </a:r>
            <a:r>
              <a:rPr lang="en-GB" altLang="cs-CZ" smtClean="0">
                <a:latin typeface="Times New Roman" pitchFamily="18" charset="0"/>
                <a:sym typeface="Symbol" pitchFamily="18" charset="2"/>
              </a:rPr>
              <a:t> is significant but </a:t>
            </a:r>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3</a:t>
            </a:r>
            <a:r>
              <a:rPr lang="en-GB" altLang="cs-CZ" smtClean="0">
                <a:latin typeface="Times New Roman" pitchFamily="18" charset="0"/>
                <a:sym typeface="Symbol" pitchFamily="18" charset="2"/>
              </a:rPr>
              <a:t> is not</a:t>
            </a:r>
          </a:p>
          <a:p>
            <a:pPr lvl="1" eaLnBrk="1" hangingPunct="1"/>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3</a:t>
            </a:r>
            <a:r>
              <a:rPr lang="en-GB" altLang="cs-CZ" smtClean="0">
                <a:latin typeface="Times New Roman" pitchFamily="18" charset="0"/>
                <a:sym typeface="Symbol" pitchFamily="18" charset="2"/>
              </a:rPr>
              <a:t> is significant but </a:t>
            </a:r>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2</a:t>
            </a:r>
            <a:r>
              <a:rPr lang="en-GB" altLang="cs-CZ" smtClean="0">
                <a:latin typeface="Times New Roman" pitchFamily="18" charset="0"/>
                <a:sym typeface="Symbol" pitchFamily="18" charset="2"/>
              </a:rPr>
              <a:t> is not</a:t>
            </a:r>
          </a:p>
          <a:p>
            <a:pPr lvl="1" eaLnBrk="1" hangingPunct="1"/>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2</a:t>
            </a:r>
            <a:r>
              <a:rPr lang="en-GB" altLang="cs-CZ" smtClean="0">
                <a:latin typeface="Times New Roman" pitchFamily="18" charset="0"/>
                <a:sym typeface="Symbol" pitchFamily="18" charset="2"/>
              </a:rPr>
              <a:t> and </a:t>
            </a:r>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3</a:t>
            </a:r>
            <a:r>
              <a:rPr lang="en-GB" altLang="cs-CZ" smtClean="0">
                <a:latin typeface="Times New Roman" pitchFamily="18" charset="0"/>
                <a:sym typeface="Symbol" pitchFamily="18" charset="2"/>
              </a:rPr>
              <a:t> are both statistically significant</a:t>
            </a:r>
          </a:p>
          <a:p>
            <a:pPr lvl="1" eaLnBrk="1" hangingPunct="1"/>
            <a:r>
              <a:rPr lang="en-GB" altLang="cs-CZ" smtClean="0">
                <a:latin typeface="Times New Roman" pitchFamily="18" charset="0"/>
                <a:sym typeface="Symbol" pitchFamily="18" charset="2"/>
              </a:rPr>
              <a:t>Neither </a:t>
            </a:r>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2</a:t>
            </a:r>
            <a:r>
              <a:rPr lang="en-GB" altLang="cs-CZ" smtClean="0">
                <a:latin typeface="Times New Roman" pitchFamily="18" charset="0"/>
                <a:sym typeface="Symbol" pitchFamily="18" charset="2"/>
              </a:rPr>
              <a:t> nor </a:t>
            </a:r>
            <a:r>
              <a:rPr lang="en-GB" altLang="cs-CZ" i="1" smtClean="0">
                <a:latin typeface="Times New Roman" pitchFamily="18" charset="0"/>
                <a:sym typeface="Symbol" pitchFamily="18" charset="2"/>
              </a:rPr>
              <a:t></a:t>
            </a:r>
            <a:r>
              <a:rPr lang="en-GB" altLang="cs-CZ" baseline="-25000" smtClean="0">
                <a:latin typeface="Times New Roman" pitchFamily="18" charset="0"/>
                <a:sym typeface="Symbol" pitchFamily="18" charset="2"/>
              </a:rPr>
              <a:t>3</a:t>
            </a:r>
            <a:r>
              <a:rPr lang="en-GB" altLang="cs-CZ" smtClean="0">
                <a:latin typeface="Times New Roman" pitchFamily="18" charset="0"/>
                <a:sym typeface="Symbol" pitchFamily="18" charset="2"/>
              </a:rPr>
              <a:t> are significant</a:t>
            </a:r>
            <a:endParaRPr lang="en-GB" altLang="cs-CZ" smtClean="0">
              <a:latin typeface="Times New Roman" pitchFamily="18" charset="0"/>
            </a:endParaRP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Problems with encompassing approach</a:t>
            </a:r>
          </a:p>
          <a:p>
            <a:pPr lvl="1" eaLnBrk="1" hangingPunct="1"/>
            <a:r>
              <a:rPr lang="en-GB" altLang="cs-CZ" smtClean="0">
                <a:latin typeface="Times New Roman" pitchFamily="18" charset="0"/>
              </a:rPr>
              <a:t>Hybrid model may be meaningless</a:t>
            </a:r>
          </a:p>
          <a:p>
            <a:pPr lvl="1" eaLnBrk="1" hangingPunct="1"/>
            <a:r>
              <a:rPr lang="en-GB" altLang="cs-CZ" smtClean="0">
                <a:latin typeface="Times New Roman" pitchFamily="18" charset="0"/>
              </a:rPr>
              <a:t>Possible high correlation between </a:t>
            </a:r>
            <a:r>
              <a:rPr lang="en-GB" altLang="cs-CZ" i="1" smtClean="0">
                <a:latin typeface="Times New Roman" pitchFamily="18" charset="0"/>
              </a:rPr>
              <a:t>x</a:t>
            </a:r>
            <a:r>
              <a:rPr lang="en-GB" altLang="cs-CZ" baseline="-25000" smtClean="0">
                <a:latin typeface="Times New Roman" pitchFamily="18" charset="0"/>
              </a:rPr>
              <a:t>2</a:t>
            </a:r>
            <a:r>
              <a:rPr lang="en-GB" altLang="cs-CZ" smtClean="0">
                <a:latin typeface="Times New Roman" pitchFamily="18" charset="0"/>
              </a:rPr>
              <a:t> and </a:t>
            </a:r>
            <a:r>
              <a:rPr lang="en-GB" altLang="cs-CZ" i="1" smtClean="0">
                <a:latin typeface="Times New Roman" pitchFamily="18" charset="0"/>
              </a:rPr>
              <a:t>x</a:t>
            </a:r>
            <a:r>
              <a:rPr lang="en-GB" altLang="cs-CZ" baseline="-25000" smtClean="0">
                <a:latin typeface="Times New Roman" pitchFamily="18" charset="0"/>
              </a:rPr>
              <a:t>3</a:t>
            </a:r>
            <a:r>
              <a:rPr lang="en-GB" altLang="cs-CZ" smtClean="0">
                <a:latin typeface="Times New Roman" pitchFamily="18" charset="0"/>
              </a:rPr>
              <a:t>.</a:t>
            </a:r>
            <a:endParaRPr lang="en-GB" altLang="cs-CZ" sz="1800" smtClean="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86306AE-6728-4F89-9ABA-F03F44889B65}" type="slidenum">
              <a:rPr lang="en-GB" altLang="cs-CZ" sz="1400">
                <a:latin typeface="Times New Roman" pitchFamily="18" charset="0"/>
              </a:rPr>
              <a:pPr>
                <a:spcBef>
                  <a:spcPct val="0"/>
                </a:spcBef>
                <a:buFontTx/>
                <a:buNone/>
              </a:pPr>
              <a:t>39</a:t>
            </a:fld>
            <a:endParaRPr lang="en-GB" altLang="cs-CZ" sz="1400">
              <a:latin typeface="Times New Roman" pitchFamily="18" charset="0"/>
            </a:endParaRPr>
          </a:p>
        </p:txBody>
      </p:sp>
      <p:sp>
        <p:nvSpPr>
          <p:cNvPr id="43012"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 Background</a:t>
            </a:r>
            <a:endParaRPr lang="en-US" altLang="cs-CZ" smtClean="0"/>
          </a:p>
        </p:txBody>
      </p:sp>
      <p:sp>
        <p:nvSpPr>
          <p:cNvPr id="43013" name="Rectangle 3"/>
          <p:cNvSpPr>
            <a:spLocks noGrp="1" noChangeArrowheads="1"/>
          </p:cNvSpPr>
          <p:nvPr>
            <p:ph type="body" idx="1"/>
          </p:nvPr>
        </p:nvSpPr>
        <p:spPr/>
        <p:txBody>
          <a:bodyPr/>
          <a:lstStyle/>
          <a:p>
            <a:pPr eaLnBrk="1" hangingPunct="1"/>
            <a:r>
              <a:rPr lang="en-GB" altLang="cs-CZ" sz="2000" smtClean="0">
                <a:latin typeface="Times New Roman" pitchFamily="18" charset="0"/>
              </a:rPr>
              <a:t>Standard regression approaches effectively model the (conditional) mean of the dependent variable </a:t>
            </a:r>
          </a:p>
          <a:p>
            <a:pPr eaLnBrk="1" hangingPunct="1"/>
            <a:r>
              <a:rPr lang="en-GB" altLang="cs-CZ" sz="2000" smtClean="0">
                <a:latin typeface="Times New Roman" pitchFamily="18" charset="0"/>
              </a:rPr>
              <a:t>We could calculate from the fitted regression line the value that </a:t>
            </a:r>
            <a:r>
              <a:rPr lang="en-GB" altLang="cs-CZ" sz="2000" i="1" smtClean="0">
                <a:latin typeface="Times New Roman" pitchFamily="18" charset="0"/>
              </a:rPr>
              <a:t>y</a:t>
            </a:r>
            <a:r>
              <a:rPr lang="en-GB" altLang="cs-CZ" sz="2000" smtClean="0">
                <a:latin typeface="Times New Roman" pitchFamily="18" charset="0"/>
              </a:rPr>
              <a:t> would take for any values of the explanatory variables</a:t>
            </a:r>
          </a:p>
          <a:p>
            <a:pPr eaLnBrk="1" hangingPunct="1"/>
            <a:r>
              <a:rPr lang="en-GB" altLang="cs-CZ" sz="2000" smtClean="0">
                <a:latin typeface="Times New Roman" pitchFamily="18" charset="0"/>
              </a:rPr>
              <a:t>But this would be an extrapolation of the behaviour of the relationship between </a:t>
            </a:r>
            <a:r>
              <a:rPr lang="en-GB" altLang="cs-CZ" sz="2000" i="1" smtClean="0">
                <a:latin typeface="Times New Roman" pitchFamily="18" charset="0"/>
              </a:rPr>
              <a:t>y</a:t>
            </a:r>
            <a:r>
              <a:rPr lang="en-GB" altLang="cs-CZ" sz="2000" smtClean="0">
                <a:latin typeface="Times New Roman" pitchFamily="18" charset="0"/>
              </a:rPr>
              <a:t> and </a:t>
            </a:r>
            <a:r>
              <a:rPr lang="en-GB" altLang="cs-CZ" sz="2000" i="1" smtClean="0">
                <a:latin typeface="Times New Roman" pitchFamily="18" charset="0"/>
              </a:rPr>
              <a:t>x</a:t>
            </a:r>
            <a:r>
              <a:rPr lang="en-GB" altLang="cs-CZ" sz="2000" smtClean="0">
                <a:latin typeface="Times New Roman" pitchFamily="18" charset="0"/>
              </a:rPr>
              <a:t> at the mean to the remainder of the data</a:t>
            </a:r>
          </a:p>
          <a:p>
            <a:pPr eaLnBrk="1" hangingPunct="1"/>
            <a:r>
              <a:rPr lang="en-GB" altLang="cs-CZ" sz="2000" smtClean="0">
                <a:latin typeface="Times New Roman" pitchFamily="18" charset="0"/>
              </a:rPr>
              <a:t>This approach will often be suboptimal</a:t>
            </a:r>
          </a:p>
          <a:p>
            <a:pPr eaLnBrk="1" hangingPunct="1"/>
            <a:r>
              <a:rPr lang="en-GB" altLang="cs-CZ" sz="2000" smtClean="0">
                <a:latin typeface="Times New Roman" pitchFamily="18" charset="0"/>
              </a:rPr>
              <a:t>For example, there might be a non-linear (e.g., ∩-shaped) relationship between  </a:t>
            </a:r>
            <a:r>
              <a:rPr lang="en-GB" altLang="cs-CZ" sz="2000" i="1" smtClean="0">
                <a:latin typeface="Times New Roman" pitchFamily="18" charset="0"/>
              </a:rPr>
              <a:t>x</a:t>
            </a:r>
            <a:r>
              <a:rPr lang="en-GB" altLang="cs-CZ" sz="2000" smtClean="0">
                <a:latin typeface="Times New Roman" pitchFamily="18" charset="0"/>
              </a:rPr>
              <a:t> and </a:t>
            </a:r>
            <a:r>
              <a:rPr lang="en-GB" altLang="cs-CZ" sz="2000" i="1" smtClean="0">
                <a:latin typeface="Times New Roman" pitchFamily="18" charset="0"/>
              </a:rPr>
              <a:t>y</a:t>
            </a:r>
          </a:p>
          <a:p>
            <a:pPr eaLnBrk="1" hangingPunct="1"/>
            <a:r>
              <a:rPr lang="en-GB" altLang="cs-CZ" sz="2000" smtClean="0">
                <a:latin typeface="Times New Roman" pitchFamily="18" charset="0"/>
              </a:rPr>
              <a:t>Estimating a standard linear regression model may lead to seriously misleading estimates of this relationship as it will ‘average’ the positive and negative effects.</a:t>
            </a:r>
          </a:p>
          <a:p>
            <a:pPr eaLnBrk="1" hangingPunct="1"/>
            <a:endParaRPr lang="en-GB" altLang="cs-CZ" sz="2000" smtClean="0">
              <a:latin typeface="Times New Roman"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8B62C1B-0490-4DED-869E-5A74300C8EDB}" type="slidenum">
              <a:rPr lang="en-GB" altLang="cs-CZ" sz="1400">
                <a:latin typeface="Times New Roman" pitchFamily="18" charset="0"/>
              </a:rPr>
              <a:pPr>
                <a:spcBef>
                  <a:spcPct val="0"/>
                </a:spcBef>
                <a:buFontTx/>
                <a:buNone/>
              </a:pPr>
              <a:t>4</a:t>
            </a:fld>
            <a:endParaRPr lang="en-GB" altLang="cs-CZ" sz="1400">
              <a:latin typeface="Times New Roman" pitchFamily="18" charset="0"/>
            </a:endParaRPr>
          </a:p>
        </p:txBody>
      </p:sp>
      <p:sp>
        <p:nvSpPr>
          <p:cNvPr id="7172" name="Rectangle 2"/>
          <p:cNvSpPr>
            <a:spLocks noGrp="1" noChangeArrowheads="1"/>
          </p:cNvSpPr>
          <p:nvPr>
            <p:ph type="title"/>
          </p:nvPr>
        </p:nvSpPr>
        <p:spPr>
          <a:xfrm>
            <a:off x="939800" y="533400"/>
            <a:ext cx="7975600" cy="1143000"/>
          </a:xfrm>
        </p:spPr>
        <p:txBody>
          <a:bodyPr/>
          <a:lstStyle/>
          <a:p>
            <a:pPr eaLnBrk="1" hangingPunct="1"/>
            <a:r>
              <a:rPr lang="en-GB" altLang="cs-CZ" sz="2500" b="1" smtClean="0">
                <a:solidFill>
                  <a:schemeClr val="tx1"/>
                </a:solidFill>
                <a:latin typeface="Times New Roman" pitchFamily="18" charset="0"/>
              </a:rPr>
              <a:t>Different Ways of Expressing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Multiple Linear Regression Model </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z="2000" smtClean="0">
              <a:solidFill>
                <a:schemeClr val="tx1"/>
              </a:solidFill>
              <a:latin typeface="Times New Roman" pitchFamily="18" charset="0"/>
            </a:endParaRPr>
          </a:p>
        </p:txBody>
      </p:sp>
      <p:sp>
        <p:nvSpPr>
          <p:cNvPr id="7173" name="Rectangle 3"/>
          <p:cNvSpPr>
            <a:spLocks noGrp="1" noChangeArrowheads="1"/>
          </p:cNvSpPr>
          <p:nvPr>
            <p:ph type="body" idx="1"/>
          </p:nvPr>
        </p:nvSpPr>
        <p:spPr>
          <a:xfrm>
            <a:off x="457200" y="1828800"/>
            <a:ext cx="8178800" cy="4572000"/>
          </a:xfrm>
        </p:spPr>
        <p:txBody>
          <a:bodyPr/>
          <a:lstStyle/>
          <a:p>
            <a:pPr algn="just" eaLnBrk="1" hangingPunct="1"/>
            <a:r>
              <a:rPr lang="en-GB" altLang="cs-CZ" sz="2000" dirty="0" smtClean="0">
                <a:latin typeface="Times New Roman" pitchFamily="18" charset="0"/>
              </a:rPr>
              <a:t>We could write out a separate equation for every value of  </a:t>
            </a:r>
            <a:r>
              <a:rPr lang="en-GB" altLang="cs-CZ" sz="2000" i="1" dirty="0" smtClean="0">
                <a:latin typeface="Times New Roman" pitchFamily="18" charset="0"/>
              </a:rPr>
              <a:t>t</a:t>
            </a:r>
            <a:r>
              <a:rPr lang="en-GB" altLang="cs-CZ" sz="2000" dirty="0" smtClean="0">
                <a:latin typeface="Times New Roman" pitchFamily="18" charset="0"/>
              </a:rPr>
              <a:t>:</a:t>
            </a: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buFontTx/>
              <a:buNone/>
            </a:pPr>
            <a:endParaRPr lang="en-GB" altLang="cs-CZ" sz="2000" dirty="0" smtClean="0">
              <a:latin typeface="Times New Roman" pitchFamily="18" charset="0"/>
            </a:endParaRPr>
          </a:p>
          <a:p>
            <a:pPr eaLnBrk="1" hangingPunct="1"/>
            <a:r>
              <a:rPr lang="en-GB" altLang="cs-CZ" sz="2000" dirty="0" smtClean="0">
                <a:latin typeface="Times New Roman" pitchFamily="18" charset="0"/>
              </a:rPr>
              <a:t>We can write this in matrix form </a:t>
            </a:r>
          </a:p>
          <a:p>
            <a:pPr eaLnBrk="1" hangingPunct="1">
              <a:buFontTx/>
              <a:buNone/>
            </a:pPr>
            <a:r>
              <a:rPr lang="en-GB" altLang="cs-CZ" sz="2000" dirty="0" smtClean="0">
                <a:latin typeface="Times New Roman" pitchFamily="18" charset="0"/>
              </a:rPr>
              <a:t>				</a:t>
            </a:r>
            <a:r>
              <a:rPr lang="en-GB" altLang="cs-CZ" sz="2000" i="1" dirty="0" smtClean="0">
                <a:latin typeface="Times New Roman" pitchFamily="18" charset="0"/>
              </a:rPr>
              <a:t>y </a:t>
            </a:r>
            <a:r>
              <a:rPr lang="en-GB" altLang="cs-CZ" sz="2000" dirty="0" smtClean="0">
                <a:latin typeface="Times New Roman" pitchFamily="18" charset="0"/>
              </a:rPr>
              <a:t>=</a:t>
            </a:r>
            <a:r>
              <a:rPr lang="en-GB" altLang="cs-CZ" sz="2000" i="1" dirty="0" smtClean="0">
                <a:latin typeface="Times New Roman" pitchFamily="18" charset="0"/>
              </a:rPr>
              <a:t> X</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 </a:t>
            </a:r>
            <a:r>
              <a:rPr lang="en-GB" altLang="cs-CZ" sz="2000" dirty="0" smtClean="0">
                <a:latin typeface="Times New Roman" pitchFamily="18" charset="0"/>
              </a:rPr>
              <a:t>+</a:t>
            </a:r>
            <a:r>
              <a:rPr lang="en-GB" altLang="cs-CZ" sz="2000" i="1" dirty="0" smtClean="0">
                <a:latin typeface="Times New Roman" pitchFamily="18" charset="0"/>
              </a:rPr>
              <a:t>u</a:t>
            </a:r>
            <a:endParaRPr lang="en-GB" altLang="cs-CZ" sz="2000" dirty="0" smtClean="0">
              <a:latin typeface="Times New Roman" pitchFamily="18" charset="0"/>
            </a:endParaRPr>
          </a:p>
          <a:p>
            <a:pPr eaLnBrk="1" hangingPunct="1">
              <a:buFontTx/>
              <a:buNone/>
            </a:pPr>
            <a:r>
              <a:rPr lang="en-GB" altLang="cs-CZ" sz="2000" dirty="0" smtClean="0">
                <a:latin typeface="Times New Roman" pitchFamily="18" charset="0"/>
              </a:rPr>
              <a:t>	where	</a:t>
            </a:r>
            <a:r>
              <a:rPr lang="en-GB" altLang="cs-CZ" sz="2000" i="1" dirty="0" smtClean="0">
                <a:latin typeface="Times New Roman" pitchFamily="18" charset="0"/>
              </a:rPr>
              <a:t>y</a:t>
            </a:r>
            <a:r>
              <a:rPr lang="en-GB" altLang="cs-CZ" sz="2000" dirty="0" smtClean="0">
                <a:latin typeface="Times New Roman" pitchFamily="18" charset="0"/>
              </a:rPr>
              <a:t> is </a:t>
            </a:r>
            <a:r>
              <a:rPr lang="en-GB" altLang="cs-CZ" sz="2000" i="1" dirty="0" smtClean="0">
                <a:latin typeface="Times New Roman" pitchFamily="18" charset="0"/>
              </a:rPr>
              <a:t>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1</a:t>
            </a:r>
          </a:p>
          <a:p>
            <a:pPr eaLnBrk="1" hangingPunct="1">
              <a:buFontTx/>
              <a:buNone/>
            </a:pPr>
            <a:r>
              <a:rPr lang="en-GB" altLang="cs-CZ" sz="2000" dirty="0" smtClean="0">
                <a:latin typeface="Times New Roman" pitchFamily="18" charset="0"/>
              </a:rPr>
              <a:t>	       	  	</a:t>
            </a:r>
            <a:r>
              <a:rPr lang="en-GB" altLang="cs-CZ" sz="2000" i="1" dirty="0" smtClean="0">
                <a:latin typeface="Times New Roman" pitchFamily="18" charset="0"/>
              </a:rPr>
              <a:t>X</a:t>
            </a:r>
            <a:r>
              <a:rPr lang="en-GB" altLang="cs-CZ" sz="2000" dirty="0" smtClean="0">
                <a:latin typeface="Times New Roman" pitchFamily="18" charset="0"/>
              </a:rPr>
              <a:t> is </a:t>
            </a:r>
            <a:r>
              <a:rPr lang="en-GB" altLang="cs-CZ" sz="2000" i="1" dirty="0" smtClean="0">
                <a:latin typeface="Times New Roman" pitchFamily="18" charset="0"/>
              </a:rPr>
              <a:t>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rPr>
              <a:t>k</a:t>
            </a:r>
            <a:endParaRPr lang="en-GB" altLang="cs-CZ" sz="2000" dirty="0" smtClean="0">
              <a:latin typeface="Times New Roman" pitchFamily="18" charset="0"/>
            </a:endParaRPr>
          </a:p>
          <a:p>
            <a:pPr eaLnBrk="1" hangingPunct="1">
              <a:buFontTx/>
              <a:buNone/>
            </a:pP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is </a:t>
            </a:r>
            <a:r>
              <a:rPr lang="en-GB" altLang="cs-CZ" sz="2000" i="1" dirty="0" smtClean="0">
                <a:latin typeface="Times New Roman" pitchFamily="18" charset="0"/>
              </a:rPr>
              <a:t>k</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1</a:t>
            </a:r>
          </a:p>
          <a:p>
            <a:pPr eaLnBrk="1" hangingPunct="1">
              <a:buFontTx/>
              <a:buNone/>
            </a:pPr>
            <a:r>
              <a:rPr lang="en-GB" altLang="cs-CZ" sz="2000" dirty="0" smtClean="0">
                <a:latin typeface="Times New Roman" pitchFamily="18" charset="0"/>
              </a:rPr>
              <a:t>	          	</a:t>
            </a:r>
            <a:r>
              <a:rPr lang="en-GB" altLang="cs-CZ" sz="2000" i="1" dirty="0" smtClean="0">
                <a:latin typeface="Times New Roman" pitchFamily="18" charset="0"/>
              </a:rPr>
              <a:t>u</a:t>
            </a:r>
            <a:r>
              <a:rPr lang="en-GB" altLang="cs-CZ" sz="2000" dirty="0" smtClean="0">
                <a:latin typeface="Times New Roman" pitchFamily="18" charset="0"/>
              </a:rPr>
              <a:t> is </a:t>
            </a:r>
            <a:r>
              <a:rPr lang="en-GB" altLang="cs-CZ" sz="2000" i="1" dirty="0" smtClean="0">
                <a:latin typeface="Times New Roman" pitchFamily="18" charset="0"/>
              </a:rPr>
              <a:t>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1</a:t>
            </a:r>
          </a:p>
        </p:txBody>
      </p:sp>
      <mc:AlternateContent xmlns:mc="http://schemas.openxmlformats.org/markup-compatibility/2006" xmlns:a14="http://schemas.microsoft.com/office/drawing/2010/main">
        <mc:Choice Requires="a14">
          <p:sp>
            <p:nvSpPr>
              <p:cNvPr id="2" name="TextBox 1"/>
              <p:cNvSpPr txBox="1"/>
              <p:nvPr/>
            </p:nvSpPr>
            <p:spPr>
              <a:xfrm>
                <a:off x="1835696" y="2348880"/>
                <a:ext cx="5843716"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r>
                            <a:rPr lang="cs-CZ" b="0" i="1" smtClean="0">
                              <a:latin typeface="Cambria Math" panose="02040503050406030204" pitchFamily="18" charset="0"/>
                            </a:rPr>
                            <m:t>𝑦</m:t>
                          </m:r>
                        </m:e>
                        <m:sub>
                          <m:r>
                            <a:rPr lang="cs-CZ" b="0" i="1" smtClean="0">
                              <a:latin typeface="Cambria Math" panose="02040503050406030204" pitchFamily="18" charset="0"/>
                            </a:rPr>
                            <m:t>1</m:t>
                          </m:r>
                        </m:sub>
                      </m:sSub>
                      <m:r>
                        <a:rPr lang="cs-CZ" b="0" i="1" smtClean="0">
                          <a:latin typeface="Cambria Math" panose="02040503050406030204" pitchFamily="18" charset="0"/>
                        </a:rPr>
                        <m:t>=</m:t>
                      </m:r>
                      <m:sSub>
                        <m:sSubPr>
                          <m:ctrlPr>
                            <a:rPr lang="cs-CZ" b="0" i="1" smtClean="0">
                              <a:latin typeface="Cambria Math" panose="02040503050406030204" pitchFamily="18" charset="0"/>
                            </a:rPr>
                          </m:ctrlPr>
                        </m:sSubPr>
                        <m:e>
                          <m:r>
                            <a:rPr lang="cs-CZ" b="0" i="1" smtClean="0">
                              <a:latin typeface="Cambria Math" panose="02040503050406030204" pitchFamily="18" charset="0"/>
                            </a:rPr>
                            <m:t>𝛽</m:t>
                          </m:r>
                        </m:e>
                        <m:sub>
                          <m:r>
                            <a:rPr lang="cs-CZ" b="0" i="1" smtClean="0">
                              <a:latin typeface="Cambria Math" panose="02040503050406030204" pitchFamily="18" charset="0"/>
                            </a:rPr>
                            <m:t>1</m:t>
                          </m:r>
                        </m:sub>
                      </m:sSub>
                      <m:r>
                        <a:rPr lang="cs-CZ" b="0" i="1" smtClean="0">
                          <a:latin typeface="Cambria Math" panose="02040503050406030204" pitchFamily="18" charset="0"/>
                        </a:rPr>
                        <m:t>+</m:t>
                      </m:r>
                      <m:sSub>
                        <m:sSubPr>
                          <m:ctrlPr>
                            <a:rPr lang="cs-CZ" b="0" i="1" smtClean="0">
                              <a:latin typeface="Cambria Math" panose="02040503050406030204" pitchFamily="18" charset="0"/>
                            </a:rPr>
                          </m:ctrlPr>
                        </m:sSubPr>
                        <m:e>
                          <m:r>
                            <a:rPr lang="cs-CZ" b="0" i="1" smtClean="0">
                              <a:latin typeface="Cambria Math" panose="02040503050406030204" pitchFamily="18" charset="0"/>
                            </a:rPr>
                            <m:t>𝛽</m:t>
                          </m:r>
                        </m:e>
                        <m:sub>
                          <m:r>
                            <a:rPr lang="cs-CZ" b="0" i="1" smtClean="0">
                              <a:latin typeface="Cambria Math" panose="02040503050406030204" pitchFamily="18" charset="0"/>
                            </a:rPr>
                            <m:t>2</m:t>
                          </m:r>
                        </m:sub>
                      </m:sSub>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21</m:t>
                          </m:r>
                        </m:sub>
                      </m:sSub>
                      <m:r>
                        <a:rPr lang="cs-CZ" b="0" i="1" smtClean="0">
                          <a:latin typeface="Cambria Math" panose="02040503050406030204" pitchFamily="18" charset="0"/>
                        </a:rPr>
                        <m:t>+</m:t>
                      </m:r>
                      <m:sSub>
                        <m:sSubPr>
                          <m:ctrlPr>
                            <a:rPr lang="cs-CZ" b="0" i="1" smtClean="0">
                              <a:latin typeface="Cambria Math" panose="02040503050406030204" pitchFamily="18" charset="0"/>
                            </a:rPr>
                          </m:ctrlPr>
                        </m:sSubPr>
                        <m:e>
                          <m:r>
                            <a:rPr lang="cs-CZ" b="0" i="1" smtClean="0">
                              <a:latin typeface="Cambria Math" panose="02040503050406030204" pitchFamily="18" charset="0"/>
                            </a:rPr>
                            <m:t>𝛽</m:t>
                          </m:r>
                        </m:e>
                        <m:sub>
                          <m:r>
                            <a:rPr lang="cs-CZ" b="0" i="1" smtClean="0">
                              <a:latin typeface="Cambria Math" panose="02040503050406030204" pitchFamily="18" charset="0"/>
                            </a:rPr>
                            <m:t>3</m:t>
                          </m:r>
                        </m:sub>
                      </m:sSub>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31</m:t>
                          </m:r>
                        </m:sub>
                      </m:sSub>
                      <m:r>
                        <a:rPr lang="cs-CZ" b="0" i="1" smtClean="0">
                          <a:latin typeface="Cambria Math" panose="02040503050406030204" pitchFamily="18" charset="0"/>
                        </a:rPr>
                        <m:t>+…+</m:t>
                      </m:r>
                      <m:sSub>
                        <m:sSubPr>
                          <m:ctrlPr>
                            <a:rPr lang="cs-CZ" b="0" i="1" smtClean="0">
                              <a:latin typeface="Cambria Math" panose="02040503050406030204" pitchFamily="18" charset="0"/>
                            </a:rPr>
                          </m:ctrlPr>
                        </m:sSubPr>
                        <m:e>
                          <m:r>
                            <a:rPr lang="cs-CZ" b="0" i="1" smtClean="0">
                              <a:latin typeface="Cambria Math" panose="02040503050406030204" pitchFamily="18" charset="0"/>
                            </a:rPr>
                            <m:t>𝛽</m:t>
                          </m:r>
                        </m:e>
                        <m:sub>
                          <m:r>
                            <a:rPr lang="cs-CZ" b="0" i="1" smtClean="0">
                              <a:latin typeface="Cambria Math" panose="02040503050406030204" pitchFamily="18" charset="0"/>
                            </a:rPr>
                            <m:t>𝑘</m:t>
                          </m:r>
                        </m:sub>
                      </m:sSub>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𝑘</m:t>
                          </m:r>
                          <m:r>
                            <a:rPr lang="cs-CZ" b="0" i="1" smtClean="0">
                              <a:latin typeface="Cambria Math" panose="02040503050406030204" pitchFamily="18" charset="0"/>
                            </a:rPr>
                            <m:t>1</m:t>
                          </m:r>
                        </m:sub>
                      </m:sSub>
                      <m:r>
                        <a:rPr lang="cs-CZ" b="0" i="1" smtClean="0">
                          <a:latin typeface="Cambria Math" panose="02040503050406030204" pitchFamily="18" charset="0"/>
                        </a:rPr>
                        <m:t>+</m:t>
                      </m:r>
                      <m:sSub>
                        <m:sSubPr>
                          <m:ctrlPr>
                            <a:rPr lang="cs-CZ" b="0" i="1" smtClean="0">
                              <a:latin typeface="Cambria Math" panose="02040503050406030204" pitchFamily="18" charset="0"/>
                            </a:rPr>
                          </m:ctrlPr>
                        </m:sSubPr>
                        <m:e>
                          <m:r>
                            <a:rPr lang="cs-CZ" b="0" i="1" smtClean="0">
                              <a:latin typeface="Cambria Math" panose="02040503050406030204" pitchFamily="18" charset="0"/>
                            </a:rPr>
                            <m:t>𝑢</m:t>
                          </m:r>
                        </m:e>
                        <m:sub>
                          <m:r>
                            <a:rPr lang="cs-CZ" b="0" i="1" smtClean="0">
                              <a:latin typeface="Cambria Math" panose="02040503050406030204" pitchFamily="18" charset="0"/>
                            </a:rPr>
                            <m:t>1</m:t>
                          </m:r>
                        </m:sub>
                      </m:sSub>
                    </m:oMath>
                  </m:oMathPara>
                </a14:m>
                <a:endParaRPr lang="cs-CZ" b="0" dirty="0" smtClean="0"/>
              </a:p>
              <a:p>
                <a:pPr/>
                <a14:m>
                  <m:oMathPara xmlns:m="http://schemas.openxmlformats.org/officeDocument/2006/math">
                    <m:oMathParaPr>
                      <m:jc m:val="centerGroup"/>
                    </m:oMathParaPr>
                    <m:oMath xmlns:m="http://schemas.openxmlformats.org/officeDocument/2006/math">
                      <m:sSub>
                        <m:sSubPr>
                          <m:ctrlPr>
                            <a:rPr lang="cs-CZ" i="1">
                              <a:latin typeface="Cambria Math" panose="02040503050406030204" pitchFamily="18" charset="0"/>
                            </a:rPr>
                          </m:ctrlPr>
                        </m:sSubPr>
                        <m:e>
                          <m:r>
                            <a:rPr lang="cs-CZ" i="1">
                              <a:latin typeface="Cambria Math" panose="02040503050406030204" pitchFamily="18" charset="0"/>
                            </a:rPr>
                            <m:t>𝑦</m:t>
                          </m:r>
                        </m:e>
                        <m:sub>
                          <m:r>
                            <a:rPr lang="cs-CZ" b="0" i="1" smtClean="0">
                              <a:latin typeface="Cambria Math" panose="02040503050406030204" pitchFamily="18" charset="0"/>
                            </a:rPr>
                            <m:t>2</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1</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2</m:t>
                          </m:r>
                        </m:sub>
                      </m:sSub>
                      <m:sSub>
                        <m:sSubPr>
                          <m:ctrlPr>
                            <a:rPr lang="cs-CZ" i="1">
                              <a:latin typeface="Cambria Math" panose="02040503050406030204" pitchFamily="18" charset="0"/>
                            </a:rPr>
                          </m:ctrlPr>
                        </m:sSubPr>
                        <m:e>
                          <m:r>
                            <a:rPr lang="cs-CZ" i="1">
                              <a:latin typeface="Cambria Math" panose="02040503050406030204" pitchFamily="18" charset="0"/>
                            </a:rPr>
                            <m:t>𝑥</m:t>
                          </m:r>
                        </m:e>
                        <m:sub>
                          <m:r>
                            <a:rPr lang="cs-CZ" i="1">
                              <a:latin typeface="Cambria Math" panose="02040503050406030204" pitchFamily="18" charset="0"/>
                            </a:rPr>
                            <m:t>2</m:t>
                          </m:r>
                          <m:r>
                            <a:rPr lang="cs-CZ" b="0" i="1" smtClean="0">
                              <a:latin typeface="Cambria Math" panose="02040503050406030204" pitchFamily="18" charset="0"/>
                            </a:rPr>
                            <m:t>2</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3</m:t>
                          </m:r>
                        </m:sub>
                      </m:sSub>
                      <m:sSub>
                        <m:sSubPr>
                          <m:ctrlPr>
                            <a:rPr lang="cs-CZ" i="1">
                              <a:latin typeface="Cambria Math" panose="02040503050406030204" pitchFamily="18" charset="0"/>
                            </a:rPr>
                          </m:ctrlPr>
                        </m:sSubPr>
                        <m:e>
                          <m:r>
                            <a:rPr lang="cs-CZ" i="1">
                              <a:latin typeface="Cambria Math" panose="02040503050406030204" pitchFamily="18" charset="0"/>
                            </a:rPr>
                            <m:t>𝑥</m:t>
                          </m:r>
                        </m:e>
                        <m:sub>
                          <m:r>
                            <a:rPr lang="cs-CZ" i="1">
                              <a:latin typeface="Cambria Math" panose="02040503050406030204" pitchFamily="18" charset="0"/>
                            </a:rPr>
                            <m:t>3</m:t>
                          </m:r>
                          <m:r>
                            <a:rPr lang="cs-CZ" b="0" i="1" smtClean="0">
                              <a:latin typeface="Cambria Math" panose="02040503050406030204" pitchFamily="18" charset="0"/>
                            </a:rPr>
                            <m:t>2</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𝑘</m:t>
                          </m:r>
                        </m:sub>
                      </m:sSub>
                      <m:sSub>
                        <m:sSubPr>
                          <m:ctrlPr>
                            <a:rPr lang="cs-CZ" i="1">
                              <a:latin typeface="Cambria Math" panose="02040503050406030204" pitchFamily="18" charset="0"/>
                            </a:rPr>
                          </m:ctrlPr>
                        </m:sSubPr>
                        <m:e>
                          <m:r>
                            <a:rPr lang="cs-CZ" i="1">
                              <a:latin typeface="Cambria Math" panose="02040503050406030204" pitchFamily="18" charset="0"/>
                            </a:rPr>
                            <m:t>𝑥</m:t>
                          </m:r>
                        </m:e>
                        <m:sub>
                          <m:r>
                            <a:rPr lang="cs-CZ" i="1">
                              <a:latin typeface="Cambria Math" panose="02040503050406030204" pitchFamily="18" charset="0"/>
                            </a:rPr>
                            <m:t>𝑘</m:t>
                          </m:r>
                          <m:r>
                            <a:rPr lang="cs-CZ" b="0" i="1" smtClean="0">
                              <a:latin typeface="Cambria Math" panose="02040503050406030204" pitchFamily="18" charset="0"/>
                            </a:rPr>
                            <m:t>2</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𝑢</m:t>
                          </m:r>
                        </m:e>
                        <m:sub>
                          <m:r>
                            <a:rPr lang="cs-CZ" b="0" i="1" smtClean="0">
                              <a:latin typeface="Cambria Math" panose="02040503050406030204" pitchFamily="18" charset="0"/>
                            </a:rPr>
                            <m:t>2</m:t>
                          </m:r>
                        </m:sub>
                      </m:sSub>
                    </m:oMath>
                  </m:oMathPara>
                </a14:m>
                <a:endParaRPr lang="en-US" dirty="0"/>
              </a:p>
              <a:p>
                <a:pPr/>
                <a14:m>
                  <m:oMathPara xmlns:m="http://schemas.openxmlformats.org/officeDocument/2006/math">
                    <m:oMathParaPr>
                      <m:jc m:val="centerGroup"/>
                    </m:oMathParaPr>
                    <m:oMath xmlns:m="http://schemas.openxmlformats.org/officeDocument/2006/math">
                      <m:r>
                        <a:rPr lang="cs-CZ" i="1" smtClean="0">
                          <a:latin typeface="Cambria Math" panose="02040503050406030204" pitchFamily="18" charset="0"/>
                          <a:ea typeface="Cambria Math" panose="02040503050406030204" pitchFamily="18" charset="0"/>
                        </a:rPr>
                        <m:t>⋮</m:t>
                      </m:r>
                      <m:r>
                        <a:rPr lang="cs-CZ" b="0" i="1" smtClean="0">
                          <a:latin typeface="Cambria Math" panose="02040503050406030204" pitchFamily="18" charset="0"/>
                          <a:ea typeface="Cambria Math" panose="02040503050406030204" pitchFamily="18" charset="0"/>
                        </a:rPr>
                        <m:t>                                     </m:t>
                      </m:r>
                      <m:r>
                        <a:rPr lang="cs-CZ" i="1" smtClean="0">
                          <a:latin typeface="Cambria Math" panose="02040503050406030204" pitchFamily="18" charset="0"/>
                          <a:ea typeface="Cambria Math" panose="02040503050406030204" pitchFamily="18" charset="0"/>
                        </a:rPr>
                        <m:t>⋮</m:t>
                      </m:r>
                      <m:r>
                        <a:rPr lang="cs-CZ" b="0" i="1" smtClean="0">
                          <a:latin typeface="Cambria Math" panose="02040503050406030204" pitchFamily="18" charset="0"/>
                          <a:ea typeface="Cambria Math" panose="02040503050406030204" pitchFamily="18" charset="0"/>
                        </a:rPr>
                        <m:t>                                        </m:t>
                      </m:r>
                      <m:r>
                        <a:rPr lang="cs-CZ" i="1" smtClean="0">
                          <a:latin typeface="Cambria Math" panose="02040503050406030204" pitchFamily="18" charset="0"/>
                          <a:ea typeface="Cambria Math" panose="02040503050406030204" pitchFamily="18" charset="0"/>
                        </a:rPr>
                        <m:t>⋮</m:t>
                      </m:r>
                    </m:oMath>
                  </m:oMathPara>
                </a14:m>
                <a:endParaRPr lang="cs-CZ" dirty="0" smtClean="0"/>
              </a:p>
              <a:p>
                <a:pPr/>
                <a14:m>
                  <m:oMathPara xmlns:m="http://schemas.openxmlformats.org/officeDocument/2006/math">
                    <m:oMathParaPr>
                      <m:jc m:val="centerGroup"/>
                    </m:oMathParaPr>
                    <m:oMath xmlns:m="http://schemas.openxmlformats.org/officeDocument/2006/math">
                      <m:sSub>
                        <m:sSubPr>
                          <m:ctrlPr>
                            <a:rPr lang="cs-CZ" i="1">
                              <a:latin typeface="Cambria Math" panose="02040503050406030204" pitchFamily="18" charset="0"/>
                            </a:rPr>
                          </m:ctrlPr>
                        </m:sSubPr>
                        <m:e>
                          <m:r>
                            <a:rPr lang="cs-CZ" i="1">
                              <a:latin typeface="Cambria Math" panose="02040503050406030204" pitchFamily="18" charset="0"/>
                            </a:rPr>
                            <m:t>𝑦</m:t>
                          </m:r>
                        </m:e>
                        <m:sub>
                          <m:r>
                            <a:rPr lang="cs-CZ" i="1">
                              <a:latin typeface="Cambria Math" panose="02040503050406030204" pitchFamily="18" charset="0"/>
                            </a:rPr>
                            <m:t>1</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1</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2</m:t>
                          </m:r>
                        </m:sub>
                      </m:sSub>
                      <m:sSub>
                        <m:sSubPr>
                          <m:ctrlPr>
                            <a:rPr lang="cs-CZ" i="1">
                              <a:latin typeface="Cambria Math" panose="02040503050406030204" pitchFamily="18" charset="0"/>
                            </a:rPr>
                          </m:ctrlPr>
                        </m:sSubPr>
                        <m:e>
                          <m:r>
                            <a:rPr lang="cs-CZ" i="1">
                              <a:latin typeface="Cambria Math" panose="02040503050406030204" pitchFamily="18" charset="0"/>
                            </a:rPr>
                            <m:t>𝑥</m:t>
                          </m:r>
                        </m:e>
                        <m:sub>
                          <m:r>
                            <a:rPr lang="cs-CZ" i="1">
                              <a:latin typeface="Cambria Math" panose="02040503050406030204" pitchFamily="18" charset="0"/>
                            </a:rPr>
                            <m:t>2</m:t>
                          </m:r>
                          <m:r>
                            <a:rPr lang="cs-CZ" b="0" i="1" smtClean="0">
                              <a:latin typeface="Cambria Math" panose="02040503050406030204" pitchFamily="18" charset="0"/>
                            </a:rPr>
                            <m:t>𝑇</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3</m:t>
                          </m:r>
                        </m:sub>
                      </m:sSub>
                      <m:sSub>
                        <m:sSubPr>
                          <m:ctrlPr>
                            <a:rPr lang="cs-CZ" i="1">
                              <a:latin typeface="Cambria Math" panose="02040503050406030204" pitchFamily="18" charset="0"/>
                            </a:rPr>
                          </m:ctrlPr>
                        </m:sSubPr>
                        <m:e>
                          <m:r>
                            <a:rPr lang="cs-CZ" i="1">
                              <a:latin typeface="Cambria Math" panose="02040503050406030204" pitchFamily="18" charset="0"/>
                            </a:rPr>
                            <m:t>𝑥</m:t>
                          </m:r>
                        </m:e>
                        <m:sub>
                          <m:r>
                            <a:rPr lang="cs-CZ" i="1">
                              <a:latin typeface="Cambria Math" panose="02040503050406030204" pitchFamily="18" charset="0"/>
                            </a:rPr>
                            <m:t>3</m:t>
                          </m:r>
                          <m:r>
                            <a:rPr lang="cs-CZ" b="0" i="1" smtClean="0">
                              <a:latin typeface="Cambria Math" panose="02040503050406030204" pitchFamily="18" charset="0"/>
                            </a:rPr>
                            <m:t>𝑇</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𝛽</m:t>
                          </m:r>
                        </m:e>
                        <m:sub>
                          <m:r>
                            <a:rPr lang="cs-CZ" i="1">
                              <a:latin typeface="Cambria Math" panose="02040503050406030204" pitchFamily="18" charset="0"/>
                            </a:rPr>
                            <m:t>𝑘</m:t>
                          </m:r>
                        </m:sub>
                      </m:sSub>
                      <m:sSub>
                        <m:sSubPr>
                          <m:ctrlPr>
                            <a:rPr lang="cs-CZ" i="1">
                              <a:latin typeface="Cambria Math" panose="02040503050406030204" pitchFamily="18" charset="0"/>
                            </a:rPr>
                          </m:ctrlPr>
                        </m:sSubPr>
                        <m:e>
                          <m:r>
                            <a:rPr lang="cs-CZ" i="1">
                              <a:latin typeface="Cambria Math" panose="02040503050406030204" pitchFamily="18" charset="0"/>
                            </a:rPr>
                            <m:t>𝑥</m:t>
                          </m:r>
                        </m:e>
                        <m:sub>
                          <m:r>
                            <a:rPr lang="cs-CZ" i="1">
                              <a:latin typeface="Cambria Math" panose="02040503050406030204" pitchFamily="18" charset="0"/>
                            </a:rPr>
                            <m:t>𝑘</m:t>
                          </m:r>
                          <m:r>
                            <a:rPr lang="cs-CZ" b="0" i="1" smtClean="0">
                              <a:latin typeface="Cambria Math" panose="02040503050406030204" pitchFamily="18" charset="0"/>
                            </a:rPr>
                            <m:t>𝑇</m:t>
                          </m:r>
                        </m:sub>
                      </m:sSub>
                      <m:r>
                        <a:rPr lang="cs-CZ" i="1">
                          <a:latin typeface="Cambria Math" panose="02040503050406030204" pitchFamily="18" charset="0"/>
                        </a:rPr>
                        <m:t>+</m:t>
                      </m:r>
                      <m:sSub>
                        <m:sSubPr>
                          <m:ctrlPr>
                            <a:rPr lang="cs-CZ" i="1">
                              <a:latin typeface="Cambria Math" panose="02040503050406030204" pitchFamily="18" charset="0"/>
                            </a:rPr>
                          </m:ctrlPr>
                        </m:sSubPr>
                        <m:e>
                          <m:r>
                            <a:rPr lang="cs-CZ" i="1">
                              <a:latin typeface="Cambria Math" panose="02040503050406030204" pitchFamily="18" charset="0"/>
                            </a:rPr>
                            <m:t>𝑢</m:t>
                          </m:r>
                        </m:e>
                        <m:sub>
                          <m:r>
                            <a:rPr lang="cs-CZ" b="0" i="1" smtClean="0">
                              <a:latin typeface="Cambria Math" panose="02040503050406030204" pitchFamily="18" charset="0"/>
                            </a:rPr>
                            <m:t>𝑇</m:t>
                          </m:r>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835696" y="2348880"/>
                <a:ext cx="5843716" cy="1477328"/>
              </a:xfrm>
              <a:prstGeom prst="rect">
                <a:avLst/>
              </a:prstGeom>
              <a:blipFill>
                <a:blip r:embed="rId2"/>
                <a:stretch>
                  <a:fillRect l="-313" b="-823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3615299-7983-4D32-B5CC-F5BD41FDFDD3}" type="slidenum">
              <a:rPr lang="en-GB" altLang="cs-CZ" sz="1400">
                <a:latin typeface="Times New Roman" pitchFamily="18" charset="0"/>
              </a:rPr>
              <a:pPr>
                <a:spcBef>
                  <a:spcPct val="0"/>
                </a:spcBef>
                <a:buFontTx/>
                <a:buNone/>
              </a:pPr>
              <a:t>40</a:t>
            </a:fld>
            <a:endParaRPr lang="en-GB" altLang="cs-CZ" sz="1400">
              <a:latin typeface="Times New Roman" pitchFamily="18" charset="0"/>
            </a:endParaRPr>
          </a:p>
        </p:txBody>
      </p:sp>
      <p:sp>
        <p:nvSpPr>
          <p:cNvPr id="44036"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 Background 2</a:t>
            </a:r>
            <a:endParaRPr lang="en-US" altLang="cs-CZ" smtClean="0"/>
          </a:p>
        </p:txBody>
      </p:sp>
      <p:sp>
        <p:nvSpPr>
          <p:cNvPr id="44037" name="Rectangle 3"/>
          <p:cNvSpPr>
            <a:spLocks noGrp="1" noChangeArrowheads="1"/>
          </p:cNvSpPr>
          <p:nvPr>
            <p:ph type="body" idx="1"/>
          </p:nvPr>
        </p:nvSpPr>
        <p:spPr/>
        <p:txBody>
          <a:bodyPr/>
          <a:lstStyle/>
          <a:p>
            <a:pPr eaLnBrk="1" hangingPunct="1"/>
            <a:r>
              <a:rPr lang="en-GB" altLang="cs-CZ" sz="2000" smtClean="0">
                <a:latin typeface="Times New Roman" pitchFamily="18" charset="0"/>
              </a:rPr>
              <a:t>It would be possible to include non-linear (i.e. polynomial) terms in the regression model (for example, squared, cubic, . . . terms) </a:t>
            </a:r>
          </a:p>
          <a:p>
            <a:pPr eaLnBrk="1" hangingPunct="1"/>
            <a:r>
              <a:rPr lang="en-GB" altLang="cs-CZ" sz="2000" smtClean="0">
                <a:latin typeface="Times New Roman" pitchFamily="18" charset="0"/>
              </a:rPr>
              <a:t>But quantile regressions represent a more natural and flexible way to capture the complexities by estimating models for the conditional quantile functions</a:t>
            </a:r>
          </a:p>
          <a:p>
            <a:pPr eaLnBrk="1" hangingPunct="1"/>
            <a:r>
              <a:rPr lang="en-GB" altLang="cs-CZ" sz="2000" smtClean="0">
                <a:latin typeface="Times New Roman" pitchFamily="18" charset="0"/>
              </a:rPr>
              <a:t>Quantile regressions can be conducted in both time-series and cross-sectional contexts</a:t>
            </a:r>
          </a:p>
          <a:p>
            <a:pPr eaLnBrk="1" hangingPunct="1"/>
            <a:r>
              <a:rPr lang="en-GB" altLang="cs-CZ" sz="2000" smtClean="0">
                <a:latin typeface="Times New Roman" pitchFamily="18" charset="0"/>
              </a:rPr>
              <a:t>It is usually assumed that the dependent variable, often called the response variable, is independently distributed and homoscedastic</a:t>
            </a:r>
          </a:p>
          <a:p>
            <a:pPr eaLnBrk="1" hangingPunct="1"/>
            <a:r>
              <a:rPr lang="en-GB" altLang="cs-CZ" sz="2000" smtClean="0">
                <a:latin typeface="Times New Roman" pitchFamily="18" charset="0"/>
              </a:rPr>
              <a:t>Quantile regressions are more robust to outliers and non-normality than OLS regressions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B34FE16-6C05-4281-AE04-7E00008A5F86}" type="slidenum">
              <a:rPr lang="en-GB" altLang="cs-CZ" sz="1400">
                <a:latin typeface="Times New Roman" pitchFamily="18" charset="0"/>
              </a:rPr>
              <a:pPr>
                <a:spcBef>
                  <a:spcPct val="0"/>
                </a:spcBef>
                <a:buFontTx/>
                <a:buNone/>
              </a:pPr>
              <a:t>41</a:t>
            </a:fld>
            <a:endParaRPr lang="en-GB" altLang="cs-CZ" sz="1400">
              <a:latin typeface="Times New Roman" pitchFamily="18" charset="0"/>
            </a:endParaRPr>
          </a:p>
        </p:txBody>
      </p:sp>
      <p:sp>
        <p:nvSpPr>
          <p:cNvPr id="45060"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 Background 3</a:t>
            </a:r>
            <a:endParaRPr lang="en-US" altLang="cs-CZ" smtClean="0"/>
          </a:p>
        </p:txBody>
      </p:sp>
      <p:sp>
        <p:nvSpPr>
          <p:cNvPr id="45061" name="Rectangle 3"/>
          <p:cNvSpPr>
            <a:spLocks noGrp="1" noChangeArrowheads="1"/>
          </p:cNvSpPr>
          <p:nvPr>
            <p:ph type="body" idx="1"/>
          </p:nvPr>
        </p:nvSpPr>
        <p:spPr/>
        <p:txBody>
          <a:bodyPr/>
          <a:lstStyle/>
          <a:p>
            <a:pPr eaLnBrk="1" hangingPunct="1"/>
            <a:r>
              <a:rPr lang="en-GB" altLang="cs-CZ" sz="2000" smtClean="0">
                <a:latin typeface="Times New Roman" pitchFamily="18" charset="0"/>
              </a:rPr>
              <a:t>Quantile regression is a non-parametric technique since no distributional assumptions are required to optimally estimate the parameters</a:t>
            </a:r>
          </a:p>
          <a:p>
            <a:pPr eaLnBrk="1" hangingPunct="1"/>
            <a:r>
              <a:rPr lang="en-GB" altLang="cs-CZ" sz="2000" smtClean="0">
                <a:latin typeface="Times New Roman" pitchFamily="18" charset="0"/>
              </a:rPr>
              <a:t>The notation and approaches commonly used in quantile regression modelling are different to those that we are familiar with in financial econometrics</a:t>
            </a:r>
          </a:p>
          <a:p>
            <a:pPr eaLnBrk="1" hangingPunct="1"/>
            <a:r>
              <a:rPr lang="en-GB" altLang="cs-CZ" sz="2000" smtClean="0">
                <a:latin typeface="Times New Roman" pitchFamily="18" charset="0"/>
              </a:rPr>
              <a:t>Increased interest in modelling the ‘tail behaviour’ of series have spurred applications of quantile regression in finance</a:t>
            </a:r>
          </a:p>
          <a:p>
            <a:pPr eaLnBrk="1" hangingPunct="1"/>
            <a:r>
              <a:rPr lang="en-GB" altLang="cs-CZ" sz="2000" smtClean="0">
                <a:latin typeface="Times New Roman" pitchFamily="18" charset="0"/>
              </a:rPr>
              <a:t>A common use of the technique here is to value at risk modelling</a:t>
            </a:r>
          </a:p>
          <a:p>
            <a:pPr eaLnBrk="1" hangingPunct="1"/>
            <a:r>
              <a:rPr lang="en-GB" altLang="cs-CZ" sz="2000" smtClean="0">
                <a:latin typeface="Times New Roman" pitchFamily="18" charset="0"/>
              </a:rPr>
              <a:t>This seems natural given that the models are based on estimating the quantile of a distribution of possible losses.</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3295F1C-3EC2-45C1-89D5-78A601994250}" type="slidenum">
              <a:rPr lang="en-GB" altLang="cs-CZ" sz="1400">
                <a:latin typeface="Times New Roman" pitchFamily="18" charset="0"/>
              </a:rPr>
              <a:pPr>
                <a:spcBef>
                  <a:spcPct val="0"/>
                </a:spcBef>
                <a:buFontTx/>
                <a:buNone/>
              </a:pPr>
              <a:t>42</a:t>
            </a:fld>
            <a:endParaRPr lang="en-GB" altLang="cs-CZ" sz="1400">
              <a:latin typeface="Times New Roman" pitchFamily="18" charset="0"/>
            </a:endParaRPr>
          </a:p>
        </p:txBody>
      </p:sp>
      <p:sp>
        <p:nvSpPr>
          <p:cNvPr id="46084"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Quantiles – A Definition</a:t>
            </a:r>
            <a:endParaRPr lang="en-US" altLang="cs-CZ" smtClean="0"/>
          </a:p>
        </p:txBody>
      </p:sp>
      <p:sp>
        <p:nvSpPr>
          <p:cNvPr id="46085" name="Rectangle 3"/>
          <p:cNvSpPr>
            <a:spLocks noGrp="1" noChangeArrowheads="1"/>
          </p:cNvSpPr>
          <p:nvPr>
            <p:ph type="body" idx="1"/>
          </p:nvPr>
        </p:nvSpPr>
        <p:spPr>
          <a:xfrm>
            <a:off x="685800" y="1857375"/>
            <a:ext cx="7772400" cy="4238625"/>
          </a:xfrm>
        </p:spPr>
        <p:txBody>
          <a:bodyPr/>
          <a:lstStyle/>
          <a:p>
            <a:pPr eaLnBrk="1" hangingPunct="1"/>
            <a:r>
              <a:rPr lang="en-GB" altLang="cs-CZ" sz="2000" smtClean="0">
                <a:latin typeface="Times New Roman" pitchFamily="18" charset="0"/>
              </a:rPr>
              <a:t>Quantiles, denoted </a:t>
            </a:r>
            <a:r>
              <a:rPr lang="en-GB" altLang="cs-CZ" sz="2000" i="1" smtClean="0">
                <a:latin typeface="Times New Roman" pitchFamily="18" charset="0"/>
              </a:rPr>
              <a:t>τ </a:t>
            </a:r>
            <a:r>
              <a:rPr lang="en-GB" altLang="cs-CZ" sz="2000" smtClean="0">
                <a:latin typeface="Times New Roman" pitchFamily="18" charset="0"/>
              </a:rPr>
              <a:t>, refer to the position where an observation falls within an ordered series for </a:t>
            </a:r>
            <a:r>
              <a:rPr lang="en-GB" altLang="cs-CZ" sz="2000" i="1" smtClean="0">
                <a:latin typeface="Times New Roman" pitchFamily="18" charset="0"/>
              </a:rPr>
              <a:t>y</a:t>
            </a:r>
            <a:r>
              <a:rPr lang="en-GB" altLang="cs-CZ" sz="2000" smtClean="0">
                <a:latin typeface="Times New Roman" pitchFamily="18" charset="0"/>
              </a:rPr>
              <a:t> , for example:</a:t>
            </a:r>
          </a:p>
          <a:p>
            <a:pPr lvl="1" eaLnBrk="1" hangingPunct="1"/>
            <a:r>
              <a:rPr lang="en-GB" altLang="cs-CZ" sz="1800" smtClean="0">
                <a:latin typeface="Times New Roman" pitchFamily="18" charset="0"/>
              </a:rPr>
              <a:t>The median is the observation in the very middle</a:t>
            </a:r>
          </a:p>
          <a:p>
            <a:pPr lvl="1" eaLnBrk="1" hangingPunct="1"/>
            <a:r>
              <a:rPr lang="en-GB" altLang="cs-CZ" sz="1800" smtClean="0">
                <a:latin typeface="Times New Roman" pitchFamily="18" charset="0"/>
              </a:rPr>
              <a:t>The (lower) tenth percentile is the value that places 10% of observations below it (and therefore 90% of observations above)</a:t>
            </a:r>
          </a:p>
          <a:p>
            <a:pPr eaLnBrk="1" hangingPunct="1"/>
            <a:r>
              <a:rPr lang="en-GB" altLang="cs-CZ" sz="2000" smtClean="0">
                <a:latin typeface="Times New Roman" pitchFamily="18" charset="0"/>
              </a:rPr>
              <a:t>More precisely, we can define the </a:t>
            </a:r>
            <a:r>
              <a:rPr lang="en-GB" altLang="cs-CZ" sz="2000" i="1" smtClean="0">
                <a:latin typeface="Times New Roman" pitchFamily="18" charset="0"/>
              </a:rPr>
              <a:t>τ</a:t>
            </a:r>
            <a:r>
              <a:rPr lang="en-GB" altLang="cs-CZ" sz="2000" smtClean="0">
                <a:latin typeface="Times New Roman" pitchFamily="18" charset="0"/>
              </a:rPr>
              <a:t> -th quantile, </a:t>
            </a:r>
            <a:r>
              <a:rPr lang="en-GB" altLang="cs-CZ" sz="2000" i="1" smtClean="0">
                <a:latin typeface="Times New Roman" pitchFamily="18" charset="0"/>
              </a:rPr>
              <a:t>Q</a:t>
            </a:r>
            <a:r>
              <a:rPr lang="en-GB" altLang="cs-CZ" sz="2000" smtClean="0">
                <a:latin typeface="Times New Roman" pitchFamily="18" charset="0"/>
              </a:rPr>
              <a:t>(</a:t>
            </a:r>
            <a:r>
              <a:rPr lang="en-GB" altLang="cs-CZ" sz="2000" i="1" smtClean="0">
                <a:latin typeface="Times New Roman" pitchFamily="18" charset="0"/>
              </a:rPr>
              <a:t>τ</a:t>
            </a:r>
            <a:r>
              <a:rPr lang="en-GB" altLang="cs-CZ" sz="2000" smtClean="0">
                <a:latin typeface="Times New Roman" pitchFamily="18" charset="0"/>
              </a:rPr>
              <a:t> ), of a random variable </a:t>
            </a:r>
            <a:r>
              <a:rPr lang="en-GB" altLang="cs-CZ" sz="2000" i="1" smtClean="0">
                <a:latin typeface="Times New Roman" pitchFamily="18" charset="0"/>
              </a:rPr>
              <a:t>y</a:t>
            </a:r>
            <a:r>
              <a:rPr lang="en-GB" altLang="cs-CZ" sz="2000" smtClean="0">
                <a:latin typeface="Times New Roman" pitchFamily="18" charset="0"/>
              </a:rPr>
              <a:t> having cumulative distribution </a:t>
            </a:r>
            <a:r>
              <a:rPr lang="en-GB" altLang="cs-CZ" sz="2000" i="1" smtClean="0">
                <a:latin typeface="Times New Roman" pitchFamily="18" charset="0"/>
              </a:rPr>
              <a:t>F</a:t>
            </a:r>
            <a:r>
              <a:rPr lang="en-GB" altLang="cs-CZ" sz="2000" smtClean="0">
                <a:latin typeface="Times New Roman" pitchFamily="18" charset="0"/>
              </a:rPr>
              <a:t>(</a:t>
            </a:r>
            <a:r>
              <a:rPr lang="en-GB" altLang="cs-CZ" sz="2000" i="1" smtClean="0">
                <a:latin typeface="Times New Roman" pitchFamily="18" charset="0"/>
              </a:rPr>
              <a:t>y</a:t>
            </a:r>
            <a:r>
              <a:rPr lang="en-GB" altLang="cs-CZ" sz="2000" smtClean="0">
                <a:latin typeface="Times New Roman" pitchFamily="18" charset="0"/>
              </a:rPr>
              <a:t>) as </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Q</a:t>
            </a:r>
            <a:r>
              <a:rPr lang="en-GB" altLang="cs-CZ" sz="2000" smtClean="0">
                <a:latin typeface="Times New Roman" pitchFamily="18" charset="0"/>
              </a:rPr>
              <a:t>(</a:t>
            </a:r>
            <a:r>
              <a:rPr lang="en-GB" altLang="cs-CZ" sz="2000" i="1" smtClean="0">
                <a:latin typeface="Times New Roman" pitchFamily="18" charset="0"/>
              </a:rPr>
              <a:t>τ</a:t>
            </a:r>
            <a:r>
              <a:rPr lang="en-GB" altLang="cs-CZ" sz="2000" smtClean="0">
                <a:latin typeface="Times New Roman" pitchFamily="18" charset="0"/>
              </a:rPr>
              <a:t> ) = inf </a:t>
            </a:r>
            <a:r>
              <a:rPr lang="en-GB" altLang="cs-CZ" sz="2000" i="1" smtClean="0">
                <a:latin typeface="Times New Roman" pitchFamily="18" charset="0"/>
              </a:rPr>
              <a:t>y</a:t>
            </a:r>
            <a:r>
              <a:rPr lang="en-GB" altLang="cs-CZ" sz="2000" smtClean="0">
                <a:latin typeface="Times New Roman" pitchFamily="18" charset="0"/>
              </a:rPr>
              <a:t> : </a:t>
            </a:r>
            <a:r>
              <a:rPr lang="en-GB" altLang="cs-CZ" sz="2000" i="1" smtClean="0">
                <a:latin typeface="Times New Roman" pitchFamily="18" charset="0"/>
              </a:rPr>
              <a:t>F</a:t>
            </a:r>
            <a:r>
              <a:rPr lang="en-GB" altLang="cs-CZ" sz="2000" smtClean="0">
                <a:latin typeface="Times New Roman" pitchFamily="18" charset="0"/>
              </a:rPr>
              <a:t>(</a:t>
            </a:r>
            <a:r>
              <a:rPr lang="en-GB" altLang="cs-CZ" sz="2000" i="1" smtClean="0">
                <a:latin typeface="Times New Roman" pitchFamily="18" charset="0"/>
              </a:rPr>
              <a:t>y</a:t>
            </a:r>
            <a:r>
              <a:rPr lang="en-GB" altLang="cs-CZ" sz="2000" smtClean="0">
                <a:latin typeface="Times New Roman" pitchFamily="18" charset="0"/>
              </a:rPr>
              <a:t>) ≥ </a:t>
            </a:r>
            <a:r>
              <a:rPr lang="en-GB" altLang="cs-CZ" sz="2000" i="1" smtClean="0">
                <a:latin typeface="Times New Roman" pitchFamily="18" charset="0"/>
              </a:rPr>
              <a:t>τ</a:t>
            </a:r>
          </a:p>
          <a:p>
            <a:pPr eaLnBrk="1" hangingPunct="1">
              <a:buFontTx/>
              <a:buNone/>
            </a:pPr>
            <a:r>
              <a:rPr lang="en-GB" altLang="cs-CZ" sz="2000" smtClean="0">
                <a:latin typeface="Times New Roman" pitchFamily="18" charset="0"/>
              </a:rPr>
              <a:t>	where inf refers to the infimum, or the ‘greatest lower bound’, which is the smallest value of </a:t>
            </a:r>
            <a:r>
              <a:rPr lang="en-GB" altLang="cs-CZ" sz="2000" i="1" smtClean="0">
                <a:latin typeface="Times New Roman" pitchFamily="18" charset="0"/>
              </a:rPr>
              <a:t>y </a:t>
            </a:r>
            <a:r>
              <a:rPr lang="en-GB" altLang="cs-CZ" sz="2000" smtClean="0">
                <a:latin typeface="Times New Roman" pitchFamily="18" charset="0"/>
              </a:rPr>
              <a:t>satisfying the inequality</a:t>
            </a:r>
          </a:p>
          <a:p>
            <a:pPr eaLnBrk="1" hangingPunct="1"/>
            <a:r>
              <a:rPr lang="en-GB" altLang="cs-CZ" sz="2000" smtClean="0">
                <a:latin typeface="Times New Roman" pitchFamily="18" charset="0"/>
              </a:rPr>
              <a:t>By definition, quantiles must lie between zero and one</a:t>
            </a:r>
          </a:p>
          <a:p>
            <a:pPr eaLnBrk="1" hangingPunct="1"/>
            <a:r>
              <a:rPr lang="en-GB" altLang="cs-CZ" sz="2000" smtClean="0">
                <a:latin typeface="Times New Roman" pitchFamily="18" charset="0"/>
              </a:rPr>
              <a:t>Quantile regressions effectively model the entire conditional distribution of </a:t>
            </a:r>
            <a:r>
              <a:rPr lang="en-GB" altLang="cs-CZ" sz="2000" i="1" smtClean="0">
                <a:latin typeface="Times New Roman" pitchFamily="18" charset="0"/>
              </a:rPr>
              <a:t>y</a:t>
            </a:r>
            <a:r>
              <a:rPr lang="en-GB" altLang="cs-CZ" sz="2000" smtClean="0">
                <a:latin typeface="Times New Roman" pitchFamily="18" charset="0"/>
              </a:rPr>
              <a:t> given the explanatory variables.</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E00BABFA-E5EA-4E2B-A845-A0D97F5A3383}" type="slidenum">
              <a:rPr lang="en-GB" altLang="cs-CZ" sz="1400">
                <a:latin typeface="Times New Roman" pitchFamily="18" charset="0"/>
              </a:rPr>
              <a:pPr>
                <a:spcBef>
                  <a:spcPct val="0"/>
                </a:spcBef>
                <a:buFontTx/>
                <a:buNone/>
              </a:pPr>
              <a:t>43</a:t>
            </a:fld>
            <a:endParaRPr lang="en-GB" altLang="cs-CZ" sz="1400">
              <a:latin typeface="Times New Roman" pitchFamily="18" charset="0"/>
            </a:endParaRPr>
          </a:p>
        </p:txBody>
      </p:sp>
      <p:sp>
        <p:nvSpPr>
          <p:cNvPr id="47108"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Estimation of Quantile Functions</a:t>
            </a:r>
            <a:endParaRPr lang="en-US" altLang="cs-CZ" smtClean="0"/>
          </a:p>
        </p:txBody>
      </p:sp>
      <p:sp>
        <p:nvSpPr>
          <p:cNvPr id="47109" name="Rectangle 3"/>
          <p:cNvSpPr>
            <a:spLocks noGrp="1" noChangeArrowheads="1"/>
          </p:cNvSpPr>
          <p:nvPr>
            <p:ph type="body" idx="1"/>
          </p:nvPr>
        </p:nvSpPr>
        <p:spPr>
          <a:xfrm>
            <a:off x="685800" y="1857375"/>
            <a:ext cx="7772400" cy="4238625"/>
          </a:xfrm>
        </p:spPr>
        <p:txBody>
          <a:bodyPr/>
          <a:lstStyle/>
          <a:p>
            <a:pPr eaLnBrk="1" hangingPunct="1"/>
            <a:r>
              <a:rPr lang="en-GB" altLang="cs-CZ" sz="2000" smtClean="0">
                <a:latin typeface="Times New Roman" pitchFamily="18" charset="0"/>
              </a:rPr>
              <a:t>The OLS estimator finds the mean value that minimises the RSS and minimising the sum of the absolute values of the residuals will yield the median</a:t>
            </a:r>
          </a:p>
          <a:p>
            <a:pPr eaLnBrk="1" hangingPunct="1"/>
            <a:r>
              <a:rPr lang="en-GB" altLang="cs-CZ" sz="2000" smtClean="0">
                <a:latin typeface="Times New Roman" pitchFamily="18" charset="0"/>
              </a:rPr>
              <a:t>The absolute value function is symmetrical so that the median always has the same number of data points above it as below it</a:t>
            </a:r>
          </a:p>
          <a:p>
            <a:pPr eaLnBrk="1" hangingPunct="1"/>
            <a:r>
              <a:rPr lang="en-GB" altLang="cs-CZ" sz="2000" smtClean="0">
                <a:latin typeface="Times New Roman" pitchFamily="18" charset="0"/>
              </a:rPr>
              <a:t>If the absolute residuals are weighted differently depending on whether they are positive or negative, we can calculate the quantiles of the distribution</a:t>
            </a:r>
          </a:p>
          <a:p>
            <a:pPr eaLnBrk="1" hangingPunct="1"/>
            <a:r>
              <a:rPr lang="en-GB" altLang="cs-CZ" sz="2000" smtClean="0">
                <a:latin typeface="Times New Roman" pitchFamily="18" charset="0"/>
              </a:rPr>
              <a:t>To estimate the</a:t>
            </a:r>
            <a:r>
              <a:rPr lang="en-GB" altLang="cs-CZ" sz="2000" i="1" smtClean="0">
                <a:latin typeface="Times New Roman" pitchFamily="18" charset="0"/>
              </a:rPr>
              <a:t> τ </a:t>
            </a:r>
            <a:r>
              <a:rPr lang="en-GB" altLang="cs-CZ" sz="2000" smtClean="0">
                <a:latin typeface="Times New Roman" pitchFamily="18" charset="0"/>
              </a:rPr>
              <a:t>-th quantile, we would set the weight on positive observations to </a:t>
            </a:r>
            <a:r>
              <a:rPr lang="en-GB" altLang="cs-CZ" sz="2000" i="1" smtClean="0">
                <a:latin typeface="Times New Roman" pitchFamily="18" charset="0"/>
              </a:rPr>
              <a:t>τ</a:t>
            </a:r>
            <a:r>
              <a:rPr lang="en-GB" altLang="cs-CZ" sz="2000" smtClean="0">
                <a:latin typeface="Times New Roman" pitchFamily="18" charset="0"/>
              </a:rPr>
              <a:t>  and that on negative observations to 1 − </a:t>
            </a:r>
            <a:r>
              <a:rPr lang="en-GB" altLang="cs-CZ" sz="2000" i="1" smtClean="0">
                <a:latin typeface="Times New Roman" pitchFamily="18" charset="0"/>
              </a:rPr>
              <a:t>τ</a:t>
            </a:r>
          </a:p>
          <a:p>
            <a:pPr eaLnBrk="1" hangingPunct="1"/>
            <a:r>
              <a:rPr lang="en-GB" altLang="cs-CZ" sz="2000" smtClean="0">
                <a:latin typeface="Times New Roman" pitchFamily="18" charset="0"/>
              </a:rPr>
              <a:t>We can select the quantiles of interest  and common choices would be 0.05, 0.1, 0.25, 0.5, 0.75, 0.9, 0.95</a:t>
            </a:r>
          </a:p>
          <a:p>
            <a:pPr eaLnBrk="1" hangingPunct="1"/>
            <a:r>
              <a:rPr lang="en-GB" altLang="cs-CZ" sz="2000" smtClean="0">
                <a:latin typeface="Times New Roman" pitchFamily="18" charset="0"/>
              </a:rPr>
              <a:t>The fit is not good for values of τ too close to its limits of 0 and 1.</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497DA65-9083-474A-A7B8-0049116DA3F5}" type="slidenum">
              <a:rPr lang="en-GB" altLang="cs-CZ" sz="1400">
                <a:latin typeface="Times New Roman" pitchFamily="18" charset="0"/>
              </a:rPr>
              <a:pPr>
                <a:spcBef>
                  <a:spcPct val="0"/>
                </a:spcBef>
                <a:buFontTx/>
                <a:buNone/>
              </a:pPr>
              <a:t>44</a:t>
            </a:fld>
            <a:endParaRPr lang="en-GB" altLang="cs-CZ" sz="1400">
              <a:latin typeface="Times New Roman" pitchFamily="18" charset="0"/>
            </a:endParaRPr>
          </a:p>
        </p:txBody>
      </p:sp>
      <p:sp>
        <p:nvSpPr>
          <p:cNvPr id="48132"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Estimation of Quantile Functions 2</a:t>
            </a:r>
            <a:endParaRPr lang="en-US" altLang="cs-CZ" smtClean="0"/>
          </a:p>
        </p:txBody>
      </p:sp>
      <p:sp>
        <p:nvSpPr>
          <p:cNvPr id="48133" name="Rectangle 3"/>
          <p:cNvSpPr>
            <a:spLocks noGrp="1" noChangeArrowheads="1"/>
          </p:cNvSpPr>
          <p:nvPr>
            <p:ph type="body" idx="1"/>
          </p:nvPr>
        </p:nvSpPr>
        <p:spPr/>
        <p:txBody>
          <a:bodyPr/>
          <a:lstStyle/>
          <a:p>
            <a:pPr eaLnBrk="1" hangingPunct="1"/>
            <a:r>
              <a:rPr lang="en-GB" altLang="cs-CZ" sz="2000" smtClean="0">
                <a:latin typeface="Times New Roman" pitchFamily="18" charset="0"/>
              </a:rPr>
              <a:t>We could write the minimisation problem for a set of quantile regression parameters      , each element of which is a </a:t>
            </a:r>
            <a:r>
              <a:rPr lang="en-GB" altLang="cs-CZ" sz="2000" i="1" smtClean="0">
                <a:latin typeface="Times New Roman" pitchFamily="18" charset="0"/>
              </a:rPr>
              <a:t>k</a:t>
            </a:r>
            <a:r>
              <a:rPr lang="en-GB" altLang="cs-CZ" sz="2000" smtClean="0">
                <a:latin typeface="Times New Roman" pitchFamily="18" charset="0"/>
              </a:rPr>
              <a:t> × 1 vector, as</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As above, for the median, </a:t>
            </a:r>
            <a:r>
              <a:rPr lang="en-GB" altLang="cs-CZ" sz="2000" i="1" smtClean="0">
                <a:latin typeface="Times New Roman" pitchFamily="18" charset="0"/>
              </a:rPr>
              <a:t>τ</a:t>
            </a:r>
            <a:r>
              <a:rPr lang="en-GB" altLang="cs-CZ" sz="2000" smtClean="0">
                <a:latin typeface="Times New Roman" pitchFamily="18" charset="0"/>
              </a:rPr>
              <a:t> = 0.5 and the weights are symmetric but for all other quantiles they will be asymmetric </a:t>
            </a:r>
          </a:p>
          <a:p>
            <a:pPr eaLnBrk="1" hangingPunct="1"/>
            <a:r>
              <a:rPr lang="en-GB" altLang="cs-CZ" sz="2000" smtClean="0">
                <a:latin typeface="Times New Roman" pitchFamily="18" charset="0"/>
              </a:rPr>
              <a:t>This optimisation problem can be solved using a linear programming representation via the simplex algorithm or within the generalised method of moments framework.</a:t>
            </a:r>
          </a:p>
        </p:txBody>
      </p:sp>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2286000"/>
            <a:ext cx="3048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786063"/>
            <a:ext cx="63087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2ACEDCBB-351A-4C3E-BB87-C754E20BBDD0}" type="slidenum">
              <a:rPr lang="en-GB" altLang="cs-CZ" sz="1400">
                <a:latin typeface="Times New Roman" pitchFamily="18" charset="0"/>
              </a:rPr>
              <a:pPr>
                <a:spcBef>
                  <a:spcPct val="0"/>
                </a:spcBef>
                <a:buFontTx/>
                <a:buNone/>
              </a:pPr>
              <a:t>45</a:t>
            </a:fld>
            <a:endParaRPr lang="en-GB" altLang="cs-CZ" sz="1400">
              <a:latin typeface="Times New Roman" pitchFamily="18" charset="0"/>
            </a:endParaRPr>
          </a:p>
        </p:txBody>
      </p:sp>
      <p:sp>
        <p:nvSpPr>
          <p:cNvPr id="49156"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 How not to do it</a:t>
            </a:r>
            <a:endParaRPr lang="en-US" altLang="cs-CZ" smtClean="0"/>
          </a:p>
        </p:txBody>
      </p:sp>
      <p:sp>
        <p:nvSpPr>
          <p:cNvPr id="49157" name="Rectangle 3"/>
          <p:cNvSpPr>
            <a:spLocks noGrp="1" noChangeArrowheads="1"/>
          </p:cNvSpPr>
          <p:nvPr>
            <p:ph type="body" idx="1"/>
          </p:nvPr>
        </p:nvSpPr>
        <p:spPr/>
        <p:txBody>
          <a:bodyPr/>
          <a:lstStyle/>
          <a:p>
            <a:pPr eaLnBrk="1" hangingPunct="1"/>
            <a:r>
              <a:rPr lang="en-GB" altLang="cs-CZ" sz="2000" smtClean="0">
                <a:latin typeface="Times New Roman" pitchFamily="18" charset="0"/>
              </a:rPr>
              <a:t>As an alternative to quantile regression, it would be tempting to think of partitioning the data and running separate regressions on each of them </a:t>
            </a:r>
          </a:p>
          <a:p>
            <a:pPr lvl="1" eaLnBrk="1" hangingPunct="1"/>
            <a:r>
              <a:rPr lang="en-GB" altLang="cs-CZ" sz="1800" smtClean="0">
                <a:latin typeface="Times New Roman" pitchFamily="18" charset="0"/>
              </a:rPr>
              <a:t>For example, dropping the top 90% of the observations on </a:t>
            </a:r>
            <a:r>
              <a:rPr lang="en-GB" altLang="cs-CZ" sz="1800" i="1" smtClean="0">
                <a:latin typeface="Times New Roman" pitchFamily="18" charset="0"/>
              </a:rPr>
              <a:t>y</a:t>
            </a:r>
            <a:r>
              <a:rPr lang="en-GB" altLang="cs-CZ" sz="1800" smtClean="0">
                <a:latin typeface="Times New Roman" pitchFamily="18" charset="0"/>
              </a:rPr>
              <a:t> and the corresponding data points for the </a:t>
            </a:r>
            <a:r>
              <a:rPr lang="en-GB" altLang="cs-CZ" sz="1800" i="1" smtClean="0">
                <a:latin typeface="Times New Roman" pitchFamily="18" charset="0"/>
              </a:rPr>
              <a:t>x</a:t>
            </a:r>
            <a:r>
              <a:rPr lang="en-GB" altLang="cs-CZ" sz="1800" smtClean="0">
                <a:latin typeface="Times New Roman" pitchFamily="18" charset="0"/>
              </a:rPr>
              <a:t>s, and running a regression on the remainder</a:t>
            </a:r>
          </a:p>
          <a:p>
            <a:pPr eaLnBrk="1" hangingPunct="1"/>
            <a:r>
              <a:rPr lang="en-GB" altLang="cs-CZ" sz="2000" smtClean="0">
                <a:latin typeface="Times New Roman" pitchFamily="18" charset="0"/>
              </a:rPr>
              <a:t>However, this process, tantamount to truncating the dependent variable, would be wholly inappropriate</a:t>
            </a:r>
          </a:p>
          <a:p>
            <a:pPr lvl="1" eaLnBrk="1" hangingPunct="1"/>
            <a:r>
              <a:rPr lang="en-GB" altLang="cs-CZ" sz="1800" smtClean="0">
                <a:latin typeface="Times New Roman" pitchFamily="18" charset="0"/>
              </a:rPr>
              <a:t>It could lead to potentially severe sample selection biases</a:t>
            </a:r>
          </a:p>
          <a:p>
            <a:pPr eaLnBrk="1" hangingPunct="1"/>
            <a:r>
              <a:rPr lang="en-GB" altLang="cs-CZ" sz="2000" smtClean="0">
                <a:latin typeface="Times New Roman" pitchFamily="18" charset="0"/>
              </a:rPr>
              <a:t>In fact, quantile regression does not partition the data</a:t>
            </a:r>
          </a:p>
          <a:p>
            <a:pPr lvl="1" eaLnBrk="1" hangingPunct="1"/>
            <a:r>
              <a:rPr lang="en-GB" altLang="cs-CZ" sz="1800" smtClean="0">
                <a:latin typeface="Times New Roman" pitchFamily="18" charset="0"/>
              </a:rPr>
              <a:t>All observations are used in the estimation of the parameters for every quantile</a:t>
            </a:r>
            <a:endParaRPr lang="en-GB" altLang="cs-CZ" sz="1600" smtClean="0">
              <a:latin typeface="Times New Roman" pitchFamily="18"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A979640F-2947-467D-8745-09A42CDBF6EE}" type="slidenum">
              <a:rPr lang="en-GB" altLang="cs-CZ" sz="1400">
                <a:latin typeface="Times New Roman" pitchFamily="18" charset="0"/>
              </a:rPr>
              <a:pPr>
                <a:spcBef>
                  <a:spcPct val="0"/>
                </a:spcBef>
                <a:buFontTx/>
                <a:buNone/>
              </a:pPr>
              <a:t>46</a:t>
            </a:fld>
            <a:endParaRPr lang="en-GB" altLang="cs-CZ" sz="1400">
              <a:latin typeface="Times New Roman" pitchFamily="18" charset="0"/>
            </a:endParaRPr>
          </a:p>
        </p:txBody>
      </p:sp>
      <p:sp>
        <p:nvSpPr>
          <p:cNvPr id="50180"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Example</a:t>
            </a:r>
            <a:endParaRPr lang="en-US" altLang="cs-CZ" smtClean="0"/>
          </a:p>
        </p:txBody>
      </p:sp>
      <p:sp>
        <p:nvSpPr>
          <p:cNvPr id="50181" name="Rectangle 3"/>
          <p:cNvSpPr>
            <a:spLocks noGrp="1" noChangeArrowheads="1"/>
          </p:cNvSpPr>
          <p:nvPr>
            <p:ph type="body" idx="1"/>
          </p:nvPr>
        </p:nvSpPr>
        <p:spPr/>
        <p:txBody>
          <a:bodyPr/>
          <a:lstStyle/>
          <a:p>
            <a:pPr eaLnBrk="1" hangingPunct="1"/>
            <a:r>
              <a:rPr lang="en-GB" altLang="cs-CZ" sz="2000" smtClean="0">
                <a:latin typeface="Times New Roman" pitchFamily="18" charset="0"/>
              </a:rPr>
              <a:t>A study by Bassett and Chen (2001) performs a style attribution analysis for a mutual fund and, for comparison, the S&amp;P500 index</a:t>
            </a:r>
          </a:p>
          <a:p>
            <a:pPr eaLnBrk="1" hangingPunct="1"/>
            <a:r>
              <a:rPr lang="en-GB" altLang="cs-CZ" sz="2000" smtClean="0">
                <a:latin typeface="Times New Roman" pitchFamily="18" charset="0"/>
              </a:rPr>
              <a:t>To examine how a portfolio’s exposure to various styles varies with performance, they use a quantile regression approach</a:t>
            </a:r>
          </a:p>
          <a:p>
            <a:pPr eaLnBrk="1" hangingPunct="1"/>
            <a:r>
              <a:rPr lang="en-GB" altLang="cs-CZ" sz="2000" smtClean="0">
                <a:latin typeface="Times New Roman" pitchFamily="18" charset="0"/>
              </a:rPr>
              <a:t>They conduct a style analysis by regressing the returns of a fund on the returns of a large growth portfolio, the returns of a large value portfolio, the returns of a small growth portfolio, and the returns of a small value portfolio</a:t>
            </a:r>
          </a:p>
          <a:p>
            <a:pPr eaLnBrk="1" hangingPunct="1"/>
            <a:r>
              <a:rPr lang="en-GB" altLang="cs-CZ" sz="2000" smtClean="0">
                <a:latin typeface="Times New Roman" pitchFamily="18" charset="0"/>
              </a:rPr>
              <a:t>These style portfolio returns are based on the Russell style indices</a:t>
            </a:r>
          </a:p>
          <a:p>
            <a:pPr eaLnBrk="1" hangingPunct="1"/>
            <a:r>
              <a:rPr lang="en-GB" altLang="cs-CZ" sz="2000" smtClean="0">
                <a:latin typeface="Times New Roman" pitchFamily="18" charset="0"/>
              </a:rPr>
              <a:t>The parameter estimates on each of these style-mimicking portfolio returns will measure the extent to which the fund is exposed to that style</a:t>
            </a:r>
            <a:r>
              <a:rPr lang="en-GB" altLang="cs-CZ" sz="1600" smtClean="0">
                <a:latin typeface="Times New Roman" pitchFamily="18" charset="0"/>
              </a:rPr>
              <a:t>. </a:t>
            </a:r>
            <a:endParaRPr lang="en-GB" altLang="cs-CZ" sz="2000" smtClean="0">
              <a:latin typeface="Times New Roman" pitchFamily="18" charset="0"/>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FA22CEA-5B78-48F6-82C2-A47F3AEE27BD}" type="slidenum">
              <a:rPr lang="en-GB" altLang="cs-CZ" sz="1400">
                <a:latin typeface="Times New Roman" pitchFamily="18" charset="0"/>
              </a:rPr>
              <a:pPr>
                <a:spcBef>
                  <a:spcPct val="0"/>
                </a:spcBef>
                <a:buFontTx/>
                <a:buNone/>
              </a:pPr>
              <a:t>47</a:t>
            </a:fld>
            <a:endParaRPr lang="en-GB" altLang="cs-CZ" sz="1400">
              <a:latin typeface="Times New Roman" pitchFamily="18" charset="0"/>
            </a:endParaRPr>
          </a:p>
        </p:txBody>
      </p:sp>
      <p:sp>
        <p:nvSpPr>
          <p:cNvPr id="51204"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Example – Discussion of Results</a:t>
            </a:r>
            <a:endParaRPr lang="en-US" altLang="cs-CZ" smtClean="0"/>
          </a:p>
        </p:txBody>
      </p:sp>
      <p:sp>
        <p:nvSpPr>
          <p:cNvPr id="51205" name="Rectangle 3"/>
          <p:cNvSpPr>
            <a:spLocks noGrp="1" noChangeArrowheads="1"/>
          </p:cNvSpPr>
          <p:nvPr>
            <p:ph type="body" idx="1"/>
          </p:nvPr>
        </p:nvSpPr>
        <p:spPr/>
        <p:txBody>
          <a:bodyPr/>
          <a:lstStyle/>
          <a:p>
            <a:pPr eaLnBrk="1" hangingPunct="1"/>
            <a:r>
              <a:rPr lang="en-GB" altLang="cs-CZ" sz="2000" smtClean="0">
                <a:latin typeface="Times New Roman" pitchFamily="18" charset="0"/>
              </a:rPr>
              <a:t>We can determine the actual investment style of a fund without knowing anything about its holdings purely based on an analysis of its returns ex post and their relationships with the returns of style indices</a:t>
            </a:r>
          </a:p>
          <a:p>
            <a:pPr eaLnBrk="1" hangingPunct="1"/>
            <a:r>
              <a:rPr lang="en-GB" altLang="cs-CZ" sz="2000" smtClean="0">
                <a:latin typeface="Times New Roman" pitchFamily="18" charset="0"/>
              </a:rPr>
              <a:t>The results are shown from a standard OLS regression and quintile regressions for </a:t>
            </a:r>
            <a:r>
              <a:rPr lang="en-GB" altLang="cs-CZ" sz="2000" i="1" smtClean="0">
                <a:latin typeface="Times New Roman" pitchFamily="18" charset="0"/>
              </a:rPr>
              <a:t>τ</a:t>
            </a:r>
            <a:r>
              <a:rPr lang="en-GB" altLang="cs-CZ" sz="2000" smtClean="0">
                <a:latin typeface="Times New Roman" pitchFamily="18" charset="0"/>
              </a:rPr>
              <a:t> = 0.1, 0.3, 0.5 (i.e. the median), 0.7, and 0.9</a:t>
            </a:r>
          </a:p>
          <a:p>
            <a:pPr eaLnBrk="1" hangingPunct="1"/>
            <a:r>
              <a:rPr lang="en-GB" altLang="cs-CZ" sz="2000" smtClean="0">
                <a:latin typeface="Times New Roman" pitchFamily="18" charset="0"/>
              </a:rPr>
              <a:t>The data are observed over the five years to December 1997 with standard errors based on a bootstrapping procedure</a:t>
            </a:r>
          </a:p>
          <a:p>
            <a:pPr eaLnBrk="1" hangingPunct="1"/>
            <a:r>
              <a:rPr lang="en-GB" altLang="cs-CZ" sz="2000" smtClean="0">
                <a:latin typeface="Times New Roman" pitchFamily="18" charset="0"/>
              </a:rPr>
              <a:t>Notice that the sum of the style parameters for a given regression is always one (except for rounding errors)</a:t>
            </a:r>
          </a:p>
          <a:p>
            <a:pPr eaLnBrk="1" hangingPunct="1"/>
            <a:r>
              <a:rPr lang="en-GB" altLang="cs-CZ" sz="2000" smtClean="0">
                <a:latin typeface="Times New Roman" pitchFamily="18" charset="0"/>
              </a:rPr>
              <a:t>The OLS results (column 2) show that the mean return has by far its biggest exposure to large value stocks (and this parameter estimate is also statistically significant).</a:t>
            </a:r>
            <a:r>
              <a:rPr lang="en-GB" altLang="cs-CZ" sz="1600" smtClean="0">
                <a:latin typeface="Times New Roman" pitchFamily="18" charset="0"/>
              </a:rPr>
              <a:t> </a:t>
            </a:r>
            <a:endParaRPr lang="en-GB" altLang="cs-CZ" sz="2000" smtClean="0">
              <a:latin typeface="Times New Roman"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0759079-A862-421E-B002-E7264AC53B8B}" type="slidenum">
              <a:rPr lang="en-GB" altLang="cs-CZ" sz="1400">
                <a:latin typeface="Times New Roman" pitchFamily="18" charset="0"/>
              </a:rPr>
              <a:pPr>
                <a:spcBef>
                  <a:spcPct val="0"/>
                </a:spcBef>
                <a:buFontTx/>
                <a:buNone/>
              </a:pPr>
              <a:t>48</a:t>
            </a:fld>
            <a:endParaRPr lang="en-GB" altLang="cs-CZ" sz="1400">
              <a:latin typeface="Times New Roman" pitchFamily="18" charset="0"/>
            </a:endParaRPr>
          </a:p>
        </p:txBody>
      </p:sp>
      <p:sp>
        <p:nvSpPr>
          <p:cNvPr id="52228"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Example – Discussion of Results 2</a:t>
            </a:r>
            <a:endParaRPr lang="en-US" altLang="cs-CZ" smtClean="0"/>
          </a:p>
        </p:txBody>
      </p:sp>
      <p:sp>
        <p:nvSpPr>
          <p:cNvPr id="52229" name="Rectangle 3"/>
          <p:cNvSpPr>
            <a:spLocks noGrp="1" noChangeArrowheads="1"/>
          </p:cNvSpPr>
          <p:nvPr>
            <p:ph type="body" idx="1"/>
          </p:nvPr>
        </p:nvSpPr>
        <p:spPr>
          <a:xfrm>
            <a:off x="685800" y="1857375"/>
            <a:ext cx="7772400" cy="4238625"/>
          </a:xfrm>
        </p:spPr>
        <p:txBody>
          <a:bodyPr/>
          <a:lstStyle/>
          <a:p>
            <a:pPr eaLnBrk="1" hangingPunct="1"/>
            <a:r>
              <a:rPr lang="en-GB" altLang="cs-CZ" sz="2000" smtClean="0">
                <a:latin typeface="Times New Roman" pitchFamily="18" charset="0"/>
              </a:rPr>
              <a:t>Comparing the mean (OLS) results with those for the median, </a:t>
            </a:r>
            <a:r>
              <a:rPr lang="en-GB" altLang="cs-CZ" sz="2000" i="1" smtClean="0">
                <a:latin typeface="Times New Roman" pitchFamily="18" charset="0"/>
              </a:rPr>
              <a:t>Q</a:t>
            </a:r>
            <a:r>
              <a:rPr lang="en-GB" altLang="cs-CZ" sz="2000" smtClean="0">
                <a:latin typeface="Times New Roman" pitchFamily="18" charset="0"/>
              </a:rPr>
              <a:t>(0.5), the latter show much higher exposure to large value, less to small growth and none at all to large growth.</a:t>
            </a:r>
          </a:p>
          <a:p>
            <a:pPr eaLnBrk="1" hangingPunct="1"/>
            <a:r>
              <a:rPr lang="en-GB" altLang="cs-CZ" sz="2000" smtClean="0">
                <a:latin typeface="Times New Roman" pitchFamily="18" charset="0"/>
              </a:rPr>
              <a:t>We can examine the factor tilts as we move through the quantiles from left (</a:t>
            </a:r>
            <a:r>
              <a:rPr lang="en-GB" altLang="cs-CZ" sz="2000" i="1" smtClean="0">
                <a:latin typeface="Times New Roman" pitchFamily="18" charset="0"/>
              </a:rPr>
              <a:t>Q</a:t>
            </a:r>
            <a:r>
              <a:rPr lang="en-GB" altLang="cs-CZ" sz="2000" smtClean="0">
                <a:latin typeface="Times New Roman" pitchFamily="18" charset="0"/>
              </a:rPr>
              <a:t>(0.1)) to right (</a:t>
            </a:r>
            <a:r>
              <a:rPr lang="en-GB" altLang="cs-CZ" sz="2000" i="1" smtClean="0">
                <a:latin typeface="Times New Roman" pitchFamily="18" charset="0"/>
              </a:rPr>
              <a:t>Q</a:t>
            </a:r>
            <a:r>
              <a:rPr lang="en-GB" altLang="cs-CZ" sz="2000" smtClean="0">
                <a:latin typeface="Times New Roman" pitchFamily="18" charset="0"/>
              </a:rPr>
              <a:t>(0.9))</a:t>
            </a:r>
          </a:p>
          <a:p>
            <a:pPr lvl="1" eaLnBrk="1" hangingPunct="1"/>
            <a:r>
              <a:rPr lang="en-GB" altLang="cs-CZ" sz="1800" smtClean="0">
                <a:latin typeface="Times New Roman" pitchFamily="18" charset="0"/>
              </a:rPr>
              <a:t>The loading on large growth monotonically falls from 0.31 at </a:t>
            </a:r>
            <a:r>
              <a:rPr lang="en-GB" altLang="cs-CZ" sz="1800" i="1" smtClean="0">
                <a:latin typeface="Times New Roman" pitchFamily="18" charset="0"/>
              </a:rPr>
              <a:t>Q</a:t>
            </a:r>
            <a:r>
              <a:rPr lang="en-GB" altLang="cs-CZ" sz="1800" smtClean="0">
                <a:latin typeface="Times New Roman" pitchFamily="18" charset="0"/>
              </a:rPr>
              <a:t>(0.1) to 0.01 at </a:t>
            </a:r>
            <a:r>
              <a:rPr lang="en-GB" altLang="cs-CZ" sz="1800" i="1" smtClean="0">
                <a:latin typeface="Times New Roman" pitchFamily="18" charset="0"/>
              </a:rPr>
              <a:t>Q</a:t>
            </a:r>
            <a:r>
              <a:rPr lang="en-GB" altLang="cs-CZ" sz="1800" smtClean="0">
                <a:latin typeface="Times New Roman" pitchFamily="18" charset="0"/>
              </a:rPr>
              <a:t>(0.9) while the loadings on large value and small growth substantially increase</a:t>
            </a:r>
          </a:p>
          <a:p>
            <a:pPr lvl="1" eaLnBrk="1" hangingPunct="1"/>
            <a:r>
              <a:rPr lang="en-GB" altLang="cs-CZ" sz="1800" smtClean="0">
                <a:latin typeface="Times New Roman" pitchFamily="18" charset="0"/>
              </a:rPr>
              <a:t>The loading on small value falls from 0.31 at </a:t>
            </a:r>
            <a:r>
              <a:rPr lang="en-GB" altLang="cs-CZ" sz="1800" i="1" smtClean="0">
                <a:latin typeface="Times New Roman" pitchFamily="18" charset="0"/>
              </a:rPr>
              <a:t>Q</a:t>
            </a:r>
            <a:r>
              <a:rPr lang="en-GB" altLang="cs-CZ" sz="1800" smtClean="0">
                <a:latin typeface="Times New Roman" pitchFamily="18" charset="0"/>
              </a:rPr>
              <a:t>(0.1) to -0.51 at </a:t>
            </a:r>
            <a:r>
              <a:rPr lang="en-GB" altLang="cs-CZ" sz="1800" i="1" smtClean="0">
                <a:latin typeface="Times New Roman" pitchFamily="18" charset="0"/>
              </a:rPr>
              <a:t>Q</a:t>
            </a:r>
            <a:r>
              <a:rPr lang="en-GB" altLang="cs-CZ" sz="1800" smtClean="0">
                <a:latin typeface="Times New Roman" pitchFamily="18" charset="0"/>
              </a:rPr>
              <a:t>(0.9)</a:t>
            </a:r>
          </a:p>
          <a:p>
            <a:pPr lvl="1" eaLnBrk="1" hangingPunct="1"/>
            <a:r>
              <a:rPr lang="en-GB" altLang="cs-CZ" sz="1800" smtClean="0">
                <a:latin typeface="Times New Roman" pitchFamily="18" charset="0"/>
              </a:rPr>
              <a:t>It is obvious that the intercept (coefficient on the constant) estimates should be monotonically increasing from left to right since the quantile regression effectively sorts on average performance</a:t>
            </a:r>
          </a:p>
          <a:p>
            <a:pPr lvl="1" eaLnBrk="1" hangingPunct="1"/>
            <a:r>
              <a:rPr lang="en-GB" altLang="cs-CZ" sz="1800" smtClean="0">
                <a:latin typeface="Times New Roman" pitchFamily="18" charset="0"/>
              </a:rPr>
              <a:t>The intercept can be interpreted as the performance expected if the fund had zero exposure to all of the styles.</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4F9E4E4-FD38-4EB5-9C6B-BB0F0EFF1ACB}" type="slidenum">
              <a:rPr lang="en-GB" altLang="cs-CZ" sz="1400">
                <a:latin typeface="Times New Roman" pitchFamily="18" charset="0"/>
              </a:rPr>
              <a:pPr>
                <a:spcBef>
                  <a:spcPct val="0"/>
                </a:spcBef>
                <a:buFontTx/>
                <a:buNone/>
              </a:pPr>
              <a:t>49</a:t>
            </a:fld>
            <a:endParaRPr lang="en-GB" altLang="cs-CZ" sz="1400">
              <a:latin typeface="Times New Roman" pitchFamily="18" charset="0"/>
            </a:endParaRPr>
          </a:p>
        </p:txBody>
      </p:sp>
      <p:sp>
        <p:nvSpPr>
          <p:cNvPr id="53252"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Quantile Regression Example – Table of Results</a:t>
            </a:r>
            <a:endParaRPr lang="en-US" altLang="cs-CZ" smtClean="0"/>
          </a:p>
        </p:txBody>
      </p:sp>
      <p:sp>
        <p:nvSpPr>
          <p:cNvPr id="53253" name="Rectangle 3"/>
          <p:cNvSpPr>
            <a:spLocks noGrp="1" noChangeArrowheads="1"/>
          </p:cNvSpPr>
          <p:nvPr>
            <p:ph type="body" idx="1"/>
          </p:nvPr>
        </p:nvSpPr>
        <p:spPr/>
        <p:txBody>
          <a:bodyPr/>
          <a:lstStyle/>
          <a:p>
            <a:pPr eaLnBrk="1" hangingPunct="1">
              <a:buFontTx/>
              <a:buNone/>
            </a:pPr>
            <a:endParaRPr lang="en-GB" altLang="cs-CZ" sz="1800" smtClean="0">
              <a:latin typeface="Times New Roman" pitchFamily="18" charset="0"/>
            </a:endParaRPr>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71688"/>
            <a:ext cx="6429375"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0E2DDA3-EE69-44C4-BFB9-F1C401AC00C8}" type="slidenum">
              <a:rPr lang="en-GB" altLang="cs-CZ" sz="1400">
                <a:latin typeface="Times New Roman" pitchFamily="18" charset="0"/>
              </a:rPr>
              <a:pPr>
                <a:spcBef>
                  <a:spcPct val="0"/>
                </a:spcBef>
                <a:buFontTx/>
                <a:buNone/>
              </a:pPr>
              <a:t>5</a:t>
            </a:fld>
            <a:endParaRPr lang="en-GB" altLang="cs-CZ" sz="1400">
              <a:latin typeface="Times New Roman" pitchFamily="18" charset="0"/>
            </a:endParaRPr>
          </a:p>
        </p:txBody>
      </p:sp>
      <p:sp>
        <p:nvSpPr>
          <p:cNvPr id="8196" name="Rectangle 2"/>
          <p:cNvSpPr>
            <a:spLocks noGrp="1" noChangeArrowheads="1"/>
          </p:cNvSpPr>
          <p:nvPr>
            <p:ph type="title"/>
          </p:nvPr>
        </p:nvSpPr>
        <p:spPr>
          <a:xfrm>
            <a:off x="939800" y="533400"/>
            <a:ext cx="8051800" cy="1143000"/>
          </a:xfrm>
        </p:spPr>
        <p:txBody>
          <a:bodyPr/>
          <a:lstStyle/>
          <a:p>
            <a:pPr eaLnBrk="1" hangingPunct="1"/>
            <a:r>
              <a:rPr lang="en-GB" altLang="cs-CZ" sz="2500" b="1" smtClean="0">
                <a:solidFill>
                  <a:schemeClr val="tx1"/>
                </a:solidFill>
                <a:latin typeface="Times New Roman" pitchFamily="18" charset="0"/>
              </a:rPr>
              <a:t>Inside the Matrices of the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Multiple Linear Regression Model </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z="2000" smtClean="0">
              <a:solidFill>
                <a:schemeClr val="tx1"/>
              </a:solidFill>
              <a:latin typeface="Times New Roman" pitchFamily="18" charset="0"/>
            </a:endParaRPr>
          </a:p>
        </p:txBody>
      </p:sp>
      <p:sp>
        <p:nvSpPr>
          <p:cNvPr id="8197" name="Rectangle 3"/>
          <p:cNvSpPr>
            <a:spLocks noGrp="1" noChangeArrowheads="1"/>
          </p:cNvSpPr>
          <p:nvPr>
            <p:ph type="body" idx="1"/>
          </p:nvPr>
        </p:nvSpPr>
        <p:spPr/>
        <p:txBody>
          <a:bodyPr/>
          <a:lstStyle/>
          <a:p>
            <a:pPr algn="just" eaLnBrk="1" hangingPunct="1"/>
            <a:r>
              <a:rPr lang="en-GB" altLang="cs-CZ" sz="2000" dirty="0" smtClean="0">
                <a:latin typeface="Times New Roman" pitchFamily="18" charset="0"/>
              </a:rPr>
              <a:t>e.g. if </a:t>
            </a:r>
            <a:r>
              <a:rPr lang="en-GB" altLang="cs-CZ" sz="2000" i="1" dirty="0" smtClean="0">
                <a:latin typeface="Times New Roman" pitchFamily="18" charset="0"/>
              </a:rPr>
              <a:t>k</a:t>
            </a:r>
            <a:r>
              <a:rPr lang="en-GB" altLang="cs-CZ" sz="2000" dirty="0" smtClean="0">
                <a:latin typeface="Times New Roman" pitchFamily="18" charset="0"/>
              </a:rPr>
              <a:t> is 2, we have 2 </a:t>
            </a:r>
            <a:r>
              <a:rPr lang="en-GB" altLang="cs-CZ" sz="2000" dirty="0" err="1" smtClean="0">
                <a:latin typeface="Times New Roman" pitchFamily="18" charset="0"/>
              </a:rPr>
              <a:t>regressors</a:t>
            </a:r>
            <a:r>
              <a:rPr lang="en-GB" altLang="cs-CZ" sz="2000" dirty="0" smtClean="0">
                <a:latin typeface="Times New Roman" pitchFamily="18" charset="0"/>
              </a:rPr>
              <a:t>, one of which is a column of ones:</a:t>
            </a:r>
          </a:p>
          <a:p>
            <a:pPr algn="just" eaLnBrk="1" hangingPunct="1">
              <a:buFontTx/>
              <a:buNone/>
            </a:pP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r>
              <a:rPr lang="en-GB" altLang="cs-CZ" sz="2000" i="1" dirty="0" smtClean="0">
                <a:latin typeface="Times New Roman" pitchFamily="18" charset="0"/>
              </a:rPr>
              <a:t>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1  </a:t>
            </a:r>
            <a:r>
              <a:rPr lang="cs-CZ" altLang="cs-CZ" sz="2000" dirty="0" smtClean="0">
                <a:latin typeface="Times New Roman" pitchFamily="18" charset="0"/>
              </a:rPr>
              <a:t> </a:t>
            </a:r>
            <a:r>
              <a:rPr lang="en-GB" altLang="cs-CZ" sz="2000" dirty="0" smtClean="0">
                <a:latin typeface="Times New Roman" pitchFamily="18" charset="0"/>
              </a:rPr>
              <a:t>        </a:t>
            </a:r>
            <a:r>
              <a:rPr lang="cs-CZ" altLang="cs-CZ" sz="2000" dirty="0" smtClean="0">
                <a:latin typeface="Times New Roman" pitchFamily="18" charset="0"/>
              </a:rPr>
              <a:t> </a:t>
            </a:r>
            <a:r>
              <a:rPr lang="en-GB" altLang="cs-CZ" sz="2000" i="1" dirty="0" smtClean="0">
                <a:latin typeface="Times New Roman" pitchFamily="18" charset="0"/>
              </a:rPr>
              <a:t>T</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2     </a:t>
            </a:r>
            <a:r>
              <a:rPr lang="cs-CZ" altLang="cs-CZ" sz="2000" dirty="0" smtClean="0">
                <a:latin typeface="Times New Roman" pitchFamily="18" charset="0"/>
              </a:rPr>
              <a:t>  </a:t>
            </a:r>
            <a:r>
              <a:rPr lang="en-GB" altLang="cs-CZ" sz="2000" dirty="0" smtClean="0">
                <a:latin typeface="Times New Roman" pitchFamily="18" charset="0"/>
              </a:rPr>
              <a:t>  2</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1     </a:t>
            </a:r>
            <a:r>
              <a:rPr lang="cs-CZ" altLang="cs-CZ" sz="2000" dirty="0" smtClean="0">
                <a:latin typeface="Times New Roman" pitchFamily="18" charset="0"/>
              </a:rPr>
              <a:t> </a:t>
            </a:r>
            <a:r>
              <a:rPr lang="en-GB" altLang="cs-CZ" sz="2000" dirty="0" smtClean="0">
                <a:latin typeface="Times New Roman" pitchFamily="18" charset="0"/>
              </a:rPr>
              <a:t>  </a:t>
            </a:r>
            <a:r>
              <a:rPr lang="en-GB" altLang="cs-CZ" sz="2000" i="1" dirty="0" smtClean="0">
                <a:latin typeface="Times New Roman" pitchFamily="18" charset="0"/>
              </a:rPr>
              <a:t>T</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1</a:t>
            </a:r>
          </a:p>
          <a:p>
            <a:pPr eaLnBrk="1" hangingPunct="1"/>
            <a:endParaRPr lang="en-US" altLang="cs-CZ" sz="2000" dirty="0" smtClean="0">
              <a:latin typeface="Times New Roman" pitchFamily="18" charset="0"/>
            </a:endParaRPr>
          </a:p>
          <a:p>
            <a:pPr algn="just" eaLnBrk="1" hangingPunct="1"/>
            <a:r>
              <a:rPr lang="en-GB" altLang="cs-CZ" sz="2000" dirty="0" smtClean="0">
                <a:latin typeface="Times New Roman" pitchFamily="18" charset="0"/>
              </a:rPr>
              <a:t>Notice that the matrices written in this way are conformable. </a:t>
            </a:r>
          </a:p>
          <a:p>
            <a:pPr eaLnBrk="1" hangingPunct="1">
              <a:buFontTx/>
              <a:buNone/>
            </a:pPr>
            <a:endParaRPr lang="en-US" altLang="cs-CZ" sz="2000" dirty="0" smtClean="0">
              <a:latin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131840" y="3068960"/>
                <a:ext cx="3801682" cy="1405578"/>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cs-CZ" b="0" i="1" smtClean="0">
                                      <a:latin typeface="Cambria Math" panose="02040503050406030204" pitchFamily="18" charset="0"/>
                                    </a:rPr>
                                  </m:ctrlPr>
                                </m:sSubPr>
                                <m:e>
                                  <m:r>
                                    <a:rPr lang="cs-CZ" b="0" i="1" smtClean="0">
                                      <a:latin typeface="Cambria Math" panose="02040503050406030204" pitchFamily="18" charset="0"/>
                                    </a:rPr>
                                    <m:t>𝑦</m:t>
                                  </m:r>
                                </m:e>
                                <m:sub>
                                  <m:r>
                                    <a:rPr lang="cs-CZ" b="0" i="1" smtClean="0">
                                      <a:latin typeface="Cambria Math" panose="02040503050406030204" pitchFamily="18" charset="0"/>
                                    </a:rPr>
                                    <m:t>1</m:t>
                                  </m:r>
                                </m:sub>
                              </m:sSub>
                            </m:e>
                            <m:e>
                              <m:sSub>
                                <m:sSubPr>
                                  <m:ctrlPr>
                                    <a:rPr lang="cs-CZ" b="0" i="1" smtClean="0">
                                      <a:latin typeface="Cambria Math" panose="02040503050406030204" pitchFamily="18" charset="0"/>
                                    </a:rPr>
                                  </m:ctrlPr>
                                </m:sSubPr>
                                <m:e>
                                  <m:r>
                                    <a:rPr lang="cs-CZ" b="0" i="1" smtClean="0">
                                      <a:latin typeface="Cambria Math" panose="02040503050406030204" pitchFamily="18" charset="0"/>
                                    </a:rPr>
                                    <m:t>𝑦</m:t>
                                  </m:r>
                                </m:e>
                                <m:sub>
                                  <m:r>
                                    <a:rPr lang="cs-CZ" b="0" i="1" smtClean="0">
                                      <a:latin typeface="Cambria Math" panose="02040503050406030204" pitchFamily="18" charset="0"/>
                                    </a:rPr>
                                    <m:t>2</m:t>
                                  </m:r>
                                </m:sub>
                              </m:sSub>
                            </m:e>
                            <m:e>
                              <m:r>
                                <a:rPr lang="en-US" i="1" smtClean="0">
                                  <a:latin typeface="Cambria Math" panose="02040503050406030204" pitchFamily="18" charset="0"/>
                                  <a:ea typeface="Cambria Math" panose="02040503050406030204" pitchFamily="18" charset="0"/>
                                </a:rPr>
                                <m:t>⋮</m:t>
                              </m:r>
                            </m:e>
                            <m:e>
                              <m:sSub>
                                <m:sSubPr>
                                  <m:ctrlPr>
                                    <a:rPr lang="cs-CZ" b="0" i="1" smtClean="0">
                                      <a:latin typeface="Cambria Math" panose="02040503050406030204" pitchFamily="18" charset="0"/>
                                    </a:rPr>
                                  </m:ctrlPr>
                                </m:sSubPr>
                                <m:e>
                                  <m:r>
                                    <a:rPr lang="cs-CZ" b="0" i="1" smtClean="0">
                                      <a:latin typeface="Cambria Math" panose="02040503050406030204" pitchFamily="18" charset="0"/>
                                    </a:rPr>
                                    <m:t>𝑦</m:t>
                                  </m:r>
                                </m:e>
                                <m:sub>
                                  <m:r>
                                    <a:rPr lang="cs-CZ" b="0" i="1" smtClean="0">
                                      <a:latin typeface="Cambria Math" panose="02040503050406030204" pitchFamily="18" charset="0"/>
                                    </a:rPr>
                                    <m:t>𝑇</m:t>
                                  </m:r>
                                </m:sub>
                              </m:sSub>
                            </m:e>
                          </m:eqArr>
                        </m:e>
                      </m:d>
                      <m:r>
                        <a:rPr lang="cs-CZ" b="0" i="1" smtClean="0">
                          <a:latin typeface="Cambria Math" panose="02040503050406030204" pitchFamily="18" charset="0"/>
                        </a:rPr>
                        <m:t>=</m:t>
                      </m:r>
                      <m:d>
                        <m:dPr>
                          <m:begChr m:val="["/>
                          <m:endChr m:val="]"/>
                          <m:ctrlPr>
                            <a:rPr lang="cs-CZ" b="0" i="1" smtClean="0">
                              <a:latin typeface="Cambria Math" panose="02040503050406030204" pitchFamily="18" charset="0"/>
                            </a:rPr>
                          </m:ctrlPr>
                        </m:dPr>
                        <m:e>
                          <m:eqArr>
                            <m:eqArrPr>
                              <m:ctrlPr>
                                <a:rPr lang="cs-CZ" b="0" i="1" smtClean="0">
                                  <a:latin typeface="Cambria Math" panose="02040503050406030204" pitchFamily="18" charset="0"/>
                                </a:rPr>
                              </m:ctrlPr>
                            </m:eqArrPr>
                            <m:e>
                              <m:m>
                                <m:mPr>
                                  <m:mcs>
                                    <m:mc>
                                      <m:mcPr>
                                        <m:count m:val="2"/>
                                        <m:mcJc m:val="center"/>
                                      </m:mcPr>
                                    </m:mc>
                                  </m:mcs>
                                  <m:ctrlPr>
                                    <a:rPr lang="cs-CZ" b="0" i="1" smtClean="0">
                                      <a:latin typeface="Cambria Math" panose="02040503050406030204" pitchFamily="18" charset="0"/>
                                    </a:rPr>
                                  </m:ctrlPr>
                                </m:mPr>
                                <m:mr>
                                  <m:e>
                                    <m:r>
                                      <m:rPr>
                                        <m:brk m:alnAt="7"/>
                                      </m:rPr>
                                      <a:rPr lang="cs-CZ" b="0" i="1" smtClean="0">
                                        <a:latin typeface="Cambria Math" panose="02040503050406030204" pitchFamily="18" charset="0"/>
                                      </a:rPr>
                                      <m:t>1</m:t>
                                    </m:r>
                                  </m:e>
                                  <m:e>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21</m:t>
                                        </m:r>
                                      </m:sub>
                                    </m:sSub>
                                  </m:e>
                                </m:mr>
                              </m:m>
                            </m:e>
                            <m:e>
                              <m:m>
                                <m:mPr>
                                  <m:mcs>
                                    <m:mc>
                                      <m:mcPr>
                                        <m:count m:val="2"/>
                                        <m:mcJc m:val="center"/>
                                      </m:mcPr>
                                    </m:mc>
                                  </m:mcs>
                                  <m:ctrlPr>
                                    <a:rPr lang="cs-CZ" b="0" i="1" smtClean="0">
                                      <a:latin typeface="Cambria Math" panose="02040503050406030204" pitchFamily="18" charset="0"/>
                                    </a:rPr>
                                  </m:ctrlPr>
                                </m:mPr>
                                <m:mr>
                                  <m:e>
                                    <m:r>
                                      <m:rPr>
                                        <m:brk m:alnAt="7"/>
                                      </m:rPr>
                                      <a:rPr lang="cs-CZ" b="0" i="1" smtClean="0">
                                        <a:latin typeface="Cambria Math" panose="02040503050406030204" pitchFamily="18" charset="0"/>
                                      </a:rPr>
                                      <m:t>1</m:t>
                                    </m:r>
                                  </m:e>
                                  <m:e>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22</m:t>
                                        </m:r>
                                      </m:sub>
                                    </m:sSub>
                                  </m:e>
                                </m:mr>
                              </m:m>
                            </m:e>
                            <m:e>
                              <m:m>
                                <m:mPr>
                                  <m:mcs>
                                    <m:mc>
                                      <m:mcPr>
                                        <m:count m:val="2"/>
                                        <m:mcJc m:val="center"/>
                                      </m:mcPr>
                                    </m:mc>
                                  </m:mcs>
                                  <m:ctrlPr>
                                    <a:rPr lang="cs-CZ" b="0" i="1" smtClean="0">
                                      <a:latin typeface="Cambria Math" panose="02040503050406030204" pitchFamily="18" charset="0"/>
                                    </a:rPr>
                                  </m:ctrlPr>
                                </m:mPr>
                                <m:mr>
                                  <m:e>
                                    <m:r>
                                      <m:rPr>
                                        <m:brk m:alnAt="7"/>
                                      </m:rPr>
                                      <a:rPr lang="cs-CZ" b="0" i="1" smtClean="0">
                                        <a:latin typeface="Cambria Math" panose="02040503050406030204" pitchFamily="18" charset="0"/>
                                      </a:rPr>
                                      <m:t>1</m:t>
                                    </m:r>
                                  </m:e>
                                  <m:e>
                                    <m:r>
                                      <a:rPr lang="cs-CZ" b="0" i="1" smtClean="0">
                                        <a:latin typeface="Cambria Math" panose="02040503050406030204" pitchFamily="18" charset="0"/>
                                      </a:rPr>
                                      <m:t>     </m:t>
                                    </m:r>
                                    <m:r>
                                      <a:rPr lang="cs-CZ" b="0"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cs-CZ" b="0" i="1" smtClean="0">
                                      <a:latin typeface="Cambria Math" panose="02040503050406030204" pitchFamily="18" charset="0"/>
                                    </a:rPr>
                                  </m:ctrlPr>
                                </m:mPr>
                                <m:mr>
                                  <m:e>
                                    <m:r>
                                      <m:rPr>
                                        <m:brk m:alnAt="7"/>
                                      </m:rPr>
                                      <a:rPr lang="cs-CZ" b="0" i="1" smtClean="0">
                                        <a:latin typeface="Cambria Math" panose="02040503050406030204" pitchFamily="18" charset="0"/>
                                      </a:rPr>
                                      <m:t>1</m:t>
                                    </m:r>
                                  </m:e>
                                  <m:e>
                                    <m:sSub>
                                      <m:sSubPr>
                                        <m:ctrlPr>
                                          <a:rPr lang="cs-CZ" b="0" i="1" smtClean="0">
                                            <a:latin typeface="Cambria Math" panose="02040503050406030204" pitchFamily="18" charset="0"/>
                                          </a:rPr>
                                        </m:ctrlPr>
                                      </m:sSubPr>
                                      <m:e>
                                        <m:r>
                                          <a:rPr lang="cs-CZ" b="0" i="1" smtClean="0">
                                            <a:latin typeface="Cambria Math" panose="02040503050406030204" pitchFamily="18" charset="0"/>
                                          </a:rPr>
                                          <m:t>𝑥</m:t>
                                        </m:r>
                                      </m:e>
                                      <m:sub>
                                        <m:r>
                                          <a:rPr lang="cs-CZ" b="0" i="1" smtClean="0">
                                            <a:latin typeface="Cambria Math" panose="02040503050406030204" pitchFamily="18" charset="0"/>
                                          </a:rPr>
                                          <m:t>2</m:t>
                                        </m:r>
                                        <m:r>
                                          <a:rPr lang="cs-CZ" b="0" i="1" smtClean="0">
                                            <a:latin typeface="Cambria Math" panose="02040503050406030204" pitchFamily="18" charset="0"/>
                                          </a:rPr>
                                          <m:t>𝑇</m:t>
                                        </m:r>
                                      </m:sub>
                                    </m:sSub>
                                  </m:e>
                                </m:mr>
                              </m:m>
                            </m:e>
                          </m:eqArr>
                        </m:e>
                      </m:d>
                      <m:d>
                        <m:dPr>
                          <m:begChr m:val="["/>
                          <m:endChr m:val="]"/>
                          <m:ctrlPr>
                            <a:rPr lang="cs-CZ" b="0" i="1" smtClean="0">
                              <a:latin typeface="Cambria Math" panose="02040503050406030204" pitchFamily="18" charset="0"/>
                            </a:rPr>
                          </m:ctrlPr>
                        </m:dPr>
                        <m:e>
                          <m:m>
                            <m:mPr>
                              <m:mcs>
                                <m:mc>
                                  <m:mcPr>
                                    <m:count m:val="1"/>
                                    <m:mcJc m:val="center"/>
                                  </m:mcPr>
                                </m:mc>
                              </m:mcs>
                              <m:ctrlPr>
                                <a:rPr lang="cs-CZ" b="0" i="1" smtClean="0">
                                  <a:latin typeface="Cambria Math" panose="02040503050406030204" pitchFamily="18" charset="0"/>
                                </a:rPr>
                              </m:ctrlPr>
                            </m:mPr>
                            <m:mr>
                              <m:e>
                                <m:sSub>
                                  <m:sSubPr>
                                    <m:ctrlPr>
                                      <a:rPr lang="cs-CZ" b="0" i="1" smtClean="0">
                                        <a:latin typeface="Cambria Math" panose="02040503050406030204" pitchFamily="18" charset="0"/>
                                      </a:rPr>
                                    </m:ctrlPr>
                                  </m:sSubPr>
                                  <m:e>
                                    <m:r>
                                      <a:rPr lang="cs-CZ" b="0" i="1" smtClean="0">
                                        <a:latin typeface="Cambria Math" panose="02040503050406030204" pitchFamily="18" charset="0"/>
                                      </a:rPr>
                                      <m:t>𝛽</m:t>
                                    </m:r>
                                  </m:e>
                                  <m:sub>
                                    <m:r>
                                      <a:rPr lang="cs-CZ" b="0" i="1" smtClean="0">
                                        <a:latin typeface="Cambria Math" panose="02040503050406030204" pitchFamily="18" charset="0"/>
                                      </a:rPr>
                                      <m:t>1</m:t>
                                    </m:r>
                                  </m:sub>
                                </m:sSub>
                              </m:e>
                            </m:mr>
                            <m:mr>
                              <m:e>
                                <m:sSub>
                                  <m:sSubPr>
                                    <m:ctrlPr>
                                      <a:rPr lang="cs-CZ" b="0" i="1" smtClean="0">
                                        <a:latin typeface="Cambria Math" panose="02040503050406030204" pitchFamily="18" charset="0"/>
                                      </a:rPr>
                                    </m:ctrlPr>
                                  </m:sSubPr>
                                  <m:e>
                                    <m:r>
                                      <a:rPr lang="cs-CZ" b="0" i="1" smtClean="0">
                                        <a:latin typeface="Cambria Math" panose="02040503050406030204" pitchFamily="18" charset="0"/>
                                      </a:rPr>
                                      <m:t>𝛽</m:t>
                                    </m:r>
                                  </m:e>
                                  <m:sub>
                                    <m:r>
                                      <a:rPr lang="cs-CZ" b="0" i="1" smtClean="0">
                                        <a:latin typeface="Cambria Math" panose="02040503050406030204" pitchFamily="18" charset="0"/>
                                      </a:rPr>
                                      <m:t>2</m:t>
                                    </m:r>
                                  </m:sub>
                                </m:sSub>
                              </m:e>
                            </m:mr>
                          </m:m>
                        </m:e>
                      </m:d>
                      <m:r>
                        <a:rPr lang="cs-CZ"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cs-CZ" i="1">
                                      <a:latin typeface="Cambria Math" panose="02040503050406030204" pitchFamily="18" charset="0"/>
                                    </a:rPr>
                                  </m:ctrlPr>
                                </m:sSubPr>
                                <m:e>
                                  <m:r>
                                    <a:rPr lang="cs-CZ" b="0" i="1" smtClean="0">
                                      <a:latin typeface="Cambria Math" panose="02040503050406030204" pitchFamily="18" charset="0"/>
                                    </a:rPr>
                                    <m:t>𝑢</m:t>
                                  </m:r>
                                </m:e>
                                <m:sub>
                                  <m:r>
                                    <a:rPr lang="cs-CZ" i="1">
                                      <a:latin typeface="Cambria Math" panose="02040503050406030204" pitchFamily="18" charset="0"/>
                                    </a:rPr>
                                    <m:t>1</m:t>
                                  </m:r>
                                </m:sub>
                              </m:sSub>
                            </m:e>
                            <m:e>
                              <m:sSub>
                                <m:sSubPr>
                                  <m:ctrlPr>
                                    <a:rPr lang="cs-CZ" i="1">
                                      <a:latin typeface="Cambria Math" panose="02040503050406030204" pitchFamily="18" charset="0"/>
                                    </a:rPr>
                                  </m:ctrlPr>
                                </m:sSubPr>
                                <m:e>
                                  <m:r>
                                    <a:rPr lang="cs-CZ" b="0" i="1" smtClean="0">
                                      <a:latin typeface="Cambria Math" panose="02040503050406030204" pitchFamily="18" charset="0"/>
                                    </a:rPr>
                                    <m:t>𝑢</m:t>
                                  </m:r>
                                </m:e>
                                <m:sub>
                                  <m:r>
                                    <a:rPr lang="cs-CZ" i="1">
                                      <a:latin typeface="Cambria Math" panose="02040503050406030204" pitchFamily="18" charset="0"/>
                                    </a:rPr>
                                    <m:t>2</m:t>
                                  </m:r>
                                </m:sub>
                              </m:sSub>
                            </m:e>
                            <m:e>
                              <m:r>
                                <a:rPr lang="en-US" i="1">
                                  <a:latin typeface="Cambria Math" panose="02040503050406030204" pitchFamily="18" charset="0"/>
                                  <a:ea typeface="Cambria Math" panose="02040503050406030204" pitchFamily="18" charset="0"/>
                                </a:rPr>
                                <m:t>⋮</m:t>
                              </m:r>
                            </m:e>
                            <m:e>
                              <m:sSub>
                                <m:sSubPr>
                                  <m:ctrlPr>
                                    <a:rPr lang="cs-CZ" i="1">
                                      <a:latin typeface="Cambria Math" panose="02040503050406030204" pitchFamily="18" charset="0"/>
                                    </a:rPr>
                                  </m:ctrlPr>
                                </m:sSubPr>
                                <m:e>
                                  <m:r>
                                    <a:rPr lang="cs-CZ" b="0" i="1" smtClean="0">
                                      <a:latin typeface="Cambria Math" panose="02040503050406030204" pitchFamily="18" charset="0"/>
                                    </a:rPr>
                                    <m:t>𝑢</m:t>
                                  </m:r>
                                </m:e>
                                <m:sub>
                                  <m:r>
                                    <a:rPr lang="cs-CZ" i="1">
                                      <a:latin typeface="Cambria Math" panose="02040503050406030204" pitchFamily="18" charset="0"/>
                                    </a:rPr>
                                    <m:t>𝑇</m:t>
                                  </m:r>
                                </m:sub>
                              </m:sSub>
                            </m:e>
                          </m:eqArr>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131840" y="3068960"/>
                <a:ext cx="3801682" cy="1405578"/>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574AB102-2050-4B37-8701-A2F345A15BDF}" type="slidenum">
              <a:rPr lang="en-GB" altLang="cs-CZ" sz="1400">
                <a:latin typeface="Times New Roman" pitchFamily="18" charset="0"/>
              </a:rPr>
              <a:pPr>
                <a:spcBef>
                  <a:spcPct val="0"/>
                </a:spcBef>
                <a:buFontTx/>
                <a:buNone/>
              </a:pPr>
              <a:t>50</a:t>
            </a:fld>
            <a:endParaRPr lang="en-GB" altLang="cs-CZ" sz="1400">
              <a:latin typeface="Times New Roman" pitchFamily="18" charset="0"/>
            </a:endParaRPr>
          </a:p>
        </p:txBody>
      </p:sp>
      <p:sp>
        <p:nvSpPr>
          <p:cNvPr id="54276"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Factor Models and Principal Components Analysis</a:t>
            </a:r>
            <a:endParaRPr lang="en-US" altLang="cs-CZ" smtClean="0"/>
          </a:p>
        </p:txBody>
      </p:sp>
      <p:sp>
        <p:nvSpPr>
          <p:cNvPr id="52229" name="Rectangle 3"/>
          <p:cNvSpPr>
            <a:spLocks noGrp="1" noChangeArrowheads="1"/>
          </p:cNvSpPr>
          <p:nvPr>
            <p:ph type="body" idx="1"/>
          </p:nvPr>
        </p:nvSpPr>
        <p:spPr>
          <a:xfrm>
            <a:off x="571500" y="2071688"/>
            <a:ext cx="8001000" cy="4024312"/>
          </a:xfrm>
        </p:spPr>
        <p:txBody>
          <a:bodyPr/>
          <a:lstStyle/>
          <a:p>
            <a:pPr eaLnBrk="1" hangingPunct="1">
              <a:defRPr/>
            </a:pPr>
            <a:r>
              <a:rPr lang="en-GB" altLang="cs-CZ" sz="2000" dirty="0" smtClean="0">
                <a:latin typeface="Times New Roman" panose="02020603050405020304" pitchFamily="18" charset="0"/>
              </a:rPr>
              <a:t>Factor models are employed as dimensionality reduction techniques in situations where we have a large number of closely related variables </a:t>
            </a:r>
          </a:p>
          <a:p>
            <a:pPr eaLnBrk="1" hangingPunct="1">
              <a:defRPr/>
            </a:pPr>
            <a:r>
              <a:rPr lang="en-GB" altLang="cs-CZ" sz="2000" dirty="0" smtClean="0">
                <a:latin typeface="Times New Roman" panose="02020603050405020304" pitchFamily="18" charset="0"/>
              </a:rPr>
              <a:t>They decompose the structure of a set of series into factors that are common and a proportion that is specific to each series (idiosyncratic) </a:t>
            </a:r>
          </a:p>
          <a:p>
            <a:pPr eaLnBrk="1" hangingPunct="1">
              <a:defRPr/>
            </a:pPr>
            <a:r>
              <a:rPr lang="en-GB" altLang="cs-CZ" sz="2000" dirty="0" smtClean="0">
                <a:latin typeface="Times New Roman" panose="02020603050405020304" pitchFamily="18" charset="0"/>
              </a:rPr>
              <a:t>There are two types of such models: economic and mathematical factor models</a:t>
            </a:r>
          </a:p>
          <a:p>
            <a:pPr eaLnBrk="1" hangingPunct="1">
              <a:defRPr/>
            </a:pPr>
            <a:r>
              <a:rPr lang="en-GB" altLang="cs-CZ" sz="2000" dirty="0" smtClean="0">
                <a:latin typeface="Times New Roman" panose="02020603050405020304" pitchFamily="18" charset="0"/>
              </a:rPr>
              <a:t>The key distinction between the two is that the factors are observable for the former but are latent (unobservable) for the latter</a:t>
            </a:r>
          </a:p>
          <a:p>
            <a:pPr eaLnBrk="1" hangingPunct="1">
              <a:defRPr/>
            </a:pPr>
            <a:r>
              <a:rPr lang="en-GB" altLang="cs-CZ" sz="2000" dirty="0" smtClean="0">
                <a:latin typeface="Times New Roman" panose="02020603050405020304" pitchFamily="18" charset="0"/>
              </a:rPr>
              <a:t>Observable factor models include the APT model of Ross (1976)</a:t>
            </a:r>
          </a:p>
          <a:p>
            <a:pPr eaLnBrk="1" hangingPunct="1">
              <a:defRPr/>
            </a:pPr>
            <a:r>
              <a:rPr lang="en-GB" altLang="cs-CZ" sz="2000" dirty="0" smtClean="0">
                <a:latin typeface="Times New Roman" panose="02020603050405020304" pitchFamily="18" charset="0"/>
              </a:rPr>
              <a:t>The most common mathematical model is principal components analysis </a:t>
            </a:r>
          </a:p>
          <a:p>
            <a:pPr eaLnBrk="1" hangingPunct="1">
              <a:defRPr/>
            </a:pPr>
            <a:r>
              <a:rPr lang="en-GB" altLang="cs-CZ" sz="2000" b="1" dirty="0" smtClean="0">
                <a:latin typeface="Times New Roman" panose="02020603050405020304" pitchFamily="18" charset="0"/>
              </a:rPr>
              <a:t>PCA may be useful where explanatory variables are closely related – for example, in the context of near </a:t>
            </a:r>
            <a:r>
              <a:rPr lang="en-GB" altLang="cs-CZ" sz="2000" b="1" dirty="0" smtClean="0">
                <a:solidFill>
                  <a:schemeClr val="accent1">
                    <a:lumMod val="60000"/>
                    <a:lumOff val="40000"/>
                  </a:schemeClr>
                </a:solidFill>
                <a:latin typeface="Times New Roman" panose="02020603050405020304" pitchFamily="18" charset="0"/>
              </a:rPr>
              <a:t>multicollinearity</a:t>
            </a:r>
            <a:r>
              <a:rPr lang="en-GB" altLang="cs-CZ" sz="2000" dirty="0" smtClean="0">
                <a:solidFill>
                  <a:schemeClr val="accent1">
                    <a:lumMod val="60000"/>
                    <a:lumOff val="40000"/>
                  </a:schemeClr>
                </a:solidFill>
                <a:latin typeface="Times New Roman" panose="02020603050405020304"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C58EACC-8CDF-48F3-89DF-F19E479F894F}" type="slidenum">
              <a:rPr lang="en-GB" altLang="cs-CZ" sz="1400">
                <a:latin typeface="Times New Roman" pitchFamily="18" charset="0"/>
              </a:rPr>
              <a:pPr>
                <a:spcBef>
                  <a:spcPct val="0"/>
                </a:spcBef>
                <a:buFontTx/>
                <a:buNone/>
              </a:pPr>
              <a:t>51</a:t>
            </a:fld>
            <a:endParaRPr lang="en-GB" altLang="cs-CZ" sz="1400">
              <a:latin typeface="Times New Roman" pitchFamily="18" charset="0"/>
            </a:endParaRPr>
          </a:p>
        </p:txBody>
      </p:sp>
      <p:sp>
        <p:nvSpPr>
          <p:cNvPr id="55300"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How PCA Works</a:t>
            </a:r>
            <a:endParaRPr lang="en-US" altLang="cs-CZ" smtClean="0"/>
          </a:p>
        </p:txBody>
      </p:sp>
      <p:sp>
        <p:nvSpPr>
          <p:cNvPr id="55301" name="Rectangle 3"/>
          <p:cNvSpPr>
            <a:spLocks noGrp="1" noChangeArrowheads="1"/>
          </p:cNvSpPr>
          <p:nvPr>
            <p:ph type="body" idx="1"/>
          </p:nvPr>
        </p:nvSpPr>
        <p:spPr/>
        <p:txBody>
          <a:bodyPr/>
          <a:lstStyle/>
          <a:p>
            <a:pPr eaLnBrk="1" hangingPunct="1"/>
            <a:r>
              <a:rPr lang="en-GB" altLang="cs-CZ" sz="2000" smtClean="0">
                <a:latin typeface="Times New Roman" pitchFamily="18" charset="0"/>
              </a:rPr>
              <a:t>If there are </a:t>
            </a:r>
            <a:r>
              <a:rPr lang="en-GB" altLang="cs-CZ" sz="2000" i="1" smtClean="0">
                <a:latin typeface="Times New Roman" pitchFamily="18" charset="0"/>
              </a:rPr>
              <a:t>k</a:t>
            </a:r>
            <a:r>
              <a:rPr lang="en-GB" altLang="cs-CZ" sz="2000" smtClean="0">
                <a:latin typeface="Times New Roman" pitchFamily="18" charset="0"/>
              </a:rPr>
              <a:t> explanatory variables in the regression model, PCA will transform them into </a:t>
            </a:r>
            <a:r>
              <a:rPr lang="en-GB" altLang="cs-CZ" sz="2000" b="1" i="1" smtClean="0">
                <a:latin typeface="Times New Roman" pitchFamily="18" charset="0"/>
              </a:rPr>
              <a:t>k </a:t>
            </a:r>
            <a:r>
              <a:rPr lang="en-GB" altLang="cs-CZ" sz="2000" b="1" smtClean="0">
                <a:latin typeface="Times New Roman" pitchFamily="18" charset="0"/>
              </a:rPr>
              <a:t>uncorrelated new variables</a:t>
            </a:r>
          </a:p>
          <a:p>
            <a:pPr eaLnBrk="1" hangingPunct="1"/>
            <a:r>
              <a:rPr lang="en-GB" altLang="cs-CZ" sz="2000" smtClean="0">
                <a:latin typeface="Times New Roman" pitchFamily="18" charset="0"/>
              </a:rPr>
              <a:t>Suppose that the original explanatory variables are denoted </a:t>
            </a:r>
            <a:r>
              <a:rPr lang="en-GB" altLang="cs-CZ" sz="2000" i="1" smtClean="0">
                <a:latin typeface="Times New Roman" pitchFamily="18" charset="0"/>
              </a:rPr>
              <a:t>x</a:t>
            </a:r>
            <a:r>
              <a:rPr lang="en-GB" altLang="cs-CZ" sz="2000" baseline="-25000" smtClean="0">
                <a:latin typeface="Times New Roman" pitchFamily="18" charset="0"/>
              </a:rPr>
              <a:t>1</a:t>
            </a:r>
            <a:r>
              <a:rPr lang="en-GB" altLang="cs-CZ" sz="2000" smtClean="0">
                <a:latin typeface="Times New Roman" pitchFamily="18" charset="0"/>
              </a:rPr>
              <a:t>, </a:t>
            </a:r>
            <a:r>
              <a:rPr lang="en-GB" altLang="cs-CZ" sz="2000" i="1" smtClean="0">
                <a:latin typeface="Times New Roman" pitchFamily="18" charset="0"/>
              </a:rPr>
              <a:t>x</a:t>
            </a:r>
            <a:r>
              <a:rPr lang="en-GB" altLang="cs-CZ" sz="2000" baseline="-25000" smtClean="0">
                <a:latin typeface="Times New Roman" pitchFamily="18" charset="0"/>
              </a:rPr>
              <a:t>2</a:t>
            </a:r>
            <a:r>
              <a:rPr lang="en-GB" altLang="cs-CZ" sz="2000" smtClean="0">
                <a:latin typeface="Times New Roman" pitchFamily="18" charset="0"/>
              </a:rPr>
              <a:t>, . . . , </a:t>
            </a:r>
            <a:r>
              <a:rPr lang="en-GB" altLang="cs-CZ" sz="2000" i="1" smtClean="0">
                <a:latin typeface="Times New Roman" pitchFamily="18" charset="0"/>
              </a:rPr>
              <a:t>x</a:t>
            </a:r>
            <a:r>
              <a:rPr lang="en-GB" altLang="cs-CZ" sz="2000" i="1" baseline="-25000" smtClean="0">
                <a:latin typeface="Times New Roman" pitchFamily="18" charset="0"/>
              </a:rPr>
              <a:t>k</a:t>
            </a:r>
            <a:r>
              <a:rPr lang="en-GB" altLang="cs-CZ" sz="2000" smtClean="0">
                <a:latin typeface="Times New Roman" pitchFamily="18" charset="0"/>
              </a:rPr>
              <a:t>, and denote the principal components by </a:t>
            </a:r>
            <a:r>
              <a:rPr lang="en-GB" altLang="cs-CZ" sz="2000" i="1" smtClean="0">
                <a:latin typeface="Times New Roman" pitchFamily="18" charset="0"/>
              </a:rPr>
              <a:t>p</a:t>
            </a:r>
            <a:r>
              <a:rPr lang="en-GB" altLang="cs-CZ" sz="2000" baseline="-25000" smtClean="0">
                <a:latin typeface="Times New Roman" pitchFamily="18" charset="0"/>
              </a:rPr>
              <a:t>1</a:t>
            </a:r>
            <a:r>
              <a:rPr lang="en-GB" altLang="cs-CZ" sz="2000" smtClean="0">
                <a:latin typeface="Times New Roman" pitchFamily="18" charset="0"/>
              </a:rPr>
              <a:t>, </a:t>
            </a:r>
            <a:r>
              <a:rPr lang="en-GB" altLang="cs-CZ" sz="2000" i="1" smtClean="0">
                <a:latin typeface="Times New Roman" pitchFamily="18" charset="0"/>
              </a:rPr>
              <a:t>p</a:t>
            </a:r>
            <a:r>
              <a:rPr lang="en-GB" altLang="cs-CZ" sz="2000" baseline="-25000" smtClean="0">
                <a:latin typeface="Times New Roman" pitchFamily="18" charset="0"/>
              </a:rPr>
              <a:t>2</a:t>
            </a:r>
            <a:r>
              <a:rPr lang="en-GB" altLang="cs-CZ" sz="2000" smtClean="0">
                <a:latin typeface="Times New Roman" pitchFamily="18" charset="0"/>
              </a:rPr>
              <a:t>, . . . , </a:t>
            </a:r>
            <a:r>
              <a:rPr lang="en-GB" altLang="cs-CZ" sz="2000" i="1" smtClean="0">
                <a:latin typeface="Times New Roman" pitchFamily="18" charset="0"/>
              </a:rPr>
              <a:t>p</a:t>
            </a:r>
            <a:r>
              <a:rPr lang="en-GB" altLang="cs-CZ" sz="2000" i="1" baseline="-25000" smtClean="0">
                <a:latin typeface="Times New Roman" pitchFamily="18" charset="0"/>
              </a:rPr>
              <a:t>k</a:t>
            </a:r>
          </a:p>
          <a:p>
            <a:pPr eaLnBrk="1" hangingPunct="1"/>
            <a:r>
              <a:rPr lang="en-GB" altLang="cs-CZ" sz="2000" smtClean="0">
                <a:latin typeface="Times New Roman" pitchFamily="18" charset="0"/>
              </a:rPr>
              <a:t>These </a:t>
            </a:r>
            <a:r>
              <a:rPr lang="en-GB" altLang="cs-CZ" sz="2000" b="1" smtClean="0">
                <a:latin typeface="Times New Roman" pitchFamily="18" charset="0"/>
              </a:rPr>
              <a:t>principal components are independent linear combinations of the original data</a:t>
            </a:r>
            <a:r>
              <a:rPr lang="en-GB" altLang="cs-CZ" sz="2000" smtClean="0">
                <a:latin typeface="Times New Roman" pitchFamily="18" charset="0"/>
              </a:rPr>
              <a:t>:</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where </a:t>
            </a:r>
            <a:r>
              <a:rPr lang="en-GB" altLang="cs-CZ" sz="2000" i="1" smtClean="0">
                <a:latin typeface="Times New Roman" pitchFamily="18" charset="0"/>
              </a:rPr>
              <a:t>α</a:t>
            </a:r>
            <a:r>
              <a:rPr lang="en-GB" altLang="cs-CZ" sz="2000" i="1" baseline="-25000" smtClean="0">
                <a:latin typeface="Times New Roman" pitchFamily="18" charset="0"/>
              </a:rPr>
              <a:t>ij</a:t>
            </a:r>
            <a:r>
              <a:rPr lang="en-GB" altLang="cs-CZ" sz="2000" smtClean="0">
                <a:latin typeface="Times New Roman" pitchFamily="18" charset="0"/>
              </a:rPr>
              <a:t> are coefficients to be calculated, representing the coefficient on the </a:t>
            </a:r>
            <a:r>
              <a:rPr lang="en-GB" altLang="cs-CZ" sz="2000" i="1" smtClean="0">
                <a:latin typeface="Times New Roman" pitchFamily="18" charset="0"/>
              </a:rPr>
              <a:t>j</a:t>
            </a:r>
            <a:r>
              <a:rPr lang="en-GB" altLang="cs-CZ" sz="2000" baseline="30000" smtClean="0">
                <a:latin typeface="Times New Roman" pitchFamily="18" charset="0"/>
              </a:rPr>
              <a:t>th</a:t>
            </a:r>
            <a:r>
              <a:rPr lang="en-GB" altLang="cs-CZ" sz="2000" smtClean="0">
                <a:latin typeface="Times New Roman" pitchFamily="18" charset="0"/>
              </a:rPr>
              <a:t> explanatory variable in the </a:t>
            </a:r>
            <a:r>
              <a:rPr lang="en-GB" altLang="cs-CZ" sz="2000" i="1" smtClean="0">
                <a:latin typeface="Times New Roman" pitchFamily="18" charset="0"/>
              </a:rPr>
              <a:t>i</a:t>
            </a:r>
            <a:r>
              <a:rPr lang="en-GB" altLang="cs-CZ" sz="2000" baseline="30000" smtClean="0">
                <a:latin typeface="Times New Roman" pitchFamily="18" charset="0"/>
              </a:rPr>
              <a:t>th</a:t>
            </a:r>
            <a:r>
              <a:rPr lang="en-GB" altLang="cs-CZ" sz="2000" smtClean="0">
                <a:latin typeface="Times New Roman" pitchFamily="18" charset="0"/>
              </a:rPr>
              <a:t> principal component</a:t>
            </a:r>
          </a:p>
          <a:p>
            <a:pPr eaLnBrk="1" hangingPunct="1"/>
            <a:r>
              <a:rPr lang="en-GB" altLang="cs-CZ" sz="2000" smtClean="0">
                <a:latin typeface="Times New Roman" pitchFamily="18" charset="0"/>
              </a:rPr>
              <a:t>These coefficients are factor loadings.</a:t>
            </a:r>
          </a:p>
        </p:txBody>
      </p:sp>
      <p:pic>
        <p:nvPicPr>
          <p:cNvPr id="553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89363"/>
            <a:ext cx="3902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9B508830-7409-49A5-BC18-AC8AAE5BA65F}" type="slidenum">
              <a:rPr lang="en-GB" altLang="cs-CZ" sz="1400">
                <a:latin typeface="Times New Roman" pitchFamily="18" charset="0"/>
              </a:rPr>
              <a:pPr>
                <a:spcBef>
                  <a:spcPct val="0"/>
                </a:spcBef>
                <a:buFontTx/>
                <a:buNone/>
              </a:pPr>
              <a:t>52</a:t>
            </a:fld>
            <a:endParaRPr lang="en-GB" altLang="cs-CZ" sz="1400">
              <a:latin typeface="Times New Roman" pitchFamily="18" charset="0"/>
            </a:endParaRPr>
          </a:p>
        </p:txBody>
      </p:sp>
      <p:sp>
        <p:nvSpPr>
          <p:cNvPr id="56324"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PCA – More Details</a:t>
            </a:r>
            <a:endParaRPr lang="en-US" altLang="cs-CZ" smtClean="0"/>
          </a:p>
        </p:txBody>
      </p:sp>
      <p:sp>
        <p:nvSpPr>
          <p:cNvPr id="56325" name="Rectangle 3"/>
          <p:cNvSpPr>
            <a:spLocks noGrp="1" noChangeArrowheads="1"/>
          </p:cNvSpPr>
          <p:nvPr>
            <p:ph type="body" idx="1"/>
          </p:nvPr>
        </p:nvSpPr>
        <p:spPr/>
        <p:txBody>
          <a:bodyPr/>
          <a:lstStyle/>
          <a:p>
            <a:pPr eaLnBrk="1" hangingPunct="1"/>
            <a:r>
              <a:rPr lang="en-GB" altLang="cs-CZ" sz="2000" smtClean="0">
                <a:latin typeface="Times New Roman" pitchFamily="18" charset="0"/>
              </a:rPr>
              <a:t>The sum of the squares of the coefficients for each component will be one </a:t>
            </a:r>
          </a:p>
          <a:p>
            <a:pPr eaLnBrk="1" hangingPunct="1"/>
            <a:r>
              <a:rPr lang="en-GB" altLang="cs-CZ" sz="2000" smtClean="0">
                <a:latin typeface="Times New Roman" pitchFamily="18" charset="0"/>
              </a:rPr>
              <a:t>Constructing the components is a purely mathematical exercise in constrained optimisation, and thus no assumption is made concerning the structure, distribution, or other properties of the variables</a:t>
            </a:r>
          </a:p>
          <a:p>
            <a:pPr eaLnBrk="1" hangingPunct="1"/>
            <a:r>
              <a:rPr lang="en-GB" altLang="cs-CZ" sz="2000" smtClean="0">
                <a:latin typeface="Times New Roman" pitchFamily="18" charset="0"/>
              </a:rPr>
              <a:t>The principal components are derived in such a way that they are in descending order of importance. </a:t>
            </a:r>
          </a:p>
          <a:p>
            <a:pPr eaLnBrk="1" hangingPunct="1"/>
            <a:r>
              <a:rPr lang="en-GB" altLang="cs-CZ" sz="2000" smtClean="0">
                <a:latin typeface="Times New Roman" pitchFamily="18" charset="0"/>
              </a:rPr>
              <a:t>Although there are </a:t>
            </a:r>
            <a:r>
              <a:rPr lang="en-GB" altLang="cs-CZ" sz="2000" i="1" smtClean="0">
                <a:latin typeface="Times New Roman" pitchFamily="18" charset="0"/>
              </a:rPr>
              <a:t>k</a:t>
            </a:r>
            <a:r>
              <a:rPr lang="en-GB" altLang="cs-CZ" sz="2000" smtClean="0">
                <a:latin typeface="Times New Roman" pitchFamily="18" charset="0"/>
              </a:rPr>
              <a:t> principal components, </a:t>
            </a:r>
            <a:r>
              <a:rPr lang="en-GB" altLang="cs-CZ" sz="2000" b="1" smtClean="0">
                <a:latin typeface="Times New Roman" pitchFamily="18" charset="0"/>
              </a:rPr>
              <a:t>if there is some </a:t>
            </a:r>
            <a:r>
              <a:rPr lang="en-GB" altLang="cs-CZ" sz="2000" b="1" smtClean="0">
                <a:solidFill>
                  <a:schemeClr val="accent1"/>
                </a:solidFill>
                <a:latin typeface="Times New Roman" pitchFamily="18" charset="0"/>
              </a:rPr>
              <a:t>collinearity </a:t>
            </a:r>
            <a:r>
              <a:rPr lang="en-GB" altLang="cs-CZ" sz="2000" b="1" smtClean="0">
                <a:latin typeface="Times New Roman" pitchFamily="18" charset="0"/>
              </a:rPr>
              <a:t>between the original explanatory variables, it is likely that some of the principal components will account for so little of the variation that they can be discarded</a:t>
            </a:r>
            <a:r>
              <a:rPr lang="en-GB" altLang="cs-CZ" sz="2000" smtClean="0">
                <a:latin typeface="Times New Roman" pitchFamily="18" charset="0"/>
              </a:rPr>
              <a:t>.</a:t>
            </a:r>
          </a:p>
          <a:p>
            <a:pPr eaLnBrk="1" hangingPunct="1"/>
            <a:endParaRPr lang="en-GB" altLang="cs-CZ" sz="2000" smtClean="0">
              <a:latin typeface="Times New Roman" pitchFamily="18" charset="0"/>
            </a:endParaRPr>
          </a:p>
        </p:txBody>
      </p:sp>
      <p:sp>
        <p:nvSpPr>
          <p:cNvPr id="6" name="TextBox 5"/>
          <p:cNvSpPr txBox="1">
            <a:spLocks noRot="1" noChangeAspect="1" noMove="1" noResize="1" noEditPoints="1" noAdjustHandles="1" noChangeArrowheads="1" noChangeShapeType="1" noTextEdit="1"/>
          </p:cNvSpPr>
          <p:nvPr/>
        </p:nvSpPr>
        <p:spPr>
          <a:xfrm>
            <a:off x="1763688" y="2276872"/>
            <a:ext cx="3554548" cy="373179"/>
          </a:xfrm>
          <a:prstGeom prst="rect">
            <a:avLst/>
          </a:prstGeom>
          <a:blipFill rotWithShape="0">
            <a:blip r:embed="rId2"/>
            <a:stretch>
              <a:fillRect l="-12007" t="-114754" b="-188525"/>
            </a:stretch>
          </a:blipFill>
        </p:spPr>
        <p:txBody>
          <a:bodyPr/>
          <a:lstStyle/>
          <a:p>
            <a:pPr>
              <a:defRPr/>
            </a:pPr>
            <a:r>
              <a:rPr lang="en-US">
                <a:no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C4A8F2AF-2093-4F64-9CBA-7BE5FB744676}" type="slidenum">
              <a:rPr lang="en-GB" altLang="cs-CZ" sz="1400">
                <a:latin typeface="Times New Roman" pitchFamily="18" charset="0"/>
              </a:rPr>
              <a:pPr>
                <a:spcBef>
                  <a:spcPct val="0"/>
                </a:spcBef>
                <a:buFontTx/>
                <a:buNone/>
              </a:pPr>
              <a:t>53</a:t>
            </a:fld>
            <a:endParaRPr lang="en-GB" altLang="cs-CZ" sz="1400">
              <a:latin typeface="Times New Roman" pitchFamily="18" charset="0"/>
            </a:endParaRPr>
          </a:p>
        </p:txBody>
      </p:sp>
      <p:sp>
        <p:nvSpPr>
          <p:cNvPr id="57348"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Principal Components as Eigenvalues</a:t>
            </a:r>
            <a:endParaRPr lang="en-US" altLang="cs-CZ" smtClean="0"/>
          </a:p>
        </p:txBody>
      </p:sp>
      <p:sp>
        <p:nvSpPr>
          <p:cNvPr id="57349" name="Rectangle 3"/>
          <p:cNvSpPr>
            <a:spLocks noGrp="1" noChangeArrowheads="1"/>
          </p:cNvSpPr>
          <p:nvPr>
            <p:ph type="body" idx="1"/>
          </p:nvPr>
        </p:nvSpPr>
        <p:spPr/>
        <p:txBody>
          <a:bodyPr/>
          <a:lstStyle/>
          <a:p>
            <a:pPr eaLnBrk="1" hangingPunct="1"/>
            <a:r>
              <a:rPr lang="en-GB" altLang="cs-CZ" sz="2000" smtClean="0">
                <a:latin typeface="Times New Roman" pitchFamily="18" charset="0"/>
              </a:rPr>
              <a:t>The principal components can also be understood as the </a:t>
            </a:r>
            <a:r>
              <a:rPr lang="en-GB" altLang="cs-CZ" sz="2000" b="1" smtClean="0">
                <a:latin typeface="Times New Roman" pitchFamily="18" charset="0"/>
              </a:rPr>
              <a:t>eigenvalues of (</a:t>
            </a:r>
            <a:r>
              <a:rPr lang="en-GB" altLang="cs-CZ" sz="2000" b="1" i="1" smtClean="0">
                <a:latin typeface="Times New Roman" pitchFamily="18" charset="0"/>
              </a:rPr>
              <a:t>X</a:t>
            </a:r>
            <a:r>
              <a:rPr lang="en-GB" altLang="cs-CZ" sz="2000" b="1" smtClean="0">
                <a:latin typeface="Times New Roman" pitchFamily="18" charset="0"/>
              </a:rPr>
              <a:t>′</a:t>
            </a:r>
            <a:r>
              <a:rPr lang="en-GB" altLang="cs-CZ" sz="2000" b="1" i="1" smtClean="0">
                <a:latin typeface="Times New Roman" pitchFamily="18" charset="0"/>
              </a:rPr>
              <a:t>X</a:t>
            </a:r>
            <a:r>
              <a:rPr lang="en-GB" altLang="cs-CZ" sz="2000" b="1" smtClean="0">
                <a:latin typeface="Times New Roman" pitchFamily="18" charset="0"/>
              </a:rPr>
              <a:t>)</a:t>
            </a:r>
            <a:r>
              <a:rPr lang="en-GB" altLang="cs-CZ" sz="2000" smtClean="0">
                <a:latin typeface="Times New Roman" pitchFamily="18" charset="0"/>
              </a:rPr>
              <a:t>, where </a:t>
            </a:r>
            <a:r>
              <a:rPr lang="en-GB" altLang="cs-CZ" sz="2000" i="1" smtClean="0">
                <a:latin typeface="Times New Roman" pitchFamily="18" charset="0"/>
              </a:rPr>
              <a:t>X</a:t>
            </a:r>
            <a:r>
              <a:rPr lang="en-GB" altLang="cs-CZ" sz="2000" smtClean="0">
                <a:latin typeface="Times New Roman" pitchFamily="18" charset="0"/>
              </a:rPr>
              <a:t> is the matrix of observations on the original variables</a:t>
            </a:r>
          </a:p>
          <a:p>
            <a:pPr eaLnBrk="1" hangingPunct="1"/>
            <a:r>
              <a:rPr lang="en-GB" altLang="cs-CZ" sz="2000" smtClean="0">
                <a:latin typeface="Times New Roman" pitchFamily="18" charset="0"/>
              </a:rPr>
              <a:t>If the ordered eigenvalues are denoted </a:t>
            </a:r>
            <a:r>
              <a:rPr lang="en-GB" altLang="cs-CZ" sz="2000" i="1" smtClean="0">
                <a:latin typeface="Times New Roman" pitchFamily="18" charset="0"/>
              </a:rPr>
              <a:t>λ</a:t>
            </a:r>
            <a:r>
              <a:rPr lang="en-GB" altLang="cs-CZ" sz="2000" i="1" baseline="-25000" smtClean="0">
                <a:latin typeface="Times New Roman" pitchFamily="18" charset="0"/>
              </a:rPr>
              <a:t>i</a:t>
            </a:r>
            <a:r>
              <a:rPr lang="en-GB" altLang="cs-CZ" sz="2000" smtClean="0">
                <a:latin typeface="Times New Roman" pitchFamily="18" charset="0"/>
              </a:rPr>
              <a:t> (</a:t>
            </a:r>
            <a:r>
              <a:rPr lang="en-GB" altLang="cs-CZ" sz="2000" i="1" smtClean="0">
                <a:latin typeface="Times New Roman" pitchFamily="18" charset="0"/>
              </a:rPr>
              <a:t>i </a:t>
            </a:r>
            <a:r>
              <a:rPr lang="en-GB" altLang="cs-CZ" sz="2000" smtClean="0">
                <a:latin typeface="Times New Roman" pitchFamily="18" charset="0"/>
              </a:rPr>
              <a:t>= 1, . . . , </a:t>
            </a:r>
            <a:r>
              <a:rPr lang="en-GB" altLang="cs-CZ" sz="2000" i="1" smtClean="0">
                <a:latin typeface="Times New Roman" pitchFamily="18" charset="0"/>
              </a:rPr>
              <a:t>k</a:t>
            </a:r>
            <a:r>
              <a:rPr lang="en-GB" altLang="cs-CZ" sz="2000" smtClean="0">
                <a:latin typeface="Times New Roman" pitchFamily="18" charset="0"/>
              </a:rPr>
              <a:t>), the ratio:</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a:t>
            </a:r>
          </a:p>
          <a:p>
            <a:pPr eaLnBrk="1" hangingPunct="1">
              <a:buFontTx/>
              <a:buNone/>
            </a:pPr>
            <a:r>
              <a:rPr lang="en-GB" altLang="cs-CZ" sz="2000" smtClean="0">
                <a:latin typeface="Times New Roman" pitchFamily="18" charset="0"/>
              </a:rPr>
              <a:t>	gives the proportion of the total variation in the original data explained by the principal component </a:t>
            </a:r>
            <a:r>
              <a:rPr lang="en-GB" altLang="cs-CZ" sz="2000" i="1" smtClean="0">
                <a:latin typeface="Times New Roman" pitchFamily="18" charset="0"/>
              </a:rPr>
              <a:t>i</a:t>
            </a:r>
            <a:endParaRPr lang="en-GB" altLang="cs-CZ" sz="2000" smtClean="0">
              <a:latin typeface="Times New Roman" pitchFamily="18" charset="0"/>
            </a:endParaRPr>
          </a:p>
          <a:p>
            <a:pPr eaLnBrk="1" hangingPunct="1"/>
            <a:r>
              <a:rPr lang="en-GB" altLang="cs-CZ" sz="2000" smtClean="0">
                <a:latin typeface="Times New Roman" pitchFamily="18" charset="0"/>
              </a:rPr>
              <a:t>If only the first </a:t>
            </a:r>
            <a:r>
              <a:rPr lang="en-GB" altLang="cs-CZ" sz="2000" i="1" smtClean="0">
                <a:latin typeface="Times New Roman" pitchFamily="18" charset="0"/>
              </a:rPr>
              <a:t>r </a:t>
            </a:r>
            <a:r>
              <a:rPr lang="en-GB" altLang="cs-CZ" sz="2000" smtClean="0">
                <a:latin typeface="Times New Roman" pitchFamily="18" charset="0"/>
              </a:rPr>
              <a:t>(0 &lt; </a:t>
            </a:r>
            <a:r>
              <a:rPr lang="en-GB" altLang="cs-CZ" sz="2000" i="1" smtClean="0">
                <a:latin typeface="Times New Roman" pitchFamily="18" charset="0"/>
              </a:rPr>
              <a:t>r</a:t>
            </a:r>
            <a:r>
              <a:rPr lang="en-GB" altLang="cs-CZ" sz="2000" smtClean="0">
                <a:latin typeface="Times New Roman" pitchFamily="18" charset="0"/>
              </a:rPr>
              <a:t> &lt; </a:t>
            </a:r>
            <a:r>
              <a:rPr lang="en-GB" altLang="cs-CZ" sz="2000" i="1" smtClean="0">
                <a:latin typeface="Times New Roman" pitchFamily="18" charset="0"/>
              </a:rPr>
              <a:t>k</a:t>
            </a:r>
            <a:r>
              <a:rPr lang="en-GB" altLang="cs-CZ" sz="2000" smtClean="0">
                <a:latin typeface="Times New Roman" pitchFamily="18" charset="0"/>
              </a:rPr>
              <a:t>) principal components are useful in explaining the variation of (</a:t>
            </a:r>
            <a:r>
              <a:rPr lang="en-GB" altLang="cs-CZ" sz="2000" i="1" smtClean="0">
                <a:latin typeface="Times New Roman" pitchFamily="18" charset="0"/>
              </a:rPr>
              <a:t>X</a:t>
            </a:r>
            <a:r>
              <a:rPr lang="en-GB" altLang="cs-CZ" sz="2000" smtClean="0">
                <a:latin typeface="Times New Roman" pitchFamily="18" charset="0"/>
              </a:rPr>
              <a:t>′</a:t>
            </a:r>
            <a:r>
              <a:rPr lang="en-GB" altLang="cs-CZ" sz="2000" i="1" smtClean="0">
                <a:latin typeface="Times New Roman" pitchFamily="18" charset="0"/>
              </a:rPr>
              <a:t>X</a:t>
            </a:r>
            <a:r>
              <a:rPr lang="en-GB" altLang="cs-CZ" sz="2000" smtClean="0">
                <a:latin typeface="Times New Roman" pitchFamily="18" charset="0"/>
              </a:rPr>
              <a:t>) and are retained, the remaining </a:t>
            </a:r>
            <a:r>
              <a:rPr lang="en-GB" altLang="cs-CZ" sz="2000" i="1" smtClean="0">
                <a:latin typeface="Times New Roman" pitchFamily="18" charset="0"/>
              </a:rPr>
              <a:t>k−r </a:t>
            </a:r>
            <a:r>
              <a:rPr lang="en-GB" altLang="cs-CZ" sz="2000" smtClean="0">
                <a:latin typeface="Times New Roman" pitchFamily="18" charset="0"/>
              </a:rPr>
              <a:t>components  would be discarded.</a:t>
            </a:r>
          </a:p>
        </p:txBody>
      </p:sp>
      <p:pic>
        <p:nvPicPr>
          <p:cNvPr id="573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288" y="3309938"/>
            <a:ext cx="11430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8"/>
          <p:cNvSpPr>
            <a:spLocks noChangeArrowheads="1"/>
          </p:cNvSpPr>
          <p:nvPr/>
        </p:nvSpPr>
        <p:spPr bwMode="auto">
          <a:xfrm>
            <a:off x="3419475" y="3563938"/>
            <a:ext cx="545306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pPr>
            <a:r>
              <a:rPr lang="en-US" altLang="en-US" sz="1000">
                <a:solidFill>
                  <a:schemeClr val="accent1"/>
                </a:solidFill>
                <a:latin typeface="Arial Unicode MS" pitchFamily="34" charset="-128"/>
              </a:rPr>
              <a:t>e = eig(X’X</a:t>
            </a:r>
            <a:r>
              <a:rPr lang="en-US" altLang="en-US" sz="1000">
                <a:latin typeface="Arial Unicode MS" pitchFamily="34" charset="-128"/>
              </a:rPr>
              <a:t>)</a:t>
            </a:r>
            <a:r>
              <a:rPr lang="en-US" altLang="en-US" sz="1100">
                <a:latin typeface="Times New Roman" pitchFamily="18" charset="0"/>
              </a:rPr>
              <a:t> returns a column vector containing the eigenvalues of square matrix </a:t>
            </a:r>
            <a:r>
              <a:rPr lang="en-US" altLang="en-US" sz="1000">
                <a:solidFill>
                  <a:schemeClr val="accent1"/>
                </a:solidFill>
                <a:latin typeface="Arial Unicode MS" pitchFamily="34" charset="-128"/>
              </a:rPr>
              <a:t>X’X</a:t>
            </a:r>
            <a:r>
              <a:rPr lang="en-US" altLang="en-US" sz="1100">
                <a:latin typeface="Times New Roman" pitchFamily="18" charset="0"/>
              </a:rPr>
              <a:t>. </a:t>
            </a:r>
            <a:endParaRPr lang="en-US" altLang="en-US">
              <a:latin typeface="Times New Roman" pitchFamily="18" charset="0"/>
            </a:endParaRPr>
          </a:p>
        </p:txBody>
      </p:sp>
      <p:sp>
        <p:nvSpPr>
          <p:cNvPr id="6" name="Rectangle 9"/>
          <p:cNvSpPr>
            <a:spLocks noChangeArrowheads="1"/>
          </p:cNvSpPr>
          <p:nvPr/>
        </p:nvSpPr>
        <p:spPr bwMode="auto">
          <a:xfrm>
            <a:off x="3395663" y="3779838"/>
            <a:ext cx="8748712"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171450" indent="-171450">
              <a:buFont typeface="Arial" panose="020B0604020202020204" pitchFamily="34" charset="0"/>
              <a:buChar char="•"/>
              <a:defRPr/>
            </a:pPr>
            <a:r>
              <a:rPr lang="en-US" altLang="en-US" sz="1000" dirty="0">
                <a:solidFill>
                  <a:schemeClr val="accent1"/>
                </a:solidFill>
                <a:latin typeface="Arial Unicode MS" panose="020B0604020202020204" pitchFamily="34" charset="-128"/>
              </a:rPr>
              <a:t>[V,D] = </a:t>
            </a:r>
            <a:r>
              <a:rPr lang="en-US" altLang="en-US" sz="1000" dirty="0" err="1">
                <a:solidFill>
                  <a:schemeClr val="accent1"/>
                </a:solidFill>
                <a:latin typeface="Arial Unicode MS" panose="020B0604020202020204" pitchFamily="34" charset="-128"/>
              </a:rPr>
              <a:t>eig</a:t>
            </a:r>
            <a:r>
              <a:rPr lang="en-US" altLang="en-US" sz="1000" dirty="0">
                <a:solidFill>
                  <a:schemeClr val="accent1"/>
                </a:solidFill>
                <a:latin typeface="Arial Unicode MS" panose="020B0604020202020204" pitchFamily="34" charset="-128"/>
              </a:rPr>
              <a:t>(X’X</a:t>
            </a:r>
            <a:r>
              <a:rPr lang="en-US" altLang="en-US" sz="1000" dirty="0">
                <a:latin typeface="Arial Unicode MS" panose="020B0604020202020204" pitchFamily="34" charset="-128"/>
              </a:rPr>
              <a:t>)</a:t>
            </a:r>
            <a:r>
              <a:rPr lang="en-US" altLang="en-US" sz="1100" dirty="0"/>
              <a:t> returns diagonal matrix </a:t>
            </a:r>
            <a:r>
              <a:rPr lang="en-US" altLang="en-US" sz="1000" dirty="0">
                <a:latin typeface="Arial Unicode MS" panose="020B0604020202020204" pitchFamily="34" charset="-128"/>
              </a:rPr>
              <a:t>D</a:t>
            </a:r>
            <a:r>
              <a:rPr lang="en-US" altLang="en-US" sz="1100" dirty="0"/>
              <a:t> of eigenvalues and matrix </a:t>
            </a:r>
            <a:r>
              <a:rPr lang="en-US" altLang="en-US" sz="1000" dirty="0">
                <a:latin typeface="Arial Unicode MS" panose="020B0604020202020204" pitchFamily="34" charset="-128"/>
              </a:rPr>
              <a:t>V</a:t>
            </a:r>
            <a:r>
              <a:rPr lang="en-US" altLang="en-US" sz="1100" dirty="0"/>
              <a:t> whose </a:t>
            </a:r>
          </a:p>
          <a:p>
            <a:pPr>
              <a:defRPr/>
            </a:pPr>
            <a:r>
              <a:rPr lang="en-US" altLang="en-US" sz="1100" dirty="0"/>
              <a:t>columns are the corresponding right eigenvectors, so that </a:t>
            </a:r>
            <a:r>
              <a:rPr lang="en-US" altLang="en-US" sz="1000" dirty="0">
                <a:solidFill>
                  <a:schemeClr val="accent1"/>
                </a:solidFill>
                <a:latin typeface="Arial Unicode MS" panose="020B0604020202020204" pitchFamily="34" charset="-128"/>
              </a:rPr>
              <a:t>(X’X</a:t>
            </a:r>
            <a:r>
              <a:rPr lang="en-US" altLang="en-US" sz="1000" dirty="0">
                <a:latin typeface="Arial Unicode MS" panose="020B0604020202020204" pitchFamily="34" charset="-128"/>
              </a:rPr>
              <a:t>)*V = V*D</a:t>
            </a:r>
            <a:r>
              <a:rPr lang="en-US" altLang="en-US" sz="1100" dirty="0"/>
              <a:t>. </a:t>
            </a:r>
            <a:endParaRPr lang="en-US" altLang="en-US" dirty="0"/>
          </a:p>
        </p:txBody>
      </p:sp>
      <p:sp>
        <p:nvSpPr>
          <p:cNvPr id="7" name="Rectangle 6"/>
          <p:cNvSpPr/>
          <p:nvPr/>
        </p:nvSpPr>
        <p:spPr>
          <a:xfrm>
            <a:off x="3392488" y="3357563"/>
            <a:ext cx="5367337" cy="9366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7354" name="TextBox 7"/>
          <p:cNvSpPr txBox="1">
            <a:spLocks noChangeArrowheads="1"/>
          </p:cNvSpPr>
          <p:nvPr/>
        </p:nvSpPr>
        <p:spPr bwMode="auto">
          <a:xfrm>
            <a:off x="3392488" y="3333750"/>
            <a:ext cx="2035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b="1">
                <a:solidFill>
                  <a:schemeClr val="accent1"/>
                </a:solidFill>
                <a:latin typeface="Times New Roman" pitchFamily="18" charset="0"/>
              </a:rPr>
              <a:t>MATLAB code remark: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BE846EF-1754-450B-BF11-A0E5F6EF5A6D}" type="slidenum">
              <a:rPr lang="en-GB" altLang="cs-CZ" sz="1400">
                <a:latin typeface="Times New Roman" pitchFamily="18" charset="0"/>
              </a:rPr>
              <a:pPr>
                <a:spcBef>
                  <a:spcPct val="0"/>
                </a:spcBef>
                <a:buFontTx/>
                <a:buNone/>
              </a:pPr>
              <a:t>54</a:t>
            </a:fld>
            <a:endParaRPr lang="en-GB" altLang="cs-CZ" sz="1400">
              <a:latin typeface="Times New Roman" pitchFamily="18" charset="0"/>
            </a:endParaRPr>
          </a:p>
        </p:txBody>
      </p:sp>
      <p:sp>
        <p:nvSpPr>
          <p:cNvPr id="58372"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Principal Components as Eigenvalues</a:t>
            </a:r>
            <a:endParaRPr lang="en-US" altLang="cs-CZ" smtClean="0"/>
          </a:p>
        </p:txBody>
      </p:sp>
      <p:sp>
        <p:nvSpPr>
          <p:cNvPr id="58373" name="Rectangle 3"/>
          <p:cNvSpPr>
            <a:spLocks noGrp="1" noChangeArrowheads="1"/>
          </p:cNvSpPr>
          <p:nvPr>
            <p:ph type="body" idx="1"/>
          </p:nvPr>
        </p:nvSpPr>
        <p:spPr>
          <a:xfrm>
            <a:off x="685800" y="2214563"/>
            <a:ext cx="7772400" cy="3881437"/>
          </a:xfrm>
        </p:spPr>
        <p:txBody>
          <a:bodyPr/>
          <a:lstStyle/>
          <a:p>
            <a:pPr eaLnBrk="1" hangingPunct="1"/>
            <a:r>
              <a:rPr lang="en-GB" altLang="cs-CZ" sz="2000" smtClean="0">
                <a:latin typeface="Times New Roman" pitchFamily="18" charset="0"/>
              </a:rPr>
              <a:t>The regression finally estimated, after the principal components have been formed, would be one of </a:t>
            </a:r>
            <a:r>
              <a:rPr lang="en-GB" altLang="cs-CZ" sz="2000" i="1" smtClean="0">
                <a:latin typeface="Times New Roman" pitchFamily="18" charset="0"/>
              </a:rPr>
              <a:t>y</a:t>
            </a:r>
            <a:r>
              <a:rPr lang="en-GB" altLang="cs-CZ" sz="2000" smtClean="0">
                <a:latin typeface="Times New Roman" pitchFamily="18" charset="0"/>
              </a:rPr>
              <a:t> on the first </a:t>
            </a:r>
            <a:r>
              <a:rPr lang="en-GB" altLang="cs-CZ" sz="2000" i="1" smtClean="0">
                <a:latin typeface="Times New Roman" pitchFamily="18" charset="0"/>
              </a:rPr>
              <a:t>r</a:t>
            </a:r>
            <a:r>
              <a:rPr lang="en-GB" altLang="cs-CZ" sz="2000" smtClean="0">
                <a:latin typeface="Times New Roman" pitchFamily="18" charset="0"/>
              </a:rPr>
              <a:t> principal components:</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 </a:t>
            </a:r>
            <a:r>
              <a:rPr lang="en-GB" altLang="cs-CZ" sz="2000" i="1" smtClean="0">
                <a:latin typeface="Times New Roman" pitchFamily="18" charset="0"/>
              </a:rPr>
              <a:t>γ</a:t>
            </a:r>
            <a:r>
              <a:rPr lang="en-GB" altLang="cs-CZ" sz="2000" baseline="-25000" smtClean="0">
                <a:latin typeface="Times New Roman" pitchFamily="18" charset="0"/>
              </a:rPr>
              <a:t>0</a:t>
            </a:r>
            <a:r>
              <a:rPr lang="en-GB" altLang="cs-CZ" sz="2000" smtClean="0">
                <a:latin typeface="Times New Roman" pitchFamily="18" charset="0"/>
              </a:rPr>
              <a:t> + </a:t>
            </a:r>
            <a:r>
              <a:rPr lang="en-GB" altLang="cs-CZ" sz="2000" i="1" smtClean="0">
                <a:latin typeface="Times New Roman" pitchFamily="18" charset="0"/>
              </a:rPr>
              <a:t>γ</a:t>
            </a:r>
            <a:r>
              <a:rPr lang="en-GB" altLang="cs-CZ" sz="2000" baseline="-25000" smtClean="0">
                <a:latin typeface="Times New Roman" pitchFamily="18" charset="0"/>
              </a:rPr>
              <a:t>1</a:t>
            </a:r>
            <a:r>
              <a:rPr lang="en-GB" altLang="cs-CZ" sz="2000" i="1" smtClean="0">
                <a:latin typeface="Times New Roman" pitchFamily="18" charset="0"/>
              </a:rPr>
              <a:t>p</a:t>
            </a:r>
            <a:r>
              <a:rPr lang="en-GB" altLang="cs-CZ" sz="2000" baseline="-25000" smtClean="0">
                <a:latin typeface="Times New Roman" pitchFamily="18" charset="0"/>
              </a:rPr>
              <a:t>1</a:t>
            </a:r>
            <a:r>
              <a:rPr lang="en-GB" altLang="cs-CZ" sz="2000" i="1" baseline="-25000" smtClean="0">
                <a:latin typeface="Times New Roman" pitchFamily="18" charset="0"/>
              </a:rPr>
              <a:t>t</a:t>
            </a:r>
            <a:r>
              <a:rPr lang="en-GB" altLang="cs-CZ" sz="2000" smtClean="0">
                <a:latin typeface="Times New Roman" pitchFamily="18" charset="0"/>
              </a:rPr>
              <a:t> + · · · + </a:t>
            </a:r>
            <a:r>
              <a:rPr lang="en-GB" altLang="cs-CZ" sz="2000" i="1" smtClean="0">
                <a:latin typeface="Times New Roman" pitchFamily="18" charset="0"/>
              </a:rPr>
              <a:t>γ</a:t>
            </a:r>
            <a:r>
              <a:rPr lang="en-GB" altLang="cs-CZ" sz="2000" i="1" baseline="-25000" smtClean="0">
                <a:latin typeface="Times New Roman" pitchFamily="18" charset="0"/>
              </a:rPr>
              <a:t>r</a:t>
            </a:r>
            <a:r>
              <a:rPr lang="en-GB" altLang="cs-CZ" sz="2000" i="1" smtClean="0">
                <a:latin typeface="Times New Roman" pitchFamily="18" charset="0"/>
              </a:rPr>
              <a:t>p</a:t>
            </a:r>
            <a:r>
              <a:rPr lang="en-GB" altLang="cs-CZ" sz="2000" i="1" baseline="-25000" smtClean="0">
                <a:latin typeface="Times New Roman" pitchFamily="18" charset="0"/>
              </a:rPr>
              <a:t>rt</a:t>
            </a:r>
            <a:r>
              <a:rPr lang="en-GB" altLang="cs-CZ" sz="2000" smtClean="0">
                <a:latin typeface="Times New Roman" pitchFamily="18" charset="0"/>
              </a:rPr>
              <a:t> +</a:t>
            </a:r>
            <a:r>
              <a:rPr lang="en-GB" altLang="cs-CZ" sz="2000" i="1" smtClean="0">
                <a:latin typeface="Times New Roman" pitchFamily="18" charset="0"/>
              </a:rPr>
              <a:t> u</a:t>
            </a:r>
            <a:r>
              <a:rPr lang="en-GB" altLang="cs-CZ" sz="2000" i="1" baseline="-25000" smtClean="0">
                <a:latin typeface="Times New Roman" pitchFamily="18" charset="0"/>
              </a:rPr>
              <a:t>t</a:t>
            </a:r>
            <a:r>
              <a:rPr lang="en-GB" altLang="cs-CZ" sz="2000" i="1" smtClean="0">
                <a:latin typeface="Times New Roman" pitchFamily="18" charset="0"/>
              </a:rPr>
              <a:t> </a:t>
            </a:r>
          </a:p>
          <a:p>
            <a:pPr eaLnBrk="1" hangingPunct="1"/>
            <a:r>
              <a:rPr lang="en-GB" altLang="cs-CZ" sz="2000" smtClean="0">
                <a:latin typeface="Times New Roman" pitchFamily="18" charset="0"/>
              </a:rPr>
              <a:t>In this way, the principal components are argued to keep most of the important information contained in the original explanatory variables, but are orthogonal</a:t>
            </a:r>
          </a:p>
          <a:p>
            <a:pPr eaLnBrk="1" hangingPunct="1"/>
            <a:r>
              <a:rPr lang="en-GB" altLang="cs-CZ" sz="2000" b="1" smtClean="0">
                <a:latin typeface="Times New Roman" pitchFamily="18" charset="0"/>
              </a:rPr>
              <a:t>The principal component estimates  from  this regression will be biased</a:t>
            </a:r>
            <a:r>
              <a:rPr lang="en-GB" altLang="cs-CZ" sz="2000" smtClean="0">
                <a:latin typeface="Times New Roman" pitchFamily="18" charset="0"/>
              </a:rPr>
              <a:t>, although they will be </a:t>
            </a:r>
            <a:r>
              <a:rPr lang="en-GB" altLang="cs-CZ" sz="2000" b="1" smtClean="0">
                <a:latin typeface="Times New Roman" pitchFamily="18" charset="0"/>
              </a:rPr>
              <a:t>more efficient than the OLS ones </a:t>
            </a:r>
            <a:r>
              <a:rPr lang="en-GB" altLang="cs-CZ" sz="2000" smtClean="0">
                <a:latin typeface="Times New Roman" pitchFamily="18" charset="0"/>
              </a:rPr>
              <a:t>since redundant information has been removed</a:t>
            </a:r>
          </a:p>
          <a:p>
            <a:pPr eaLnBrk="1" hangingPunct="1"/>
            <a:r>
              <a:rPr lang="en-GB" altLang="cs-CZ" sz="2000" smtClean="0">
                <a:latin typeface="Times New Roman" pitchFamily="18" charset="0"/>
              </a:rPr>
              <a:t>The principal component coefficient estimates will simply be linear combinations of the original OLS estimates.</a:t>
            </a:r>
          </a:p>
          <a:p>
            <a:pPr eaLnBrk="1" hangingPunct="1"/>
            <a:r>
              <a:rPr lang="en-GB" altLang="cs-CZ" sz="2000" smtClean="0">
                <a:solidFill>
                  <a:schemeClr val="accent1"/>
                </a:solidFill>
                <a:latin typeface="Times New Roman" pitchFamily="18" charset="0"/>
              </a:rPr>
              <a:t>http://se.mathworks.com/help/stats/pca.html </a:t>
            </a:r>
            <a:r>
              <a:rPr lang="en-GB" altLang="cs-CZ" sz="2000" smtClean="0">
                <a:latin typeface="Times New Roman" pitchFamily="18" charset="0"/>
              </a:rPr>
              <a:t>- PCA in MATLAB</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652408F-0BC9-49A9-9B51-2C308369669D}" type="slidenum">
              <a:rPr lang="en-GB" altLang="cs-CZ" sz="1400">
                <a:latin typeface="Times New Roman" pitchFamily="18" charset="0"/>
              </a:rPr>
              <a:pPr>
                <a:spcBef>
                  <a:spcPct val="0"/>
                </a:spcBef>
                <a:buFontTx/>
                <a:buNone/>
              </a:pPr>
              <a:t>55</a:t>
            </a:fld>
            <a:endParaRPr lang="en-GB" altLang="cs-CZ" sz="1400">
              <a:latin typeface="Times New Roman" pitchFamily="18" charset="0"/>
            </a:endParaRPr>
          </a:p>
        </p:txBody>
      </p:sp>
      <p:sp>
        <p:nvSpPr>
          <p:cNvPr id="59396"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Limitations of PCA</a:t>
            </a:r>
            <a:endParaRPr lang="en-US" altLang="cs-CZ" smtClean="0"/>
          </a:p>
        </p:txBody>
      </p:sp>
      <p:sp>
        <p:nvSpPr>
          <p:cNvPr id="59397" name="Rectangle 3"/>
          <p:cNvSpPr>
            <a:spLocks noGrp="1" noChangeArrowheads="1"/>
          </p:cNvSpPr>
          <p:nvPr>
            <p:ph type="body" idx="1"/>
          </p:nvPr>
        </p:nvSpPr>
        <p:spPr>
          <a:xfrm>
            <a:off x="571500" y="2000250"/>
            <a:ext cx="8001000" cy="4095750"/>
          </a:xfrm>
        </p:spPr>
        <p:txBody>
          <a:bodyPr/>
          <a:lstStyle/>
          <a:p>
            <a:pPr eaLnBrk="1" hangingPunct="1"/>
            <a:r>
              <a:rPr lang="en-GB" altLang="cs-CZ" sz="2000" smtClean="0">
                <a:latin typeface="Times New Roman" pitchFamily="18" charset="0"/>
              </a:rPr>
              <a:t>A change in the units of measurement of </a:t>
            </a:r>
            <a:r>
              <a:rPr lang="en-GB" altLang="cs-CZ" sz="2000" i="1" smtClean="0">
                <a:latin typeface="Times New Roman" pitchFamily="18" charset="0"/>
              </a:rPr>
              <a:t>x</a:t>
            </a:r>
            <a:r>
              <a:rPr lang="en-GB" altLang="cs-CZ" sz="2000" smtClean="0">
                <a:latin typeface="Times New Roman" pitchFamily="18" charset="0"/>
              </a:rPr>
              <a:t> will change the principal components</a:t>
            </a:r>
          </a:p>
          <a:p>
            <a:pPr eaLnBrk="1" hangingPunct="1"/>
            <a:endParaRPr lang="en-GB" altLang="cs-CZ" sz="2000" smtClean="0">
              <a:latin typeface="Times New Roman" pitchFamily="18" charset="0"/>
            </a:endParaRPr>
          </a:p>
          <a:p>
            <a:pPr eaLnBrk="1" hangingPunct="1"/>
            <a:r>
              <a:rPr lang="en-GB" altLang="cs-CZ" sz="2000" b="1" smtClean="0">
                <a:latin typeface="Times New Roman" pitchFamily="18" charset="0"/>
              </a:rPr>
              <a:t>It is thus usual to transform all of the variables to have zero mean and unit variance prior to applying PCA</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The </a:t>
            </a:r>
            <a:r>
              <a:rPr lang="en-GB" altLang="cs-CZ" sz="2000" b="1" smtClean="0">
                <a:latin typeface="Times New Roman" pitchFamily="18" charset="0"/>
              </a:rPr>
              <a:t>principal components usually have no theoretical motivation or interpretation</a:t>
            </a:r>
            <a:r>
              <a:rPr lang="en-GB" altLang="cs-CZ" sz="2000" smtClean="0">
                <a:latin typeface="Times New Roman" pitchFamily="18" charset="0"/>
              </a:rPr>
              <a:t> whatsoever</a:t>
            </a:r>
          </a:p>
          <a:p>
            <a:pPr eaLnBrk="1" hangingPunct="1"/>
            <a:endParaRPr lang="en-GB" altLang="cs-CZ" sz="2000" smtClean="0">
              <a:latin typeface="Times New Roman" pitchFamily="18" charset="0"/>
            </a:endParaRPr>
          </a:p>
          <a:p>
            <a:pPr eaLnBrk="1" hangingPunct="1"/>
            <a:r>
              <a:rPr lang="en-GB" altLang="cs-CZ" sz="2000" b="1" smtClean="0">
                <a:latin typeface="Times New Roman" pitchFamily="18" charset="0"/>
              </a:rPr>
              <a:t>The </a:t>
            </a:r>
            <a:r>
              <a:rPr lang="en-GB" altLang="cs-CZ" sz="2000" b="1" i="1" smtClean="0">
                <a:latin typeface="Times New Roman" pitchFamily="18" charset="0"/>
              </a:rPr>
              <a:t>r</a:t>
            </a:r>
            <a:r>
              <a:rPr lang="en-GB" altLang="cs-CZ" sz="2000" b="1" smtClean="0">
                <a:latin typeface="Times New Roman" pitchFamily="18" charset="0"/>
              </a:rPr>
              <a:t> principal components retained from the original </a:t>
            </a:r>
            <a:r>
              <a:rPr lang="en-GB" altLang="cs-CZ" sz="2000" b="1" i="1" smtClean="0">
                <a:latin typeface="Times New Roman" pitchFamily="18" charset="0"/>
              </a:rPr>
              <a:t>k</a:t>
            </a:r>
            <a:r>
              <a:rPr lang="en-GB" altLang="cs-CZ" sz="2000" b="1" smtClean="0">
                <a:latin typeface="Times New Roman" pitchFamily="18" charset="0"/>
              </a:rPr>
              <a:t> are the ones that explain most of the variation in </a:t>
            </a:r>
            <a:r>
              <a:rPr lang="en-GB" altLang="cs-CZ" sz="2000" b="1" i="1" smtClean="0">
                <a:latin typeface="Times New Roman" pitchFamily="18" charset="0"/>
              </a:rPr>
              <a:t>x</a:t>
            </a:r>
            <a:r>
              <a:rPr lang="en-GB" altLang="cs-CZ" sz="2000" b="1" smtClean="0">
                <a:latin typeface="Times New Roman" pitchFamily="18" charset="0"/>
              </a:rPr>
              <a:t>, but these components might not be the most useful as explanations for </a:t>
            </a:r>
            <a:r>
              <a:rPr lang="en-GB" altLang="cs-CZ" sz="2000" b="1" i="1" smtClean="0">
                <a:latin typeface="Times New Roman" pitchFamily="18" charset="0"/>
              </a:rPr>
              <a:t>y</a:t>
            </a:r>
            <a:r>
              <a:rPr lang="en-GB" altLang="cs-CZ" sz="2000" b="1" smtClean="0">
                <a:latin typeface="Times New Roman"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093753E-7A38-4CF7-89C6-1B01182B6883}" type="slidenum">
              <a:rPr lang="en-GB" altLang="cs-CZ" sz="1400">
                <a:latin typeface="Times New Roman" pitchFamily="18" charset="0"/>
              </a:rPr>
              <a:pPr>
                <a:spcBef>
                  <a:spcPct val="0"/>
                </a:spcBef>
                <a:buFontTx/>
                <a:buNone/>
              </a:pPr>
              <a:t>56</a:t>
            </a:fld>
            <a:endParaRPr lang="en-GB" altLang="cs-CZ" sz="1400">
              <a:latin typeface="Times New Roman" pitchFamily="18" charset="0"/>
            </a:endParaRPr>
          </a:p>
        </p:txBody>
      </p:sp>
      <p:sp>
        <p:nvSpPr>
          <p:cNvPr id="60420"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PCA Example: An Application to Interest Rates</a:t>
            </a:r>
            <a:endParaRPr lang="en-US" altLang="cs-CZ" smtClean="0"/>
          </a:p>
        </p:txBody>
      </p:sp>
      <p:sp>
        <p:nvSpPr>
          <p:cNvPr id="60421" name="Rectangle 3"/>
          <p:cNvSpPr>
            <a:spLocks noGrp="1" noChangeArrowheads="1"/>
          </p:cNvSpPr>
          <p:nvPr>
            <p:ph type="body" idx="1"/>
          </p:nvPr>
        </p:nvSpPr>
        <p:spPr>
          <a:xfrm>
            <a:off x="685800" y="1928813"/>
            <a:ext cx="7772400" cy="4167187"/>
          </a:xfrm>
        </p:spPr>
        <p:txBody>
          <a:bodyPr/>
          <a:lstStyle/>
          <a:p>
            <a:pPr eaLnBrk="1" hangingPunct="1"/>
            <a:r>
              <a:rPr lang="en-GB" altLang="cs-CZ" sz="2000" smtClean="0">
                <a:latin typeface="Times New Roman" pitchFamily="18" charset="0"/>
              </a:rPr>
              <a:t>Researchers may wish to include interest rates on a large number of different assets in order to reflect the variety of investment opportunities open to investors</a:t>
            </a:r>
          </a:p>
          <a:p>
            <a:pPr eaLnBrk="1" hangingPunct="1"/>
            <a:r>
              <a:rPr lang="en-GB" altLang="cs-CZ" sz="2000" smtClean="0">
                <a:latin typeface="Times New Roman" pitchFamily="18" charset="0"/>
              </a:rPr>
              <a:t>However, market interest rates  are likely to be highly correlated</a:t>
            </a:r>
          </a:p>
          <a:p>
            <a:pPr eaLnBrk="1" hangingPunct="1"/>
            <a:r>
              <a:rPr lang="en-GB" altLang="cs-CZ" sz="2000" smtClean="0">
                <a:latin typeface="Times New Roman" pitchFamily="18" charset="0"/>
              </a:rPr>
              <a:t>One approach would be to use PCA on several related interest rate series to determine whether they are actually closely related or not</a:t>
            </a:r>
          </a:p>
          <a:p>
            <a:pPr eaLnBrk="1" hangingPunct="1"/>
            <a:r>
              <a:rPr lang="en-GB" altLang="cs-CZ" sz="2000" smtClean="0">
                <a:latin typeface="Times New Roman" pitchFamily="18" charset="0"/>
              </a:rPr>
              <a:t>Fase (1973) conducted a study of monthly Dutch market interest rates from January 1962 until December 1970 (108 months)</a:t>
            </a:r>
          </a:p>
          <a:p>
            <a:pPr eaLnBrk="1" hangingPunct="1"/>
            <a:r>
              <a:rPr lang="en-GB" altLang="cs-CZ" sz="2000" smtClean="0">
                <a:latin typeface="Times New Roman" pitchFamily="18" charset="0"/>
              </a:rPr>
              <a:t>The money market instruments investigated were:</a:t>
            </a:r>
          </a:p>
          <a:p>
            <a:pPr lvl="1" eaLnBrk="1" hangingPunct="1"/>
            <a:r>
              <a:rPr lang="en-GB" altLang="cs-CZ" sz="1800" smtClean="0">
                <a:latin typeface="Times New Roman" pitchFamily="18" charset="0"/>
              </a:rPr>
              <a:t>Call money, 3-month Treasury paper, 1-year T-paper, 2-year T-paper, 3-year T-paper, 5-year T-paper, 3-month loans to local authorities, 1-year loans to local authorities, Eurodollar deposits, Netherlands Bank official discount rate.</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AF0A0477-0926-4EED-9A30-7C29B27DDCB8}" type="slidenum">
              <a:rPr lang="en-GB" altLang="cs-CZ" sz="1400">
                <a:latin typeface="Times New Roman" pitchFamily="18" charset="0"/>
              </a:rPr>
              <a:pPr>
                <a:spcBef>
                  <a:spcPct val="0"/>
                </a:spcBef>
                <a:buFontTx/>
                <a:buNone/>
              </a:pPr>
              <a:t>57</a:t>
            </a:fld>
            <a:endParaRPr lang="en-GB" altLang="cs-CZ" sz="1400">
              <a:latin typeface="Times New Roman" pitchFamily="18" charset="0"/>
            </a:endParaRPr>
          </a:p>
        </p:txBody>
      </p:sp>
      <p:sp>
        <p:nvSpPr>
          <p:cNvPr id="61444"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PCA Example: The Principal Components</a:t>
            </a:r>
            <a:endParaRPr lang="en-US" altLang="cs-CZ" smtClean="0"/>
          </a:p>
        </p:txBody>
      </p:sp>
      <p:sp>
        <p:nvSpPr>
          <p:cNvPr id="61445" name="Rectangle 3"/>
          <p:cNvSpPr>
            <a:spLocks noGrp="1" noChangeArrowheads="1"/>
          </p:cNvSpPr>
          <p:nvPr>
            <p:ph type="body" idx="1"/>
          </p:nvPr>
        </p:nvSpPr>
        <p:spPr>
          <a:xfrm>
            <a:off x="428625" y="1857375"/>
            <a:ext cx="8429625" cy="4238625"/>
          </a:xfrm>
        </p:spPr>
        <p:txBody>
          <a:bodyPr/>
          <a:lstStyle/>
          <a:p>
            <a:pPr eaLnBrk="1" hangingPunct="1"/>
            <a:r>
              <a:rPr lang="en-GB" altLang="cs-CZ" sz="2000" smtClean="0">
                <a:latin typeface="Times New Roman" pitchFamily="18" charset="0"/>
              </a:rPr>
              <a:t>Prior to analysis, each series was standardised to have zero mean and unit variance </a:t>
            </a:r>
          </a:p>
          <a:p>
            <a:pPr eaLnBrk="1" hangingPunct="1"/>
            <a:r>
              <a:rPr lang="en-GB" altLang="cs-CZ" sz="2000" smtClean="0">
                <a:latin typeface="Times New Roman" pitchFamily="18" charset="0"/>
              </a:rPr>
              <a:t>The three largest of the ten eigenvalues are given in the following table</a:t>
            </a:r>
          </a:p>
          <a:p>
            <a:pPr eaLnBrk="1" hangingPunct="1"/>
            <a:r>
              <a:rPr lang="en-GB" altLang="cs-CZ" sz="2000" smtClean="0">
                <a:latin typeface="Times New Roman" pitchFamily="18" charset="0"/>
              </a:rPr>
              <a:t>The first principal component is sufficient to describe the common variation in these Dutch interest rates </a:t>
            </a:r>
          </a:p>
          <a:p>
            <a:pPr eaLnBrk="1" hangingPunct="1"/>
            <a:r>
              <a:rPr lang="en-GB" altLang="cs-CZ" sz="2000" smtClean="0">
                <a:latin typeface="Times New Roman" pitchFamily="18" charset="0"/>
              </a:rPr>
              <a:t>The 1</a:t>
            </a:r>
            <a:r>
              <a:rPr lang="en-GB" altLang="cs-CZ" sz="2000" baseline="30000" smtClean="0">
                <a:latin typeface="Times New Roman" pitchFamily="18" charset="0"/>
              </a:rPr>
              <a:t>st</a:t>
            </a:r>
            <a:r>
              <a:rPr lang="en-GB" altLang="cs-CZ" sz="2000" smtClean="0">
                <a:latin typeface="Times New Roman" pitchFamily="18" charset="0"/>
              </a:rPr>
              <a:t> component is able to explain over 90% of the variation for all samples</a:t>
            </a:r>
          </a:p>
          <a:p>
            <a:pPr eaLnBrk="1" hangingPunct="1"/>
            <a:endParaRPr lang="en-GB" altLang="cs-CZ" sz="2000" smtClean="0">
              <a:latin typeface="Times New Roman" pitchFamily="18" charset="0"/>
            </a:endParaRPr>
          </a:p>
          <a:p>
            <a:pPr eaLnBrk="1" hangingPunct="1"/>
            <a:endParaRPr lang="en-GB" altLang="cs-CZ" sz="2000" smtClean="0">
              <a:latin typeface="Times New Roman" pitchFamily="18" charset="0"/>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4000500"/>
            <a:ext cx="64293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9E512B4-5E29-488D-9811-6805C61DBAD9}" type="slidenum">
              <a:rPr lang="en-GB" altLang="cs-CZ" sz="1400">
                <a:latin typeface="Times New Roman" pitchFamily="18" charset="0"/>
              </a:rPr>
              <a:pPr>
                <a:spcBef>
                  <a:spcPct val="0"/>
                </a:spcBef>
                <a:buFontTx/>
                <a:buNone/>
              </a:pPr>
              <a:t>58</a:t>
            </a:fld>
            <a:endParaRPr lang="en-GB" altLang="cs-CZ" sz="1400">
              <a:latin typeface="Times New Roman" pitchFamily="18" charset="0"/>
            </a:endParaRPr>
          </a:p>
        </p:txBody>
      </p:sp>
      <p:sp>
        <p:nvSpPr>
          <p:cNvPr id="62468"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PCA Example: The Factor Loadings</a:t>
            </a:r>
            <a:endParaRPr lang="en-US" altLang="cs-CZ" smtClean="0"/>
          </a:p>
        </p:txBody>
      </p:sp>
      <p:sp>
        <p:nvSpPr>
          <p:cNvPr id="62469" name="Rectangle 3"/>
          <p:cNvSpPr>
            <a:spLocks noGrp="1" noChangeArrowheads="1"/>
          </p:cNvSpPr>
          <p:nvPr>
            <p:ph type="body" idx="1"/>
          </p:nvPr>
        </p:nvSpPr>
        <p:spPr>
          <a:xfrm>
            <a:off x="571500" y="2000250"/>
            <a:ext cx="8001000" cy="4095750"/>
          </a:xfrm>
        </p:spPr>
        <p:txBody>
          <a:bodyPr/>
          <a:lstStyle/>
          <a:p>
            <a:pPr eaLnBrk="1" hangingPunct="1"/>
            <a:r>
              <a:rPr lang="en-GB" altLang="cs-CZ" sz="2000" smtClean="0">
                <a:latin typeface="Times New Roman" pitchFamily="18" charset="0"/>
              </a:rPr>
              <a:t>The factor loadings (coefficient estimates) for the first two ordered components are given in the table below</a:t>
            </a:r>
          </a:p>
          <a:p>
            <a:pPr eaLnBrk="1" hangingPunct="1"/>
            <a:r>
              <a:rPr lang="en-GB" altLang="cs-CZ" sz="2000" smtClean="0">
                <a:latin typeface="Times New Roman" pitchFamily="18" charset="0"/>
              </a:rPr>
              <a:t>The loadings on each factor making up the first principal component are all positive</a:t>
            </a:r>
          </a:p>
          <a:p>
            <a:pPr eaLnBrk="1" hangingPunct="1"/>
            <a:r>
              <a:rPr lang="en-GB" altLang="cs-CZ" sz="2000" smtClean="0">
                <a:latin typeface="Times New Roman" pitchFamily="18" charset="0"/>
              </a:rPr>
              <a:t>Since each series has been standardised, the coefficients </a:t>
            </a:r>
            <a:r>
              <a:rPr lang="en-GB" altLang="cs-CZ" sz="2000" i="1" smtClean="0">
                <a:latin typeface="Times New Roman" pitchFamily="18" charset="0"/>
              </a:rPr>
              <a:t>α</a:t>
            </a:r>
            <a:r>
              <a:rPr lang="en-GB" altLang="cs-CZ" sz="2000" i="1" baseline="-25000" smtClean="0">
                <a:latin typeface="Times New Roman" pitchFamily="18" charset="0"/>
              </a:rPr>
              <a:t>j</a:t>
            </a:r>
            <a:r>
              <a:rPr lang="en-GB" altLang="cs-CZ" sz="2000" baseline="-25000" smtClean="0">
                <a:latin typeface="Times New Roman" pitchFamily="18" charset="0"/>
              </a:rPr>
              <a:t>1</a:t>
            </a:r>
            <a:r>
              <a:rPr lang="en-GB" altLang="cs-CZ" sz="2000" smtClean="0">
                <a:latin typeface="Times New Roman" pitchFamily="18" charset="0"/>
              </a:rPr>
              <a:t> and </a:t>
            </a:r>
            <a:r>
              <a:rPr lang="en-GB" altLang="cs-CZ" sz="2000" i="1" smtClean="0">
                <a:latin typeface="Times New Roman" pitchFamily="18" charset="0"/>
              </a:rPr>
              <a:t>α</a:t>
            </a:r>
            <a:r>
              <a:rPr lang="en-GB" altLang="cs-CZ" sz="2000" i="1" baseline="-25000" smtClean="0">
                <a:latin typeface="Times New Roman" pitchFamily="18" charset="0"/>
              </a:rPr>
              <a:t>j</a:t>
            </a:r>
            <a:r>
              <a:rPr lang="en-GB" altLang="cs-CZ" sz="2000" baseline="-25000" smtClean="0">
                <a:latin typeface="Times New Roman" pitchFamily="18" charset="0"/>
              </a:rPr>
              <a:t>2</a:t>
            </a:r>
            <a:r>
              <a:rPr lang="en-GB" altLang="cs-CZ" sz="2000" smtClean="0">
                <a:latin typeface="Times New Roman" pitchFamily="18" charset="0"/>
              </a:rPr>
              <a:t> can be interpreted as the correlations between the interest rate </a:t>
            </a:r>
            <a:r>
              <a:rPr lang="en-GB" altLang="cs-CZ" sz="2000" i="1" smtClean="0">
                <a:latin typeface="Times New Roman" pitchFamily="18" charset="0"/>
              </a:rPr>
              <a:t>j </a:t>
            </a:r>
            <a:r>
              <a:rPr lang="en-GB" altLang="cs-CZ" sz="2000" smtClean="0">
                <a:latin typeface="Times New Roman" pitchFamily="18" charset="0"/>
              </a:rPr>
              <a:t>and the first and second principal components, respectively</a:t>
            </a:r>
          </a:p>
          <a:p>
            <a:pPr eaLnBrk="1" hangingPunct="1"/>
            <a:r>
              <a:rPr lang="en-GB" altLang="cs-CZ" sz="2000" smtClean="0">
                <a:latin typeface="Times New Roman" pitchFamily="18" charset="0"/>
              </a:rPr>
              <a:t>The factor loadings for each interest rate series on the first component are all very close to one</a:t>
            </a:r>
          </a:p>
          <a:p>
            <a:pPr eaLnBrk="1" hangingPunct="1"/>
            <a:r>
              <a:rPr lang="en-GB" altLang="cs-CZ" sz="2000" smtClean="0">
                <a:latin typeface="Times New Roman" pitchFamily="18" charset="0"/>
              </a:rPr>
              <a:t>Fase (1973) therefore argues that the first component can be interpreted simply as an equally weighted combination of all of the market interest rates.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6835B91-6BD5-4590-9099-E475098F81C1}" type="slidenum">
              <a:rPr lang="en-GB" altLang="cs-CZ" sz="1400">
                <a:latin typeface="Times New Roman" pitchFamily="18" charset="0"/>
              </a:rPr>
              <a:pPr>
                <a:spcBef>
                  <a:spcPct val="0"/>
                </a:spcBef>
                <a:buFontTx/>
                <a:buNone/>
              </a:pPr>
              <a:t>59</a:t>
            </a:fld>
            <a:endParaRPr lang="en-GB" altLang="cs-CZ" sz="1400">
              <a:latin typeface="Times New Roman" pitchFamily="18" charset="0"/>
            </a:endParaRPr>
          </a:p>
        </p:txBody>
      </p:sp>
      <p:sp>
        <p:nvSpPr>
          <p:cNvPr id="63492"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PCA Example: The Factor Loadings 2</a:t>
            </a:r>
            <a:endParaRPr lang="en-US" altLang="cs-CZ" smtClean="0"/>
          </a:p>
        </p:txBody>
      </p:sp>
      <p:sp>
        <p:nvSpPr>
          <p:cNvPr id="63493" name="Rectangle 3"/>
          <p:cNvSpPr>
            <a:spLocks noGrp="1" noChangeArrowheads="1"/>
          </p:cNvSpPr>
          <p:nvPr>
            <p:ph type="body" idx="1"/>
          </p:nvPr>
        </p:nvSpPr>
        <p:spPr>
          <a:xfrm>
            <a:off x="571500" y="2143125"/>
            <a:ext cx="8001000" cy="3952875"/>
          </a:xfrm>
        </p:spPr>
        <p:txBody>
          <a:bodyPr/>
          <a:lstStyle/>
          <a:p>
            <a:pPr eaLnBrk="1" hangingPunct="1"/>
            <a:r>
              <a:rPr lang="en-GB" altLang="cs-CZ" sz="2000" smtClean="0">
                <a:latin typeface="Times New Roman" pitchFamily="18" charset="0"/>
              </a:rPr>
              <a:t>The second component, which explains much less of the variability of the rates, shows a factor loading pattern of positive coefficients for the Treasury paper series and negative or almost zero values for the other series</a:t>
            </a:r>
          </a:p>
          <a:p>
            <a:pPr eaLnBrk="1" hangingPunct="1"/>
            <a:r>
              <a:rPr lang="en-GB" altLang="cs-CZ" sz="2000" smtClean="0">
                <a:latin typeface="Times New Roman" pitchFamily="18" charset="0"/>
              </a:rPr>
              <a:t>Fase (1973) argues that this is owing to the characteristics of the Dutch Treasury instruments that they rarely change hands and have low transactions costs, and therefore have less sensitivity to general interest rate movements</a:t>
            </a:r>
          </a:p>
          <a:p>
            <a:pPr eaLnBrk="1" hangingPunct="1"/>
            <a:r>
              <a:rPr lang="en-GB" altLang="cs-CZ" sz="2000" smtClean="0">
                <a:latin typeface="Times New Roman" pitchFamily="18" charset="0"/>
              </a:rPr>
              <a:t>Also, they are not subject to default risks in the same way as, for example, Eurodollar deposits</a:t>
            </a:r>
          </a:p>
          <a:p>
            <a:pPr eaLnBrk="1" hangingPunct="1"/>
            <a:r>
              <a:rPr lang="en-GB" altLang="cs-CZ" sz="2000" smtClean="0">
                <a:latin typeface="Times New Roman" pitchFamily="18" charset="0"/>
              </a:rPr>
              <a:t>Therefore, the second principal component is broadly interpreted as relating to default risk and transactions costs.</a:t>
            </a:r>
          </a:p>
          <a:p>
            <a:pPr eaLnBrk="1" hangingPunct="1"/>
            <a:endParaRPr lang="en-GB" altLang="cs-CZ" sz="2000" smtClean="0">
              <a:latin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3D179E53-E985-4CCB-826D-F7B28251A5AA}" type="slidenum">
              <a:rPr lang="en-GB" altLang="cs-CZ" sz="1400">
                <a:latin typeface="Times New Roman" pitchFamily="18" charset="0"/>
              </a:rPr>
              <a:pPr>
                <a:spcBef>
                  <a:spcPct val="0"/>
                </a:spcBef>
                <a:buFontTx/>
                <a:buNone/>
              </a:pPr>
              <a:t>6</a:t>
            </a:fld>
            <a:endParaRPr lang="en-GB" altLang="cs-CZ" sz="1400">
              <a:latin typeface="Times New Roman" pitchFamily="18" charset="0"/>
            </a:endParaRPr>
          </a:p>
        </p:txBody>
      </p:sp>
      <p:sp>
        <p:nvSpPr>
          <p:cNvPr id="9220" name="Rectangle 2"/>
          <p:cNvSpPr>
            <a:spLocks noGrp="1" noChangeArrowheads="1"/>
          </p:cNvSpPr>
          <p:nvPr>
            <p:ph type="title"/>
          </p:nvPr>
        </p:nvSpPr>
        <p:spPr>
          <a:xfrm>
            <a:off x="1219200" y="457200"/>
            <a:ext cx="7772400" cy="1143000"/>
          </a:xfrm>
        </p:spPr>
        <p:txBody>
          <a:bodyPr/>
          <a:lstStyle/>
          <a:p>
            <a:pPr eaLnBrk="1" hangingPunct="1"/>
            <a:r>
              <a:rPr lang="en-GB" altLang="cs-CZ" sz="2000" smtClean="0">
                <a:solidFill>
                  <a:schemeClr val="tx1"/>
                </a:solidFill>
                <a:latin typeface="Times New Roman" pitchFamily="18" charset="0"/>
              </a:rPr>
              <a:t/>
            </a:r>
            <a:br>
              <a:rPr lang="en-GB" altLang="cs-CZ" sz="2000" smtClean="0">
                <a:solidFill>
                  <a:schemeClr val="tx1"/>
                </a:solidFill>
                <a:latin typeface="Times New Roman" pitchFamily="18" charset="0"/>
              </a:rPr>
            </a:br>
            <a:r>
              <a:rPr lang="en-GB" altLang="cs-CZ" sz="2000" smtClean="0">
                <a:solidFill>
                  <a:schemeClr val="tx1"/>
                </a:solidFill>
                <a:latin typeface="Times New Roman" pitchFamily="18" charset="0"/>
              </a:rPr>
              <a:t> </a:t>
            </a:r>
            <a:r>
              <a:rPr lang="en-GB" altLang="cs-CZ" sz="2500" b="1" smtClean="0">
                <a:solidFill>
                  <a:schemeClr val="tx1"/>
                </a:solidFill>
                <a:latin typeface="Times New Roman" pitchFamily="18" charset="0"/>
              </a:rPr>
              <a:t>How Do We Calculate the Parameters (the </a:t>
            </a:r>
            <a:r>
              <a:rPr lang="en-GB" altLang="cs-CZ" sz="2500" b="1" i="1" smtClean="0">
                <a:solidFill>
                  <a:schemeClr val="tx1"/>
                </a:solidFill>
                <a:latin typeface="Times New Roman" pitchFamily="18" charset="0"/>
                <a:sym typeface="Symbol" pitchFamily="18" charset="2"/>
              </a:rPr>
              <a:t></a:t>
            </a:r>
            <a:r>
              <a:rPr lang="en-GB" altLang="cs-CZ" sz="2500" b="1" smtClean="0">
                <a:solidFill>
                  <a:schemeClr val="tx1"/>
                </a:solidFill>
                <a:latin typeface="Times New Roman" pitchFamily="18" charset="0"/>
              </a:rPr>
              <a:t> )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in this Generalised Case?</a:t>
            </a:r>
            <a:endParaRPr lang="en-US" altLang="cs-CZ" sz="2000" b="1" smtClean="0">
              <a:solidFill>
                <a:schemeClr val="tx1"/>
              </a:solidFill>
              <a:latin typeface="Times New Roman" pitchFamily="18" charset="0"/>
            </a:endParaRPr>
          </a:p>
        </p:txBody>
      </p:sp>
      <p:sp>
        <p:nvSpPr>
          <p:cNvPr id="9221" name="Rectangle 3"/>
          <p:cNvSpPr>
            <a:spLocks noGrp="1" noChangeArrowheads="1"/>
          </p:cNvSpPr>
          <p:nvPr>
            <p:ph type="body" idx="1"/>
          </p:nvPr>
        </p:nvSpPr>
        <p:spPr>
          <a:xfrm>
            <a:off x="685800" y="1752600"/>
            <a:ext cx="7772400" cy="4343400"/>
          </a:xfrm>
        </p:spPr>
        <p:txBody>
          <a:bodyPr/>
          <a:lstStyle/>
          <a:p>
            <a:pPr algn="just" eaLnBrk="1" hangingPunct="1"/>
            <a:r>
              <a:rPr lang="en-GB" altLang="cs-CZ" sz="2000" dirty="0" smtClean="0">
                <a:latin typeface="Times New Roman" pitchFamily="18" charset="0"/>
              </a:rPr>
              <a:t>Previously, we took the residual sum of squares, and minimised it w.r.t.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 </a:t>
            </a:r>
            <a:r>
              <a:rPr lang="en-GB" altLang="cs-CZ" sz="2000" dirty="0" smtClean="0">
                <a:latin typeface="Times New Roman" pitchFamily="18" charset="0"/>
              </a:rPr>
              <a:t>and</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p>
          <a:p>
            <a:pPr algn="just" eaLnBrk="1" hangingPunct="1"/>
            <a:r>
              <a:rPr lang="en-GB" altLang="cs-CZ" sz="2000" dirty="0" smtClean="0">
                <a:latin typeface="Times New Roman" pitchFamily="18" charset="0"/>
              </a:rPr>
              <a:t>In the matrix notation, we have </a:t>
            </a:r>
          </a:p>
          <a:p>
            <a:pPr lvl="1" algn="just" eaLnBrk="1" hangingPunct="1"/>
            <a:endParaRPr lang="en-GB" altLang="cs-CZ"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The RSS would be given by</a:t>
            </a:r>
          </a:p>
          <a:p>
            <a:pPr lvl="1" algn="just" eaLnBrk="1" hangingPunct="1"/>
            <a:endParaRPr lang="en-GB" altLang="cs-CZ" dirty="0" smtClean="0">
              <a:latin typeface="Times New Roman" pitchFamily="18" charset="0"/>
            </a:endParaRPr>
          </a:p>
          <a:p>
            <a:pPr algn="just" eaLnBrk="1" hangingPunct="1">
              <a:buFontTx/>
              <a:buNone/>
            </a:pPr>
            <a:r>
              <a:rPr lang="en-GB" altLang="cs-CZ" sz="2000" dirty="0" smtClean="0">
                <a:latin typeface="Times New Roman" pitchFamily="18" charset="0"/>
              </a:rPr>
              <a:t>		</a:t>
            </a:r>
          </a:p>
          <a:p>
            <a:pPr algn="just" eaLnBrk="1" hangingPunct="1"/>
            <a:endParaRPr lang="en-GB" altLang="cs-CZ" sz="2000" dirty="0" smtClean="0">
              <a:latin typeface="Times New Roman"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3655324" y="2924944"/>
                <a:ext cx="1450076" cy="1516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𝑢</m:t>
                          </m:r>
                        </m:e>
                      </m:acc>
                      <m:r>
                        <a:rPr lang="cs-CZ"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1</m:t>
                                  </m:r>
                                </m:sub>
                              </m:sSub>
                            </m:e>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2</m:t>
                                  </m:r>
                                </m:sub>
                              </m:sSub>
                            </m:e>
                            <m:e>
                              <m:r>
                                <a:rPr lang="en-US" i="1">
                                  <a:latin typeface="Cambria Math" panose="02040503050406030204" pitchFamily="18" charset="0"/>
                                  <a:ea typeface="Cambria Math" panose="02040503050406030204" pitchFamily="18" charset="0"/>
                                </a:rPr>
                                <m:t>⋮</m:t>
                              </m:r>
                            </m:e>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𝑇</m:t>
                                  </m:r>
                                </m:sub>
                              </m:sSub>
                            </m:e>
                          </m:eqArr>
                        </m:e>
                      </m: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655324" y="2924944"/>
                <a:ext cx="1450076" cy="15162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691680" y="4753257"/>
                <a:ext cx="6653809" cy="1516249"/>
              </a:xfrm>
              <a:prstGeom prst="rect">
                <a:avLst/>
              </a:prstGeom>
            </p:spPr>
            <p:txBody>
              <a:bodyPr wrap="none">
                <a:spAutoFit/>
              </a:bodyPr>
              <a:lstStyle/>
              <a:p>
                <a14:m>
                  <m:oMath xmlns:m="http://schemas.openxmlformats.org/officeDocument/2006/math">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𝑢</m:t>
                        </m:r>
                      </m:e>
                    </m:acc>
                    <m:r>
                      <a:rPr lang="en-US" b="0" i="1" smtClean="0">
                        <a:latin typeface="Cambria Math" panose="02040503050406030204" pitchFamily="18" charset="0"/>
                      </a:rPr>
                      <m:t>′</m:t>
                    </m:r>
                    <m:acc>
                      <m:accPr>
                        <m:chr m:val="̂"/>
                        <m:ctrlPr>
                          <a:rPr lang="cs-CZ" i="1">
                            <a:latin typeface="Cambria Math" panose="02040503050406030204" pitchFamily="18" charset="0"/>
                          </a:rPr>
                        </m:ctrlPr>
                      </m:accPr>
                      <m:e>
                        <m:r>
                          <a:rPr lang="cs-CZ" i="1">
                            <a:latin typeface="Cambria Math" panose="02040503050406030204" pitchFamily="18" charset="0"/>
                          </a:rPr>
                          <m:t>𝑢</m:t>
                        </m:r>
                      </m:e>
                    </m:acc>
                    <m:r>
                      <a:rPr lang="cs-CZ" b="0" i="1" smtClean="0">
                        <a:latin typeface="Cambria Math" panose="02040503050406030204" pitchFamily="18" charset="0"/>
                      </a:rPr>
                      <m:t>=</m:t>
                    </m:r>
                    <m:d>
                      <m:dPr>
                        <m:begChr m:val="["/>
                        <m:endChr m:val="]"/>
                        <m:ctrlPr>
                          <a:rPr lang="cs-CZ" b="0" i="1" smtClean="0">
                            <a:latin typeface="Cambria Math" panose="02040503050406030204" pitchFamily="18" charset="0"/>
                          </a:rPr>
                        </m:ctrlPr>
                      </m:dPr>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1</m:t>
                            </m:r>
                          </m:sub>
                        </m:sSub>
                        <m:r>
                          <a:rPr lang="cs-CZ" b="0" i="1" smtClean="0">
                            <a:latin typeface="Cambria Math" panose="02040503050406030204" pitchFamily="18" charset="0"/>
                          </a:rPr>
                          <m:t>  </m:t>
                        </m:r>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b="0" i="1" smtClean="0">
                                <a:latin typeface="Cambria Math" panose="02040503050406030204" pitchFamily="18" charset="0"/>
                              </a:rPr>
                              <m:t>2</m:t>
                            </m:r>
                          </m:sub>
                        </m:sSub>
                        <m:r>
                          <a:rPr lang="cs-CZ" b="0" i="1" smtClean="0">
                            <a:latin typeface="Cambria Math" panose="02040503050406030204" pitchFamily="18" charset="0"/>
                            <a:ea typeface="Cambria Math" panose="02040503050406030204" pitchFamily="18" charset="0"/>
                          </a:rPr>
                          <m:t>⋯</m:t>
                        </m:r>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b="0" i="1" smtClean="0">
                                <a:latin typeface="Cambria Math" panose="02040503050406030204" pitchFamily="18" charset="0"/>
                              </a:rPr>
                              <m:t>𝑇</m:t>
                            </m:r>
                          </m:sub>
                        </m:sSub>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1</m:t>
                                </m:r>
                              </m:sub>
                            </m:sSub>
                          </m:e>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2</m:t>
                                </m:r>
                              </m:sub>
                            </m:sSub>
                          </m:e>
                          <m:e>
                            <m:r>
                              <a:rPr lang="en-US" i="1">
                                <a:latin typeface="Cambria Math" panose="02040503050406030204" pitchFamily="18" charset="0"/>
                                <a:ea typeface="Cambria Math" panose="02040503050406030204" pitchFamily="18" charset="0"/>
                              </a:rPr>
                              <m:t>⋮</m:t>
                            </m:r>
                          </m:e>
                          <m:e>
                            <m:sSub>
                              <m:sSubPr>
                                <m:ctrlPr>
                                  <a:rPr lang="cs-CZ" i="1">
                                    <a:latin typeface="Cambria Math" panose="02040503050406030204" pitchFamily="18" charset="0"/>
                                  </a:rPr>
                                </m:ctrlPr>
                              </m:sSub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𝑇</m:t>
                                </m:r>
                              </m:sub>
                            </m:sSub>
                          </m:e>
                        </m:eqArr>
                      </m:e>
                    </m:d>
                  </m:oMath>
                </a14:m>
                <a:r>
                  <a:rPr lang="cs-CZ" dirty="0" smtClean="0"/>
                  <a:t>=</a:t>
                </a:r>
                <a14:m>
                  <m:oMath xmlns:m="http://schemas.openxmlformats.org/officeDocument/2006/math">
                    <m:sSubSup>
                      <m:sSubSupPr>
                        <m:ctrlPr>
                          <a:rPr lang="cs-CZ" i="1">
                            <a:latin typeface="Cambria Math" panose="02040503050406030204" pitchFamily="18" charset="0"/>
                          </a:rPr>
                        </m:ctrlPr>
                      </m:sSubSup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i="1">
                            <a:latin typeface="Cambria Math" panose="02040503050406030204" pitchFamily="18" charset="0"/>
                          </a:rPr>
                          <m:t>1</m:t>
                        </m:r>
                      </m:sub>
                      <m:sup>
                        <m:r>
                          <a:rPr lang="cs-CZ" i="1">
                            <a:latin typeface="Cambria Math" panose="02040503050406030204" pitchFamily="18" charset="0"/>
                          </a:rPr>
                          <m:t>2</m:t>
                        </m:r>
                      </m:sup>
                    </m:sSubSup>
                  </m:oMath>
                </a14:m>
                <a:r>
                  <a:rPr lang="cs-CZ" dirty="0" smtClean="0"/>
                  <a:t>+</a:t>
                </a:r>
                <a14:m>
                  <m:oMath xmlns:m="http://schemas.openxmlformats.org/officeDocument/2006/math">
                    <m:sSubSup>
                      <m:sSubSupPr>
                        <m:ctrlPr>
                          <a:rPr lang="cs-CZ" i="1">
                            <a:latin typeface="Cambria Math" panose="02040503050406030204" pitchFamily="18" charset="0"/>
                          </a:rPr>
                        </m:ctrlPr>
                      </m:sSubSup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b="0" i="1" smtClean="0">
                            <a:latin typeface="Cambria Math" panose="02040503050406030204" pitchFamily="18" charset="0"/>
                          </a:rPr>
                          <m:t>2</m:t>
                        </m:r>
                      </m:sub>
                      <m:sup>
                        <m:r>
                          <a:rPr lang="cs-CZ" i="1">
                            <a:latin typeface="Cambria Math" panose="02040503050406030204" pitchFamily="18" charset="0"/>
                          </a:rPr>
                          <m:t>2</m:t>
                        </m:r>
                      </m:sup>
                    </m:sSubSup>
                    <m:r>
                      <a:rPr lang="cs-CZ" b="0" i="1" smtClean="0">
                        <a:latin typeface="Cambria Math" panose="02040503050406030204" pitchFamily="18" charset="0"/>
                      </a:rPr>
                      <m:t>+…+</m:t>
                    </m:r>
                    <m:sSubSup>
                      <m:sSubSupPr>
                        <m:ctrlPr>
                          <a:rPr lang="cs-CZ" i="1">
                            <a:latin typeface="Cambria Math" panose="02040503050406030204" pitchFamily="18" charset="0"/>
                          </a:rPr>
                        </m:ctrlPr>
                      </m:sSubSup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b="0" i="1" smtClean="0">
                            <a:latin typeface="Cambria Math" panose="02040503050406030204" pitchFamily="18" charset="0"/>
                          </a:rPr>
                          <m:t>𝑇</m:t>
                        </m:r>
                      </m:sub>
                      <m:sup>
                        <m:r>
                          <a:rPr lang="cs-CZ" i="1">
                            <a:latin typeface="Cambria Math" panose="02040503050406030204" pitchFamily="18" charset="0"/>
                          </a:rPr>
                          <m:t>2</m:t>
                        </m:r>
                      </m:sup>
                    </m:sSubSup>
                    <m:r>
                      <a:rPr lang="cs-CZ" b="0" i="1" smtClean="0">
                        <a:latin typeface="Cambria Math" panose="02040503050406030204" pitchFamily="18" charset="0"/>
                      </a:rPr>
                      <m:t>=</m:t>
                    </m:r>
                    <m:nary>
                      <m:naryPr>
                        <m:chr m:val="∑"/>
                        <m:subHide m:val="on"/>
                        <m:supHide m:val="on"/>
                        <m:ctrlPr>
                          <a:rPr lang="cs-CZ" i="1" smtClean="0">
                            <a:latin typeface="Cambria Math" panose="02040503050406030204" pitchFamily="18" charset="0"/>
                          </a:rPr>
                        </m:ctrlPr>
                      </m:naryPr>
                      <m:sub/>
                      <m:sup/>
                      <m:e>
                        <m:sSubSup>
                          <m:sSubSupPr>
                            <m:ctrlPr>
                              <a:rPr lang="cs-CZ" i="1">
                                <a:latin typeface="Cambria Math" panose="02040503050406030204" pitchFamily="18" charset="0"/>
                              </a:rPr>
                            </m:ctrlPr>
                          </m:sSubSupPr>
                          <m:e>
                            <m:acc>
                              <m:accPr>
                                <m:chr m:val="̂"/>
                                <m:ctrlPr>
                                  <a:rPr lang="cs-CZ" i="1">
                                    <a:latin typeface="Cambria Math" panose="02040503050406030204" pitchFamily="18" charset="0"/>
                                  </a:rPr>
                                </m:ctrlPr>
                              </m:accPr>
                              <m:e>
                                <m:r>
                                  <a:rPr lang="cs-CZ" i="1">
                                    <a:latin typeface="Cambria Math" panose="02040503050406030204" pitchFamily="18" charset="0"/>
                                  </a:rPr>
                                  <m:t>𝑢</m:t>
                                </m:r>
                              </m:e>
                            </m:acc>
                          </m:e>
                          <m:sub>
                            <m:r>
                              <a:rPr lang="cs-CZ" b="0" i="1" smtClean="0">
                                <a:latin typeface="Cambria Math" panose="02040503050406030204" pitchFamily="18" charset="0"/>
                              </a:rPr>
                              <m:t>𝑡</m:t>
                            </m:r>
                          </m:sub>
                          <m:sup>
                            <m:r>
                              <a:rPr lang="cs-CZ" i="1">
                                <a:latin typeface="Cambria Math" panose="02040503050406030204" pitchFamily="18" charset="0"/>
                              </a:rPr>
                              <m:t>2</m:t>
                            </m:r>
                          </m:sup>
                        </m:sSubSup>
                      </m:e>
                    </m:nary>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691680" y="4753257"/>
                <a:ext cx="6653809" cy="1516249"/>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81296103-5885-49EE-9B2C-6D0D6D2259E6}" type="slidenum">
              <a:rPr lang="en-GB" altLang="cs-CZ" sz="1400">
                <a:latin typeface="Times New Roman" pitchFamily="18" charset="0"/>
              </a:rPr>
              <a:pPr>
                <a:spcBef>
                  <a:spcPct val="0"/>
                </a:spcBef>
                <a:buFontTx/>
                <a:buNone/>
              </a:pPr>
              <a:t>60</a:t>
            </a:fld>
            <a:endParaRPr lang="en-GB" altLang="cs-CZ" sz="1400">
              <a:latin typeface="Times New Roman" pitchFamily="18" charset="0"/>
            </a:endParaRPr>
          </a:p>
        </p:txBody>
      </p:sp>
      <p:sp>
        <p:nvSpPr>
          <p:cNvPr id="64516" name="Rectangle 2"/>
          <p:cNvSpPr>
            <a:spLocks noGrp="1" noChangeArrowheads="1"/>
          </p:cNvSpPr>
          <p:nvPr>
            <p:ph type="title"/>
          </p:nvPr>
        </p:nvSpPr>
        <p:spPr>
          <a:xfrm>
            <a:off x="990600" y="685800"/>
            <a:ext cx="7772400" cy="914400"/>
          </a:xfrm>
        </p:spPr>
        <p:txBody>
          <a:bodyPr/>
          <a:lstStyle/>
          <a:p>
            <a:pPr eaLnBrk="1" hangingPunct="1"/>
            <a:r>
              <a:rPr lang="en-US" altLang="cs-CZ" sz="2500" b="1" smtClean="0">
                <a:latin typeface="Times New Roman" pitchFamily="18" charset="0"/>
              </a:rPr>
              <a:t>PCA Example: The Factor Loadings Presented</a:t>
            </a:r>
            <a:endParaRPr lang="en-US" altLang="cs-CZ" smtClean="0"/>
          </a:p>
        </p:txBody>
      </p:sp>
      <p:sp>
        <p:nvSpPr>
          <p:cNvPr id="64517" name="Rectangle 3"/>
          <p:cNvSpPr>
            <a:spLocks noGrp="1" noChangeArrowheads="1"/>
          </p:cNvSpPr>
          <p:nvPr>
            <p:ph type="body" idx="1"/>
          </p:nvPr>
        </p:nvSpPr>
        <p:spPr>
          <a:xfrm>
            <a:off x="571500" y="2000250"/>
            <a:ext cx="8001000" cy="4095750"/>
          </a:xfrm>
        </p:spPr>
        <p:txBody>
          <a:bodyPr/>
          <a:lstStyle/>
          <a:p>
            <a:pPr eaLnBrk="1" hangingPunct="1"/>
            <a:endParaRPr lang="en-GB" altLang="cs-CZ" sz="2000" smtClean="0">
              <a:latin typeface="Times New Roman" pitchFamily="18" charset="0"/>
            </a:endParaRP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6143625"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D2CA316C-3F91-4F4C-85CB-3283C89330AE}" type="slidenum">
              <a:rPr lang="en-GB" altLang="cs-CZ" sz="1400">
                <a:latin typeface="Times New Roman" pitchFamily="18" charset="0"/>
              </a:rPr>
              <a:pPr>
                <a:spcBef>
                  <a:spcPct val="0"/>
                </a:spcBef>
                <a:buFontTx/>
                <a:buNone/>
              </a:pPr>
              <a:t>7</a:t>
            </a:fld>
            <a:endParaRPr lang="en-GB" altLang="cs-CZ" sz="1400">
              <a:latin typeface="Times New Roman" pitchFamily="18" charset="0"/>
            </a:endParaRPr>
          </a:p>
        </p:txBody>
      </p:sp>
      <p:sp>
        <p:nvSpPr>
          <p:cNvPr id="10244" name="Rectangle 1026"/>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The OLS Estimator for the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Multiple Regression Model</a:t>
            </a:r>
            <a:endParaRPr lang="en-US" altLang="cs-CZ" sz="2000" b="1" smtClean="0">
              <a:solidFill>
                <a:schemeClr val="tx1"/>
              </a:solidFill>
              <a:latin typeface="Times New Roman" pitchFamily="18" charset="0"/>
            </a:endParaRPr>
          </a:p>
        </p:txBody>
      </p:sp>
      <p:sp>
        <p:nvSpPr>
          <p:cNvPr id="10245" name="Rectangle 1027"/>
          <p:cNvSpPr>
            <a:spLocks noGrp="1" noChangeArrowheads="1"/>
          </p:cNvSpPr>
          <p:nvPr>
            <p:ph type="body" idx="1"/>
          </p:nvPr>
        </p:nvSpPr>
        <p:spPr>
          <a:xfrm>
            <a:off x="685800" y="1905000"/>
            <a:ext cx="7772400" cy="4191000"/>
          </a:xfrm>
        </p:spPr>
        <p:txBody>
          <a:bodyPr/>
          <a:lstStyle/>
          <a:p>
            <a:pPr eaLnBrk="1" hangingPunct="1"/>
            <a:r>
              <a:rPr lang="en-GB" altLang="cs-CZ" sz="2000" dirty="0" smtClean="0">
                <a:latin typeface="Times New Roman" pitchFamily="18" charset="0"/>
              </a:rPr>
              <a:t>In order to obtain the parameter estimates,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i="1" baseline="-25000" dirty="0" smtClean="0">
                <a:latin typeface="Times New Roman" pitchFamily="18" charset="0"/>
              </a:rPr>
              <a:t>k</a:t>
            </a:r>
            <a:r>
              <a:rPr lang="en-GB" altLang="cs-CZ" sz="2000" dirty="0" smtClean="0">
                <a:latin typeface="Times New Roman" pitchFamily="18" charset="0"/>
              </a:rPr>
              <a:t>, we would minimise the RSS with respect to all the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s.</a:t>
            </a:r>
            <a:r>
              <a:rPr lang="en-GB" altLang="cs-CZ" sz="2000" dirty="0" smtClean="0"/>
              <a:t> </a:t>
            </a:r>
          </a:p>
          <a:p>
            <a:pPr eaLnBrk="1" hangingPunct="1"/>
            <a:endParaRPr lang="en-GB" altLang="cs-CZ" sz="2000" dirty="0" smtClean="0">
              <a:latin typeface="Times New Roman" pitchFamily="18" charset="0"/>
            </a:endParaRPr>
          </a:p>
          <a:p>
            <a:pPr eaLnBrk="1" hangingPunct="1"/>
            <a:r>
              <a:rPr lang="en-GB" altLang="cs-CZ" sz="2000" dirty="0" smtClean="0">
                <a:latin typeface="Times New Roman" pitchFamily="18" charset="0"/>
              </a:rPr>
              <a:t>It can be shown that </a:t>
            </a:r>
          </a:p>
          <a:p>
            <a:pPr eaLnBrk="1" hangingPunct="1"/>
            <a:endParaRPr lang="en-GB" altLang="cs-CZ" sz="2000" dirty="0" smtClean="0">
              <a:latin typeface="Times New Roman" pitchFamily="18" charset="0"/>
            </a:endParaRPr>
          </a:p>
          <a:p>
            <a:pPr eaLnBrk="1" hangingPunct="1"/>
            <a:endParaRPr lang="en-GB" altLang="cs-CZ" sz="2000" dirty="0" smtClean="0">
              <a:latin typeface="Times New Roman" pitchFamily="18" charset="0"/>
            </a:endParaRPr>
          </a:p>
          <a:p>
            <a:pPr eaLnBrk="1" hangingPunct="1"/>
            <a:endParaRPr lang="en-GB" altLang="cs-CZ" sz="2000" dirty="0" smtClean="0">
              <a:latin typeface="Times New Roman" pitchFamily="18" charset="0"/>
            </a:endParaRPr>
          </a:p>
          <a:p>
            <a:pPr eaLnBrk="1" hangingPunct="1"/>
            <a:endParaRPr lang="en-US" altLang="cs-CZ" sz="2000" dirty="0" smtClean="0"/>
          </a:p>
          <a:p>
            <a:pPr eaLnBrk="1" hangingPunct="1"/>
            <a:endParaRPr lang="en-GB" altLang="cs-CZ" sz="2000" dirty="0" smtClean="0">
              <a:latin typeface="Times New Roman" pitchFamily="18" charset="0"/>
            </a:endParaRPr>
          </a:p>
          <a:p>
            <a:pPr eaLnBrk="1" hangingPunct="1">
              <a:buFontTx/>
              <a:buNone/>
            </a:pPr>
            <a:endParaRPr lang="en-US" altLang="cs-CZ" sz="2000" dirty="0" smtClean="0"/>
          </a:p>
        </p:txBody>
      </p:sp>
      <p:pic>
        <p:nvPicPr>
          <p:cNvPr id="10246" name="Picture 10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355975"/>
            <a:ext cx="2362200"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2339752" y="4154487"/>
                <a:ext cx="245132" cy="369332"/>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339752" y="4154487"/>
                <a:ext cx="245132" cy="369332"/>
              </a:xfrm>
              <a:prstGeom prst="rect">
                <a:avLst/>
              </a:prstGeom>
              <a:blipFill>
                <a:blip r:embed="rId3"/>
                <a:stretch>
                  <a:fillRect l="-12500" r="-10000" b="-6667"/>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B2A1D849-871E-4C12-B583-534C4516CEDC}" type="slidenum">
              <a:rPr lang="en-GB" altLang="cs-CZ" sz="1400">
                <a:latin typeface="Times New Roman" pitchFamily="18" charset="0"/>
              </a:rPr>
              <a:pPr>
                <a:spcBef>
                  <a:spcPct val="0"/>
                </a:spcBef>
                <a:buFontTx/>
                <a:buNone/>
              </a:pPr>
              <a:t>8</a:t>
            </a:fld>
            <a:endParaRPr lang="en-GB" altLang="cs-CZ" sz="1400">
              <a:latin typeface="Times New Roman" pitchFamily="18" charset="0"/>
            </a:endParaRPr>
          </a:p>
        </p:txBody>
      </p:sp>
      <p:sp>
        <p:nvSpPr>
          <p:cNvPr id="11268"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Calculating the Standard Errors for the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Multiple Regression Model</a:t>
            </a:r>
            <a:endParaRPr lang="en-US" altLang="cs-CZ" sz="2000" b="1" smtClean="0">
              <a:solidFill>
                <a:schemeClr val="tx1"/>
              </a:solidFill>
              <a:latin typeface="Times New Roman" pitchFamily="18" charset="0"/>
            </a:endParaRPr>
          </a:p>
        </p:txBody>
      </p:sp>
      <p:sp>
        <p:nvSpPr>
          <p:cNvPr id="11269" name="Rectangle 3"/>
          <p:cNvSpPr>
            <a:spLocks noGrp="1" noChangeArrowheads="1"/>
          </p:cNvSpPr>
          <p:nvPr>
            <p:ph type="body" idx="1"/>
          </p:nvPr>
        </p:nvSpPr>
        <p:spPr>
          <a:xfrm>
            <a:off x="685800" y="1981200"/>
            <a:ext cx="8229600" cy="4114800"/>
          </a:xfrm>
        </p:spPr>
        <p:txBody>
          <a:bodyPr/>
          <a:lstStyle/>
          <a:p>
            <a:pPr algn="just" eaLnBrk="1" hangingPunct="1"/>
            <a:r>
              <a:rPr lang="en-GB" altLang="cs-CZ" sz="2000" dirty="0" smtClean="0">
                <a:latin typeface="Times New Roman" pitchFamily="18" charset="0"/>
              </a:rPr>
              <a:t>Check the dimensions:	    is </a:t>
            </a:r>
            <a:r>
              <a:rPr lang="en-GB" altLang="cs-CZ" sz="2000" i="1" dirty="0" smtClean="0">
                <a:latin typeface="Times New Roman" pitchFamily="18" charset="0"/>
              </a:rPr>
              <a:t>k</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1 as required. </a:t>
            </a:r>
          </a:p>
          <a:p>
            <a:pPr algn="just" eaLnBrk="1" hangingPunct="1">
              <a:buFontTx/>
              <a:buNone/>
            </a:pPr>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But how do we calculate the standard errors of the coefficient estimates?</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Previously, to estimate the variance of the errors, </a:t>
            </a:r>
            <a:r>
              <a:rPr lang="en-GB" altLang="cs-CZ" sz="2000" i="1" dirty="0" smtClean="0">
                <a:latin typeface="Times New Roman" pitchFamily="18" charset="0"/>
                <a:sym typeface="Symbol" pitchFamily="18" charset="2"/>
              </a:rPr>
              <a:t></a:t>
            </a:r>
            <a:r>
              <a:rPr lang="en-GB" altLang="cs-CZ" sz="2000" baseline="30000" dirty="0" smtClean="0">
                <a:latin typeface="Times New Roman" pitchFamily="18" charset="0"/>
              </a:rPr>
              <a:t>2</a:t>
            </a:r>
            <a:r>
              <a:rPr lang="en-GB" altLang="cs-CZ" sz="2000" dirty="0" smtClean="0">
                <a:latin typeface="Times New Roman" pitchFamily="18" charset="0"/>
              </a:rPr>
              <a:t>, we used                     .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Now using the matrix notation, we use</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where </a:t>
            </a:r>
            <a:r>
              <a:rPr lang="en-GB" altLang="cs-CZ" sz="2000" i="1" dirty="0" smtClean="0">
                <a:latin typeface="Times New Roman" pitchFamily="18" charset="0"/>
              </a:rPr>
              <a:t>k</a:t>
            </a:r>
            <a:r>
              <a:rPr lang="cs-CZ" altLang="cs-CZ" sz="2000" i="1" dirty="0" smtClean="0">
                <a:latin typeface="Times New Roman" pitchFamily="18" charset="0"/>
              </a:rPr>
              <a:t>-1</a:t>
            </a:r>
            <a:r>
              <a:rPr lang="en-GB" altLang="cs-CZ" sz="2000" dirty="0" smtClean="0">
                <a:latin typeface="Times New Roman" pitchFamily="18" charset="0"/>
              </a:rPr>
              <a:t> = number of </a:t>
            </a:r>
            <a:r>
              <a:rPr lang="en-GB" altLang="cs-CZ" sz="2000" dirty="0" err="1" smtClean="0">
                <a:latin typeface="Times New Roman" pitchFamily="18" charset="0"/>
              </a:rPr>
              <a:t>regressors</a:t>
            </a:r>
            <a:r>
              <a:rPr lang="en-GB" altLang="cs-CZ" sz="2000" dirty="0" smtClean="0">
                <a:latin typeface="Times New Roman" pitchFamily="18" charset="0"/>
              </a:rPr>
              <a:t>. It can be proved that </a:t>
            </a:r>
            <a:r>
              <a:rPr lang="en-GB" altLang="cs-CZ" sz="2000" b="1" dirty="0" smtClean="0">
                <a:solidFill>
                  <a:schemeClr val="accent1"/>
                </a:solidFill>
                <a:latin typeface="Times New Roman" pitchFamily="18" charset="0"/>
              </a:rPr>
              <a:t>the OLS estimator of the variance of      is given by the diagonal elements of                 </a:t>
            </a:r>
            <a:r>
              <a:rPr lang="en-GB" altLang="cs-CZ" sz="2000" dirty="0" smtClean="0">
                <a:latin typeface="Times New Roman" pitchFamily="18" charset="0"/>
              </a:rPr>
              <a:t>, so that the variance of     is the first element, the variance of     is the second element, and …, and the variance of      is the </a:t>
            </a:r>
            <a:r>
              <a:rPr lang="en-GB" altLang="cs-CZ" sz="2000" i="1" dirty="0" smtClean="0">
                <a:latin typeface="Times New Roman" pitchFamily="18" charset="0"/>
              </a:rPr>
              <a:t>k</a:t>
            </a:r>
            <a:r>
              <a:rPr lang="en-GB" altLang="cs-CZ" sz="2000" baseline="30000" dirty="0" smtClean="0">
                <a:latin typeface="Times New Roman" pitchFamily="18" charset="0"/>
              </a:rPr>
              <a:t>th</a:t>
            </a:r>
            <a:r>
              <a:rPr lang="en-GB" altLang="cs-CZ" sz="2000" dirty="0" smtClean="0">
                <a:latin typeface="Times New Roman" pitchFamily="18" charset="0"/>
              </a:rPr>
              <a:t> diagonal element.</a:t>
            </a:r>
          </a:p>
          <a:p>
            <a:pPr algn="just" eaLnBrk="1" hangingPunct="1"/>
            <a:endParaRPr lang="en-GB" altLang="cs-CZ" sz="2000" dirty="0" smtClean="0">
              <a:latin typeface="Times New Roman" pitchFamily="18" charset="0"/>
            </a:endParaRPr>
          </a:p>
          <a:p>
            <a:pPr eaLnBrk="1" hangingPunct="1"/>
            <a:endParaRPr lang="en-US" altLang="cs-CZ" sz="2000" dirty="0" smtClean="0">
              <a:latin typeface="Times New Roman" pitchFamily="18" charset="0"/>
            </a:endParaRPr>
          </a:p>
        </p:txBody>
      </p:sp>
      <p:pic>
        <p:nvPicPr>
          <p:cNvPr id="1127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838" y="4038600"/>
            <a:ext cx="1143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0312" y="5267325"/>
            <a:ext cx="990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7" name="Object 12"/>
          <p:cNvGraphicFramePr>
            <a:graphicFrameLocks noChangeAspect="1"/>
          </p:cNvGraphicFramePr>
          <p:nvPr/>
        </p:nvGraphicFramePr>
        <p:xfrm>
          <a:off x="7391400" y="3276600"/>
          <a:ext cx="1104900" cy="692150"/>
        </p:xfrm>
        <a:graphic>
          <a:graphicData uri="http://schemas.openxmlformats.org/presentationml/2006/ole">
            <mc:AlternateContent xmlns:mc="http://schemas.openxmlformats.org/markup-compatibility/2006">
              <mc:Choice xmlns:v="urn:schemas-microsoft-com:vml" Requires="v">
                <p:oleObj spid="_x0000_s11297" name="Equation" r:id="rId5" imgW="685800" imgH="431800" progId="Equation.3">
                  <p:embed/>
                </p:oleObj>
              </mc:Choice>
              <mc:Fallback>
                <p:oleObj name="Equation" r:id="rId5" imgW="685800" imgH="4318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3276600"/>
                        <a:ext cx="11049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5748557" y="3960574"/>
                <a:ext cx="525400" cy="369332"/>
              </a:xfrm>
              <a:prstGeom prst="rect">
                <a:avLst/>
              </a:prstGeom>
              <a:solidFill>
                <a:srgbClr val="FFFFFF"/>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𝑢</m:t>
                          </m:r>
                        </m:e>
                      </m:acc>
                      <m:r>
                        <a:rPr lang="fi-FI" b="0" i="1" smtClean="0">
                          <a:latin typeface="Cambria Math" panose="02040503050406030204" pitchFamily="18" charset="0"/>
                        </a:rPr>
                        <m:t>′</m:t>
                      </m:r>
                      <m:acc>
                        <m:accPr>
                          <m:chr m:val="̂"/>
                          <m:ctrlPr>
                            <a:rPr lang="cs-CZ" i="1">
                              <a:latin typeface="Cambria Math" panose="02040503050406030204" pitchFamily="18" charset="0"/>
                            </a:rPr>
                          </m:ctrlPr>
                        </m:accPr>
                        <m:e>
                          <m:r>
                            <a:rPr lang="cs-CZ" i="1">
                              <a:latin typeface="Cambria Math" panose="02040503050406030204" pitchFamily="18" charset="0"/>
                            </a:rPr>
                            <m:t>𝑢</m:t>
                          </m:r>
                        </m:e>
                      </m:acc>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748557" y="3960574"/>
                <a:ext cx="525400" cy="369332"/>
              </a:xfrm>
              <a:prstGeom prst="rect">
                <a:avLst/>
              </a:prstGeom>
              <a:blipFill>
                <a:blip r:embed="rId7"/>
                <a:stretch>
                  <a:fillRect l="-5814" t="-16667" r="-84884"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478138" y="1985169"/>
                <a:ext cx="272189" cy="389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478138" y="1985169"/>
                <a:ext cx="272189" cy="3893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140505" y="5206007"/>
                <a:ext cx="272189" cy="389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140505" y="5206007"/>
                <a:ext cx="272189" cy="38933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158921" y="5496183"/>
                <a:ext cx="378822" cy="389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1</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158921" y="5496183"/>
                <a:ext cx="378822" cy="38933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144038" y="5510806"/>
                <a:ext cx="385938" cy="389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2</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144038" y="5510806"/>
                <a:ext cx="385938" cy="3893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802433" y="5784689"/>
                <a:ext cx="398955" cy="389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cs-CZ" b="0" i="1" smtClean="0">
                              <a:latin typeface="Cambria Math" panose="02040503050406030204" pitchFamily="18" charset="0"/>
                            </a:rPr>
                          </m:ctrlPr>
                        </m:sSubPr>
                        <m:e>
                          <m:acc>
                            <m:accPr>
                              <m:chr m:val="̂"/>
                              <m:ctrlPr>
                                <a:rPr lang="cs-CZ" b="0" i="1" smtClean="0">
                                  <a:latin typeface="Cambria Math" panose="02040503050406030204" pitchFamily="18" charset="0"/>
                                </a:rPr>
                              </m:ctrlPr>
                            </m:accPr>
                            <m:e>
                              <m:r>
                                <a:rPr lang="cs-CZ" b="0" i="1" smtClean="0">
                                  <a:latin typeface="Cambria Math" panose="02040503050406030204" pitchFamily="18" charset="0"/>
                                </a:rPr>
                                <m:t>𝛽</m:t>
                              </m:r>
                            </m:e>
                          </m:acc>
                        </m:e>
                        <m:sub>
                          <m:r>
                            <a:rPr lang="cs-CZ" b="0" i="1" smtClean="0">
                              <a:latin typeface="Cambria Math" panose="02040503050406030204" pitchFamily="18" charset="0"/>
                            </a:rPr>
                            <m:t>𝑘</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802433" y="5784689"/>
                <a:ext cx="398955" cy="389337"/>
              </a:xfrm>
              <a:prstGeom prst="rect">
                <a:avLst/>
              </a:prstGeom>
              <a:blipFill>
                <a:blip r:embed="rId12"/>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cs-CZ" sz="1400" smtClean="0">
                <a:latin typeface="Times New Roman" pitchFamily="18" charset="0"/>
              </a:rPr>
              <a:t>‘Introductory Econometrics for Finance’ © Chris Brooks 2013</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lbertus Medium" pitchFamily="34" charset="0"/>
              </a:defRPr>
            </a:lvl1pPr>
            <a:lvl2pPr marL="742950" indent="-285750">
              <a:spcBef>
                <a:spcPct val="20000"/>
              </a:spcBef>
              <a:buChar char="–"/>
              <a:defRPr sz="2000">
                <a:solidFill>
                  <a:schemeClr val="tx1"/>
                </a:solidFill>
                <a:latin typeface="Albertus Medium" pitchFamily="34" charset="0"/>
              </a:defRPr>
            </a:lvl2pPr>
            <a:lvl3pPr marL="1143000" indent="-228600">
              <a:spcBef>
                <a:spcPct val="20000"/>
              </a:spcBef>
              <a:buChar char="•"/>
              <a:defRPr sz="20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096F98A0-6387-4597-B55E-FEC0D15EE46A}" type="slidenum">
              <a:rPr lang="en-GB" altLang="cs-CZ" sz="1400">
                <a:latin typeface="Times New Roman" pitchFamily="18" charset="0"/>
              </a:rPr>
              <a:pPr>
                <a:spcBef>
                  <a:spcPct val="0"/>
                </a:spcBef>
                <a:buFontTx/>
                <a:buNone/>
              </a:pPr>
              <a:t>9</a:t>
            </a:fld>
            <a:endParaRPr lang="en-GB" altLang="cs-CZ" sz="1400">
              <a:latin typeface="Times New Roman" pitchFamily="18" charset="0"/>
            </a:endParaRPr>
          </a:p>
        </p:txBody>
      </p:sp>
      <p:sp>
        <p:nvSpPr>
          <p:cNvPr id="12292" name="Rectangle 2"/>
          <p:cNvSpPr>
            <a:spLocks noGrp="1" noChangeArrowheads="1"/>
          </p:cNvSpPr>
          <p:nvPr>
            <p:ph type="title"/>
          </p:nvPr>
        </p:nvSpPr>
        <p:spPr>
          <a:xfrm>
            <a:off x="1524000" y="533400"/>
            <a:ext cx="7620000" cy="1143000"/>
          </a:xfrm>
        </p:spPr>
        <p:txBody>
          <a:bodyPr/>
          <a:lstStyle/>
          <a:p>
            <a:pPr eaLnBrk="1" hangingPunct="1"/>
            <a:r>
              <a:rPr lang="en-US" altLang="cs-CZ" sz="2500" b="1" smtClean="0">
                <a:solidFill>
                  <a:schemeClr val="tx1"/>
                </a:solidFill>
                <a:latin typeface="Times New Roman" pitchFamily="18" charset="0"/>
              </a:rPr>
              <a:t>Calculating Parameter and Standard Error Estimates for Multiple Regression Models: An Example</a:t>
            </a:r>
          </a:p>
        </p:txBody>
      </p:sp>
      <p:sp>
        <p:nvSpPr>
          <p:cNvPr id="12293" name="Rectangle 3"/>
          <p:cNvSpPr>
            <a:spLocks noGrp="1" noChangeArrowheads="1"/>
          </p:cNvSpPr>
          <p:nvPr>
            <p:ph type="body" idx="1"/>
          </p:nvPr>
        </p:nvSpPr>
        <p:spPr>
          <a:xfrm>
            <a:off x="381000" y="1828800"/>
            <a:ext cx="8382000" cy="4267200"/>
          </a:xfrm>
        </p:spPr>
        <p:txBody>
          <a:bodyPr/>
          <a:lstStyle/>
          <a:p>
            <a:pPr eaLnBrk="1" hangingPunct="1">
              <a:lnSpc>
                <a:spcPct val="90000"/>
              </a:lnSpc>
            </a:pPr>
            <a:r>
              <a:rPr lang="en-GB" altLang="cs-CZ" sz="2000" u="sng" dirty="0" smtClean="0">
                <a:latin typeface="Times New Roman" pitchFamily="18" charset="0"/>
              </a:rPr>
              <a:t>Example:</a:t>
            </a:r>
            <a:r>
              <a:rPr lang="en-GB" altLang="cs-CZ" sz="2000" dirty="0" smtClean="0">
                <a:latin typeface="Times New Roman" pitchFamily="18" charset="0"/>
              </a:rPr>
              <a:t> The following model with </a:t>
            </a:r>
            <a:r>
              <a:rPr lang="en-GB" altLang="cs-CZ" sz="2000" i="1" dirty="0" smtClean="0">
                <a:latin typeface="Times New Roman" pitchFamily="18" charset="0"/>
              </a:rPr>
              <a:t>k</a:t>
            </a:r>
            <a:r>
              <a:rPr lang="en-GB" altLang="cs-CZ" sz="2000" dirty="0" smtClean="0">
                <a:latin typeface="Times New Roman" pitchFamily="18" charset="0"/>
              </a:rPr>
              <a:t>=3  is estimated over 15 observations:</a:t>
            </a:r>
          </a:p>
          <a:p>
            <a:pPr eaLnBrk="1" hangingPunct="1">
              <a:lnSpc>
                <a:spcPct val="90000"/>
              </a:lnSpc>
              <a:buFontTx/>
              <a:buNone/>
            </a:pPr>
            <a:r>
              <a:rPr lang="en-GB" altLang="cs-CZ" sz="2000" dirty="0" smtClean="0">
                <a:latin typeface="Times New Roman" pitchFamily="18" charset="0"/>
              </a:rPr>
              <a:t>	 </a:t>
            </a:r>
          </a:p>
          <a:p>
            <a:pPr eaLnBrk="1" hangingPunct="1">
              <a:lnSpc>
                <a:spcPct val="90000"/>
              </a:lnSpc>
              <a:buFontTx/>
              <a:buNone/>
            </a:pPr>
            <a:r>
              <a:rPr lang="en-GB" altLang="cs-CZ" sz="2000" dirty="0" smtClean="0">
                <a:latin typeface="Times New Roman" pitchFamily="18" charset="0"/>
              </a:rPr>
              <a:t>	and the following data have been calculated from the original </a:t>
            </a:r>
            <a:r>
              <a:rPr lang="en-GB" altLang="cs-CZ" sz="2000" i="1" dirty="0" smtClean="0">
                <a:latin typeface="Times New Roman" pitchFamily="18" charset="0"/>
              </a:rPr>
              <a:t>X</a:t>
            </a:r>
            <a:r>
              <a:rPr lang="en-GB" altLang="cs-CZ" sz="2000" dirty="0" smtClean="0">
                <a:latin typeface="Times New Roman" pitchFamily="18" charset="0"/>
              </a:rPr>
              <a:t>’s. </a:t>
            </a:r>
          </a:p>
          <a:p>
            <a:pPr eaLnBrk="1" hangingPunct="1">
              <a:lnSpc>
                <a:spcPct val="90000"/>
              </a:lnSpc>
            </a:pPr>
            <a:endParaRPr lang="en-GB" altLang="cs-CZ" sz="2000" dirty="0" smtClean="0">
              <a:latin typeface="Times New Roman" pitchFamily="18" charset="0"/>
            </a:endParaRPr>
          </a:p>
          <a:p>
            <a:pPr eaLnBrk="1" hangingPunct="1">
              <a:lnSpc>
                <a:spcPct val="90000"/>
              </a:lnSpc>
              <a:buFontTx/>
              <a:buNone/>
            </a:pPr>
            <a:r>
              <a:rPr lang="en-GB" altLang="cs-CZ" sz="2000" dirty="0" smtClean="0">
                <a:latin typeface="Times New Roman" pitchFamily="18" charset="0"/>
              </a:rPr>
              <a:t> 	</a:t>
            </a:r>
          </a:p>
          <a:p>
            <a:pPr eaLnBrk="1" hangingPunct="1">
              <a:lnSpc>
                <a:spcPct val="90000"/>
              </a:lnSpc>
              <a:buFontTx/>
              <a:buNone/>
            </a:pPr>
            <a:r>
              <a:rPr lang="en-GB" altLang="cs-CZ" sz="2000" dirty="0" smtClean="0">
                <a:latin typeface="Times New Roman" pitchFamily="18" charset="0"/>
              </a:rPr>
              <a:t>	</a:t>
            </a:r>
          </a:p>
          <a:p>
            <a:pPr eaLnBrk="1" hangingPunct="1">
              <a:lnSpc>
                <a:spcPct val="90000"/>
              </a:lnSpc>
              <a:buFontTx/>
              <a:buNone/>
            </a:pPr>
            <a:r>
              <a:rPr lang="en-GB" altLang="cs-CZ" sz="2000" dirty="0" smtClean="0">
                <a:latin typeface="Times New Roman" pitchFamily="18" charset="0"/>
              </a:rPr>
              <a:t>	Calculate the coefficient estimates and their standard errors.</a:t>
            </a:r>
          </a:p>
          <a:p>
            <a:pPr eaLnBrk="1" hangingPunct="1">
              <a:lnSpc>
                <a:spcPct val="90000"/>
              </a:lnSpc>
            </a:pPr>
            <a:r>
              <a:rPr lang="en-GB" altLang="cs-CZ" sz="2000" dirty="0" smtClean="0">
                <a:latin typeface="Times New Roman" pitchFamily="18" charset="0"/>
              </a:rPr>
              <a:t>To calculate the coefficients, just multiply the matrix by the vector to obtain</a:t>
            </a:r>
          </a:p>
          <a:p>
            <a:pPr eaLnBrk="1" hangingPunct="1">
              <a:lnSpc>
                <a:spcPct val="90000"/>
              </a:lnSpc>
              <a:buFontTx/>
              <a:buNone/>
            </a:pPr>
            <a:r>
              <a:rPr lang="en-GB" altLang="cs-CZ" sz="2000" dirty="0" smtClean="0">
                <a:latin typeface="Times New Roman" pitchFamily="18" charset="0"/>
              </a:rPr>
              <a:t>	                      .</a:t>
            </a:r>
          </a:p>
          <a:p>
            <a:pPr eaLnBrk="1" hangingPunct="1">
              <a:lnSpc>
                <a:spcPct val="90000"/>
              </a:lnSpc>
            </a:pPr>
            <a:r>
              <a:rPr lang="en-GB" altLang="cs-CZ" sz="2000" dirty="0" smtClean="0">
                <a:latin typeface="Times New Roman" pitchFamily="18" charset="0"/>
              </a:rPr>
              <a:t>To calculate the standard errors, we need an estimate of </a:t>
            </a:r>
            <a:r>
              <a:rPr lang="en-GB" altLang="cs-CZ" sz="2000" i="1" dirty="0" smtClean="0">
                <a:latin typeface="Times New Roman" pitchFamily="18" charset="0"/>
                <a:sym typeface="Symbol" pitchFamily="18" charset="2"/>
              </a:rPr>
              <a:t></a:t>
            </a:r>
            <a:r>
              <a:rPr lang="en-GB" altLang="cs-CZ" sz="2000" baseline="30000" dirty="0" smtClean="0">
                <a:latin typeface="Times New Roman" pitchFamily="18" charset="0"/>
              </a:rPr>
              <a:t>2</a:t>
            </a:r>
            <a:r>
              <a:rPr lang="en-GB" altLang="cs-CZ" sz="2000" dirty="0" smtClean="0">
                <a:latin typeface="Times New Roman" pitchFamily="18" charset="0"/>
              </a:rPr>
              <a:t>. </a:t>
            </a:r>
          </a:p>
          <a:p>
            <a:pPr eaLnBrk="1" hangingPunct="1">
              <a:lnSpc>
                <a:spcPct val="90000"/>
              </a:lnSpc>
              <a:buFontTx/>
              <a:buNone/>
            </a:pPr>
            <a:r>
              <a:rPr lang="en-GB" altLang="cs-CZ" sz="2000" dirty="0" smtClean="0">
                <a:latin typeface="Times New Roman" pitchFamily="18" charset="0"/>
              </a:rPr>
              <a:t>		</a:t>
            </a:r>
          </a:p>
          <a:p>
            <a:pPr eaLnBrk="1" hangingPunct="1">
              <a:lnSpc>
                <a:spcPct val="90000"/>
              </a:lnSpc>
              <a:buFontTx/>
              <a:buNone/>
            </a:pPr>
            <a:r>
              <a:rPr lang="en-GB" altLang="cs-CZ" sz="2000" dirty="0" smtClean="0">
                <a:latin typeface="Times New Roman" pitchFamily="18" charset="0"/>
              </a:rPr>
              <a:t>	</a:t>
            </a:r>
          </a:p>
        </p:txBody>
      </p:sp>
      <p:pic>
        <p:nvPicPr>
          <p:cNvPr id="1229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048000"/>
            <a:ext cx="5410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5334000"/>
            <a:ext cx="2743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6" name="Object 7"/>
          <p:cNvGraphicFramePr>
            <a:graphicFrameLocks noChangeAspect="1"/>
          </p:cNvGraphicFramePr>
          <p:nvPr/>
        </p:nvGraphicFramePr>
        <p:xfrm>
          <a:off x="2743200" y="2209800"/>
          <a:ext cx="2971800" cy="420688"/>
        </p:xfrm>
        <a:graphic>
          <a:graphicData uri="http://schemas.openxmlformats.org/presentationml/2006/ole">
            <mc:AlternateContent xmlns:mc="http://schemas.openxmlformats.org/markup-compatibility/2006">
              <mc:Choice xmlns:v="urn:schemas-microsoft-com:vml" Requires="v">
                <p:oleObj spid="_x0000_s12336" name="Equation" r:id="rId5" imgW="1485900" imgH="228600" progId="Equation.3">
                  <p:embed/>
                </p:oleObj>
              </mc:Choice>
              <mc:Fallback>
                <p:oleObj name="Equation" r:id="rId5" imgW="14859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209800"/>
                        <a:ext cx="2971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9"/>
          <p:cNvGraphicFramePr>
            <a:graphicFrameLocks noChangeAspect="1"/>
          </p:cNvGraphicFramePr>
          <p:nvPr/>
        </p:nvGraphicFramePr>
        <p:xfrm>
          <a:off x="838200" y="4495800"/>
          <a:ext cx="1295400" cy="382588"/>
        </p:xfrm>
        <a:graphic>
          <a:graphicData uri="http://schemas.openxmlformats.org/presentationml/2006/ole">
            <mc:AlternateContent xmlns:mc="http://schemas.openxmlformats.org/markup-compatibility/2006">
              <mc:Choice xmlns:v="urn:schemas-microsoft-com:vml" Requires="v">
                <p:oleObj spid="_x0000_s12337" name="Equation" r:id="rId7" imgW="812447" imgH="241195" progId="Equation.3">
                  <p:embed/>
                </p:oleObj>
              </mc:Choice>
              <mc:Fallback>
                <p:oleObj name="Equation" r:id="rId7" imgW="812447" imgH="241195"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95800"/>
                        <a:ext cx="12954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5847330" y="3363525"/>
                <a:ext cx="432048" cy="276999"/>
              </a:xfrm>
              <a:prstGeom prst="rect">
                <a:avLst/>
              </a:prstGeom>
              <a:solidFill>
                <a:srgbClr val="FFFF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cs-CZ" sz="1800" b="0" i="1" smtClean="0">
                              <a:latin typeface="Cambria Math" panose="02040503050406030204" pitchFamily="18" charset="0"/>
                            </a:rPr>
                          </m:ctrlPr>
                        </m:accPr>
                        <m:e>
                          <m:r>
                            <a:rPr lang="cs-CZ" sz="1800" b="0" i="1" smtClean="0">
                              <a:latin typeface="Cambria Math" panose="02040503050406030204" pitchFamily="18" charset="0"/>
                            </a:rPr>
                            <m:t>𝑢</m:t>
                          </m:r>
                        </m:e>
                      </m:acc>
                      <m:r>
                        <a:rPr lang="fi-FI" sz="1800" b="0" i="1" smtClean="0">
                          <a:latin typeface="Cambria Math" panose="02040503050406030204" pitchFamily="18" charset="0"/>
                        </a:rPr>
                        <m:t>′</m:t>
                      </m:r>
                      <m:acc>
                        <m:accPr>
                          <m:chr m:val="̂"/>
                          <m:ctrlPr>
                            <a:rPr lang="cs-CZ" sz="1800" i="1">
                              <a:latin typeface="Cambria Math" panose="02040503050406030204" pitchFamily="18" charset="0"/>
                            </a:rPr>
                          </m:ctrlPr>
                        </m:accPr>
                        <m:e>
                          <m:r>
                            <a:rPr lang="cs-CZ" sz="1800" i="1">
                              <a:latin typeface="Cambria Math" panose="02040503050406030204" pitchFamily="18" charset="0"/>
                            </a:rPr>
                            <m:t>𝑢</m:t>
                          </m:r>
                        </m:e>
                      </m:acc>
                    </m:oMath>
                  </m:oMathPara>
                </a14:m>
                <a:endParaRPr lang="en-US" sz="1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847330" y="3363525"/>
                <a:ext cx="432048" cy="276999"/>
              </a:xfrm>
              <a:prstGeom prst="rect">
                <a:avLst/>
              </a:prstGeom>
              <a:blipFill>
                <a:blip r:embed="rId9"/>
                <a:stretch>
                  <a:fillRect l="-2817" t="-24444" r="-74648" b="-1333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Ch1_slides">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Ch1_slides">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1_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_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_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_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_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_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_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Ch1_slides</Template>
  <TotalTime>6534</TotalTime>
  <Words>4178</Words>
  <Application>Microsoft Office PowerPoint</Application>
  <PresentationFormat>Overhead</PresentationFormat>
  <Paragraphs>663</Paragraphs>
  <Slides>60</Slides>
  <Notes>0</Notes>
  <HiddenSlides>11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70" baseType="lpstr">
      <vt:lpstr>Albertus Medium</vt:lpstr>
      <vt:lpstr>Arial</vt:lpstr>
      <vt:lpstr>Arial Unicode MS</vt:lpstr>
      <vt:lpstr>Cambria Math</vt:lpstr>
      <vt:lpstr>CG Times</vt:lpstr>
      <vt:lpstr>Symbol</vt:lpstr>
      <vt:lpstr>Times New Roman</vt:lpstr>
      <vt:lpstr>Ch1_slides</vt:lpstr>
      <vt:lpstr>Equation</vt:lpstr>
      <vt:lpstr>Document</vt:lpstr>
      <vt:lpstr>Chapter 4</vt:lpstr>
      <vt:lpstr>Generalising the Simple Model to  Multiple Linear Regression  </vt:lpstr>
      <vt:lpstr>Multiple Regression and the Constant Term  </vt:lpstr>
      <vt:lpstr>Different Ways of Expressing  the Multiple Linear Regression Model  </vt:lpstr>
      <vt:lpstr>Inside the Matrices of the  Multiple Linear Regression Model  </vt:lpstr>
      <vt:lpstr>  How Do We Calculate the Parameters (the  )  in this Generalised Case?</vt:lpstr>
      <vt:lpstr>The OLS Estimator for the  Multiple Regression Model</vt:lpstr>
      <vt:lpstr>Calculating the Standard Errors for the  Multiple Regression Model</vt:lpstr>
      <vt:lpstr>Calculating Parameter and Standard Error Estimates for Multiple Regression Models: An Example</vt:lpstr>
      <vt:lpstr>Calculating Parameter and Standard Error Estimates for Multiple Regression Models: An Example (cont’d)</vt:lpstr>
      <vt:lpstr> A Special Type of Hypothesis Test: The t-ratio </vt:lpstr>
      <vt:lpstr> The t-ratio: An Example </vt:lpstr>
      <vt:lpstr> What Does the t-ratio tell us? </vt:lpstr>
      <vt:lpstr>An Example of the Use of a Simple t-test to Test a Theory in Finance </vt:lpstr>
      <vt:lpstr>Frequency Distribution of t-ratios of Mutual Fund Alphas (gross of transactions costs)</vt:lpstr>
      <vt:lpstr>Frequency Distribution of t-ratios of Mutual Fund  Alphas (net of transactions costs)</vt:lpstr>
      <vt:lpstr> Can UK Unit Trust Managers “Beat the Market”? </vt:lpstr>
      <vt:lpstr>Can UK Unit Trust Managers “Beat the Market”? : Results</vt:lpstr>
      <vt:lpstr>Testing Multiple Hypotheses: The F-test</vt:lpstr>
      <vt:lpstr>The F-test:  Restricted and Unrestricted Regressions </vt:lpstr>
      <vt:lpstr>The F-test: Forming the Restricted Regression </vt:lpstr>
      <vt:lpstr>Calculating the F-Test Statistic </vt:lpstr>
      <vt:lpstr>The F-Distribution</vt:lpstr>
      <vt:lpstr>Determining the Number of Restrictions in an F-test</vt:lpstr>
      <vt:lpstr>What we Cannot Test with Either an F or a t-test </vt:lpstr>
      <vt:lpstr> The Relationship between the t and the F-Distributions </vt:lpstr>
      <vt:lpstr>F-test Example </vt:lpstr>
      <vt:lpstr>Data Mining</vt:lpstr>
      <vt:lpstr> Goodness of Fit Statistics </vt:lpstr>
      <vt:lpstr> Defining R2</vt:lpstr>
      <vt:lpstr> The Limit Cases: R2 =  0 and R2 = 1 </vt:lpstr>
      <vt:lpstr> Problems with R2 as a Goodness of Fit Measure </vt:lpstr>
      <vt:lpstr>Adjusted R2  </vt:lpstr>
      <vt:lpstr>A Regression Example:  Hedonic House Pricing Models</vt:lpstr>
      <vt:lpstr>Hedonic House Pricing Models:  Variable Definitions</vt:lpstr>
      <vt:lpstr>Hedonic House Price Results Dependent Variable: Canadian Dollars per Month</vt:lpstr>
      <vt:lpstr>Tests of Non-nested Hypotheses</vt:lpstr>
      <vt:lpstr>Tests of Non-nested Hypotheses (cont’d)</vt:lpstr>
      <vt:lpstr>Quantile Regression - Background</vt:lpstr>
      <vt:lpstr>Quantile Regression – Background 2</vt:lpstr>
      <vt:lpstr>Quantile Regression – Background 3</vt:lpstr>
      <vt:lpstr>Quantiles – A Definition</vt:lpstr>
      <vt:lpstr>Estimation of Quantile Functions</vt:lpstr>
      <vt:lpstr>Estimation of Quantile Functions 2</vt:lpstr>
      <vt:lpstr>Quantile Regression – How not to do it</vt:lpstr>
      <vt:lpstr>Quantile Regression Example</vt:lpstr>
      <vt:lpstr>Quantile Regression Example – Discussion of Results</vt:lpstr>
      <vt:lpstr>Quantile Regression Example – Discussion of Results 2</vt:lpstr>
      <vt:lpstr>Quantile Regression Example – Table of Results</vt:lpstr>
      <vt:lpstr>Factor Models and Principal Components Analysis</vt:lpstr>
      <vt:lpstr>How PCA Works</vt:lpstr>
      <vt:lpstr>PCA – More Details</vt:lpstr>
      <vt:lpstr>Principal Components as Eigenvalues</vt:lpstr>
      <vt:lpstr>Principal Components as Eigenvalues</vt:lpstr>
      <vt:lpstr>Limitations of PCA</vt:lpstr>
      <vt:lpstr>PCA Example: An Application to Interest Rates</vt:lpstr>
      <vt:lpstr>PCA Example: The Principal Components</vt:lpstr>
      <vt:lpstr>PCA Example: The Factor Loadings</vt:lpstr>
      <vt:lpstr>PCA Example: The Factor Loadings 2</vt:lpstr>
      <vt:lpstr>PCA Example: The Factor Loadings Presented</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Econometric Models</dc:title>
  <dc:creator>ISMA Centre</dc:creator>
  <cp:lastModifiedBy>Jan Stoklasa</cp:lastModifiedBy>
  <cp:revision>538</cp:revision>
  <dcterms:created xsi:type="dcterms:W3CDTF">2000-07-15T13:59:01Z</dcterms:created>
  <dcterms:modified xsi:type="dcterms:W3CDTF">2018-09-12T09:06:13Z</dcterms:modified>
</cp:coreProperties>
</file>