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9"/>
  </p:notesMasterIdLst>
  <p:handoutMasterIdLst>
    <p:handoutMasterId r:id="rId80"/>
  </p:handoutMasterIdLst>
  <p:sldIdLst>
    <p:sldId id="377" r:id="rId2"/>
    <p:sldId id="426" r:id="rId3"/>
    <p:sldId id="425" r:id="rId4"/>
    <p:sldId id="451" r:id="rId5"/>
    <p:sldId id="454" r:id="rId6"/>
    <p:sldId id="424" r:id="rId7"/>
    <p:sldId id="423" r:id="rId8"/>
    <p:sldId id="456" r:id="rId9"/>
    <p:sldId id="462" r:id="rId10"/>
    <p:sldId id="455" r:id="rId11"/>
    <p:sldId id="422" r:id="rId12"/>
    <p:sldId id="421" r:id="rId13"/>
    <p:sldId id="420" r:id="rId14"/>
    <p:sldId id="452" r:id="rId15"/>
    <p:sldId id="463" r:id="rId16"/>
    <p:sldId id="419" r:id="rId17"/>
    <p:sldId id="418" r:id="rId18"/>
    <p:sldId id="417" r:id="rId19"/>
    <p:sldId id="416" r:id="rId20"/>
    <p:sldId id="415" r:id="rId21"/>
    <p:sldId id="414" r:id="rId22"/>
    <p:sldId id="413" r:id="rId23"/>
    <p:sldId id="412" r:id="rId24"/>
    <p:sldId id="411" r:id="rId25"/>
    <p:sldId id="464" r:id="rId26"/>
    <p:sldId id="410" r:id="rId27"/>
    <p:sldId id="409" r:id="rId28"/>
    <p:sldId id="465" r:id="rId29"/>
    <p:sldId id="408" r:id="rId30"/>
    <p:sldId id="407" r:id="rId31"/>
    <p:sldId id="406" r:id="rId32"/>
    <p:sldId id="405" r:id="rId33"/>
    <p:sldId id="404" r:id="rId34"/>
    <p:sldId id="403" r:id="rId35"/>
    <p:sldId id="402" r:id="rId36"/>
    <p:sldId id="466" r:id="rId37"/>
    <p:sldId id="401" r:id="rId38"/>
    <p:sldId id="400" r:id="rId39"/>
    <p:sldId id="467" r:id="rId40"/>
    <p:sldId id="397" r:id="rId41"/>
    <p:sldId id="396" r:id="rId42"/>
    <p:sldId id="395" r:id="rId43"/>
    <p:sldId id="394" r:id="rId44"/>
    <p:sldId id="393" r:id="rId45"/>
    <p:sldId id="392" r:id="rId46"/>
    <p:sldId id="399" r:id="rId47"/>
    <p:sldId id="398" r:id="rId48"/>
    <p:sldId id="391" r:id="rId49"/>
    <p:sldId id="390" r:id="rId50"/>
    <p:sldId id="389" r:id="rId51"/>
    <p:sldId id="388" r:id="rId52"/>
    <p:sldId id="387" r:id="rId53"/>
    <p:sldId id="386" r:id="rId54"/>
    <p:sldId id="385" r:id="rId55"/>
    <p:sldId id="384" r:id="rId56"/>
    <p:sldId id="383" r:id="rId57"/>
    <p:sldId id="382" r:id="rId58"/>
    <p:sldId id="457" r:id="rId59"/>
    <p:sldId id="458" r:id="rId60"/>
    <p:sldId id="459" r:id="rId61"/>
    <p:sldId id="460" r:id="rId62"/>
    <p:sldId id="461" r:id="rId63"/>
    <p:sldId id="447" r:id="rId64"/>
    <p:sldId id="453" r:id="rId65"/>
    <p:sldId id="446" r:id="rId66"/>
    <p:sldId id="445" r:id="rId67"/>
    <p:sldId id="444" r:id="rId68"/>
    <p:sldId id="443" r:id="rId69"/>
    <p:sldId id="442" r:id="rId70"/>
    <p:sldId id="441" r:id="rId71"/>
    <p:sldId id="440" r:id="rId72"/>
    <p:sldId id="439" r:id="rId73"/>
    <p:sldId id="438" r:id="rId74"/>
    <p:sldId id="437" r:id="rId75"/>
    <p:sldId id="436" r:id="rId76"/>
    <p:sldId id="435" r:id="rId77"/>
    <p:sldId id="434" r:id="rId78"/>
  </p:sldIdLst>
  <p:sldSz cx="9144000" cy="6858000" type="screen4x3"/>
  <p:notesSz cx="6662738" cy="982027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FF"/>
    <a:srgbClr val="CCCC00"/>
    <a:srgbClr val="FFFF00"/>
    <a:srgbClr val="0066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73" autoAdjust="0"/>
  </p:normalViewPr>
  <p:slideViewPr>
    <p:cSldViewPr>
      <p:cViewPr varScale="1">
        <p:scale>
          <a:sx n="155" d="100"/>
          <a:sy n="155" d="100"/>
        </p:scale>
        <p:origin x="1254"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12" d="100"/>
          <a:sy n="112" d="100"/>
        </p:scale>
        <p:origin x="-582" y="-84"/>
      </p:cViewPr>
      <p:guideLst>
        <p:guide orient="horz" pos="3093"/>
        <p:guide pos="209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924050" y="0"/>
            <a:ext cx="28876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i="1"/>
            </a:lvl1pPr>
          </a:lstStyle>
          <a:p>
            <a:pPr>
              <a:defRPr/>
            </a:pPr>
            <a:r>
              <a:rPr lang="en-GB"/>
              <a:t>Introductory Econometrics for Finance</a:t>
            </a:r>
          </a:p>
        </p:txBody>
      </p:sp>
      <p:sp>
        <p:nvSpPr>
          <p:cNvPr id="4100" name="Rectangle 4"/>
          <p:cNvSpPr>
            <a:spLocks noGrp="1" noChangeArrowheads="1"/>
          </p:cNvSpPr>
          <p:nvPr>
            <p:ph type="ftr" sz="quarter" idx="2"/>
          </p:nvPr>
        </p:nvSpPr>
        <p:spPr bwMode="auto">
          <a:xfrm>
            <a:off x="0" y="9329738"/>
            <a:ext cx="28876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GB"/>
              <a:t>Copyright 2013 by Chris Brooks</a:t>
            </a:r>
          </a:p>
        </p:txBody>
      </p:sp>
    </p:spTree>
    <p:extLst>
      <p:ext uri="{BB962C8B-B14F-4D97-AF65-F5344CB8AC3E}">
        <p14:creationId xmlns:p14="http://schemas.microsoft.com/office/powerpoint/2010/main" val="158328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76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GB"/>
              <a:t>Introductory Econometrics for Finance</a:t>
            </a:r>
          </a:p>
        </p:txBody>
      </p:sp>
      <p:sp>
        <p:nvSpPr>
          <p:cNvPr id="3075" name="Rectangle 3"/>
          <p:cNvSpPr>
            <a:spLocks noGrp="1" noChangeArrowheads="1"/>
          </p:cNvSpPr>
          <p:nvPr>
            <p:ph type="dt" idx="1"/>
          </p:nvPr>
        </p:nvSpPr>
        <p:spPr bwMode="auto">
          <a:xfrm>
            <a:off x="3775075" y="0"/>
            <a:ext cx="28876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2052" name="Rectangle 4"/>
          <p:cNvSpPr>
            <a:spLocks noGrp="1" noRot="1" noChangeAspect="1" noChangeArrowheads="1" noTextEdit="1"/>
          </p:cNvSpPr>
          <p:nvPr>
            <p:ph type="sldImg" idx="2"/>
          </p:nvPr>
        </p:nvSpPr>
        <p:spPr bwMode="auto">
          <a:xfrm>
            <a:off x="877888" y="736600"/>
            <a:ext cx="4910137"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889000" y="4664075"/>
            <a:ext cx="4884738"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078" name="Rectangle 6"/>
          <p:cNvSpPr>
            <a:spLocks noGrp="1" noChangeArrowheads="1"/>
          </p:cNvSpPr>
          <p:nvPr>
            <p:ph type="ftr" sz="quarter" idx="4"/>
          </p:nvPr>
        </p:nvSpPr>
        <p:spPr bwMode="auto">
          <a:xfrm>
            <a:off x="0" y="9329738"/>
            <a:ext cx="28876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GB"/>
              <a:t>Copyright 2002, Chris Brooks</a:t>
            </a:r>
          </a:p>
        </p:txBody>
      </p:sp>
      <p:sp>
        <p:nvSpPr>
          <p:cNvPr id="3079" name="Rectangle 7"/>
          <p:cNvSpPr>
            <a:spLocks noGrp="1" noChangeArrowheads="1"/>
          </p:cNvSpPr>
          <p:nvPr>
            <p:ph type="sldNum" sz="quarter" idx="5"/>
          </p:nvPr>
        </p:nvSpPr>
        <p:spPr bwMode="auto">
          <a:xfrm>
            <a:off x="3775075" y="9329738"/>
            <a:ext cx="28876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5B88EAB-9C95-44DE-86DB-AADAD27CFE71}" type="slidenum">
              <a:rPr lang="en-GB" altLang="en-US"/>
              <a:pPr>
                <a:defRPr/>
              </a:pPr>
              <a:t>‹#›</a:t>
            </a:fld>
            <a:endParaRPr lang="en-GB" altLang="en-US"/>
          </a:p>
        </p:txBody>
      </p:sp>
    </p:spTree>
    <p:extLst>
      <p:ext uri="{BB962C8B-B14F-4D97-AF65-F5344CB8AC3E}">
        <p14:creationId xmlns:p14="http://schemas.microsoft.com/office/powerpoint/2010/main" val="133338993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C4242915-66D2-48ED-AE11-0B101FDD0A81}" type="slidenum">
              <a:rPr lang="en-GB" altLang="en-US"/>
              <a:pPr>
                <a:defRPr/>
              </a:pPr>
              <a:t>‹#›</a:t>
            </a:fld>
            <a:endParaRPr lang="en-GB" altLang="en-US"/>
          </a:p>
        </p:txBody>
      </p:sp>
    </p:spTree>
    <p:extLst>
      <p:ext uri="{BB962C8B-B14F-4D97-AF65-F5344CB8AC3E}">
        <p14:creationId xmlns:p14="http://schemas.microsoft.com/office/powerpoint/2010/main" val="222814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3F82392A-44FA-4E3D-86D8-8FF05EFCBDEF}" type="slidenum">
              <a:rPr lang="en-GB" altLang="en-US"/>
              <a:pPr>
                <a:defRPr/>
              </a:pPr>
              <a:t>‹#›</a:t>
            </a:fld>
            <a:endParaRPr lang="en-GB" altLang="en-US"/>
          </a:p>
        </p:txBody>
      </p:sp>
    </p:spTree>
    <p:extLst>
      <p:ext uri="{BB962C8B-B14F-4D97-AF65-F5344CB8AC3E}">
        <p14:creationId xmlns:p14="http://schemas.microsoft.com/office/powerpoint/2010/main" val="238845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FCA1E9C6-7B01-4D30-A314-2BF350FF8578}" type="slidenum">
              <a:rPr lang="en-GB" altLang="en-US"/>
              <a:pPr>
                <a:defRPr/>
              </a:pPr>
              <a:t>‹#›</a:t>
            </a:fld>
            <a:endParaRPr lang="en-GB" altLang="en-US"/>
          </a:p>
        </p:txBody>
      </p:sp>
    </p:spTree>
    <p:extLst>
      <p:ext uri="{BB962C8B-B14F-4D97-AF65-F5344CB8AC3E}">
        <p14:creationId xmlns:p14="http://schemas.microsoft.com/office/powerpoint/2010/main" val="200800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EEEF93A6-7AE9-4659-BDCF-87553D03AFE7}" type="slidenum">
              <a:rPr lang="en-GB" altLang="en-US"/>
              <a:pPr>
                <a:defRPr/>
              </a:pPr>
              <a:t>‹#›</a:t>
            </a:fld>
            <a:endParaRPr lang="en-GB" altLang="en-US"/>
          </a:p>
        </p:txBody>
      </p:sp>
    </p:spTree>
    <p:extLst>
      <p:ext uri="{BB962C8B-B14F-4D97-AF65-F5344CB8AC3E}">
        <p14:creationId xmlns:p14="http://schemas.microsoft.com/office/powerpoint/2010/main" val="8962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DB77FD72-C662-447E-9FCF-4CC803C85BA7}" type="slidenum">
              <a:rPr lang="en-GB" altLang="en-US"/>
              <a:pPr>
                <a:defRPr/>
              </a:pPr>
              <a:t>‹#›</a:t>
            </a:fld>
            <a:endParaRPr lang="en-GB" altLang="en-US"/>
          </a:p>
        </p:txBody>
      </p:sp>
    </p:spTree>
    <p:extLst>
      <p:ext uri="{BB962C8B-B14F-4D97-AF65-F5344CB8AC3E}">
        <p14:creationId xmlns:p14="http://schemas.microsoft.com/office/powerpoint/2010/main" val="328644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FAB2D196-A420-4719-82A6-DC146070E6BD}" type="slidenum">
              <a:rPr lang="en-GB" altLang="en-US"/>
              <a:pPr>
                <a:defRPr/>
              </a:pPr>
              <a:t>‹#›</a:t>
            </a:fld>
            <a:endParaRPr lang="en-GB" altLang="en-US"/>
          </a:p>
        </p:txBody>
      </p:sp>
    </p:spTree>
    <p:extLst>
      <p:ext uri="{BB962C8B-B14F-4D97-AF65-F5344CB8AC3E}">
        <p14:creationId xmlns:p14="http://schemas.microsoft.com/office/powerpoint/2010/main" val="232050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8" name="Rectangle 6"/>
          <p:cNvSpPr>
            <a:spLocks noGrp="1" noChangeArrowheads="1"/>
          </p:cNvSpPr>
          <p:nvPr>
            <p:ph type="ftr" sz="quarter" idx="11"/>
          </p:nvPr>
        </p:nvSpPr>
        <p:spPr>
          <a:ln/>
        </p:spPr>
        <p:txBody>
          <a:bodyPr/>
          <a:lstStyle>
            <a:lvl1pPr>
              <a:defRPr/>
            </a:lvl1pPr>
          </a:lstStyle>
          <a:p>
            <a:pPr>
              <a:defRPr/>
            </a:pPr>
            <a:endParaRPr lang="en-GB"/>
          </a:p>
        </p:txBody>
      </p:sp>
      <p:sp>
        <p:nvSpPr>
          <p:cNvPr id="9" name="Rectangle 7"/>
          <p:cNvSpPr>
            <a:spLocks noGrp="1" noChangeArrowheads="1"/>
          </p:cNvSpPr>
          <p:nvPr>
            <p:ph type="sldNum" sz="quarter" idx="12"/>
          </p:nvPr>
        </p:nvSpPr>
        <p:spPr>
          <a:ln/>
        </p:spPr>
        <p:txBody>
          <a:bodyPr/>
          <a:lstStyle>
            <a:lvl1pPr>
              <a:defRPr/>
            </a:lvl1pPr>
          </a:lstStyle>
          <a:p>
            <a:pPr>
              <a:defRPr/>
            </a:pPr>
            <a:fld id="{A06D116E-1950-47A0-BF14-A5F81A36A4A8}" type="slidenum">
              <a:rPr lang="en-GB" altLang="en-US"/>
              <a:pPr>
                <a:defRPr/>
              </a:pPr>
              <a:t>‹#›</a:t>
            </a:fld>
            <a:endParaRPr lang="en-GB" altLang="en-US"/>
          </a:p>
        </p:txBody>
      </p:sp>
    </p:spTree>
    <p:extLst>
      <p:ext uri="{BB962C8B-B14F-4D97-AF65-F5344CB8AC3E}">
        <p14:creationId xmlns:p14="http://schemas.microsoft.com/office/powerpoint/2010/main" val="25111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4" name="Rectangle 6"/>
          <p:cNvSpPr>
            <a:spLocks noGrp="1" noChangeArrowheads="1"/>
          </p:cNvSpPr>
          <p:nvPr>
            <p:ph type="ftr" sz="quarter" idx="11"/>
          </p:nvPr>
        </p:nvSpPr>
        <p:spPr>
          <a:ln/>
        </p:spPr>
        <p:txBody>
          <a:bodyPr/>
          <a:lstStyle>
            <a:lvl1pPr>
              <a:defRPr/>
            </a:lvl1pPr>
          </a:lstStyle>
          <a:p>
            <a:pPr>
              <a:defRPr/>
            </a:pPr>
            <a:endParaRPr lang="en-GB"/>
          </a:p>
        </p:txBody>
      </p:sp>
      <p:sp>
        <p:nvSpPr>
          <p:cNvPr id="5" name="Rectangle 7"/>
          <p:cNvSpPr>
            <a:spLocks noGrp="1" noChangeArrowheads="1"/>
          </p:cNvSpPr>
          <p:nvPr>
            <p:ph type="sldNum" sz="quarter" idx="12"/>
          </p:nvPr>
        </p:nvSpPr>
        <p:spPr>
          <a:ln/>
        </p:spPr>
        <p:txBody>
          <a:bodyPr/>
          <a:lstStyle>
            <a:lvl1pPr>
              <a:defRPr/>
            </a:lvl1pPr>
          </a:lstStyle>
          <a:p>
            <a:pPr>
              <a:defRPr/>
            </a:pPr>
            <a:fld id="{8BA5D492-5C71-4047-B26B-96F54EBD2137}" type="slidenum">
              <a:rPr lang="en-GB" altLang="en-US"/>
              <a:pPr>
                <a:defRPr/>
              </a:pPr>
              <a:t>‹#›</a:t>
            </a:fld>
            <a:endParaRPr lang="en-GB" altLang="en-US"/>
          </a:p>
        </p:txBody>
      </p:sp>
    </p:spTree>
    <p:extLst>
      <p:ext uri="{BB962C8B-B14F-4D97-AF65-F5344CB8AC3E}">
        <p14:creationId xmlns:p14="http://schemas.microsoft.com/office/powerpoint/2010/main" val="373421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3" name="Rectangle 6"/>
          <p:cNvSpPr>
            <a:spLocks noGrp="1" noChangeArrowheads="1"/>
          </p:cNvSpPr>
          <p:nvPr>
            <p:ph type="ftr" sz="quarter" idx="11"/>
          </p:nvPr>
        </p:nvSpPr>
        <p:spPr>
          <a:ln/>
        </p:spPr>
        <p:txBody>
          <a:bodyPr/>
          <a:lstStyle>
            <a:lvl1pPr>
              <a:defRPr/>
            </a:lvl1pPr>
          </a:lstStyle>
          <a:p>
            <a:pPr>
              <a:defRPr/>
            </a:pPr>
            <a:endParaRPr lang="en-GB"/>
          </a:p>
        </p:txBody>
      </p:sp>
      <p:sp>
        <p:nvSpPr>
          <p:cNvPr id="4" name="Rectangle 7"/>
          <p:cNvSpPr>
            <a:spLocks noGrp="1" noChangeArrowheads="1"/>
          </p:cNvSpPr>
          <p:nvPr>
            <p:ph type="sldNum" sz="quarter" idx="12"/>
          </p:nvPr>
        </p:nvSpPr>
        <p:spPr>
          <a:ln/>
        </p:spPr>
        <p:txBody>
          <a:bodyPr/>
          <a:lstStyle>
            <a:lvl1pPr>
              <a:defRPr/>
            </a:lvl1pPr>
          </a:lstStyle>
          <a:p>
            <a:pPr>
              <a:defRPr/>
            </a:pPr>
            <a:fld id="{5F82D465-9CC5-4A89-9674-BA77D637C779}" type="slidenum">
              <a:rPr lang="en-GB" altLang="en-US"/>
              <a:pPr>
                <a:defRPr/>
              </a:pPr>
              <a:t>‹#›</a:t>
            </a:fld>
            <a:endParaRPr lang="en-GB" altLang="en-US"/>
          </a:p>
        </p:txBody>
      </p:sp>
    </p:spTree>
    <p:extLst>
      <p:ext uri="{BB962C8B-B14F-4D97-AF65-F5344CB8AC3E}">
        <p14:creationId xmlns:p14="http://schemas.microsoft.com/office/powerpoint/2010/main" val="234851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5F065AC8-83AF-4C8C-9C09-15DE97933972}" type="slidenum">
              <a:rPr lang="en-GB" altLang="en-US"/>
              <a:pPr>
                <a:defRPr/>
              </a:pPr>
              <a:t>‹#›</a:t>
            </a:fld>
            <a:endParaRPr lang="en-GB" altLang="en-US"/>
          </a:p>
        </p:txBody>
      </p:sp>
    </p:spTree>
    <p:extLst>
      <p:ext uri="{BB962C8B-B14F-4D97-AF65-F5344CB8AC3E}">
        <p14:creationId xmlns:p14="http://schemas.microsoft.com/office/powerpoint/2010/main" val="275631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0542AD78-EEE0-44A0-B7E4-EC3928696028}" type="slidenum">
              <a:rPr lang="en-GB" altLang="en-US"/>
              <a:pPr>
                <a:defRPr/>
              </a:pPr>
              <a:t>‹#›</a:t>
            </a:fld>
            <a:endParaRPr lang="en-GB" altLang="en-US"/>
          </a:p>
        </p:txBody>
      </p:sp>
    </p:spTree>
    <p:extLst>
      <p:ext uri="{BB962C8B-B14F-4D97-AF65-F5344CB8AC3E}">
        <p14:creationId xmlns:p14="http://schemas.microsoft.com/office/powerpoint/2010/main" val="151559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flipH="1">
            <a:off x="-541338" y="1752600"/>
            <a:ext cx="9685338" cy="28575"/>
          </a:xfrm>
          <a:prstGeom prst="homePlate">
            <a:avLst>
              <a:gd name="adj" fmla="val 590014"/>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12325" name="Rectangle 5"/>
          <p:cNvSpPr>
            <a:spLocks noGrp="1" noChangeArrowheads="1"/>
          </p:cNvSpPr>
          <p:nvPr>
            <p:ph type="dt" sz="half" idx="2"/>
          </p:nvPr>
        </p:nvSpPr>
        <p:spPr bwMode="auto">
          <a:xfrm>
            <a:off x="685800" y="6248400"/>
            <a:ext cx="518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a:t>‘Introductory Econometrics for Finance’ © Chris Brooks 2013</a:t>
            </a:r>
          </a:p>
        </p:txBody>
      </p:sp>
      <p:sp>
        <p:nvSpPr>
          <p:cNvPr id="312326" name="Rectangle 6"/>
          <p:cNvSpPr>
            <a:spLocks noGrp="1" noChangeArrowheads="1"/>
          </p:cNvSpPr>
          <p:nvPr>
            <p:ph type="ftr" sz="quarter" idx="3"/>
          </p:nvPr>
        </p:nvSpPr>
        <p:spPr bwMode="auto">
          <a:xfrm>
            <a:off x="3886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312327" name="Rectangle 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932C9711-BACD-48CE-9C77-4CF1CF6D800E}" type="slidenum">
              <a:rPr lang="en-GB" altLang="en-US"/>
              <a:pPr>
                <a:defRPr/>
              </a:pPr>
              <a:t>‹#›</a:t>
            </a:fld>
            <a:endParaRPr lang="en-GB" altLang="en-US"/>
          </a:p>
        </p:txBody>
      </p:sp>
      <p:pic>
        <p:nvPicPr>
          <p:cNvPr id="1032"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443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lbertus Medium" pitchFamily="34" charset="0"/>
        </a:defRPr>
      </a:lvl2pPr>
      <a:lvl3pPr algn="ctr" rtl="0" eaLnBrk="0" fontAlgn="base" hangingPunct="0">
        <a:spcBef>
          <a:spcPct val="0"/>
        </a:spcBef>
        <a:spcAft>
          <a:spcPct val="0"/>
        </a:spcAft>
        <a:defRPr sz="4000">
          <a:solidFill>
            <a:schemeClr val="tx2"/>
          </a:solidFill>
          <a:latin typeface="Albertus Medium" pitchFamily="34" charset="0"/>
        </a:defRPr>
      </a:lvl3pPr>
      <a:lvl4pPr algn="ctr" rtl="0" eaLnBrk="0" fontAlgn="base" hangingPunct="0">
        <a:spcBef>
          <a:spcPct val="0"/>
        </a:spcBef>
        <a:spcAft>
          <a:spcPct val="0"/>
        </a:spcAft>
        <a:defRPr sz="4000">
          <a:solidFill>
            <a:schemeClr val="tx2"/>
          </a:solidFill>
          <a:latin typeface="Albertus Medium" pitchFamily="34" charset="0"/>
        </a:defRPr>
      </a:lvl4pPr>
      <a:lvl5pPr algn="ctr" rtl="0" eaLnBrk="0" fontAlgn="base" hangingPunct="0">
        <a:spcBef>
          <a:spcPct val="0"/>
        </a:spcBef>
        <a:spcAft>
          <a:spcPct val="0"/>
        </a:spcAft>
        <a:defRPr sz="4000">
          <a:solidFill>
            <a:schemeClr val="tx2"/>
          </a:solidFill>
          <a:latin typeface="Albertus Medium" pitchFamily="34" charset="0"/>
        </a:defRPr>
      </a:lvl5pPr>
      <a:lvl6pPr marL="457200" algn="ctr" rtl="0" fontAlgn="base">
        <a:spcBef>
          <a:spcPct val="0"/>
        </a:spcBef>
        <a:spcAft>
          <a:spcPct val="0"/>
        </a:spcAft>
        <a:defRPr sz="4000">
          <a:solidFill>
            <a:schemeClr val="tx2"/>
          </a:solidFill>
          <a:latin typeface="Albertus Medium" pitchFamily="34" charset="0"/>
        </a:defRPr>
      </a:lvl6pPr>
      <a:lvl7pPr marL="914400" algn="ctr" rtl="0" fontAlgn="base">
        <a:spcBef>
          <a:spcPct val="0"/>
        </a:spcBef>
        <a:spcAft>
          <a:spcPct val="0"/>
        </a:spcAft>
        <a:defRPr sz="4000">
          <a:solidFill>
            <a:schemeClr val="tx2"/>
          </a:solidFill>
          <a:latin typeface="Albertus Medium" pitchFamily="34" charset="0"/>
        </a:defRPr>
      </a:lvl7pPr>
      <a:lvl8pPr marL="1371600" algn="ctr" rtl="0" fontAlgn="base">
        <a:spcBef>
          <a:spcPct val="0"/>
        </a:spcBef>
        <a:spcAft>
          <a:spcPct val="0"/>
        </a:spcAft>
        <a:defRPr sz="4000">
          <a:solidFill>
            <a:schemeClr val="tx2"/>
          </a:solidFill>
          <a:latin typeface="Albertus Medium" pitchFamily="34" charset="0"/>
        </a:defRPr>
      </a:lvl8pPr>
      <a:lvl9pPr marL="1828800" algn="ctr" rtl="0" fontAlgn="base">
        <a:spcBef>
          <a:spcPct val="0"/>
        </a:spcBef>
        <a:spcAft>
          <a:spcPct val="0"/>
        </a:spcAft>
        <a:defRPr sz="4000">
          <a:solidFill>
            <a:schemeClr val="tx2"/>
          </a:solidFill>
          <a:latin typeface="Albertus Medium"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8.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w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1.wmf"/><Relationship Id="rId7" Type="http://schemas.openxmlformats.org/officeDocument/2006/relationships/image" Target="../media/image31.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wmf"/><Relationship Id="rId7" Type="http://schemas.openxmlformats.org/officeDocument/2006/relationships/image" Target="../media/image38.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310.png"/><Relationship Id="rId4" Type="http://schemas.openxmlformats.org/officeDocument/2006/relationships/image" Target="../media/image26.wmf"/><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51.wmf"/><Relationship Id="rId4" Type="http://schemas.openxmlformats.org/officeDocument/2006/relationships/image" Target="../media/image5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8.png"/><Relationship Id="rId3" Type="http://schemas.openxmlformats.org/officeDocument/2006/relationships/image" Target="../media/image55.png"/><Relationship Id="rId7" Type="http://schemas.openxmlformats.org/officeDocument/2006/relationships/oleObject" Target="../embeddings/oleObject14.bin"/><Relationship Id="rId12"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7.wmf"/><Relationship Id="rId11" Type="http://schemas.openxmlformats.org/officeDocument/2006/relationships/image" Target="../media/image56.png"/><Relationship Id="rId5" Type="http://schemas.openxmlformats.org/officeDocument/2006/relationships/image" Target="../media/image56.wmf"/><Relationship Id="rId10" Type="http://schemas.openxmlformats.org/officeDocument/2006/relationships/image" Target="../media/image54.wmf"/><Relationship Id="rId4" Type="http://schemas.openxmlformats.org/officeDocument/2006/relationships/image" Target="../media/image55.wmf"/><Relationship Id="rId9" Type="http://schemas.openxmlformats.org/officeDocument/2006/relationships/oleObject" Target="../embeddings/oleObject1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9.wmf"/><Relationship Id="rId5" Type="http://schemas.openxmlformats.org/officeDocument/2006/relationships/oleObject" Target="../embeddings/oleObject17.bin"/><Relationship Id="rId4" Type="http://schemas.openxmlformats.org/officeDocument/2006/relationships/image" Target="../media/image5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67.png"/><Relationship Id="rId4" Type="http://schemas.openxmlformats.org/officeDocument/2006/relationships/image" Target="../media/image64.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5.wmf"/></Relationships>
</file>

<file path=ppt/slides/_rels/slide57.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E84DDF0-A960-4DB1-885A-6B9E180605FF}" type="slidenum">
              <a:rPr lang="en-GB" altLang="en-US" sz="1400">
                <a:latin typeface="Times New Roman" panose="02020603050405020304" pitchFamily="18" charset="0"/>
              </a:rPr>
              <a:pPr>
                <a:spcBef>
                  <a:spcPct val="0"/>
                </a:spcBef>
                <a:buFontTx/>
                <a:buNone/>
              </a:pPr>
              <a:t>1</a:t>
            </a:fld>
            <a:endParaRPr lang="en-GB" altLang="en-US" sz="1400">
              <a:latin typeface="Times New Roman" panose="02020603050405020304" pitchFamily="18" charset="0"/>
            </a:endParaRPr>
          </a:p>
        </p:txBody>
      </p:sp>
      <p:sp>
        <p:nvSpPr>
          <p:cNvPr id="4100" name="Rectangle 2"/>
          <p:cNvSpPr>
            <a:spLocks noGrp="1" noChangeArrowheads="1"/>
          </p:cNvSpPr>
          <p:nvPr>
            <p:ph type="ctrTitle"/>
          </p:nvPr>
        </p:nvSpPr>
        <p:spPr>
          <a:xfrm>
            <a:off x="685800" y="2286000"/>
            <a:ext cx="7772400" cy="1143000"/>
          </a:xfrm>
        </p:spPr>
        <p:txBody>
          <a:bodyPr/>
          <a:lstStyle/>
          <a:p>
            <a:pPr eaLnBrk="1" hangingPunct="1"/>
            <a:r>
              <a:rPr lang="en-US" altLang="en-US" sz="3500" b="1" smtClean="0">
                <a:latin typeface="Times New Roman" panose="02020603050405020304" pitchFamily="18" charset="0"/>
              </a:rPr>
              <a:t>Chapter 5</a:t>
            </a:r>
            <a:endParaRPr lang="en-US" altLang="en-US" smtClean="0"/>
          </a:p>
        </p:txBody>
      </p:sp>
      <p:sp>
        <p:nvSpPr>
          <p:cNvPr id="4101" name="Rectangle 3"/>
          <p:cNvSpPr>
            <a:spLocks noGrp="1" noChangeArrowheads="1"/>
          </p:cNvSpPr>
          <p:nvPr>
            <p:ph type="subTitle" idx="1"/>
          </p:nvPr>
        </p:nvSpPr>
        <p:spPr>
          <a:xfrm>
            <a:off x="914400" y="3429000"/>
            <a:ext cx="7620000" cy="2057400"/>
          </a:xfrm>
        </p:spPr>
        <p:txBody>
          <a:bodyPr/>
          <a:lstStyle/>
          <a:p>
            <a:pPr algn="l" eaLnBrk="1" hangingPunct="1"/>
            <a:endParaRPr lang="en-US" altLang="en-US" sz="2500" smtClean="0">
              <a:latin typeface="Times New Roman" panose="02020603050405020304" pitchFamily="18" charset="0"/>
            </a:endParaRPr>
          </a:p>
          <a:p>
            <a:pPr eaLnBrk="1" hangingPunct="1"/>
            <a:r>
              <a:rPr lang="en-US" altLang="en-US" sz="3000" smtClean="0">
                <a:latin typeface="Times New Roman" panose="02020603050405020304" pitchFamily="18" charset="0"/>
              </a:rPr>
              <a:t>Classical linear regression model assumptions and diagnostics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9C35AD-FAE2-4D36-8629-3E346669A2C0}" type="slidenum">
              <a:rPr lang="en-GB" altLang="en-US" sz="1400">
                <a:latin typeface="Times New Roman" panose="02020603050405020304" pitchFamily="18" charset="0"/>
              </a:rPr>
              <a:pPr>
                <a:spcBef>
                  <a:spcPct val="0"/>
                </a:spcBef>
                <a:buFontTx/>
                <a:buNone/>
              </a:pPr>
              <a:t>10</a:t>
            </a:fld>
            <a:endParaRPr lang="en-GB" altLang="en-US" sz="1400">
              <a:latin typeface="Times New Roman" panose="02020603050405020304" pitchFamily="18" charset="0"/>
            </a:endParaRPr>
          </a:p>
        </p:txBody>
      </p:sp>
      <p:sp>
        <p:nvSpPr>
          <p:cNvPr id="12292"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Detection of Heteroscedasticity using White’s Test</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12293" name="Rectangle 3"/>
          <p:cNvSpPr>
            <a:spLocks noGrp="1" noChangeArrowheads="1"/>
          </p:cNvSpPr>
          <p:nvPr>
            <p:ph type="body" idx="1"/>
          </p:nvPr>
        </p:nvSpPr>
        <p:spPr>
          <a:xfrm>
            <a:off x="457200" y="1752600"/>
            <a:ext cx="8178800" cy="4305300"/>
          </a:xfrm>
        </p:spPr>
        <p:txBody>
          <a:bodyPr/>
          <a:lstStyle/>
          <a:p>
            <a:pPr algn="just" eaLnBrk="1" hangingPunct="1"/>
            <a:r>
              <a:rPr lang="en-GB" altLang="en-US" sz="2200" dirty="0" smtClean="0">
                <a:latin typeface="Times New Roman" panose="02020603050405020304" pitchFamily="18" charset="0"/>
              </a:rPr>
              <a:t>White’s general test for heteroscedasticity is one of the best approaches because it makes few assumptions about the form of the heteroscedasticity.</a:t>
            </a:r>
          </a:p>
          <a:p>
            <a:pPr algn="just" eaLnBrk="1" hangingPunct="1"/>
            <a:r>
              <a:rPr lang="en-GB" altLang="en-US" sz="2200" dirty="0" smtClean="0">
                <a:latin typeface="Times New Roman" panose="02020603050405020304" pitchFamily="18" charset="0"/>
              </a:rPr>
              <a:t>The test is carried out as follows:</a:t>
            </a:r>
          </a:p>
          <a:p>
            <a:pPr algn="just" eaLnBrk="1" hangingPunct="1">
              <a:buFontTx/>
              <a:buNone/>
            </a:pPr>
            <a:r>
              <a:rPr lang="en-GB" altLang="en-US" sz="2200" dirty="0" smtClean="0">
                <a:latin typeface="Times New Roman" panose="02020603050405020304" pitchFamily="18" charset="0"/>
              </a:rPr>
              <a:t>	1. Assume that the regression we carried out is as follows</a:t>
            </a:r>
          </a:p>
          <a:p>
            <a:pPr algn="just" eaLnBrk="1" hangingPunct="1">
              <a:buFontTx/>
              <a:buNone/>
            </a:pPr>
            <a:r>
              <a:rPr lang="en-GB" altLang="en-US" sz="2200" dirty="0" smtClean="0">
                <a:latin typeface="Times New Roman" panose="02020603050405020304" pitchFamily="18" charset="0"/>
              </a:rPr>
              <a:t>		</a:t>
            </a:r>
            <a:r>
              <a:rPr lang="en-GB" altLang="en-US" sz="2200" i="1" dirty="0" err="1" smtClean="0">
                <a:latin typeface="Times New Roman" panose="02020603050405020304" pitchFamily="18" charset="0"/>
              </a:rPr>
              <a:t>y</a:t>
            </a:r>
            <a:r>
              <a:rPr lang="en-GB" altLang="en-US" sz="2200" i="1" baseline="-25000" dirty="0" err="1" smtClean="0">
                <a:latin typeface="Times New Roman" panose="02020603050405020304" pitchFamily="18" charset="0"/>
              </a:rPr>
              <a:t>t</a:t>
            </a:r>
            <a:r>
              <a:rPr lang="en-GB" altLang="en-US" sz="2200" i="1" dirty="0" smtClean="0">
                <a:latin typeface="Times New Roman" panose="02020603050405020304" pitchFamily="18" charset="0"/>
              </a:rPr>
              <a:t> = </a:t>
            </a:r>
            <a:r>
              <a:rPr lang="en-GB" altLang="en-US" sz="2200" i="1" dirty="0" smtClean="0">
                <a:latin typeface="Times New Roman" panose="02020603050405020304" pitchFamily="18" charset="0"/>
                <a:sym typeface="Symbol" panose="05050102010706020507" pitchFamily="18" charset="2"/>
              </a:rPr>
              <a:t></a:t>
            </a:r>
            <a:r>
              <a:rPr lang="en-GB" altLang="en-US" sz="2200" baseline="-25000" dirty="0" smtClean="0">
                <a:latin typeface="Times New Roman" panose="02020603050405020304" pitchFamily="18" charset="0"/>
              </a:rPr>
              <a:t>1</a:t>
            </a:r>
            <a:r>
              <a:rPr lang="en-GB" altLang="en-US" sz="2200" i="1" dirty="0" smtClean="0">
                <a:latin typeface="Times New Roman" panose="02020603050405020304" pitchFamily="18" charset="0"/>
              </a:rPr>
              <a:t> + </a:t>
            </a:r>
            <a:r>
              <a:rPr lang="en-GB" altLang="en-US" sz="2200" i="1" dirty="0" smtClean="0">
                <a:latin typeface="Times New Roman" panose="02020603050405020304" pitchFamily="18" charset="0"/>
                <a:sym typeface="Symbol" panose="05050102010706020507" pitchFamily="18" charset="2"/>
              </a:rPr>
              <a:t></a:t>
            </a:r>
            <a:r>
              <a:rPr lang="en-GB" altLang="en-US" sz="2200" baseline="-25000" dirty="0" smtClean="0">
                <a:latin typeface="Times New Roman" panose="02020603050405020304" pitchFamily="18" charset="0"/>
              </a:rPr>
              <a:t>2</a:t>
            </a:r>
            <a:r>
              <a:rPr lang="en-GB" altLang="en-US" sz="2200" i="1" dirty="0" smtClean="0">
                <a:latin typeface="Times New Roman" panose="02020603050405020304" pitchFamily="18" charset="0"/>
              </a:rPr>
              <a:t>x</a:t>
            </a:r>
            <a:r>
              <a:rPr lang="en-GB" altLang="en-US" sz="2200" baseline="-25000" dirty="0" smtClean="0">
                <a:latin typeface="Times New Roman" panose="02020603050405020304" pitchFamily="18" charset="0"/>
              </a:rPr>
              <a:t>2</a:t>
            </a:r>
            <a:r>
              <a:rPr lang="en-GB" altLang="en-US" sz="2200" i="1" baseline="-25000" dirty="0" smtClean="0">
                <a:latin typeface="Times New Roman" panose="02020603050405020304" pitchFamily="18" charset="0"/>
              </a:rPr>
              <a:t>t</a:t>
            </a:r>
            <a:r>
              <a:rPr lang="en-GB" altLang="en-US" sz="2200" i="1" dirty="0" smtClean="0">
                <a:latin typeface="Times New Roman" panose="02020603050405020304" pitchFamily="18" charset="0"/>
              </a:rPr>
              <a:t> + </a:t>
            </a:r>
            <a:r>
              <a:rPr lang="en-GB" altLang="en-US" sz="2200" i="1" dirty="0" smtClean="0">
                <a:latin typeface="Times New Roman" panose="02020603050405020304" pitchFamily="18" charset="0"/>
                <a:sym typeface="Symbol" panose="05050102010706020507" pitchFamily="18" charset="2"/>
              </a:rPr>
              <a:t></a:t>
            </a:r>
            <a:r>
              <a:rPr lang="en-GB" altLang="en-US" sz="2200" baseline="-25000" dirty="0" smtClean="0">
                <a:latin typeface="Times New Roman" panose="02020603050405020304" pitchFamily="18" charset="0"/>
              </a:rPr>
              <a:t>3</a:t>
            </a:r>
            <a:r>
              <a:rPr lang="en-GB" altLang="en-US" sz="2200" i="1" dirty="0" smtClean="0">
                <a:latin typeface="Times New Roman" panose="02020603050405020304" pitchFamily="18" charset="0"/>
              </a:rPr>
              <a:t>x</a:t>
            </a:r>
            <a:r>
              <a:rPr lang="en-GB" altLang="en-US" sz="2200" baseline="-25000" dirty="0" smtClean="0">
                <a:latin typeface="Times New Roman" panose="02020603050405020304" pitchFamily="18" charset="0"/>
              </a:rPr>
              <a:t>3</a:t>
            </a:r>
            <a:r>
              <a:rPr lang="en-GB" altLang="en-US" sz="2200" i="1" baseline="-25000" dirty="0" smtClean="0">
                <a:latin typeface="Times New Roman" panose="02020603050405020304" pitchFamily="18" charset="0"/>
              </a:rPr>
              <a:t>t</a:t>
            </a:r>
            <a:r>
              <a:rPr lang="en-GB" altLang="en-US" sz="2200" i="1" dirty="0" smtClean="0">
                <a:latin typeface="Times New Roman" panose="02020603050405020304" pitchFamily="18" charset="0"/>
              </a:rPr>
              <a:t> + </a:t>
            </a:r>
            <a:r>
              <a:rPr lang="en-GB" altLang="en-US" sz="2200" i="1" dirty="0" err="1" smtClean="0">
                <a:latin typeface="Times New Roman" panose="02020603050405020304" pitchFamily="18" charset="0"/>
              </a:rPr>
              <a:t>u</a:t>
            </a:r>
            <a:r>
              <a:rPr lang="en-GB" altLang="en-US" sz="2200" i="1" baseline="-25000" dirty="0" err="1" smtClean="0">
                <a:latin typeface="Times New Roman" panose="02020603050405020304" pitchFamily="18" charset="0"/>
              </a:rPr>
              <a:t>t</a:t>
            </a:r>
            <a:endParaRPr lang="en-GB" altLang="en-US" sz="2200" dirty="0" smtClean="0">
              <a:latin typeface="Times New Roman" panose="02020603050405020304" pitchFamily="18" charset="0"/>
            </a:endParaRPr>
          </a:p>
          <a:p>
            <a:pPr algn="just" eaLnBrk="1" hangingPunct="1">
              <a:buFontTx/>
              <a:buNone/>
            </a:pPr>
            <a:r>
              <a:rPr lang="en-GB" altLang="en-US" sz="2200" dirty="0" smtClean="0">
                <a:latin typeface="Times New Roman" panose="02020603050405020304" pitchFamily="18" charset="0"/>
              </a:rPr>
              <a:t>	And we want to test </a:t>
            </a:r>
            <a:r>
              <a:rPr lang="en-GB" altLang="en-US" sz="2200" dirty="0" err="1" smtClean="0">
                <a:latin typeface="Times New Roman" panose="02020603050405020304" pitchFamily="18" charset="0"/>
              </a:rPr>
              <a:t>Var</a:t>
            </a:r>
            <a:r>
              <a:rPr lang="en-GB" altLang="en-US" sz="2200" dirty="0" smtClean="0">
                <a:latin typeface="Times New Roman" panose="02020603050405020304" pitchFamily="18" charset="0"/>
              </a:rPr>
              <a:t>(</a:t>
            </a:r>
            <a:r>
              <a:rPr lang="en-GB" altLang="en-US" sz="2200" i="1" dirty="0" err="1" smtClean="0">
                <a:latin typeface="Times New Roman" panose="02020603050405020304" pitchFamily="18" charset="0"/>
              </a:rPr>
              <a:t>u</a:t>
            </a:r>
            <a:r>
              <a:rPr lang="en-GB" altLang="en-US" sz="2200" i="1" baseline="-25000" dirty="0" err="1" smtClean="0">
                <a:latin typeface="Times New Roman" panose="02020603050405020304" pitchFamily="18" charset="0"/>
              </a:rPr>
              <a:t>t</a:t>
            </a:r>
            <a:r>
              <a:rPr lang="en-GB" altLang="en-US" sz="2200" dirty="0" smtClean="0">
                <a:latin typeface="Times New Roman" panose="02020603050405020304" pitchFamily="18" charset="0"/>
              </a:rPr>
              <a:t>) = </a:t>
            </a:r>
            <a:r>
              <a:rPr lang="en-GB" altLang="en-US" sz="2200" i="1" dirty="0" smtClean="0">
                <a:latin typeface="Times New Roman" panose="02020603050405020304" pitchFamily="18" charset="0"/>
                <a:sym typeface="Symbol" panose="05050102010706020507" pitchFamily="18" charset="2"/>
              </a:rPr>
              <a:t></a:t>
            </a:r>
            <a:r>
              <a:rPr lang="en-GB" altLang="en-US" sz="2200" baseline="30000" dirty="0" smtClean="0">
                <a:latin typeface="Times New Roman" panose="02020603050405020304" pitchFamily="18" charset="0"/>
              </a:rPr>
              <a:t>2</a:t>
            </a:r>
            <a:r>
              <a:rPr lang="en-GB" altLang="en-US" sz="2200" dirty="0" smtClean="0">
                <a:latin typeface="Times New Roman" panose="02020603050405020304" pitchFamily="18" charset="0"/>
              </a:rPr>
              <a:t>. We estimate the model,  obtaining the residuals, </a:t>
            </a:r>
          </a:p>
          <a:p>
            <a:pPr algn="just" eaLnBrk="1" hangingPunct="1">
              <a:buFontTx/>
              <a:buNone/>
            </a:pPr>
            <a:r>
              <a:rPr lang="en-GB" altLang="en-US" sz="2200" dirty="0" smtClean="0">
                <a:latin typeface="Times New Roman" panose="02020603050405020304" pitchFamily="18" charset="0"/>
              </a:rPr>
              <a:t>	</a:t>
            </a:r>
          </a:p>
          <a:p>
            <a:pPr algn="just" eaLnBrk="1" hangingPunct="1">
              <a:buFontTx/>
              <a:buNone/>
            </a:pPr>
            <a:r>
              <a:rPr lang="en-GB" altLang="en-US" sz="2200" dirty="0" smtClean="0">
                <a:latin typeface="Times New Roman" panose="02020603050405020304" pitchFamily="18" charset="0"/>
              </a:rPr>
              <a:t>	2. Then run the auxiliary regression </a:t>
            </a:r>
            <a:r>
              <a:rPr lang="cs-CZ" altLang="en-US" sz="2200" dirty="0" smtClean="0">
                <a:latin typeface="Times New Roman" panose="02020603050405020304" pitchFamily="18" charset="0"/>
              </a:rPr>
              <a:t>(*)</a:t>
            </a:r>
            <a:endParaRPr lang="en-GB" altLang="en-US" sz="2200" dirty="0" smtClean="0">
              <a:latin typeface="Times New Roman" panose="02020603050405020304" pitchFamily="18" charset="0"/>
            </a:endParaRPr>
          </a:p>
          <a:p>
            <a:pPr algn="just" eaLnBrk="1" hangingPunct="1"/>
            <a:endParaRPr lang="en-GB" altLang="en-US" sz="2200" dirty="0" smtClean="0">
              <a:latin typeface="Times New Roman" panose="02020603050405020304" pitchFamily="18" charset="0"/>
            </a:endParaRPr>
          </a:p>
        </p:txBody>
      </p:sp>
      <p:graphicFrame>
        <p:nvGraphicFramePr>
          <p:cNvPr id="12295" name="Object 5"/>
          <p:cNvGraphicFramePr>
            <a:graphicFrameLocks noChangeAspect="1"/>
          </p:cNvGraphicFramePr>
          <p:nvPr>
            <p:extLst>
              <p:ext uri="{D42A27DB-BD31-4B8C-83A1-F6EECF244321}">
                <p14:modId xmlns:p14="http://schemas.microsoft.com/office/powerpoint/2010/main" val="667267172"/>
              </p:ext>
            </p:extLst>
          </p:nvPr>
        </p:nvGraphicFramePr>
        <p:xfrm>
          <a:off x="1619250" y="5661025"/>
          <a:ext cx="6178550" cy="471488"/>
        </p:xfrm>
        <a:graphic>
          <a:graphicData uri="http://schemas.openxmlformats.org/presentationml/2006/ole">
            <mc:AlternateContent xmlns:mc="http://schemas.openxmlformats.org/markup-compatibility/2006">
              <mc:Choice xmlns:v="urn:schemas-microsoft-com:vml" Requires="v">
                <p:oleObj spid="_x0000_s12356" name="Kaava" r:id="rId3" imgW="3136680" imgH="241200" progId="Equation.3">
                  <p:embed/>
                </p:oleObj>
              </mc:Choice>
              <mc:Fallback>
                <p:oleObj name="Kaava" r:id="rId3" imgW="3136680" imgH="241200" progId="Equation.3">
                  <p:embed/>
                  <p:pic>
                    <p:nvPicPr>
                      <p:cNvPr id="0" name="Object 5"/>
                      <p:cNvPicPr>
                        <a:picLocks noChangeAspect="1" noChangeArrowheads="1"/>
                      </p:cNvPicPr>
                      <p:nvPr/>
                    </p:nvPicPr>
                    <p:blipFill>
                      <a:blip r:embed="rId4"/>
                      <a:srcRect/>
                      <a:stretch>
                        <a:fillRect/>
                      </a:stretch>
                    </p:blipFill>
                    <p:spPr bwMode="auto">
                      <a:xfrm>
                        <a:off x="1619250" y="5661025"/>
                        <a:ext cx="617855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2375507" y="4418055"/>
                <a:ext cx="3089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375507" y="4418055"/>
                <a:ext cx="308994" cy="307777"/>
              </a:xfrm>
              <a:prstGeom prst="rect">
                <a:avLst/>
              </a:prstGeom>
              <a:blipFill>
                <a:blip r:embed="rId5"/>
                <a:stretch>
                  <a:fillRect l="-14000" t="-22000" r="-54000" b="-1800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0EDECF9-2084-47F2-AEEE-B47998872AEA}" type="slidenum">
              <a:rPr lang="en-GB" altLang="en-US" sz="1400">
                <a:latin typeface="Times New Roman" panose="02020603050405020304" pitchFamily="18" charset="0"/>
              </a:rPr>
              <a:pPr>
                <a:spcBef>
                  <a:spcPct val="0"/>
                </a:spcBef>
                <a:buFontTx/>
                <a:buNone/>
              </a:pPr>
              <a:t>11</a:t>
            </a:fld>
            <a:endParaRPr lang="en-GB" altLang="en-US" sz="1400">
              <a:latin typeface="Times New Roman" panose="02020603050405020304" pitchFamily="18" charset="0"/>
            </a:endParaRPr>
          </a:p>
        </p:txBody>
      </p:sp>
      <p:sp>
        <p:nvSpPr>
          <p:cNvPr id="13316" name="Rectangle 2"/>
          <p:cNvSpPr>
            <a:spLocks noGrp="1" noChangeArrowheads="1"/>
          </p:cNvSpPr>
          <p:nvPr>
            <p:ph type="title"/>
          </p:nvPr>
        </p:nvSpPr>
        <p:spPr>
          <a:xfrm>
            <a:off x="1371600" y="609600"/>
            <a:ext cx="7467600" cy="1143000"/>
          </a:xfrm>
        </p:spPr>
        <p:txBody>
          <a:bodyPr/>
          <a:lstStyle/>
          <a:p>
            <a:pPr eaLnBrk="1" hangingPunct="1"/>
            <a:r>
              <a:rPr lang="en-GB" altLang="en-US" sz="2500" b="1" smtClean="0">
                <a:solidFill>
                  <a:schemeClr val="tx1"/>
                </a:solidFill>
                <a:latin typeface="Times New Roman" panose="02020603050405020304" pitchFamily="18" charset="0"/>
              </a:rPr>
              <a:t>Performing White’s Test for Heteroscedasticity</a:t>
            </a:r>
            <a:br>
              <a:rPr lang="en-GB" altLang="en-US" sz="2500" b="1" smtClean="0">
                <a:solidFill>
                  <a:schemeClr val="tx1"/>
                </a:solidFill>
                <a:latin typeface="Times New Roman" panose="02020603050405020304" pitchFamily="18" charset="0"/>
              </a:rPr>
            </a:br>
            <a:endParaRPr lang="en-US" altLang="en-US" sz="2000" b="1" smtClean="0">
              <a:solidFill>
                <a:schemeClr val="tx1"/>
              </a:solidFill>
              <a:latin typeface="Times New Roman" panose="02020603050405020304" pitchFamily="18" charset="0"/>
            </a:endParaRPr>
          </a:p>
        </p:txBody>
      </p:sp>
      <p:sp>
        <p:nvSpPr>
          <p:cNvPr id="13317" name="Rectangle 3"/>
          <p:cNvSpPr>
            <a:spLocks noGrp="1" noChangeArrowheads="1"/>
          </p:cNvSpPr>
          <p:nvPr>
            <p:ph type="body" idx="1"/>
          </p:nvPr>
        </p:nvSpPr>
        <p:spPr>
          <a:xfrm>
            <a:off x="685800" y="1546225"/>
            <a:ext cx="8153400" cy="4114800"/>
          </a:xfrm>
        </p:spPr>
        <p:txBody>
          <a:bodyPr/>
          <a:lstStyle/>
          <a:p>
            <a:pPr eaLnBrk="1" hangingPunct="1">
              <a:buFontTx/>
              <a:buNone/>
            </a:pPr>
            <a:r>
              <a:rPr lang="en-GB" altLang="en-US" sz="1400" dirty="0" smtClean="0">
                <a:latin typeface="Times New Roman" panose="02020603050405020304" pitchFamily="18" charset="0"/>
              </a:rPr>
              <a:t>	</a:t>
            </a:r>
          </a:p>
          <a:p>
            <a:pPr eaLnBrk="1" hangingPunct="1">
              <a:buFontTx/>
              <a:buNone/>
            </a:pPr>
            <a:r>
              <a:rPr lang="en-GB" altLang="en-US" sz="1400" dirty="0" smtClean="0">
                <a:latin typeface="Times New Roman" panose="02020603050405020304" pitchFamily="18" charset="0"/>
              </a:rPr>
              <a:t>	</a:t>
            </a:r>
            <a:r>
              <a:rPr lang="en-GB" altLang="en-US" sz="2000" dirty="0" smtClean="0">
                <a:latin typeface="Times New Roman" panose="02020603050405020304" pitchFamily="18" charset="0"/>
              </a:rPr>
              <a:t>3. Obtain </a:t>
            </a:r>
            <a:r>
              <a:rPr lang="en-GB" altLang="en-US" sz="2000" i="1" dirty="0" smtClean="0">
                <a:latin typeface="Times New Roman" panose="02020603050405020304" pitchFamily="18" charset="0"/>
              </a:rPr>
              <a:t>R</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 from the auxiliary regression and multiply it by the number of observations, </a:t>
            </a:r>
            <a:r>
              <a:rPr lang="en-GB" altLang="en-US" sz="2000" i="1" dirty="0" smtClean="0">
                <a:latin typeface="Times New Roman" panose="02020603050405020304" pitchFamily="18" charset="0"/>
              </a:rPr>
              <a:t>T</a:t>
            </a:r>
            <a:r>
              <a:rPr lang="en-GB" altLang="en-US" sz="2000" dirty="0" smtClean="0">
                <a:latin typeface="Times New Roman" panose="02020603050405020304" pitchFamily="18" charset="0"/>
              </a:rPr>
              <a:t>. It can be shown that </a:t>
            </a:r>
          </a:p>
          <a:p>
            <a:pPr eaLnBrk="1" hangingPunct="1">
              <a:buFontTx/>
              <a:buNone/>
            </a:pP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T R</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m</a:t>
            </a:r>
            <a:r>
              <a:rPr lang="en-GB" altLang="en-US" sz="2000" dirty="0" smtClean="0">
                <a:latin typeface="Times New Roman" panose="02020603050405020304" pitchFamily="18" charset="0"/>
              </a:rPr>
              <a:t>)</a:t>
            </a:r>
          </a:p>
          <a:p>
            <a:pPr eaLnBrk="1" hangingPunct="1">
              <a:buFontTx/>
              <a:buNone/>
            </a:pPr>
            <a:r>
              <a:rPr lang="en-GB" altLang="en-US" sz="2000" dirty="0" smtClean="0">
                <a:latin typeface="Times New Roman" panose="02020603050405020304" pitchFamily="18" charset="0"/>
              </a:rPr>
              <a:t>	where </a:t>
            </a:r>
            <a:r>
              <a:rPr lang="en-GB" altLang="en-US" sz="2000" i="1" dirty="0" smtClean="0">
                <a:latin typeface="Times New Roman" panose="02020603050405020304" pitchFamily="18" charset="0"/>
              </a:rPr>
              <a:t>m</a:t>
            </a:r>
            <a:r>
              <a:rPr lang="en-GB" altLang="en-US" sz="2000" dirty="0" smtClean="0">
                <a:latin typeface="Times New Roman" panose="02020603050405020304" pitchFamily="18" charset="0"/>
              </a:rPr>
              <a:t> is the number of </a:t>
            </a:r>
            <a:r>
              <a:rPr lang="en-GB" altLang="en-US" sz="2000" dirty="0" err="1" smtClean="0">
                <a:latin typeface="Times New Roman" panose="02020603050405020304" pitchFamily="18" charset="0"/>
              </a:rPr>
              <a:t>regressors</a:t>
            </a:r>
            <a:r>
              <a:rPr lang="en-GB" altLang="en-US" sz="2000" dirty="0" smtClean="0">
                <a:latin typeface="Times New Roman" panose="02020603050405020304" pitchFamily="18" charset="0"/>
              </a:rPr>
              <a:t> in the auxiliary regression excluding the constant term.</a:t>
            </a:r>
          </a:p>
          <a:p>
            <a:pPr eaLnBrk="1" hangingPunct="1">
              <a:buFontTx/>
              <a:buNone/>
            </a:pPr>
            <a:endParaRPr lang="en-GB" altLang="en-US" sz="2000" dirty="0" smtClean="0">
              <a:latin typeface="Times New Roman" panose="02020603050405020304" pitchFamily="18" charset="0"/>
            </a:endParaRPr>
          </a:p>
          <a:p>
            <a:pPr eaLnBrk="1" hangingPunct="1">
              <a:buFontTx/>
              <a:buNone/>
            </a:pPr>
            <a:r>
              <a:rPr lang="en-GB" altLang="en-US" sz="2000" dirty="0" smtClean="0">
                <a:latin typeface="Times New Roman" panose="02020603050405020304" pitchFamily="18" charset="0"/>
              </a:rPr>
              <a:t>	4. If the </a:t>
            </a:r>
            <a:r>
              <a:rPr lang="en-GB" altLang="en-US" sz="2000" dirty="0" smtClean="0">
                <a:latin typeface="Times New Roman" panose="02020603050405020304" pitchFamily="18" charset="0"/>
                <a:sym typeface="Symbol" panose="05050102010706020507" pitchFamily="18" charset="2"/>
              </a:rPr>
              <a:t></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 test statistic from step 3 is greater than the corresponding value from the statistical table then reject the null hypothesis that the disturbances are homoscedastic.</a:t>
            </a:r>
            <a:endParaRPr lang="cs-CZ" altLang="en-US" sz="2000" dirty="0" smtClean="0">
              <a:latin typeface="Times New Roman" panose="02020603050405020304" pitchFamily="18" charset="0"/>
            </a:endParaRPr>
          </a:p>
          <a:p>
            <a:pPr eaLnBrk="1" hangingPunct="1">
              <a:buFontTx/>
              <a:buNone/>
            </a:pPr>
            <a:r>
              <a:rPr lang="cs-CZ" altLang="en-US" sz="2000" b="1" dirty="0" smtClean="0">
                <a:latin typeface="Times New Roman" panose="02020603050405020304" pitchFamily="18" charset="0"/>
              </a:rPr>
              <a:t>OR we can use a F-test approach, run the (*) as unrestricted regression:</a:t>
            </a:r>
          </a:p>
          <a:p>
            <a:pPr eaLnBrk="1" hangingPunct="1">
              <a:buFontTx/>
              <a:buNone/>
            </a:pPr>
            <a:r>
              <a:rPr lang="cs-CZ" altLang="en-US" sz="2000" dirty="0" smtClean="0">
                <a:latin typeface="Times New Roman" panose="02020603050405020304" pitchFamily="18" charset="0"/>
              </a:rPr>
              <a:t>Unrestricted:</a:t>
            </a:r>
          </a:p>
          <a:p>
            <a:pPr eaLnBrk="1" hangingPunct="1">
              <a:buFontTx/>
              <a:buNone/>
            </a:pPr>
            <a:r>
              <a:rPr lang="cs-CZ" altLang="en-US" sz="2000" dirty="0" smtClean="0">
                <a:latin typeface="Times New Roman" panose="02020603050405020304" pitchFamily="18" charset="0"/>
              </a:rPr>
              <a:t>Restricted:		      5 restrictions (H</a:t>
            </a:r>
            <a:r>
              <a:rPr lang="cs-CZ" altLang="en-US" sz="2000" baseline="-25000" dirty="0" smtClean="0">
                <a:latin typeface="Times New Roman" panose="02020603050405020304" pitchFamily="18" charset="0"/>
              </a:rPr>
              <a:t>0</a:t>
            </a:r>
            <a:r>
              <a:rPr lang="cs-CZ" altLang="en-US" sz="2000" dirty="0" smtClean="0">
                <a:latin typeface="Times New Roman" panose="02020603050405020304" pitchFamily="18" charset="0"/>
              </a:rPr>
              <a:t>:)</a:t>
            </a:r>
            <a:endParaRPr lang="en-GB" altLang="en-US" sz="2000" dirty="0" smtClean="0">
              <a:latin typeface="Times New Roman" panose="02020603050405020304" pitchFamily="18" charset="0"/>
            </a:endParaRPr>
          </a:p>
          <a:p>
            <a:pPr marL="0" indent="0" eaLnBrk="1" hangingPunct="1">
              <a:buNone/>
            </a:pPr>
            <a:r>
              <a:rPr lang="cs-CZ" altLang="en-US" sz="2000" dirty="0" smtClean="0">
                <a:latin typeface="Times New Roman" panose="02020603050405020304" pitchFamily="18" charset="0"/>
              </a:rPr>
              <a:t>We calculate the RRSS and URSS and compute the standard F-test statistics</a:t>
            </a:r>
            <a:endParaRPr lang="en-US" altLang="en-US" sz="2000" dirty="0" smtClean="0">
              <a:latin typeface="Times New Roman" panose="02020603050405020304" pitchFamily="18" charset="0"/>
            </a:endParaRPr>
          </a:p>
          <a:p>
            <a:pPr eaLnBrk="1" hangingPunct="1"/>
            <a:endParaRPr lang="en-US" altLang="en-US" sz="20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2446542736"/>
              </p:ext>
            </p:extLst>
          </p:nvPr>
        </p:nvGraphicFramePr>
        <p:xfrm>
          <a:off x="2275538" y="5189537"/>
          <a:ext cx="6127750" cy="471488"/>
        </p:xfrm>
        <a:graphic>
          <a:graphicData uri="http://schemas.openxmlformats.org/presentationml/2006/ole">
            <mc:AlternateContent xmlns:mc="http://schemas.openxmlformats.org/markup-compatibility/2006">
              <mc:Choice xmlns:v="urn:schemas-microsoft-com:vml" Requires="v">
                <p:oleObj spid="_x0000_s13479" name="Kaava" r:id="rId3" imgW="3111500" imgH="241300" progId="Equation.3">
                  <p:embed/>
                </p:oleObj>
              </mc:Choice>
              <mc:Fallback>
                <p:oleObj name="Kaava" r:id="rId3" imgW="3111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538" y="5189537"/>
                        <a:ext cx="612775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94693907"/>
              </p:ext>
            </p:extLst>
          </p:nvPr>
        </p:nvGraphicFramePr>
        <p:xfrm>
          <a:off x="2275538" y="5584293"/>
          <a:ext cx="1425575" cy="471487"/>
        </p:xfrm>
        <a:graphic>
          <a:graphicData uri="http://schemas.openxmlformats.org/presentationml/2006/ole">
            <mc:AlternateContent xmlns:mc="http://schemas.openxmlformats.org/markup-compatibility/2006">
              <mc:Choice xmlns:v="urn:schemas-microsoft-com:vml" Requires="v">
                <p:oleObj spid="_x0000_s13480" name="Kaava" r:id="rId5" imgW="723600" imgH="241200" progId="Equation.3">
                  <p:embed/>
                </p:oleObj>
              </mc:Choice>
              <mc:Fallback>
                <p:oleObj name="Kaava" r:id="rId5" imgW="723600" imgH="241200" progId="Equation.3">
                  <p:embed/>
                  <p:pic>
                    <p:nvPicPr>
                      <p:cNvPr id="0" name=""/>
                      <p:cNvPicPr>
                        <a:picLocks noChangeAspect="1" noChangeArrowheads="1"/>
                      </p:cNvPicPr>
                      <p:nvPr/>
                    </p:nvPicPr>
                    <p:blipFill>
                      <a:blip r:embed="rId6"/>
                      <a:srcRect/>
                      <a:stretch>
                        <a:fillRect/>
                      </a:stretch>
                    </p:blipFill>
                    <p:spPr bwMode="auto">
                      <a:xfrm>
                        <a:off x="2275538" y="5584293"/>
                        <a:ext cx="142557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5544488"/>
              </p:ext>
            </p:extLst>
          </p:nvPr>
        </p:nvGraphicFramePr>
        <p:xfrm>
          <a:off x="5939646" y="5622658"/>
          <a:ext cx="2899554" cy="394755"/>
        </p:xfrm>
        <a:graphic>
          <a:graphicData uri="http://schemas.openxmlformats.org/presentationml/2006/ole">
            <mc:AlternateContent xmlns:mc="http://schemas.openxmlformats.org/markup-compatibility/2006">
              <mc:Choice xmlns:v="urn:schemas-microsoft-com:vml" Requires="v">
                <p:oleObj spid="_x0000_s13481" name="Kaava" r:id="rId7" imgW="1663560" imgH="228600" progId="Equation.3">
                  <p:embed/>
                </p:oleObj>
              </mc:Choice>
              <mc:Fallback>
                <p:oleObj name="Kaava" r:id="rId7" imgW="1663560" imgH="228600" progId="Equation.3">
                  <p:embed/>
                  <p:pic>
                    <p:nvPicPr>
                      <p:cNvPr id="0" name=""/>
                      <p:cNvPicPr>
                        <a:picLocks noChangeAspect="1" noChangeArrowheads="1"/>
                      </p:cNvPicPr>
                      <p:nvPr/>
                    </p:nvPicPr>
                    <p:blipFill>
                      <a:blip r:embed="rId8"/>
                      <a:srcRect/>
                      <a:stretch>
                        <a:fillRect/>
                      </a:stretch>
                    </p:blipFill>
                    <p:spPr bwMode="auto">
                      <a:xfrm>
                        <a:off x="5939646" y="5622658"/>
                        <a:ext cx="2899554" cy="39475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6A8E7CF-2305-4AE1-8229-1E1CCEDA8F2C}" type="slidenum">
              <a:rPr lang="en-GB" altLang="en-US" sz="1400">
                <a:latin typeface="Times New Roman" panose="02020603050405020304" pitchFamily="18" charset="0"/>
              </a:rPr>
              <a:pPr>
                <a:spcBef>
                  <a:spcPct val="0"/>
                </a:spcBef>
                <a:buFontTx/>
                <a:buNone/>
              </a:pPr>
              <a:t>12</a:t>
            </a:fld>
            <a:endParaRPr lang="en-GB" altLang="en-US" sz="1400">
              <a:latin typeface="Times New Roman" panose="02020603050405020304" pitchFamily="18" charset="0"/>
            </a:endParaRPr>
          </a:p>
        </p:txBody>
      </p:sp>
      <p:sp>
        <p:nvSpPr>
          <p:cNvPr id="14340"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Consequences of Using OLS in the Presence of Heteroscedasticity</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14341" name="Rectangle 3"/>
          <p:cNvSpPr>
            <a:spLocks noGrp="1" noChangeArrowheads="1"/>
          </p:cNvSpPr>
          <p:nvPr>
            <p:ph type="body" idx="1"/>
          </p:nvPr>
        </p:nvSpPr>
        <p:spPr/>
        <p:txBody>
          <a:bodyPr/>
          <a:lstStyle/>
          <a:p>
            <a:pPr algn="just" eaLnBrk="1" hangingPunct="1"/>
            <a:r>
              <a:rPr lang="en-GB" altLang="en-US" sz="2000" dirty="0" smtClean="0">
                <a:latin typeface="Times New Roman" panose="02020603050405020304" pitchFamily="18" charset="0"/>
              </a:rPr>
              <a:t>OLS estimation still gives </a:t>
            </a:r>
            <a:r>
              <a:rPr lang="en-GB" altLang="en-US" sz="2000" b="1" dirty="0" smtClean="0">
                <a:latin typeface="Times New Roman" panose="02020603050405020304" pitchFamily="18" charset="0"/>
              </a:rPr>
              <a:t>unbiased coefficient estimates</a:t>
            </a:r>
            <a:r>
              <a:rPr lang="en-GB" altLang="en-US" sz="2000" dirty="0" smtClean="0">
                <a:latin typeface="Times New Roman" panose="02020603050405020304" pitchFamily="18" charset="0"/>
              </a:rPr>
              <a:t>, but they are </a:t>
            </a:r>
            <a:r>
              <a:rPr lang="en-GB" altLang="en-US" sz="2000" b="1" dirty="0" smtClean="0">
                <a:latin typeface="Times New Roman" panose="02020603050405020304" pitchFamily="18" charset="0"/>
              </a:rPr>
              <a:t>no longer BLUE</a:t>
            </a:r>
            <a:r>
              <a:rPr lang="en-GB" altLang="en-US" sz="2000" dirty="0" smtClean="0">
                <a:latin typeface="Times New Roman" panose="02020603050405020304" pitchFamily="18" charset="0"/>
              </a:rPr>
              <a:t>.</a:t>
            </a: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This implies that if we still use OLS in  the presence of heteroscedasticity, our standard errors </a:t>
            </a:r>
            <a:r>
              <a:rPr lang="cs-CZ" altLang="en-US" sz="2000" b="1" dirty="0" smtClean="0">
                <a:latin typeface="Times New Roman" panose="02020603050405020304" pitchFamily="18" charset="0"/>
              </a:rPr>
              <a:t>(SEs) </a:t>
            </a:r>
            <a:r>
              <a:rPr lang="en-GB" altLang="en-US" sz="2000" dirty="0" smtClean="0">
                <a:latin typeface="Times New Roman" panose="02020603050405020304" pitchFamily="18" charset="0"/>
              </a:rPr>
              <a:t>could be inappropriate and hence any inferences we make could be misleading</a:t>
            </a:r>
            <a:r>
              <a:rPr lang="cs-CZ" altLang="en-US" sz="2000" dirty="0" smtClean="0">
                <a:latin typeface="Times New Roman" panose="02020603050405020304" pitchFamily="18" charset="0"/>
              </a:rPr>
              <a:t> (any test statistics involving SEs)</a:t>
            </a:r>
            <a:r>
              <a:rPr lang="en-GB" altLang="en-US" sz="2000" dirty="0" smtClean="0">
                <a:latin typeface="Times New Roman" panose="02020603050405020304" pitchFamily="18" charset="0"/>
              </a:rPr>
              <a:t>. </a:t>
            </a: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Whether the standard errors calculated using the usual formulae are too big or too small will depend upon the form of the heteroscedasticity.</a:t>
            </a:r>
            <a:r>
              <a:rPr lang="cs-CZ" altLang="en-US" sz="2000" dirty="0" smtClean="0">
                <a:latin typeface="Times New Roman" panose="02020603050405020304" pitchFamily="18" charset="0"/>
              </a:rPr>
              <a:t> (if var(u</a:t>
            </a:r>
            <a:r>
              <a:rPr lang="cs-CZ" altLang="en-US" sz="2000" baseline="-25000" dirty="0" smtClean="0">
                <a:latin typeface="Times New Roman" panose="02020603050405020304" pitchFamily="18" charset="0"/>
              </a:rPr>
              <a:t>t</a:t>
            </a:r>
            <a:r>
              <a:rPr lang="cs-CZ" altLang="en-US" sz="2000" dirty="0" smtClean="0">
                <a:latin typeface="Times New Roman" panose="02020603050405020304" pitchFamily="18" charset="0"/>
              </a:rPr>
              <a:t>) is positively related to with one or more explanatory variables, SE estimates will be smaller than they should be)</a:t>
            </a:r>
            <a:endParaRPr lang="en-GB" altLang="en-US" sz="2000" dirty="0" smtClean="0">
              <a:latin typeface="Times New Roman" panose="02020603050405020304" pitchFamily="18" charset="0"/>
            </a:endParaRPr>
          </a:p>
          <a:p>
            <a:pPr eaLnBrk="1" hangingPunct="1"/>
            <a:endParaRPr lang="en-US" altLang="en-US" sz="20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D5AFE1-96BE-4287-A48A-6998676EB9A4}" type="slidenum">
              <a:rPr lang="en-GB" altLang="en-US" sz="1400">
                <a:latin typeface="Times New Roman" panose="02020603050405020304" pitchFamily="18" charset="0"/>
              </a:rPr>
              <a:pPr>
                <a:spcBef>
                  <a:spcPct val="0"/>
                </a:spcBef>
                <a:buFontTx/>
                <a:buNone/>
              </a:pPr>
              <a:t>13</a:t>
            </a:fld>
            <a:endParaRPr lang="en-GB" altLang="en-US" sz="1400">
              <a:latin typeface="Times New Roman" panose="02020603050405020304" pitchFamily="18" charset="0"/>
            </a:endParaRPr>
          </a:p>
        </p:txBody>
      </p:sp>
      <p:sp>
        <p:nvSpPr>
          <p:cNvPr id="15364"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How Do we Deal with Heteroscedasticity?</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15365" name="Rectangle 3"/>
          <p:cNvSpPr>
            <a:spLocks noGrp="1" noChangeArrowheads="1"/>
          </p:cNvSpPr>
          <p:nvPr>
            <p:ph type="body" idx="1"/>
          </p:nvPr>
        </p:nvSpPr>
        <p:spPr>
          <a:xfrm>
            <a:off x="457200" y="1752600"/>
            <a:ext cx="8305800" cy="4343400"/>
          </a:xfrm>
        </p:spPr>
        <p:txBody>
          <a:bodyPr/>
          <a:lstStyle/>
          <a:p>
            <a:pPr algn="just" eaLnBrk="1" hangingPunct="1"/>
            <a:r>
              <a:rPr lang="en-GB" altLang="en-US" sz="2000" b="1" dirty="0" smtClean="0">
                <a:latin typeface="Times New Roman" panose="02020603050405020304" pitchFamily="18" charset="0"/>
              </a:rPr>
              <a:t>If the form </a:t>
            </a:r>
            <a:r>
              <a:rPr lang="en-GB" altLang="en-US" sz="2000" dirty="0" smtClean="0">
                <a:latin typeface="Times New Roman" panose="02020603050405020304" pitchFamily="18" charset="0"/>
              </a:rPr>
              <a:t>(i.e. the cause) </a:t>
            </a:r>
            <a:r>
              <a:rPr lang="en-GB" altLang="en-US" sz="2000" b="1" dirty="0" smtClean="0">
                <a:latin typeface="Times New Roman" panose="02020603050405020304" pitchFamily="18" charset="0"/>
              </a:rPr>
              <a:t>of the heteroscedasticity </a:t>
            </a:r>
            <a:r>
              <a:rPr lang="en-GB" altLang="en-US" sz="2000" b="1" dirty="0" smtClean="0">
                <a:solidFill>
                  <a:schemeClr val="accent1"/>
                </a:solidFill>
                <a:latin typeface="Times New Roman" panose="02020603050405020304" pitchFamily="18" charset="0"/>
              </a:rPr>
              <a:t>is known</a:t>
            </a:r>
            <a:r>
              <a:rPr lang="en-GB" altLang="en-US" sz="2000" dirty="0" smtClean="0">
                <a:latin typeface="Times New Roman" panose="02020603050405020304" pitchFamily="18" charset="0"/>
              </a:rPr>
              <a:t>, then we can use an estimation method which takes this into account (called </a:t>
            </a:r>
            <a:r>
              <a:rPr lang="en-GB" altLang="en-US" sz="2000" b="1" dirty="0" smtClean="0">
                <a:latin typeface="Times New Roman" panose="02020603050405020304" pitchFamily="18" charset="0"/>
              </a:rPr>
              <a:t>generalised least squares, GLS</a:t>
            </a:r>
            <a:r>
              <a:rPr lang="en-GB" altLang="en-US" sz="2000" dirty="0" smtClean="0">
                <a:latin typeface="Times New Roman" panose="02020603050405020304" pitchFamily="18" charset="0"/>
              </a:rPr>
              <a:t>).</a:t>
            </a:r>
          </a:p>
          <a:p>
            <a:pPr algn="just" eaLnBrk="1" hangingPunct="1"/>
            <a:r>
              <a:rPr lang="en-GB" altLang="en-US" sz="2000" dirty="0" smtClean="0">
                <a:latin typeface="Times New Roman" panose="02020603050405020304" pitchFamily="18" charset="0"/>
              </a:rPr>
              <a:t>A simple illustration of GLS is as follows: Suppose that the error variance is related to another variable </a:t>
            </a:r>
            <a:r>
              <a:rPr lang="en-GB" altLang="en-US" sz="2000" i="1" dirty="0" err="1" smtClean="0">
                <a:latin typeface="Times New Roman" panose="02020603050405020304" pitchFamily="18" charset="0"/>
              </a:rPr>
              <a:t>z</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by  </a:t>
            </a:r>
          </a:p>
          <a:p>
            <a:pPr marL="1828800" lvl="4" indent="0" algn="just" eaLnBrk="1" hangingPunct="1">
              <a:buNone/>
            </a:pPr>
            <a:r>
              <a:rPr lang="cs-CZ" altLang="en-US" dirty="0" smtClean="0">
                <a:solidFill>
                  <a:schemeClr val="bg1"/>
                </a:solidFill>
                <a:latin typeface="Times New Roman" panose="02020603050405020304" pitchFamily="18" charset="0"/>
              </a:rPr>
              <a:t>n</a:t>
            </a:r>
            <a:r>
              <a:rPr lang="cs-CZ" altLang="en-US" sz="1600" dirty="0" smtClean="0">
                <a:latin typeface="Times New Roman" panose="02020603050405020304" pitchFamily="18" charset="0"/>
              </a:rPr>
              <a:t>			</a:t>
            </a:r>
            <a:r>
              <a:rPr lang="cs-CZ" altLang="en-US" sz="1800" dirty="0" smtClean="0">
                <a:solidFill>
                  <a:srgbClr val="FF0000"/>
                </a:solidFill>
                <a:latin typeface="Times New Roman" panose="02020603050405020304" pitchFamily="18" charset="0"/>
              </a:rPr>
              <a:t>... But this we do not know usually!!! </a:t>
            </a:r>
            <a:endParaRPr lang="en-GB" altLang="en-US" sz="1600" dirty="0" smtClean="0">
              <a:solidFill>
                <a:srgbClr val="FF0000"/>
              </a:solidFill>
              <a:latin typeface="Times New Roman" panose="02020603050405020304" pitchFamily="18" charset="0"/>
            </a:endParaRPr>
          </a:p>
          <a:p>
            <a:pPr algn="just" eaLnBrk="1" hangingPunct="1"/>
            <a:r>
              <a:rPr lang="en-GB" altLang="en-US" sz="2000" dirty="0" smtClean="0">
                <a:latin typeface="Times New Roman" panose="02020603050405020304" pitchFamily="18" charset="0"/>
              </a:rPr>
              <a:t>To remove the heteroscedasticity, divide the regression equation by </a:t>
            </a:r>
            <a:r>
              <a:rPr lang="en-GB" altLang="en-US" sz="2000" i="1" dirty="0" err="1" smtClean="0">
                <a:latin typeface="Times New Roman" panose="02020603050405020304" pitchFamily="18" charset="0"/>
              </a:rPr>
              <a:t>z</a:t>
            </a:r>
            <a:r>
              <a:rPr lang="en-GB" altLang="en-US" sz="2000" i="1" baseline="-25000" dirty="0" err="1" smtClean="0">
                <a:latin typeface="Times New Roman" panose="02020603050405020304" pitchFamily="18" charset="0"/>
              </a:rPr>
              <a:t>t</a:t>
            </a:r>
            <a:endParaRPr lang="en-GB" altLang="en-US" sz="2000" i="1" dirty="0" smtClean="0">
              <a:latin typeface="Times New Roman" panose="02020603050405020304" pitchFamily="18" charset="0"/>
            </a:endParaRPr>
          </a:p>
          <a:p>
            <a:pPr algn="just" eaLnBrk="1" hangingPunct="1"/>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a:t>
            </a:r>
          </a:p>
          <a:p>
            <a:pPr algn="just" eaLnBrk="1" hangingPunct="1">
              <a:buFontTx/>
              <a:buNone/>
            </a:pPr>
            <a:r>
              <a:rPr lang="en-GB" altLang="en-US" sz="2000" dirty="0" smtClean="0">
                <a:latin typeface="Times New Roman" panose="02020603050405020304" pitchFamily="18" charset="0"/>
              </a:rPr>
              <a:t>	where                is an error term.</a:t>
            </a:r>
          </a:p>
          <a:p>
            <a:pPr algn="just" eaLnBrk="1" hangingPunct="1">
              <a:buFontTx/>
              <a:buNone/>
            </a:pPr>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Now                                                                           for known </a:t>
            </a:r>
            <a:r>
              <a:rPr lang="en-GB" altLang="en-US" sz="2000" i="1" dirty="0" err="1" smtClean="0">
                <a:latin typeface="Times New Roman" panose="02020603050405020304" pitchFamily="18" charset="0"/>
              </a:rPr>
              <a:t>z</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a:t>
            </a:r>
          </a:p>
          <a:p>
            <a:pPr algn="just" eaLnBrk="1" hangingPunct="1"/>
            <a:endParaRPr lang="en-GB" altLang="en-US" sz="2000" dirty="0" smtClean="0">
              <a:latin typeface="Times New Roman" panose="02020603050405020304" pitchFamily="18" charset="0"/>
            </a:endParaRPr>
          </a:p>
        </p:txBody>
      </p:sp>
      <p:graphicFrame>
        <p:nvGraphicFramePr>
          <p:cNvPr id="15366" name="Object 4"/>
          <p:cNvGraphicFramePr>
            <a:graphicFrameLocks noChangeAspect="1"/>
          </p:cNvGraphicFramePr>
          <p:nvPr/>
        </p:nvGraphicFramePr>
        <p:xfrm>
          <a:off x="3352800" y="3363913"/>
          <a:ext cx="1676400" cy="446087"/>
        </p:xfrm>
        <a:graphic>
          <a:graphicData uri="http://schemas.openxmlformats.org/presentationml/2006/ole">
            <mc:AlternateContent xmlns:mc="http://schemas.openxmlformats.org/markup-compatibility/2006">
              <mc:Choice xmlns:v="urn:schemas-microsoft-com:vml" Requires="v">
                <p:oleObj spid="_x0000_s15586" name="Equation" r:id="rId3" imgW="901309" imgH="241195" progId="Equation.3">
                  <p:embed/>
                </p:oleObj>
              </mc:Choice>
              <mc:Fallback>
                <p:oleObj name="Equation" r:id="rId3" imgW="901309"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363913"/>
                        <a:ext cx="167640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5"/>
          <p:cNvGraphicFramePr>
            <a:graphicFrameLocks noChangeAspect="1"/>
          </p:cNvGraphicFramePr>
          <p:nvPr/>
        </p:nvGraphicFramePr>
        <p:xfrm>
          <a:off x="2743200" y="4114800"/>
          <a:ext cx="3352800" cy="757238"/>
        </p:xfrm>
        <a:graphic>
          <a:graphicData uri="http://schemas.openxmlformats.org/presentationml/2006/ole">
            <mc:AlternateContent xmlns:mc="http://schemas.openxmlformats.org/markup-compatibility/2006">
              <mc:Choice xmlns:v="urn:schemas-microsoft-com:vml" Requires="v">
                <p:oleObj spid="_x0000_s15587" name="Equation" r:id="rId5" imgW="1905000" imgH="431800" progId="Equation.3">
                  <p:embed/>
                </p:oleObj>
              </mc:Choice>
              <mc:Fallback>
                <p:oleObj name="Equation" r:id="rId5" imgW="19050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114800"/>
                        <a:ext cx="335280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Object 6"/>
          <p:cNvGraphicFramePr>
            <a:graphicFrameLocks noChangeAspect="1"/>
          </p:cNvGraphicFramePr>
          <p:nvPr/>
        </p:nvGraphicFramePr>
        <p:xfrm>
          <a:off x="1600200" y="4699000"/>
          <a:ext cx="838200" cy="787400"/>
        </p:xfrm>
        <a:graphic>
          <a:graphicData uri="http://schemas.openxmlformats.org/presentationml/2006/ole">
            <mc:AlternateContent xmlns:mc="http://schemas.openxmlformats.org/markup-compatibility/2006">
              <mc:Choice xmlns:v="urn:schemas-microsoft-com:vml" Requires="v">
                <p:oleObj spid="_x0000_s15588" name="Equation" r:id="rId7" imgW="457200" imgH="431800" progId="Equation.3">
                  <p:embed/>
                </p:oleObj>
              </mc:Choice>
              <mc:Fallback>
                <p:oleObj name="Equation" r:id="rId7" imgW="4572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699000"/>
                        <a:ext cx="838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9" name="Object 7"/>
          <p:cNvGraphicFramePr>
            <a:graphicFrameLocks noChangeAspect="1"/>
          </p:cNvGraphicFramePr>
          <p:nvPr/>
        </p:nvGraphicFramePr>
        <p:xfrm>
          <a:off x="1524000" y="5410200"/>
          <a:ext cx="4191000" cy="814388"/>
        </p:xfrm>
        <a:graphic>
          <a:graphicData uri="http://schemas.openxmlformats.org/presentationml/2006/ole">
            <mc:AlternateContent xmlns:mc="http://schemas.openxmlformats.org/markup-compatibility/2006">
              <mc:Choice xmlns:v="urn:schemas-microsoft-com:vml" Requires="v">
                <p:oleObj spid="_x0000_s15589" name="Equation" r:id="rId9" imgW="2476500" imgH="482600" progId="Equation.3">
                  <p:embed/>
                </p:oleObj>
              </mc:Choice>
              <mc:Fallback>
                <p:oleObj name="Equation" r:id="rId9" imgW="2476500" imgH="482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5410200"/>
                        <a:ext cx="41910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D4B46A-623E-4411-AC88-C62F787F58E8}" type="slidenum">
              <a:rPr lang="en-GB" altLang="en-US" sz="1400">
                <a:latin typeface="Times New Roman" panose="02020603050405020304" pitchFamily="18" charset="0"/>
              </a:rPr>
              <a:pPr>
                <a:spcBef>
                  <a:spcPct val="0"/>
                </a:spcBef>
                <a:buFontTx/>
                <a:buNone/>
              </a:pPr>
              <a:t>14</a:t>
            </a:fld>
            <a:endParaRPr lang="en-GB" altLang="en-US" sz="1400">
              <a:latin typeface="Times New Roman" panose="02020603050405020304" pitchFamily="18" charset="0"/>
            </a:endParaRPr>
          </a:p>
        </p:txBody>
      </p:sp>
      <p:sp>
        <p:nvSpPr>
          <p:cNvPr id="16388"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Other Approaches to Dealing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with Heteroscedasticity</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16389" name="Rectangle 3"/>
          <p:cNvSpPr>
            <a:spLocks noGrp="1" noChangeArrowheads="1"/>
          </p:cNvSpPr>
          <p:nvPr>
            <p:ph type="body" idx="1"/>
          </p:nvPr>
        </p:nvSpPr>
        <p:spPr>
          <a:xfrm>
            <a:off x="457200" y="1828800"/>
            <a:ext cx="8305800" cy="4267200"/>
          </a:xfrm>
        </p:spPr>
        <p:txBody>
          <a:bodyPr/>
          <a:lstStyle/>
          <a:p>
            <a:pPr algn="just" eaLnBrk="1" hangingPunct="1"/>
            <a:r>
              <a:rPr lang="en-GB" altLang="en-US" sz="2000" dirty="0" smtClean="0">
                <a:latin typeface="Times New Roman" panose="02020603050405020304" pitchFamily="18" charset="0"/>
              </a:rPr>
              <a:t>So the disturbances from the new regression equation will be homoscedastic.</a:t>
            </a: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Other solutions include:</a:t>
            </a:r>
          </a:p>
          <a:p>
            <a:pPr algn="just" eaLnBrk="1" hangingPunct="1">
              <a:buFontTx/>
              <a:buNone/>
            </a:pPr>
            <a:r>
              <a:rPr lang="en-GB" altLang="en-US" sz="2000" dirty="0" smtClean="0">
                <a:latin typeface="Times New Roman" panose="02020603050405020304" pitchFamily="18" charset="0"/>
              </a:rPr>
              <a:t>	1. Transforming the variables into logs or reducing by some other measure of “size”.</a:t>
            </a:r>
          </a:p>
          <a:p>
            <a:pPr algn="just" eaLnBrk="1" hangingPunct="1">
              <a:buFontTx/>
              <a:buNone/>
            </a:pPr>
            <a:r>
              <a:rPr lang="en-GB" altLang="en-US" sz="2000" dirty="0" smtClean="0">
                <a:latin typeface="Times New Roman" panose="02020603050405020304" pitchFamily="18" charset="0"/>
              </a:rPr>
              <a:t>	2. Use White’s heteroscedasticity consistent standard error estimates.</a:t>
            </a:r>
            <a:endParaRPr lang="cs-CZ" altLang="en-US" sz="2000" dirty="0" smtClean="0">
              <a:latin typeface="Times New Roman" panose="02020603050405020304" pitchFamily="18" charset="0"/>
            </a:endParaRPr>
          </a:p>
          <a:p>
            <a:pPr algn="just" eaLnBrk="1" hangingPunct="1">
              <a:buFontTx/>
              <a:buNone/>
            </a:pPr>
            <a:r>
              <a:rPr lang="en-GB" altLang="en-US" sz="1600" dirty="0" smtClean="0">
                <a:solidFill>
                  <a:schemeClr val="accent1"/>
                </a:solidFill>
                <a:latin typeface="Times New Roman" panose="02020603050405020304" pitchFamily="18" charset="0"/>
              </a:rPr>
              <a:t>http://se.mathworks.com/help/econ/hac.html?searchHighlight=white%20standard%20error%20estimates</a:t>
            </a:r>
            <a:r>
              <a:rPr lang="cs-CZ" altLang="en-US" sz="1600" dirty="0" smtClean="0">
                <a:solidFill>
                  <a:schemeClr val="accent1"/>
                </a:solidFill>
                <a:latin typeface="Times New Roman" panose="02020603050405020304" pitchFamily="18" charset="0"/>
              </a:rPr>
              <a:t> </a:t>
            </a:r>
            <a:r>
              <a:rPr lang="cs-CZ" altLang="en-US" sz="1600" dirty="0" smtClean="0">
                <a:latin typeface="Times New Roman" panose="02020603050405020304" pitchFamily="18" charset="0"/>
              </a:rPr>
              <a:t>– MATLAB White</a:t>
            </a:r>
            <a:r>
              <a:rPr lang="en-US" altLang="en-US" sz="1600" dirty="0" smtClean="0">
                <a:latin typeface="Times New Roman" panose="02020603050405020304" pitchFamily="18" charset="0"/>
              </a:rPr>
              <a:t>’s estimates</a:t>
            </a:r>
          </a:p>
          <a:p>
            <a:pPr algn="just" eaLnBrk="1" hangingPunct="1"/>
            <a:r>
              <a:rPr kumimoji="0" lang="en-GB" altLang="en-US" sz="1400" b="0" i="0" u="none" strike="noStrike" cap="none" normalizeH="0" baseline="0" dirty="0" err="1" smtClean="0">
                <a:ln>
                  <a:noFill/>
                </a:ln>
                <a:solidFill>
                  <a:schemeClr val="accent1"/>
                </a:solidFill>
                <a:effectLst/>
                <a:latin typeface="Times New Roman" panose="02020603050405020304" pitchFamily="18" charset="0"/>
                <a:cs typeface="Times New Roman" panose="02020603050405020304" pitchFamily="18" charset="0"/>
              </a:rPr>
              <a:t>EstCov</a:t>
            </a:r>
            <a:r>
              <a:rPr kumimoji="0" lang="en-GB" altLang="en-US" sz="1400" b="0" i="0" u="none" strike="noStrike" cap="none" normalizeH="0" baseline="0" dirty="0" smtClean="0">
                <a:ln>
                  <a:noFill/>
                </a:ln>
                <a:solidFill>
                  <a:schemeClr val="accent1"/>
                </a:solidFill>
                <a:effectLst/>
                <a:latin typeface="Times New Roman" panose="02020603050405020304" pitchFamily="18" charset="0"/>
                <a:cs typeface="Times New Roman" panose="02020603050405020304" pitchFamily="18" charset="0"/>
              </a:rPr>
              <a:t> = </a:t>
            </a:r>
            <a:r>
              <a:rPr kumimoji="0" lang="en-GB" altLang="en-US" sz="1400" b="0" i="0" u="none" strike="noStrike" cap="none" normalizeH="0" baseline="0" dirty="0" err="1" smtClean="0">
                <a:ln>
                  <a:noFill/>
                </a:ln>
                <a:solidFill>
                  <a:schemeClr val="accent1"/>
                </a:solidFill>
                <a:effectLst/>
                <a:latin typeface="Times New Roman" panose="02020603050405020304" pitchFamily="18" charset="0"/>
                <a:cs typeface="Times New Roman" panose="02020603050405020304" pitchFamily="18" charset="0"/>
              </a:rPr>
              <a:t>hac</a:t>
            </a:r>
            <a:r>
              <a:rPr kumimoji="0" lang="en-GB" altLang="en-US" sz="1400" b="0" i="0" u="none" strike="noStrike" cap="none" normalizeH="0" baseline="0" dirty="0" smtClean="0">
                <a:ln>
                  <a:noFill/>
                </a:ln>
                <a:solidFill>
                  <a:schemeClr val="accent1"/>
                </a:solidFill>
                <a:effectLst/>
                <a:latin typeface="Times New Roman" panose="02020603050405020304" pitchFamily="18" charset="0"/>
                <a:cs typeface="Times New Roman" panose="02020603050405020304" pitchFamily="18" charset="0"/>
              </a:rPr>
              <a:t>(</a:t>
            </a:r>
            <a:r>
              <a:rPr kumimoji="0" lang="en-GB" altLang="en-US" sz="1400" b="0" i="0" u="none" strike="noStrike" cap="none" normalizeH="0" baseline="0" dirty="0" err="1" smtClean="0">
                <a:ln>
                  <a:noFill/>
                </a:ln>
                <a:solidFill>
                  <a:schemeClr val="accent1"/>
                </a:solidFill>
                <a:effectLst/>
                <a:latin typeface="Times New Roman" panose="02020603050405020304" pitchFamily="18" charset="0"/>
                <a:cs typeface="Times New Roman" panose="02020603050405020304" pitchFamily="18" charset="0"/>
              </a:rPr>
              <a:t>X,y</a:t>
            </a:r>
            <a:r>
              <a:rPr kumimoji="0" lang="en-GB" altLang="en-US" sz="1400" b="0" i="0" u="none" strike="noStrike" cap="none" normalizeH="0" baseline="0" dirty="0" smtClean="0">
                <a:ln>
                  <a:noFill/>
                </a:ln>
                <a:solidFill>
                  <a:schemeClr val="accent1"/>
                </a:solidFill>
                <a:effectLst/>
                <a:latin typeface="Times New Roman" panose="02020603050405020304" pitchFamily="18" charset="0"/>
                <a:cs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Times New Roman" panose="02020603050405020304" pitchFamily="18" charset="0"/>
              </a:rPr>
              <a:t>returns robust covariance estimates for ordinary least squares (OLS) coefficient estimates of multiple linear regression models </a:t>
            </a:r>
            <a:r>
              <a:rPr kumimoji="0" lang="en-GB" altLang="en-US" sz="1400" b="0" i="0" u="none" strike="noStrike" cap="none" normalizeH="0" baseline="0" dirty="0" smtClean="0">
                <a:ln>
                  <a:noFill/>
                </a:ln>
                <a:solidFill>
                  <a:schemeClr val="tx1"/>
                </a:solidFill>
                <a:effectLst/>
                <a:latin typeface="Arial Unicode MS" panose="020B0604020202020204" pitchFamily="34" charset="-128"/>
              </a:rPr>
              <a:t>y</a:t>
            </a:r>
            <a:r>
              <a:rPr kumimoji="0" lang="en-GB" altLang="en-US" sz="1400" b="0" i="0" u="none" strike="noStrike" cap="none" normalizeH="0" baseline="0" dirty="0" smtClean="0">
                <a:ln>
                  <a:noFill/>
                </a:ln>
                <a:solidFill>
                  <a:schemeClr val="tx1"/>
                </a:solidFill>
                <a:effectLst/>
                <a:latin typeface="Times New Roman" panose="02020603050405020304" pitchFamily="18" charset="0"/>
              </a:rPr>
              <a:t> = </a:t>
            </a:r>
            <a:r>
              <a:rPr kumimoji="0" lang="en-GB" altLang="en-US" sz="1400" b="0" i="0" u="none" strike="noStrike" cap="none" normalizeH="0" baseline="0" dirty="0" smtClean="0">
                <a:ln>
                  <a:noFill/>
                </a:ln>
                <a:solidFill>
                  <a:schemeClr val="tx1"/>
                </a:solidFill>
                <a:effectLst/>
                <a:latin typeface="Arial Unicode MS" panose="020B0604020202020204" pitchFamily="34" charset="-128"/>
              </a:rPr>
              <a:t>X</a:t>
            </a:r>
            <a:r>
              <a:rPr kumimoji="0" lang="en-GB" altLang="en-US" sz="1400" b="0" i="1" u="none" strike="noStrike" cap="none" normalizeH="0" baseline="0" dirty="0" smtClean="0">
                <a:ln>
                  <a:noFill/>
                </a:ln>
                <a:solidFill>
                  <a:schemeClr val="tx1"/>
                </a:solidFill>
                <a:effectLst/>
                <a:latin typeface="Times New Roman" panose="02020603050405020304" pitchFamily="18" charset="0"/>
              </a:rPr>
              <a:t>β</a:t>
            </a:r>
            <a:r>
              <a:rPr kumimoji="0" lang="en-GB" altLang="en-US" sz="1400" b="0" i="0" u="none" strike="noStrike" cap="none" normalizeH="0" baseline="0" dirty="0" smtClean="0">
                <a:ln>
                  <a:noFill/>
                </a:ln>
                <a:solidFill>
                  <a:schemeClr val="tx1"/>
                </a:solidFill>
                <a:effectLst/>
                <a:latin typeface="Times New Roman" panose="02020603050405020304" pitchFamily="18" charset="0"/>
              </a:rPr>
              <a:t> + </a:t>
            </a:r>
            <a:r>
              <a:rPr kumimoji="0" lang="en-GB" altLang="en-US" sz="1400" b="0" i="1" u="none" strike="noStrike" cap="none" normalizeH="0" baseline="0" dirty="0" smtClean="0">
                <a:ln>
                  <a:noFill/>
                </a:ln>
                <a:solidFill>
                  <a:schemeClr val="tx1"/>
                </a:solidFill>
                <a:effectLst/>
                <a:latin typeface="Times New Roman" panose="02020603050405020304" pitchFamily="18" charset="0"/>
              </a:rPr>
              <a:t>ε</a:t>
            </a:r>
            <a:r>
              <a:rPr kumimoji="0" lang="en-GB" altLang="en-US" sz="1400" b="0" i="0" u="none" strike="noStrike" cap="none" normalizeH="0" baseline="0" dirty="0" smtClean="0">
                <a:ln>
                  <a:noFill/>
                </a:ln>
                <a:solidFill>
                  <a:schemeClr val="tx1"/>
                </a:solidFill>
                <a:effectLst/>
                <a:latin typeface="Times New Roman" panose="02020603050405020304" pitchFamily="18" charset="0"/>
              </a:rPr>
              <a:t> under general forms of heteroscedasticity and autocorrelation in the innovations process </a:t>
            </a:r>
            <a:r>
              <a:rPr kumimoji="0" lang="en-GB" altLang="en-US" sz="1400" b="0" i="1" u="none" strike="noStrike" cap="none" normalizeH="0" baseline="0" dirty="0" smtClean="0">
                <a:ln>
                  <a:noFill/>
                </a:ln>
                <a:solidFill>
                  <a:schemeClr val="tx1"/>
                </a:solidFill>
                <a:effectLst/>
                <a:latin typeface="Times New Roman" panose="02020603050405020304" pitchFamily="18" charset="0"/>
              </a:rPr>
              <a:t>ε</a:t>
            </a:r>
            <a:r>
              <a:rPr kumimoji="0" lang="en-GB" altLang="en-US" sz="1400" b="0" i="0" u="none" strike="noStrike" cap="none" normalizeH="0" baseline="0" dirty="0" smtClean="0">
                <a:ln>
                  <a:noFill/>
                </a:ln>
                <a:solidFill>
                  <a:schemeClr val="tx1"/>
                </a:solidFill>
                <a:effectLst/>
                <a:latin typeface="Times New Roman" panose="02020603050405020304" pitchFamily="18" charset="0"/>
              </a:rPr>
              <a:t>. </a:t>
            </a:r>
          </a:p>
          <a:p>
            <a:pPr algn="just" eaLnBrk="1" hangingPunct="1">
              <a:spcBef>
                <a:spcPts val="0"/>
              </a:spcBef>
            </a:pPr>
            <a:r>
              <a:rPr kumimoji="0" lang="en-GB" altLang="en-US" sz="1400" b="0" i="0" u="none" strike="noStrike" cap="none" normalizeH="0" baseline="0" dirty="0" smtClean="0">
                <a:ln>
                  <a:noFill/>
                </a:ln>
                <a:solidFill>
                  <a:schemeClr val="accent1"/>
                </a:solidFill>
                <a:effectLst/>
                <a:latin typeface="Times New Roman" panose="02020603050405020304" pitchFamily="18" charset="0"/>
                <a:cs typeface="Times New Roman" panose="02020603050405020304" pitchFamily="18" charset="0"/>
              </a:rPr>
              <a:t>[</a:t>
            </a:r>
            <a:r>
              <a:rPr kumimoji="0" lang="en-GB" altLang="en-US" sz="1400" b="0" i="0" u="none" strike="noStrike" cap="none" normalizeH="0" baseline="0" dirty="0" err="1" smtClean="0">
                <a:ln>
                  <a:noFill/>
                </a:ln>
                <a:solidFill>
                  <a:schemeClr val="accent1"/>
                </a:solidFill>
                <a:effectLst/>
                <a:latin typeface="Times New Roman" panose="02020603050405020304" pitchFamily="18" charset="0"/>
                <a:cs typeface="Times New Roman" panose="02020603050405020304" pitchFamily="18" charset="0"/>
              </a:rPr>
              <a:t>EstCov,se,coeff</a:t>
            </a:r>
            <a:r>
              <a:rPr kumimoji="0" lang="en-GB" altLang="en-US" sz="1400" b="0" i="0" u="none" strike="noStrike" cap="none" normalizeH="0" baseline="0" dirty="0" smtClean="0">
                <a:ln>
                  <a:noFill/>
                </a:ln>
                <a:solidFill>
                  <a:schemeClr val="accent1"/>
                </a:solidFill>
                <a:effectLst/>
                <a:latin typeface="Times New Roman" panose="02020603050405020304" pitchFamily="18" charset="0"/>
                <a:cs typeface="Times New Roman" panose="02020603050405020304" pitchFamily="18" charset="0"/>
              </a:rPr>
              <a:t>] = </a:t>
            </a:r>
            <a:r>
              <a:rPr kumimoji="0" lang="en-GB" altLang="en-US" sz="1400" b="0" i="0" u="none" strike="noStrike" cap="none" normalizeH="0" baseline="0" dirty="0" err="1" smtClean="0">
                <a:ln>
                  <a:noFill/>
                </a:ln>
                <a:solidFill>
                  <a:schemeClr val="accent1"/>
                </a:solidFill>
                <a:effectLst/>
                <a:latin typeface="Times New Roman" panose="02020603050405020304" pitchFamily="18" charset="0"/>
                <a:cs typeface="Times New Roman" panose="02020603050405020304" pitchFamily="18" charset="0"/>
              </a:rPr>
              <a:t>hac</a:t>
            </a:r>
            <a:r>
              <a:rPr kumimoji="0" lang="en-GB" altLang="en-US" sz="1400" b="0" i="0" u="none" strike="noStrike" cap="none" normalizeH="0" baseline="0" dirty="0" smtClean="0">
                <a:ln>
                  <a:noFill/>
                </a:ln>
                <a:solidFill>
                  <a:schemeClr val="accent1"/>
                </a:solidFill>
                <a:effectLst/>
                <a:latin typeface="Times New Roman" panose="02020603050405020304" pitchFamily="18" charset="0"/>
                <a:cs typeface="Times New Roman" panose="02020603050405020304" pitchFamily="18" charset="0"/>
              </a:rPr>
              <a:t>(</a:t>
            </a:r>
            <a:r>
              <a:rPr kumimoji="0" lang="en-GB" altLang="en-US" sz="1400" b="0" i="0" u="none" strike="noStrike" cap="none" normalizeH="0" baseline="0" dirty="0" err="1" smtClean="0">
                <a:ln>
                  <a:noFill/>
                </a:ln>
                <a:solidFill>
                  <a:schemeClr val="accent1"/>
                </a:solidFill>
                <a:effectLst/>
                <a:latin typeface="Times New Roman" panose="02020603050405020304" pitchFamily="18" charset="0"/>
                <a:cs typeface="Times New Roman" panose="02020603050405020304" pitchFamily="18" charset="0"/>
              </a:rPr>
              <a:t>X,y</a:t>
            </a:r>
            <a:r>
              <a:rPr kumimoji="0" lang="en-GB" altLang="en-US" sz="1400" b="0" i="0" u="none" strike="noStrike" cap="none" normalizeH="0" baseline="0" dirty="0" smtClean="0">
                <a:ln>
                  <a:noFill/>
                </a:ln>
                <a:solidFill>
                  <a:schemeClr val="accent1"/>
                </a:solidFill>
                <a:effectLst/>
                <a:latin typeface="Times New Roman" panose="02020603050405020304" pitchFamily="18" charset="0"/>
                <a:cs typeface="Times New Roman" panose="02020603050405020304" pitchFamily="18" charset="0"/>
              </a:rPr>
              <a:t>)</a:t>
            </a:r>
            <a:r>
              <a:rPr kumimoji="0" lang="en-GB" altLang="en-US" sz="2000" b="0" i="0" u="none" strike="noStrike" cap="none" normalizeH="0" baseline="0" dirty="0" smtClean="0">
                <a:ln>
                  <a:noFill/>
                </a:ln>
                <a:solidFill>
                  <a:schemeClr val="tx1"/>
                </a:solidFill>
                <a:effectLst/>
                <a:latin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additionally returns a vector of corrected coefficient standard errors, se = </a:t>
            </a:r>
            <a:r>
              <a:rPr kumimoji="0" lang="en-GB"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sqrt</a:t>
            </a:r>
            <a:r>
              <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GB"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diag</a:t>
            </a:r>
            <a:r>
              <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GB"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EstCov</a:t>
            </a:r>
            <a:r>
              <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 vector of OLS coefficient estimates, </a:t>
            </a:r>
            <a:r>
              <a:rPr kumimoji="0" lang="en-GB"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coeff</a:t>
            </a:r>
            <a:r>
              <a:rPr kumimoji="0" lang="en-GB"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a:t>
            </a:r>
            <a:endParaRPr lang="en-US" altLang="en-US" sz="2000" dirty="0" smtClean="0">
              <a:latin typeface="Times New Roman" panose="02020603050405020304" pitchFamily="18" charset="0"/>
            </a:endParaRPr>
          </a:p>
        </p:txBody>
      </p:sp>
      <p:sp>
        <p:nvSpPr>
          <p:cNvPr id="4" name="Rectangle 3"/>
          <p:cNvSpPr/>
          <p:nvPr/>
        </p:nvSpPr>
        <p:spPr>
          <a:xfrm>
            <a:off x="457200" y="4293096"/>
            <a:ext cx="8534400" cy="19553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D4B46A-623E-4411-AC88-C62F787F58E8}" type="slidenum">
              <a:rPr lang="en-GB" altLang="en-US" sz="1400">
                <a:latin typeface="Times New Roman" panose="02020603050405020304" pitchFamily="18" charset="0"/>
              </a:rPr>
              <a:pPr>
                <a:spcBef>
                  <a:spcPct val="0"/>
                </a:spcBef>
                <a:buFontTx/>
                <a:buNone/>
              </a:pPr>
              <a:t>15</a:t>
            </a:fld>
            <a:endParaRPr lang="en-GB" altLang="en-US" sz="1400">
              <a:latin typeface="Times New Roman" panose="02020603050405020304" pitchFamily="18" charset="0"/>
            </a:endParaRPr>
          </a:p>
        </p:txBody>
      </p:sp>
      <p:sp>
        <p:nvSpPr>
          <p:cNvPr id="16388"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Other Approaches to Dealing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with Heteroscedasticity</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16389" name="Rectangle 3"/>
          <p:cNvSpPr>
            <a:spLocks noGrp="1" noChangeArrowheads="1"/>
          </p:cNvSpPr>
          <p:nvPr>
            <p:ph type="body" idx="1"/>
          </p:nvPr>
        </p:nvSpPr>
        <p:spPr>
          <a:xfrm>
            <a:off x="457200" y="1828800"/>
            <a:ext cx="8305800" cy="4267200"/>
          </a:xfrm>
        </p:spPr>
        <p:txBody>
          <a:bodyPr/>
          <a:lstStyle/>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The effect of using White’s correction is that in general the standard errors for the slope coefficients are increased relative to the usual OLS standard errors. </a:t>
            </a:r>
          </a:p>
          <a:p>
            <a:pPr algn="just" eaLnBrk="1" hangingPunct="1">
              <a:buFontTx/>
              <a:buNone/>
            </a:pPr>
            <a:r>
              <a:rPr lang="en-GB" altLang="en-US" sz="2000" dirty="0" smtClean="0">
                <a:latin typeface="Times New Roman" panose="02020603050405020304" pitchFamily="18" charset="0"/>
              </a:rPr>
              <a:t>	This makes us more “conservative” in hypothesis testing, so that we would need more evidence against the null hypothesis before we would reject it.</a:t>
            </a:r>
          </a:p>
          <a:p>
            <a:pPr eaLnBrk="1" hangingPunct="1"/>
            <a:endParaRPr lang="en-US" altLang="en-US" sz="2000" dirty="0" smtClean="0">
              <a:latin typeface="Times New Roman" panose="02020603050405020304" pitchFamily="18" charset="0"/>
            </a:endParaRPr>
          </a:p>
        </p:txBody>
      </p:sp>
    </p:spTree>
    <p:extLst>
      <p:ext uri="{BB962C8B-B14F-4D97-AF65-F5344CB8AC3E}">
        <p14:creationId xmlns:p14="http://schemas.microsoft.com/office/powerpoint/2010/main" val="1049468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062BDFE-EDF7-4025-9C84-EB0716C79DAD}" type="slidenum">
              <a:rPr lang="en-GB" altLang="en-US" sz="1400">
                <a:latin typeface="Times New Roman" panose="02020603050405020304" pitchFamily="18" charset="0"/>
              </a:rPr>
              <a:pPr>
                <a:spcBef>
                  <a:spcPct val="0"/>
                </a:spcBef>
                <a:buFontTx/>
                <a:buNone/>
              </a:pPr>
              <a:t>16</a:t>
            </a:fld>
            <a:endParaRPr lang="en-GB" altLang="en-US" sz="1400">
              <a:latin typeface="Times New Roman" panose="02020603050405020304" pitchFamily="18" charset="0"/>
            </a:endParaRPr>
          </a:p>
        </p:txBody>
      </p:sp>
      <p:sp>
        <p:nvSpPr>
          <p:cNvPr id="17412" name="Rectangle 2"/>
          <p:cNvSpPr>
            <a:spLocks noGrp="1" noChangeArrowheads="1"/>
          </p:cNvSpPr>
          <p:nvPr>
            <p:ph type="title"/>
          </p:nvPr>
        </p:nvSpPr>
        <p:spPr>
          <a:xfrm>
            <a:off x="10668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Background –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The Concept of a Lagged Value</a:t>
            </a:r>
            <a:r>
              <a:rPr lang="en-GB" altLang="en-US" sz="2500" smtClean="0">
                <a:solidFill>
                  <a:schemeClr val="tx1"/>
                </a:solidFill>
              </a:rPr>
              <a:t/>
            </a:r>
            <a:br>
              <a:rPr lang="en-GB" altLang="en-US" sz="2500" smtClean="0">
                <a:solidFill>
                  <a:schemeClr val="tx1"/>
                </a:solidFill>
              </a:rPr>
            </a:br>
            <a:endParaRPr lang="en-US" altLang="en-US" smtClean="0">
              <a:solidFill>
                <a:schemeClr val="tx1"/>
              </a:solidFill>
            </a:endParaRPr>
          </a:p>
        </p:txBody>
      </p:sp>
      <p:sp>
        <p:nvSpPr>
          <p:cNvPr id="17413" name="Rectangle 3"/>
          <p:cNvSpPr>
            <a:spLocks noGrp="1" noChangeArrowheads="1"/>
          </p:cNvSpPr>
          <p:nvPr>
            <p:ph type="body" idx="1"/>
          </p:nvPr>
        </p:nvSpPr>
        <p:spPr>
          <a:xfrm>
            <a:off x="457200" y="1981200"/>
            <a:ext cx="8178800" cy="4076700"/>
          </a:xfrm>
        </p:spPr>
        <p:txBody>
          <a:bodyPr/>
          <a:lstStyle/>
          <a:p>
            <a:pPr algn="just" eaLnBrk="1" hangingPunct="1">
              <a:lnSpc>
                <a:spcPct val="90000"/>
              </a:lnSpc>
              <a:buFontTx/>
              <a:buNone/>
            </a:pPr>
            <a:endParaRPr lang="en-GB" altLang="en-US" sz="2000" i="1" smtClean="0">
              <a:latin typeface="Times New Roman" panose="02020603050405020304" pitchFamily="18" charset="0"/>
            </a:endParaRPr>
          </a:p>
          <a:p>
            <a:pPr algn="just" eaLnBrk="1" hangingPunct="1">
              <a:lnSpc>
                <a:spcPct val="90000"/>
              </a:lnSpc>
              <a:buFontTx/>
              <a:buNone/>
            </a:pPr>
            <a:r>
              <a:rPr lang="en-GB" altLang="en-US" sz="2000" i="1" smtClean="0">
                <a:latin typeface="Times New Roman" panose="02020603050405020304" pitchFamily="18" charset="0"/>
              </a:rPr>
              <a:t>		t</a:t>
            </a:r>
            <a:r>
              <a:rPr lang="en-GB" altLang="en-US" sz="2000" smtClean="0">
                <a:latin typeface="Times New Roman" panose="02020603050405020304" pitchFamily="18" charset="0"/>
              </a:rPr>
              <a:t> 	  </a:t>
            </a:r>
            <a:r>
              <a:rPr lang="en-GB" altLang="en-US" sz="2000" i="1" smtClean="0">
                <a:latin typeface="Times New Roman" panose="02020603050405020304" pitchFamily="18" charset="0"/>
              </a:rPr>
              <a:t>y</a:t>
            </a:r>
            <a:r>
              <a:rPr lang="en-GB" altLang="en-US" sz="2000" i="1" baseline="-25000" smtClean="0">
                <a:latin typeface="Times New Roman" panose="02020603050405020304" pitchFamily="18" charset="0"/>
              </a:rPr>
              <a:t>t</a:t>
            </a:r>
            <a:r>
              <a:rPr lang="en-GB" altLang="en-US" sz="2000" smtClean="0">
                <a:latin typeface="Times New Roman" panose="02020603050405020304" pitchFamily="18" charset="0"/>
              </a:rPr>
              <a:t>		 </a:t>
            </a:r>
            <a:r>
              <a:rPr lang="en-GB" altLang="en-US" sz="2000" i="1" smtClean="0">
                <a:latin typeface="Times New Roman" panose="02020603050405020304" pitchFamily="18" charset="0"/>
              </a:rPr>
              <a:t>y</a:t>
            </a:r>
            <a:r>
              <a:rPr lang="en-GB" altLang="en-US" sz="2000" i="1" baseline="-25000" smtClean="0">
                <a:latin typeface="Times New Roman" panose="02020603050405020304" pitchFamily="18" charset="0"/>
              </a:rPr>
              <a:t>t-</a:t>
            </a:r>
            <a:r>
              <a:rPr lang="en-GB" altLang="en-US" sz="2000" baseline="-25000" smtClean="0">
                <a:latin typeface="Times New Roman" panose="02020603050405020304" pitchFamily="18" charset="0"/>
              </a:rPr>
              <a:t>1</a:t>
            </a:r>
            <a:r>
              <a:rPr lang="en-GB" altLang="en-US" sz="2000" smtClean="0">
                <a:latin typeface="Times New Roman" panose="02020603050405020304" pitchFamily="18" charset="0"/>
              </a:rPr>
              <a:t>	    	      </a:t>
            </a:r>
            <a:r>
              <a:rPr lang="en-GB" altLang="en-US" sz="2000" smtClean="0">
                <a:latin typeface="Times New Roman" panose="02020603050405020304" pitchFamily="18" charset="0"/>
                <a:sym typeface="Symbol" panose="05050102010706020507" pitchFamily="18" charset="2"/>
              </a:rPr>
              <a:t></a:t>
            </a:r>
            <a:r>
              <a:rPr lang="en-GB" altLang="en-US" sz="2000" i="1" smtClean="0">
                <a:latin typeface="Times New Roman" panose="02020603050405020304" pitchFamily="18" charset="0"/>
              </a:rPr>
              <a:t>y</a:t>
            </a:r>
            <a:r>
              <a:rPr lang="en-GB" altLang="en-US" sz="2000" i="1" baseline="-25000" smtClean="0">
                <a:latin typeface="Times New Roman" panose="02020603050405020304" pitchFamily="18" charset="0"/>
              </a:rPr>
              <a:t>t</a:t>
            </a:r>
            <a:endParaRPr lang="en-GB" altLang="en-US" sz="2000" smtClean="0">
              <a:latin typeface="Times New Roman" panose="02020603050405020304" pitchFamily="18" charset="0"/>
            </a:endParaRPr>
          </a:p>
          <a:p>
            <a:pPr algn="just" eaLnBrk="1" hangingPunct="1">
              <a:lnSpc>
                <a:spcPct val="90000"/>
              </a:lnSpc>
              <a:buFontTx/>
              <a:buNone/>
            </a:pPr>
            <a:r>
              <a:rPr lang="en-GB" altLang="en-US" sz="2000" smtClean="0">
                <a:latin typeface="Times New Roman" panose="02020603050405020304" pitchFamily="18" charset="0"/>
              </a:rPr>
              <a:t>	1989M09	 0.8		  -		        -</a:t>
            </a:r>
          </a:p>
          <a:p>
            <a:pPr algn="just" eaLnBrk="1" hangingPunct="1">
              <a:lnSpc>
                <a:spcPct val="90000"/>
              </a:lnSpc>
              <a:buFontTx/>
              <a:buNone/>
            </a:pPr>
            <a:r>
              <a:rPr lang="en-GB" altLang="en-US" sz="2000" smtClean="0">
                <a:latin typeface="Times New Roman" panose="02020603050405020304" pitchFamily="18" charset="0"/>
              </a:rPr>
              <a:t>	1989M10	 1.3		 0.8		 1.3-0.8=0.5</a:t>
            </a:r>
          </a:p>
          <a:p>
            <a:pPr algn="just" eaLnBrk="1" hangingPunct="1">
              <a:lnSpc>
                <a:spcPct val="90000"/>
              </a:lnSpc>
              <a:buFontTx/>
              <a:buNone/>
            </a:pPr>
            <a:r>
              <a:rPr lang="en-GB" altLang="en-US" sz="2000" smtClean="0">
                <a:latin typeface="Times New Roman" panose="02020603050405020304" pitchFamily="18" charset="0"/>
              </a:rPr>
              <a:t>	1989M11	-0.9		 1.3		-0.9-1.3=-2.2</a:t>
            </a:r>
          </a:p>
          <a:p>
            <a:pPr algn="just" eaLnBrk="1" hangingPunct="1">
              <a:lnSpc>
                <a:spcPct val="90000"/>
              </a:lnSpc>
              <a:buFontTx/>
              <a:buNone/>
            </a:pPr>
            <a:r>
              <a:rPr lang="en-GB" altLang="en-US" sz="2000" smtClean="0">
                <a:latin typeface="Times New Roman" panose="02020603050405020304" pitchFamily="18" charset="0"/>
              </a:rPr>
              <a:t>	1989M12	 0.2		-0.9		 0.2--0.9=1.1</a:t>
            </a:r>
          </a:p>
          <a:p>
            <a:pPr algn="just" eaLnBrk="1" hangingPunct="1">
              <a:lnSpc>
                <a:spcPct val="90000"/>
              </a:lnSpc>
              <a:buFontTx/>
              <a:buNone/>
            </a:pPr>
            <a:r>
              <a:rPr lang="en-GB" altLang="en-US" sz="2000" smtClean="0">
                <a:latin typeface="Times New Roman" panose="02020603050405020304" pitchFamily="18" charset="0"/>
              </a:rPr>
              <a:t>	1990M01	-1.7		 0.2		-1.7-0.2=-1.9</a:t>
            </a:r>
          </a:p>
          <a:p>
            <a:pPr algn="just" eaLnBrk="1" hangingPunct="1">
              <a:lnSpc>
                <a:spcPct val="90000"/>
              </a:lnSpc>
              <a:buFontTx/>
              <a:buNone/>
            </a:pPr>
            <a:r>
              <a:rPr lang="en-GB" altLang="en-US" sz="2000" smtClean="0">
                <a:latin typeface="Times New Roman" panose="02020603050405020304" pitchFamily="18" charset="0"/>
              </a:rPr>
              <a:t>	1990M02	 2.3		-1.7		 2.3--1.7=4.0</a:t>
            </a:r>
          </a:p>
          <a:p>
            <a:pPr algn="just" eaLnBrk="1" hangingPunct="1">
              <a:lnSpc>
                <a:spcPct val="90000"/>
              </a:lnSpc>
              <a:buFontTx/>
              <a:buNone/>
            </a:pPr>
            <a:r>
              <a:rPr lang="en-GB" altLang="en-US" sz="2000" smtClean="0">
                <a:latin typeface="Times New Roman" panose="02020603050405020304" pitchFamily="18" charset="0"/>
              </a:rPr>
              <a:t>	1990M03	 0.1		 2.3		 0.1-2.3=-2.2</a:t>
            </a:r>
          </a:p>
          <a:p>
            <a:pPr algn="just" eaLnBrk="1" hangingPunct="1">
              <a:lnSpc>
                <a:spcPct val="90000"/>
              </a:lnSpc>
              <a:buFontTx/>
              <a:buNone/>
            </a:pPr>
            <a:r>
              <a:rPr lang="en-GB" altLang="en-US" sz="2000" smtClean="0">
                <a:latin typeface="Times New Roman" panose="02020603050405020304" pitchFamily="18" charset="0"/>
              </a:rPr>
              <a:t>	1990M04	 0.0		 0.1		 0.0-0.1=-0.1</a:t>
            </a:r>
          </a:p>
          <a:p>
            <a:pPr lvl="1" algn="just" eaLnBrk="1" hangingPunct="1">
              <a:lnSpc>
                <a:spcPct val="90000"/>
              </a:lnSpc>
              <a:buFontTx/>
              <a:buNone/>
            </a:pPr>
            <a:r>
              <a:rPr lang="en-GB" altLang="en-US" smtClean="0">
                <a:latin typeface="Times New Roman" panose="02020603050405020304" pitchFamily="18" charset="0"/>
              </a:rPr>
              <a:t>	.		   .		   .			.</a:t>
            </a:r>
          </a:p>
          <a:p>
            <a:pPr lvl="1" algn="just" eaLnBrk="1" hangingPunct="1">
              <a:lnSpc>
                <a:spcPct val="90000"/>
              </a:lnSpc>
              <a:buFontTx/>
              <a:buNone/>
            </a:pPr>
            <a:r>
              <a:rPr lang="en-GB" altLang="en-US" smtClean="0">
                <a:latin typeface="Times New Roman" panose="02020603050405020304" pitchFamily="18" charset="0"/>
              </a:rPr>
              <a:t>	.		   .		   .			.</a:t>
            </a:r>
          </a:p>
          <a:p>
            <a:pPr lvl="1" algn="just" eaLnBrk="1" hangingPunct="1">
              <a:lnSpc>
                <a:spcPct val="90000"/>
              </a:lnSpc>
              <a:buFontTx/>
              <a:buNone/>
            </a:pPr>
            <a:r>
              <a:rPr lang="en-GB" altLang="en-US" smtClean="0">
                <a:latin typeface="Times New Roman" panose="02020603050405020304" pitchFamily="18" charset="0"/>
              </a:rPr>
              <a:t>	.		   .		   .			.</a:t>
            </a:r>
          </a:p>
          <a:p>
            <a:pPr algn="just" eaLnBrk="1" hangingPunct="1">
              <a:lnSpc>
                <a:spcPct val="90000"/>
              </a:lnSpc>
              <a:buFontTx/>
              <a:buNone/>
            </a:pPr>
            <a:endParaRPr lang="en-US" altLang="en-US" sz="2000" smtClean="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7A14443-94C8-439D-8BCE-A83FEF7785E2}" type="slidenum">
              <a:rPr lang="en-GB" altLang="en-US" sz="1400">
                <a:latin typeface="Times New Roman" panose="02020603050405020304" pitchFamily="18" charset="0"/>
              </a:rPr>
              <a:pPr>
                <a:spcBef>
                  <a:spcPct val="0"/>
                </a:spcBef>
                <a:buFontTx/>
                <a:buNone/>
              </a:pPr>
              <a:t>17</a:t>
            </a:fld>
            <a:endParaRPr lang="en-GB" altLang="en-US" sz="1400">
              <a:latin typeface="Times New Roman" panose="02020603050405020304" pitchFamily="18" charset="0"/>
            </a:endParaRPr>
          </a:p>
        </p:txBody>
      </p:sp>
      <p:sp>
        <p:nvSpPr>
          <p:cNvPr id="18436" name="Rectangle 2"/>
          <p:cNvSpPr>
            <a:spLocks noGrp="1" noChangeArrowheads="1"/>
          </p:cNvSpPr>
          <p:nvPr>
            <p:ph type="title"/>
          </p:nvPr>
        </p:nvSpPr>
        <p:spPr>
          <a:xfrm>
            <a:off x="10668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Autocorrelation</a:t>
            </a:r>
            <a:r>
              <a:rPr lang="en-GB" altLang="en-US" sz="2500" smtClean="0">
                <a:solidFill>
                  <a:schemeClr val="tx1"/>
                </a:solidFill>
              </a:rPr>
              <a:t/>
            </a:r>
            <a:br>
              <a:rPr lang="en-GB" altLang="en-US" sz="2500" smtClean="0">
                <a:solidFill>
                  <a:schemeClr val="tx1"/>
                </a:solidFill>
              </a:rPr>
            </a:br>
            <a:endParaRPr lang="en-US" altLang="en-US" smtClean="0">
              <a:solidFill>
                <a:schemeClr val="tx1"/>
              </a:solidFill>
            </a:endParaRPr>
          </a:p>
        </p:txBody>
      </p:sp>
      <p:sp>
        <p:nvSpPr>
          <p:cNvPr id="18437" name="Rectangle 3"/>
          <p:cNvSpPr>
            <a:spLocks noGrp="1" noChangeArrowheads="1"/>
          </p:cNvSpPr>
          <p:nvPr>
            <p:ph type="body" idx="1"/>
          </p:nvPr>
        </p:nvSpPr>
        <p:spPr/>
        <p:txBody>
          <a:bodyPr/>
          <a:lstStyle/>
          <a:p>
            <a:pPr algn="just" eaLnBrk="1" hangingPunct="1">
              <a:lnSpc>
                <a:spcPct val="90000"/>
              </a:lnSpc>
            </a:pPr>
            <a:endParaRPr lang="en-GB" altLang="en-US" sz="18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We assumed of the CLRM’s errors that </a:t>
            </a:r>
            <a:r>
              <a:rPr lang="en-GB" altLang="en-US" sz="2000" dirty="0" err="1" smtClean="0">
                <a:latin typeface="Times New Roman" panose="02020603050405020304" pitchFamily="18" charset="0"/>
              </a:rPr>
              <a:t>Cov</a:t>
            </a:r>
            <a:r>
              <a:rPr lang="en-GB" altLang="en-US" sz="2000" dirty="0" smtClean="0">
                <a:latin typeface="Times New Roman" panose="02020603050405020304" pitchFamily="18" charset="0"/>
              </a:rPr>
              <a:t>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i</a:t>
            </a:r>
            <a:r>
              <a:rPr lang="en-GB" altLang="en-US" sz="2000" i="1" dirty="0" smtClean="0">
                <a:latin typeface="Times New Roman" panose="02020603050405020304" pitchFamily="18" charset="0"/>
              </a:rPr>
              <a:t> ,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j</a:t>
            </a:r>
            <a:r>
              <a:rPr lang="en-GB" altLang="en-US" sz="2000" dirty="0" smtClean="0">
                <a:latin typeface="Times New Roman" panose="02020603050405020304" pitchFamily="18" charset="0"/>
              </a:rPr>
              <a:t>) = 0 for </a:t>
            </a:r>
            <a:r>
              <a:rPr lang="en-GB" altLang="en-US" sz="2000" i="1" dirty="0" err="1" smtClean="0">
                <a:latin typeface="Times New Roman" panose="02020603050405020304" pitchFamily="18" charset="0"/>
              </a:rPr>
              <a:t>i</a:t>
            </a:r>
            <a:r>
              <a:rPr lang="en-GB" altLang="en-US" sz="2000" i="1" dirty="0" err="1" smtClean="0">
                <a:latin typeface="Times New Roman" panose="02020603050405020304" pitchFamily="18" charset="0"/>
                <a:sym typeface="Symbol" panose="05050102010706020507" pitchFamily="18" charset="2"/>
              </a:rPr>
              <a:t></a:t>
            </a:r>
            <a:r>
              <a:rPr lang="en-GB" altLang="en-US" sz="2000" i="1" dirty="0" err="1" smtClean="0">
                <a:latin typeface="Times New Roman" panose="02020603050405020304" pitchFamily="18" charset="0"/>
              </a:rPr>
              <a:t>j</a:t>
            </a:r>
            <a:r>
              <a:rPr lang="en-GB" altLang="en-US" sz="2000" dirty="0" smtClean="0">
                <a:latin typeface="Times New Roman" panose="02020603050405020304" pitchFamily="18" charset="0"/>
              </a:rPr>
              <a:t>, i.e. </a:t>
            </a:r>
          </a:p>
          <a:p>
            <a:pPr algn="just" eaLnBrk="1" hangingPunct="1">
              <a:lnSpc>
                <a:spcPct val="90000"/>
              </a:lnSpc>
              <a:buFontTx/>
              <a:buNone/>
            </a:pPr>
            <a:r>
              <a:rPr lang="en-GB" altLang="en-US" sz="2000" dirty="0" smtClean="0">
                <a:latin typeface="Times New Roman" panose="02020603050405020304" pitchFamily="18" charset="0"/>
              </a:rPr>
              <a:t>	This is essentially the same as saying there is no pattern in the errors. </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Obviously we never have the actual </a:t>
            </a:r>
            <a:r>
              <a:rPr lang="en-GB" altLang="en-US" sz="2000" i="1" dirty="0" smtClean="0">
                <a:latin typeface="Times New Roman" panose="02020603050405020304" pitchFamily="18" charset="0"/>
              </a:rPr>
              <a:t>u</a:t>
            </a:r>
            <a:r>
              <a:rPr lang="en-GB" altLang="en-US" sz="2000" dirty="0" smtClean="0">
                <a:latin typeface="Times New Roman" panose="02020603050405020304" pitchFamily="18" charset="0"/>
              </a:rPr>
              <a:t>’s, so we use their sample counterpart, the residuals (the    ’s). </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If there are patterns in the residuals from a model, we say that they are </a:t>
            </a:r>
            <a:r>
              <a:rPr lang="en-GB" altLang="en-US" sz="2000" dirty="0" err="1" smtClean="0">
                <a:latin typeface="Times New Roman" panose="02020603050405020304" pitchFamily="18" charset="0"/>
              </a:rPr>
              <a:t>autocorrelated</a:t>
            </a:r>
            <a:r>
              <a:rPr lang="en-GB" altLang="en-US" sz="2000" dirty="0" smtClean="0">
                <a:latin typeface="Times New Roman" panose="02020603050405020304" pitchFamily="18" charset="0"/>
              </a:rPr>
              <a:t>.</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Some stereotypical patterns we may find in the residuals are given on the next 3 slides.</a:t>
            </a:r>
            <a:endParaRPr lang="en-US" altLang="en-US" sz="2000" dirty="0" smtClean="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4173415" y="3571618"/>
                <a:ext cx="3089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Sub>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173415" y="3571618"/>
                <a:ext cx="308994" cy="307777"/>
              </a:xfrm>
              <a:prstGeom prst="rect">
                <a:avLst/>
              </a:prstGeom>
              <a:blipFill>
                <a:blip r:embed="rId2"/>
                <a:stretch>
                  <a:fillRect l="-14000" t="-22000" r="-54000" b="-18000"/>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58C63A-3575-41C8-A384-C1AB9C906DBD}" type="slidenum">
              <a:rPr lang="en-GB" altLang="en-US" sz="1400">
                <a:latin typeface="Times New Roman" panose="02020603050405020304" pitchFamily="18" charset="0"/>
              </a:rPr>
              <a:pPr>
                <a:spcBef>
                  <a:spcPct val="0"/>
                </a:spcBef>
                <a:buFontTx/>
                <a:buNone/>
              </a:pPr>
              <a:t>18</a:t>
            </a:fld>
            <a:endParaRPr lang="en-GB" altLang="en-US" sz="1400">
              <a:latin typeface="Times New Roman" panose="02020603050405020304" pitchFamily="18" charset="0"/>
            </a:endParaRPr>
          </a:p>
        </p:txBody>
      </p:sp>
      <p:sp>
        <p:nvSpPr>
          <p:cNvPr id="19460" name="Rectangle 2"/>
          <p:cNvSpPr>
            <a:spLocks noGrp="1" noChangeArrowheads="1"/>
          </p:cNvSpPr>
          <p:nvPr>
            <p:ph type="title"/>
          </p:nvPr>
        </p:nvSpPr>
        <p:spPr>
          <a:xfrm>
            <a:off x="1066800" y="533400"/>
            <a:ext cx="7772400" cy="1143000"/>
          </a:xfrm>
        </p:spPr>
        <p:txBody>
          <a:bodyPr/>
          <a:lstStyle/>
          <a:p>
            <a:pPr eaLnBrk="1" hangingPunct="1"/>
            <a:r>
              <a:rPr lang="en-US" altLang="en-US" sz="2500" b="1" smtClean="0">
                <a:latin typeface="Times New Roman" panose="02020603050405020304" pitchFamily="18" charset="0"/>
              </a:rPr>
              <a:t>Positive Autocorrelation</a:t>
            </a:r>
            <a:endParaRPr lang="en-US" altLang="en-US" smtClean="0"/>
          </a:p>
        </p:txBody>
      </p:sp>
      <p:sp>
        <p:nvSpPr>
          <p:cNvPr id="19461" name="Rectangle 3"/>
          <p:cNvSpPr>
            <a:spLocks noGrp="1" noChangeArrowheads="1"/>
          </p:cNvSpPr>
          <p:nvPr>
            <p:ph type="body" idx="1"/>
          </p:nvPr>
        </p:nvSpPr>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buFontTx/>
              <a:buNone/>
            </a:pPr>
            <a:r>
              <a:rPr lang="en-US" altLang="en-US" sz="1400" smtClean="0">
                <a:latin typeface="Times New Roman" panose="02020603050405020304" pitchFamily="18" charset="0"/>
              </a:rPr>
              <a:t>	</a:t>
            </a:r>
          </a:p>
          <a:p>
            <a:pPr eaLnBrk="1" hangingPunct="1">
              <a:buFontTx/>
              <a:buNone/>
            </a:pPr>
            <a:r>
              <a:rPr lang="en-US" altLang="en-US" sz="1400" smtClean="0">
                <a:latin typeface="Times New Roman" panose="02020603050405020304" pitchFamily="18" charset="0"/>
              </a:rPr>
              <a:t>	</a:t>
            </a:r>
          </a:p>
          <a:p>
            <a:pPr eaLnBrk="1" hangingPunct="1">
              <a:buFontTx/>
              <a:buNone/>
            </a:pPr>
            <a:endParaRPr lang="en-US" altLang="en-US" sz="1400" smtClean="0">
              <a:latin typeface="Times New Roman" panose="02020603050405020304" pitchFamily="18" charset="0"/>
            </a:endParaRPr>
          </a:p>
          <a:p>
            <a:pPr eaLnBrk="1" hangingPunct="1">
              <a:buFontTx/>
              <a:buNone/>
            </a:pPr>
            <a:endParaRPr lang="en-US" altLang="en-US" sz="1400" smtClean="0">
              <a:latin typeface="Times New Roman" panose="02020603050405020304" pitchFamily="18" charset="0"/>
            </a:endParaRPr>
          </a:p>
          <a:p>
            <a:pPr eaLnBrk="1" hangingPunct="1">
              <a:buFontTx/>
              <a:buNone/>
            </a:pPr>
            <a:r>
              <a:rPr lang="en-US" altLang="en-US" sz="2000" smtClean="0">
                <a:latin typeface="Times New Roman" panose="02020603050405020304" pitchFamily="18" charset="0"/>
              </a:rPr>
              <a:t>Positive Autocorrelation is indicated by a cyclical residual plot over time.</a:t>
            </a:r>
          </a:p>
        </p:txBody>
      </p:sp>
      <p:pic>
        <p:nvPicPr>
          <p:cNvPr id="1946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763713"/>
            <a:ext cx="4572000"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2160588"/>
            <a:ext cx="4267200"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3961217" y="3787127"/>
                <a:ext cx="333232" cy="1846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1200" b="0" i="1" smtClean="0">
                              <a:latin typeface="Cambria Math" panose="02040503050406030204" pitchFamily="18" charset="0"/>
                            </a:rPr>
                          </m:ctrlPr>
                        </m:sSubPr>
                        <m:e>
                          <m:acc>
                            <m:accPr>
                              <m:chr m:val="̂"/>
                              <m:ctrlPr>
                                <a:rPr lang="cs-CZ" sz="1200" b="0" i="1" smtClean="0">
                                  <a:latin typeface="Cambria Math" panose="02040503050406030204" pitchFamily="18" charset="0"/>
                                </a:rPr>
                              </m:ctrlPr>
                            </m:accPr>
                            <m:e>
                              <m:r>
                                <a:rPr lang="cs-CZ" sz="1200" b="0" i="1" smtClean="0">
                                  <a:latin typeface="Cambria Math" panose="02040503050406030204" pitchFamily="18" charset="0"/>
                                </a:rPr>
                                <m:t>𝑢</m:t>
                              </m:r>
                            </m:e>
                          </m:acc>
                        </m:e>
                        <m:sub>
                          <m:r>
                            <a:rPr lang="cs-CZ" sz="1200" b="0" i="1" smtClean="0">
                              <a:latin typeface="Cambria Math" panose="02040503050406030204" pitchFamily="18" charset="0"/>
                            </a:rPr>
                            <m:t>𝑡</m:t>
                          </m:r>
                          <m:r>
                            <a:rPr lang="cs-CZ" sz="1200" b="0" i="1" smtClean="0">
                              <a:latin typeface="Cambria Math" panose="02040503050406030204" pitchFamily="18" charset="0"/>
                            </a:rPr>
                            <m:t>−1</m:t>
                          </m:r>
                        </m:sub>
                      </m:sSub>
                    </m:oMath>
                  </m:oMathPara>
                </a14:m>
                <a:endParaRPr lang="en-US" sz="1200" dirty="0"/>
              </a:p>
            </p:txBody>
          </p:sp>
        </mc:Choice>
        <mc:Fallback xmlns="">
          <p:sp>
            <p:nvSpPr>
              <p:cNvPr id="8" name="TextBox 7"/>
              <p:cNvSpPr txBox="1">
                <a:spLocks noRot="1" noChangeAspect="1" noMove="1" noResize="1" noEditPoints="1" noAdjustHandles="1" noChangeArrowheads="1" noChangeShapeType="1" noTextEdit="1"/>
              </p:cNvSpPr>
              <p:nvPr/>
            </p:nvSpPr>
            <p:spPr>
              <a:xfrm>
                <a:off x="3961217" y="3787127"/>
                <a:ext cx="333232" cy="184666"/>
              </a:xfrm>
              <a:prstGeom prst="rect">
                <a:avLst/>
              </a:prstGeom>
              <a:blipFill>
                <a:blip r:embed="rId4"/>
                <a:stretch>
                  <a:fillRect l="-9259" t="-19355" r="-11111"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763688" y="2160588"/>
                <a:ext cx="185756" cy="1846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1200" b="0" i="1" smtClean="0">
                              <a:latin typeface="Cambria Math" panose="02040503050406030204" pitchFamily="18" charset="0"/>
                            </a:rPr>
                          </m:ctrlPr>
                        </m:sSubPr>
                        <m:e>
                          <m:acc>
                            <m:accPr>
                              <m:chr m:val="̂"/>
                              <m:ctrlPr>
                                <a:rPr lang="cs-CZ" sz="1200" b="0" i="1" smtClean="0">
                                  <a:latin typeface="Cambria Math" panose="02040503050406030204" pitchFamily="18" charset="0"/>
                                </a:rPr>
                              </m:ctrlPr>
                            </m:accPr>
                            <m:e>
                              <m:r>
                                <a:rPr lang="cs-CZ" sz="1200" b="0" i="1" smtClean="0">
                                  <a:latin typeface="Cambria Math" panose="02040503050406030204" pitchFamily="18" charset="0"/>
                                </a:rPr>
                                <m:t>𝑢</m:t>
                              </m:r>
                            </m:e>
                          </m:acc>
                        </m:e>
                        <m:sub>
                          <m:r>
                            <a:rPr lang="cs-CZ" sz="1200" b="0" i="1" smtClean="0">
                              <a:latin typeface="Cambria Math" panose="02040503050406030204" pitchFamily="18" charset="0"/>
                            </a:rPr>
                            <m:t>𝑡</m:t>
                          </m:r>
                        </m:sub>
                      </m:sSub>
                    </m:oMath>
                  </m:oMathPara>
                </a14:m>
                <a:endParaRPr lang="en-US" sz="1200" dirty="0"/>
              </a:p>
            </p:txBody>
          </p:sp>
        </mc:Choice>
        <mc:Fallback xmlns="">
          <p:sp>
            <p:nvSpPr>
              <p:cNvPr id="9" name="TextBox 8"/>
              <p:cNvSpPr txBox="1">
                <a:spLocks noRot="1" noChangeAspect="1" noMove="1" noResize="1" noEditPoints="1" noAdjustHandles="1" noChangeArrowheads="1" noChangeShapeType="1" noTextEdit="1"/>
              </p:cNvSpPr>
              <p:nvPr/>
            </p:nvSpPr>
            <p:spPr>
              <a:xfrm>
                <a:off x="1763688" y="2160588"/>
                <a:ext cx="185756" cy="184666"/>
              </a:xfrm>
              <a:prstGeom prst="rect">
                <a:avLst/>
              </a:prstGeom>
              <a:blipFill>
                <a:blip r:embed="rId5"/>
                <a:stretch>
                  <a:fillRect l="-12903" t="-19355" r="-51613" b="-12903"/>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5EBDCB-E547-47DC-9A73-DAAE2F8DE9E5}" type="slidenum">
              <a:rPr lang="en-GB" altLang="en-US" sz="1400">
                <a:latin typeface="Times New Roman" panose="02020603050405020304" pitchFamily="18" charset="0"/>
              </a:rPr>
              <a:pPr>
                <a:spcBef>
                  <a:spcPct val="0"/>
                </a:spcBef>
                <a:buFontTx/>
                <a:buNone/>
              </a:pPr>
              <a:t>19</a:t>
            </a:fld>
            <a:endParaRPr lang="en-GB" altLang="en-US" sz="1400">
              <a:latin typeface="Times New Roman" panose="02020603050405020304" pitchFamily="18" charset="0"/>
            </a:endParaRPr>
          </a:p>
        </p:txBody>
      </p:sp>
      <p:sp>
        <p:nvSpPr>
          <p:cNvPr id="20484" name="Rectangle 2"/>
          <p:cNvSpPr>
            <a:spLocks noGrp="1" noChangeArrowheads="1"/>
          </p:cNvSpPr>
          <p:nvPr>
            <p:ph type="title"/>
          </p:nvPr>
        </p:nvSpPr>
        <p:spPr>
          <a:xfrm>
            <a:off x="1143000" y="609600"/>
            <a:ext cx="7772400" cy="1143000"/>
          </a:xfrm>
        </p:spPr>
        <p:txBody>
          <a:bodyPr/>
          <a:lstStyle/>
          <a:p>
            <a:pPr eaLnBrk="1" hangingPunct="1"/>
            <a:r>
              <a:rPr lang="en-US" altLang="en-US" sz="2500" b="1" smtClean="0">
                <a:latin typeface="Times New Roman" panose="02020603050405020304" pitchFamily="18" charset="0"/>
              </a:rPr>
              <a:t>Negative Autocorrelation</a:t>
            </a:r>
            <a:endParaRPr lang="en-US" altLang="en-US" smtClean="0"/>
          </a:p>
        </p:txBody>
      </p:sp>
      <p:sp>
        <p:nvSpPr>
          <p:cNvPr id="20485" name="Rectangle 3"/>
          <p:cNvSpPr>
            <a:spLocks noGrp="1" noChangeArrowheads="1"/>
          </p:cNvSpPr>
          <p:nvPr>
            <p:ph type="body" idx="1"/>
          </p:nvPr>
        </p:nvSpPr>
        <p:spPr>
          <a:xfrm>
            <a:off x="304800" y="1981200"/>
            <a:ext cx="8610600" cy="4114800"/>
          </a:xfrm>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buFontTx/>
              <a:buNone/>
            </a:pPr>
            <a:r>
              <a:rPr lang="en-US" altLang="en-US" sz="1400" smtClean="0">
                <a:latin typeface="Times New Roman" panose="02020603050405020304" pitchFamily="18" charset="0"/>
              </a:rPr>
              <a:t>	</a:t>
            </a:r>
          </a:p>
          <a:p>
            <a:pPr eaLnBrk="1" hangingPunct="1">
              <a:buFontTx/>
              <a:buNone/>
            </a:pPr>
            <a:endParaRPr lang="en-US" altLang="en-US" sz="1400" smtClean="0">
              <a:latin typeface="Times New Roman" panose="02020603050405020304" pitchFamily="18" charset="0"/>
            </a:endParaRPr>
          </a:p>
          <a:p>
            <a:pPr eaLnBrk="1" hangingPunct="1">
              <a:buFontTx/>
              <a:buNone/>
            </a:pPr>
            <a:endParaRPr lang="en-US" altLang="en-US" sz="1400" smtClean="0">
              <a:latin typeface="Times New Roman" panose="02020603050405020304" pitchFamily="18" charset="0"/>
            </a:endParaRPr>
          </a:p>
          <a:p>
            <a:pPr eaLnBrk="1" hangingPunct="1">
              <a:buFontTx/>
              <a:buNone/>
            </a:pPr>
            <a:r>
              <a:rPr lang="en-US" altLang="en-US" sz="2000" smtClean="0">
                <a:latin typeface="Times New Roman" panose="02020603050405020304" pitchFamily="18" charset="0"/>
              </a:rPr>
              <a:t>Negative autocorrelation is indicated by an alternating pattern where the residuals</a:t>
            </a:r>
          </a:p>
          <a:p>
            <a:pPr eaLnBrk="1" hangingPunct="1">
              <a:buFontTx/>
              <a:buNone/>
            </a:pPr>
            <a:r>
              <a:rPr lang="en-US" altLang="en-US" sz="2000" smtClean="0">
                <a:latin typeface="Times New Roman" panose="02020603050405020304" pitchFamily="18" charset="0"/>
              </a:rPr>
              <a:t>cross the time axis more frequently than if they were distributed randomly</a:t>
            </a:r>
            <a:endParaRPr lang="en-US" altLang="en-US" sz="1400" smtClean="0">
              <a:latin typeface="Times New Roman" panose="02020603050405020304" pitchFamily="18" charset="0"/>
            </a:endParaRPr>
          </a:p>
        </p:txBody>
      </p:sp>
      <p:pic>
        <p:nvPicPr>
          <p:cNvPr id="2048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752600"/>
            <a:ext cx="4191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822450"/>
            <a:ext cx="4100513"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3707904" y="3645024"/>
                <a:ext cx="333232" cy="1846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1200" b="0" i="1" smtClean="0">
                              <a:latin typeface="Cambria Math" panose="02040503050406030204" pitchFamily="18" charset="0"/>
                            </a:rPr>
                          </m:ctrlPr>
                        </m:sSubPr>
                        <m:e>
                          <m:acc>
                            <m:accPr>
                              <m:chr m:val="̂"/>
                              <m:ctrlPr>
                                <a:rPr lang="cs-CZ" sz="1200" b="0" i="1" smtClean="0">
                                  <a:latin typeface="Cambria Math" panose="02040503050406030204" pitchFamily="18" charset="0"/>
                                </a:rPr>
                              </m:ctrlPr>
                            </m:accPr>
                            <m:e>
                              <m:r>
                                <a:rPr lang="cs-CZ" sz="1200" b="0" i="1" smtClean="0">
                                  <a:latin typeface="Cambria Math" panose="02040503050406030204" pitchFamily="18" charset="0"/>
                                </a:rPr>
                                <m:t>𝑢</m:t>
                              </m:r>
                            </m:e>
                          </m:acc>
                        </m:e>
                        <m:sub>
                          <m:r>
                            <a:rPr lang="cs-CZ" sz="1200" b="0" i="1" smtClean="0">
                              <a:latin typeface="Cambria Math" panose="02040503050406030204" pitchFamily="18" charset="0"/>
                            </a:rPr>
                            <m:t>𝑡</m:t>
                          </m:r>
                          <m:r>
                            <a:rPr lang="cs-CZ" sz="1200" b="0" i="1" smtClean="0">
                              <a:latin typeface="Cambria Math" panose="02040503050406030204" pitchFamily="18" charset="0"/>
                            </a:rPr>
                            <m:t>−1</m:t>
                          </m:r>
                        </m:sub>
                      </m:sSub>
                    </m:oMath>
                  </m:oMathPara>
                </a14:m>
                <a:endParaRPr lang="en-US" sz="1200" dirty="0"/>
              </a:p>
            </p:txBody>
          </p:sp>
        </mc:Choice>
        <mc:Fallback xmlns="">
          <p:sp>
            <p:nvSpPr>
              <p:cNvPr id="8" name="TextBox 7"/>
              <p:cNvSpPr txBox="1">
                <a:spLocks noRot="1" noChangeAspect="1" noMove="1" noResize="1" noEditPoints="1" noAdjustHandles="1" noChangeArrowheads="1" noChangeShapeType="1" noTextEdit="1"/>
              </p:cNvSpPr>
              <p:nvPr/>
            </p:nvSpPr>
            <p:spPr>
              <a:xfrm>
                <a:off x="3707904" y="3645024"/>
                <a:ext cx="333232" cy="184666"/>
              </a:xfrm>
              <a:prstGeom prst="rect">
                <a:avLst/>
              </a:prstGeom>
              <a:blipFill>
                <a:blip r:embed="rId4"/>
                <a:stretch>
                  <a:fillRect l="-7273" t="-23333" r="-10909"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19672" y="2132856"/>
                <a:ext cx="185756" cy="1846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1200" b="0" i="1" smtClean="0">
                              <a:latin typeface="Cambria Math" panose="02040503050406030204" pitchFamily="18" charset="0"/>
                            </a:rPr>
                          </m:ctrlPr>
                        </m:sSubPr>
                        <m:e>
                          <m:acc>
                            <m:accPr>
                              <m:chr m:val="̂"/>
                              <m:ctrlPr>
                                <a:rPr lang="cs-CZ" sz="1200" b="0" i="1" smtClean="0">
                                  <a:latin typeface="Cambria Math" panose="02040503050406030204" pitchFamily="18" charset="0"/>
                                </a:rPr>
                              </m:ctrlPr>
                            </m:accPr>
                            <m:e>
                              <m:r>
                                <a:rPr lang="cs-CZ" sz="1200" b="0" i="1" smtClean="0">
                                  <a:latin typeface="Cambria Math" panose="02040503050406030204" pitchFamily="18" charset="0"/>
                                </a:rPr>
                                <m:t>𝑢</m:t>
                              </m:r>
                            </m:e>
                          </m:acc>
                        </m:e>
                        <m:sub>
                          <m:r>
                            <a:rPr lang="cs-CZ" sz="1200" b="0" i="1" smtClean="0">
                              <a:latin typeface="Cambria Math" panose="02040503050406030204" pitchFamily="18" charset="0"/>
                            </a:rPr>
                            <m:t>𝑡</m:t>
                          </m:r>
                        </m:sub>
                      </m:sSub>
                    </m:oMath>
                  </m:oMathPara>
                </a14:m>
                <a:endParaRPr lang="en-US" sz="1200" dirty="0"/>
              </a:p>
            </p:txBody>
          </p:sp>
        </mc:Choice>
        <mc:Fallback xmlns="">
          <p:sp>
            <p:nvSpPr>
              <p:cNvPr id="9" name="TextBox 8"/>
              <p:cNvSpPr txBox="1">
                <a:spLocks noRot="1" noChangeAspect="1" noMove="1" noResize="1" noEditPoints="1" noAdjustHandles="1" noChangeArrowheads="1" noChangeShapeType="1" noTextEdit="1"/>
              </p:cNvSpPr>
              <p:nvPr/>
            </p:nvSpPr>
            <p:spPr>
              <a:xfrm>
                <a:off x="1619672" y="2132856"/>
                <a:ext cx="185756" cy="184666"/>
              </a:xfrm>
              <a:prstGeom prst="rect">
                <a:avLst/>
              </a:prstGeom>
              <a:blipFill>
                <a:blip r:embed="rId5"/>
                <a:stretch>
                  <a:fillRect l="-16667" t="-23333" r="-53333" b="-16667"/>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9234A89-D0FE-41E5-815B-FF851EAD737F}" type="slidenum">
              <a:rPr lang="en-GB" altLang="en-US" sz="1400">
                <a:latin typeface="Times New Roman" panose="02020603050405020304" pitchFamily="18" charset="0"/>
              </a:rPr>
              <a:pPr>
                <a:spcBef>
                  <a:spcPct val="0"/>
                </a:spcBef>
                <a:buFontTx/>
                <a:buNone/>
              </a:pPr>
              <a:t>2</a:t>
            </a:fld>
            <a:endParaRPr lang="en-GB" altLang="en-US" sz="1400">
              <a:latin typeface="Times New Roman" panose="02020603050405020304" pitchFamily="18" charset="0"/>
            </a:endParaRPr>
          </a:p>
        </p:txBody>
      </p:sp>
      <p:sp>
        <p:nvSpPr>
          <p:cNvPr id="5124" name="Rectangle 2"/>
          <p:cNvSpPr>
            <a:spLocks noGrp="1" noChangeArrowheads="1"/>
          </p:cNvSpPr>
          <p:nvPr>
            <p:ph type="title"/>
          </p:nvPr>
        </p:nvSpPr>
        <p:spPr>
          <a:xfrm>
            <a:off x="1219200" y="762000"/>
            <a:ext cx="7772400" cy="762000"/>
          </a:xfrm>
        </p:spPr>
        <p:txBody>
          <a:bodyPr/>
          <a:lstStyle/>
          <a:p>
            <a:pPr eaLnBrk="1" hangingPunct="1"/>
            <a:r>
              <a:rPr lang="en-GB" altLang="en-US" sz="2500" b="1" smtClean="0">
                <a:solidFill>
                  <a:schemeClr val="tx1"/>
                </a:solidFill>
                <a:latin typeface="Times New Roman" panose="02020603050405020304" pitchFamily="18" charset="0"/>
              </a:rPr>
              <a:t>Violation of the Assumptions of the CLRM</a:t>
            </a:r>
            <a:endParaRPr lang="en-US" altLang="en-US" b="1" smtClean="0">
              <a:solidFill>
                <a:schemeClr val="tx1"/>
              </a:solidFill>
            </a:endParaRPr>
          </a:p>
        </p:txBody>
      </p:sp>
      <p:sp>
        <p:nvSpPr>
          <p:cNvPr id="5125" name="Rectangle 3"/>
          <p:cNvSpPr>
            <a:spLocks noGrp="1" noChangeArrowheads="1"/>
          </p:cNvSpPr>
          <p:nvPr>
            <p:ph type="body" idx="1"/>
          </p:nvPr>
        </p:nvSpPr>
        <p:spPr>
          <a:xfrm>
            <a:off x="457200" y="2133600"/>
            <a:ext cx="8178800" cy="3924300"/>
          </a:xfrm>
        </p:spPr>
        <p:txBody>
          <a:bodyPr/>
          <a:lstStyle/>
          <a:p>
            <a:pPr algn="just" eaLnBrk="1" hangingPunct="1"/>
            <a:r>
              <a:rPr lang="en-GB" altLang="en-US" sz="2000" dirty="0" smtClean="0">
                <a:latin typeface="Times New Roman" panose="02020603050405020304" pitchFamily="18" charset="0"/>
              </a:rPr>
              <a:t>Recall that we assumed of the CLRM disturbance terms:</a:t>
            </a:r>
          </a:p>
          <a:p>
            <a:pPr algn="just" eaLnBrk="1" hangingPunct="1"/>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1. E(</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 0</a:t>
            </a:r>
          </a:p>
          <a:p>
            <a:pPr algn="just" eaLnBrk="1" hangingPunct="1">
              <a:buFontTx/>
              <a:buNone/>
            </a:pPr>
            <a:r>
              <a:rPr lang="en-GB" altLang="en-US" sz="2000" dirty="0" smtClean="0">
                <a:latin typeface="Times New Roman" panose="02020603050405020304" pitchFamily="18" charset="0"/>
              </a:rPr>
              <a:t>	2. </a:t>
            </a:r>
            <a:r>
              <a:rPr lang="en-GB" altLang="en-US" sz="2000" dirty="0" err="1" smtClean="0">
                <a:latin typeface="Times New Roman" panose="02020603050405020304" pitchFamily="18" charset="0"/>
              </a:rPr>
              <a:t>Var</a:t>
            </a:r>
            <a:r>
              <a:rPr lang="en-GB" altLang="en-US" sz="2000" dirty="0" smtClean="0">
                <a:latin typeface="Times New Roman" panose="02020603050405020304" pitchFamily="18" charset="0"/>
              </a:rPr>
              <a:t>(</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 &lt; </a:t>
            </a:r>
            <a:r>
              <a:rPr lang="en-GB" altLang="en-US" sz="2000" dirty="0" smtClean="0">
                <a:latin typeface="Times New Roman" panose="02020603050405020304" pitchFamily="18" charset="0"/>
                <a:sym typeface="Symbol" panose="05050102010706020507" pitchFamily="18" charset="2"/>
              </a:rPr>
              <a:t></a:t>
            </a:r>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3. </a:t>
            </a:r>
            <a:r>
              <a:rPr lang="en-GB" altLang="en-US" sz="2000" dirty="0" err="1" smtClean="0">
                <a:latin typeface="Times New Roman" panose="02020603050405020304" pitchFamily="18" charset="0"/>
              </a:rPr>
              <a:t>Cov</a:t>
            </a:r>
            <a:r>
              <a:rPr lang="en-GB" altLang="en-US" sz="2000" dirty="0" smtClean="0">
                <a:latin typeface="Times New Roman" panose="02020603050405020304" pitchFamily="18" charset="0"/>
              </a:rPr>
              <a:t>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i</a:t>
            </a:r>
            <a:r>
              <a:rPr lang="en-GB" altLang="en-US" sz="2000" dirty="0" err="1" smtClean="0">
                <a:latin typeface="Times New Roman" panose="02020603050405020304" pitchFamily="18" charset="0"/>
              </a:rPr>
              <a:t>,</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j</a:t>
            </a:r>
            <a:r>
              <a:rPr lang="en-GB" altLang="en-US" sz="2000" dirty="0" smtClean="0">
                <a:latin typeface="Times New Roman" panose="02020603050405020304" pitchFamily="18" charset="0"/>
              </a:rPr>
              <a:t>) = 0</a:t>
            </a:r>
          </a:p>
          <a:p>
            <a:pPr algn="just" eaLnBrk="1" hangingPunct="1">
              <a:buFontTx/>
              <a:buNone/>
            </a:pPr>
            <a:r>
              <a:rPr lang="en-GB" altLang="en-US" sz="2000" dirty="0" smtClean="0">
                <a:latin typeface="Times New Roman" panose="02020603050405020304" pitchFamily="18" charset="0"/>
              </a:rPr>
              <a:t>	4. The </a:t>
            </a:r>
            <a:r>
              <a:rPr lang="en-GB" altLang="en-US" sz="2000" b="1" i="1" dirty="0" smtClean="0">
                <a:latin typeface="Times New Roman" panose="02020603050405020304" pitchFamily="18" charset="0"/>
              </a:rPr>
              <a:t>X</a:t>
            </a:r>
            <a:r>
              <a:rPr lang="en-GB" altLang="en-US" sz="2000" dirty="0" smtClean="0">
                <a:latin typeface="Times New Roman" panose="02020603050405020304" pitchFamily="18" charset="0"/>
              </a:rPr>
              <a:t> matrix is non-stochastic or fixed in repeated samples</a:t>
            </a:r>
          </a:p>
          <a:p>
            <a:pPr algn="just" eaLnBrk="1" hangingPunct="1">
              <a:buFontTx/>
              <a:buNone/>
            </a:pPr>
            <a:r>
              <a:rPr lang="en-GB" altLang="en-US" sz="2000" dirty="0" smtClean="0">
                <a:latin typeface="Times New Roman" panose="02020603050405020304" pitchFamily="18" charset="0"/>
              </a:rPr>
              <a:t>	5.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N</a:t>
            </a:r>
            <a:r>
              <a:rPr lang="en-GB" altLang="en-US" sz="2000" dirty="0" smtClean="0">
                <a:latin typeface="Times New Roman" panose="02020603050405020304" pitchFamily="18" charset="0"/>
              </a:rPr>
              <a:t>(0,</a:t>
            </a:r>
            <a:r>
              <a:rPr lang="en-GB" altLang="en-US" sz="2000" i="1" dirty="0" smtClean="0">
                <a:latin typeface="Times New Roman" panose="02020603050405020304" pitchFamily="18" charset="0"/>
                <a:sym typeface="Symbol" panose="05050102010706020507" pitchFamily="18" charset="2"/>
              </a:rPr>
              <a:t></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a:t>
            </a:r>
          </a:p>
          <a:p>
            <a:pPr algn="just" eaLnBrk="1" hangingPunct="1"/>
            <a:endParaRPr lang="en-GB" altLang="en-US" sz="20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8BED2B3-E79C-4A20-B421-4FD0EE1F4CA9}" type="slidenum">
              <a:rPr lang="en-GB" altLang="en-US" sz="1400">
                <a:latin typeface="Times New Roman" panose="02020603050405020304" pitchFamily="18" charset="0"/>
              </a:rPr>
              <a:pPr>
                <a:spcBef>
                  <a:spcPct val="0"/>
                </a:spcBef>
                <a:buFontTx/>
                <a:buNone/>
              </a:pPr>
              <a:t>20</a:t>
            </a:fld>
            <a:endParaRPr lang="en-GB" altLang="en-US" sz="1400">
              <a:latin typeface="Times New Roman" panose="02020603050405020304" pitchFamily="18" charset="0"/>
            </a:endParaRPr>
          </a:p>
        </p:txBody>
      </p:sp>
      <p:sp>
        <p:nvSpPr>
          <p:cNvPr id="21508" name="Rectangle 2"/>
          <p:cNvSpPr>
            <a:spLocks noGrp="1" noChangeArrowheads="1"/>
          </p:cNvSpPr>
          <p:nvPr>
            <p:ph type="title"/>
          </p:nvPr>
        </p:nvSpPr>
        <p:spPr>
          <a:xfrm>
            <a:off x="1066800" y="609600"/>
            <a:ext cx="7772400" cy="1143000"/>
          </a:xfrm>
        </p:spPr>
        <p:txBody>
          <a:bodyPr/>
          <a:lstStyle/>
          <a:p>
            <a:pPr eaLnBrk="1" hangingPunct="1"/>
            <a:r>
              <a:rPr lang="en-US" altLang="en-US" sz="2500" b="1" smtClean="0">
                <a:latin typeface="Times New Roman" panose="02020603050405020304" pitchFamily="18" charset="0"/>
              </a:rPr>
              <a:t>No pattern in residuals – </a:t>
            </a:r>
            <a:br>
              <a:rPr lang="en-US" altLang="en-US" sz="2500" b="1" smtClean="0">
                <a:latin typeface="Times New Roman" panose="02020603050405020304" pitchFamily="18" charset="0"/>
              </a:rPr>
            </a:br>
            <a:r>
              <a:rPr lang="en-US" altLang="en-US" sz="2500" b="1" smtClean="0">
                <a:latin typeface="Times New Roman" panose="02020603050405020304" pitchFamily="18" charset="0"/>
              </a:rPr>
              <a:t>No autocorrelation</a:t>
            </a:r>
            <a:endParaRPr lang="en-US" altLang="en-US" smtClean="0"/>
          </a:p>
        </p:txBody>
      </p:sp>
      <p:sp>
        <p:nvSpPr>
          <p:cNvPr id="21509" name="Rectangle 3"/>
          <p:cNvSpPr>
            <a:spLocks noGrp="1" noChangeArrowheads="1"/>
          </p:cNvSpPr>
          <p:nvPr>
            <p:ph type="body" idx="1"/>
          </p:nvPr>
        </p:nvSpPr>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buFontTx/>
              <a:buNone/>
            </a:pPr>
            <a:r>
              <a:rPr lang="en-US" altLang="en-US" sz="1400" smtClean="0">
                <a:latin typeface="Times New Roman" panose="02020603050405020304" pitchFamily="18" charset="0"/>
              </a:rPr>
              <a:t>	</a:t>
            </a:r>
          </a:p>
          <a:p>
            <a:pPr eaLnBrk="1" hangingPunct="1">
              <a:buFontTx/>
              <a:buNone/>
            </a:pPr>
            <a:endParaRPr lang="en-US" altLang="en-US" sz="1400" smtClean="0">
              <a:latin typeface="Times New Roman" panose="02020603050405020304" pitchFamily="18" charset="0"/>
            </a:endParaRPr>
          </a:p>
          <a:p>
            <a:pPr eaLnBrk="1" hangingPunct="1">
              <a:buFontTx/>
              <a:buNone/>
            </a:pPr>
            <a:endParaRPr lang="en-US" altLang="en-US" sz="1400" smtClean="0">
              <a:latin typeface="Times New Roman" panose="02020603050405020304" pitchFamily="18" charset="0"/>
            </a:endParaRPr>
          </a:p>
          <a:p>
            <a:pPr eaLnBrk="1" hangingPunct="1">
              <a:buFontTx/>
              <a:buNone/>
            </a:pPr>
            <a:endParaRPr lang="en-US" altLang="en-US" sz="1400" smtClean="0">
              <a:latin typeface="Times New Roman" panose="02020603050405020304" pitchFamily="18" charset="0"/>
            </a:endParaRPr>
          </a:p>
          <a:p>
            <a:pPr eaLnBrk="1" hangingPunct="1">
              <a:buFontTx/>
              <a:buNone/>
            </a:pPr>
            <a:r>
              <a:rPr lang="en-US" altLang="en-US" sz="2000" smtClean="0">
                <a:latin typeface="Times New Roman" panose="02020603050405020304" pitchFamily="18" charset="0"/>
              </a:rPr>
              <a:t>No pattern in residuals at all: this is what we would like to see</a:t>
            </a:r>
          </a:p>
        </p:txBody>
      </p:sp>
      <p:pic>
        <p:nvPicPr>
          <p:cNvPr id="215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828800"/>
            <a:ext cx="4114800"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828800"/>
            <a:ext cx="3962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3952688" y="3652452"/>
                <a:ext cx="333232" cy="1846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1200" b="0" i="1" smtClean="0">
                              <a:latin typeface="Cambria Math" panose="02040503050406030204" pitchFamily="18" charset="0"/>
                            </a:rPr>
                          </m:ctrlPr>
                        </m:sSubPr>
                        <m:e>
                          <m:acc>
                            <m:accPr>
                              <m:chr m:val="̂"/>
                              <m:ctrlPr>
                                <a:rPr lang="cs-CZ" sz="1200" b="0" i="1" smtClean="0">
                                  <a:latin typeface="Cambria Math" panose="02040503050406030204" pitchFamily="18" charset="0"/>
                                </a:rPr>
                              </m:ctrlPr>
                            </m:accPr>
                            <m:e>
                              <m:r>
                                <a:rPr lang="cs-CZ" sz="1200" b="0" i="1" smtClean="0">
                                  <a:latin typeface="Cambria Math" panose="02040503050406030204" pitchFamily="18" charset="0"/>
                                </a:rPr>
                                <m:t>𝑢</m:t>
                              </m:r>
                            </m:e>
                          </m:acc>
                        </m:e>
                        <m:sub>
                          <m:r>
                            <a:rPr lang="cs-CZ" sz="1200" b="0" i="1" smtClean="0">
                              <a:latin typeface="Cambria Math" panose="02040503050406030204" pitchFamily="18" charset="0"/>
                            </a:rPr>
                            <m:t>𝑡</m:t>
                          </m:r>
                          <m:r>
                            <a:rPr lang="cs-CZ" sz="1200" b="0" i="1" smtClean="0">
                              <a:latin typeface="Cambria Math" panose="02040503050406030204" pitchFamily="18" charset="0"/>
                            </a:rPr>
                            <m:t>−1</m:t>
                          </m:r>
                        </m:sub>
                      </m:sSub>
                    </m:oMath>
                  </m:oMathPara>
                </a14:m>
                <a:endParaRPr lang="en-US" sz="1200" dirty="0"/>
              </a:p>
            </p:txBody>
          </p:sp>
        </mc:Choice>
        <mc:Fallback xmlns="">
          <p:sp>
            <p:nvSpPr>
              <p:cNvPr id="2" name="TextBox 1"/>
              <p:cNvSpPr txBox="1">
                <a:spLocks noRot="1" noChangeAspect="1" noMove="1" noResize="1" noEditPoints="1" noAdjustHandles="1" noChangeArrowheads="1" noChangeShapeType="1" noTextEdit="1"/>
              </p:cNvSpPr>
              <p:nvPr/>
            </p:nvSpPr>
            <p:spPr>
              <a:xfrm>
                <a:off x="3952688" y="3652452"/>
                <a:ext cx="333232" cy="184666"/>
              </a:xfrm>
              <a:prstGeom prst="rect">
                <a:avLst/>
              </a:prstGeom>
              <a:blipFill>
                <a:blip r:embed="rId4"/>
                <a:stretch>
                  <a:fillRect l="-7273" t="-20000" r="-10909" b="-16667"/>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4BC0C2D-E967-4CEE-B745-1718AD034D20}" type="slidenum">
              <a:rPr lang="en-GB" altLang="en-US" sz="1400">
                <a:latin typeface="Times New Roman" panose="02020603050405020304" pitchFamily="18" charset="0"/>
              </a:rPr>
              <a:pPr>
                <a:spcBef>
                  <a:spcPct val="0"/>
                </a:spcBef>
                <a:buFontTx/>
                <a:buNone/>
              </a:pPr>
              <a:t>21</a:t>
            </a:fld>
            <a:endParaRPr lang="en-GB" altLang="en-US" sz="1400">
              <a:latin typeface="Times New Roman" panose="02020603050405020304" pitchFamily="18" charset="0"/>
            </a:endParaRPr>
          </a:p>
        </p:txBody>
      </p:sp>
      <p:sp>
        <p:nvSpPr>
          <p:cNvPr id="22532" name="Rectangle 2"/>
          <p:cNvSpPr>
            <a:spLocks noGrp="1" noChangeArrowheads="1"/>
          </p:cNvSpPr>
          <p:nvPr>
            <p:ph type="title"/>
          </p:nvPr>
        </p:nvSpPr>
        <p:spPr>
          <a:xfrm>
            <a:off x="10668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Detecting Autocorrelation:</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The Durbin-Watson Test</a:t>
            </a:r>
            <a:br>
              <a:rPr lang="en-GB" altLang="en-US" sz="2500" b="1" dirty="0" smtClean="0">
                <a:solidFill>
                  <a:schemeClr val="tx1"/>
                </a:solidFill>
                <a:latin typeface="Times New Roman" panose="02020603050405020304" pitchFamily="18" charset="0"/>
              </a:rPr>
            </a:br>
            <a:endParaRPr lang="en-US" altLang="en-US" u="sng" dirty="0" smtClean="0">
              <a:solidFill>
                <a:schemeClr val="tx1"/>
              </a:solidFill>
            </a:endParaRPr>
          </a:p>
        </p:txBody>
      </p:sp>
      <p:sp>
        <p:nvSpPr>
          <p:cNvPr id="22533" name="Rectangle 3"/>
          <p:cNvSpPr>
            <a:spLocks noGrp="1" noChangeArrowheads="1"/>
          </p:cNvSpPr>
          <p:nvPr>
            <p:ph type="body" idx="1"/>
          </p:nvPr>
        </p:nvSpPr>
        <p:spPr>
          <a:xfrm>
            <a:off x="685800" y="1828800"/>
            <a:ext cx="7772400" cy="4267200"/>
          </a:xfrm>
        </p:spPr>
        <p:txBody>
          <a:bodyPr/>
          <a:lstStyle/>
          <a:p>
            <a:pPr algn="just" eaLnBrk="1" hangingPunct="1">
              <a:buFontTx/>
              <a:buNone/>
            </a:pPr>
            <a:r>
              <a:rPr lang="en-GB" altLang="en-US" sz="1400" dirty="0" smtClean="0">
                <a:latin typeface="Times New Roman" panose="02020603050405020304" pitchFamily="18" charset="0"/>
              </a:rPr>
              <a:t>	</a:t>
            </a:r>
            <a:r>
              <a:rPr lang="en-GB" altLang="en-US" sz="2000" dirty="0" smtClean="0">
                <a:latin typeface="Times New Roman" panose="02020603050405020304" pitchFamily="18" charset="0"/>
              </a:rPr>
              <a:t>The Durbin-Watson (DW) is a test for first order autocorrelation - i.e. it assumes that the relationship is between an error and the previous one</a:t>
            </a:r>
          </a:p>
          <a:p>
            <a:pPr algn="just" eaLnBrk="1" hangingPunct="1">
              <a:buFontTx/>
              <a:buNone/>
            </a:pPr>
            <a:r>
              <a:rPr lang="en-GB" altLang="en-US" sz="2000" i="1" dirty="0" smtClean="0">
                <a:latin typeface="Times New Roman" panose="02020603050405020304" pitchFamily="18" charset="0"/>
              </a:rPr>
              <a:t>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i="1" dirty="0" smtClean="0">
                <a:latin typeface="Times New Roman" panose="02020603050405020304" pitchFamily="18" charset="0"/>
              </a:rPr>
              <a:t>u</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1</a:t>
            </a:r>
            <a:r>
              <a:rPr lang="en-GB" altLang="en-US" sz="2000" i="1" dirty="0" smtClean="0">
                <a:latin typeface="Times New Roman" panose="02020603050405020304" pitchFamily="18" charset="0"/>
              </a:rPr>
              <a:t> + </a:t>
            </a:r>
            <a:r>
              <a:rPr lang="en-GB" altLang="en-US" sz="2000" i="1" dirty="0" err="1" smtClean="0">
                <a:latin typeface="Times New Roman" panose="02020603050405020304" pitchFamily="18" charset="0"/>
              </a:rPr>
              <a:t>v</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a:t>
            </a:r>
            <a:r>
              <a:rPr lang="en-GB" altLang="en-US" sz="2000" dirty="0" smtClean="0">
                <a:latin typeface="Times New Roman" panose="02020603050405020304" pitchFamily="18" charset="0"/>
              </a:rPr>
              <a:t>(1)</a:t>
            </a:r>
          </a:p>
          <a:p>
            <a:pPr algn="just" eaLnBrk="1" hangingPunct="1">
              <a:buFontTx/>
              <a:buNone/>
            </a:pPr>
            <a:r>
              <a:rPr lang="en-GB" altLang="en-US" sz="2000" dirty="0" smtClean="0">
                <a:latin typeface="Times New Roman" panose="02020603050405020304" pitchFamily="18" charset="0"/>
              </a:rPr>
              <a:t>	where  </a:t>
            </a:r>
            <a:r>
              <a:rPr lang="en-GB" altLang="en-US" sz="2000" i="1" dirty="0" err="1" smtClean="0">
                <a:latin typeface="Times New Roman" panose="02020603050405020304" pitchFamily="18" charset="0"/>
              </a:rPr>
              <a:t>v</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i="1" dirty="0" smtClean="0">
                <a:latin typeface="Times New Roman" panose="02020603050405020304" pitchFamily="18" charset="0"/>
              </a:rPr>
              <a:t> N</a:t>
            </a:r>
            <a:r>
              <a:rPr lang="en-GB" altLang="en-US" sz="2000" dirty="0" smtClean="0">
                <a:latin typeface="Times New Roman" panose="02020603050405020304" pitchFamily="18" charset="0"/>
              </a:rPr>
              <a:t>(0</a:t>
            </a:r>
            <a:r>
              <a:rPr lang="en-GB" altLang="en-US" sz="2000" i="1" dirty="0" smtClean="0">
                <a:latin typeface="Times New Roman" panose="02020603050405020304" pitchFamily="18" charset="0"/>
              </a:rPr>
              <a:t>, </a:t>
            </a:r>
            <a:r>
              <a:rPr lang="en-GB" altLang="en-US" sz="2000" i="1" dirty="0" smtClean="0">
                <a:latin typeface="Times New Roman" panose="02020603050405020304" pitchFamily="18" charset="0"/>
                <a:sym typeface="Symbol" panose="05050102010706020507" pitchFamily="18" charset="2"/>
              </a:rPr>
              <a:t></a:t>
            </a:r>
            <a:r>
              <a:rPr lang="en-GB" altLang="en-US" sz="2000" i="1" baseline="-25000" dirty="0" smtClean="0">
                <a:latin typeface="Times New Roman" panose="02020603050405020304" pitchFamily="18" charset="0"/>
              </a:rPr>
              <a:t>v</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a:t>
            </a:r>
            <a:r>
              <a:rPr lang="en-GB" altLang="en-US" sz="2000" i="1" dirty="0" smtClean="0">
                <a:latin typeface="Times New Roman" panose="02020603050405020304" pitchFamily="18" charset="0"/>
              </a:rPr>
              <a:t>.</a:t>
            </a:r>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The DW test statistic actually tests</a:t>
            </a:r>
          </a:p>
          <a:p>
            <a:pPr algn="just" eaLnBrk="1" hangingPunct="1">
              <a:buFontTx/>
              <a:buNone/>
            </a:pPr>
            <a:r>
              <a:rPr lang="en-GB" altLang="en-US" sz="2000" dirty="0" smtClean="0">
                <a:latin typeface="Times New Roman" panose="02020603050405020304" pitchFamily="18" charset="0"/>
              </a:rPr>
              <a:t>					H</a:t>
            </a:r>
            <a:r>
              <a:rPr lang="en-GB" altLang="en-US" sz="2000" baseline="-25000" dirty="0" smtClean="0">
                <a:latin typeface="Times New Roman" panose="02020603050405020304" pitchFamily="18" charset="0"/>
              </a:rPr>
              <a:t>0</a:t>
            </a:r>
            <a:r>
              <a:rPr lang="en-GB" altLang="en-US" sz="2000" i="1" baseline="-25000" dirty="0" smtClean="0">
                <a:latin typeface="Times New Roman" panose="02020603050405020304" pitchFamily="18" charset="0"/>
              </a:rPr>
              <a:t> </a:t>
            </a:r>
            <a:r>
              <a:rPr lang="en-GB" altLang="en-US" sz="2000" i="1" dirty="0" smtClean="0">
                <a:latin typeface="Times New Roman" panose="02020603050405020304" pitchFamily="18" charset="0"/>
              </a:rPr>
              <a:t>: </a:t>
            </a:r>
            <a:r>
              <a:rPr lang="en-GB" altLang="en-US" sz="2000" i="1" dirty="0" smtClean="0">
                <a:latin typeface="Times New Roman" panose="02020603050405020304" pitchFamily="18" charset="0"/>
                <a:sym typeface="Symbol" panose="05050102010706020507" pitchFamily="18" charset="2"/>
              </a:rPr>
              <a:t></a:t>
            </a:r>
            <a:r>
              <a:rPr lang="en-GB" altLang="en-US" sz="2000" i="1" dirty="0" smtClean="0">
                <a:latin typeface="Times New Roman" panose="02020603050405020304" pitchFamily="18" charset="0"/>
              </a:rPr>
              <a:t>=</a:t>
            </a:r>
            <a:r>
              <a:rPr lang="en-GB" altLang="en-US" sz="2000" dirty="0" smtClean="0">
                <a:latin typeface="Times New Roman" panose="02020603050405020304" pitchFamily="18" charset="0"/>
              </a:rPr>
              <a:t>0</a:t>
            </a:r>
            <a:r>
              <a:rPr lang="en-GB" altLang="en-US" sz="2000" i="1" dirty="0" smtClean="0">
                <a:latin typeface="Times New Roman" panose="02020603050405020304" pitchFamily="18" charset="0"/>
              </a:rPr>
              <a:t> </a:t>
            </a:r>
            <a:r>
              <a:rPr lang="en-GB" altLang="en-US" sz="2000" dirty="0" smtClean="0">
                <a:latin typeface="Times New Roman" panose="02020603050405020304" pitchFamily="18" charset="0"/>
              </a:rPr>
              <a:t>and</a:t>
            </a:r>
            <a:r>
              <a:rPr lang="en-GB" altLang="en-US" sz="2000" i="1" dirty="0" smtClean="0">
                <a:latin typeface="Times New Roman" panose="02020603050405020304" pitchFamily="18" charset="0"/>
              </a:rPr>
              <a:t> </a:t>
            </a:r>
            <a:r>
              <a:rPr lang="en-GB" altLang="en-US" sz="2000" dirty="0" smtClean="0">
                <a:latin typeface="Times New Roman" panose="02020603050405020304" pitchFamily="18" charset="0"/>
              </a:rPr>
              <a:t>H</a:t>
            </a:r>
            <a:r>
              <a:rPr lang="en-GB" altLang="en-US" sz="2000" baseline="-25000" dirty="0" smtClean="0">
                <a:latin typeface="Times New Roman" panose="02020603050405020304" pitchFamily="18" charset="0"/>
              </a:rPr>
              <a:t>1</a:t>
            </a:r>
            <a:r>
              <a:rPr lang="en-GB" altLang="en-US" sz="2000" i="1" baseline="-25000" dirty="0" smtClean="0">
                <a:latin typeface="Times New Roman" panose="02020603050405020304" pitchFamily="18" charset="0"/>
              </a:rPr>
              <a:t> </a:t>
            </a:r>
            <a:r>
              <a:rPr lang="en-GB" altLang="en-US" sz="2000" i="1" dirty="0" smtClean="0">
                <a:latin typeface="Times New Roman" panose="02020603050405020304" pitchFamily="18" charset="0"/>
              </a:rPr>
              <a:t>: </a:t>
            </a:r>
            <a:r>
              <a:rPr lang="en-GB" altLang="en-US" sz="2000" i="1"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0</a:t>
            </a:r>
          </a:p>
          <a:p>
            <a:pPr algn="just" eaLnBrk="1" hangingPunct="1"/>
            <a:r>
              <a:rPr lang="en-GB" altLang="en-US" sz="2000" dirty="0" smtClean="0">
                <a:latin typeface="Times New Roman" panose="02020603050405020304" pitchFamily="18" charset="0"/>
              </a:rPr>
              <a:t>The test statistic is calculated by</a:t>
            </a:r>
          </a:p>
          <a:p>
            <a:pPr algn="ctr" eaLnBrk="1" hangingPunct="1"/>
            <a:endParaRPr lang="en-GB" altLang="en-US" sz="2000" dirty="0" smtClean="0">
              <a:latin typeface="Times New Roman" panose="02020603050405020304" pitchFamily="18" charset="0"/>
            </a:endParaRPr>
          </a:p>
          <a:p>
            <a:pPr algn="just" eaLnBrk="1" hangingPunct="1"/>
            <a:endParaRPr lang="en-GB" altLang="en-US" sz="2000" dirty="0" smtClean="0">
              <a:latin typeface="Times New Roman" panose="02020603050405020304" pitchFamily="18" charset="0"/>
            </a:endParaRPr>
          </a:p>
          <a:p>
            <a:pPr eaLnBrk="1" hangingPunct="1"/>
            <a:endParaRPr lang="en-US" altLang="en-US" sz="2000" dirty="0" smtClean="0">
              <a:latin typeface="Times New Roman" panose="02020603050405020304" pitchFamily="18" charset="0"/>
            </a:endParaRPr>
          </a:p>
        </p:txBody>
      </p:sp>
      <p:pic>
        <p:nvPicPr>
          <p:cNvPr id="2253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300" y="4419600"/>
            <a:ext cx="23241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4891216" y="4593485"/>
                <a:ext cx="1203086" cy="30777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r>
                            <a:rPr lang="cs-CZ" sz="2000" b="0" i="1" smtClean="0">
                              <a:latin typeface="Cambria Math" panose="02040503050406030204" pitchFamily="18" charset="0"/>
                            </a:rPr>
                            <m:t>(</m:t>
                          </m:r>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Sub>
                      <m:r>
                        <a:rPr lang="cs-CZ" sz="2000" b="0" i="1" smtClean="0">
                          <a:latin typeface="Cambria Math" panose="02040503050406030204" pitchFamily="18" charset="0"/>
                        </a:rPr>
                        <m:t>−</m:t>
                      </m:r>
                      <m:sSub>
                        <m:sSubPr>
                          <m:ctrlPr>
                            <a:rPr lang="cs-CZ" sz="2000" i="1">
                              <a:latin typeface="Cambria Math" panose="02040503050406030204" pitchFamily="18" charset="0"/>
                            </a:rPr>
                          </m:ctrlPr>
                        </m:sSubPr>
                        <m:e>
                          <m:acc>
                            <m:accPr>
                              <m:chr m:val="̂"/>
                              <m:ctrlPr>
                                <a:rPr lang="cs-CZ" sz="2000" i="1">
                                  <a:latin typeface="Cambria Math" panose="02040503050406030204" pitchFamily="18" charset="0"/>
                                </a:rPr>
                              </m:ctrlPr>
                            </m:accPr>
                            <m:e>
                              <m:r>
                                <a:rPr lang="cs-CZ" sz="2000" i="1">
                                  <a:latin typeface="Cambria Math" panose="02040503050406030204" pitchFamily="18" charset="0"/>
                                </a:rPr>
                                <m:t>𝑢</m:t>
                              </m:r>
                            </m:e>
                          </m:acc>
                        </m:e>
                        <m:sub>
                          <m:r>
                            <a:rPr lang="cs-CZ" sz="2000" i="1">
                              <a:latin typeface="Cambria Math" panose="02040503050406030204" pitchFamily="18" charset="0"/>
                            </a:rPr>
                            <m:t>𝑡</m:t>
                          </m:r>
                          <m:r>
                            <a:rPr lang="cs-CZ" sz="2000" b="0" i="1" smtClean="0">
                              <a:latin typeface="Cambria Math" panose="02040503050406030204" pitchFamily="18" charset="0"/>
                            </a:rPr>
                            <m:t>−1</m:t>
                          </m:r>
                        </m:sub>
                      </m:sSub>
                      <m:r>
                        <a:rPr lang="cs-CZ" sz="2000" b="0" i="0" smtClean="0">
                          <a:latin typeface="Cambria Math" panose="02040503050406030204" pitchFamily="18" charset="0"/>
                        </a:rPr>
                        <m:t>)</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891216" y="4593485"/>
                <a:ext cx="1203086" cy="307777"/>
              </a:xfrm>
              <a:prstGeom prst="rect">
                <a:avLst/>
              </a:prstGeom>
              <a:blipFill>
                <a:blip r:embed="rId3"/>
                <a:stretch>
                  <a:fillRect l="-7071" t="-22000" r="-7071"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flipH="1">
                <a:off x="5401158" y="5180774"/>
                <a:ext cx="432792" cy="402161"/>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acc>
                            <m:accPr>
                              <m:chr m:val="̂"/>
                              <m:ctrlPr>
                                <a:rPr lang="en-US" sz="200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up>
                          <m:r>
                            <a:rPr lang="cs-CZ" sz="2000" b="0" i="1" smtClean="0">
                              <a:latin typeface="Cambria Math" panose="02040503050406030204" pitchFamily="18" charset="0"/>
                            </a:rPr>
                            <m:t>2</m:t>
                          </m:r>
                        </m:sup>
                      </m:sSubSup>
                    </m:oMath>
                  </m:oMathPara>
                </a14:m>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flipH="1">
                <a:off x="5401158" y="5180774"/>
                <a:ext cx="432792" cy="402161"/>
              </a:xfrm>
              <a:prstGeom prst="rect">
                <a:avLst/>
              </a:prstGeom>
              <a:blipFill>
                <a:blip r:embed="rId4"/>
                <a:stretch>
                  <a:fillRect t="-3030" r="-9859" b="-3030"/>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3F8C44E-3E29-48FF-963B-23E37D400880}" type="slidenum">
              <a:rPr lang="en-GB" altLang="en-US" sz="1400">
                <a:latin typeface="Times New Roman" panose="02020603050405020304" pitchFamily="18" charset="0"/>
              </a:rPr>
              <a:pPr>
                <a:spcBef>
                  <a:spcPct val="0"/>
                </a:spcBef>
                <a:buFontTx/>
                <a:buNone/>
              </a:pPr>
              <a:t>22</a:t>
            </a:fld>
            <a:endParaRPr lang="en-GB" altLang="en-US" sz="1400">
              <a:latin typeface="Times New Roman" panose="02020603050405020304" pitchFamily="18" charset="0"/>
            </a:endParaRPr>
          </a:p>
        </p:txBody>
      </p:sp>
      <p:sp>
        <p:nvSpPr>
          <p:cNvPr id="23556" name="Rectangle 2"/>
          <p:cNvSpPr>
            <a:spLocks noGrp="1" noChangeArrowheads="1"/>
          </p:cNvSpPr>
          <p:nvPr>
            <p:ph type="title"/>
          </p:nvPr>
        </p:nvSpPr>
        <p:spPr>
          <a:xfrm>
            <a:off x="990600" y="762000"/>
            <a:ext cx="7772400" cy="762000"/>
          </a:xfrm>
        </p:spPr>
        <p:txBody>
          <a:bodyPr/>
          <a:lstStyle/>
          <a:p>
            <a:pPr eaLnBrk="1" hangingPunct="1"/>
            <a:r>
              <a:rPr lang="en-GB" altLang="en-US" sz="2500" b="1" dirty="0" smtClean="0">
                <a:solidFill>
                  <a:schemeClr val="tx1"/>
                </a:solidFill>
                <a:latin typeface="Times New Roman" panose="02020603050405020304" pitchFamily="18" charset="0"/>
              </a:rPr>
              <a:t>The Durbin-Watson Test: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Critical Values</a:t>
            </a:r>
            <a:endParaRPr lang="en-US" altLang="en-US" sz="2000" b="1" dirty="0" smtClean="0">
              <a:solidFill>
                <a:schemeClr val="tx1"/>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85800" y="1828800"/>
                <a:ext cx="7772400" cy="4267200"/>
              </a:xfrm>
            </p:spPr>
            <p:txBody>
              <a:bodyPr/>
              <a:lstStyle/>
              <a:p>
                <a:pPr algn="just" eaLnBrk="1" hangingPunct="1">
                  <a:lnSpc>
                    <a:spcPct val="90000"/>
                  </a:lnSpc>
                </a:pPr>
                <a:r>
                  <a:rPr lang="en-GB" altLang="en-US" sz="2000" dirty="0" smtClean="0">
                    <a:latin typeface="Times New Roman" panose="02020603050405020304" pitchFamily="18" charset="0"/>
                  </a:rPr>
                  <a:t>We can also write 	</a:t>
                </a:r>
              </a:p>
              <a:p>
                <a:pPr algn="just" eaLnBrk="1" hangingPunct="1">
                  <a:lnSpc>
                    <a:spcPct val="90000"/>
                  </a:lnSpc>
                  <a:buFontTx/>
                  <a:buNone/>
                </a:pPr>
                <a:r>
                  <a:rPr lang="en-GB" altLang="en-US" sz="2000" dirty="0" smtClean="0">
                    <a:latin typeface="Times New Roman" panose="02020603050405020304" pitchFamily="18" charset="0"/>
                  </a:rPr>
                  <a:t>		 						(2)</a:t>
                </a:r>
              </a:p>
              <a:p>
                <a:pPr algn="just" eaLnBrk="1" hangingPunct="1">
                  <a:lnSpc>
                    <a:spcPct val="90000"/>
                  </a:lnSpc>
                  <a:buFontTx/>
                  <a:buNone/>
                </a:pPr>
                <a:r>
                  <a:rPr lang="en-GB" altLang="en-US" sz="2000" dirty="0" smtClean="0">
                    <a:latin typeface="Times New Roman" panose="02020603050405020304" pitchFamily="18" charset="0"/>
                  </a:rPr>
                  <a:t>	where    is the estimated correlation coefficient. Since    is a correlation, it implies that </a:t>
                </a:r>
                <a14:m>
                  <m:oMath xmlns:m="http://schemas.openxmlformats.org/officeDocument/2006/math">
                    <m:r>
                      <a:rPr lang="cs-CZ" altLang="en-US" sz="2000" i="1">
                        <a:latin typeface="Cambria Math" panose="02040503050406030204" pitchFamily="18" charset="0"/>
                      </a:rPr>
                      <m:t>−1</m:t>
                    </m:r>
                    <m:r>
                      <a:rPr lang="cs-CZ" altLang="en-US" sz="2000" i="1">
                        <a:latin typeface="Cambria Math" panose="02040503050406030204" pitchFamily="18" charset="0"/>
                        <a:ea typeface="Cambria Math" panose="02040503050406030204" pitchFamily="18" charset="0"/>
                      </a:rPr>
                      <m:t>≤</m:t>
                    </m:r>
                    <m:acc>
                      <m:accPr>
                        <m:chr m:val="̂"/>
                        <m:ctrlPr>
                          <a:rPr lang="cs-CZ" altLang="en-US" sz="2000" i="1">
                            <a:latin typeface="Cambria Math" panose="02040503050406030204" pitchFamily="18" charset="0"/>
                            <a:ea typeface="Cambria Math" panose="02040503050406030204" pitchFamily="18" charset="0"/>
                          </a:rPr>
                        </m:ctrlPr>
                      </m:accPr>
                      <m:e>
                        <m:r>
                          <a:rPr lang="cs-CZ" altLang="en-US" sz="2000" i="1">
                            <a:latin typeface="Cambria Math" panose="02040503050406030204" pitchFamily="18" charset="0"/>
                            <a:ea typeface="Cambria Math" panose="02040503050406030204" pitchFamily="18" charset="0"/>
                          </a:rPr>
                          <m:t>𝜌</m:t>
                        </m:r>
                      </m:e>
                    </m:acc>
                    <m:r>
                      <a:rPr lang="cs-CZ" altLang="en-US" sz="2000" i="1">
                        <a:latin typeface="Cambria Math" panose="02040503050406030204" pitchFamily="18" charset="0"/>
                        <a:ea typeface="Cambria Math" panose="02040503050406030204" pitchFamily="18" charset="0"/>
                      </a:rPr>
                      <m:t>≤1</m:t>
                    </m:r>
                  </m:oMath>
                </a14:m>
                <a:r>
                  <a:rPr lang="en-GB" altLang="en-US" sz="2000" dirty="0" smtClean="0">
                    <a:latin typeface="Times New Roman" panose="02020603050405020304" pitchFamily="18" charset="0"/>
                  </a:rPr>
                  <a:t>. </a:t>
                </a:r>
              </a:p>
              <a:p>
                <a:pPr algn="just" eaLnBrk="1" hangingPunct="1">
                  <a:lnSpc>
                    <a:spcPct val="90000"/>
                  </a:lnSpc>
                </a:pPr>
                <a:r>
                  <a:rPr lang="en-GB" altLang="en-US" sz="2000" dirty="0" smtClean="0">
                    <a:latin typeface="Times New Roman" panose="02020603050405020304" pitchFamily="18" charset="0"/>
                  </a:rPr>
                  <a:t>Rearranging for </a:t>
                </a:r>
                <a:r>
                  <a:rPr lang="en-GB" altLang="en-US" sz="2000" i="1" dirty="0" smtClean="0">
                    <a:latin typeface="Times New Roman" panose="02020603050405020304" pitchFamily="18" charset="0"/>
                  </a:rPr>
                  <a:t>DW</a:t>
                </a:r>
                <a:r>
                  <a:rPr lang="en-GB" altLang="en-US" sz="2000" dirty="0" smtClean="0">
                    <a:latin typeface="Times New Roman" panose="02020603050405020304" pitchFamily="18" charset="0"/>
                  </a:rPr>
                  <a:t> from (2) would give 0</a:t>
                </a:r>
                <a:r>
                  <a:rPr lang="en-GB" altLang="en-US" sz="2000" dirty="0" smtClean="0">
                    <a:latin typeface="Times New Roman" panose="02020603050405020304" pitchFamily="18" charset="0"/>
                    <a:sym typeface="Symbol" panose="05050102010706020507" pitchFamily="18" charset="2"/>
                  </a:rPr>
                  <a:t></a:t>
                </a:r>
                <a:r>
                  <a:rPr lang="en-GB" altLang="en-US" sz="2000" i="1" dirty="0" smtClean="0">
                    <a:latin typeface="Times New Roman" panose="02020603050405020304" pitchFamily="18" charset="0"/>
                  </a:rPr>
                  <a:t>DW</a:t>
                </a:r>
                <a:r>
                  <a:rPr lang="en-GB" altLang="en-US" sz="2000"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4.</a:t>
                </a:r>
              </a:p>
              <a:p>
                <a:pPr algn="just" eaLnBrk="1" hangingPunct="1">
                  <a:lnSpc>
                    <a:spcPct val="90000"/>
                  </a:lnSpc>
                  <a:buFontTx/>
                  <a:buNone/>
                </a:pPr>
                <a:r>
                  <a:rPr lang="en-GB" altLang="en-US" sz="2000" dirty="0" smtClean="0">
                    <a:latin typeface="Times New Roman" panose="02020603050405020304" pitchFamily="18" charset="0"/>
                  </a:rPr>
                  <a:t>	</a:t>
                </a:r>
              </a:p>
              <a:p>
                <a:pPr algn="just" eaLnBrk="1" hangingPunct="1">
                  <a:lnSpc>
                    <a:spcPct val="90000"/>
                  </a:lnSpc>
                </a:pPr>
                <a:r>
                  <a:rPr lang="en-GB" altLang="en-US" sz="2000" dirty="0" smtClean="0">
                    <a:latin typeface="Times New Roman" panose="02020603050405020304" pitchFamily="18" charset="0"/>
                  </a:rPr>
                  <a:t>If    = 0, </a:t>
                </a:r>
                <a:r>
                  <a:rPr lang="en-GB" altLang="en-US" sz="2000" i="1" dirty="0" smtClean="0">
                    <a:latin typeface="Times New Roman" panose="02020603050405020304" pitchFamily="18" charset="0"/>
                  </a:rPr>
                  <a:t>DW</a:t>
                </a:r>
                <a:r>
                  <a:rPr lang="en-GB" altLang="en-US" sz="2000" dirty="0" smtClean="0">
                    <a:latin typeface="Times New Roman" panose="02020603050405020304" pitchFamily="18" charset="0"/>
                  </a:rPr>
                  <a:t> = 2. So roughly speaking, do not reject the null hypothesis if </a:t>
                </a:r>
                <a:r>
                  <a:rPr lang="en-GB" altLang="en-US" sz="2000" i="1" dirty="0" smtClean="0">
                    <a:latin typeface="Times New Roman" panose="02020603050405020304" pitchFamily="18" charset="0"/>
                  </a:rPr>
                  <a:t>DW</a:t>
                </a:r>
                <a:r>
                  <a:rPr lang="en-GB" altLang="en-US" sz="2000" dirty="0" smtClean="0">
                    <a:latin typeface="Times New Roman" panose="02020603050405020304" pitchFamily="18" charset="0"/>
                  </a:rPr>
                  <a:t> is near 2 </a:t>
                </a:r>
                <a:r>
                  <a:rPr lang="en-GB" altLang="en-US" sz="2000"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 i.e. there is little evidence of autocorrelation</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Unfortunately, </a:t>
                </a:r>
                <a:r>
                  <a:rPr lang="en-GB" altLang="en-US" sz="2000" i="1" dirty="0" smtClean="0">
                    <a:latin typeface="Times New Roman" panose="02020603050405020304" pitchFamily="18" charset="0"/>
                  </a:rPr>
                  <a:t>DW</a:t>
                </a:r>
                <a:r>
                  <a:rPr lang="en-GB" altLang="en-US" sz="2000" dirty="0" smtClean="0">
                    <a:latin typeface="Times New Roman" panose="02020603050405020304" pitchFamily="18" charset="0"/>
                  </a:rPr>
                  <a:t> has 2 critical values, an upper critical value (</a:t>
                </a:r>
                <a:r>
                  <a:rPr lang="en-GB" altLang="en-US" sz="2000" i="1" dirty="0" smtClean="0">
                    <a:latin typeface="Times New Roman" panose="02020603050405020304" pitchFamily="18" charset="0"/>
                  </a:rPr>
                  <a:t>d</a:t>
                </a:r>
                <a:r>
                  <a:rPr lang="en-GB" altLang="en-US" sz="2000" i="1" baseline="-25000" dirty="0" smtClean="0">
                    <a:latin typeface="Times New Roman" panose="02020603050405020304" pitchFamily="18" charset="0"/>
                  </a:rPr>
                  <a:t>u</a:t>
                </a:r>
                <a:r>
                  <a:rPr lang="en-GB" altLang="en-US" sz="2000" dirty="0" smtClean="0">
                    <a:latin typeface="Times New Roman" panose="02020603050405020304" pitchFamily="18" charset="0"/>
                  </a:rPr>
                  <a:t>) and a lower critical value (</a:t>
                </a:r>
                <a:r>
                  <a:rPr lang="en-GB" altLang="en-US" sz="2000" i="1" dirty="0" err="1" smtClean="0">
                    <a:latin typeface="Times New Roman" panose="02020603050405020304" pitchFamily="18" charset="0"/>
                  </a:rPr>
                  <a:t>d</a:t>
                </a:r>
                <a:r>
                  <a:rPr lang="en-GB" altLang="en-US" sz="2000" i="1" baseline="-25000" dirty="0" err="1" smtClean="0">
                    <a:latin typeface="Times New Roman" panose="02020603050405020304" pitchFamily="18" charset="0"/>
                  </a:rPr>
                  <a:t>L</a:t>
                </a:r>
                <a:r>
                  <a:rPr lang="en-GB" altLang="en-US" sz="2000" dirty="0" smtClean="0">
                    <a:latin typeface="Times New Roman" panose="02020603050405020304" pitchFamily="18" charset="0"/>
                  </a:rPr>
                  <a:t>), and there is also an intermediate region where we can neither reject nor not reject H</a:t>
                </a:r>
                <a:r>
                  <a:rPr lang="en-GB" altLang="en-US" sz="2000" baseline="-25000" dirty="0" smtClean="0">
                    <a:latin typeface="Times New Roman" panose="02020603050405020304" pitchFamily="18" charset="0"/>
                  </a:rPr>
                  <a:t>0</a:t>
                </a:r>
                <a:r>
                  <a:rPr lang="en-GB" altLang="en-US" sz="2000" dirty="0" smtClean="0">
                    <a:latin typeface="Times New Roman" panose="02020603050405020304" pitchFamily="18" charset="0"/>
                  </a:rPr>
                  <a:t>.</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85800" y="1828800"/>
                <a:ext cx="7772400" cy="4267200"/>
              </a:xfrm>
              <a:blipFill rotWithShape="0">
                <a:blip r:embed="rId2"/>
                <a:stretch>
                  <a:fillRect l="-706" t="-1429" r="-784"/>
                </a:stretch>
              </a:blipFill>
            </p:spPr>
            <p:txBody>
              <a:bodyPr/>
              <a:lstStyle/>
              <a:p>
                <a:r>
                  <a:rPr lang="en-US">
                    <a:noFill/>
                  </a:rPr>
                  <a:t> </a:t>
                </a:r>
              </a:p>
            </p:txBody>
          </p:sp>
        </mc:Fallback>
      </mc:AlternateContent>
      <p:pic>
        <p:nvPicPr>
          <p:cNvPr id="2355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013" y="2286000"/>
            <a:ext cx="14239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1825" y="2590800"/>
            <a:ext cx="231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810000"/>
            <a:ext cx="24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2514600"/>
            <a:ext cx="231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Rectangle 1"/>
              <p:cNvSpPr/>
              <p:nvPr/>
            </p:nvSpPr>
            <p:spPr>
              <a:xfrm>
                <a:off x="1842679" y="2482790"/>
                <a:ext cx="350065" cy="400110"/>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cs-CZ" sz="2000" i="1" smtClean="0">
                              <a:latin typeface="Cambria Math" panose="02040503050406030204" pitchFamily="18" charset="0"/>
                            </a:rPr>
                          </m:ctrlPr>
                        </m:sSubPr>
                        <m:e>
                          <m:acc>
                            <m:accPr>
                              <m:chr m:val="̂"/>
                              <m:ctrlPr>
                                <a:rPr lang="cs-CZ" sz="2000" i="1">
                                  <a:latin typeface="Cambria Math" panose="02040503050406030204" pitchFamily="18" charset="0"/>
                                </a:rPr>
                              </m:ctrlPr>
                            </m:accPr>
                            <m:e>
                              <m:r>
                                <a:rPr lang="cs-CZ" sz="2000" b="0" i="1" smtClean="0">
                                  <a:latin typeface="Cambria Math" panose="02040503050406030204" pitchFamily="18" charset="0"/>
                                </a:rPr>
                                <m:t>𝜌</m:t>
                              </m:r>
                            </m:e>
                          </m:acc>
                        </m:e>
                        <m:sub>
                          <m:r>
                            <a:rPr lang="cs-CZ" sz="2000" i="1">
                              <a:latin typeface="Cambria Math" panose="02040503050406030204" pitchFamily="18" charset="0"/>
                            </a:rPr>
                            <m:t>𝑡</m:t>
                          </m:r>
                        </m:sub>
                      </m:sSub>
                    </m:oMath>
                  </m:oMathPara>
                </a14:m>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1842679" y="2482790"/>
                <a:ext cx="350065" cy="400110"/>
              </a:xfrm>
              <a:prstGeom prst="rect">
                <a:avLst/>
              </a:prstGeom>
              <a:blipFill>
                <a:blip r:embed="rId5"/>
                <a:stretch>
                  <a:fillRect t="-4545" r="-13793"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211960" y="2173356"/>
                <a:ext cx="350065" cy="400110"/>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cs-CZ" sz="2000" i="1" smtClean="0">
                              <a:latin typeface="Cambria Math" panose="02040503050406030204" pitchFamily="18" charset="0"/>
                            </a:rPr>
                          </m:ctrlPr>
                        </m:sSubPr>
                        <m:e>
                          <m:acc>
                            <m:accPr>
                              <m:chr m:val="̂"/>
                              <m:ctrlPr>
                                <a:rPr lang="cs-CZ" sz="2000" i="1">
                                  <a:latin typeface="Cambria Math" panose="02040503050406030204" pitchFamily="18" charset="0"/>
                                </a:rPr>
                              </m:ctrlPr>
                            </m:accPr>
                            <m:e>
                              <m:r>
                                <a:rPr lang="cs-CZ" sz="2000" b="0" i="1" smtClean="0">
                                  <a:latin typeface="Cambria Math" panose="02040503050406030204" pitchFamily="18" charset="0"/>
                                </a:rPr>
                                <m:t>𝜌</m:t>
                              </m:r>
                            </m:e>
                          </m:acc>
                        </m:e>
                        <m:sub>
                          <m:r>
                            <a:rPr lang="cs-CZ" sz="2000" i="1">
                              <a:latin typeface="Cambria Math" panose="02040503050406030204" pitchFamily="18" charset="0"/>
                            </a:rPr>
                            <m:t>𝑡</m:t>
                          </m:r>
                        </m:sub>
                      </m:sSub>
                      <m:r>
                        <a:rPr lang="cs-CZ" sz="2000" b="0" i="1" smtClean="0">
                          <a:latin typeface="Cambria Math" panose="02040503050406030204" pitchFamily="18" charset="0"/>
                        </a:rPr>
                        <m:t>)</m:t>
                      </m:r>
                    </m:oMath>
                  </m:oMathPara>
                </a14:m>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4211960" y="2173356"/>
                <a:ext cx="350065" cy="400110"/>
              </a:xfrm>
              <a:prstGeom prst="rect">
                <a:avLst/>
              </a:prstGeom>
              <a:blipFill>
                <a:blip r:embed="rId6"/>
                <a:stretch>
                  <a:fillRect t="-4615" r="-59649"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420811" y="2459595"/>
                <a:ext cx="350065" cy="400110"/>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cs-CZ" sz="2000" i="1" smtClean="0">
                              <a:latin typeface="Cambria Math" panose="02040503050406030204" pitchFamily="18" charset="0"/>
                            </a:rPr>
                          </m:ctrlPr>
                        </m:sSubPr>
                        <m:e>
                          <m:acc>
                            <m:accPr>
                              <m:chr m:val="̂"/>
                              <m:ctrlPr>
                                <a:rPr lang="cs-CZ" sz="2000" i="1">
                                  <a:latin typeface="Cambria Math" panose="02040503050406030204" pitchFamily="18" charset="0"/>
                                </a:rPr>
                              </m:ctrlPr>
                            </m:accPr>
                            <m:e>
                              <m:r>
                                <a:rPr lang="cs-CZ" sz="2000" b="0" i="1" smtClean="0">
                                  <a:latin typeface="Cambria Math" panose="02040503050406030204" pitchFamily="18" charset="0"/>
                                </a:rPr>
                                <m:t>𝜌</m:t>
                              </m:r>
                            </m:e>
                          </m:acc>
                        </m:e>
                        <m:sub>
                          <m:r>
                            <a:rPr lang="cs-CZ" sz="2000" i="1">
                              <a:latin typeface="Cambria Math" panose="02040503050406030204" pitchFamily="18" charset="0"/>
                            </a:rPr>
                            <m:t>𝑡</m:t>
                          </m:r>
                        </m:sub>
                      </m:sSub>
                    </m:oMath>
                  </m:oMathPara>
                </a14:m>
                <a:endParaRPr lang="en-US" sz="2000" dirty="0"/>
              </a:p>
            </p:txBody>
          </p:sp>
        </mc:Choice>
        <mc:Fallback xmlns="">
          <p:sp>
            <p:nvSpPr>
              <p:cNvPr id="12" name="Rectangle 11"/>
              <p:cNvSpPr>
                <a:spLocks noRot="1" noChangeAspect="1" noMove="1" noResize="1" noEditPoints="1" noAdjustHandles="1" noChangeArrowheads="1" noChangeShapeType="1" noTextEdit="1"/>
              </p:cNvSpPr>
              <p:nvPr/>
            </p:nvSpPr>
            <p:spPr>
              <a:xfrm>
                <a:off x="7420811" y="2459595"/>
                <a:ext cx="350065" cy="400110"/>
              </a:xfrm>
              <a:prstGeom prst="rect">
                <a:avLst/>
              </a:prstGeom>
              <a:blipFill>
                <a:blip r:embed="rId7"/>
                <a:stretch>
                  <a:fillRect t="-4545" r="-13793"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393417" y="3714690"/>
                <a:ext cx="350065" cy="400110"/>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cs-CZ" sz="2000" i="1" smtClean="0">
                              <a:latin typeface="Cambria Math" panose="02040503050406030204" pitchFamily="18" charset="0"/>
                            </a:rPr>
                          </m:ctrlPr>
                        </m:sSubPr>
                        <m:e>
                          <m:acc>
                            <m:accPr>
                              <m:chr m:val="̂"/>
                              <m:ctrlPr>
                                <a:rPr lang="cs-CZ" sz="2000" i="1">
                                  <a:latin typeface="Cambria Math" panose="02040503050406030204" pitchFamily="18" charset="0"/>
                                </a:rPr>
                              </m:ctrlPr>
                            </m:accPr>
                            <m:e>
                              <m:r>
                                <a:rPr lang="cs-CZ" sz="2000" b="0" i="1" smtClean="0">
                                  <a:latin typeface="Cambria Math" panose="02040503050406030204" pitchFamily="18" charset="0"/>
                                </a:rPr>
                                <m:t>𝜌</m:t>
                              </m:r>
                            </m:e>
                          </m:acc>
                        </m:e>
                        <m:sub>
                          <m:r>
                            <a:rPr lang="cs-CZ" sz="2000" i="1">
                              <a:latin typeface="Cambria Math" panose="02040503050406030204" pitchFamily="18" charset="0"/>
                            </a:rPr>
                            <m:t>𝑡</m:t>
                          </m:r>
                        </m:sub>
                      </m:sSub>
                    </m:oMath>
                  </m:oMathPara>
                </a14:m>
                <a:endParaRPr lang="en-US" sz="2000" dirty="0"/>
              </a:p>
            </p:txBody>
          </p:sp>
        </mc:Choice>
        <mc:Fallback xmlns="">
          <p:sp>
            <p:nvSpPr>
              <p:cNvPr id="13" name="Rectangle 12"/>
              <p:cNvSpPr>
                <a:spLocks noRot="1" noChangeAspect="1" noMove="1" noResize="1" noEditPoints="1" noAdjustHandles="1" noChangeArrowheads="1" noChangeShapeType="1" noTextEdit="1"/>
              </p:cNvSpPr>
              <p:nvPr/>
            </p:nvSpPr>
            <p:spPr>
              <a:xfrm>
                <a:off x="1393417" y="3714690"/>
                <a:ext cx="350065" cy="400110"/>
              </a:xfrm>
              <a:prstGeom prst="rect">
                <a:avLst/>
              </a:prstGeom>
              <a:blipFill>
                <a:blip r:embed="rId8"/>
                <a:stretch>
                  <a:fillRect t="-4545" r="-14035" b="-9091"/>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F169A4-79A3-4A73-8FFF-7308412440A3}" type="slidenum">
              <a:rPr lang="en-GB" altLang="en-US" sz="1400">
                <a:latin typeface="Times New Roman" panose="02020603050405020304" pitchFamily="18" charset="0"/>
              </a:rPr>
              <a:pPr>
                <a:spcBef>
                  <a:spcPct val="0"/>
                </a:spcBef>
                <a:buFontTx/>
                <a:buNone/>
              </a:pPr>
              <a:t>23</a:t>
            </a:fld>
            <a:endParaRPr lang="en-GB" altLang="en-US" sz="1400">
              <a:latin typeface="Times New Roman" panose="02020603050405020304" pitchFamily="18" charset="0"/>
            </a:endParaRPr>
          </a:p>
        </p:txBody>
      </p:sp>
      <p:sp>
        <p:nvSpPr>
          <p:cNvPr id="24580"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The Durbin-Watson Test: Interpreting the Results</a:t>
            </a:r>
            <a:endParaRPr lang="en-US" altLang="en-US" sz="2500" b="1" smtClean="0">
              <a:solidFill>
                <a:schemeClr val="tx1"/>
              </a:solidFill>
              <a:latin typeface="Times New Roman" panose="02020603050405020304" pitchFamily="18" charset="0"/>
            </a:endParaRPr>
          </a:p>
        </p:txBody>
      </p:sp>
      <p:sp>
        <p:nvSpPr>
          <p:cNvPr id="24581" name="Rectangle 3"/>
          <p:cNvSpPr>
            <a:spLocks noGrp="1" noChangeArrowheads="1"/>
          </p:cNvSpPr>
          <p:nvPr>
            <p:ph type="body" idx="1"/>
          </p:nvPr>
        </p:nvSpPr>
        <p:spPr>
          <a:xfrm>
            <a:off x="457200" y="1676400"/>
            <a:ext cx="8178800" cy="4648200"/>
          </a:xfrm>
        </p:spPr>
        <p:txBody>
          <a:bodyPr/>
          <a:lstStyle/>
          <a:p>
            <a:pPr algn="ctr" eaLnBrk="1" hangingPunct="1">
              <a:buFontTx/>
              <a:buNone/>
            </a:pPr>
            <a:endParaRPr lang="en-GB" altLang="en-US" sz="1400" dirty="0" smtClean="0">
              <a:latin typeface="Times New Roman" panose="02020603050405020304" pitchFamily="18" charset="0"/>
            </a:endParaRPr>
          </a:p>
          <a:p>
            <a:pPr eaLnBrk="1" hangingPunct="1">
              <a:buFontTx/>
              <a:buNone/>
            </a:pPr>
            <a:endParaRPr lang="en-GB" altLang="en-US" sz="1400" dirty="0" smtClean="0">
              <a:latin typeface="Times New Roman" panose="02020603050405020304" pitchFamily="18" charset="0"/>
            </a:endParaRPr>
          </a:p>
          <a:p>
            <a:pPr algn="ctr" eaLnBrk="1" hangingPunct="1">
              <a:buFontTx/>
              <a:buNone/>
            </a:pPr>
            <a:endParaRPr lang="en-GB" altLang="en-US" sz="1400" dirty="0" smtClean="0">
              <a:latin typeface="Times New Roman" panose="02020603050405020304" pitchFamily="18" charset="0"/>
            </a:endParaRPr>
          </a:p>
          <a:p>
            <a:pPr eaLnBrk="1" hangingPunct="1">
              <a:buFontTx/>
              <a:buNone/>
            </a:pPr>
            <a:endParaRPr lang="en-GB" altLang="en-US" sz="1400" dirty="0" smtClean="0">
              <a:latin typeface="Times New Roman" panose="02020603050405020304" pitchFamily="18" charset="0"/>
            </a:endParaRPr>
          </a:p>
          <a:p>
            <a:pPr eaLnBrk="1" hangingPunct="1">
              <a:buFontTx/>
              <a:buNone/>
            </a:pPr>
            <a:endParaRPr lang="en-GB" altLang="en-US" sz="1400" dirty="0" smtClean="0">
              <a:latin typeface="Times New Roman" panose="02020603050405020304" pitchFamily="18" charset="0"/>
            </a:endParaRPr>
          </a:p>
          <a:p>
            <a:pPr eaLnBrk="1" hangingPunct="1">
              <a:buFontTx/>
              <a:buNone/>
            </a:pPr>
            <a:endParaRPr lang="en-GB" altLang="en-US" sz="1400" dirty="0" smtClean="0">
              <a:latin typeface="Times New Roman" panose="02020603050405020304" pitchFamily="18" charset="0"/>
            </a:endParaRPr>
          </a:p>
          <a:p>
            <a:pPr eaLnBrk="1" hangingPunct="1">
              <a:buFontTx/>
              <a:buNone/>
            </a:pPr>
            <a:endParaRPr lang="en-GB" altLang="en-US" sz="1400" dirty="0" smtClean="0">
              <a:latin typeface="Times New Roman" panose="02020603050405020304" pitchFamily="18" charset="0"/>
            </a:endParaRPr>
          </a:p>
          <a:p>
            <a:pPr eaLnBrk="1" hangingPunct="1">
              <a:buFontTx/>
              <a:buNone/>
            </a:pPr>
            <a:endParaRPr lang="en-GB" altLang="en-US" sz="1400" dirty="0" smtClean="0">
              <a:latin typeface="Times New Roman" panose="02020603050405020304" pitchFamily="18" charset="0"/>
            </a:endParaRPr>
          </a:p>
          <a:p>
            <a:pPr eaLnBrk="1" hangingPunct="1">
              <a:buFontTx/>
              <a:buNone/>
            </a:pPr>
            <a:endParaRPr lang="en-GB" altLang="en-US" sz="1400" dirty="0" smtClean="0">
              <a:latin typeface="Times New Roman" panose="02020603050405020304" pitchFamily="18" charset="0"/>
            </a:endParaRPr>
          </a:p>
          <a:p>
            <a:pPr eaLnBrk="1" hangingPunct="1">
              <a:buFontTx/>
              <a:buNone/>
            </a:pPr>
            <a:endParaRPr lang="en-GB" altLang="en-US" sz="2000" u="sng" dirty="0" smtClean="0">
              <a:latin typeface="Times New Roman" panose="02020603050405020304" pitchFamily="18" charset="0"/>
            </a:endParaRPr>
          </a:p>
          <a:p>
            <a:pPr eaLnBrk="1" hangingPunct="1">
              <a:buFontTx/>
              <a:buNone/>
            </a:pPr>
            <a:endParaRPr lang="en-GB" altLang="en-US" sz="2000" u="sng" dirty="0" smtClean="0">
              <a:latin typeface="Times New Roman" panose="02020603050405020304" pitchFamily="18" charset="0"/>
            </a:endParaRPr>
          </a:p>
          <a:p>
            <a:pPr eaLnBrk="1" hangingPunct="1">
              <a:buFontTx/>
              <a:buNone/>
            </a:pPr>
            <a:r>
              <a:rPr lang="en-GB" altLang="en-US" sz="2000" dirty="0" smtClean="0">
                <a:latin typeface="Times New Roman" panose="02020603050405020304" pitchFamily="18" charset="0"/>
              </a:rPr>
              <a:t>	</a:t>
            </a:r>
            <a:r>
              <a:rPr lang="en-GB" altLang="en-US" sz="2000" u="sng" dirty="0" smtClean="0">
                <a:latin typeface="Times New Roman" panose="02020603050405020304" pitchFamily="18" charset="0"/>
              </a:rPr>
              <a:t>Conditions which Must be Fulfilled for DW to be a Valid Test</a:t>
            </a:r>
          </a:p>
          <a:p>
            <a:pPr algn="just" eaLnBrk="1" hangingPunct="1">
              <a:buFontTx/>
              <a:buNone/>
            </a:pPr>
            <a:r>
              <a:rPr lang="en-GB" altLang="en-US" sz="2000" dirty="0" smtClean="0">
                <a:latin typeface="Times New Roman" panose="02020603050405020304" pitchFamily="18" charset="0"/>
              </a:rPr>
              <a:t>	</a:t>
            </a:r>
            <a:r>
              <a:rPr lang="en-GB" altLang="en-US" sz="2000" b="1" dirty="0" smtClean="0">
                <a:solidFill>
                  <a:schemeClr val="accent1"/>
                </a:solidFill>
                <a:latin typeface="Times New Roman" panose="02020603050405020304" pitchFamily="18" charset="0"/>
              </a:rPr>
              <a:t>1.</a:t>
            </a:r>
            <a:r>
              <a:rPr lang="en-GB" altLang="en-US" sz="2000" dirty="0" smtClean="0">
                <a:latin typeface="Times New Roman" panose="02020603050405020304" pitchFamily="18" charset="0"/>
              </a:rPr>
              <a:t> </a:t>
            </a:r>
            <a:r>
              <a:rPr lang="en-GB" altLang="en-US" sz="2000" b="1" dirty="0" smtClean="0">
                <a:solidFill>
                  <a:schemeClr val="accent1"/>
                </a:solidFill>
                <a:latin typeface="Times New Roman" panose="02020603050405020304" pitchFamily="18" charset="0"/>
              </a:rPr>
              <a:t>Constant term in regression</a:t>
            </a:r>
          </a:p>
          <a:p>
            <a:pPr algn="just" eaLnBrk="1" hangingPunct="1">
              <a:buFontTx/>
              <a:buNone/>
            </a:pPr>
            <a:r>
              <a:rPr lang="en-GB" altLang="en-US" sz="2000" b="1" dirty="0" smtClean="0">
                <a:solidFill>
                  <a:schemeClr val="accent1"/>
                </a:solidFill>
                <a:latin typeface="Times New Roman" panose="02020603050405020304" pitchFamily="18" charset="0"/>
              </a:rPr>
              <a:t>	2. </a:t>
            </a:r>
            <a:r>
              <a:rPr lang="en-GB" altLang="en-US" sz="2000" b="1" dirty="0" err="1" smtClean="0">
                <a:solidFill>
                  <a:schemeClr val="accent1"/>
                </a:solidFill>
                <a:latin typeface="Times New Roman" panose="02020603050405020304" pitchFamily="18" charset="0"/>
              </a:rPr>
              <a:t>Regressors</a:t>
            </a:r>
            <a:r>
              <a:rPr lang="en-GB" altLang="en-US" sz="2000" b="1" dirty="0" smtClean="0">
                <a:solidFill>
                  <a:schemeClr val="accent1"/>
                </a:solidFill>
                <a:latin typeface="Times New Roman" panose="02020603050405020304" pitchFamily="18" charset="0"/>
              </a:rPr>
              <a:t> are non-stochastic</a:t>
            </a:r>
          </a:p>
          <a:p>
            <a:pPr algn="just" eaLnBrk="1" hangingPunct="1">
              <a:buFontTx/>
              <a:buNone/>
            </a:pPr>
            <a:r>
              <a:rPr lang="en-GB" altLang="en-US" sz="2000" b="1" dirty="0" smtClean="0">
                <a:solidFill>
                  <a:schemeClr val="accent1"/>
                </a:solidFill>
                <a:latin typeface="Times New Roman" panose="02020603050405020304" pitchFamily="18" charset="0"/>
              </a:rPr>
              <a:t>	3. No lags of dependent variable</a:t>
            </a:r>
          </a:p>
          <a:p>
            <a:pPr eaLnBrk="1" hangingPunct="1"/>
            <a:endParaRPr lang="en-US" altLang="en-US" sz="2000" dirty="0" smtClean="0">
              <a:latin typeface="Times New Roman" panose="02020603050405020304" pitchFamily="18" charset="0"/>
            </a:endParaRPr>
          </a:p>
        </p:txBody>
      </p:sp>
      <p:pic>
        <p:nvPicPr>
          <p:cNvPr id="245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610600"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9EF6380-F2BB-4798-9072-37FEC27262B1}" type="slidenum">
              <a:rPr lang="en-GB" altLang="en-US" sz="1400">
                <a:latin typeface="Times New Roman" panose="02020603050405020304" pitchFamily="18" charset="0"/>
              </a:rPr>
              <a:pPr>
                <a:spcBef>
                  <a:spcPct val="0"/>
                </a:spcBef>
                <a:buFontTx/>
                <a:buNone/>
              </a:pPr>
              <a:t>24</a:t>
            </a:fld>
            <a:endParaRPr lang="en-GB" altLang="en-US" sz="1400">
              <a:latin typeface="Times New Roman" panose="02020603050405020304" pitchFamily="18" charset="0"/>
            </a:endParaRPr>
          </a:p>
        </p:txBody>
      </p:sp>
      <p:sp>
        <p:nvSpPr>
          <p:cNvPr id="25604" name="Rectangle 2"/>
          <p:cNvSpPr>
            <a:spLocks noGrp="1" noChangeArrowheads="1"/>
          </p:cNvSpPr>
          <p:nvPr>
            <p:ph type="title"/>
          </p:nvPr>
        </p:nvSpPr>
        <p:spPr>
          <a:xfrm>
            <a:off x="12192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Another Test for Autocorrelation: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The </a:t>
            </a:r>
            <a:r>
              <a:rPr lang="en-GB" altLang="en-US" sz="2500" b="1" dirty="0" err="1" smtClean="0">
                <a:solidFill>
                  <a:schemeClr val="tx1"/>
                </a:solidFill>
                <a:latin typeface="Times New Roman" panose="02020603050405020304" pitchFamily="18" charset="0"/>
              </a:rPr>
              <a:t>Breusch</a:t>
            </a:r>
            <a:r>
              <a:rPr lang="en-GB" altLang="en-US" sz="2500" b="1" dirty="0" smtClean="0">
                <a:solidFill>
                  <a:schemeClr val="tx1"/>
                </a:solidFill>
                <a:latin typeface="Times New Roman" panose="02020603050405020304" pitchFamily="18" charset="0"/>
              </a:rPr>
              <a:t>-Godfrey Test</a:t>
            </a:r>
            <a:br>
              <a:rPr lang="en-GB" altLang="en-US" sz="2500" b="1" dirty="0" smtClean="0">
                <a:solidFill>
                  <a:schemeClr val="tx1"/>
                </a:solidFill>
                <a:latin typeface="Times New Roman" panose="02020603050405020304" pitchFamily="18" charset="0"/>
              </a:rPr>
            </a:br>
            <a:endParaRPr lang="en-US" altLang="en-US" dirty="0" smtClean="0">
              <a:solidFill>
                <a:schemeClr val="tx1"/>
              </a:solidFill>
            </a:endParaRPr>
          </a:p>
        </p:txBody>
      </p:sp>
      <p:sp>
        <p:nvSpPr>
          <p:cNvPr id="25605" name="Rectangle 3"/>
          <p:cNvSpPr>
            <a:spLocks noGrp="1" noChangeArrowheads="1"/>
          </p:cNvSpPr>
          <p:nvPr>
            <p:ph type="body" idx="1"/>
          </p:nvPr>
        </p:nvSpPr>
        <p:spPr>
          <a:xfrm>
            <a:off x="208905" y="1676400"/>
            <a:ext cx="8331200" cy="4648200"/>
          </a:xfrm>
        </p:spPr>
        <p:txBody>
          <a:bodyPr/>
          <a:lstStyle/>
          <a:p>
            <a:pPr algn="just" eaLnBrk="1" hangingPunct="1"/>
            <a:r>
              <a:rPr lang="en-GB" altLang="en-US" sz="2000" dirty="0" smtClean="0">
                <a:latin typeface="Times New Roman" panose="02020603050405020304" pitchFamily="18" charset="0"/>
              </a:rPr>
              <a:t>It is a </a:t>
            </a:r>
            <a:r>
              <a:rPr lang="en-GB" altLang="en-US" sz="2000" b="1" dirty="0" smtClean="0">
                <a:latin typeface="Times New Roman" panose="02020603050405020304" pitchFamily="18" charset="0"/>
              </a:rPr>
              <a:t>more general </a:t>
            </a:r>
            <a:r>
              <a:rPr lang="en-GB" altLang="en-US" sz="2000" dirty="0" smtClean="0">
                <a:latin typeface="Times New Roman" panose="02020603050405020304" pitchFamily="18" charset="0"/>
              </a:rPr>
              <a:t>test </a:t>
            </a:r>
            <a:r>
              <a:rPr lang="en-GB" altLang="en-US" sz="2000" b="1" dirty="0" smtClean="0">
                <a:latin typeface="Times New Roman" panose="02020603050405020304" pitchFamily="18" charset="0"/>
              </a:rPr>
              <a:t>for </a:t>
            </a:r>
            <a:r>
              <a:rPr lang="en-GB" altLang="en-US" sz="2000" b="1" i="1" dirty="0" err="1" smtClean="0">
                <a:latin typeface="Times New Roman" panose="02020603050405020304" pitchFamily="18" charset="0"/>
              </a:rPr>
              <a:t>r</a:t>
            </a:r>
            <a:r>
              <a:rPr lang="en-GB" altLang="en-US" sz="2000" b="1" i="1" baseline="30000" dirty="0" err="1" smtClean="0">
                <a:latin typeface="Times New Roman" panose="02020603050405020304" pitchFamily="18" charset="0"/>
              </a:rPr>
              <a:t>th</a:t>
            </a:r>
            <a:r>
              <a:rPr lang="en-GB" altLang="en-US" sz="2000" b="1" dirty="0" smtClean="0">
                <a:latin typeface="Times New Roman" panose="02020603050405020304" pitchFamily="18" charset="0"/>
              </a:rPr>
              <a:t> order autocorrelation</a:t>
            </a:r>
            <a:r>
              <a:rPr lang="en-GB" altLang="en-US" sz="2000" dirty="0" smtClean="0">
                <a:latin typeface="Times New Roman" panose="02020603050405020304" pitchFamily="18" charset="0"/>
              </a:rPr>
              <a:t>:</a:t>
            </a:r>
          </a:p>
          <a:p>
            <a:pPr algn="just" eaLnBrk="1" hangingPunct="1">
              <a:buFontTx/>
              <a:buNone/>
            </a:pPr>
            <a:r>
              <a:rPr lang="en-GB" altLang="en-US" sz="2000" dirty="0" smtClean="0">
                <a:latin typeface="Times New Roman" panose="02020603050405020304" pitchFamily="18" charset="0"/>
                <a:sym typeface="Symbol" panose="05050102010706020507" pitchFamily="18" charset="2"/>
              </a:rPr>
              <a:t>	                                                                                         </a:t>
            </a:r>
            <a:r>
              <a:rPr lang="en-GB" altLang="en-US" sz="2000" dirty="0" smtClean="0">
                <a:latin typeface="Times New Roman" panose="02020603050405020304" pitchFamily="18" charset="0"/>
              </a:rPr>
              <a:t>N(0,     )</a:t>
            </a:r>
          </a:p>
          <a:p>
            <a:pPr algn="just" eaLnBrk="1" hangingPunct="1"/>
            <a:r>
              <a:rPr lang="en-GB" altLang="en-US" sz="2000" dirty="0" smtClean="0">
                <a:latin typeface="Times New Roman" panose="02020603050405020304" pitchFamily="18" charset="0"/>
              </a:rPr>
              <a:t>The null and alternative hypotheses are:</a:t>
            </a:r>
          </a:p>
          <a:p>
            <a:pPr algn="just" eaLnBrk="1" hangingPunct="1">
              <a:buFontTx/>
              <a:buNone/>
            </a:pPr>
            <a:r>
              <a:rPr lang="en-GB" altLang="en-US" sz="2000" dirty="0" smtClean="0">
                <a:latin typeface="Times New Roman" panose="02020603050405020304" pitchFamily="18" charset="0"/>
              </a:rPr>
              <a:t>		H</a:t>
            </a:r>
            <a:r>
              <a:rPr lang="en-GB" altLang="en-US" sz="2000" baseline="-25000" dirty="0" smtClean="0">
                <a:latin typeface="Times New Roman" panose="02020603050405020304" pitchFamily="18" charset="0"/>
              </a:rPr>
              <a:t>0 </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 0 and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 = 0 and ... and </a:t>
            </a:r>
            <a:r>
              <a:rPr lang="en-GB" altLang="en-US" sz="2000" i="1" dirty="0" smtClean="0">
                <a:latin typeface="Times New Roman" panose="02020603050405020304" pitchFamily="18" charset="0"/>
                <a:sym typeface="Symbol" panose="05050102010706020507" pitchFamily="18" charset="2"/>
              </a:rPr>
              <a:t></a:t>
            </a:r>
            <a:r>
              <a:rPr lang="en-GB" altLang="en-US" sz="2000" i="1" baseline="-25000" dirty="0" smtClean="0">
                <a:latin typeface="Times New Roman" panose="02020603050405020304" pitchFamily="18" charset="0"/>
              </a:rPr>
              <a:t>r</a:t>
            </a:r>
            <a:r>
              <a:rPr lang="en-GB" altLang="en-US" sz="2000" dirty="0" smtClean="0">
                <a:latin typeface="Times New Roman" panose="02020603050405020304" pitchFamily="18" charset="0"/>
              </a:rPr>
              <a:t> = 0</a:t>
            </a:r>
          </a:p>
          <a:p>
            <a:pPr algn="just" eaLnBrk="1" hangingPunct="1">
              <a:buFontTx/>
              <a:buNone/>
            </a:pPr>
            <a:r>
              <a:rPr lang="en-GB" altLang="en-US" sz="2000" dirty="0" smtClean="0">
                <a:latin typeface="Times New Roman" panose="02020603050405020304" pitchFamily="18" charset="0"/>
              </a:rPr>
              <a:t>		H</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 0 or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 0 or ... or </a:t>
            </a:r>
            <a:r>
              <a:rPr lang="en-GB" altLang="en-US" sz="2000" i="1" dirty="0" smtClean="0">
                <a:latin typeface="Times New Roman" panose="02020603050405020304" pitchFamily="18" charset="0"/>
                <a:sym typeface="Symbol" panose="05050102010706020507" pitchFamily="18" charset="2"/>
              </a:rPr>
              <a:t></a:t>
            </a:r>
            <a:r>
              <a:rPr lang="en-GB" altLang="en-US" sz="2000" i="1" baseline="-25000" dirty="0" smtClean="0">
                <a:latin typeface="Times New Roman" panose="02020603050405020304" pitchFamily="18" charset="0"/>
              </a:rPr>
              <a:t>r</a:t>
            </a:r>
            <a:r>
              <a:rPr lang="en-GB" altLang="en-US" sz="2000"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 0</a:t>
            </a:r>
          </a:p>
          <a:p>
            <a:pPr algn="just" eaLnBrk="1" hangingPunct="1"/>
            <a:r>
              <a:rPr lang="en-GB" altLang="en-US" sz="2000" dirty="0" smtClean="0">
                <a:latin typeface="Times New Roman" panose="02020603050405020304" pitchFamily="18" charset="0"/>
              </a:rPr>
              <a:t>The test is carried out as follows</a:t>
            </a:r>
            <a:r>
              <a:rPr lang="en-GB" altLang="en-US" sz="2000" dirty="0" smtClean="0">
                <a:latin typeface="Times New Roman" panose="02020603050405020304" pitchFamily="18" charset="0"/>
              </a:rPr>
              <a:t>:</a:t>
            </a:r>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1. Estimate the linear regression using OLS and obtain the residuals,    .</a:t>
            </a:r>
          </a:p>
          <a:p>
            <a:pPr algn="just" eaLnBrk="1" hangingPunct="1">
              <a:buFontTx/>
              <a:buNone/>
            </a:pPr>
            <a:r>
              <a:rPr lang="en-GB" altLang="en-US" sz="2000" dirty="0" smtClean="0">
                <a:latin typeface="Times New Roman" panose="02020603050405020304" pitchFamily="18" charset="0"/>
              </a:rPr>
              <a:t>	2. Regress      </a:t>
            </a:r>
            <a:r>
              <a:rPr lang="en-GB" altLang="en-US" sz="2000" b="1" dirty="0" smtClean="0">
                <a:latin typeface="Times New Roman" panose="02020603050405020304" pitchFamily="18" charset="0"/>
              </a:rPr>
              <a:t>on all of the </a:t>
            </a:r>
            <a:r>
              <a:rPr lang="en-GB" altLang="en-US" sz="2000" b="1" dirty="0" err="1" smtClean="0">
                <a:latin typeface="Times New Roman" panose="02020603050405020304" pitchFamily="18" charset="0"/>
              </a:rPr>
              <a:t>regressors</a:t>
            </a:r>
            <a:r>
              <a:rPr lang="en-GB" altLang="en-US" sz="2000" b="1" dirty="0" smtClean="0">
                <a:latin typeface="Times New Roman" panose="02020603050405020304" pitchFamily="18" charset="0"/>
              </a:rPr>
              <a:t> from stage 1 </a:t>
            </a:r>
            <a:r>
              <a:rPr lang="en-GB" altLang="en-US" sz="2000" dirty="0" smtClean="0">
                <a:latin typeface="Times New Roman" panose="02020603050405020304" pitchFamily="18" charset="0"/>
              </a:rPr>
              <a:t>(the </a:t>
            </a:r>
            <a:r>
              <a:rPr lang="en-GB" altLang="en-US" sz="2000" i="1" dirty="0" smtClean="0">
                <a:latin typeface="Times New Roman" panose="02020603050405020304" pitchFamily="18" charset="0"/>
              </a:rPr>
              <a:t>x</a:t>
            </a:r>
            <a:r>
              <a:rPr lang="en-GB" altLang="en-US" sz="2000" dirty="0" smtClean="0">
                <a:latin typeface="Times New Roman" panose="02020603050405020304" pitchFamily="18" charset="0"/>
              </a:rPr>
              <a:t>’s) </a:t>
            </a:r>
            <a:r>
              <a:rPr lang="en-GB" altLang="en-US" sz="2000" b="1" dirty="0" smtClean="0">
                <a:latin typeface="Times New Roman" panose="02020603050405020304" pitchFamily="18" charset="0"/>
              </a:rPr>
              <a:t>plus </a:t>
            </a:r>
            <a:r>
              <a:rPr lang="en-GB" altLang="en-US" sz="2000" dirty="0" smtClean="0">
                <a:latin typeface="Times New Roman" panose="02020603050405020304" pitchFamily="18" charset="0"/>
              </a:rPr>
              <a:t>                    </a:t>
            </a:r>
          </a:p>
          <a:p>
            <a:pPr algn="just" eaLnBrk="1" hangingPunct="1">
              <a:buFontTx/>
              <a:buNone/>
            </a:pPr>
            <a:r>
              <a:rPr lang="en-GB" altLang="en-US" sz="2000" dirty="0" smtClean="0">
                <a:latin typeface="Times New Roman" panose="02020603050405020304" pitchFamily="18" charset="0"/>
              </a:rPr>
              <a:t>	    Obtain </a:t>
            </a:r>
            <a:r>
              <a:rPr lang="en-GB" altLang="en-US" sz="2000" i="1" dirty="0" smtClean="0">
                <a:latin typeface="Times New Roman" panose="02020603050405020304" pitchFamily="18" charset="0"/>
              </a:rPr>
              <a:t>R</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 from this regression</a:t>
            </a:r>
            <a:r>
              <a:rPr lang="cs-CZ" altLang="en-US" sz="2000" dirty="0" smtClean="0">
                <a:latin typeface="Times New Roman" panose="02020603050405020304" pitchFamily="18" charset="0"/>
              </a:rPr>
              <a:t> (**)</a:t>
            </a:r>
            <a:r>
              <a:rPr lang="en-GB" altLang="en-US" sz="2000" dirty="0" smtClean="0">
                <a:latin typeface="Times New Roman" panose="02020603050405020304" pitchFamily="18" charset="0"/>
              </a:rPr>
              <a:t>:</a:t>
            </a: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3. It can be shown that      (</a:t>
            </a:r>
            <a:r>
              <a:rPr lang="en-GB" altLang="en-US" sz="2000" i="1" dirty="0" smtClean="0">
                <a:latin typeface="Times New Roman" panose="02020603050405020304" pitchFamily="18" charset="0"/>
              </a:rPr>
              <a:t>T-r</a:t>
            </a:r>
            <a:r>
              <a:rPr lang="en-GB" altLang="en-US" sz="2000" dirty="0" smtClean="0">
                <a:latin typeface="Times New Roman" panose="02020603050405020304" pitchFamily="18" charset="0"/>
              </a:rPr>
              <a:t>)</a:t>
            </a:r>
            <a:r>
              <a:rPr lang="en-GB" altLang="en-US" sz="2000" i="1" dirty="0" smtClean="0">
                <a:latin typeface="Times New Roman" panose="02020603050405020304" pitchFamily="18" charset="0"/>
              </a:rPr>
              <a:t>R</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sym typeface="Symbol" panose="05050102010706020507" pitchFamily="18" charset="2"/>
              </a:rPr>
              <a:t></a:t>
            </a:r>
            <a:r>
              <a:rPr lang="en-GB" altLang="en-US" sz="2000" baseline="30000" dirty="0" smtClean="0">
                <a:latin typeface="Times New Roman" panose="02020603050405020304" pitchFamily="18" charset="0"/>
                <a:sym typeface="Symbol" panose="05050102010706020507" pitchFamily="18" charset="2"/>
              </a:rPr>
              <a:t>2</a:t>
            </a:r>
            <a:r>
              <a:rPr lang="en-GB" altLang="en-US" sz="2000" dirty="0" smtClean="0">
                <a:latin typeface="Times New Roman" panose="02020603050405020304" pitchFamily="18" charset="0"/>
                <a:sym typeface="Symbol" panose="05050102010706020507" pitchFamily="18" charset="2"/>
              </a:rPr>
              <a:t>(</a:t>
            </a:r>
            <a:r>
              <a:rPr lang="en-GB" altLang="en-US" sz="2000" i="1" dirty="0" smtClean="0">
                <a:latin typeface="Times New Roman" panose="02020603050405020304" pitchFamily="18" charset="0"/>
                <a:sym typeface="Symbol" panose="05050102010706020507" pitchFamily="18" charset="2"/>
              </a:rPr>
              <a:t>r</a:t>
            </a:r>
            <a:r>
              <a:rPr lang="en-GB" altLang="en-US" sz="2000" dirty="0" smtClean="0">
                <a:latin typeface="Times New Roman" panose="02020603050405020304" pitchFamily="18" charset="0"/>
                <a:sym typeface="Symbol" panose="05050102010706020507" pitchFamily="18" charset="2"/>
              </a:rPr>
              <a:t>)</a:t>
            </a:r>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If the test statistic exceeds the critical value from the statistical tables, reject the null hypothesis of no autocorrelation.</a:t>
            </a:r>
          </a:p>
          <a:p>
            <a:pPr eaLnBrk="1" hangingPunct="1"/>
            <a:endParaRPr lang="en-US" altLang="en-US" sz="2000" dirty="0" smtClean="0">
              <a:latin typeface="Times New Roman" panose="02020603050405020304" pitchFamily="18" charset="0"/>
            </a:endParaRPr>
          </a:p>
        </p:txBody>
      </p:sp>
      <p:pic>
        <p:nvPicPr>
          <p:cNvPr id="2560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05" y="2057400"/>
            <a:ext cx="5353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9805" y="4279900"/>
            <a:ext cx="159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4505" y="2057400"/>
            <a:ext cx="2936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3" name="TextBox 12"/>
              <p:cNvSpPr txBox="1"/>
              <p:nvPr/>
            </p:nvSpPr>
            <p:spPr>
              <a:xfrm>
                <a:off x="1348337" y="4980284"/>
                <a:ext cx="625196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Sub>
                      <m:r>
                        <a:rPr lang="cs-CZ" sz="2000" b="0" i="1" smtClean="0">
                          <a:latin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𝛾</m:t>
                          </m:r>
                        </m:e>
                        <m:sub>
                          <m:r>
                            <a:rPr lang="cs-CZ" sz="2000" b="0" i="1" smtClean="0">
                              <a:latin typeface="Cambria Math" panose="02040503050406030204" pitchFamily="18" charset="0"/>
                              <a:ea typeface="Cambria Math" panose="02040503050406030204" pitchFamily="18" charset="0"/>
                            </a:rPr>
                            <m:t>1</m:t>
                          </m:r>
                        </m:sub>
                      </m:sSub>
                      <m:r>
                        <a:rPr lang="cs-CZ" sz="2000" b="0" i="1" smtClean="0">
                          <a:latin typeface="Cambria Math" panose="02040503050406030204" pitchFamily="18" charset="0"/>
                          <a:ea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𝛾</m:t>
                          </m:r>
                        </m:e>
                        <m:sub>
                          <m:r>
                            <a:rPr lang="cs-CZ" sz="2000" b="0" i="1" smtClean="0">
                              <a:latin typeface="Cambria Math" panose="02040503050406030204" pitchFamily="18" charset="0"/>
                              <a:ea typeface="Cambria Math" panose="02040503050406030204" pitchFamily="18" charset="0"/>
                            </a:rPr>
                            <m:t>2</m:t>
                          </m:r>
                        </m:sub>
                      </m:sSub>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 </m:t>
                          </m:r>
                          <m:r>
                            <a:rPr lang="cs-CZ" sz="2000" b="0" i="1" smtClean="0">
                              <a:latin typeface="Cambria Math" panose="02040503050406030204" pitchFamily="18" charset="0"/>
                              <a:ea typeface="Cambria Math" panose="02040503050406030204" pitchFamily="18" charset="0"/>
                            </a:rPr>
                            <m:t>𝑥</m:t>
                          </m:r>
                        </m:e>
                        <m:sub>
                          <m:r>
                            <a:rPr lang="cs-CZ" sz="2000" b="0" i="1" smtClean="0">
                              <a:latin typeface="Cambria Math" panose="02040503050406030204" pitchFamily="18" charset="0"/>
                              <a:ea typeface="Cambria Math" panose="02040503050406030204" pitchFamily="18" charset="0"/>
                            </a:rPr>
                            <m:t>2</m:t>
                          </m:r>
                          <m:r>
                            <a:rPr lang="cs-CZ" sz="2000" b="0" i="1" smtClean="0">
                              <a:latin typeface="Cambria Math" panose="02040503050406030204" pitchFamily="18" charset="0"/>
                              <a:ea typeface="Cambria Math" panose="02040503050406030204" pitchFamily="18" charset="0"/>
                            </a:rPr>
                            <m:t>𝑡</m:t>
                          </m:r>
                        </m:sub>
                      </m:sSub>
                      <m:r>
                        <m:rPr>
                          <m:nor/>
                        </m:rPr>
                        <a:rPr lang="cs-CZ" sz="2000" dirty="0" smtClean="0"/>
                        <m:t>+...+</m:t>
                      </m:r>
                      <m:sSub>
                        <m:sSubPr>
                          <m:ctrlPr>
                            <a:rPr lang="cs-CZ" sz="2000" b="0" i="1" dirty="0" smtClean="0">
                              <a:latin typeface="Cambria Math" panose="02040503050406030204" pitchFamily="18" charset="0"/>
                              <a:ea typeface="Cambria Math" panose="02040503050406030204" pitchFamily="18" charset="0"/>
                            </a:rPr>
                          </m:ctrlPr>
                        </m:sSubPr>
                        <m:e>
                          <m:r>
                            <m:rPr>
                              <m:sty m:val="p"/>
                            </m:rPr>
                            <a:rPr lang="el-GR" sz="2000" i="1" dirty="0" smtClean="0">
                              <a:latin typeface="Cambria Math" panose="02040503050406030204" pitchFamily="18" charset="0"/>
                              <a:ea typeface="Cambria Math" panose="02040503050406030204" pitchFamily="18" charset="0"/>
                            </a:rPr>
                            <m:t>γ</m:t>
                          </m:r>
                        </m:e>
                        <m:sub>
                          <m:r>
                            <a:rPr lang="cs-CZ" sz="2000" b="0" i="1" dirty="0" smtClean="0">
                              <a:latin typeface="Cambria Math" panose="02040503050406030204" pitchFamily="18" charset="0"/>
                              <a:ea typeface="Cambria Math" panose="02040503050406030204" pitchFamily="18" charset="0"/>
                            </a:rPr>
                            <m:t>𝑘</m:t>
                          </m:r>
                        </m:sub>
                      </m:sSub>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𝑥</m:t>
                          </m:r>
                        </m:e>
                        <m:sub>
                          <m:r>
                            <a:rPr lang="cs-CZ" sz="2000" b="0" i="1" dirty="0" smtClean="0">
                              <a:latin typeface="Cambria Math" panose="02040503050406030204" pitchFamily="18" charset="0"/>
                              <a:ea typeface="Cambria Math" panose="02040503050406030204" pitchFamily="18" charset="0"/>
                            </a:rPr>
                            <m:t>𝑘𝑡</m:t>
                          </m:r>
                        </m:sub>
                      </m:sSub>
                      <m:r>
                        <a:rPr lang="cs-CZ" sz="2000" b="0" i="1" dirty="0" smtClean="0">
                          <a:latin typeface="Cambria Math" panose="02040503050406030204" pitchFamily="18" charset="0"/>
                          <a:ea typeface="Cambria Math" panose="02040503050406030204" pitchFamily="18" charset="0"/>
                        </a:rPr>
                        <m:t>+</m:t>
                      </m:r>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𝜌</m:t>
                          </m:r>
                        </m:e>
                        <m:sub>
                          <m:r>
                            <a:rPr lang="cs-CZ" sz="2000" b="0" i="1" dirty="0" smtClean="0">
                              <a:latin typeface="Cambria Math" panose="02040503050406030204" pitchFamily="18" charset="0"/>
                              <a:ea typeface="Cambria Math" panose="02040503050406030204" pitchFamily="18" charset="0"/>
                            </a:rPr>
                            <m:t>1</m:t>
                          </m:r>
                        </m:sub>
                      </m:sSub>
                      <m:sSub>
                        <m:sSubPr>
                          <m:ctrlPr>
                            <a:rPr lang="cs-CZ" sz="2000" b="0" i="1" smtClean="0">
                              <a:latin typeface="Cambria Math" panose="02040503050406030204" pitchFamily="18" charset="0"/>
                              <a:ea typeface="Cambria Math" panose="02040503050406030204" pitchFamily="18" charset="0"/>
                            </a:rPr>
                          </m:ctrlPr>
                        </m:sSubPr>
                        <m:e>
                          <m:acc>
                            <m:accPr>
                              <m:chr m:val="̂"/>
                              <m:ctrlPr>
                                <a:rPr lang="cs-CZ" sz="2000" b="0" i="1" dirty="0" smtClean="0">
                                  <a:latin typeface="Cambria Math" panose="02040503050406030204" pitchFamily="18" charset="0"/>
                                  <a:ea typeface="Cambria Math" panose="02040503050406030204" pitchFamily="18" charset="0"/>
                                </a:rPr>
                              </m:ctrlPr>
                            </m:accPr>
                            <m:e>
                              <m:r>
                                <a:rPr lang="cs-CZ" sz="2000" b="0" i="1" dirty="0" smtClean="0">
                                  <a:latin typeface="Cambria Math" panose="02040503050406030204" pitchFamily="18" charset="0"/>
                                  <a:ea typeface="Cambria Math" panose="02040503050406030204" pitchFamily="18" charset="0"/>
                                </a:rPr>
                                <m:t>𝑢</m:t>
                              </m:r>
                            </m:e>
                          </m:acc>
                        </m:e>
                        <m:sub>
                          <m:r>
                            <a:rPr lang="cs-CZ" sz="2000" b="0" i="1" smtClean="0">
                              <a:latin typeface="Cambria Math" panose="02040503050406030204" pitchFamily="18" charset="0"/>
                            </a:rPr>
                            <m:t>𝑡</m:t>
                          </m:r>
                          <m:r>
                            <a:rPr lang="cs-CZ" sz="2000" b="0" i="1" smtClean="0">
                              <a:latin typeface="Cambria Math" panose="02040503050406030204" pitchFamily="18" charset="0"/>
                            </a:rPr>
                            <m:t>−1</m:t>
                          </m:r>
                        </m:sub>
                      </m:sSub>
                      <m:r>
                        <a:rPr lang="cs-CZ" sz="2000" b="0" i="1" smtClean="0">
                          <a:latin typeface="Cambria Math" panose="02040503050406030204" pitchFamily="18" charset="0"/>
                        </a:rPr>
                        <m:t>+…+</m:t>
                      </m:r>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𝜌</m:t>
                          </m:r>
                        </m:e>
                        <m:sub>
                          <m:r>
                            <a:rPr lang="cs-CZ" sz="2000" b="0" i="1" dirty="0" smtClean="0">
                              <a:latin typeface="Cambria Math" panose="02040503050406030204" pitchFamily="18" charset="0"/>
                              <a:ea typeface="Cambria Math" panose="02040503050406030204" pitchFamily="18" charset="0"/>
                            </a:rPr>
                            <m:t>𝑟</m:t>
                          </m:r>
                        </m:sub>
                      </m:sSub>
                      <m:sSub>
                        <m:sSubPr>
                          <m:ctrlPr>
                            <a:rPr lang="cs-CZ" sz="2000" b="0" i="1" smtClean="0">
                              <a:latin typeface="Cambria Math" panose="02040503050406030204" pitchFamily="18" charset="0"/>
                              <a:ea typeface="Cambria Math" panose="02040503050406030204" pitchFamily="18" charset="0"/>
                            </a:rPr>
                          </m:ctrlPr>
                        </m:sSubPr>
                        <m:e>
                          <m:acc>
                            <m:accPr>
                              <m:chr m:val="̂"/>
                              <m:ctrlPr>
                                <a:rPr lang="cs-CZ" sz="2000" b="0" i="1" dirty="0" smtClean="0">
                                  <a:latin typeface="Cambria Math" panose="02040503050406030204" pitchFamily="18" charset="0"/>
                                  <a:ea typeface="Cambria Math" panose="02040503050406030204" pitchFamily="18" charset="0"/>
                                </a:rPr>
                              </m:ctrlPr>
                            </m:accPr>
                            <m:e>
                              <m:r>
                                <a:rPr lang="cs-CZ" sz="2000" b="0" i="1" dirty="0" smtClean="0">
                                  <a:latin typeface="Cambria Math" panose="02040503050406030204" pitchFamily="18" charset="0"/>
                                  <a:ea typeface="Cambria Math" panose="02040503050406030204" pitchFamily="18" charset="0"/>
                                </a:rPr>
                                <m:t>𝑢</m:t>
                              </m:r>
                            </m:e>
                          </m:acc>
                        </m:e>
                        <m:sub>
                          <m:r>
                            <a:rPr lang="cs-CZ" sz="2000" b="0" i="1" smtClean="0">
                              <a:latin typeface="Cambria Math" panose="02040503050406030204" pitchFamily="18" charset="0"/>
                            </a:rPr>
                            <m:t>𝑡</m:t>
                          </m:r>
                          <m:r>
                            <a:rPr lang="cs-CZ" sz="2000" b="0" i="1" smtClean="0">
                              <a:latin typeface="Cambria Math" panose="02040503050406030204" pitchFamily="18" charset="0"/>
                            </a:rPr>
                            <m:t>−</m:t>
                          </m:r>
                          <m:r>
                            <a:rPr lang="cs-CZ" sz="2000" b="0" i="1" smtClean="0">
                              <a:latin typeface="Cambria Math" panose="02040503050406030204" pitchFamily="18" charset="0"/>
                            </a:rPr>
                            <m:t>𝑟</m:t>
                          </m:r>
                        </m:sub>
                      </m:sSub>
                      <m:r>
                        <a:rPr lang="cs-CZ" sz="2000" b="0" i="1" smtClean="0">
                          <a:latin typeface="Cambria Math" panose="02040503050406030204" pitchFamily="18" charset="0"/>
                        </a:rPr>
                        <m:t>+</m:t>
                      </m:r>
                      <m:sSub>
                        <m:sSubPr>
                          <m:ctrlPr>
                            <a:rPr lang="cs-CZ" sz="2000" b="0" i="1" smtClean="0">
                              <a:latin typeface="Cambria Math" panose="02040503050406030204" pitchFamily="18" charset="0"/>
                            </a:rPr>
                          </m:ctrlPr>
                        </m:sSubPr>
                        <m:e>
                          <m:r>
                            <a:rPr lang="cs-CZ" sz="2000" b="0" i="1" smtClean="0">
                              <a:latin typeface="Cambria Math" panose="02040503050406030204" pitchFamily="18" charset="0"/>
                            </a:rPr>
                            <m:t>𝑣</m:t>
                          </m:r>
                        </m:e>
                        <m:sub>
                          <m:r>
                            <a:rPr lang="cs-CZ" sz="2000" b="0" i="1" smtClean="0">
                              <a:latin typeface="Cambria Math" panose="02040503050406030204" pitchFamily="18" charset="0"/>
                            </a:rPr>
                            <m:t>𝑡</m:t>
                          </m:r>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348337" y="4980284"/>
                <a:ext cx="6251968" cy="307777"/>
              </a:xfrm>
              <a:prstGeom prst="rect">
                <a:avLst/>
              </a:prstGeom>
              <a:blipFill rotWithShape="0">
                <a:blip r:embed="rId6"/>
                <a:stretch>
                  <a:fillRect t="-22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337183" y="4260730"/>
                <a:ext cx="1735918" cy="338554"/>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cs-CZ" sz="1600" i="1" smtClean="0">
                              <a:latin typeface="Cambria Math" panose="02040503050406030204" pitchFamily="18" charset="0"/>
                            </a:rPr>
                          </m:ctrlPr>
                        </m:sSubPr>
                        <m:e>
                          <m:acc>
                            <m:accPr>
                              <m:chr m:val="̂"/>
                              <m:ctrlPr>
                                <a:rPr lang="cs-CZ" sz="1600" i="1">
                                  <a:latin typeface="Cambria Math" panose="02040503050406030204" pitchFamily="18" charset="0"/>
                                </a:rPr>
                              </m:ctrlPr>
                            </m:accPr>
                            <m:e>
                              <m:r>
                                <a:rPr lang="cs-CZ" sz="1600" i="1">
                                  <a:latin typeface="Cambria Math" panose="02040503050406030204" pitchFamily="18" charset="0"/>
                                </a:rPr>
                                <m:t>𝑢</m:t>
                              </m:r>
                            </m:e>
                          </m:acc>
                        </m:e>
                        <m:sub>
                          <m:r>
                            <a:rPr lang="cs-CZ" sz="1600" i="1">
                              <a:latin typeface="Cambria Math" panose="02040503050406030204" pitchFamily="18" charset="0"/>
                            </a:rPr>
                            <m:t>𝑡</m:t>
                          </m:r>
                          <m:r>
                            <a:rPr lang="cs-CZ" sz="1600" b="0" i="1" smtClean="0">
                              <a:latin typeface="Cambria Math" panose="02040503050406030204" pitchFamily="18" charset="0"/>
                            </a:rPr>
                            <m:t>−1</m:t>
                          </m:r>
                        </m:sub>
                      </m:sSub>
                      <m:r>
                        <a:rPr lang="cs-CZ" sz="1600" b="0" i="1" smtClean="0">
                          <a:latin typeface="Cambria Math" panose="02040503050406030204" pitchFamily="18" charset="0"/>
                        </a:rPr>
                        <m:t>,</m:t>
                      </m:r>
                      <m:sSub>
                        <m:sSubPr>
                          <m:ctrlPr>
                            <a:rPr lang="cs-CZ" sz="1600" i="1">
                              <a:latin typeface="Cambria Math" panose="02040503050406030204" pitchFamily="18" charset="0"/>
                            </a:rPr>
                          </m:ctrlPr>
                        </m:sSubPr>
                        <m:e>
                          <m:acc>
                            <m:accPr>
                              <m:chr m:val="̂"/>
                              <m:ctrlPr>
                                <a:rPr lang="cs-CZ" sz="1600" i="1">
                                  <a:latin typeface="Cambria Math" panose="02040503050406030204" pitchFamily="18" charset="0"/>
                                </a:rPr>
                              </m:ctrlPr>
                            </m:accPr>
                            <m:e>
                              <m:r>
                                <a:rPr lang="cs-CZ" sz="1600" i="1">
                                  <a:latin typeface="Cambria Math" panose="02040503050406030204" pitchFamily="18" charset="0"/>
                                </a:rPr>
                                <m:t>𝑢</m:t>
                              </m:r>
                            </m:e>
                          </m:acc>
                        </m:e>
                        <m:sub>
                          <m:r>
                            <a:rPr lang="cs-CZ" sz="1600" i="1">
                              <a:latin typeface="Cambria Math" panose="02040503050406030204" pitchFamily="18" charset="0"/>
                            </a:rPr>
                            <m:t>𝑡</m:t>
                          </m:r>
                          <m:r>
                            <a:rPr lang="cs-CZ" sz="1600" i="1">
                              <a:latin typeface="Cambria Math" panose="02040503050406030204" pitchFamily="18" charset="0"/>
                            </a:rPr>
                            <m:t>−2</m:t>
                          </m:r>
                        </m:sub>
                      </m:sSub>
                      <m:r>
                        <a:rPr lang="cs-CZ" sz="1600" b="0" i="1" smtClean="0">
                          <a:latin typeface="Cambria Math" panose="02040503050406030204" pitchFamily="18" charset="0"/>
                        </a:rPr>
                        <m:t>,…,</m:t>
                      </m:r>
                      <m:sSub>
                        <m:sSubPr>
                          <m:ctrlPr>
                            <a:rPr lang="cs-CZ" sz="1600" i="1">
                              <a:latin typeface="Cambria Math" panose="02040503050406030204" pitchFamily="18" charset="0"/>
                            </a:rPr>
                          </m:ctrlPr>
                        </m:sSubPr>
                        <m:e>
                          <m:acc>
                            <m:accPr>
                              <m:chr m:val="̂"/>
                              <m:ctrlPr>
                                <a:rPr lang="cs-CZ" sz="1600" i="1">
                                  <a:latin typeface="Cambria Math" panose="02040503050406030204" pitchFamily="18" charset="0"/>
                                </a:rPr>
                              </m:ctrlPr>
                            </m:accPr>
                            <m:e>
                              <m:r>
                                <a:rPr lang="cs-CZ" sz="1600" i="1">
                                  <a:latin typeface="Cambria Math" panose="02040503050406030204" pitchFamily="18" charset="0"/>
                                </a:rPr>
                                <m:t>𝑢</m:t>
                              </m:r>
                            </m:e>
                          </m:acc>
                        </m:e>
                        <m:sub>
                          <m:r>
                            <a:rPr lang="cs-CZ" sz="1600" i="1">
                              <a:latin typeface="Cambria Math" panose="02040503050406030204" pitchFamily="18" charset="0"/>
                            </a:rPr>
                            <m:t>𝑡</m:t>
                          </m:r>
                          <m:r>
                            <a:rPr lang="cs-CZ" sz="1600" i="1">
                              <a:latin typeface="Cambria Math" panose="02040503050406030204" pitchFamily="18" charset="0"/>
                            </a:rPr>
                            <m:t>−</m:t>
                          </m:r>
                          <m:r>
                            <a:rPr lang="cs-CZ" sz="1600" b="0" i="1" smtClean="0">
                              <a:latin typeface="Cambria Math" panose="02040503050406030204" pitchFamily="18" charset="0"/>
                            </a:rPr>
                            <m:t>𝑟</m:t>
                          </m:r>
                        </m:sub>
                      </m:sSub>
                    </m:oMath>
                  </m:oMathPara>
                </a14:m>
                <a:endParaRPr lang="en-US" sz="1600" dirty="0"/>
              </a:p>
            </p:txBody>
          </p:sp>
        </mc:Choice>
        <mc:Fallback xmlns="">
          <p:sp>
            <p:nvSpPr>
              <p:cNvPr id="2" name="Rectangle 1"/>
              <p:cNvSpPr>
                <a:spLocks noRot="1" noChangeAspect="1" noMove="1" noResize="1" noEditPoints="1" noAdjustHandles="1" noChangeArrowheads="1" noChangeShapeType="1" noTextEdit="1"/>
              </p:cNvSpPr>
              <p:nvPr/>
            </p:nvSpPr>
            <p:spPr>
              <a:xfrm>
                <a:off x="7337183" y="4260730"/>
                <a:ext cx="1735918"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7493343" y="3887046"/>
                <a:ext cx="46320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cs-CZ" sz="1800" i="1">
                              <a:latin typeface="Cambria Math" panose="02040503050406030204" pitchFamily="18" charset="0"/>
                            </a:rPr>
                          </m:ctrlPr>
                        </m:sSubPr>
                        <m:e>
                          <m:acc>
                            <m:accPr>
                              <m:chr m:val="̂"/>
                              <m:ctrlPr>
                                <a:rPr lang="cs-CZ" sz="1800" i="1">
                                  <a:latin typeface="Cambria Math" panose="02040503050406030204" pitchFamily="18" charset="0"/>
                                </a:rPr>
                              </m:ctrlPr>
                            </m:accPr>
                            <m:e>
                              <m:r>
                                <a:rPr lang="cs-CZ" sz="1800" i="1">
                                  <a:latin typeface="Cambria Math" panose="02040503050406030204" pitchFamily="18" charset="0"/>
                                </a:rPr>
                                <m:t>𝑢</m:t>
                              </m:r>
                            </m:e>
                          </m:acc>
                        </m:e>
                        <m:sub>
                          <m:r>
                            <a:rPr lang="cs-CZ" sz="1800" i="1">
                              <a:latin typeface="Cambria Math" panose="02040503050406030204" pitchFamily="18" charset="0"/>
                            </a:rPr>
                            <m:t>𝑡</m:t>
                          </m:r>
                        </m:sub>
                      </m:sSub>
                    </m:oMath>
                  </m:oMathPara>
                </a14:m>
                <a:endParaRPr lang="en-US" sz="1800" dirty="0"/>
              </a:p>
            </p:txBody>
          </p:sp>
        </mc:Choice>
        <mc:Fallback>
          <p:sp>
            <p:nvSpPr>
              <p:cNvPr id="3" name="Rectangle 2"/>
              <p:cNvSpPr>
                <a:spLocks noRot="1" noChangeAspect="1" noMove="1" noResize="1" noEditPoints="1" noAdjustHandles="1" noChangeArrowheads="1" noChangeShapeType="1" noTextEdit="1"/>
              </p:cNvSpPr>
              <p:nvPr/>
            </p:nvSpPr>
            <p:spPr>
              <a:xfrm>
                <a:off x="7493343" y="3887046"/>
                <a:ext cx="463204" cy="369332"/>
              </a:xfrm>
              <a:prstGeom prst="rect">
                <a:avLst/>
              </a:prstGeom>
              <a:blipFill>
                <a:blip r:embed="rId8"/>
                <a:stretch>
                  <a:fillRect t="-5000"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1691680" y="4238019"/>
                <a:ext cx="46320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cs-CZ" sz="1800" i="1">
                              <a:latin typeface="Cambria Math" panose="02040503050406030204" pitchFamily="18" charset="0"/>
                            </a:rPr>
                          </m:ctrlPr>
                        </m:sSubPr>
                        <m:e>
                          <m:acc>
                            <m:accPr>
                              <m:chr m:val="̂"/>
                              <m:ctrlPr>
                                <a:rPr lang="cs-CZ" sz="1800" i="1">
                                  <a:latin typeface="Cambria Math" panose="02040503050406030204" pitchFamily="18" charset="0"/>
                                </a:rPr>
                              </m:ctrlPr>
                            </m:accPr>
                            <m:e>
                              <m:r>
                                <a:rPr lang="cs-CZ" sz="1800" i="1">
                                  <a:latin typeface="Cambria Math" panose="02040503050406030204" pitchFamily="18" charset="0"/>
                                </a:rPr>
                                <m:t>𝑢</m:t>
                              </m:r>
                            </m:e>
                          </m:acc>
                        </m:e>
                        <m:sub>
                          <m:r>
                            <a:rPr lang="cs-CZ" sz="1800" i="1">
                              <a:latin typeface="Cambria Math" panose="02040503050406030204" pitchFamily="18" charset="0"/>
                            </a:rPr>
                            <m:t>𝑡</m:t>
                          </m:r>
                        </m:sub>
                      </m:sSub>
                    </m:oMath>
                  </m:oMathPara>
                </a14:m>
                <a:endParaRPr lang="en-US" sz="1800" dirty="0"/>
              </a:p>
            </p:txBody>
          </p:sp>
        </mc:Choice>
        <mc:Fallback>
          <p:sp>
            <p:nvSpPr>
              <p:cNvPr id="14" name="Rectangle 13"/>
              <p:cNvSpPr>
                <a:spLocks noRot="1" noChangeAspect="1" noMove="1" noResize="1" noEditPoints="1" noAdjustHandles="1" noChangeArrowheads="1" noChangeShapeType="1" noTextEdit="1"/>
              </p:cNvSpPr>
              <p:nvPr/>
            </p:nvSpPr>
            <p:spPr>
              <a:xfrm>
                <a:off x="1691680" y="4238019"/>
                <a:ext cx="463204" cy="369332"/>
              </a:xfrm>
              <a:prstGeom prst="rect">
                <a:avLst/>
              </a:prstGeom>
              <a:blipFill>
                <a:blip r:embed="rId9"/>
                <a:stretch>
                  <a:fillRect t="-4918" r="-13333"/>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9EF6380-F2BB-4798-9072-37FEC27262B1}" type="slidenum">
              <a:rPr lang="en-GB" altLang="en-US" sz="1400">
                <a:latin typeface="Times New Roman" panose="02020603050405020304" pitchFamily="18" charset="0"/>
              </a:rPr>
              <a:pPr>
                <a:spcBef>
                  <a:spcPct val="0"/>
                </a:spcBef>
                <a:buFontTx/>
                <a:buNone/>
              </a:pPr>
              <a:t>25</a:t>
            </a:fld>
            <a:endParaRPr lang="en-GB" altLang="en-US" sz="1400">
              <a:latin typeface="Times New Roman" panose="02020603050405020304" pitchFamily="18" charset="0"/>
            </a:endParaRPr>
          </a:p>
        </p:txBody>
      </p:sp>
      <p:sp>
        <p:nvSpPr>
          <p:cNvPr id="25605" name="Rectangle 3"/>
          <p:cNvSpPr>
            <a:spLocks noGrp="1" noChangeArrowheads="1"/>
          </p:cNvSpPr>
          <p:nvPr>
            <p:ph type="body" idx="1"/>
          </p:nvPr>
        </p:nvSpPr>
        <p:spPr>
          <a:xfrm>
            <a:off x="304800" y="1828800"/>
            <a:ext cx="8331200" cy="4648200"/>
          </a:xfrm>
        </p:spPr>
        <p:txBody>
          <a:bodyPr/>
          <a:lstStyle/>
          <a:p>
            <a:pPr marL="0" indent="0" algn="just" eaLnBrk="1" hangingPunct="1">
              <a:buNone/>
            </a:pPr>
            <a:r>
              <a:rPr lang="cs-CZ" altLang="en-US" sz="2000" b="1" dirty="0" smtClean="0">
                <a:latin typeface="Times New Roman" panose="02020603050405020304" pitchFamily="18" charset="0"/>
              </a:rPr>
              <a:t>OR an F-test approach can be used:</a:t>
            </a:r>
          </a:p>
          <a:p>
            <a:pPr lvl="1" algn="just" eaLnBrk="1" hangingPunct="1"/>
            <a:r>
              <a:rPr lang="cs-CZ" altLang="en-US" dirty="0" smtClean="0">
                <a:latin typeface="Times New Roman" panose="02020603050405020304" pitchFamily="18" charset="0"/>
              </a:rPr>
              <a:t>Compute URSS from the u</a:t>
            </a:r>
            <a:r>
              <a:rPr lang="en-US" altLang="en-US" dirty="0" err="1" smtClean="0">
                <a:latin typeface="Times New Roman" panose="02020603050405020304" pitchFamily="18" charset="0"/>
              </a:rPr>
              <a:t>nrestricted</a:t>
            </a:r>
            <a:r>
              <a:rPr lang="en-US" altLang="en-US" dirty="0" smtClean="0">
                <a:latin typeface="Times New Roman" panose="02020603050405020304" pitchFamily="18" charset="0"/>
              </a:rPr>
              <a:t> regression</a:t>
            </a:r>
            <a:r>
              <a:rPr lang="cs-CZ" altLang="en-US" dirty="0" smtClean="0">
                <a:latin typeface="Times New Roman" panose="02020603050405020304" pitchFamily="18" charset="0"/>
              </a:rPr>
              <a:t> (**):</a:t>
            </a:r>
          </a:p>
          <a:p>
            <a:pPr lvl="1" algn="just" eaLnBrk="1" hangingPunct="1"/>
            <a:endParaRPr lang="cs-CZ" altLang="en-US" dirty="0">
              <a:latin typeface="Times New Roman" panose="02020603050405020304" pitchFamily="18" charset="0"/>
            </a:endParaRPr>
          </a:p>
          <a:p>
            <a:pPr lvl="1" algn="just" eaLnBrk="1" hangingPunct="1"/>
            <a:endParaRPr lang="cs-CZ" altLang="en-US" dirty="0" smtClean="0">
              <a:latin typeface="Times New Roman" panose="02020603050405020304" pitchFamily="18" charset="0"/>
            </a:endParaRPr>
          </a:p>
          <a:p>
            <a:pPr lvl="1" algn="just" eaLnBrk="1" hangingPunct="1"/>
            <a:r>
              <a:rPr lang="cs-CZ" altLang="en-US" dirty="0" smtClean="0">
                <a:latin typeface="Times New Roman" panose="02020603050405020304" pitchFamily="18" charset="0"/>
              </a:rPr>
              <a:t>Compute RRSS from the </a:t>
            </a:r>
            <a:r>
              <a:rPr lang="en-US" altLang="en-US" dirty="0" smtClean="0">
                <a:latin typeface="Times New Roman" panose="02020603050405020304" pitchFamily="18" charset="0"/>
              </a:rPr>
              <a:t>restricted regression</a:t>
            </a:r>
            <a:r>
              <a:rPr lang="cs-CZ" altLang="en-US" dirty="0" smtClean="0">
                <a:latin typeface="Times New Roman" panose="02020603050405020304" pitchFamily="18" charset="0"/>
              </a:rPr>
              <a:t> (***):</a:t>
            </a:r>
          </a:p>
          <a:p>
            <a:pPr lvl="1" algn="just" eaLnBrk="1" hangingPunct="1"/>
            <a:endParaRPr lang="cs-CZ" altLang="en-US" dirty="0" smtClean="0">
              <a:latin typeface="Times New Roman" panose="02020603050405020304" pitchFamily="18" charset="0"/>
            </a:endParaRPr>
          </a:p>
          <a:p>
            <a:pPr lvl="1" algn="just" eaLnBrk="1" hangingPunct="1"/>
            <a:endParaRPr lang="cs-CZ" altLang="en-US" dirty="0" smtClean="0">
              <a:latin typeface="Times New Roman" panose="02020603050405020304" pitchFamily="18" charset="0"/>
            </a:endParaRPr>
          </a:p>
          <a:p>
            <a:pPr lvl="1" algn="just" eaLnBrk="1" hangingPunct="1"/>
            <a:r>
              <a:rPr lang="cs-CZ" altLang="en-US" dirty="0" smtClean="0">
                <a:latin typeface="Times New Roman" panose="02020603050405020304" pitchFamily="18" charset="0"/>
              </a:rPr>
              <a:t>And perform the standard F-test for H</a:t>
            </a:r>
            <a:r>
              <a:rPr lang="cs-CZ" altLang="en-US" baseline="-25000" dirty="0" smtClean="0">
                <a:latin typeface="Times New Roman" panose="02020603050405020304" pitchFamily="18" charset="0"/>
              </a:rPr>
              <a:t>0</a:t>
            </a:r>
            <a:r>
              <a:rPr lang="cs-CZ" altLang="en-US" dirty="0" smtClean="0">
                <a:latin typeface="Times New Roman" panose="02020603050405020304" pitchFamily="18" charset="0"/>
              </a:rPr>
              <a:t>:</a:t>
            </a:r>
          </a:p>
          <a:p>
            <a:pPr lvl="1" algn="just" eaLnBrk="1" hangingPunct="1"/>
            <a:endParaRPr lang="cs-CZ" altLang="en-US" dirty="0" smtClean="0">
              <a:latin typeface="Times New Roman" panose="02020603050405020304" pitchFamily="18" charset="0"/>
            </a:endParaRPr>
          </a:p>
          <a:p>
            <a:pPr lvl="1" algn="just" eaLnBrk="1" hangingPunct="1"/>
            <a:endParaRPr lang="cs-CZ" altLang="en-US" sz="1200" dirty="0">
              <a:latin typeface="Times New Roman" panose="02020603050405020304" pitchFamily="18" charset="0"/>
            </a:endParaRPr>
          </a:p>
          <a:p>
            <a:pPr marL="457200" lvl="1" indent="0" algn="just" eaLnBrk="1" hangingPunct="1">
              <a:buNone/>
            </a:pPr>
            <a:r>
              <a:rPr lang="cs-CZ" altLang="en-US" b="1" dirty="0" smtClean="0">
                <a:solidFill>
                  <a:schemeClr val="accent1"/>
                </a:solidFill>
                <a:latin typeface="Times New Roman" panose="02020603050405020304" pitchFamily="18" charset="0"/>
              </a:rPr>
              <a:t>How to set r? </a:t>
            </a:r>
            <a:r>
              <a:rPr lang="cs-CZ" altLang="en-US" dirty="0" smtClean="0">
                <a:latin typeface="Times New Roman" panose="02020603050405020304" pitchFamily="18" charset="0"/>
              </a:rPr>
              <a:t>According to the frequency of data (if monthly, r=12, if quarterly, r=4) or simply try multiple values of r – for none of these values can there be autocorrelation found. </a:t>
            </a:r>
          </a:p>
          <a:p>
            <a:pPr algn="just" eaLnBrk="1" hangingPunct="1"/>
            <a:endParaRPr lang="en-GB" altLang="en-US" sz="2000" dirty="0" smtClean="0">
              <a:latin typeface="Times New Roman" panose="02020603050405020304" pitchFamily="18" charset="0"/>
            </a:endParaRPr>
          </a:p>
          <a:p>
            <a:pPr eaLnBrk="1" hangingPunct="1"/>
            <a:endParaRPr lang="en-US" altLang="en-US" sz="2000" dirty="0" smtClean="0">
              <a:latin typeface="Times New Roman" panose="02020603050405020304" pitchFamily="18" charset="0"/>
            </a:endParaRPr>
          </a:p>
        </p:txBody>
      </p:sp>
      <p:sp>
        <p:nvSpPr>
          <p:cNvPr id="12" name="Rectangle 2"/>
          <p:cNvSpPr>
            <a:spLocks noGrp="1" noChangeArrowheads="1"/>
          </p:cNvSpPr>
          <p:nvPr>
            <p:ph type="title"/>
          </p:nvPr>
        </p:nvSpPr>
        <p:spPr>
          <a:xfrm>
            <a:off x="12192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Another Test for Autocorrelation: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The </a:t>
            </a:r>
            <a:r>
              <a:rPr lang="en-GB" altLang="en-US" sz="2500" b="1" dirty="0" err="1" smtClean="0">
                <a:solidFill>
                  <a:schemeClr val="tx1"/>
                </a:solidFill>
                <a:latin typeface="Times New Roman" panose="02020603050405020304" pitchFamily="18" charset="0"/>
              </a:rPr>
              <a:t>Breusch</a:t>
            </a:r>
            <a:r>
              <a:rPr lang="en-GB" altLang="en-US" sz="2500" b="1" dirty="0" smtClean="0">
                <a:solidFill>
                  <a:schemeClr val="tx1"/>
                </a:solidFill>
                <a:latin typeface="Times New Roman" panose="02020603050405020304" pitchFamily="18" charset="0"/>
              </a:rPr>
              <a:t>-Godfrey Test</a:t>
            </a:r>
            <a:br>
              <a:rPr lang="en-GB" altLang="en-US" sz="2500" b="1" dirty="0" smtClean="0">
                <a:solidFill>
                  <a:schemeClr val="tx1"/>
                </a:solidFill>
                <a:latin typeface="Times New Roman" panose="02020603050405020304" pitchFamily="18" charset="0"/>
              </a:rPr>
            </a:b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15" name="TextBox 14"/>
              <p:cNvSpPr txBox="1"/>
              <p:nvPr/>
            </p:nvSpPr>
            <p:spPr>
              <a:xfrm>
                <a:off x="1125370" y="2643485"/>
                <a:ext cx="625196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Sub>
                      <m:r>
                        <a:rPr lang="cs-CZ" sz="2000" b="0" i="1" smtClean="0">
                          <a:latin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𝛾</m:t>
                          </m:r>
                        </m:e>
                        <m:sub>
                          <m:r>
                            <a:rPr lang="cs-CZ" sz="2000" b="0" i="1" smtClean="0">
                              <a:latin typeface="Cambria Math" panose="02040503050406030204" pitchFamily="18" charset="0"/>
                              <a:ea typeface="Cambria Math" panose="02040503050406030204" pitchFamily="18" charset="0"/>
                            </a:rPr>
                            <m:t>1</m:t>
                          </m:r>
                        </m:sub>
                      </m:sSub>
                      <m:r>
                        <a:rPr lang="cs-CZ" sz="2000" b="0" i="1" smtClean="0">
                          <a:latin typeface="Cambria Math" panose="02040503050406030204" pitchFamily="18" charset="0"/>
                          <a:ea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𝛾</m:t>
                          </m:r>
                        </m:e>
                        <m:sub>
                          <m:r>
                            <a:rPr lang="cs-CZ" sz="2000" b="0" i="1" smtClean="0">
                              <a:latin typeface="Cambria Math" panose="02040503050406030204" pitchFamily="18" charset="0"/>
                              <a:ea typeface="Cambria Math" panose="02040503050406030204" pitchFamily="18" charset="0"/>
                            </a:rPr>
                            <m:t>2</m:t>
                          </m:r>
                        </m:sub>
                      </m:sSub>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 </m:t>
                          </m:r>
                          <m:r>
                            <a:rPr lang="cs-CZ" sz="2000" b="0" i="1" smtClean="0">
                              <a:latin typeface="Cambria Math" panose="02040503050406030204" pitchFamily="18" charset="0"/>
                              <a:ea typeface="Cambria Math" panose="02040503050406030204" pitchFamily="18" charset="0"/>
                            </a:rPr>
                            <m:t>𝑥</m:t>
                          </m:r>
                        </m:e>
                        <m:sub>
                          <m:r>
                            <a:rPr lang="cs-CZ" sz="2000" b="0" i="1" smtClean="0">
                              <a:latin typeface="Cambria Math" panose="02040503050406030204" pitchFamily="18" charset="0"/>
                              <a:ea typeface="Cambria Math" panose="02040503050406030204" pitchFamily="18" charset="0"/>
                            </a:rPr>
                            <m:t>2</m:t>
                          </m:r>
                          <m:r>
                            <a:rPr lang="cs-CZ" sz="2000" b="0" i="1" smtClean="0">
                              <a:latin typeface="Cambria Math" panose="02040503050406030204" pitchFamily="18" charset="0"/>
                              <a:ea typeface="Cambria Math" panose="02040503050406030204" pitchFamily="18" charset="0"/>
                            </a:rPr>
                            <m:t>𝑡</m:t>
                          </m:r>
                        </m:sub>
                      </m:sSub>
                      <m:r>
                        <m:rPr>
                          <m:nor/>
                        </m:rPr>
                        <a:rPr lang="cs-CZ" sz="2000" dirty="0" smtClean="0"/>
                        <m:t>+...+</m:t>
                      </m:r>
                      <m:sSub>
                        <m:sSubPr>
                          <m:ctrlPr>
                            <a:rPr lang="cs-CZ" sz="2000" b="0" i="1" dirty="0" smtClean="0">
                              <a:latin typeface="Cambria Math" panose="02040503050406030204" pitchFamily="18" charset="0"/>
                              <a:ea typeface="Cambria Math" panose="02040503050406030204" pitchFamily="18" charset="0"/>
                            </a:rPr>
                          </m:ctrlPr>
                        </m:sSubPr>
                        <m:e>
                          <m:r>
                            <m:rPr>
                              <m:sty m:val="p"/>
                            </m:rPr>
                            <a:rPr lang="el-GR" sz="2000" i="1" dirty="0" smtClean="0">
                              <a:latin typeface="Cambria Math" panose="02040503050406030204" pitchFamily="18" charset="0"/>
                              <a:ea typeface="Cambria Math" panose="02040503050406030204" pitchFamily="18" charset="0"/>
                            </a:rPr>
                            <m:t>γ</m:t>
                          </m:r>
                        </m:e>
                        <m:sub>
                          <m:r>
                            <a:rPr lang="cs-CZ" sz="2000" b="0" i="1" dirty="0" smtClean="0">
                              <a:latin typeface="Cambria Math" panose="02040503050406030204" pitchFamily="18" charset="0"/>
                              <a:ea typeface="Cambria Math" panose="02040503050406030204" pitchFamily="18" charset="0"/>
                            </a:rPr>
                            <m:t>𝑘</m:t>
                          </m:r>
                        </m:sub>
                      </m:sSub>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𝑥</m:t>
                          </m:r>
                        </m:e>
                        <m:sub>
                          <m:r>
                            <a:rPr lang="cs-CZ" sz="2000" b="0" i="1" dirty="0" smtClean="0">
                              <a:latin typeface="Cambria Math" panose="02040503050406030204" pitchFamily="18" charset="0"/>
                              <a:ea typeface="Cambria Math" panose="02040503050406030204" pitchFamily="18" charset="0"/>
                            </a:rPr>
                            <m:t>𝑘𝑡</m:t>
                          </m:r>
                        </m:sub>
                      </m:sSub>
                      <m:r>
                        <a:rPr lang="cs-CZ" sz="2000" b="0" i="1" dirty="0" smtClean="0">
                          <a:latin typeface="Cambria Math" panose="02040503050406030204" pitchFamily="18" charset="0"/>
                          <a:ea typeface="Cambria Math" panose="02040503050406030204" pitchFamily="18" charset="0"/>
                        </a:rPr>
                        <m:t>+</m:t>
                      </m:r>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𝜌</m:t>
                          </m:r>
                        </m:e>
                        <m:sub>
                          <m:r>
                            <a:rPr lang="cs-CZ" sz="2000" b="0" i="1" dirty="0" smtClean="0">
                              <a:latin typeface="Cambria Math" panose="02040503050406030204" pitchFamily="18" charset="0"/>
                              <a:ea typeface="Cambria Math" panose="02040503050406030204" pitchFamily="18" charset="0"/>
                            </a:rPr>
                            <m:t>1</m:t>
                          </m:r>
                        </m:sub>
                      </m:sSub>
                      <m:sSub>
                        <m:sSubPr>
                          <m:ctrlPr>
                            <a:rPr lang="cs-CZ" sz="2000" b="0" i="1" smtClean="0">
                              <a:latin typeface="Cambria Math" panose="02040503050406030204" pitchFamily="18" charset="0"/>
                              <a:ea typeface="Cambria Math" panose="02040503050406030204" pitchFamily="18" charset="0"/>
                            </a:rPr>
                          </m:ctrlPr>
                        </m:sSubPr>
                        <m:e>
                          <m:acc>
                            <m:accPr>
                              <m:chr m:val="̂"/>
                              <m:ctrlPr>
                                <a:rPr lang="cs-CZ" sz="2000" b="0" i="1" dirty="0" smtClean="0">
                                  <a:latin typeface="Cambria Math" panose="02040503050406030204" pitchFamily="18" charset="0"/>
                                  <a:ea typeface="Cambria Math" panose="02040503050406030204" pitchFamily="18" charset="0"/>
                                </a:rPr>
                              </m:ctrlPr>
                            </m:accPr>
                            <m:e>
                              <m:r>
                                <a:rPr lang="cs-CZ" sz="2000" b="0" i="1" dirty="0" smtClean="0">
                                  <a:latin typeface="Cambria Math" panose="02040503050406030204" pitchFamily="18" charset="0"/>
                                  <a:ea typeface="Cambria Math" panose="02040503050406030204" pitchFamily="18" charset="0"/>
                                </a:rPr>
                                <m:t>𝑢</m:t>
                              </m:r>
                            </m:e>
                          </m:acc>
                        </m:e>
                        <m:sub>
                          <m:r>
                            <a:rPr lang="cs-CZ" sz="2000" b="0" i="1" smtClean="0">
                              <a:latin typeface="Cambria Math" panose="02040503050406030204" pitchFamily="18" charset="0"/>
                            </a:rPr>
                            <m:t>𝑡</m:t>
                          </m:r>
                          <m:r>
                            <a:rPr lang="cs-CZ" sz="2000" b="0" i="1" smtClean="0">
                              <a:latin typeface="Cambria Math" panose="02040503050406030204" pitchFamily="18" charset="0"/>
                            </a:rPr>
                            <m:t>−1</m:t>
                          </m:r>
                        </m:sub>
                      </m:sSub>
                      <m:r>
                        <a:rPr lang="cs-CZ" sz="2000" b="0" i="1" smtClean="0">
                          <a:latin typeface="Cambria Math" panose="02040503050406030204" pitchFamily="18" charset="0"/>
                        </a:rPr>
                        <m:t>+…+</m:t>
                      </m:r>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𝜌</m:t>
                          </m:r>
                        </m:e>
                        <m:sub>
                          <m:r>
                            <a:rPr lang="cs-CZ" sz="2000" b="0" i="1" dirty="0" smtClean="0">
                              <a:latin typeface="Cambria Math" panose="02040503050406030204" pitchFamily="18" charset="0"/>
                              <a:ea typeface="Cambria Math" panose="02040503050406030204" pitchFamily="18" charset="0"/>
                            </a:rPr>
                            <m:t>𝑟</m:t>
                          </m:r>
                        </m:sub>
                      </m:sSub>
                      <m:sSub>
                        <m:sSubPr>
                          <m:ctrlPr>
                            <a:rPr lang="cs-CZ" sz="2000" b="0" i="1" smtClean="0">
                              <a:latin typeface="Cambria Math" panose="02040503050406030204" pitchFamily="18" charset="0"/>
                              <a:ea typeface="Cambria Math" panose="02040503050406030204" pitchFamily="18" charset="0"/>
                            </a:rPr>
                          </m:ctrlPr>
                        </m:sSubPr>
                        <m:e>
                          <m:acc>
                            <m:accPr>
                              <m:chr m:val="̂"/>
                              <m:ctrlPr>
                                <a:rPr lang="cs-CZ" sz="2000" b="0" i="1" dirty="0" smtClean="0">
                                  <a:latin typeface="Cambria Math" panose="02040503050406030204" pitchFamily="18" charset="0"/>
                                  <a:ea typeface="Cambria Math" panose="02040503050406030204" pitchFamily="18" charset="0"/>
                                </a:rPr>
                              </m:ctrlPr>
                            </m:accPr>
                            <m:e>
                              <m:r>
                                <a:rPr lang="cs-CZ" sz="2000" b="0" i="1" dirty="0" smtClean="0">
                                  <a:latin typeface="Cambria Math" panose="02040503050406030204" pitchFamily="18" charset="0"/>
                                  <a:ea typeface="Cambria Math" panose="02040503050406030204" pitchFamily="18" charset="0"/>
                                </a:rPr>
                                <m:t>𝑢</m:t>
                              </m:r>
                            </m:e>
                          </m:acc>
                        </m:e>
                        <m:sub>
                          <m:r>
                            <a:rPr lang="cs-CZ" sz="2000" b="0" i="1" smtClean="0">
                              <a:latin typeface="Cambria Math" panose="02040503050406030204" pitchFamily="18" charset="0"/>
                            </a:rPr>
                            <m:t>𝑡</m:t>
                          </m:r>
                          <m:r>
                            <a:rPr lang="cs-CZ" sz="2000" b="0" i="1" smtClean="0">
                              <a:latin typeface="Cambria Math" panose="02040503050406030204" pitchFamily="18" charset="0"/>
                            </a:rPr>
                            <m:t>−</m:t>
                          </m:r>
                          <m:r>
                            <a:rPr lang="cs-CZ" sz="2000" b="0" i="1" smtClean="0">
                              <a:latin typeface="Cambria Math" panose="02040503050406030204" pitchFamily="18" charset="0"/>
                            </a:rPr>
                            <m:t>𝑟</m:t>
                          </m:r>
                        </m:sub>
                      </m:sSub>
                      <m:r>
                        <a:rPr lang="cs-CZ" sz="2000" b="0" i="1" smtClean="0">
                          <a:latin typeface="Cambria Math" panose="02040503050406030204" pitchFamily="18" charset="0"/>
                        </a:rPr>
                        <m:t>+</m:t>
                      </m:r>
                      <m:sSub>
                        <m:sSubPr>
                          <m:ctrlPr>
                            <a:rPr lang="cs-CZ" sz="2000" b="0" i="1" smtClean="0">
                              <a:latin typeface="Cambria Math" panose="02040503050406030204" pitchFamily="18" charset="0"/>
                            </a:rPr>
                          </m:ctrlPr>
                        </m:sSubPr>
                        <m:e>
                          <m:r>
                            <a:rPr lang="cs-CZ" sz="2000" b="0" i="1" smtClean="0">
                              <a:latin typeface="Cambria Math" panose="02040503050406030204" pitchFamily="18" charset="0"/>
                            </a:rPr>
                            <m:t>𝑣</m:t>
                          </m:r>
                        </m:e>
                        <m:sub>
                          <m:r>
                            <a:rPr lang="cs-CZ" sz="2000" b="0" i="1" smtClean="0">
                              <a:latin typeface="Cambria Math" panose="02040503050406030204" pitchFamily="18" charset="0"/>
                            </a:rPr>
                            <m:t>𝑡</m:t>
                          </m:r>
                        </m:sub>
                      </m:sSub>
                    </m:oMath>
                  </m:oMathPara>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125370" y="2643485"/>
                <a:ext cx="6251968" cy="307777"/>
              </a:xfrm>
              <a:prstGeom prst="rect">
                <a:avLst/>
              </a:prstGeom>
              <a:blipFill rotWithShape="0">
                <a:blip r:embed="rId2"/>
                <a:stretch>
                  <a:fillRect t="-22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102462" y="3813583"/>
                <a:ext cx="34584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Sub>
                      <m:r>
                        <a:rPr lang="cs-CZ" sz="2000" b="0" i="1" smtClean="0">
                          <a:latin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𝛾</m:t>
                          </m:r>
                        </m:e>
                        <m:sub>
                          <m:r>
                            <a:rPr lang="cs-CZ" sz="2000" b="0" i="1" smtClean="0">
                              <a:latin typeface="Cambria Math" panose="02040503050406030204" pitchFamily="18" charset="0"/>
                              <a:ea typeface="Cambria Math" panose="02040503050406030204" pitchFamily="18" charset="0"/>
                            </a:rPr>
                            <m:t>1</m:t>
                          </m:r>
                        </m:sub>
                      </m:sSub>
                      <m:r>
                        <a:rPr lang="cs-CZ" sz="2000" b="0" i="1" smtClean="0">
                          <a:latin typeface="Cambria Math" panose="02040503050406030204" pitchFamily="18" charset="0"/>
                          <a:ea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𝛾</m:t>
                          </m:r>
                        </m:e>
                        <m:sub>
                          <m:r>
                            <a:rPr lang="cs-CZ" sz="2000" b="0" i="1" smtClean="0">
                              <a:latin typeface="Cambria Math" panose="02040503050406030204" pitchFamily="18" charset="0"/>
                              <a:ea typeface="Cambria Math" panose="02040503050406030204" pitchFamily="18" charset="0"/>
                            </a:rPr>
                            <m:t>2</m:t>
                          </m:r>
                        </m:sub>
                      </m:sSub>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 </m:t>
                          </m:r>
                          <m:r>
                            <a:rPr lang="cs-CZ" sz="2000" b="0" i="1" smtClean="0">
                              <a:latin typeface="Cambria Math" panose="02040503050406030204" pitchFamily="18" charset="0"/>
                              <a:ea typeface="Cambria Math" panose="02040503050406030204" pitchFamily="18" charset="0"/>
                            </a:rPr>
                            <m:t>𝑥</m:t>
                          </m:r>
                        </m:e>
                        <m:sub>
                          <m:r>
                            <a:rPr lang="cs-CZ" sz="2000" b="0" i="1" smtClean="0">
                              <a:latin typeface="Cambria Math" panose="02040503050406030204" pitchFamily="18" charset="0"/>
                              <a:ea typeface="Cambria Math" panose="02040503050406030204" pitchFamily="18" charset="0"/>
                            </a:rPr>
                            <m:t>2</m:t>
                          </m:r>
                          <m:r>
                            <a:rPr lang="cs-CZ" sz="2000" b="0" i="1" smtClean="0">
                              <a:latin typeface="Cambria Math" panose="02040503050406030204" pitchFamily="18" charset="0"/>
                              <a:ea typeface="Cambria Math" panose="02040503050406030204" pitchFamily="18" charset="0"/>
                            </a:rPr>
                            <m:t>𝑡</m:t>
                          </m:r>
                        </m:sub>
                      </m:sSub>
                      <m:r>
                        <m:rPr>
                          <m:nor/>
                        </m:rPr>
                        <a:rPr lang="cs-CZ" sz="2000" dirty="0" smtClean="0"/>
                        <m:t>+...+</m:t>
                      </m:r>
                      <m:sSub>
                        <m:sSubPr>
                          <m:ctrlPr>
                            <a:rPr lang="cs-CZ" sz="2000" b="0" i="1" dirty="0" smtClean="0">
                              <a:latin typeface="Cambria Math" panose="02040503050406030204" pitchFamily="18" charset="0"/>
                              <a:ea typeface="Cambria Math" panose="02040503050406030204" pitchFamily="18" charset="0"/>
                            </a:rPr>
                          </m:ctrlPr>
                        </m:sSubPr>
                        <m:e>
                          <m:r>
                            <m:rPr>
                              <m:sty m:val="p"/>
                            </m:rPr>
                            <a:rPr lang="el-GR" sz="2000" i="1" dirty="0" smtClean="0">
                              <a:latin typeface="Cambria Math" panose="02040503050406030204" pitchFamily="18" charset="0"/>
                              <a:ea typeface="Cambria Math" panose="02040503050406030204" pitchFamily="18" charset="0"/>
                            </a:rPr>
                            <m:t>γ</m:t>
                          </m:r>
                        </m:e>
                        <m:sub>
                          <m:r>
                            <a:rPr lang="cs-CZ" sz="2000" b="0" i="1" dirty="0" smtClean="0">
                              <a:latin typeface="Cambria Math" panose="02040503050406030204" pitchFamily="18" charset="0"/>
                              <a:ea typeface="Cambria Math" panose="02040503050406030204" pitchFamily="18" charset="0"/>
                            </a:rPr>
                            <m:t>𝑘</m:t>
                          </m:r>
                        </m:sub>
                      </m:sSub>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𝑥</m:t>
                          </m:r>
                        </m:e>
                        <m:sub>
                          <m:r>
                            <a:rPr lang="cs-CZ" sz="2000" b="0" i="1" dirty="0" smtClean="0">
                              <a:latin typeface="Cambria Math" panose="02040503050406030204" pitchFamily="18" charset="0"/>
                              <a:ea typeface="Cambria Math" panose="02040503050406030204" pitchFamily="18" charset="0"/>
                            </a:rPr>
                            <m:t>𝑘𝑡</m:t>
                          </m:r>
                        </m:sub>
                      </m:sSub>
                      <m:r>
                        <a:rPr lang="cs-CZ" sz="2000" b="0" i="1" dirty="0" smtClean="0">
                          <a:latin typeface="Cambria Math" panose="02040503050406030204" pitchFamily="18" charset="0"/>
                          <a:ea typeface="Cambria Math" panose="02040503050406030204" pitchFamily="18" charset="0"/>
                        </a:rPr>
                        <m:t>+</m:t>
                      </m:r>
                      <m:sSub>
                        <m:sSubPr>
                          <m:ctrlPr>
                            <a:rPr lang="cs-CZ" sz="2000" b="0" i="1" smtClean="0">
                              <a:latin typeface="Cambria Math" panose="02040503050406030204" pitchFamily="18" charset="0"/>
                            </a:rPr>
                          </m:ctrlPr>
                        </m:sSubPr>
                        <m:e>
                          <m:r>
                            <a:rPr lang="cs-CZ" sz="2000" b="0" i="1" smtClean="0">
                              <a:latin typeface="Cambria Math" panose="02040503050406030204" pitchFamily="18" charset="0"/>
                            </a:rPr>
                            <m:t>𝑢</m:t>
                          </m:r>
                        </m:e>
                        <m:sub>
                          <m:r>
                            <a:rPr lang="cs-CZ" sz="2000" b="0" i="1" smtClean="0">
                              <a:latin typeface="Cambria Math" panose="02040503050406030204" pitchFamily="18" charset="0"/>
                            </a:rPr>
                            <m:t>𝑡</m:t>
                          </m:r>
                        </m:sub>
                      </m:sSub>
                    </m:oMath>
                  </m:oMathPara>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102462" y="3813583"/>
                <a:ext cx="3458447" cy="307777"/>
              </a:xfrm>
              <a:prstGeom prst="rect">
                <a:avLst/>
              </a:prstGeom>
              <a:blipFill rotWithShape="0">
                <a:blip r:embed="rId3"/>
                <a:stretch>
                  <a:fillRect l="-882" t="-22000" r="-176"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125370" y="4877102"/>
                <a:ext cx="41529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𝜌</m:t>
                          </m:r>
                        </m:e>
                        <m:sub>
                          <m:r>
                            <a:rPr lang="cs-CZ" sz="2000" b="0" i="1" dirty="0" smtClean="0">
                              <a:latin typeface="Cambria Math" panose="02040503050406030204" pitchFamily="18" charset="0"/>
                              <a:ea typeface="Cambria Math" panose="02040503050406030204" pitchFamily="18" charset="0"/>
                            </a:rPr>
                            <m:t>1</m:t>
                          </m:r>
                        </m:sub>
                      </m:sSub>
                      <m:r>
                        <a:rPr lang="cs-CZ" sz="2000" b="0" i="1" smtClean="0">
                          <a:latin typeface="Cambria Math" panose="02040503050406030204" pitchFamily="18" charset="0"/>
                          <a:ea typeface="Cambria Math" panose="02040503050406030204" pitchFamily="18" charset="0"/>
                        </a:rPr>
                        <m:t>=0 </m:t>
                      </m:r>
                      <m:r>
                        <a:rPr lang="cs-CZ" sz="2000" b="0" i="1" smtClean="0">
                          <a:latin typeface="Cambria Math" panose="02040503050406030204" pitchFamily="18" charset="0"/>
                        </a:rPr>
                        <m:t>𝑎𝑛𝑑</m:t>
                      </m:r>
                      <m:r>
                        <a:rPr lang="cs-CZ" sz="2000" b="0" i="1" smtClean="0">
                          <a:latin typeface="Cambria Math" panose="02040503050406030204" pitchFamily="18" charset="0"/>
                        </a:rPr>
                        <m:t> </m:t>
                      </m:r>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𝜌</m:t>
                          </m:r>
                        </m:e>
                        <m:sub>
                          <m:r>
                            <a:rPr lang="cs-CZ" sz="2000" b="0" i="1" dirty="0" smtClean="0">
                              <a:latin typeface="Cambria Math" panose="02040503050406030204" pitchFamily="18" charset="0"/>
                              <a:ea typeface="Cambria Math" panose="02040503050406030204" pitchFamily="18" charset="0"/>
                            </a:rPr>
                            <m:t>2</m:t>
                          </m:r>
                        </m:sub>
                      </m:sSub>
                      <m:r>
                        <a:rPr lang="cs-CZ" sz="2000" b="0" i="1" smtClean="0">
                          <a:latin typeface="Cambria Math" panose="02040503050406030204" pitchFamily="18" charset="0"/>
                          <a:ea typeface="Cambria Math" panose="02040503050406030204" pitchFamily="18" charset="0"/>
                        </a:rPr>
                        <m:t>=0 </m:t>
                      </m:r>
                      <m:r>
                        <a:rPr lang="cs-CZ" sz="2000" b="0" i="1" smtClean="0">
                          <a:latin typeface="Cambria Math" panose="02040503050406030204" pitchFamily="18" charset="0"/>
                          <a:ea typeface="Cambria Math" panose="02040503050406030204" pitchFamily="18" charset="0"/>
                        </a:rPr>
                        <m:t>𝑎𝑛𝑑</m:t>
                      </m:r>
                      <m:r>
                        <a:rPr lang="cs-CZ" sz="2000" b="0" i="1" smtClean="0">
                          <a:latin typeface="Cambria Math" panose="02040503050406030204" pitchFamily="18" charset="0"/>
                        </a:rPr>
                        <m:t>… </m:t>
                      </m:r>
                      <m:r>
                        <a:rPr lang="cs-CZ" sz="2000" b="0" i="1" smtClean="0">
                          <a:latin typeface="Cambria Math" panose="02040503050406030204" pitchFamily="18" charset="0"/>
                        </a:rPr>
                        <m:t>𝑎𝑛𝑑</m:t>
                      </m:r>
                      <m:r>
                        <a:rPr lang="cs-CZ" sz="2000" b="0" i="1" smtClean="0">
                          <a:latin typeface="Cambria Math" panose="02040503050406030204" pitchFamily="18" charset="0"/>
                        </a:rPr>
                        <m:t> </m:t>
                      </m:r>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𝜌</m:t>
                          </m:r>
                        </m:e>
                        <m:sub>
                          <m:r>
                            <a:rPr lang="cs-CZ" sz="2000" b="0" i="1" dirty="0" smtClean="0">
                              <a:latin typeface="Cambria Math" panose="02040503050406030204" pitchFamily="18" charset="0"/>
                              <a:ea typeface="Cambria Math" panose="02040503050406030204" pitchFamily="18" charset="0"/>
                            </a:rPr>
                            <m:t>𝑟</m:t>
                          </m:r>
                        </m:sub>
                      </m:sSub>
                      <m:r>
                        <a:rPr lang="cs-CZ" sz="2000" b="0" i="1" smtClean="0">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125370" y="4877102"/>
                <a:ext cx="4152996" cy="307777"/>
              </a:xfrm>
              <a:prstGeom prst="rect">
                <a:avLst/>
              </a:prstGeom>
              <a:blipFill rotWithShape="0">
                <a:blip r:embed="rId4"/>
                <a:stretch>
                  <a:fillRect l="-1028" r="-881" b="-25490"/>
                </a:stretch>
              </a:blipFill>
            </p:spPr>
            <p:txBody>
              <a:bodyPr/>
              <a:lstStyle/>
              <a:p>
                <a:r>
                  <a:rPr lang="en-US">
                    <a:noFill/>
                  </a:rPr>
                  <a:t> </a:t>
                </a:r>
              </a:p>
            </p:txBody>
          </p:sp>
        </mc:Fallback>
      </mc:AlternateContent>
    </p:spTree>
    <p:extLst>
      <p:ext uri="{BB962C8B-B14F-4D97-AF65-F5344CB8AC3E}">
        <p14:creationId xmlns:p14="http://schemas.microsoft.com/office/powerpoint/2010/main" val="3253525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CCEB11D-C67A-43D4-B031-8121DEAA78F6}" type="slidenum">
              <a:rPr lang="en-GB" altLang="en-US" sz="1400">
                <a:latin typeface="Times New Roman" panose="02020603050405020304" pitchFamily="18" charset="0"/>
              </a:rPr>
              <a:pPr>
                <a:spcBef>
                  <a:spcPct val="0"/>
                </a:spcBef>
                <a:buFontTx/>
                <a:buNone/>
              </a:pPr>
              <a:t>26</a:t>
            </a:fld>
            <a:endParaRPr lang="en-GB" altLang="en-US" sz="1400">
              <a:latin typeface="Times New Roman" panose="02020603050405020304" pitchFamily="18" charset="0"/>
            </a:endParaRPr>
          </a:p>
        </p:txBody>
      </p:sp>
      <p:sp>
        <p:nvSpPr>
          <p:cNvPr id="26628" name="Rectangle 2"/>
          <p:cNvSpPr>
            <a:spLocks noGrp="1" noChangeArrowheads="1"/>
          </p:cNvSpPr>
          <p:nvPr>
            <p:ph type="title"/>
          </p:nvPr>
        </p:nvSpPr>
        <p:spPr>
          <a:xfrm>
            <a:off x="9144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Consequences of Ignoring Autocorrelation</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 if it is Present</a:t>
            </a:r>
            <a:br>
              <a:rPr lang="en-GB" altLang="en-US" sz="2500" b="1" dirty="0" smtClean="0">
                <a:solidFill>
                  <a:schemeClr val="tx1"/>
                </a:solidFill>
                <a:latin typeface="Times New Roman" panose="02020603050405020304" pitchFamily="18" charset="0"/>
              </a:rPr>
            </a:br>
            <a:endParaRPr lang="en-US" altLang="en-US" dirty="0" smtClean="0">
              <a:solidFill>
                <a:schemeClr val="tx1"/>
              </a:solidFill>
            </a:endParaRPr>
          </a:p>
        </p:txBody>
      </p:sp>
      <p:sp>
        <p:nvSpPr>
          <p:cNvPr id="26629" name="Rectangle 3"/>
          <p:cNvSpPr>
            <a:spLocks noGrp="1" noChangeArrowheads="1"/>
          </p:cNvSpPr>
          <p:nvPr>
            <p:ph type="body" idx="1"/>
          </p:nvPr>
        </p:nvSpPr>
        <p:spPr/>
        <p:txBody>
          <a:bodyPr/>
          <a:lstStyle/>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The </a:t>
            </a:r>
            <a:r>
              <a:rPr lang="en-GB" altLang="en-US" sz="2000" b="1" dirty="0" smtClean="0">
                <a:latin typeface="Times New Roman" panose="02020603050405020304" pitchFamily="18" charset="0"/>
              </a:rPr>
              <a:t>coefficient estimates derived using OLS are still unbiased</a:t>
            </a:r>
            <a:r>
              <a:rPr lang="en-GB" altLang="en-US" sz="2000" dirty="0" smtClean="0">
                <a:latin typeface="Times New Roman" panose="02020603050405020304" pitchFamily="18" charset="0"/>
              </a:rPr>
              <a:t>, but </a:t>
            </a:r>
            <a:r>
              <a:rPr lang="en-GB" altLang="en-US" sz="2000" b="1" dirty="0" smtClean="0">
                <a:latin typeface="Times New Roman" panose="02020603050405020304" pitchFamily="18" charset="0"/>
              </a:rPr>
              <a:t>they are inefficient</a:t>
            </a:r>
            <a:r>
              <a:rPr lang="en-GB" altLang="en-US" sz="2000" dirty="0" smtClean="0">
                <a:latin typeface="Times New Roman" panose="02020603050405020304" pitchFamily="18" charset="0"/>
              </a:rPr>
              <a:t>, i.e. they are not BLUE, even in large sample sizes.</a:t>
            </a: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Thus, if the </a:t>
            </a:r>
            <a:r>
              <a:rPr lang="en-GB" altLang="en-US" sz="2000" b="1" dirty="0" smtClean="0">
                <a:latin typeface="Times New Roman" panose="02020603050405020304" pitchFamily="18" charset="0"/>
              </a:rPr>
              <a:t>standard error estimates are inappropriate</a:t>
            </a:r>
            <a:r>
              <a:rPr lang="en-GB" altLang="en-US" sz="2000" dirty="0" smtClean="0">
                <a:latin typeface="Times New Roman" panose="02020603050405020304" pitchFamily="18" charset="0"/>
              </a:rPr>
              <a:t>, there exists the possibility that we </a:t>
            </a:r>
            <a:r>
              <a:rPr lang="en-GB" altLang="en-US" sz="2000" b="1" dirty="0" smtClean="0">
                <a:latin typeface="Times New Roman" panose="02020603050405020304" pitchFamily="18" charset="0"/>
              </a:rPr>
              <a:t>could make the wrong inferences</a:t>
            </a:r>
            <a:r>
              <a:rPr lang="en-GB" altLang="en-US" sz="2000" dirty="0" smtClean="0">
                <a:latin typeface="Times New Roman" panose="02020603050405020304" pitchFamily="18" charset="0"/>
              </a:rPr>
              <a:t>.</a:t>
            </a:r>
          </a:p>
          <a:p>
            <a:pPr algn="just" eaLnBrk="1" hangingPunct="1"/>
            <a:endParaRPr lang="en-GB" altLang="en-US" sz="2000" dirty="0" smtClean="0">
              <a:latin typeface="Times New Roman" panose="02020603050405020304" pitchFamily="18" charset="0"/>
            </a:endParaRPr>
          </a:p>
          <a:p>
            <a:pPr algn="just" eaLnBrk="1" hangingPunct="1"/>
            <a:r>
              <a:rPr lang="en-GB" altLang="en-US" sz="2000" b="1" i="1" dirty="0" smtClean="0">
                <a:latin typeface="Times New Roman" panose="02020603050405020304" pitchFamily="18" charset="0"/>
              </a:rPr>
              <a:t>R</a:t>
            </a:r>
            <a:r>
              <a:rPr lang="en-GB" altLang="en-US" sz="2000" b="1" baseline="30000" dirty="0" smtClean="0">
                <a:latin typeface="Times New Roman" panose="02020603050405020304" pitchFamily="18" charset="0"/>
              </a:rPr>
              <a:t>2</a:t>
            </a:r>
            <a:r>
              <a:rPr lang="en-GB" altLang="en-US" sz="2000" b="1" dirty="0" smtClean="0">
                <a:latin typeface="Times New Roman" panose="02020603050405020304" pitchFamily="18" charset="0"/>
              </a:rPr>
              <a:t> is likely to be inflated </a:t>
            </a:r>
            <a:r>
              <a:rPr lang="en-GB" altLang="en-US" sz="2000" dirty="0" smtClean="0">
                <a:latin typeface="Times New Roman" panose="02020603050405020304" pitchFamily="18" charset="0"/>
              </a:rPr>
              <a:t>relative to its “correct” value for positively correlated residuals.</a:t>
            </a:r>
          </a:p>
          <a:p>
            <a:pPr algn="just" eaLnBrk="1" hangingPunct="1"/>
            <a:endParaRPr lang="en-GB" altLang="en-US" sz="2000" dirty="0" smtClean="0">
              <a:latin typeface="Times New Roman" panose="02020603050405020304" pitchFamily="18" charset="0"/>
            </a:endParaRPr>
          </a:p>
          <a:p>
            <a:pPr eaLnBrk="1" hangingPunct="1"/>
            <a:endParaRPr lang="en-US" altLang="en-US" sz="20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xfrm>
            <a:off x="666623" y="6248400"/>
            <a:ext cx="5181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F5D0856-2AD4-4E88-8AF4-3582ECF6B427}" type="slidenum">
              <a:rPr lang="en-GB" altLang="en-US" sz="1400">
                <a:latin typeface="Times New Roman" panose="02020603050405020304" pitchFamily="18" charset="0"/>
              </a:rPr>
              <a:pPr>
                <a:spcBef>
                  <a:spcPct val="0"/>
                </a:spcBef>
                <a:buFontTx/>
                <a:buNone/>
              </a:pPr>
              <a:t>27</a:t>
            </a:fld>
            <a:endParaRPr lang="en-GB" altLang="en-US" sz="1400">
              <a:latin typeface="Times New Roman" panose="02020603050405020304" pitchFamily="18" charset="0"/>
            </a:endParaRPr>
          </a:p>
        </p:txBody>
      </p:sp>
      <p:sp>
        <p:nvSpPr>
          <p:cNvPr id="27652"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“Remedies” for Autocorrelation</a:t>
            </a:r>
            <a:r>
              <a:rPr lang="en-GB" altLang="en-US" sz="2500" smtClean="0">
                <a:solidFill>
                  <a:schemeClr val="tx1"/>
                </a:solidFill>
              </a:rPr>
              <a:t/>
            </a:r>
            <a:br>
              <a:rPr lang="en-GB" altLang="en-US" sz="2500" smtClean="0">
                <a:solidFill>
                  <a:schemeClr val="tx1"/>
                </a:solidFill>
              </a:rPr>
            </a:br>
            <a:endParaRPr lang="en-US" altLang="en-US" smtClean="0">
              <a:solidFill>
                <a:schemeClr val="tx1"/>
              </a:solidFill>
            </a:endParaRPr>
          </a:p>
        </p:txBody>
      </p:sp>
      <mc:AlternateContent xmlns:mc="http://schemas.openxmlformats.org/markup-compatibility/2006" xmlns:a14="http://schemas.microsoft.com/office/drawing/2010/main">
        <mc:Choice Requires="a14">
          <p:sp>
            <p:nvSpPr>
              <p:cNvPr id="27653" name="Rectangle 3"/>
              <p:cNvSpPr>
                <a:spLocks noGrp="1" noChangeArrowheads="1"/>
              </p:cNvSpPr>
              <p:nvPr>
                <p:ph type="body" idx="1"/>
              </p:nvPr>
            </p:nvSpPr>
            <p:spPr>
              <a:xfrm>
                <a:off x="685800" y="1828800"/>
                <a:ext cx="7772400" cy="4267200"/>
              </a:xfrm>
            </p:spPr>
            <p:txBody>
              <a:bodyPr/>
              <a:lstStyle/>
              <a:p>
                <a:pPr algn="just" eaLnBrk="1" hangingPunct="1">
                  <a:lnSpc>
                    <a:spcPct val="90000"/>
                  </a:lnSpc>
                </a:pPr>
                <a:r>
                  <a:rPr lang="en-GB" altLang="en-US" sz="2000" dirty="0" smtClean="0">
                    <a:latin typeface="Times New Roman" panose="02020603050405020304" pitchFamily="18" charset="0"/>
                  </a:rPr>
                  <a:t>If the form of the autocorrelation is known, we could use a GLS procedure – i.e. an approach that allows for </a:t>
                </a:r>
                <a:r>
                  <a:rPr lang="en-GB" altLang="en-US" sz="2000" dirty="0" err="1" smtClean="0">
                    <a:latin typeface="Times New Roman" panose="02020603050405020304" pitchFamily="18" charset="0"/>
                  </a:rPr>
                  <a:t>autocorrelated</a:t>
                </a:r>
                <a:r>
                  <a:rPr lang="en-GB" altLang="en-US" sz="2000" dirty="0" smtClean="0">
                    <a:latin typeface="Times New Roman" panose="02020603050405020304" pitchFamily="18" charset="0"/>
                  </a:rPr>
                  <a:t> residuals e.g., Cochrane-</a:t>
                </a:r>
                <a:r>
                  <a:rPr lang="en-GB" altLang="en-US" sz="2000" dirty="0" err="1" smtClean="0">
                    <a:latin typeface="Times New Roman" panose="02020603050405020304" pitchFamily="18" charset="0"/>
                  </a:rPr>
                  <a:t>Orcutt</a:t>
                </a:r>
                <a:r>
                  <a:rPr lang="cs-CZ" altLang="en-US" sz="2000" dirty="0" smtClean="0">
                    <a:latin typeface="Times New Roman" panose="02020603050405020304" pitchFamily="18" charset="0"/>
                  </a:rPr>
                  <a:t> (assumes 1st order autocorrelations – AR(1))</a:t>
                </a:r>
                <a:r>
                  <a:rPr lang="en-GB" altLang="en-US" sz="2000" dirty="0" smtClean="0">
                    <a:latin typeface="Times New Roman" panose="02020603050405020304" pitchFamily="18" charset="0"/>
                  </a:rPr>
                  <a:t>.</a:t>
                </a:r>
              </a:p>
              <a:p>
                <a:pPr algn="just" eaLnBrk="1" hangingPunct="1">
                  <a:lnSpc>
                    <a:spcPct val="90000"/>
                  </a:lnSpc>
                </a:pPr>
                <a:endParaRPr lang="cs-CZ" altLang="en-US" sz="2000" dirty="0" smtClean="0">
                  <a:latin typeface="Times New Roman" panose="02020603050405020304" pitchFamily="18" charset="0"/>
                </a:endParaRPr>
              </a:p>
              <a:p>
                <a:pPr algn="just" eaLnBrk="1" hangingPunct="1">
                  <a:lnSpc>
                    <a:spcPct val="90000"/>
                  </a:lnSpc>
                </a:pPr>
                <a:endParaRPr lang="cs-CZ" altLang="en-US" sz="2000" dirty="0">
                  <a:latin typeface="Times New Roman" panose="02020603050405020304" pitchFamily="18" charset="0"/>
                </a:endParaRPr>
              </a:p>
              <a:p>
                <a:pPr algn="just" eaLnBrk="1" hangingPunct="1">
                  <a:lnSpc>
                    <a:spcPct val="90000"/>
                  </a:lnSpc>
                </a:pPr>
                <a:r>
                  <a:rPr lang="cs-CZ" altLang="en-US" sz="2000" dirty="0" smtClean="0">
                    <a:latin typeface="Times New Roman" panose="02020603050405020304" pitchFamily="18" charset="0"/>
                  </a:rPr>
                  <a:t>First we estimate the following model using OLS:</a:t>
                </a:r>
              </a:p>
              <a:p>
                <a:pPr algn="just" eaLnBrk="1" hangingPunct="1">
                  <a:lnSpc>
                    <a:spcPct val="90000"/>
                  </a:lnSpc>
                </a:pPr>
                <a:endParaRPr lang="cs-CZ" altLang="en-US" sz="2000" dirty="0">
                  <a:latin typeface="Times New Roman" panose="02020603050405020304" pitchFamily="18" charset="0"/>
                </a:endParaRPr>
              </a:p>
              <a:p>
                <a:pPr algn="just" eaLnBrk="1" hangingPunct="1">
                  <a:lnSpc>
                    <a:spcPct val="90000"/>
                  </a:lnSpc>
                </a:pPr>
                <a:endParaRPr lang="cs-CZ" altLang="en-US" sz="2000" dirty="0" smtClean="0">
                  <a:latin typeface="Times New Roman" panose="02020603050405020304" pitchFamily="18" charset="0"/>
                </a:endParaRPr>
              </a:p>
              <a:p>
                <a:pPr algn="just" eaLnBrk="1" hangingPunct="1">
                  <a:lnSpc>
                    <a:spcPct val="90000"/>
                  </a:lnSpc>
                </a:pPr>
                <a:r>
                  <a:rPr lang="cs-CZ" altLang="en-US" sz="2000" dirty="0" smtClean="0">
                    <a:latin typeface="Times New Roman" panose="02020603050405020304" pitchFamily="18" charset="0"/>
                  </a:rPr>
                  <a:t>We then run the regression on: </a:t>
                </a:r>
                <a:endParaRPr lang="en-GB" altLang="en-US" sz="2000" dirty="0" smtClean="0">
                  <a:latin typeface="Times New Roman" panose="02020603050405020304" pitchFamily="18" charset="0"/>
                </a:endParaRPr>
              </a:p>
              <a:p>
                <a:pPr algn="just" eaLnBrk="1" hangingPunct="1">
                  <a:lnSpc>
                    <a:spcPct val="90000"/>
                  </a:lnSpc>
                </a:pPr>
                <a:endParaRPr lang="cs-CZ" altLang="en-US" sz="2000" dirty="0" smtClean="0">
                  <a:latin typeface="Times New Roman" panose="02020603050405020304" pitchFamily="18" charset="0"/>
                </a:endParaRPr>
              </a:p>
              <a:p>
                <a:pPr algn="just" eaLnBrk="1" hangingPunct="1">
                  <a:lnSpc>
                    <a:spcPct val="90000"/>
                  </a:lnSpc>
                </a:pPr>
                <a:r>
                  <a:rPr lang="cs-CZ" altLang="en-US" sz="2000" dirty="0" smtClean="0">
                    <a:latin typeface="Times New Roman" panose="02020603050405020304" pitchFamily="18" charset="0"/>
                  </a:rPr>
                  <a:t>We obtain </a:t>
                </a:r>
                <a14:m>
                  <m:oMath xmlns:m="http://schemas.openxmlformats.org/officeDocument/2006/math">
                    <m:acc>
                      <m:accPr>
                        <m:chr m:val="̂"/>
                        <m:ctrlPr>
                          <a:rPr lang="cs-CZ" altLang="en-US" sz="2000" i="1" smtClean="0">
                            <a:latin typeface="Cambria Math" panose="02040503050406030204" pitchFamily="18" charset="0"/>
                          </a:rPr>
                        </m:ctrlPr>
                      </m:accPr>
                      <m:e>
                        <m:r>
                          <a:rPr lang="cs-CZ" altLang="en-US" sz="2000" i="1" smtClean="0">
                            <a:latin typeface="Cambria Math" panose="02040503050406030204" pitchFamily="18" charset="0"/>
                            <a:ea typeface="Cambria Math" panose="02040503050406030204" pitchFamily="18" charset="0"/>
                          </a:rPr>
                          <m:t>𝜌</m:t>
                        </m:r>
                      </m:e>
                    </m:acc>
                  </m:oMath>
                </a14:m>
                <a:r>
                  <a:rPr lang="cs-CZ" altLang="en-US" sz="2000" dirty="0" smtClean="0">
                    <a:latin typeface="Times New Roman" panose="02020603050405020304" pitchFamily="18" charset="0"/>
                  </a:rPr>
                  <a:t> and construct </a:t>
                </a:r>
                <a14:m>
                  <m:oMath xmlns:m="http://schemas.openxmlformats.org/officeDocument/2006/math">
                    <m:sSubSup>
                      <m:sSubSupPr>
                        <m:ctrlPr>
                          <a:rPr lang="cs-CZ" altLang="en-US" sz="2000" b="0" i="1" smtClean="0">
                            <a:latin typeface="Cambria Math" panose="02040503050406030204" pitchFamily="18" charset="0"/>
                          </a:rPr>
                        </m:ctrlPr>
                      </m:sSubSupPr>
                      <m:e>
                        <m:r>
                          <a:rPr lang="cs-CZ" altLang="en-US" sz="2000" b="0" i="1" smtClean="0">
                            <a:latin typeface="Cambria Math" panose="02040503050406030204" pitchFamily="18" charset="0"/>
                          </a:rPr>
                          <m:t>𝑦</m:t>
                        </m:r>
                      </m:e>
                      <m:sub>
                        <m:r>
                          <a:rPr lang="cs-CZ" altLang="en-US" sz="2000" b="0" i="1" smtClean="0">
                            <a:latin typeface="Cambria Math" panose="02040503050406030204" pitchFamily="18" charset="0"/>
                          </a:rPr>
                          <m:t>𝑡</m:t>
                        </m:r>
                      </m:sub>
                      <m:sup>
                        <m:r>
                          <a:rPr lang="cs-CZ" altLang="en-US" sz="2000" b="0" i="1" smtClean="0">
                            <a:latin typeface="Cambria Math" panose="02040503050406030204" pitchFamily="18" charset="0"/>
                          </a:rPr>
                          <m:t>∗</m:t>
                        </m:r>
                      </m:sup>
                    </m:sSubSup>
                  </m:oMath>
                </a14:m>
                <a:r>
                  <a:rPr lang="en-US" altLang="en-US" sz="2000" dirty="0" smtClean="0">
                    <a:latin typeface="Times New Roman" panose="02020603050405020304" pitchFamily="18" charset="0"/>
                  </a:rPr>
                  <a:t> and repeat the procedure until </a:t>
                </a:r>
                <a14:m>
                  <m:oMath xmlns:m="http://schemas.openxmlformats.org/officeDocument/2006/math">
                    <m:acc>
                      <m:accPr>
                        <m:chr m:val="̂"/>
                        <m:ctrlPr>
                          <a:rPr lang="cs-CZ" altLang="en-US" sz="2000" i="1" smtClean="0">
                            <a:latin typeface="Cambria Math" panose="02040503050406030204" pitchFamily="18" charset="0"/>
                          </a:rPr>
                        </m:ctrlPr>
                      </m:accPr>
                      <m:e>
                        <m:r>
                          <a:rPr lang="cs-CZ" altLang="en-US" sz="2000" i="1" smtClean="0">
                            <a:latin typeface="Cambria Math" panose="02040503050406030204" pitchFamily="18" charset="0"/>
                            <a:ea typeface="Cambria Math" panose="02040503050406030204" pitchFamily="18" charset="0"/>
                          </a:rPr>
                          <m:t>𝜌</m:t>
                        </m:r>
                      </m:e>
                    </m:acc>
                  </m:oMath>
                </a14:m>
                <a:r>
                  <a:rPr lang="en-US" altLang="en-US" sz="2000" dirty="0" smtClean="0">
                    <a:latin typeface="Times New Roman" panose="02020603050405020304" pitchFamily="18" charset="0"/>
                  </a:rPr>
                  <a:t> does not change: </a:t>
                </a:r>
                <a:endParaRPr lang="cs-CZ" altLang="en-US" sz="2000" dirty="0" smtClean="0">
                  <a:latin typeface="Times New Roman" panose="02020603050405020304" pitchFamily="18" charset="0"/>
                </a:endParaRPr>
              </a:p>
            </p:txBody>
          </p:sp>
        </mc:Choice>
        <mc:Fallback xmlns="">
          <p:sp>
            <p:nvSpPr>
              <p:cNvPr id="27653" name="Rectangle 3"/>
              <p:cNvSpPr>
                <a:spLocks noGrp="1" noRot="1" noChangeAspect="1" noMove="1" noResize="1" noEditPoints="1" noAdjustHandles="1" noChangeArrowheads="1" noChangeShapeType="1" noTextEdit="1"/>
              </p:cNvSpPr>
              <p:nvPr>
                <p:ph type="body" idx="1"/>
              </p:nvPr>
            </p:nvSpPr>
            <p:spPr>
              <a:xfrm>
                <a:off x="685800" y="1828800"/>
                <a:ext cx="7772400" cy="4267200"/>
              </a:xfrm>
              <a:blipFill rotWithShape="0">
                <a:blip r:embed="rId2"/>
                <a:stretch>
                  <a:fillRect l="-706" t="-1429" r="-7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491880" y="2780928"/>
                <a:ext cx="192450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Sub>
                      <m:r>
                        <a:rPr lang="cs-CZ" sz="2000" b="0" i="1" smtClean="0">
                          <a:latin typeface="Cambria Math" panose="02040503050406030204" pitchFamily="18" charset="0"/>
                        </a:rPr>
                        <m:t>=</m:t>
                      </m:r>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𝜌</m:t>
                          </m:r>
                        </m:e>
                        <m:sub>
                          <m:r>
                            <a:rPr lang="cs-CZ" sz="2000" b="0" i="1" dirty="0" smtClean="0">
                              <a:latin typeface="Cambria Math" panose="02040503050406030204" pitchFamily="18" charset="0"/>
                              <a:ea typeface="Cambria Math" panose="02040503050406030204" pitchFamily="18" charset="0"/>
                            </a:rPr>
                            <m:t>1</m:t>
                          </m:r>
                        </m:sub>
                      </m:sSub>
                      <m:sSub>
                        <m:sSubPr>
                          <m:ctrlPr>
                            <a:rPr lang="cs-CZ" sz="2000" b="0" i="1" smtClean="0">
                              <a:latin typeface="Cambria Math" panose="02040503050406030204" pitchFamily="18" charset="0"/>
                              <a:ea typeface="Cambria Math" panose="02040503050406030204" pitchFamily="18" charset="0"/>
                            </a:rPr>
                          </m:ctrlPr>
                        </m:sSubPr>
                        <m:e>
                          <m:acc>
                            <m:accPr>
                              <m:chr m:val="̂"/>
                              <m:ctrlPr>
                                <a:rPr lang="cs-CZ" sz="2000" b="0" i="1" dirty="0" smtClean="0">
                                  <a:latin typeface="Cambria Math" panose="02040503050406030204" pitchFamily="18" charset="0"/>
                                  <a:ea typeface="Cambria Math" panose="02040503050406030204" pitchFamily="18" charset="0"/>
                                </a:rPr>
                              </m:ctrlPr>
                            </m:accPr>
                            <m:e>
                              <m:r>
                                <a:rPr lang="cs-CZ" sz="2000" b="0" i="1" dirty="0" smtClean="0">
                                  <a:latin typeface="Cambria Math" panose="02040503050406030204" pitchFamily="18" charset="0"/>
                                  <a:ea typeface="Cambria Math" panose="02040503050406030204" pitchFamily="18" charset="0"/>
                                </a:rPr>
                                <m:t>𝑢</m:t>
                              </m:r>
                            </m:e>
                          </m:acc>
                        </m:e>
                        <m:sub>
                          <m:r>
                            <a:rPr lang="cs-CZ" sz="2000" b="0" i="1" smtClean="0">
                              <a:latin typeface="Cambria Math" panose="02040503050406030204" pitchFamily="18" charset="0"/>
                            </a:rPr>
                            <m:t>𝑡</m:t>
                          </m:r>
                          <m:r>
                            <a:rPr lang="cs-CZ" sz="2000" b="0" i="1" smtClean="0">
                              <a:latin typeface="Cambria Math" panose="02040503050406030204" pitchFamily="18" charset="0"/>
                            </a:rPr>
                            <m:t>−1</m:t>
                          </m:r>
                        </m:sub>
                      </m:sSub>
                      <m:r>
                        <a:rPr lang="cs-CZ" sz="2000" b="0" i="1" smtClean="0">
                          <a:latin typeface="Cambria Math" panose="02040503050406030204" pitchFamily="18" charset="0"/>
                        </a:rPr>
                        <m:t>+</m:t>
                      </m:r>
                      <m:sSub>
                        <m:sSubPr>
                          <m:ctrlPr>
                            <a:rPr lang="cs-CZ" sz="2000" b="0" i="1" smtClean="0">
                              <a:latin typeface="Cambria Math" panose="02040503050406030204" pitchFamily="18" charset="0"/>
                            </a:rPr>
                          </m:ctrlPr>
                        </m:sSubPr>
                        <m:e>
                          <m:r>
                            <a:rPr lang="cs-CZ" sz="2000" b="0" i="1" smtClean="0">
                              <a:latin typeface="Cambria Math" panose="02040503050406030204" pitchFamily="18" charset="0"/>
                            </a:rPr>
                            <m:t>𝑣</m:t>
                          </m:r>
                        </m:e>
                        <m:sub>
                          <m:r>
                            <a:rPr lang="cs-CZ" sz="2000" b="0" i="1" smtClean="0">
                              <a:latin typeface="Cambria Math" panose="02040503050406030204" pitchFamily="18" charset="0"/>
                            </a:rPr>
                            <m:t>𝑡</m:t>
                          </m:r>
                        </m:sub>
                      </m:sSub>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491880" y="2780928"/>
                <a:ext cx="1924501" cy="307777"/>
              </a:xfrm>
              <a:prstGeom prst="rect">
                <a:avLst/>
              </a:prstGeom>
              <a:blipFill rotWithShape="0">
                <a:blip r:embed="rId3"/>
                <a:stretch>
                  <a:fillRect l="-1582" t="-19608" r="-316" b="-25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328146" y="3870098"/>
                <a:ext cx="3483005" cy="307777"/>
              </a:xfrm>
              <a:prstGeom prst="rect">
                <a:avLst/>
              </a:prstGeom>
              <a:noFill/>
            </p:spPr>
            <p:txBody>
              <a:bodyPr wrap="none" lIns="0" tIns="0" rIns="0" bIns="0" rtlCol="0">
                <a:spAutoFit/>
              </a:bodyPr>
              <a:lstStyle/>
              <a:p>
                <a14:m>
                  <m:oMath xmlns:m="http://schemas.openxmlformats.org/officeDocument/2006/math">
                    <m:sSub>
                      <m:sSubPr>
                        <m:ctrlPr>
                          <a:rPr lang="cs-CZ" sz="2000" b="0" i="1" smtClean="0">
                            <a:latin typeface="Cambria Math" panose="02040503050406030204" pitchFamily="18" charset="0"/>
                          </a:rPr>
                        </m:ctrlPr>
                      </m:sSubPr>
                      <m:e>
                        <m:r>
                          <a:rPr lang="cs-CZ" sz="2000" b="0" i="1" smtClean="0">
                            <a:latin typeface="Cambria Math" panose="02040503050406030204" pitchFamily="18" charset="0"/>
                          </a:rPr>
                          <m:t>𝑦</m:t>
                        </m:r>
                      </m:e>
                      <m:sub>
                        <m:r>
                          <a:rPr lang="cs-CZ" sz="2000" b="0" i="1" smtClean="0">
                            <a:latin typeface="Cambria Math" panose="02040503050406030204" pitchFamily="18" charset="0"/>
                          </a:rPr>
                          <m:t>𝑡</m:t>
                        </m:r>
                      </m:sub>
                    </m:sSub>
                    <m:r>
                      <a:rPr lang="cs-CZ" sz="2000" b="0" i="1" smtClean="0">
                        <a:latin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𝛽</m:t>
                        </m:r>
                      </m:e>
                      <m:sub>
                        <m:r>
                          <a:rPr lang="cs-CZ" sz="2000" b="0" i="1" smtClean="0">
                            <a:latin typeface="Cambria Math" panose="02040503050406030204" pitchFamily="18" charset="0"/>
                            <a:ea typeface="Cambria Math" panose="02040503050406030204" pitchFamily="18" charset="0"/>
                          </a:rPr>
                          <m:t>1</m:t>
                        </m:r>
                      </m:sub>
                    </m:sSub>
                    <m:r>
                      <a:rPr lang="cs-CZ" sz="2000" b="0" i="1" smtClean="0">
                        <a:latin typeface="Cambria Math" panose="02040503050406030204" pitchFamily="18" charset="0"/>
                        <a:ea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𝛽</m:t>
                        </m:r>
                      </m:e>
                      <m:sub>
                        <m:r>
                          <a:rPr lang="cs-CZ" sz="2000" b="0" i="1" smtClean="0">
                            <a:latin typeface="Cambria Math" panose="02040503050406030204" pitchFamily="18" charset="0"/>
                            <a:ea typeface="Cambria Math" panose="02040503050406030204" pitchFamily="18" charset="0"/>
                          </a:rPr>
                          <m:t>2</m:t>
                        </m:r>
                      </m:sub>
                    </m:sSub>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 </m:t>
                        </m:r>
                        <m:r>
                          <a:rPr lang="cs-CZ" sz="2000" b="0" i="1" smtClean="0">
                            <a:latin typeface="Cambria Math" panose="02040503050406030204" pitchFamily="18" charset="0"/>
                            <a:ea typeface="Cambria Math" panose="02040503050406030204" pitchFamily="18" charset="0"/>
                          </a:rPr>
                          <m:t>𝑥</m:t>
                        </m:r>
                      </m:e>
                      <m:sub>
                        <m:r>
                          <a:rPr lang="cs-CZ" sz="2000" b="0" i="1" smtClean="0">
                            <a:latin typeface="Cambria Math" panose="02040503050406030204" pitchFamily="18" charset="0"/>
                            <a:ea typeface="Cambria Math" panose="02040503050406030204" pitchFamily="18" charset="0"/>
                          </a:rPr>
                          <m:t>2</m:t>
                        </m:r>
                        <m:r>
                          <a:rPr lang="cs-CZ" sz="2000" b="0" i="1" smtClean="0">
                            <a:latin typeface="Cambria Math" panose="02040503050406030204" pitchFamily="18" charset="0"/>
                            <a:ea typeface="Cambria Math" panose="02040503050406030204" pitchFamily="18" charset="0"/>
                          </a:rPr>
                          <m:t>𝑡</m:t>
                        </m:r>
                      </m:sub>
                    </m:sSub>
                    <m:r>
                      <m:rPr>
                        <m:nor/>
                      </m:rPr>
                      <a:rPr lang="cs-CZ" sz="2000" dirty="0" smtClean="0"/>
                      <m:t>+...+</m:t>
                    </m:r>
                    <m:sSub>
                      <m:sSubPr>
                        <m:ctrlPr>
                          <a:rPr lang="cs-CZ" sz="2000" b="0" i="1" dirty="0" smtClean="0">
                            <a:latin typeface="Cambria Math" panose="02040503050406030204" pitchFamily="18" charset="0"/>
                            <a:ea typeface="Cambria Math" panose="02040503050406030204" pitchFamily="18" charset="0"/>
                          </a:rPr>
                        </m:ctrlPr>
                      </m:sSubPr>
                      <m:e>
                        <m:r>
                          <a:rPr lang="el-GR" sz="2000" i="1" dirty="0" smtClean="0">
                            <a:latin typeface="Cambria Math" panose="02040503050406030204" pitchFamily="18" charset="0"/>
                            <a:ea typeface="Cambria Math" panose="02040503050406030204" pitchFamily="18" charset="0"/>
                          </a:rPr>
                          <m:t>𝛽</m:t>
                        </m:r>
                      </m:e>
                      <m:sub>
                        <m:r>
                          <a:rPr lang="cs-CZ" sz="2000" b="0" i="1" dirty="0" smtClean="0">
                            <a:latin typeface="Cambria Math" panose="02040503050406030204" pitchFamily="18" charset="0"/>
                            <a:ea typeface="Cambria Math" panose="02040503050406030204" pitchFamily="18" charset="0"/>
                          </a:rPr>
                          <m:t>𝑘</m:t>
                        </m:r>
                      </m:sub>
                    </m:sSub>
                    <m:sSub>
                      <m:sSubPr>
                        <m:ctrlPr>
                          <a:rPr lang="cs-CZ" sz="2000" b="0" i="1" dirty="0" smtClean="0">
                            <a:latin typeface="Cambria Math" panose="02040503050406030204" pitchFamily="18" charset="0"/>
                            <a:ea typeface="Cambria Math" panose="02040503050406030204" pitchFamily="18" charset="0"/>
                          </a:rPr>
                        </m:ctrlPr>
                      </m:sSubPr>
                      <m:e>
                        <m:r>
                          <a:rPr lang="cs-CZ" sz="2000" b="0" i="1" dirty="0" smtClean="0">
                            <a:latin typeface="Cambria Math" panose="02040503050406030204" pitchFamily="18" charset="0"/>
                            <a:ea typeface="Cambria Math" panose="02040503050406030204" pitchFamily="18" charset="0"/>
                          </a:rPr>
                          <m:t>𝑥</m:t>
                        </m:r>
                      </m:e>
                      <m:sub>
                        <m:r>
                          <a:rPr lang="cs-CZ" sz="2000" b="0" i="1" dirty="0" smtClean="0">
                            <a:latin typeface="Cambria Math" panose="02040503050406030204" pitchFamily="18" charset="0"/>
                            <a:ea typeface="Cambria Math" panose="02040503050406030204" pitchFamily="18" charset="0"/>
                          </a:rPr>
                          <m:t>𝑘𝑡</m:t>
                        </m:r>
                      </m:sub>
                    </m:sSub>
                    <m:r>
                      <a:rPr lang="cs-CZ" sz="2000" b="0" i="1" smtClean="0">
                        <a:latin typeface="Cambria Math" panose="02040503050406030204" pitchFamily="18" charset="0"/>
                      </a:rPr>
                      <m:t>+</m:t>
                    </m:r>
                    <m:sSub>
                      <m:sSubPr>
                        <m:ctrlPr>
                          <a:rPr lang="cs-CZ" sz="2000" b="0" i="1" smtClean="0">
                            <a:latin typeface="Cambria Math" panose="02040503050406030204" pitchFamily="18" charset="0"/>
                          </a:rPr>
                        </m:ctrlPr>
                      </m:sSubPr>
                      <m:e>
                        <m:r>
                          <a:rPr lang="cs-CZ" sz="2000" b="0" i="1" smtClean="0">
                            <a:latin typeface="Cambria Math" panose="02040503050406030204" pitchFamily="18" charset="0"/>
                          </a:rPr>
                          <m:t>𝑢</m:t>
                        </m:r>
                      </m:e>
                      <m:sub>
                        <m:r>
                          <a:rPr lang="cs-CZ" sz="2000" b="0" i="1" smtClean="0">
                            <a:latin typeface="Cambria Math" panose="02040503050406030204" pitchFamily="18" charset="0"/>
                          </a:rPr>
                          <m:t>𝑡</m:t>
                        </m:r>
                      </m:sub>
                    </m:sSub>
                  </m:oMath>
                </a14:m>
                <a:r>
                  <a:rPr lang="cs-CZ" sz="2000" dirty="0" smtClean="0"/>
                  <a:t>,</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328146" y="3870098"/>
                <a:ext cx="3483005" cy="307777"/>
              </a:xfrm>
              <a:prstGeom prst="rect">
                <a:avLst/>
              </a:prstGeom>
              <a:blipFill rotWithShape="0">
                <a:blip r:embed="rId4"/>
                <a:stretch>
                  <a:fillRect l="-2627" t="-26000" r="-385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220072" y="3846611"/>
                <a:ext cx="18221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r>
                            <a:rPr lang="cs-CZ" sz="2000" b="0" i="1" smtClean="0">
                              <a:latin typeface="Cambria Math" panose="02040503050406030204" pitchFamily="18" charset="0"/>
                            </a:rPr>
                            <m:t>𝑢</m:t>
                          </m:r>
                        </m:e>
                        <m:sub>
                          <m:r>
                            <a:rPr lang="cs-CZ" sz="2000" b="0" i="1" smtClean="0">
                              <a:latin typeface="Cambria Math" panose="02040503050406030204" pitchFamily="18" charset="0"/>
                            </a:rPr>
                            <m:t>𝑡</m:t>
                          </m:r>
                        </m:sub>
                      </m:sSub>
                      <m:r>
                        <a:rPr lang="cs-CZ" sz="2000" b="0" i="1" smtClean="0">
                          <a:latin typeface="Cambria Math" panose="02040503050406030204" pitchFamily="18" charset="0"/>
                        </a:rPr>
                        <m:t>=</m:t>
                      </m:r>
                      <m:r>
                        <a:rPr lang="cs-CZ" sz="2000" b="0" i="1" smtClean="0">
                          <a:latin typeface="Cambria Math" panose="02040503050406030204" pitchFamily="18" charset="0"/>
                          <a:ea typeface="Cambria Math" panose="02040503050406030204" pitchFamily="18" charset="0"/>
                        </a:rPr>
                        <m:t>𝜌</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𝑢</m:t>
                          </m:r>
                        </m:e>
                        <m:sub>
                          <m:r>
                            <a:rPr lang="cs-CZ" sz="2000" b="0" i="1" smtClean="0">
                              <a:latin typeface="Cambria Math" panose="02040503050406030204" pitchFamily="18" charset="0"/>
                              <a:ea typeface="Cambria Math" panose="02040503050406030204" pitchFamily="18" charset="0"/>
                            </a:rPr>
                            <m:t>𝑡</m:t>
                          </m:r>
                          <m:r>
                            <a:rPr lang="cs-CZ" sz="2000" b="0" i="1" smtClean="0">
                              <a:latin typeface="Cambria Math" panose="02040503050406030204" pitchFamily="18" charset="0"/>
                              <a:ea typeface="Cambria Math" panose="02040503050406030204" pitchFamily="18" charset="0"/>
                            </a:rPr>
                            <m:t>−1</m:t>
                          </m:r>
                        </m:sub>
                      </m:sSub>
                      <m:r>
                        <a:rPr lang="cs-CZ" sz="2000" b="0" i="1" smtClean="0">
                          <a:latin typeface="Cambria Math" panose="02040503050406030204" pitchFamily="18" charset="0"/>
                          <a:ea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𝑣</m:t>
                          </m:r>
                        </m:e>
                        <m:sub>
                          <m:r>
                            <a:rPr lang="cs-CZ" sz="2000" b="0" i="1" smtClean="0">
                              <a:latin typeface="Cambria Math" panose="02040503050406030204" pitchFamily="18" charset="0"/>
                              <a:ea typeface="Cambria Math" panose="02040503050406030204" pitchFamily="18" charset="0"/>
                            </a:rPr>
                            <m:t>𝑡</m:t>
                          </m:r>
                        </m:sub>
                      </m:sSub>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5220072" y="3846611"/>
                <a:ext cx="1822102" cy="307777"/>
              </a:xfrm>
              <a:prstGeom prst="rect">
                <a:avLst/>
              </a:prstGeom>
              <a:blipFill rotWithShape="0">
                <a:blip r:embed="rId5"/>
                <a:stretch>
                  <a:fillRect l="-1003" r="-669"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91880" y="4739811"/>
                <a:ext cx="182210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Sub>
                      <m:r>
                        <a:rPr lang="cs-CZ" sz="2000" b="0" i="1" smtClean="0">
                          <a:latin typeface="Cambria Math" panose="02040503050406030204" pitchFamily="18" charset="0"/>
                        </a:rPr>
                        <m:t>=</m:t>
                      </m:r>
                      <m:r>
                        <a:rPr lang="cs-CZ" sz="2000" i="1">
                          <a:latin typeface="Cambria Math" panose="02040503050406030204" pitchFamily="18" charset="0"/>
                          <a:ea typeface="Cambria Math" panose="02040503050406030204" pitchFamily="18" charset="0"/>
                        </a:rPr>
                        <m:t>𝜌</m:t>
                      </m:r>
                      <m:sSub>
                        <m:sSubPr>
                          <m:ctrlPr>
                            <a:rPr lang="cs-CZ" sz="2000" b="0" i="1" smtClean="0">
                              <a:latin typeface="Cambria Math" panose="02040503050406030204" pitchFamily="18" charset="0"/>
                              <a:ea typeface="Cambria Math" panose="02040503050406030204" pitchFamily="18" charset="0"/>
                            </a:rPr>
                          </m:ctrlPr>
                        </m:sSubPr>
                        <m:e>
                          <m:acc>
                            <m:accPr>
                              <m:chr m:val="̂"/>
                              <m:ctrlPr>
                                <a:rPr lang="cs-CZ" sz="2000" b="0" i="1" dirty="0" smtClean="0">
                                  <a:latin typeface="Cambria Math" panose="02040503050406030204" pitchFamily="18" charset="0"/>
                                  <a:ea typeface="Cambria Math" panose="02040503050406030204" pitchFamily="18" charset="0"/>
                                </a:rPr>
                              </m:ctrlPr>
                            </m:accPr>
                            <m:e>
                              <m:r>
                                <a:rPr lang="cs-CZ" sz="2000" b="0" i="1" dirty="0" smtClean="0">
                                  <a:latin typeface="Cambria Math" panose="02040503050406030204" pitchFamily="18" charset="0"/>
                                  <a:ea typeface="Cambria Math" panose="02040503050406030204" pitchFamily="18" charset="0"/>
                                </a:rPr>
                                <m:t>𝑢</m:t>
                              </m:r>
                            </m:e>
                          </m:acc>
                        </m:e>
                        <m:sub>
                          <m:r>
                            <a:rPr lang="cs-CZ" sz="2000" b="0" i="1" smtClean="0">
                              <a:latin typeface="Cambria Math" panose="02040503050406030204" pitchFamily="18" charset="0"/>
                            </a:rPr>
                            <m:t>𝑡</m:t>
                          </m:r>
                          <m:r>
                            <a:rPr lang="cs-CZ" sz="2000" b="0" i="1" smtClean="0">
                              <a:latin typeface="Cambria Math" panose="02040503050406030204" pitchFamily="18" charset="0"/>
                            </a:rPr>
                            <m:t>−1</m:t>
                          </m:r>
                        </m:sub>
                      </m:sSub>
                      <m:r>
                        <a:rPr lang="cs-CZ" sz="2000" b="0" i="1" smtClean="0">
                          <a:latin typeface="Cambria Math" panose="02040503050406030204" pitchFamily="18" charset="0"/>
                        </a:rPr>
                        <m:t>+</m:t>
                      </m:r>
                      <m:sSub>
                        <m:sSubPr>
                          <m:ctrlPr>
                            <a:rPr lang="cs-CZ" sz="2000" b="0" i="1" smtClean="0">
                              <a:latin typeface="Cambria Math" panose="02040503050406030204" pitchFamily="18" charset="0"/>
                            </a:rPr>
                          </m:ctrlPr>
                        </m:sSubPr>
                        <m:e>
                          <m:r>
                            <a:rPr lang="cs-CZ" sz="2000" b="0" i="1" smtClean="0">
                              <a:latin typeface="Cambria Math" panose="02040503050406030204" pitchFamily="18" charset="0"/>
                            </a:rPr>
                            <m:t>𝑣</m:t>
                          </m:r>
                        </m:e>
                        <m:sub>
                          <m:r>
                            <a:rPr lang="cs-CZ" sz="2000" b="0" i="1" smtClean="0">
                              <a:latin typeface="Cambria Math" panose="02040503050406030204" pitchFamily="18" charset="0"/>
                            </a:rPr>
                            <m:t>𝑡</m:t>
                          </m:r>
                        </m:sub>
                      </m:sSub>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3491880" y="4739811"/>
                <a:ext cx="1822101" cy="307777"/>
              </a:xfrm>
              <a:prstGeom prst="rect">
                <a:avLst/>
              </a:prstGeom>
              <a:blipFill>
                <a:blip r:embed="rId6"/>
                <a:stretch>
                  <a:fillRect l="-1672" t="-22000" r="-669"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79162" y="5828981"/>
                <a:ext cx="878567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cs-CZ" sz="2000" b="0" i="1" smtClean="0">
                              <a:latin typeface="Cambria Math" panose="02040503050406030204" pitchFamily="18" charset="0"/>
                            </a:rPr>
                            <m:t>𝑦</m:t>
                          </m:r>
                        </m:e>
                        <m:sub>
                          <m:r>
                            <a:rPr lang="cs-CZ" sz="2000" b="0" i="1" smtClean="0">
                              <a:latin typeface="Cambria Math" panose="02040503050406030204" pitchFamily="18" charset="0"/>
                            </a:rPr>
                            <m:t>𝑡</m:t>
                          </m:r>
                        </m:sub>
                        <m:sup>
                          <m:r>
                            <a:rPr lang="en-US" sz="2000" b="0" i="1" smtClean="0">
                              <a:latin typeface="Cambria Math" panose="02040503050406030204" pitchFamily="18" charset="0"/>
                            </a:rPr>
                            <m:t>∗</m:t>
                          </m:r>
                        </m:sup>
                      </m:sSubSup>
                      <m:r>
                        <a:rPr lang="cs-CZ" sz="2000" b="0" i="1" smtClean="0">
                          <a:latin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cs-CZ" sz="2000" b="0" i="1" smtClean="0">
                              <a:latin typeface="Cambria Math" panose="02040503050406030204" pitchFamily="18" charset="0"/>
                              <a:ea typeface="Cambria Math" panose="02040503050406030204" pitchFamily="18" charset="0"/>
                            </a:rPr>
                            <m:t>𝑡</m:t>
                          </m:r>
                        </m:sub>
                      </m:sSub>
                      <m:r>
                        <a:rPr lang="cs-CZ" sz="2000" b="0" i="1" smtClean="0">
                          <a:latin typeface="Cambria Math" panose="02040503050406030204" pitchFamily="18" charset="0"/>
                          <a:ea typeface="Cambria Math" panose="02040503050406030204" pitchFamily="18" charset="0"/>
                        </a:rPr>
                        <m:t>−</m:t>
                      </m:r>
                      <m:acc>
                        <m:accPr>
                          <m:chr m:val="̂"/>
                          <m:ctrlPr>
                            <a:rPr lang="cs-CZ" sz="2000" b="0" i="1" smtClean="0">
                              <a:latin typeface="Cambria Math" panose="02040503050406030204" pitchFamily="18" charset="0"/>
                              <a:ea typeface="Cambria Math" panose="02040503050406030204" pitchFamily="18" charset="0"/>
                            </a:rPr>
                          </m:ctrlPr>
                        </m:accPr>
                        <m:e>
                          <m:r>
                            <a:rPr lang="cs-CZ" sz="2000" b="0" i="1" smtClean="0">
                              <a:latin typeface="Cambria Math" panose="02040503050406030204" pitchFamily="18" charset="0"/>
                              <a:ea typeface="Cambria Math" panose="02040503050406030204" pitchFamily="18" charset="0"/>
                            </a:rPr>
                            <m:t>𝜌</m:t>
                          </m:r>
                        </m:e>
                      </m:acc>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𝑦</m:t>
                          </m:r>
                        </m:e>
                        <m:sub>
                          <m:r>
                            <a:rPr lang="cs-CZ" sz="2000" b="0" i="1" smtClean="0">
                              <a:latin typeface="Cambria Math" panose="02040503050406030204" pitchFamily="18" charset="0"/>
                              <a:ea typeface="Cambria Math" panose="02040503050406030204" pitchFamily="18" charset="0"/>
                            </a:rPr>
                            <m:t>𝑡</m:t>
                          </m:r>
                          <m:r>
                            <a:rPr lang="cs-CZ" sz="2000" b="0" i="1" smtClean="0">
                              <a:latin typeface="Cambria Math" panose="02040503050406030204" pitchFamily="18" charset="0"/>
                              <a:ea typeface="Cambria Math" panose="02040503050406030204" pitchFamily="18" charset="0"/>
                            </a:rPr>
                            <m:t>−1</m:t>
                          </m:r>
                        </m:sub>
                      </m:sSub>
                      <m:r>
                        <a:rPr lang="cs-CZ" sz="2000" b="0" i="1" smtClean="0">
                          <a:latin typeface="Cambria Math" panose="02040503050406030204" pitchFamily="18" charset="0"/>
                          <a:ea typeface="Cambria Math" panose="02040503050406030204" pitchFamily="18" charset="0"/>
                        </a:rPr>
                        <m:t>; </m:t>
                      </m:r>
                      <m:sSubSup>
                        <m:sSubSupPr>
                          <m:ctrlPr>
                            <a:rPr lang="en-US" sz="2000" b="0" i="1" smtClean="0">
                              <a:latin typeface="Cambria Math" panose="02040503050406030204" pitchFamily="18" charset="0"/>
                              <a:ea typeface="Cambria Math" panose="02040503050406030204" pitchFamily="18" charset="0"/>
                            </a:rPr>
                          </m:ctrlPr>
                        </m:sSubSupPr>
                        <m:e>
                          <m:r>
                            <a:rPr lang="cs-CZ"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acc>
                            <m:accPr>
                              <m:chr m:val="̂"/>
                              <m:ctrlPr>
                                <a:rPr lang="cs-CZ" sz="2000" b="0" i="1" smtClean="0">
                                  <a:latin typeface="Cambria Math" panose="02040503050406030204" pitchFamily="18" charset="0"/>
                                  <a:ea typeface="Cambria Math" panose="02040503050406030204" pitchFamily="18" charset="0"/>
                                </a:rPr>
                              </m:ctrlPr>
                            </m:accPr>
                            <m:e>
                              <m:r>
                                <a:rPr lang="cs-CZ" sz="2000" b="0" i="1" smtClean="0">
                                  <a:latin typeface="Cambria Math" panose="02040503050406030204" pitchFamily="18" charset="0"/>
                                  <a:ea typeface="Cambria Math" panose="02040503050406030204" pitchFamily="18" charset="0"/>
                                </a:rPr>
                                <m:t>𝜌</m:t>
                              </m:r>
                            </m:e>
                          </m:acc>
                        </m:e>
                      </m:d>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𝑡</m:t>
                          </m:r>
                        </m:sub>
                        <m:sup>
                          <m:r>
                            <a:rPr lang="en-US" sz="2000" b="0" i="1" smtClean="0">
                              <a:latin typeface="Cambria Math" panose="02040503050406030204" pitchFamily="18" charset="0"/>
                              <a:ea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acc>
                                <m:accPr>
                                  <m:chr m:val="̂"/>
                                  <m:ctrlPr>
                                    <a:rPr lang="cs-CZ" sz="2000" b="0" i="1" smtClean="0">
                                      <a:latin typeface="Cambria Math" panose="02040503050406030204" pitchFamily="18" charset="0"/>
                                      <a:ea typeface="Cambria Math" panose="02040503050406030204" pitchFamily="18" charset="0"/>
                                    </a:rPr>
                                  </m:ctrlPr>
                                </m:accPr>
                                <m:e>
                                  <m:r>
                                    <a:rPr lang="cs-CZ" sz="2000" b="0" i="1" smtClean="0">
                                      <a:latin typeface="Cambria Math" panose="02040503050406030204" pitchFamily="18" charset="0"/>
                                      <a:ea typeface="Cambria Math" panose="02040503050406030204" pitchFamily="18" charset="0"/>
                                    </a:rPr>
                                    <m:t>𝜌</m:t>
                                  </m:r>
                                </m:e>
                              </m:acc>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−1</m:t>
                              </m:r>
                            </m:sub>
                          </m:sSub>
                        </m:e>
                      </m:d>
                      <m:r>
                        <a:rPr lang="en-US" sz="2000" b="0" i="0"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𝑘𝑡</m:t>
                          </m:r>
                        </m:sub>
                        <m:sup>
                          <m:r>
                            <a:rPr lang="en-US" sz="2000" b="0" i="1" smtClean="0">
                              <a:latin typeface="Cambria Math" panose="02040503050406030204" pitchFamily="18" charset="0"/>
                              <a:ea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𝑘𝑡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acc>
                            <m:accPr>
                              <m:chr m:val="̂"/>
                              <m:ctrlPr>
                                <a:rPr lang="cs-CZ" sz="2000" b="0" i="1" smtClean="0">
                                  <a:latin typeface="Cambria Math" panose="02040503050406030204" pitchFamily="18" charset="0"/>
                                  <a:ea typeface="Cambria Math" panose="02040503050406030204" pitchFamily="18" charset="0"/>
                                </a:rPr>
                              </m:ctrlPr>
                            </m:accPr>
                            <m:e>
                              <m:r>
                                <a:rPr lang="cs-CZ" sz="2000" b="0" i="1" smtClean="0">
                                  <a:latin typeface="Cambria Math" panose="02040503050406030204" pitchFamily="18" charset="0"/>
                                  <a:ea typeface="Cambria Math" panose="02040503050406030204" pitchFamily="18" charset="0"/>
                                </a:rPr>
                                <m:t>𝜌</m:t>
                              </m:r>
                            </m:e>
                          </m:acc>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𝑘𝑡</m:t>
                          </m:r>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179162" y="5828981"/>
                <a:ext cx="8785675" cy="615553"/>
              </a:xfrm>
              <a:prstGeom prst="rect">
                <a:avLst/>
              </a:prstGeom>
              <a:blipFill rotWithShape="0">
                <a:blip r:embed="rId7"/>
                <a:stretch>
                  <a:fillRect l="-69" t="-9901" r="-4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712627" y="5414026"/>
                <a:ext cx="3483006" cy="307777"/>
              </a:xfrm>
              <a:prstGeom prst="rect">
                <a:avLst/>
              </a:prstGeom>
              <a:noFill/>
            </p:spPr>
            <p:txBody>
              <a:bodyPr wrap="square" lIns="0" tIns="0" rIns="0" bIns="0" rtlCol="0">
                <a:spAutoFit/>
              </a:bodyPr>
              <a:lstStyle/>
              <a:p>
                <a14:m>
                  <m:oMath xmlns:m="http://schemas.openxmlformats.org/officeDocument/2006/math">
                    <m:sSubSup>
                      <m:sSubSupPr>
                        <m:ctrlPr>
                          <a:rPr lang="en-US" sz="2000" b="0" i="1" smtClean="0">
                            <a:latin typeface="Cambria Math" panose="02040503050406030204" pitchFamily="18" charset="0"/>
                          </a:rPr>
                        </m:ctrlPr>
                      </m:sSubSupPr>
                      <m:e>
                        <m:r>
                          <a:rPr lang="cs-CZ" sz="2000" b="0" i="1" smtClean="0">
                            <a:latin typeface="Cambria Math" panose="02040503050406030204" pitchFamily="18" charset="0"/>
                          </a:rPr>
                          <m:t>𝑦</m:t>
                        </m:r>
                      </m:e>
                      <m:sub>
                        <m:r>
                          <a:rPr lang="cs-CZ" sz="2000" b="0" i="1" smtClean="0">
                            <a:latin typeface="Cambria Math" panose="02040503050406030204" pitchFamily="18" charset="0"/>
                          </a:rPr>
                          <m:t>𝑡</m:t>
                        </m:r>
                      </m:sub>
                      <m:sup>
                        <m:r>
                          <a:rPr lang="en-US" sz="2000" b="0" i="1" smtClean="0">
                            <a:latin typeface="Cambria Math" panose="02040503050406030204" pitchFamily="18" charset="0"/>
                          </a:rPr>
                          <m:t>∗</m:t>
                        </m:r>
                      </m:sup>
                    </m:sSubSup>
                    <m:r>
                      <a:rPr lang="cs-CZ" sz="2000" b="0" i="1" smtClean="0">
                        <a:latin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cs-CZ" sz="2000" b="0" i="1" smtClean="0">
                            <a:latin typeface="Cambria Math" panose="02040503050406030204" pitchFamily="18" charset="0"/>
                            <a:ea typeface="Cambria Math" panose="02040503050406030204" pitchFamily="18" charset="0"/>
                          </a:rPr>
                          <m:t>𝛽</m:t>
                        </m:r>
                      </m:e>
                      <m:sub>
                        <m:r>
                          <a:rPr lang="cs-CZ"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m:t>
                        </m:r>
                      </m:sup>
                    </m:sSubSup>
                    <m:r>
                      <a:rPr lang="cs-CZ" sz="2000" b="0" i="1" smtClean="0">
                        <a:latin typeface="Cambria Math" panose="02040503050406030204" pitchFamily="18" charset="0"/>
                        <a:ea typeface="Cambria Math" panose="02040503050406030204" pitchFamily="18" charset="0"/>
                      </a:rPr>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𝛽</m:t>
                        </m:r>
                      </m:e>
                      <m:sub>
                        <m:r>
                          <a:rPr lang="cs-CZ" sz="2000" b="0" i="1" smtClean="0">
                            <a:latin typeface="Cambria Math" panose="02040503050406030204" pitchFamily="18" charset="0"/>
                            <a:ea typeface="Cambria Math" panose="02040503050406030204" pitchFamily="18" charset="0"/>
                          </a:rPr>
                          <m:t>2</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𝑡</m:t>
                        </m:r>
                      </m:sub>
                      <m:sup>
                        <m:r>
                          <a:rPr lang="en-US" sz="2000" b="0" i="1" smtClean="0">
                            <a:latin typeface="Cambria Math" panose="02040503050406030204" pitchFamily="18" charset="0"/>
                            <a:ea typeface="Cambria Math" panose="02040503050406030204" pitchFamily="18" charset="0"/>
                          </a:rPr>
                          <m:t>∗</m:t>
                        </m:r>
                      </m:sup>
                    </m:sSubSup>
                    <m:r>
                      <m:rPr>
                        <m:nor/>
                      </m:rPr>
                      <a:rPr lang="cs-CZ" sz="2000" dirty="0" smtClean="0"/>
                      <m:t>+...+</m:t>
                    </m:r>
                    <m:sSub>
                      <m:sSubPr>
                        <m:ctrlPr>
                          <a:rPr lang="cs-CZ" sz="2000" b="0" i="1" smtClean="0">
                            <a:latin typeface="Cambria Math" panose="02040503050406030204" pitchFamily="18" charset="0"/>
                            <a:ea typeface="Cambria Math" panose="02040503050406030204" pitchFamily="18" charset="0"/>
                          </a:rPr>
                        </m:ctrlPr>
                      </m:sSubPr>
                      <m:e>
                        <m:r>
                          <a:rPr lang="cs-CZ"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𝑘</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𝑘𝑡</m:t>
                        </m:r>
                      </m:sub>
                      <m:sup>
                        <m:r>
                          <a:rPr lang="en-US" sz="2000" b="0" i="1" smtClean="0">
                            <a:latin typeface="Cambria Math" panose="02040503050406030204" pitchFamily="18" charset="0"/>
                            <a:ea typeface="Cambria Math" panose="02040503050406030204" pitchFamily="18" charset="0"/>
                          </a:rPr>
                          <m:t>∗</m:t>
                        </m:r>
                      </m:sup>
                    </m:sSubSup>
                    <m:r>
                      <a:rPr lang="cs-CZ" sz="2000" b="0" i="1" smtClean="0">
                        <a:latin typeface="Cambria Math" panose="02040503050406030204" pitchFamily="18" charset="0"/>
                      </a:rPr>
                      <m:t>+</m:t>
                    </m:r>
                    <m:sSub>
                      <m:sSubPr>
                        <m:ctrlPr>
                          <a:rPr lang="cs-CZ"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cs-CZ" sz="2000" b="0" i="1" smtClean="0">
                            <a:latin typeface="Cambria Math" panose="02040503050406030204" pitchFamily="18" charset="0"/>
                          </a:rPr>
                          <m:t>𝑡</m:t>
                        </m:r>
                      </m:sub>
                    </m:sSub>
                  </m:oMath>
                </a14:m>
                <a:r>
                  <a:rPr lang="cs-CZ" sz="2000" dirty="0" smtClean="0"/>
                  <a:t>,</a:t>
                </a:r>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712627" y="5414026"/>
                <a:ext cx="3483006" cy="307777"/>
              </a:xfrm>
              <a:prstGeom prst="rect">
                <a:avLst/>
              </a:prstGeom>
              <a:blipFill rotWithShape="0">
                <a:blip r:embed="rId8"/>
                <a:stretch>
                  <a:fillRect l="-2627" t="-25490" r="-2977" b="-49020"/>
                </a:stretch>
              </a:blipFill>
            </p:spPr>
            <p:txBody>
              <a:bodyPr/>
              <a:lstStyle/>
              <a:p>
                <a:r>
                  <a:rPr 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smtClean="0">
                <a:latin typeface="Times New Roman" panose="02020603050405020304" pitchFamily="18" charset="0"/>
              </a:rPr>
              <a:t>‘Introductory Econometrics for Finance’ © Chris Brooks 2013</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F5D0856-2AD4-4E88-8AF4-3582ECF6B427}" type="slidenum">
              <a:rPr lang="en-GB" altLang="en-US" sz="1400">
                <a:latin typeface="Times New Roman" panose="02020603050405020304" pitchFamily="18" charset="0"/>
              </a:rPr>
              <a:pPr>
                <a:spcBef>
                  <a:spcPct val="0"/>
                </a:spcBef>
                <a:buFontTx/>
                <a:buNone/>
              </a:pPr>
              <a:t>28</a:t>
            </a:fld>
            <a:endParaRPr lang="en-GB" altLang="en-US" sz="1400">
              <a:latin typeface="Times New Roman" panose="02020603050405020304" pitchFamily="18" charset="0"/>
            </a:endParaRPr>
          </a:p>
        </p:txBody>
      </p:sp>
      <p:sp>
        <p:nvSpPr>
          <p:cNvPr id="27652"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“Remedies” for Autocorrelation</a:t>
            </a:r>
            <a:r>
              <a:rPr lang="en-GB" altLang="en-US" sz="2500" smtClean="0">
                <a:solidFill>
                  <a:schemeClr val="tx1"/>
                </a:solidFill>
              </a:rPr>
              <a:t/>
            </a:r>
            <a:br>
              <a:rPr lang="en-GB" altLang="en-US" sz="2500" smtClean="0">
                <a:solidFill>
                  <a:schemeClr val="tx1"/>
                </a:solidFill>
              </a:rPr>
            </a:br>
            <a:endParaRPr lang="en-US" altLang="en-US" smtClean="0">
              <a:solidFill>
                <a:schemeClr val="tx1"/>
              </a:solidFill>
            </a:endParaRPr>
          </a:p>
        </p:txBody>
      </p:sp>
      <p:sp>
        <p:nvSpPr>
          <p:cNvPr id="27653" name="Rectangle 3"/>
          <p:cNvSpPr>
            <a:spLocks noGrp="1" noChangeArrowheads="1"/>
          </p:cNvSpPr>
          <p:nvPr>
            <p:ph type="body" idx="1"/>
          </p:nvPr>
        </p:nvSpPr>
        <p:spPr>
          <a:xfrm>
            <a:off x="685800" y="1828800"/>
            <a:ext cx="7772400" cy="4267200"/>
          </a:xfrm>
        </p:spPr>
        <p:txBody>
          <a:bodyPr/>
          <a:lstStyle/>
          <a:p>
            <a:pPr algn="just" eaLnBrk="1" hangingPunct="1">
              <a:lnSpc>
                <a:spcPct val="90000"/>
              </a:lnSpc>
            </a:pPr>
            <a:r>
              <a:rPr lang="en-GB" altLang="en-US" sz="2000" dirty="0" smtClean="0">
                <a:latin typeface="Times New Roman" panose="02020603050405020304" pitchFamily="18" charset="0"/>
              </a:rPr>
              <a:t>But </a:t>
            </a:r>
            <a:r>
              <a:rPr lang="en-GB" altLang="en-US" sz="2000" b="1" dirty="0" smtClean="0">
                <a:latin typeface="Times New Roman" panose="02020603050405020304" pitchFamily="18" charset="0"/>
              </a:rPr>
              <a:t>such procedures </a:t>
            </a:r>
            <a:r>
              <a:rPr lang="en-GB" altLang="en-US" sz="2000" dirty="0" smtClean="0">
                <a:latin typeface="Times New Roman" panose="02020603050405020304" pitchFamily="18" charset="0"/>
              </a:rPr>
              <a:t>that “correct” for autocorrelation </a:t>
            </a:r>
            <a:r>
              <a:rPr lang="en-GB" altLang="en-US" sz="2000" b="1" dirty="0" smtClean="0">
                <a:latin typeface="Times New Roman" panose="02020603050405020304" pitchFamily="18" charset="0"/>
              </a:rPr>
              <a:t>require assumptions </a:t>
            </a:r>
            <a:r>
              <a:rPr lang="en-GB" altLang="en-US" sz="2000" dirty="0" smtClean="0">
                <a:latin typeface="Times New Roman" panose="02020603050405020304" pitchFamily="18" charset="0"/>
              </a:rPr>
              <a:t>about the form of the autocorrelation.</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b="1" dirty="0" smtClean="0">
                <a:solidFill>
                  <a:srgbClr val="FF0000"/>
                </a:solidFill>
                <a:latin typeface="Times New Roman" panose="02020603050405020304" pitchFamily="18" charset="0"/>
              </a:rPr>
              <a:t>If these assumptions are invalid, the cure would be more dangerous than the disease! </a:t>
            </a:r>
            <a:r>
              <a:rPr lang="en-GB" altLang="en-US" sz="2000" dirty="0" smtClean="0">
                <a:latin typeface="Times New Roman" panose="02020603050405020304" pitchFamily="18" charset="0"/>
              </a:rPr>
              <a:t>- see Hendry and </a:t>
            </a:r>
            <a:r>
              <a:rPr lang="en-GB" altLang="en-US" sz="2000" dirty="0" err="1" smtClean="0">
                <a:latin typeface="Times New Roman" panose="02020603050405020304" pitchFamily="18" charset="0"/>
              </a:rPr>
              <a:t>Mizon</a:t>
            </a:r>
            <a:r>
              <a:rPr lang="en-GB" altLang="en-US" sz="2000" dirty="0" smtClean="0">
                <a:latin typeface="Times New Roman" panose="02020603050405020304" pitchFamily="18" charset="0"/>
              </a:rPr>
              <a:t> (1978).</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However, it is unlikely to be the case that the form of the autocorrelation is known, and a more “modern” view is that residual autocorrelation presents an opportunity to modify the regression.</a:t>
            </a:r>
          </a:p>
          <a:p>
            <a:pPr algn="just" eaLnBrk="1" hangingPunct="1">
              <a:lnSpc>
                <a:spcPct val="90000"/>
              </a:lnSpc>
            </a:pPr>
            <a:endParaRPr lang="en-GB" altLang="en-US" sz="1100" dirty="0">
              <a:latin typeface="Times New Roman" panose="02020603050405020304" pitchFamily="18" charset="0"/>
            </a:endParaRPr>
          </a:p>
          <a:p>
            <a:pPr marL="0" indent="0" algn="just" eaLnBrk="1" hangingPunct="1">
              <a:lnSpc>
                <a:spcPct val="90000"/>
              </a:lnSpc>
              <a:buNone/>
            </a:pPr>
            <a:r>
              <a:rPr lang="en-GB" altLang="en-US" sz="2000" dirty="0" smtClean="0">
                <a:latin typeface="Times New Roman" panose="02020603050405020304" pitchFamily="18" charset="0"/>
              </a:rPr>
              <a:t>A </a:t>
            </a:r>
            <a:r>
              <a:rPr lang="en-GB" altLang="en-US" sz="2000" b="1" dirty="0" smtClean="0">
                <a:latin typeface="Times New Roman" panose="02020603050405020304" pitchFamily="18" charset="0"/>
              </a:rPr>
              <a:t>MODERN VIEW </a:t>
            </a:r>
            <a:r>
              <a:rPr lang="en-GB" altLang="en-US" sz="2000" dirty="0" smtClean="0">
                <a:latin typeface="Times New Roman" panose="02020603050405020304" pitchFamily="18" charset="0"/>
              </a:rPr>
              <a:t>is to consider </a:t>
            </a:r>
            <a:r>
              <a:rPr lang="en-GB" altLang="en-US" sz="2000" b="1" dirty="0" smtClean="0">
                <a:latin typeface="Times New Roman" panose="02020603050405020304" pitchFamily="18" charset="0"/>
              </a:rPr>
              <a:t>AUTOCORRELATION as an OPPORTUNITY </a:t>
            </a:r>
            <a:r>
              <a:rPr lang="en-GB" altLang="en-US" sz="2000" dirty="0" smtClean="0">
                <a:latin typeface="Times New Roman" panose="02020603050405020304" pitchFamily="18" charset="0"/>
              </a:rPr>
              <a:t>to improve the model. (if autocorrelation in residuals exists, there is a dynamic structure in </a:t>
            </a:r>
            <a:r>
              <a:rPr lang="en-GB" altLang="en-US" sz="2000" i="1" dirty="0" smtClean="0">
                <a:latin typeface="Times New Roman" panose="02020603050405020304" pitchFamily="18" charset="0"/>
              </a:rPr>
              <a:t>y</a:t>
            </a:r>
            <a:r>
              <a:rPr lang="en-GB" altLang="en-US" sz="2000" dirty="0" smtClean="0">
                <a:latin typeface="Times New Roman" panose="02020603050405020304" pitchFamily="18" charset="0"/>
              </a:rPr>
              <a:t> that has not been captured in the fitted values – at least a part of it can be captured by an appropriate </a:t>
            </a:r>
            <a:r>
              <a:rPr lang="en-GB" altLang="en-US" sz="2000" b="1" dirty="0" smtClean="0">
                <a:latin typeface="Times New Roman" panose="02020603050405020304" pitchFamily="18" charset="0"/>
              </a:rPr>
              <a:t>dynamic model</a:t>
            </a:r>
            <a:r>
              <a:rPr lang="en-GB" altLang="en-US" sz="2000" dirty="0" smtClean="0">
                <a:latin typeface="Times New Roman" panose="02020603050405020304" pitchFamily="18" charset="0"/>
              </a:rPr>
              <a:t>)</a:t>
            </a:r>
          </a:p>
        </p:txBody>
      </p:sp>
    </p:spTree>
    <p:extLst>
      <p:ext uri="{BB962C8B-B14F-4D97-AF65-F5344CB8AC3E}">
        <p14:creationId xmlns:p14="http://schemas.microsoft.com/office/powerpoint/2010/main" val="1641459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59FCE3A-9DD7-4C41-8400-0D612B5BC4D1}" type="slidenum">
              <a:rPr lang="en-GB" altLang="en-US" sz="1400">
                <a:latin typeface="Times New Roman" panose="02020603050405020304" pitchFamily="18" charset="0"/>
              </a:rPr>
              <a:pPr>
                <a:spcBef>
                  <a:spcPct val="0"/>
                </a:spcBef>
                <a:buFontTx/>
                <a:buNone/>
              </a:pPr>
              <a:t>29</a:t>
            </a:fld>
            <a:endParaRPr lang="en-GB" altLang="en-US" sz="1400">
              <a:latin typeface="Times New Roman" panose="02020603050405020304" pitchFamily="18" charset="0"/>
            </a:endParaRPr>
          </a:p>
        </p:txBody>
      </p:sp>
      <p:sp>
        <p:nvSpPr>
          <p:cNvPr id="28676" name="Rectangle 1026"/>
          <p:cNvSpPr>
            <a:spLocks noGrp="1" noChangeArrowheads="1"/>
          </p:cNvSpPr>
          <p:nvPr>
            <p:ph type="title"/>
          </p:nvPr>
        </p:nvSpPr>
        <p:spPr>
          <a:xfrm>
            <a:off x="9906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Dynamic Models – utilizing/solving autocorrelation</a:t>
            </a:r>
            <a:r>
              <a:rPr lang="en-GB" altLang="en-US" sz="2500" dirty="0" smtClean="0">
                <a:solidFill>
                  <a:schemeClr val="tx1"/>
                </a:solidFill>
              </a:rPr>
              <a:t/>
            </a:r>
            <a:br>
              <a:rPr lang="en-GB" altLang="en-US" sz="2500" dirty="0" smtClean="0">
                <a:solidFill>
                  <a:schemeClr val="tx1"/>
                </a:solidFill>
              </a:rPr>
            </a:br>
            <a:endParaRPr lang="en-US" altLang="en-US" dirty="0" smtClean="0">
              <a:solidFill>
                <a:schemeClr val="tx1"/>
              </a:solidFill>
            </a:endParaRPr>
          </a:p>
        </p:txBody>
      </p:sp>
      <p:sp>
        <p:nvSpPr>
          <p:cNvPr id="28677" name="Rectangle 1027"/>
          <p:cNvSpPr>
            <a:spLocks noGrp="1" noChangeArrowheads="1"/>
          </p:cNvSpPr>
          <p:nvPr>
            <p:ph type="body" idx="1"/>
          </p:nvPr>
        </p:nvSpPr>
        <p:spPr/>
        <p:txBody>
          <a:bodyPr/>
          <a:lstStyle/>
          <a:p>
            <a:pPr algn="just" eaLnBrk="1" hangingPunct="1"/>
            <a:r>
              <a:rPr lang="en-GB" altLang="en-US" sz="2000" dirty="0" smtClean="0">
                <a:latin typeface="Times New Roman" panose="02020603050405020304" pitchFamily="18" charset="0"/>
              </a:rPr>
              <a:t>All of the models we have considered so far have been static, e.g.</a:t>
            </a:r>
          </a:p>
          <a:p>
            <a:pPr algn="just" eaLnBrk="1" hangingPunct="1">
              <a:buFontTx/>
              <a:buNone/>
            </a:pPr>
            <a:r>
              <a:rPr lang="en-GB" altLang="en-US" sz="2000" dirty="0" smtClean="0">
                <a:latin typeface="Times New Roman" panose="02020603050405020304" pitchFamily="18" charset="0"/>
              </a:rPr>
              <a:t>			</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1</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2</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i="1" dirty="0" smtClean="0">
                <a:latin typeface="Times New Roman" panose="02020603050405020304" pitchFamily="18" charset="0"/>
              </a:rPr>
              <a:t> + ... + </a:t>
            </a:r>
            <a:r>
              <a:rPr lang="en-GB" altLang="en-US" sz="2000" i="1" dirty="0" smtClean="0">
                <a:latin typeface="Times New Roman" panose="02020603050405020304" pitchFamily="18" charset="0"/>
                <a:sym typeface="Symbol" panose="05050102010706020507" pitchFamily="18" charset="2"/>
              </a:rPr>
              <a:t></a:t>
            </a:r>
            <a:r>
              <a:rPr lang="en-GB" altLang="en-US" sz="2000" i="1" baseline="-25000" dirty="0" err="1" smtClean="0">
                <a:latin typeface="Times New Roman" panose="02020603050405020304" pitchFamily="18" charset="0"/>
              </a:rPr>
              <a:t>k</a:t>
            </a:r>
            <a:r>
              <a:rPr lang="en-GB" altLang="en-US" sz="2000" i="1" dirty="0" err="1" smtClean="0">
                <a:latin typeface="Times New Roman" panose="02020603050405020304" pitchFamily="18" charset="0"/>
              </a:rPr>
              <a:t>x</a:t>
            </a:r>
            <a:r>
              <a:rPr lang="en-GB" altLang="en-US" sz="2000" i="1" baseline="-25000" dirty="0" err="1" smtClean="0">
                <a:latin typeface="Times New Roman" panose="02020603050405020304" pitchFamily="18" charset="0"/>
              </a:rPr>
              <a:t>kt</a:t>
            </a:r>
            <a:r>
              <a:rPr lang="en-GB" altLang="en-US" sz="2000" i="1" dirty="0" smtClean="0">
                <a:latin typeface="Times New Roman" panose="02020603050405020304" pitchFamily="18" charset="0"/>
              </a:rPr>
              <a:t> +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endParaRPr lang="en-GB" altLang="en-US" sz="2000" dirty="0" smtClean="0">
              <a:latin typeface="Times New Roman" panose="02020603050405020304" pitchFamily="18" charset="0"/>
            </a:endParaRP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But we can easily extend this analysis to the case where the current value of </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depends on previous values of </a:t>
            </a:r>
            <a:r>
              <a:rPr lang="en-GB" altLang="en-US" sz="2000" i="1" dirty="0" smtClean="0">
                <a:latin typeface="Times New Roman" panose="02020603050405020304" pitchFamily="18" charset="0"/>
              </a:rPr>
              <a:t>y</a:t>
            </a:r>
            <a:r>
              <a:rPr lang="en-GB" altLang="en-US" sz="2000" dirty="0" smtClean="0">
                <a:latin typeface="Times New Roman" panose="02020603050405020304" pitchFamily="18" charset="0"/>
              </a:rPr>
              <a:t> or one of the </a:t>
            </a:r>
            <a:r>
              <a:rPr lang="en-GB" altLang="en-US" sz="2000" i="1" dirty="0" smtClean="0">
                <a:latin typeface="Times New Roman" panose="02020603050405020304" pitchFamily="18" charset="0"/>
              </a:rPr>
              <a:t>x</a:t>
            </a:r>
            <a:r>
              <a:rPr lang="en-GB" altLang="en-US" sz="2000" dirty="0" smtClean="0">
                <a:latin typeface="Times New Roman" panose="02020603050405020304" pitchFamily="18" charset="0"/>
              </a:rPr>
              <a:t>’s, e.g.</a:t>
            </a:r>
          </a:p>
          <a:p>
            <a:pPr algn="just" eaLnBrk="1" hangingPunct="1">
              <a:buFontTx/>
              <a:buNone/>
            </a:pPr>
            <a:r>
              <a:rPr lang="en-GB" altLang="en-US" sz="2000" dirty="0" smtClean="0">
                <a:latin typeface="Times New Roman" panose="02020603050405020304" pitchFamily="18" charset="0"/>
              </a:rPr>
              <a:t>		</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1</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2</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i="1" dirty="0" smtClean="0">
                <a:latin typeface="Times New Roman" panose="02020603050405020304" pitchFamily="18" charset="0"/>
              </a:rPr>
              <a:t> + ... + </a:t>
            </a:r>
            <a:r>
              <a:rPr lang="en-GB" altLang="en-US" sz="2000" i="1" dirty="0" smtClean="0">
                <a:latin typeface="Times New Roman" panose="02020603050405020304" pitchFamily="18" charset="0"/>
                <a:sym typeface="Symbol" panose="05050102010706020507" pitchFamily="18" charset="2"/>
              </a:rPr>
              <a:t></a:t>
            </a:r>
            <a:r>
              <a:rPr lang="en-GB" altLang="en-US" sz="2000" i="1" baseline="-25000" dirty="0" err="1" smtClean="0">
                <a:latin typeface="Times New Roman" panose="02020603050405020304" pitchFamily="18" charset="0"/>
              </a:rPr>
              <a:t>k</a:t>
            </a:r>
            <a:r>
              <a:rPr lang="en-GB" altLang="en-US" sz="2000" i="1" dirty="0" err="1" smtClean="0">
                <a:latin typeface="Times New Roman" panose="02020603050405020304" pitchFamily="18" charset="0"/>
              </a:rPr>
              <a:t>x</a:t>
            </a:r>
            <a:r>
              <a:rPr lang="en-GB" altLang="en-US" sz="2000" i="1" baseline="-25000" dirty="0" err="1" smtClean="0">
                <a:latin typeface="Times New Roman" panose="02020603050405020304" pitchFamily="18" charset="0"/>
              </a:rPr>
              <a:t>kt</a:t>
            </a:r>
            <a:r>
              <a:rPr lang="en-GB" altLang="en-US" sz="2000" i="1" dirty="0" smtClean="0">
                <a:latin typeface="Times New Roman" panose="02020603050405020304" pitchFamily="18" charset="0"/>
              </a:rPr>
              <a:t> + </a:t>
            </a:r>
            <a:r>
              <a:rPr lang="en-GB" altLang="en-US" sz="2000" i="1" dirty="0" smtClean="0">
                <a:solidFill>
                  <a:schemeClr val="accent1"/>
                </a:solidFill>
                <a:latin typeface="Times New Roman" panose="02020603050405020304" pitchFamily="18" charset="0"/>
                <a:sym typeface="Symbol" panose="05050102010706020507" pitchFamily="18" charset="2"/>
              </a:rPr>
              <a:t></a:t>
            </a:r>
            <a:r>
              <a:rPr lang="en-GB" altLang="en-US" sz="2000" baseline="-25000" dirty="0" smtClean="0">
                <a:solidFill>
                  <a:schemeClr val="accent1"/>
                </a:solidFill>
                <a:latin typeface="Times New Roman" panose="02020603050405020304" pitchFamily="18" charset="0"/>
              </a:rPr>
              <a:t>1</a:t>
            </a:r>
            <a:r>
              <a:rPr lang="en-GB" altLang="en-US" sz="2000" i="1" dirty="0" smtClean="0">
                <a:solidFill>
                  <a:schemeClr val="accent1"/>
                </a:solidFill>
                <a:latin typeface="Times New Roman" panose="02020603050405020304" pitchFamily="18" charset="0"/>
              </a:rPr>
              <a:t>y</a:t>
            </a:r>
            <a:r>
              <a:rPr lang="en-GB" altLang="en-US" sz="2000" i="1" baseline="-25000" dirty="0" smtClean="0">
                <a:solidFill>
                  <a:schemeClr val="accent1"/>
                </a:solidFill>
                <a:latin typeface="Times New Roman" panose="02020603050405020304" pitchFamily="18" charset="0"/>
              </a:rPr>
              <a:t>t</a:t>
            </a:r>
            <a:r>
              <a:rPr lang="en-GB" altLang="en-US" sz="2000" baseline="-25000" dirty="0" smtClean="0">
                <a:solidFill>
                  <a:schemeClr val="accent1"/>
                </a:solidFill>
                <a:latin typeface="Times New Roman" panose="02020603050405020304" pitchFamily="18" charset="0"/>
              </a:rPr>
              <a:t>-1 </a:t>
            </a:r>
            <a:r>
              <a:rPr lang="en-GB" altLang="en-US" sz="2000" dirty="0" smtClean="0">
                <a:solidFill>
                  <a:schemeClr val="accent1"/>
                </a:solidFill>
                <a:latin typeface="Times New Roman" panose="02020603050405020304" pitchFamily="18" charset="0"/>
              </a:rPr>
              <a:t>+</a:t>
            </a:r>
            <a:r>
              <a:rPr lang="en-GB" altLang="en-US" sz="2000" baseline="-25000" dirty="0" smtClean="0">
                <a:solidFill>
                  <a:schemeClr val="accent1"/>
                </a:solidFill>
                <a:latin typeface="Times New Roman" panose="02020603050405020304" pitchFamily="18" charset="0"/>
              </a:rPr>
              <a:t> </a:t>
            </a:r>
            <a:r>
              <a:rPr lang="en-GB" altLang="en-US" sz="2000" i="1" dirty="0" smtClean="0">
                <a:solidFill>
                  <a:schemeClr val="accent1"/>
                </a:solidFill>
                <a:latin typeface="Times New Roman" panose="02020603050405020304" pitchFamily="18" charset="0"/>
                <a:sym typeface="Symbol" panose="05050102010706020507" pitchFamily="18" charset="2"/>
              </a:rPr>
              <a:t></a:t>
            </a:r>
            <a:r>
              <a:rPr lang="en-GB" altLang="en-US" sz="2000" baseline="-25000" dirty="0" smtClean="0">
                <a:solidFill>
                  <a:schemeClr val="accent1"/>
                </a:solidFill>
                <a:latin typeface="Times New Roman" panose="02020603050405020304" pitchFamily="18" charset="0"/>
              </a:rPr>
              <a:t>2</a:t>
            </a:r>
            <a:r>
              <a:rPr lang="en-GB" altLang="en-US" sz="2000" i="1" dirty="0" smtClean="0">
                <a:solidFill>
                  <a:schemeClr val="accent1"/>
                </a:solidFill>
                <a:latin typeface="Times New Roman" panose="02020603050405020304" pitchFamily="18" charset="0"/>
              </a:rPr>
              <a:t>x</a:t>
            </a:r>
            <a:r>
              <a:rPr lang="en-GB" altLang="en-US" sz="2000" baseline="-25000" dirty="0" smtClean="0">
                <a:solidFill>
                  <a:schemeClr val="accent1"/>
                </a:solidFill>
                <a:latin typeface="Times New Roman" panose="02020603050405020304" pitchFamily="18" charset="0"/>
              </a:rPr>
              <a:t>2</a:t>
            </a:r>
            <a:r>
              <a:rPr lang="en-GB" altLang="en-US" sz="2000" i="1" baseline="-25000" dirty="0" smtClean="0">
                <a:solidFill>
                  <a:schemeClr val="accent1"/>
                </a:solidFill>
                <a:latin typeface="Times New Roman" panose="02020603050405020304" pitchFamily="18" charset="0"/>
              </a:rPr>
              <a:t>t</a:t>
            </a:r>
            <a:r>
              <a:rPr lang="en-GB" altLang="en-US" sz="2000" baseline="-25000" dirty="0" smtClean="0">
                <a:solidFill>
                  <a:schemeClr val="accent1"/>
                </a:solidFill>
                <a:latin typeface="Times New Roman" panose="02020603050405020304" pitchFamily="18" charset="0"/>
              </a:rPr>
              <a:t>-1 </a:t>
            </a:r>
            <a:r>
              <a:rPr lang="en-GB" altLang="en-US" sz="2000" dirty="0" smtClean="0">
                <a:solidFill>
                  <a:schemeClr val="accent1"/>
                </a:solidFill>
                <a:latin typeface="Times New Roman" panose="02020603050405020304" pitchFamily="18" charset="0"/>
              </a:rPr>
              <a:t>+ … + </a:t>
            </a:r>
            <a:r>
              <a:rPr lang="en-GB" altLang="en-US" sz="2000" i="1" dirty="0" smtClean="0">
                <a:solidFill>
                  <a:schemeClr val="accent1"/>
                </a:solidFill>
                <a:latin typeface="Times New Roman" panose="02020603050405020304" pitchFamily="18" charset="0"/>
                <a:sym typeface="Symbol" panose="05050102010706020507" pitchFamily="18" charset="2"/>
              </a:rPr>
              <a:t></a:t>
            </a:r>
            <a:r>
              <a:rPr lang="en-GB" altLang="en-US" sz="2000" i="1" baseline="-25000" dirty="0" smtClean="0">
                <a:solidFill>
                  <a:schemeClr val="accent1"/>
                </a:solidFill>
                <a:latin typeface="Times New Roman" panose="02020603050405020304" pitchFamily="18" charset="0"/>
              </a:rPr>
              <a:t>k</a:t>
            </a:r>
            <a:r>
              <a:rPr lang="en-GB" altLang="en-US" sz="2000" i="1" dirty="0" smtClean="0">
                <a:solidFill>
                  <a:schemeClr val="accent1"/>
                </a:solidFill>
                <a:latin typeface="Times New Roman" panose="02020603050405020304" pitchFamily="18" charset="0"/>
              </a:rPr>
              <a:t>x</a:t>
            </a:r>
            <a:r>
              <a:rPr lang="en-GB" altLang="en-US" sz="2000" i="1" baseline="-25000" dirty="0" smtClean="0">
                <a:solidFill>
                  <a:schemeClr val="accent1"/>
                </a:solidFill>
                <a:latin typeface="Times New Roman" panose="02020603050405020304" pitchFamily="18" charset="0"/>
              </a:rPr>
              <a:t>kt</a:t>
            </a:r>
            <a:r>
              <a:rPr lang="en-GB" altLang="en-US" sz="2000" baseline="-25000" dirty="0" smtClean="0">
                <a:solidFill>
                  <a:schemeClr val="accent1"/>
                </a:solidFill>
                <a:latin typeface="Times New Roman" panose="02020603050405020304" pitchFamily="18" charset="0"/>
              </a:rPr>
              <a:t>-1</a:t>
            </a:r>
            <a:r>
              <a:rPr lang="en-GB" altLang="en-US" sz="2000" dirty="0" smtClean="0">
                <a:latin typeface="Times New Roman" panose="02020603050405020304" pitchFamily="18" charset="0"/>
              </a:rPr>
              <a:t>+</a:t>
            </a:r>
            <a:r>
              <a:rPr lang="en-GB" altLang="en-US" sz="2000" i="1" dirty="0" smtClean="0">
                <a:latin typeface="Times New Roman" panose="02020603050405020304" pitchFamily="18" charset="0"/>
              </a:rPr>
              <a:t>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endParaRPr lang="en-GB" altLang="en-US" sz="2000" dirty="0" smtClean="0">
              <a:latin typeface="Times New Roman" panose="02020603050405020304" pitchFamily="18" charset="0"/>
            </a:endParaRPr>
          </a:p>
          <a:p>
            <a:pPr algn="just" eaLnBrk="1" hangingPunct="1">
              <a:buFontTx/>
              <a:buNone/>
            </a:pPr>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We could extend the model even further by adding extra lags, e.g. </a:t>
            </a:r>
          </a:p>
          <a:p>
            <a:pPr algn="just" eaLnBrk="1" hangingPunct="1">
              <a:buFontTx/>
              <a:buNone/>
            </a:pPr>
            <a:r>
              <a:rPr lang="en-GB" altLang="en-US" sz="2000" i="1" dirty="0" smtClean="0">
                <a:latin typeface="Times New Roman" panose="02020603050405020304" pitchFamily="18" charset="0"/>
              </a:rPr>
              <a:t>	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 ,  </a:t>
            </a:r>
            <a:r>
              <a:rPr lang="en-GB" altLang="en-US" sz="2000" i="1" dirty="0" smtClean="0">
                <a:latin typeface="Times New Roman" panose="02020603050405020304" pitchFamily="18" charset="0"/>
              </a:rPr>
              <a:t>y</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3</a:t>
            </a:r>
            <a:r>
              <a:rPr lang="en-GB" altLang="en-US" sz="2000" i="1" dirty="0" smtClean="0">
                <a:latin typeface="Times New Roman" panose="02020603050405020304" pitchFamily="18" charset="0"/>
              </a:rPr>
              <a:t> </a:t>
            </a:r>
            <a:r>
              <a:rPr lang="en-GB" altLang="en-US" sz="2000" dirty="0" smtClean="0">
                <a:latin typeface="Times New Roman" panose="02020603050405020304" pitchFamily="18" charset="0"/>
              </a:rPr>
              <a:t>. </a:t>
            </a:r>
            <a:r>
              <a:rPr lang="en-GB" altLang="en-US" sz="2000" b="1" dirty="0" smtClean="0">
                <a:latin typeface="Times New Roman" panose="02020603050405020304" pitchFamily="18" charset="0"/>
              </a:rPr>
              <a:t>But what lags to include? Heuristic approaches</a:t>
            </a:r>
          </a:p>
          <a:p>
            <a:pPr lvl="2" algn="just" eaLnBrk="1" hangingPunct="1">
              <a:buFontTx/>
              <a:buNone/>
            </a:pPr>
            <a:r>
              <a:rPr lang="en-GB" altLang="en-US" dirty="0" smtClean="0">
                <a:latin typeface="Times New Roman" panose="02020603050405020304" pitchFamily="18" charset="0"/>
              </a:rPr>
              <a:t>– add those lags that are suggested by the financial theory </a:t>
            </a:r>
          </a:p>
          <a:p>
            <a:pPr lvl="2" algn="just" eaLnBrk="1" hangingPunct="1">
              <a:buFontTx/>
              <a:buNone/>
            </a:pPr>
            <a:r>
              <a:rPr lang="en-GB" altLang="en-US" dirty="0"/>
              <a:t>– </a:t>
            </a:r>
            <a:r>
              <a:rPr lang="en-GB" altLang="en-US" dirty="0" smtClean="0"/>
              <a:t>keep adding lags until autocorrelation disappears (trial/error)</a:t>
            </a:r>
            <a:endParaRPr lang="en-GB" altLang="en-US" dirty="0" smtClean="0">
              <a:latin typeface="Times New Roman" panose="02020603050405020304" pitchFamily="18" charset="0"/>
            </a:endParaRPr>
          </a:p>
          <a:p>
            <a:pPr algn="just" eaLnBrk="1" hangingPunct="1">
              <a:buFontTx/>
              <a:buChar char="-"/>
            </a:pPr>
            <a:endParaRPr lang="en-GB" altLang="en-US" sz="2000" dirty="0" smtClean="0">
              <a:latin typeface="Times New Roman" panose="02020603050405020304" pitchFamily="18" charset="0"/>
            </a:endParaRPr>
          </a:p>
          <a:p>
            <a:pPr algn="just" eaLnBrk="1" hangingPunct="1"/>
            <a:endParaRPr lang="en-GB" altLang="en-US" sz="2000" dirty="0" smtClean="0">
              <a:latin typeface="Times New Roman" panose="02020603050405020304" pitchFamily="18" charset="0"/>
            </a:endParaRPr>
          </a:p>
          <a:p>
            <a:pPr eaLnBrk="1" hangingPunct="1"/>
            <a:endParaRPr lang="en-US" altLang="en-US" sz="2000" dirty="0" smtClean="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6BD96C-26B9-4360-A0F4-25641DB05AB9}" type="slidenum">
              <a:rPr lang="en-GB" altLang="en-US" sz="1400">
                <a:latin typeface="Times New Roman" panose="02020603050405020304" pitchFamily="18" charset="0"/>
              </a:rPr>
              <a:pPr>
                <a:spcBef>
                  <a:spcPct val="0"/>
                </a:spcBef>
                <a:buFontTx/>
                <a:buNone/>
              </a:pPr>
              <a:t>3</a:t>
            </a:fld>
            <a:endParaRPr lang="en-GB" altLang="en-US" sz="1400">
              <a:latin typeface="Times New Roman" panose="02020603050405020304" pitchFamily="18" charset="0"/>
            </a:endParaRPr>
          </a:p>
        </p:txBody>
      </p:sp>
      <p:sp>
        <p:nvSpPr>
          <p:cNvPr id="6148" name="Rectangle 2"/>
          <p:cNvSpPr>
            <a:spLocks noGrp="1" noChangeArrowheads="1"/>
          </p:cNvSpPr>
          <p:nvPr>
            <p:ph type="title"/>
          </p:nvPr>
        </p:nvSpPr>
        <p:spPr>
          <a:xfrm>
            <a:off x="1143000" y="762000"/>
            <a:ext cx="7772400" cy="762000"/>
          </a:xfrm>
        </p:spPr>
        <p:txBody>
          <a:bodyPr/>
          <a:lstStyle/>
          <a:p>
            <a:pPr eaLnBrk="1" hangingPunct="1"/>
            <a:r>
              <a:rPr lang="en-GB" altLang="en-US" sz="2500" b="1" smtClean="0">
                <a:solidFill>
                  <a:schemeClr val="tx1"/>
                </a:solidFill>
                <a:latin typeface="Times New Roman" panose="02020603050405020304" pitchFamily="18" charset="0"/>
              </a:rPr>
              <a:t>Investigating Violations of the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Assumptions of the CLRM </a:t>
            </a:r>
            <a:endParaRPr lang="en-US" altLang="en-US" sz="2000" b="1" smtClean="0">
              <a:solidFill>
                <a:schemeClr val="tx1"/>
              </a:solidFill>
              <a:latin typeface="Times New Roman" panose="02020603050405020304" pitchFamily="18" charset="0"/>
            </a:endParaRPr>
          </a:p>
        </p:txBody>
      </p:sp>
      <p:sp>
        <p:nvSpPr>
          <p:cNvPr id="6149" name="Rectangle 3"/>
          <p:cNvSpPr>
            <a:spLocks noGrp="1" noChangeArrowheads="1"/>
          </p:cNvSpPr>
          <p:nvPr>
            <p:ph type="body" idx="1"/>
          </p:nvPr>
        </p:nvSpPr>
        <p:spPr>
          <a:xfrm>
            <a:off x="457200" y="1828800"/>
            <a:ext cx="8382000" cy="4229100"/>
          </a:xfrm>
        </p:spPr>
        <p:txBody>
          <a:bodyPr/>
          <a:lstStyle/>
          <a:p>
            <a:pPr eaLnBrk="1" hangingPunct="1">
              <a:lnSpc>
                <a:spcPct val="90000"/>
              </a:lnSpc>
            </a:pPr>
            <a:r>
              <a:rPr lang="en-GB" altLang="en-US" sz="2000" smtClean="0">
                <a:latin typeface="Times New Roman" panose="02020603050405020304" pitchFamily="18" charset="0"/>
              </a:rPr>
              <a:t>We will now study these assumptions further, and in particular look at:</a:t>
            </a:r>
          </a:p>
          <a:p>
            <a:pPr eaLnBrk="1" hangingPunct="1">
              <a:lnSpc>
                <a:spcPct val="90000"/>
              </a:lnSpc>
              <a:buFontTx/>
              <a:buNone/>
            </a:pPr>
            <a:r>
              <a:rPr lang="en-GB" altLang="en-US" sz="2000" smtClean="0">
                <a:latin typeface="Times New Roman" panose="02020603050405020304" pitchFamily="18" charset="0"/>
              </a:rPr>
              <a:t>		- How we test for violations</a:t>
            </a:r>
          </a:p>
          <a:p>
            <a:pPr eaLnBrk="1" hangingPunct="1">
              <a:lnSpc>
                <a:spcPct val="90000"/>
              </a:lnSpc>
              <a:buFontTx/>
              <a:buNone/>
            </a:pPr>
            <a:r>
              <a:rPr lang="en-GB" altLang="en-US" sz="2000" smtClean="0">
                <a:latin typeface="Times New Roman" panose="02020603050405020304" pitchFamily="18" charset="0"/>
              </a:rPr>
              <a:t>		- Causes </a:t>
            </a:r>
          </a:p>
          <a:p>
            <a:pPr eaLnBrk="1" hangingPunct="1">
              <a:lnSpc>
                <a:spcPct val="90000"/>
              </a:lnSpc>
              <a:buFontTx/>
              <a:buNone/>
            </a:pPr>
            <a:r>
              <a:rPr lang="en-GB" altLang="en-US" sz="2000" smtClean="0">
                <a:latin typeface="Times New Roman" panose="02020603050405020304" pitchFamily="18" charset="0"/>
              </a:rPr>
              <a:t>		- Consequences</a:t>
            </a:r>
          </a:p>
          <a:p>
            <a:pPr eaLnBrk="1" hangingPunct="1">
              <a:lnSpc>
                <a:spcPct val="90000"/>
              </a:lnSpc>
              <a:buFontTx/>
              <a:buNone/>
            </a:pPr>
            <a:r>
              <a:rPr lang="en-GB" altLang="en-US" sz="2000" smtClean="0">
                <a:latin typeface="Times New Roman" panose="02020603050405020304" pitchFamily="18" charset="0"/>
              </a:rPr>
              <a:t>			in general we could encounter any combination of 3 problems:</a:t>
            </a:r>
          </a:p>
          <a:p>
            <a:pPr eaLnBrk="1" hangingPunct="1">
              <a:lnSpc>
                <a:spcPct val="90000"/>
              </a:lnSpc>
              <a:buFontTx/>
              <a:buNone/>
            </a:pPr>
            <a:r>
              <a:rPr lang="en-GB" altLang="en-US" sz="2000" smtClean="0">
                <a:latin typeface="Times New Roman" panose="02020603050405020304" pitchFamily="18" charset="0"/>
              </a:rPr>
              <a:t>			-	the coefficient estimates are wrong</a:t>
            </a:r>
          </a:p>
          <a:p>
            <a:pPr eaLnBrk="1" hangingPunct="1">
              <a:lnSpc>
                <a:spcPct val="90000"/>
              </a:lnSpc>
              <a:buFontTx/>
              <a:buNone/>
            </a:pPr>
            <a:r>
              <a:rPr lang="en-GB" altLang="en-US" sz="2000" smtClean="0">
                <a:latin typeface="Times New Roman" panose="02020603050405020304" pitchFamily="18" charset="0"/>
              </a:rPr>
              <a:t>			-	the associated standard errors are wrong</a:t>
            </a:r>
          </a:p>
          <a:p>
            <a:pPr eaLnBrk="1" hangingPunct="1">
              <a:lnSpc>
                <a:spcPct val="90000"/>
              </a:lnSpc>
              <a:buFontTx/>
              <a:buNone/>
            </a:pPr>
            <a:r>
              <a:rPr lang="en-GB" altLang="en-US" sz="2000" smtClean="0">
                <a:latin typeface="Times New Roman" panose="02020603050405020304" pitchFamily="18" charset="0"/>
              </a:rPr>
              <a:t>			-	the distribution that we assumed for the</a:t>
            </a:r>
          </a:p>
          <a:p>
            <a:pPr eaLnBrk="1" hangingPunct="1">
              <a:lnSpc>
                <a:spcPct val="90000"/>
              </a:lnSpc>
              <a:buFontTx/>
              <a:buNone/>
            </a:pPr>
            <a:r>
              <a:rPr lang="en-GB" altLang="en-US" sz="2000" smtClean="0">
                <a:latin typeface="Times New Roman" panose="02020603050405020304" pitchFamily="18" charset="0"/>
              </a:rPr>
              <a:t>				test statistics will be inappropriate</a:t>
            </a:r>
          </a:p>
          <a:p>
            <a:pPr eaLnBrk="1" hangingPunct="1">
              <a:lnSpc>
                <a:spcPct val="90000"/>
              </a:lnSpc>
              <a:buFontTx/>
              <a:buNone/>
            </a:pPr>
            <a:r>
              <a:rPr lang="en-GB" altLang="en-US" sz="2000" smtClean="0">
                <a:latin typeface="Times New Roman" panose="02020603050405020304" pitchFamily="18" charset="0"/>
              </a:rPr>
              <a:t>		- Solutions </a:t>
            </a:r>
          </a:p>
          <a:p>
            <a:pPr eaLnBrk="1" hangingPunct="1">
              <a:lnSpc>
                <a:spcPct val="90000"/>
              </a:lnSpc>
              <a:buFontTx/>
              <a:buNone/>
            </a:pPr>
            <a:r>
              <a:rPr lang="en-GB" altLang="en-US" sz="2000" smtClean="0">
                <a:latin typeface="Times New Roman" panose="02020603050405020304" pitchFamily="18" charset="0"/>
              </a:rPr>
              <a:t>			-	the assumptions are no longer violated</a:t>
            </a:r>
          </a:p>
          <a:p>
            <a:pPr eaLnBrk="1" hangingPunct="1">
              <a:lnSpc>
                <a:spcPct val="90000"/>
              </a:lnSpc>
              <a:buFontTx/>
              <a:buNone/>
            </a:pPr>
            <a:r>
              <a:rPr lang="en-GB" altLang="en-US" sz="2000" smtClean="0">
                <a:latin typeface="Times New Roman" panose="02020603050405020304" pitchFamily="18" charset="0"/>
              </a:rPr>
              <a:t>			-	we work around the problem so that we</a:t>
            </a:r>
          </a:p>
          <a:p>
            <a:pPr eaLnBrk="1" hangingPunct="1">
              <a:lnSpc>
                <a:spcPct val="90000"/>
              </a:lnSpc>
              <a:buFontTx/>
              <a:buNone/>
            </a:pPr>
            <a:r>
              <a:rPr lang="en-GB" altLang="en-US" sz="2000" smtClean="0">
                <a:latin typeface="Times New Roman" panose="02020603050405020304" pitchFamily="18" charset="0"/>
              </a:rPr>
              <a:t>				use alternative techniques which are still valid</a:t>
            </a:r>
            <a:endParaRPr lang="en-US" altLang="en-US"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394FCD-0D88-4C8C-8725-964425EAD0CB}" type="slidenum">
              <a:rPr lang="en-GB" altLang="en-US" sz="1400">
                <a:latin typeface="Times New Roman" panose="02020603050405020304" pitchFamily="18" charset="0"/>
              </a:rPr>
              <a:pPr>
                <a:spcBef>
                  <a:spcPct val="0"/>
                </a:spcBef>
                <a:buFontTx/>
                <a:buNone/>
              </a:pPr>
              <a:t>30</a:t>
            </a:fld>
            <a:endParaRPr lang="en-GB" altLang="en-US" sz="1400">
              <a:latin typeface="Times New Roman" panose="02020603050405020304" pitchFamily="18" charset="0"/>
            </a:endParaRPr>
          </a:p>
        </p:txBody>
      </p:sp>
      <p:sp>
        <p:nvSpPr>
          <p:cNvPr id="29700" name="Rectangle 2"/>
          <p:cNvSpPr>
            <a:spLocks noGrp="1" noChangeArrowheads="1"/>
          </p:cNvSpPr>
          <p:nvPr>
            <p:ph type="title"/>
          </p:nvPr>
        </p:nvSpPr>
        <p:spPr>
          <a:xfrm>
            <a:off x="10668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Why Might we Want/Need To Include Lags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in a Regression?</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29701" name="Rectangle 3"/>
          <p:cNvSpPr>
            <a:spLocks noGrp="1" noChangeArrowheads="1"/>
          </p:cNvSpPr>
          <p:nvPr>
            <p:ph type="body" idx="1"/>
          </p:nvPr>
        </p:nvSpPr>
        <p:spPr>
          <a:xfrm>
            <a:off x="457200" y="1905000"/>
            <a:ext cx="8178800" cy="4152900"/>
          </a:xfrm>
        </p:spPr>
        <p:txBody>
          <a:bodyPr/>
          <a:lstStyle/>
          <a:p>
            <a:pPr algn="just" eaLnBrk="1" hangingPunct="1"/>
            <a:r>
              <a:rPr lang="en-GB" altLang="en-US" sz="2000" b="1" dirty="0" smtClean="0">
                <a:latin typeface="Times New Roman" panose="02020603050405020304" pitchFamily="18" charset="0"/>
              </a:rPr>
              <a:t>Inertia of the dependent variable </a:t>
            </a:r>
            <a:r>
              <a:rPr lang="en-GB" altLang="en-US" sz="2000" dirty="0" smtClean="0">
                <a:latin typeface="Times New Roman" panose="02020603050405020304" pitchFamily="18" charset="0"/>
              </a:rPr>
              <a:t>(</a:t>
            </a:r>
            <a:r>
              <a:rPr lang="en-GB" altLang="en-US" sz="2000" i="1" dirty="0" err="1" smtClean="0">
                <a:latin typeface="Times New Roman" panose="02020603050405020304" pitchFamily="18" charset="0"/>
              </a:rPr>
              <a:t>y</a:t>
            </a:r>
            <a:r>
              <a:rPr lang="en-GB" altLang="en-US" sz="2000" i="1" baseline="-25000" dirty="0" err="1">
                <a:latin typeface="Times New Roman" panose="02020603050405020304" pitchFamily="18" charset="0"/>
              </a:rPr>
              <a:t>t</a:t>
            </a:r>
            <a:r>
              <a:rPr lang="en-GB" altLang="en-US" sz="2000" i="1" dirty="0" smtClean="0">
                <a:latin typeface="Times New Roman" panose="02020603050405020304" pitchFamily="18" charset="0"/>
              </a:rPr>
              <a:t> </a:t>
            </a:r>
            <a:r>
              <a:rPr lang="en-GB" altLang="en-US" sz="2000" dirty="0" smtClean="0">
                <a:latin typeface="Times New Roman" panose="02020603050405020304" pitchFamily="18" charset="0"/>
              </a:rPr>
              <a:t>adjusts slowly to changes in </a:t>
            </a:r>
            <a:r>
              <a:rPr lang="en-GB" altLang="en-US" sz="2000" i="1" dirty="0" err="1" smtClean="0">
                <a:latin typeface="Times New Roman" panose="02020603050405020304" pitchFamily="18" charset="0"/>
              </a:rPr>
              <a:t>x</a:t>
            </a:r>
            <a:r>
              <a:rPr lang="en-GB" altLang="en-US" sz="2000" i="1" baseline="-25000" dirty="0" err="1" smtClean="0">
                <a:latin typeface="Times New Roman" panose="02020603050405020304" pitchFamily="18" charset="0"/>
              </a:rPr>
              <a:t>it</a:t>
            </a:r>
            <a:r>
              <a:rPr lang="en-GB" altLang="en-US" sz="2000" dirty="0" smtClean="0">
                <a:latin typeface="Times New Roman" panose="02020603050405020304" pitchFamily="18" charset="0"/>
              </a:rPr>
              <a:t>)</a:t>
            </a:r>
          </a:p>
          <a:p>
            <a:pPr algn="just" eaLnBrk="1" hangingPunct="1"/>
            <a:r>
              <a:rPr lang="en-GB" altLang="en-US" sz="2000" b="1" dirty="0" smtClean="0">
                <a:latin typeface="Times New Roman" panose="02020603050405020304" pitchFamily="18" charset="0"/>
              </a:rPr>
              <a:t>Over-reactions</a:t>
            </a:r>
            <a:r>
              <a:rPr lang="en-GB" altLang="en-US" sz="2000" dirty="0" smtClean="0">
                <a:latin typeface="Times New Roman" panose="02020603050405020304" pitchFamily="18" charset="0"/>
              </a:rPr>
              <a:t> (if the pattern impulse-overreaction-normalization  is present, negative autocorrelation can be expected in the data)</a:t>
            </a:r>
          </a:p>
          <a:p>
            <a:pPr algn="just" eaLnBrk="1" hangingPunct="1"/>
            <a:r>
              <a:rPr lang="en-GB" altLang="en-US" sz="2000" dirty="0" smtClean="0">
                <a:latin typeface="Times New Roman" panose="02020603050405020304" pitchFamily="18" charset="0"/>
              </a:rPr>
              <a:t>Measuring </a:t>
            </a:r>
            <a:r>
              <a:rPr lang="en-GB" altLang="en-US" sz="2000" b="1" dirty="0" smtClean="0">
                <a:latin typeface="Times New Roman" panose="02020603050405020304" pitchFamily="18" charset="0"/>
              </a:rPr>
              <a:t>time series </a:t>
            </a:r>
            <a:r>
              <a:rPr lang="en-GB" altLang="en-US" sz="2000" dirty="0" smtClean="0">
                <a:latin typeface="Times New Roman" panose="02020603050405020304" pitchFamily="18" charset="0"/>
              </a:rPr>
              <a:t>as </a:t>
            </a:r>
            <a:r>
              <a:rPr lang="en-GB" altLang="en-US" sz="2000" b="1" dirty="0" smtClean="0">
                <a:latin typeface="Times New Roman" panose="02020603050405020304" pitchFamily="18" charset="0"/>
              </a:rPr>
              <a:t>overlapping moving averages </a:t>
            </a:r>
            <a:r>
              <a:rPr lang="en-GB" altLang="en-US" sz="2000" dirty="0" smtClean="0">
                <a:latin typeface="Times New Roman" panose="02020603050405020304" pitchFamily="18" charset="0"/>
              </a:rPr>
              <a:t>(this usually results in positive autocorrelation)</a:t>
            </a:r>
          </a:p>
          <a:p>
            <a:pPr algn="just" eaLnBrk="1" hangingPunct="1"/>
            <a:endParaRPr lang="en-GB" altLang="en-US" sz="11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However, </a:t>
            </a:r>
            <a:r>
              <a:rPr lang="en-GB" altLang="en-US" sz="2000" b="1" dirty="0" smtClean="0">
                <a:latin typeface="Times New Roman" panose="02020603050405020304" pitchFamily="18" charset="0"/>
              </a:rPr>
              <a:t>other problems with the regression could cause the null hypothesis of no autocorrelation to be rejected</a:t>
            </a:r>
            <a:r>
              <a:rPr lang="en-GB" altLang="en-US" sz="2000" dirty="0" smtClean="0">
                <a:latin typeface="Times New Roman" panose="02020603050405020304" pitchFamily="18" charset="0"/>
              </a:rPr>
              <a:t> (</a:t>
            </a:r>
            <a:r>
              <a:rPr lang="en-GB" altLang="en-US" sz="2000" dirty="0" smtClean="0">
                <a:solidFill>
                  <a:schemeClr val="accent1"/>
                </a:solidFill>
                <a:latin typeface="Times New Roman" panose="02020603050405020304" pitchFamily="18" charset="0"/>
              </a:rPr>
              <a:t>and adding LAGS does not help in these cases</a:t>
            </a:r>
            <a:r>
              <a:rPr lang="en-GB" altLang="en-US" sz="2000" dirty="0" smtClean="0">
                <a:latin typeface="Times New Roman" panose="02020603050405020304" pitchFamily="18" charset="0"/>
              </a:rPr>
              <a:t>):</a:t>
            </a:r>
          </a:p>
          <a:p>
            <a:pPr lvl="1" algn="just" eaLnBrk="1" hangingPunct="1"/>
            <a:r>
              <a:rPr lang="en-GB" altLang="en-US" dirty="0" smtClean="0">
                <a:latin typeface="Times New Roman" panose="02020603050405020304" pitchFamily="18" charset="0"/>
              </a:rPr>
              <a:t>Omission of relevant variables, which are themselves </a:t>
            </a:r>
            <a:r>
              <a:rPr lang="en-GB" altLang="en-US" dirty="0" err="1" smtClean="0">
                <a:latin typeface="Times New Roman" panose="02020603050405020304" pitchFamily="18" charset="0"/>
              </a:rPr>
              <a:t>autocorrelated</a:t>
            </a:r>
            <a:r>
              <a:rPr lang="en-GB" altLang="en-US" dirty="0" smtClean="0">
                <a:latin typeface="Times New Roman" panose="02020603050405020304" pitchFamily="18" charset="0"/>
              </a:rPr>
              <a:t>.</a:t>
            </a:r>
          </a:p>
          <a:p>
            <a:pPr lvl="1" algn="just" eaLnBrk="1" hangingPunct="1"/>
            <a:r>
              <a:rPr lang="en-GB" altLang="en-US" dirty="0" smtClean="0">
                <a:latin typeface="Times New Roman" panose="02020603050405020304" pitchFamily="18" charset="0"/>
              </a:rPr>
              <a:t>If we have committed a “misspecification” error by using an inappropriate functional form.</a:t>
            </a:r>
          </a:p>
          <a:p>
            <a:pPr lvl="1" algn="just" eaLnBrk="1" hangingPunct="1"/>
            <a:r>
              <a:rPr lang="en-GB" altLang="en-US" dirty="0" smtClean="0">
                <a:latin typeface="Times New Roman" panose="02020603050405020304" pitchFamily="18" charset="0"/>
              </a:rPr>
              <a:t>Autocorrelation resulting from </a:t>
            </a:r>
            <a:r>
              <a:rPr lang="en-GB" altLang="en-US" dirty="0" err="1" smtClean="0">
                <a:latin typeface="Times New Roman" panose="02020603050405020304" pitchFamily="18" charset="0"/>
              </a:rPr>
              <a:t>unparameterised</a:t>
            </a:r>
            <a:r>
              <a:rPr lang="en-GB" altLang="en-US" dirty="0" smtClean="0">
                <a:latin typeface="Times New Roman" panose="02020603050405020304" pitchFamily="18" charset="0"/>
              </a:rPr>
              <a:t> seasonality.</a:t>
            </a:r>
          </a:p>
          <a:p>
            <a:pPr algn="just" eaLnBrk="1" hangingPunct="1"/>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FE9A200-9906-4332-BA03-4DA163FBC6BA}" type="slidenum">
              <a:rPr lang="en-GB" altLang="en-US" sz="1400">
                <a:latin typeface="Times New Roman" panose="02020603050405020304" pitchFamily="18" charset="0"/>
              </a:rPr>
              <a:pPr>
                <a:spcBef>
                  <a:spcPct val="0"/>
                </a:spcBef>
                <a:buFontTx/>
                <a:buNone/>
              </a:pPr>
              <a:t>31</a:t>
            </a:fld>
            <a:endParaRPr lang="en-GB" altLang="en-US" sz="1400">
              <a:latin typeface="Times New Roman" panose="02020603050405020304" pitchFamily="18" charset="0"/>
            </a:endParaRPr>
          </a:p>
        </p:txBody>
      </p:sp>
      <p:sp>
        <p:nvSpPr>
          <p:cNvPr id="30724" name="Rectangle 2"/>
          <p:cNvSpPr>
            <a:spLocks noGrp="1" noChangeArrowheads="1"/>
          </p:cNvSpPr>
          <p:nvPr>
            <p:ph type="title"/>
          </p:nvPr>
        </p:nvSpPr>
        <p:spPr>
          <a:xfrm>
            <a:off x="11430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Models in First Difference Form – another approach to deal with autocorrelation</a:t>
            </a:r>
            <a:endParaRPr lang="en-US" altLang="en-US" sz="2000" b="1" dirty="0" smtClean="0">
              <a:solidFill>
                <a:schemeClr val="tx1"/>
              </a:solidFill>
              <a:latin typeface="Times New Roman" panose="02020603050405020304" pitchFamily="18" charset="0"/>
            </a:endParaRPr>
          </a:p>
        </p:txBody>
      </p:sp>
      <p:sp>
        <p:nvSpPr>
          <p:cNvPr id="30725" name="Rectangle 3"/>
          <p:cNvSpPr>
            <a:spLocks noGrp="1" noChangeArrowheads="1"/>
          </p:cNvSpPr>
          <p:nvPr>
            <p:ph type="body" idx="1"/>
          </p:nvPr>
        </p:nvSpPr>
        <p:spPr>
          <a:xfrm>
            <a:off x="685800" y="1905000"/>
            <a:ext cx="7772400" cy="4191000"/>
          </a:xfrm>
        </p:spPr>
        <p:txBody>
          <a:bodyPr/>
          <a:lstStyle/>
          <a:p>
            <a:pPr eaLnBrk="1" hangingPunct="1"/>
            <a:r>
              <a:rPr lang="en-GB" altLang="en-US" sz="2000" dirty="0" smtClean="0">
                <a:latin typeface="Times New Roman" panose="02020603050405020304" pitchFamily="18" charset="0"/>
              </a:rPr>
              <a:t>Another way to sometimes deal with the problem of autocorrelation is to switch to a model in first differences. </a:t>
            </a:r>
          </a:p>
          <a:p>
            <a:pPr algn="just" eaLnBrk="1" hangingPunct="1">
              <a:buFontTx/>
              <a:buNone/>
            </a:pPr>
            <a:r>
              <a:rPr lang="en-GB" altLang="en-US" sz="2000" dirty="0" smtClean="0">
                <a:latin typeface="Times New Roman" panose="02020603050405020304" pitchFamily="18" charset="0"/>
              </a:rPr>
              <a:t>	</a:t>
            </a:r>
          </a:p>
          <a:p>
            <a:pPr algn="just" eaLnBrk="1" hangingPunct="1"/>
            <a:r>
              <a:rPr lang="en-GB" altLang="en-US" sz="2000" dirty="0" smtClean="0">
                <a:latin typeface="Times New Roman" panose="02020603050405020304" pitchFamily="18" charset="0"/>
              </a:rPr>
              <a:t>Denote the first difference of </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i.e. </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 </a:t>
            </a:r>
            <a:r>
              <a:rPr lang="en-GB" altLang="en-US" sz="2000" i="1" dirty="0" smtClean="0">
                <a:latin typeface="Times New Roman" panose="02020603050405020304" pitchFamily="18" charset="0"/>
              </a:rPr>
              <a:t>y</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as </a:t>
            </a:r>
            <a:r>
              <a:rPr lang="en-GB" altLang="en-US" sz="2000" dirty="0" smtClean="0">
                <a:latin typeface="Times New Roman" panose="02020603050405020304" pitchFamily="18" charset="0"/>
                <a:sym typeface="Symbol" panose="05050102010706020507" pitchFamily="18" charset="2"/>
              </a:rPr>
              <a:t></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similarly for the </a:t>
            </a:r>
            <a:r>
              <a:rPr lang="en-GB" altLang="en-US" sz="2000" i="1" dirty="0" smtClean="0">
                <a:latin typeface="Times New Roman" panose="02020603050405020304" pitchFamily="18" charset="0"/>
              </a:rPr>
              <a:t>x</a:t>
            </a:r>
            <a:r>
              <a:rPr lang="en-GB" altLang="en-US" sz="2000" dirty="0" smtClean="0">
                <a:latin typeface="Times New Roman" panose="02020603050405020304" pitchFamily="18" charset="0"/>
              </a:rPr>
              <a:t>-variables, </a:t>
            </a:r>
            <a:r>
              <a:rPr lang="en-GB" altLang="en-US" sz="2000" dirty="0" smtClean="0">
                <a:latin typeface="Times New Roman" panose="02020603050405020304" pitchFamily="18" charset="0"/>
                <a:sym typeface="Symbol" panose="05050102010706020507" pitchFamily="18" charset="2"/>
              </a:rPr>
              <a:t></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dirty="0" smtClean="0">
                <a:latin typeface="Times New Roman" panose="02020603050405020304" pitchFamily="18" charset="0"/>
              </a:rPr>
              <a:t> = </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dirty="0" smtClean="0">
                <a:latin typeface="Times New Roman" panose="02020603050405020304" pitchFamily="18" charset="0"/>
              </a:rPr>
              <a:t> - </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etc.</a:t>
            </a:r>
          </a:p>
          <a:p>
            <a:pPr algn="just" eaLnBrk="1" hangingPunct="1">
              <a:buFontTx/>
              <a:buNone/>
            </a:pPr>
            <a:endParaRPr lang="en-GB" altLang="en-US" sz="2000" dirty="0" smtClean="0">
              <a:latin typeface="Times New Roman" panose="02020603050405020304" pitchFamily="18" charset="0"/>
            </a:endParaRPr>
          </a:p>
          <a:p>
            <a:pPr eaLnBrk="1" hangingPunct="1"/>
            <a:r>
              <a:rPr lang="en-GB" altLang="en-US" sz="2000" dirty="0" smtClean="0">
                <a:latin typeface="Times New Roman" panose="02020603050405020304" pitchFamily="18" charset="0"/>
              </a:rPr>
              <a:t>The model would now be</a:t>
            </a:r>
          </a:p>
          <a:p>
            <a:pPr eaLnBrk="1" hangingPunct="1">
              <a:buFontTx/>
              <a:buNone/>
            </a:pPr>
            <a:r>
              <a:rPr lang="en-GB" altLang="en-US" sz="2000"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1</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2 </a:t>
            </a:r>
            <a:r>
              <a:rPr lang="en-GB" altLang="en-US" sz="2000" dirty="0" smtClean="0">
                <a:latin typeface="Times New Roman" panose="02020603050405020304" pitchFamily="18" charset="0"/>
                <a:sym typeface="Symbol" panose="05050102010706020507" pitchFamily="18" charset="2"/>
              </a:rPr>
              <a:t></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i="1" dirty="0" smtClean="0">
                <a:latin typeface="Times New Roman" panose="02020603050405020304" pitchFamily="18" charset="0"/>
              </a:rPr>
              <a:t> + ... + </a:t>
            </a:r>
            <a:r>
              <a:rPr lang="en-GB" altLang="en-US" sz="2000" i="1" dirty="0" smtClean="0">
                <a:latin typeface="Times New Roman" panose="02020603050405020304" pitchFamily="18" charset="0"/>
                <a:sym typeface="Symbol" panose="05050102010706020507" pitchFamily="18" charset="2"/>
              </a:rPr>
              <a:t></a:t>
            </a:r>
            <a:r>
              <a:rPr lang="en-GB" altLang="en-US" sz="2000" i="1" baseline="-25000" dirty="0" err="1" smtClean="0">
                <a:latin typeface="Times New Roman" panose="02020603050405020304" pitchFamily="18" charset="0"/>
              </a:rPr>
              <a:t>k</a:t>
            </a:r>
            <a:r>
              <a:rPr lang="en-GB" altLang="en-US" sz="2000" dirty="0" err="1" smtClean="0">
                <a:latin typeface="Times New Roman" panose="02020603050405020304" pitchFamily="18" charset="0"/>
                <a:sym typeface="Symbol" panose="05050102010706020507" pitchFamily="18" charset="2"/>
              </a:rPr>
              <a:t></a:t>
            </a:r>
            <a:r>
              <a:rPr lang="en-GB" altLang="en-US" sz="2000" i="1" dirty="0" err="1" smtClean="0">
                <a:latin typeface="Times New Roman" panose="02020603050405020304" pitchFamily="18" charset="0"/>
              </a:rPr>
              <a:t>x</a:t>
            </a:r>
            <a:r>
              <a:rPr lang="en-GB" altLang="en-US" sz="2000" i="1" baseline="-25000" dirty="0" err="1" smtClean="0">
                <a:latin typeface="Times New Roman" panose="02020603050405020304" pitchFamily="18" charset="0"/>
              </a:rPr>
              <a:t>kt</a:t>
            </a:r>
            <a:r>
              <a:rPr lang="en-GB" altLang="en-US" sz="2000" i="1" dirty="0" smtClean="0">
                <a:latin typeface="Times New Roman" panose="02020603050405020304" pitchFamily="18" charset="0"/>
              </a:rPr>
              <a:t> +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endParaRPr lang="en-GB" altLang="en-US" sz="2000" dirty="0" smtClean="0">
              <a:latin typeface="Times New Roman" panose="02020603050405020304" pitchFamily="18" charset="0"/>
            </a:endParaRPr>
          </a:p>
          <a:p>
            <a:pPr eaLnBrk="1" hangingPunct="1"/>
            <a:endParaRPr lang="en-GB" altLang="en-US" sz="2000" dirty="0" smtClean="0">
              <a:latin typeface="Times New Roman" panose="02020603050405020304" pitchFamily="18" charset="0"/>
            </a:endParaRPr>
          </a:p>
          <a:p>
            <a:pPr eaLnBrk="1" hangingPunct="1"/>
            <a:r>
              <a:rPr lang="en-GB" altLang="en-US" sz="2000" dirty="0" smtClean="0">
                <a:latin typeface="Times New Roman" panose="02020603050405020304" pitchFamily="18" charset="0"/>
              </a:rPr>
              <a:t>Sometimes the change in </a:t>
            </a:r>
            <a:r>
              <a:rPr lang="en-GB" altLang="en-US" sz="2000" i="1" dirty="0" smtClean="0">
                <a:latin typeface="Times New Roman" panose="02020603050405020304" pitchFamily="18" charset="0"/>
              </a:rPr>
              <a:t>y</a:t>
            </a:r>
            <a:r>
              <a:rPr lang="en-GB" altLang="en-US" sz="2000" dirty="0" smtClean="0">
                <a:latin typeface="Times New Roman" panose="02020603050405020304" pitchFamily="18" charset="0"/>
              </a:rPr>
              <a:t> is purported to depend on previous values of </a:t>
            </a:r>
            <a:r>
              <a:rPr lang="en-GB" altLang="en-US" sz="2000" i="1" dirty="0" smtClean="0">
                <a:latin typeface="Times New Roman" panose="02020603050405020304" pitchFamily="18" charset="0"/>
              </a:rPr>
              <a:t>y</a:t>
            </a:r>
            <a:r>
              <a:rPr lang="en-GB" altLang="en-US" sz="2000" dirty="0" smtClean="0">
                <a:latin typeface="Times New Roman" panose="02020603050405020304" pitchFamily="18" charset="0"/>
              </a:rPr>
              <a:t> or </a:t>
            </a:r>
            <a:r>
              <a:rPr lang="en-GB" altLang="en-US" sz="2000" i="1" dirty="0" err="1" smtClean="0">
                <a:latin typeface="Times New Roman" panose="02020603050405020304" pitchFamily="18" charset="0"/>
              </a:rPr>
              <a:t>x</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as well as changes in </a:t>
            </a:r>
            <a:r>
              <a:rPr lang="en-GB" altLang="en-US" sz="2000" i="1" dirty="0" smtClean="0">
                <a:latin typeface="Times New Roman" panose="02020603050405020304" pitchFamily="18" charset="0"/>
              </a:rPr>
              <a:t>x </a:t>
            </a:r>
            <a:r>
              <a:rPr lang="en-GB" altLang="en-US" sz="2000" dirty="0" smtClean="0">
                <a:latin typeface="Times New Roman" panose="02020603050405020304" pitchFamily="18" charset="0"/>
              </a:rPr>
              <a:t>(</a:t>
            </a:r>
            <a:r>
              <a:rPr lang="en-GB" altLang="en-US" sz="2000" dirty="0" smtClean="0">
                <a:solidFill>
                  <a:schemeClr val="accent1"/>
                </a:solidFill>
                <a:latin typeface="Times New Roman" panose="02020603050405020304" pitchFamily="18" charset="0"/>
              </a:rPr>
              <a:t>LAGS and FIRST DIFFERENCES</a:t>
            </a:r>
            <a:r>
              <a:rPr lang="en-GB" altLang="en-US" sz="2000" dirty="0" smtClean="0">
                <a:latin typeface="Times New Roman" panose="02020603050405020304" pitchFamily="18" charset="0"/>
              </a:rPr>
              <a:t>):</a:t>
            </a:r>
          </a:p>
          <a:p>
            <a:pPr eaLnBrk="1" hangingPunct="1">
              <a:buFontTx/>
              <a:buNone/>
            </a:pPr>
            <a:r>
              <a:rPr lang="en-GB" altLang="en-US" sz="2000" dirty="0" smtClean="0">
                <a:latin typeface="Times New Roman" panose="02020603050405020304" pitchFamily="18" charset="0"/>
              </a:rPr>
              <a:t>		</a:t>
            </a:r>
            <a:r>
              <a:rPr lang="en-GB" altLang="en-US" sz="2000" dirty="0" smtClean="0">
                <a:latin typeface="Times New Roman" panose="02020603050405020304" pitchFamily="18" charset="0"/>
                <a:sym typeface="Symbol" panose="05050102010706020507" pitchFamily="18" charset="2"/>
              </a:rPr>
              <a:t></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1</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2 </a:t>
            </a:r>
            <a:r>
              <a:rPr lang="en-GB" altLang="en-US" sz="2000" dirty="0" smtClean="0">
                <a:latin typeface="Times New Roman" panose="02020603050405020304" pitchFamily="18" charset="0"/>
                <a:sym typeface="Symbol" panose="05050102010706020507" pitchFamily="18" charset="2"/>
              </a:rPr>
              <a:t></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3</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-1</a:t>
            </a:r>
            <a:r>
              <a:rPr lang="en-GB" altLang="en-US" sz="2000" i="1" dirty="0" smtClean="0">
                <a:latin typeface="Times New Roman" panose="02020603050405020304" pitchFamily="18" charset="0"/>
              </a:rPr>
              <a:t>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rPr>
              <a:t>4</a:t>
            </a:r>
            <a:r>
              <a:rPr lang="en-GB" altLang="en-US" sz="2000" i="1" dirty="0" smtClean="0">
                <a:latin typeface="Times New Roman" panose="02020603050405020304" pitchFamily="18" charset="0"/>
              </a:rPr>
              <a:t>y</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-1</a:t>
            </a:r>
            <a:r>
              <a:rPr lang="en-GB" altLang="en-US" sz="2000" i="1" dirty="0" smtClean="0">
                <a:latin typeface="Times New Roman" panose="02020603050405020304" pitchFamily="18" charset="0"/>
              </a:rPr>
              <a:t> </a:t>
            </a:r>
            <a:r>
              <a:rPr lang="en-GB" altLang="en-US" sz="2000" dirty="0" smtClean="0">
                <a:latin typeface="Times New Roman" panose="02020603050405020304" pitchFamily="18" charset="0"/>
              </a:rPr>
              <a:t>+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endParaRPr lang="en-GB" altLang="en-US" sz="2000" dirty="0" smtClean="0">
              <a:latin typeface="Times New Roman" panose="02020603050405020304" pitchFamily="18" charset="0"/>
            </a:endParaRPr>
          </a:p>
          <a:p>
            <a:pPr eaLnBrk="1" hangingPunct="1"/>
            <a:endParaRPr lang="en-US" altLang="en-US" sz="2000" dirty="0" smtClean="0">
              <a:latin typeface="Times New Roman" panose="02020603050405020304" pitchFamily="18" charset="0"/>
            </a:endParaRPr>
          </a:p>
          <a:p>
            <a:pPr eaLnBrk="1" hangingPunct="1"/>
            <a:endParaRPr lang="en-US" altLang="en-US" sz="2000" dirty="0" smtClean="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337BEE4-77AA-415C-8C69-7C5BC816E53F}" type="slidenum">
              <a:rPr lang="en-GB" altLang="en-US" sz="1400">
                <a:latin typeface="Times New Roman" panose="02020603050405020304" pitchFamily="18" charset="0"/>
              </a:rPr>
              <a:pPr>
                <a:spcBef>
                  <a:spcPct val="0"/>
                </a:spcBef>
                <a:buFontTx/>
                <a:buNone/>
              </a:pPr>
              <a:t>32</a:t>
            </a:fld>
            <a:endParaRPr lang="en-GB" altLang="en-US" sz="1400">
              <a:latin typeface="Times New Roman" panose="02020603050405020304" pitchFamily="18" charset="0"/>
            </a:endParaRPr>
          </a:p>
        </p:txBody>
      </p:sp>
      <p:sp>
        <p:nvSpPr>
          <p:cNvPr id="31748"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The Long Run Static Equilibrium Solution</a:t>
            </a:r>
            <a:r>
              <a:rPr lang="en-GB" altLang="en-US" smtClean="0">
                <a:solidFill>
                  <a:schemeClr val="tx1"/>
                </a:solidFill>
              </a:rPr>
              <a:t/>
            </a:r>
            <a:br>
              <a:rPr lang="en-GB" altLang="en-US" smtClean="0">
                <a:solidFill>
                  <a:schemeClr val="tx1"/>
                </a:solidFill>
              </a:rPr>
            </a:br>
            <a:endParaRPr lang="en-US" altLang="en-US" smtClean="0">
              <a:solidFill>
                <a:schemeClr val="tx1"/>
              </a:solidFill>
            </a:endParaRPr>
          </a:p>
        </p:txBody>
      </p:sp>
      <p:sp>
        <p:nvSpPr>
          <p:cNvPr id="31749" name="Rectangle 3"/>
          <p:cNvSpPr>
            <a:spLocks noGrp="1" noChangeArrowheads="1"/>
          </p:cNvSpPr>
          <p:nvPr>
            <p:ph type="body" idx="1"/>
          </p:nvPr>
        </p:nvSpPr>
        <p:spPr>
          <a:xfrm>
            <a:off x="457200" y="1752600"/>
            <a:ext cx="8178800" cy="4572000"/>
          </a:xfrm>
        </p:spPr>
        <p:txBody>
          <a:bodyPr/>
          <a:lstStyle/>
          <a:p>
            <a:pPr algn="just" eaLnBrk="1" hangingPunct="1"/>
            <a:r>
              <a:rPr lang="en-GB" altLang="en-US" sz="2000" dirty="0" smtClean="0">
                <a:latin typeface="Times New Roman" panose="02020603050405020304" pitchFamily="18" charset="0"/>
              </a:rPr>
              <a:t>One interesting property of a dynamic model is its long run or static equilibrium solution. </a:t>
            </a:r>
          </a:p>
          <a:p>
            <a:pPr algn="just" eaLnBrk="1" hangingPunct="1"/>
            <a:r>
              <a:rPr lang="en-GB" altLang="en-US" sz="2000" b="1" dirty="0" smtClean="0">
                <a:solidFill>
                  <a:schemeClr val="accent1"/>
                </a:solidFill>
                <a:latin typeface="Times New Roman" panose="02020603050405020304" pitchFamily="18" charset="0"/>
              </a:rPr>
              <a:t>“Equilibrium” implies that the variables have reached some steady state and are no longer changing</a:t>
            </a:r>
            <a:r>
              <a:rPr lang="en-GB" altLang="en-US" sz="2000" dirty="0" smtClean="0">
                <a:latin typeface="Times New Roman" panose="02020603050405020304" pitchFamily="18" charset="0"/>
              </a:rPr>
              <a:t>, i.e. if </a:t>
            </a:r>
            <a:r>
              <a:rPr lang="en-GB" altLang="en-US" sz="2000" i="1" dirty="0" smtClean="0">
                <a:latin typeface="Times New Roman" panose="02020603050405020304" pitchFamily="18" charset="0"/>
              </a:rPr>
              <a:t> y </a:t>
            </a:r>
            <a:r>
              <a:rPr lang="en-GB" altLang="en-US" sz="2000" dirty="0" smtClean="0">
                <a:latin typeface="Times New Roman" panose="02020603050405020304" pitchFamily="18" charset="0"/>
              </a:rPr>
              <a:t>and</a:t>
            </a:r>
            <a:r>
              <a:rPr lang="en-GB" altLang="en-US" sz="2000" i="1" dirty="0" smtClean="0">
                <a:latin typeface="Times New Roman" panose="02020603050405020304" pitchFamily="18" charset="0"/>
              </a:rPr>
              <a:t> x</a:t>
            </a:r>
            <a:r>
              <a:rPr lang="en-GB" altLang="en-US" sz="2000" dirty="0" smtClean="0">
                <a:latin typeface="Times New Roman" panose="02020603050405020304" pitchFamily="18" charset="0"/>
              </a:rPr>
              <a:t> are in equilibrium, we can say </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y</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+1</a:t>
            </a:r>
            <a:r>
              <a:rPr lang="en-GB" altLang="en-US" sz="2000" i="1" dirty="0" smtClean="0">
                <a:latin typeface="Times New Roman" panose="02020603050405020304" pitchFamily="18" charset="0"/>
              </a:rPr>
              <a:t> = ... =y </a:t>
            </a:r>
            <a:r>
              <a:rPr lang="en-GB" altLang="en-US" sz="2000" dirty="0" smtClean="0">
                <a:latin typeface="Times New Roman" panose="02020603050405020304" pitchFamily="18" charset="0"/>
              </a:rPr>
              <a:t>and </a:t>
            </a:r>
            <a:r>
              <a:rPr lang="en-GB" altLang="en-US" sz="2000" i="1" dirty="0" err="1" smtClean="0">
                <a:latin typeface="Times New Roman" panose="02020603050405020304" pitchFamily="18" charset="0"/>
              </a:rPr>
              <a:t>x</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x</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+1</a:t>
            </a:r>
            <a:r>
              <a:rPr lang="en-GB" altLang="en-US" sz="2000" i="1" dirty="0" smtClean="0">
                <a:latin typeface="Times New Roman" panose="02020603050405020304" pitchFamily="18" charset="0"/>
              </a:rPr>
              <a:t> = ... =x , </a:t>
            </a:r>
            <a:r>
              <a:rPr lang="en-GB" altLang="en-US" sz="2000" dirty="0" smtClean="0">
                <a:latin typeface="Times New Roman" panose="02020603050405020304" pitchFamily="18" charset="0"/>
              </a:rPr>
              <a:t>from some </a:t>
            </a:r>
            <a:r>
              <a:rPr lang="en-GB" altLang="en-US" sz="2000" i="1" dirty="0" smtClean="0">
                <a:latin typeface="Times New Roman" panose="02020603050405020304" pitchFamily="18" charset="0"/>
              </a:rPr>
              <a:t>t</a:t>
            </a:r>
            <a:r>
              <a:rPr lang="cs-CZ" altLang="en-US" sz="2000" i="1" dirty="0" smtClean="0">
                <a:latin typeface="Times New Roman" panose="02020603050405020304" pitchFamily="18" charset="0"/>
              </a:rPr>
              <a:t>&gt;&gt;</a:t>
            </a:r>
            <a:r>
              <a:rPr lang="en-US" altLang="en-US" sz="2000" i="1" dirty="0" smtClean="0">
                <a:latin typeface="Times New Roman" panose="02020603050405020304" pitchFamily="18" charset="0"/>
              </a:rPr>
              <a:t>t*</a:t>
            </a:r>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Consequently, </a:t>
            </a:r>
            <a:r>
              <a:rPr lang="en-GB" altLang="en-US" sz="2000" dirty="0" smtClean="0">
                <a:latin typeface="Times New Roman" panose="02020603050405020304" pitchFamily="18" charset="0"/>
                <a:sym typeface="Symbol" panose="05050102010706020507" pitchFamily="18" charset="2"/>
              </a:rPr>
              <a:t></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y</a:t>
            </a:r>
            <a:r>
              <a:rPr lang="en-GB" altLang="en-US" sz="2000" i="1" baseline="-25000" dirty="0" smtClean="0">
                <a:latin typeface="Times New Roman" panose="02020603050405020304" pitchFamily="18" charset="0"/>
              </a:rPr>
              <a:t>t</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 </a:t>
            </a:r>
            <a:r>
              <a:rPr lang="en-GB" altLang="en-US" sz="2000" i="1" dirty="0" smtClean="0">
                <a:latin typeface="Times New Roman" panose="02020603050405020304" pitchFamily="18" charset="0"/>
              </a:rPr>
              <a:t>y - y = </a:t>
            </a:r>
            <a:r>
              <a:rPr lang="en-GB" altLang="en-US" sz="2000" dirty="0" smtClean="0">
                <a:latin typeface="Times New Roman" panose="02020603050405020304" pitchFamily="18" charset="0"/>
              </a:rPr>
              <a:t>0 etc. </a:t>
            </a:r>
          </a:p>
          <a:p>
            <a:pPr marL="0" indent="0" algn="just" eaLnBrk="1" hangingPunct="1">
              <a:buNone/>
            </a:pPr>
            <a:r>
              <a:rPr lang="en-GB" altLang="en-US" sz="2000" b="1" dirty="0" smtClean="0">
                <a:latin typeface="Times New Roman" panose="02020603050405020304" pitchFamily="18" charset="0"/>
              </a:rPr>
              <a:t>So the way to obtain a long run static solution is:</a:t>
            </a:r>
          </a:p>
          <a:p>
            <a:pPr algn="just" eaLnBrk="1" hangingPunct="1">
              <a:buFontTx/>
              <a:buNone/>
            </a:pPr>
            <a:r>
              <a:rPr lang="en-GB" altLang="en-US" sz="2000" dirty="0" smtClean="0">
                <a:latin typeface="Times New Roman" panose="02020603050405020304" pitchFamily="18" charset="0"/>
              </a:rPr>
              <a:t>	1. Remove all time subscripts from variables</a:t>
            </a:r>
          </a:p>
          <a:p>
            <a:pPr algn="just" eaLnBrk="1" hangingPunct="1">
              <a:buFontTx/>
              <a:buNone/>
            </a:pPr>
            <a:r>
              <a:rPr lang="en-GB" altLang="en-US" sz="2000" dirty="0" smtClean="0">
                <a:latin typeface="Times New Roman" panose="02020603050405020304" pitchFamily="18" charset="0"/>
              </a:rPr>
              <a:t>	2. Set error terms equal to their expected values, E(</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)=0</a:t>
            </a:r>
          </a:p>
          <a:p>
            <a:pPr algn="just" eaLnBrk="1" hangingPunct="1">
              <a:buFontTx/>
              <a:buNone/>
            </a:pPr>
            <a:r>
              <a:rPr lang="en-GB" altLang="en-US" sz="2000" dirty="0" smtClean="0">
                <a:latin typeface="Times New Roman" panose="02020603050405020304" pitchFamily="18" charset="0"/>
              </a:rPr>
              <a:t>	3. Remove first difference terms altogether</a:t>
            </a:r>
          </a:p>
          <a:p>
            <a:pPr algn="just" eaLnBrk="1" hangingPunct="1">
              <a:buFontTx/>
              <a:buNone/>
            </a:pPr>
            <a:r>
              <a:rPr lang="en-GB" altLang="en-US" sz="2000" dirty="0" smtClean="0">
                <a:latin typeface="Times New Roman" panose="02020603050405020304" pitchFamily="18" charset="0"/>
              </a:rPr>
              <a:t>	4. Gather terms in </a:t>
            </a:r>
            <a:r>
              <a:rPr lang="en-GB" altLang="en-US" sz="2000" i="1" dirty="0" smtClean="0">
                <a:latin typeface="Times New Roman" panose="02020603050405020304" pitchFamily="18" charset="0"/>
              </a:rPr>
              <a:t>x</a:t>
            </a:r>
            <a:r>
              <a:rPr lang="en-GB" altLang="en-US" sz="2000" dirty="0" smtClean="0">
                <a:latin typeface="Times New Roman" panose="02020603050405020304" pitchFamily="18" charset="0"/>
              </a:rPr>
              <a:t> together and gather terms in </a:t>
            </a:r>
            <a:r>
              <a:rPr lang="en-GB" altLang="en-US" sz="2000" i="1" dirty="0" smtClean="0">
                <a:latin typeface="Times New Roman" panose="02020603050405020304" pitchFamily="18" charset="0"/>
              </a:rPr>
              <a:t>y</a:t>
            </a:r>
            <a:r>
              <a:rPr lang="en-GB" altLang="en-US" sz="2000" dirty="0" smtClean="0">
                <a:latin typeface="Times New Roman" panose="02020603050405020304" pitchFamily="18" charset="0"/>
              </a:rPr>
              <a:t> together.</a:t>
            </a:r>
          </a:p>
          <a:p>
            <a:pPr marL="0" indent="0" algn="just" eaLnBrk="1" hangingPunct="1">
              <a:buNone/>
            </a:pPr>
            <a:r>
              <a:rPr lang="en-GB" altLang="en-US" sz="2000" dirty="0" smtClean="0">
                <a:latin typeface="Times New Roman" panose="02020603050405020304" pitchFamily="18" charset="0"/>
              </a:rPr>
              <a:t>These steps can be undertaken in any order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DBD6E38-6459-4795-B123-3E43AB412584}" type="slidenum">
              <a:rPr lang="en-GB" altLang="en-US" sz="1400">
                <a:latin typeface="Times New Roman" panose="02020603050405020304" pitchFamily="18" charset="0"/>
              </a:rPr>
              <a:pPr>
                <a:spcBef>
                  <a:spcPct val="0"/>
                </a:spcBef>
                <a:buFontTx/>
                <a:buNone/>
              </a:pPr>
              <a:t>33</a:t>
            </a:fld>
            <a:endParaRPr lang="en-GB" altLang="en-US" sz="1400">
              <a:latin typeface="Times New Roman" panose="02020603050405020304" pitchFamily="18" charset="0"/>
            </a:endParaRPr>
          </a:p>
        </p:txBody>
      </p:sp>
      <p:sp>
        <p:nvSpPr>
          <p:cNvPr id="32772" name="Rectangle 1026"/>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The Long Run Static Equilibrium Solution:</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An Example</a:t>
            </a:r>
            <a:endParaRPr lang="en-US" altLang="en-US" smtClean="0">
              <a:solidFill>
                <a:schemeClr val="tx1"/>
              </a:solidFill>
            </a:endParaRPr>
          </a:p>
        </p:txBody>
      </p:sp>
      <p:sp>
        <p:nvSpPr>
          <p:cNvPr id="32773" name="Rectangle 1027"/>
          <p:cNvSpPr>
            <a:spLocks noGrp="1" noChangeArrowheads="1"/>
          </p:cNvSpPr>
          <p:nvPr>
            <p:ph type="body" idx="1"/>
          </p:nvPr>
        </p:nvSpPr>
        <p:spPr/>
        <p:txBody>
          <a:bodyPr/>
          <a:lstStyle/>
          <a:p>
            <a:pPr eaLnBrk="1" hangingPunct="1"/>
            <a:endParaRPr lang="en-GB" altLang="en-US" sz="1400" smtClean="0">
              <a:latin typeface="Times New Roman" panose="02020603050405020304" pitchFamily="18" charset="0"/>
            </a:endParaRPr>
          </a:p>
          <a:p>
            <a:pPr eaLnBrk="1" hangingPunct="1">
              <a:buFontTx/>
              <a:buNone/>
            </a:pPr>
            <a:r>
              <a:rPr lang="en-GB" altLang="en-US" sz="1400" smtClean="0">
                <a:latin typeface="Times New Roman" panose="02020603050405020304" pitchFamily="18" charset="0"/>
              </a:rPr>
              <a:t>	</a:t>
            </a:r>
            <a:r>
              <a:rPr lang="en-GB" altLang="en-US" sz="2000" smtClean="0">
                <a:latin typeface="Times New Roman" panose="02020603050405020304" pitchFamily="18" charset="0"/>
              </a:rPr>
              <a:t>If our model is </a:t>
            </a:r>
          </a:p>
          <a:p>
            <a:pPr eaLnBrk="1" hangingPunct="1">
              <a:buFontTx/>
              <a:buNone/>
            </a:pPr>
            <a:r>
              <a:rPr lang="en-GB" altLang="en-US" sz="2000" smtClean="0">
                <a:latin typeface="Times New Roman" panose="02020603050405020304" pitchFamily="18" charset="0"/>
              </a:rPr>
              <a:t>		</a:t>
            </a:r>
            <a:r>
              <a:rPr lang="en-GB" altLang="en-US" sz="2000" smtClean="0">
                <a:latin typeface="Times New Roman" panose="02020603050405020304" pitchFamily="18" charset="0"/>
                <a:sym typeface="Symbol" panose="05050102010706020507" pitchFamily="18" charset="2"/>
              </a:rPr>
              <a:t></a:t>
            </a:r>
            <a:r>
              <a:rPr lang="en-GB" altLang="en-US" sz="2000" i="1" smtClean="0">
                <a:latin typeface="Times New Roman" panose="02020603050405020304" pitchFamily="18" charset="0"/>
              </a:rPr>
              <a:t>y</a:t>
            </a:r>
            <a:r>
              <a:rPr lang="en-GB" altLang="en-US" sz="2000" i="1" baseline="-25000" smtClean="0">
                <a:latin typeface="Times New Roman" panose="02020603050405020304" pitchFamily="18" charset="0"/>
              </a:rPr>
              <a:t>t</a:t>
            </a:r>
            <a:r>
              <a:rPr lang="en-GB" altLang="en-US" sz="2000" i="1" smtClean="0">
                <a:latin typeface="Times New Roman" panose="02020603050405020304" pitchFamily="18" charset="0"/>
              </a:rPr>
              <a:t> = </a:t>
            </a:r>
            <a:r>
              <a:rPr lang="en-GB" altLang="en-US" sz="2000" i="1"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1</a:t>
            </a:r>
            <a:r>
              <a:rPr lang="en-GB" altLang="en-US" sz="2000" i="1" smtClean="0">
                <a:latin typeface="Times New Roman" panose="02020603050405020304" pitchFamily="18" charset="0"/>
              </a:rPr>
              <a:t> + </a:t>
            </a:r>
            <a:r>
              <a:rPr lang="en-GB" altLang="en-US" sz="2000" i="1"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2 </a:t>
            </a:r>
            <a:r>
              <a:rPr lang="en-GB" altLang="en-US" sz="2000" smtClean="0">
                <a:latin typeface="Times New Roman" panose="02020603050405020304" pitchFamily="18" charset="0"/>
                <a:sym typeface="Symbol" panose="05050102010706020507" pitchFamily="18" charset="2"/>
              </a:rPr>
              <a:t></a:t>
            </a:r>
            <a:r>
              <a:rPr lang="en-GB" altLang="en-US" sz="2000" i="1" smtClean="0">
                <a:latin typeface="Times New Roman" panose="02020603050405020304" pitchFamily="18" charset="0"/>
              </a:rPr>
              <a:t>x</a:t>
            </a:r>
            <a:r>
              <a:rPr lang="en-GB" altLang="en-US" sz="2000" baseline="-25000" smtClean="0">
                <a:latin typeface="Times New Roman" panose="02020603050405020304" pitchFamily="18" charset="0"/>
              </a:rPr>
              <a:t>2</a:t>
            </a:r>
            <a:r>
              <a:rPr lang="en-GB" altLang="en-US" sz="2000" i="1" baseline="-25000" smtClean="0">
                <a:latin typeface="Times New Roman" panose="02020603050405020304" pitchFamily="18" charset="0"/>
              </a:rPr>
              <a:t>t</a:t>
            </a:r>
            <a:r>
              <a:rPr lang="en-GB" altLang="en-US" sz="2000" i="1" smtClean="0">
                <a:latin typeface="Times New Roman" panose="02020603050405020304" pitchFamily="18" charset="0"/>
              </a:rPr>
              <a:t> + </a:t>
            </a:r>
            <a:r>
              <a:rPr lang="en-GB" altLang="en-US" sz="2000" i="1"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3</a:t>
            </a:r>
            <a:r>
              <a:rPr lang="en-GB" altLang="en-US" sz="2000" i="1" smtClean="0">
                <a:latin typeface="Times New Roman" panose="02020603050405020304" pitchFamily="18" charset="0"/>
              </a:rPr>
              <a:t>x</a:t>
            </a:r>
            <a:r>
              <a:rPr lang="en-GB" altLang="en-US" sz="2000" baseline="-25000" smtClean="0">
                <a:latin typeface="Times New Roman" panose="02020603050405020304" pitchFamily="18" charset="0"/>
              </a:rPr>
              <a:t>2</a:t>
            </a:r>
            <a:r>
              <a:rPr lang="en-GB" altLang="en-US" sz="2000" i="1" baseline="-25000" smtClean="0">
                <a:latin typeface="Times New Roman" panose="02020603050405020304" pitchFamily="18" charset="0"/>
              </a:rPr>
              <a:t>t</a:t>
            </a:r>
            <a:r>
              <a:rPr lang="en-GB" altLang="en-US" sz="2000" baseline="-25000" smtClean="0">
                <a:latin typeface="Times New Roman" panose="02020603050405020304" pitchFamily="18" charset="0"/>
              </a:rPr>
              <a:t>-1</a:t>
            </a:r>
            <a:r>
              <a:rPr lang="en-GB" altLang="en-US" sz="2000" i="1" smtClean="0">
                <a:latin typeface="Times New Roman" panose="02020603050405020304" pitchFamily="18" charset="0"/>
              </a:rPr>
              <a:t> +</a:t>
            </a:r>
            <a:r>
              <a:rPr lang="en-GB" altLang="en-US" sz="2000" i="1"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4</a:t>
            </a:r>
            <a:r>
              <a:rPr lang="en-GB" altLang="en-US" sz="2000" i="1" smtClean="0">
                <a:latin typeface="Times New Roman" panose="02020603050405020304" pitchFamily="18" charset="0"/>
              </a:rPr>
              <a:t>y</a:t>
            </a:r>
            <a:r>
              <a:rPr lang="en-GB" altLang="en-US" sz="2000" i="1" baseline="-25000" smtClean="0">
                <a:latin typeface="Times New Roman" panose="02020603050405020304" pitchFamily="18" charset="0"/>
              </a:rPr>
              <a:t>t</a:t>
            </a:r>
            <a:r>
              <a:rPr lang="en-GB" altLang="en-US" sz="2000" baseline="-25000" smtClean="0">
                <a:latin typeface="Times New Roman" panose="02020603050405020304" pitchFamily="18" charset="0"/>
              </a:rPr>
              <a:t>-1</a:t>
            </a:r>
            <a:r>
              <a:rPr lang="en-GB" altLang="en-US" sz="2000" i="1" smtClean="0">
                <a:latin typeface="Times New Roman" panose="02020603050405020304" pitchFamily="18" charset="0"/>
              </a:rPr>
              <a:t> </a:t>
            </a:r>
            <a:r>
              <a:rPr lang="en-GB" altLang="en-US" sz="2000" smtClean="0">
                <a:latin typeface="Times New Roman" panose="02020603050405020304" pitchFamily="18" charset="0"/>
              </a:rPr>
              <a:t>+ </a:t>
            </a:r>
            <a:r>
              <a:rPr lang="en-GB" altLang="en-US" sz="2000" i="1" smtClean="0">
                <a:latin typeface="Times New Roman" panose="02020603050405020304" pitchFamily="18" charset="0"/>
              </a:rPr>
              <a:t>u</a:t>
            </a:r>
            <a:r>
              <a:rPr lang="en-GB" altLang="en-US" sz="2000" i="1" baseline="-25000" smtClean="0">
                <a:latin typeface="Times New Roman" panose="02020603050405020304" pitchFamily="18" charset="0"/>
              </a:rPr>
              <a:t>t</a:t>
            </a:r>
            <a:r>
              <a:rPr lang="en-GB" altLang="en-US" sz="2000" smtClean="0">
                <a:latin typeface="Times New Roman" panose="02020603050405020304" pitchFamily="18" charset="0"/>
              </a:rPr>
              <a:t> </a:t>
            </a:r>
          </a:p>
          <a:p>
            <a:pPr eaLnBrk="1" hangingPunct="1">
              <a:buFontTx/>
              <a:buNone/>
            </a:pPr>
            <a:r>
              <a:rPr lang="en-GB" altLang="en-US" sz="2000" smtClean="0">
                <a:latin typeface="Times New Roman" panose="02020603050405020304" pitchFamily="18" charset="0"/>
              </a:rPr>
              <a:t>	</a:t>
            </a:r>
          </a:p>
          <a:p>
            <a:pPr eaLnBrk="1" hangingPunct="1">
              <a:buFontTx/>
              <a:buNone/>
            </a:pPr>
            <a:r>
              <a:rPr lang="en-GB" altLang="en-US" sz="2000" smtClean="0">
                <a:latin typeface="Times New Roman" panose="02020603050405020304" pitchFamily="18" charset="0"/>
              </a:rPr>
              <a:t>	then the static solution would be given by</a:t>
            </a:r>
          </a:p>
          <a:p>
            <a:pPr eaLnBrk="1" hangingPunct="1">
              <a:buFontTx/>
              <a:buNone/>
            </a:pPr>
            <a:r>
              <a:rPr lang="en-GB" altLang="en-US" sz="2000" smtClean="0">
                <a:latin typeface="Times New Roman" panose="02020603050405020304" pitchFamily="18" charset="0"/>
              </a:rPr>
              <a:t>		0 = </a:t>
            </a:r>
            <a:r>
              <a:rPr lang="en-GB" altLang="en-US" sz="2000" i="1"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1</a:t>
            </a:r>
            <a:r>
              <a:rPr lang="en-GB" altLang="en-US" sz="2000" i="1" smtClean="0">
                <a:latin typeface="Times New Roman" panose="02020603050405020304" pitchFamily="18" charset="0"/>
              </a:rPr>
              <a:t> </a:t>
            </a:r>
            <a:r>
              <a:rPr lang="en-GB" altLang="en-US" sz="2000" smtClean="0">
                <a:latin typeface="Times New Roman" panose="02020603050405020304" pitchFamily="18" charset="0"/>
              </a:rPr>
              <a:t>+</a:t>
            </a:r>
            <a:r>
              <a:rPr lang="en-GB" altLang="en-US" sz="2000" i="1" smtClean="0">
                <a:latin typeface="Times New Roman" panose="02020603050405020304" pitchFamily="18" charset="0"/>
              </a:rPr>
              <a:t> </a:t>
            </a:r>
            <a:r>
              <a:rPr lang="en-GB" altLang="en-US" sz="2000" i="1"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3</a:t>
            </a:r>
            <a:r>
              <a:rPr lang="en-GB" altLang="en-US" sz="2000" i="1" smtClean="0">
                <a:latin typeface="Times New Roman" panose="02020603050405020304" pitchFamily="18" charset="0"/>
              </a:rPr>
              <a:t>x</a:t>
            </a:r>
            <a:r>
              <a:rPr lang="en-GB" altLang="en-US" sz="2000" baseline="-25000" smtClean="0">
                <a:latin typeface="Times New Roman" panose="02020603050405020304" pitchFamily="18" charset="0"/>
              </a:rPr>
              <a:t>2</a:t>
            </a:r>
            <a:r>
              <a:rPr lang="en-GB" altLang="en-US" sz="2000" i="1" baseline="-25000" smtClean="0">
                <a:latin typeface="Times New Roman" panose="02020603050405020304" pitchFamily="18" charset="0"/>
              </a:rPr>
              <a:t>t</a:t>
            </a:r>
            <a:r>
              <a:rPr lang="en-GB" altLang="en-US" sz="2000" baseline="-25000" smtClean="0">
                <a:latin typeface="Times New Roman" panose="02020603050405020304" pitchFamily="18" charset="0"/>
              </a:rPr>
              <a:t>-1</a:t>
            </a:r>
            <a:r>
              <a:rPr lang="en-GB" altLang="en-US" sz="2000" i="1" smtClean="0">
                <a:latin typeface="Times New Roman" panose="02020603050405020304" pitchFamily="18" charset="0"/>
              </a:rPr>
              <a:t> +</a:t>
            </a:r>
            <a:r>
              <a:rPr lang="en-GB" altLang="en-US" sz="2000" i="1"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4</a:t>
            </a:r>
            <a:r>
              <a:rPr lang="en-GB" altLang="en-US" sz="2000" i="1" smtClean="0">
                <a:latin typeface="Times New Roman" panose="02020603050405020304" pitchFamily="18" charset="0"/>
              </a:rPr>
              <a:t>y</a:t>
            </a:r>
            <a:r>
              <a:rPr lang="en-GB" altLang="en-US" sz="2000" i="1" baseline="-25000" smtClean="0">
                <a:latin typeface="Times New Roman" panose="02020603050405020304" pitchFamily="18" charset="0"/>
              </a:rPr>
              <a:t>t</a:t>
            </a:r>
            <a:r>
              <a:rPr lang="en-GB" altLang="en-US" sz="2000" baseline="-25000" smtClean="0">
                <a:latin typeface="Times New Roman" panose="02020603050405020304" pitchFamily="18" charset="0"/>
              </a:rPr>
              <a:t>-1</a:t>
            </a:r>
          </a:p>
          <a:p>
            <a:pPr eaLnBrk="1" hangingPunct="1">
              <a:buFontTx/>
              <a:buNone/>
            </a:pPr>
            <a:r>
              <a:rPr lang="en-GB" altLang="en-US" sz="2000" baseline="-25000" smtClean="0">
                <a:latin typeface="Times New Roman" panose="02020603050405020304" pitchFamily="18" charset="0"/>
              </a:rPr>
              <a:t>	</a:t>
            </a:r>
          </a:p>
          <a:p>
            <a:pPr eaLnBrk="1" hangingPunct="1">
              <a:buFontTx/>
              <a:buNone/>
            </a:pPr>
            <a:r>
              <a:rPr lang="en-GB" altLang="en-US" sz="2000" baseline="-25000" smtClean="0">
                <a:latin typeface="Times New Roman" panose="02020603050405020304" pitchFamily="18" charset="0"/>
              </a:rPr>
              <a:t>		</a:t>
            </a:r>
            <a:r>
              <a:rPr lang="en-GB" altLang="en-US" sz="2000"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4</a:t>
            </a:r>
            <a:r>
              <a:rPr lang="en-GB" altLang="en-US" sz="2000" i="1" smtClean="0">
                <a:latin typeface="Times New Roman" panose="02020603050405020304" pitchFamily="18" charset="0"/>
              </a:rPr>
              <a:t>y</a:t>
            </a:r>
            <a:r>
              <a:rPr lang="en-GB" altLang="en-US" sz="2000" i="1" baseline="-25000" smtClean="0">
                <a:latin typeface="Times New Roman" panose="02020603050405020304" pitchFamily="18" charset="0"/>
              </a:rPr>
              <a:t>t</a:t>
            </a:r>
            <a:r>
              <a:rPr lang="en-GB" altLang="en-US" sz="2000" baseline="-25000" smtClean="0">
                <a:latin typeface="Times New Roman" panose="02020603050405020304" pitchFamily="18" charset="0"/>
              </a:rPr>
              <a:t>-1</a:t>
            </a:r>
            <a:r>
              <a:rPr lang="en-GB" altLang="en-US" sz="2000" smtClean="0">
                <a:latin typeface="Times New Roman" panose="02020603050405020304" pitchFamily="18" charset="0"/>
              </a:rPr>
              <a:t> = </a:t>
            </a:r>
            <a:r>
              <a:rPr lang="en-GB" altLang="en-US" sz="2000" i="1" smtClean="0">
                <a:latin typeface="Times New Roman" panose="02020603050405020304" pitchFamily="18" charset="0"/>
              </a:rPr>
              <a:t>-</a:t>
            </a:r>
            <a:r>
              <a:rPr lang="en-GB" altLang="en-US" sz="2000" smtClean="0">
                <a:latin typeface="Times New Roman" panose="02020603050405020304" pitchFamily="18" charset="0"/>
              </a:rPr>
              <a:t> </a:t>
            </a:r>
            <a:r>
              <a:rPr lang="en-GB" altLang="en-US" sz="2000" i="1"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1 </a:t>
            </a:r>
            <a:r>
              <a:rPr lang="en-GB" altLang="en-US" sz="2000" i="1" smtClean="0">
                <a:latin typeface="Times New Roman" panose="02020603050405020304" pitchFamily="18" charset="0"/>
              </a:rPr>
              <a:t>- </a:t>
            </a:r>
            <a:r>
              <a:rPr lang="en-GB" altLang="en-US" sz="2000" i="1" smtClean="0">
                <a:latin typeface="Times New Roman" panose="02020603050405020304" pitchFamily="18" charset="0"/>
                <a:sym typeface="Symbol" panose="05050102010706020507" pitchFamily="18" charset="2"/>
              </a:rPr>
              <a:t></a:t>
            </a:r>
            <a:r>
              <a:rPr lang="en-GB" altLang="en-US" sz="2000" baseline="-25000" smtClean="0">
                <a:latin typeface="Times New Roman" panose="02020603050405020304" pitchFamily="18" charset="0"/>
              </a:rPr>
              <a:t>3</a:t>
            </a:r>
            <a:r>
              <a:rPr lang="en-GB" altLang="en-US" sz="2000" i="1" smtClean="0">
                <a:latin typeface="Times New Roman" panose="02020603050405020304" pitchFamily="18" charset="0"/>
              </a:rPr>
              <a:t>x</a:t>
            </a:r>
            <a:r>
              <a:rPr lang="en-GB" altLang="en-US" sz="2000" baseline="-25000" smtClean="0">
                <a:latin typeface="Times New Roman" panose="02020603050405020304" pitchFamily="18" charset="0"/>
              </a:rPr>
              <a:t>2</a:t>
            </a:r>
            <a:r>
              <a:rPr lang="en-GB" altLang="en-US" sz="2000" i="1" baseline="-25000" smtClean="0">
                <a:latin typeface="Times New Roman" panose="02020603050405020304" pitchFamily="18" charset="0"/>
              </a:rPr>
              <a:t>t</a:t>
            </a:r>
            <a:r>
              <a:rPr lang="en-GB" altLang="en-US" sz="2000" baseline="-25000" smtClean="0">
                <a:latin typeface="Times New Roman" panose="02020603050405020304" pitchFamily="18" charset="0"/>
              </a:rPr>
              <a:t>-1</a:t>
            </a:r>
          </a:p>
          <a:p>
            <a:pPr eaLnBrk="1" hangingPunct="1">
              <a:buFontTx/>
              <a:buNone/>
            </a:pPr>
            <a:endParaRPr lang="en-GB" altLang="en-US" sz="2000" smtClean="0">
              <a:latin typeface="Times New Roman" panose="02020603050405020304" pitchFamily="18" charset="0"/>
            </a:endParaRPr>
          </a:p>
          <a:p>
            <a:pPr eaLnBrk="1" hangingPunct="1">
              <a:buFontTx/>
              <a:buNone/>
            </a:pPr>
            <a:r>
              <a:rPr lang="en-GB" altLang="en-US" sz="2000" smtClean="0">
                <a:latin typeface="Times New Roman" panose="02020603050405020304" pitchFamily="18" charset="0"/>
              </a:rPr>
              <a:t>	</a:t>
            </a:r>
          </a:p>
          <a:p>
            <a:pPr eaLnBrk="1" hangingPunct="1"/>
            <a:endParaRPr lang="en-US" altLang="en-US" sz="2000" smtClean="0">
              <a:latin typeface="Times New Roman" panose="02020603050405020304" pitchFamily="18" charset="0"/>
            </a:endParaRPr>
          </a:p>
          <a:p>
            <a:pPr eaLnBrk="1" hangingPunct="1"/>
            <a:endParaRPr lang="en-US" altLang="en-US" sz="2000" smtClean="0">
              <a:latin typeface="Times New Roman" panose="02020603050405020304" pitchFamily="18" charset="0"/>
            </a:endParaRPr>
          </a:p>
        </p:txBody>
      </p:sp>
      <p:graphicFrame>
        <p:nvGraphicFramePr>
          <p:cNvPr id="32774" name="Object 1029"/>
          <p:cNvGraphicFramePr>
            <a:graphicFrameLocks noChangeAspect="1"/>
          </p:cNvGraphicFramePr>
          <p:nvPr/>
        </p:nvGraphicFramePr>
        <p:xfrm>
          <a:off x="2057400" y="4954588"/>
          <a:ext cx="1752600" cy="733425"/>
        </p:xfrm>
        <a:graphic>
          <a:graphicData uri="http://schemas.openxmlformats.org/presentationml/2006/ole">
            <mc:AlternateContent xmlns:mc="http://schemas.openxmlformats.org/markup-compatibility/2006">
              <mc:Choice xmlns:v="urn:schemas-microsoft-com:vml" Requires="v">
                <p:oleObj spid="_x0000_s32828" name="Equation" r:id="rId3" imgW="1028254" imgH="431613" progId="Equation.3">
                  <p:embed/>
                </p:oleObj>
              </mc:Choice>
              <mc:Fallback>
                <p:oleObj name="Equation" r:id="rId3" imgW="1028254" imgH="431613" progId="Equation.3">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954588"/>
                        <a:ext cx="17526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937F533-C90A-4BF4-8C67-0F148088E920}" type="slidenum">
              <a:rPr lang="en-GB" altLang="en-US" sz="1400">
                <a:latin typeface="Times New Roman" panose="02020603050405020304" pitchFamily="18" charset="0"/>
              </a:rPr>
              <a:pPr>
                <a:spcBef>
                  <a:spcPct val="0"/>
                </a:spcBef>
                <a:buFontTx/>
                <a:buNone/>
              </a:pPr>
              <a:t>34</a:t>
            </a:fld>
            <a:endParaRPr lang="en-GB" altLang="en-US" sz="1400">
              <a:latin typeface="Times New Roman" panose="02020603050405020304" pitchFamily="18" charset="0"/>
            </a:endParaRPr>
          </a:p>
        </p:txBody>
      </p:sp>
      <p:sp>
        <p:nvSpPr>
          <p:cNvPr id="33796" name="Rectangle 1026"/>
          <p:cNvSpPr>
            <a:spLocks noGrp="1" noChangeArrowheads="1"/>
          </p:cNvSpPr>
          <p:nvPr>
            <p:ph type="title"/>
          </p:nvPr>
        </p:nvSpPr>
        <p:spPr>
          <a:xfrm>
            <a:off x="9144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Problems with Adding Lagged Regressors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to “Cure” Autocorrelation</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33797" name="Rectangle 1027"/>
          <p:cNvSpPr>
            <a:spLocks noGrp="1" noChangeArrowheads="1"/>
          </p:cNvSpPr>
          <p:nvPr>
            <p:ph type="body" idx="1"/>
          </p:nvPr>
        </p:nvSpPr>
        <p:spPr/>
        <p:txBody>
          <a:bodyPr/>
          <a:lstStyle/>
          <a:p>
            <a:pPr algn="just" eaLnBrk="1" hangingPunct="1"/>
            <a:r>
              <a:rPr lang="en-GB" altLang="en-US" sz="2000" dirty="0" smtClean="0">
                <a:latin typeface="Times New Roman" panose="02020603050405020304" pitchFamily="18" charset="0"/>
              </a:rPr>
              <a:t>Inclusion of lagged values of the dependent variable violates the assumption that the RHS (right hand side – “explanatory”) variables are non-stochastic.</a:t>
            </a:r>
          </a:p>
          <a:p>
            <a:pPr algn="just" eaLnBrk="1" hangingPunct="1">
              <a:buFontTx/>
              <a:buNone/>
            </a:pPr>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What does an equation with a large number of lags actually mean? – Interpretation issues</a:t>
            </a:r>
            <a:r>
              <a:rPr lang="cs-CZ" altLang="en-US" sz="2000" dirty="0">
                <a:latin typeface="Times New Roman" panose="02020603050405020304" pitchFamily="18" charset="0"/>
              </a:rPr>
              <a:t>!</a:t>
            </a:r>
            <a:endParaRPr lang="en-GB" altLang="en-US" sz="2000" dirty="0" smtClean="0">
              <a:latin typeface="Times New Roman" panose="02020603050405020304" pitchFamily="18" charset="0"/>
            </a:endParaRPr>
          </a:p>
          <a:p>
            <a:pPr algn="just" eaLnBrk="1" hangingPunct="1"/>
            <a:endParaRPr lang="en-GB" altLang="en-US" sz="2000" dirty="0" smtClean="0">
              <a:latin typeface="Times New Roman" panose="02020603050405020304" pitchFamily="18" charset="0"/>
            </a:endParaRPr>
          </a:p>
          <a:p>
            <a:pPr algn="just" eaLnBrk="1" hangingPunct="1"/>
            <a:r>
              <a:rPr lang="en-GB" altLang="en-US" sz="2000" b="1" dirty="0" smtClean="0">
                <a:solidFill>
                  <a:srgbClr val="FF0000"/>
                </a:solidFill>
                <a:latin typeface="Times New Roman" panose="02020603050405020304" pitchFamily="18" charset="0"/>
              </a:rPr>
              <a:t>Note that if there is still autocorrelation in the residuals of a model including lags, then the OLS estimators will not even be consistent.</a:t>
            </a:r>
          </a:p>
          <a:p>
            <a:pPr eaLnBrk="1" hangingPunct="1"/>
            <a:endParaRPr lang="en-US" altLang="en-US" sz="2000" dirty="0" smtClean="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A2A50C-2CC0-4A19-80E9-A68EC9E86BC8}" type="slidenum">
              <a:rPr lang="en-GB" altLang="en-US" sz="1400">
                <a:latin typeface="Times New Roman" panose="02020603050405020304" pitchFamily="18" charset="0"/>
              </a:rPr>
              <a:pPr>
                <a:spcBef>
                  <a:spcPct val="0"/>
                </a:spcBef>
                <a:buFontTx/>
                <a:buNone/>
              </a:pPr>
              <a:t>35</a:t>
            </a:fld>
            <a:endParaRPr lang="en-GB" altLang="en-US" sz="1400">
              <a:latin typeface="Times New Roman" panose="02020603050405020304" pitchFamily="18" charset="0"/>
            </a:endParaRPr>
          </a:p>
        </p:txBody>
      </p:sp>
      <p:sp>
        <p:nvSpPr>
          <p:cNvPr id="34820" name="Rectangle 1026"/>
          <p:cNvSpPr>
            <a:spLocks noGrp="1" noChangeArrowheads="1"/>
          </p:cNvSpPr>
          <p:nvPr>
            <p:ph type="title"/>
          </p:nvPr>
        </p:nvSpPr>
        <p:spPr>
          <a:xfrm>
            <a:off x="9906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Multicollinearity</a:t>
            </a:r>
            <a:br>
              <a:rPr lang="en-GB" altLang="en-US" sz="2500" b="1" dirty="0" smtClean="0">
                <a:solidFill>
                  <a:schemeClr val="tx1"/>
                </a:solidFill>
                <a:latin typeface="Times New Roman" panose="02020603050405020304" pitchFamily="18" charset="0"/>
              </a:rPr>
            </a:br>
            <a:endParaRPr lang="en-US" altLang="en-US" dirty="0" smtClean="0">
              <a:solidFill>
                <a:schemeClr val="tx1"/>
              </a:solidFill>
            </a:endParaRPr>
          </a:p>
        </p:txBody>
      </p:sp>
      <p:sp>
        <p:nvSpPr>
          <p:cNvPr id="34821" name="Rectangle 1027"/>
          <p:cNvSpPr>
            <a:spLocks noGrp="1" noChangeArrowheads="1"/>
          </p:cNvSpPr>
          <p:nvPr>
            <p:ph type="body" idx="1"/>
          </p:nvPr>
        </p:nvSpPr>
        <p:spPr>
          <a:xfrm>
            <a:off x="304800" y="1752600"/>
            <a:ext cx="8610600" cy="4305300"/>
          </a:xfrm>
        </p:spPr>
        <p:txBody>
          <a:bodyPr/>
          <a:lstStyle/>
          <a:p>
            <a:pPr algn="just" eaLnBrk="1" hangingPunct="1">
              <a:lnSpc>
                <a:spcPct val="90000"/>
              </a:lnSpc>
            </a:pPr>
            <a:r>
              <a:rPr lang="en-GB" altLang="en-US" sz="2000" dirty="0" smtClean="0">
                <a:latin typeface="Times New Roman" panose="02020603050405020304" pitchFamily="18" charset="0"/>
              </a:rPr>
              <a:t>This problem occurs when the explanatory variables are very highly correlated with each other.</a:t>
            </a:r>
            <a:r>
              <a:rPr lang="cs-CZ" altLang="en-US" sz="2000" dirty="0" smtClean="0">
                <a:latin typeface="Times New Roman" panose="02020603050405020304" pitchFamily="18" charset="0"/>
              </a:rPr>
              <a:t> (</a:t>
            </a:r>
            <a:r>
              <a:rPr lang="en-US" altLang="en-US" sz="2000" dirty="0" smtClean="0">
                <a:latin typeface="Times New Roman" panose="02020603050405020304" pitchFamily="18" charset="0"/>
              </a:rPr>
              <a:t>“the correlation is too high to be ignored”</a:t>
            </a:r>
            <a:r>
              <a:rPr lang="cs-CZ" altLang="en-US" sz="2000" dirty="0" smtClean="0">
                <a:latin typeface="Times New Roman" panose="02020603050405020304" pitchFamily="18" charset="0"/>
              </a:rPr>
              <a:t>)</a:t>
            </a:r>
            <a:endParaRPr lang="en-GB" altLang="en-US" sz="2000" dirty="0" smtClean="0">
              <a:latin typeface="Times New Roman" panose="02020603050405020304" pitchFamily="18" charset="0"/>
            </a:endParaRP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Perfect multicollinearity</a:t>
            </a:r>
          </a:p>
          <a:p>
            <a:pPr algn="just" eaLnBrk="1" hangingPunct="1">
              <a:lnSpc>
                <a:spcPct val="90000"/>
              </a:lnSpc>
              <a:buFontTx/>
              <a:buNone/>
            </a:pPr>
            <a:r>
              <a:rPr lang="en-GB" altLang="en-US" sz="2000" dirty="0" smtClean="0">
                <a:latin typeface="Times New Roman" panose="02020603050405020304" pitchFamily="18" charset="0"/>
              </a:rPr>
              <a:t>	Cannot estimate all the coefficients </a:t>
            </a:r>
          </a:p>
          <a:p>
            <a:pPr algn="just" eaLnBrk="1" hangingPunct="1">
              <a:lnSpc>
                <a:spcPct val="90000"/>
              </a:lnSpc>
              <a:buFontTx/>
              <a:buNone/>
            </a:pPr>
            <a:r>
              <a:rPr lang="en-GB" altLang="en-US" sz="2000" dirty="0" smtClean="0">
                <a:latin typeface="Times New Roman" panose="02020603050405020304" pitchFamily="18" charset="0"/>
              </a:rPr>
              <a:t>	- e.g. suppose </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3</a:t>
            </a:r>
            <a:r>
              <a:rPr lang="en-GB" altLang="en-US" sz="2000" dirty="0" smtClean="0">
                <a:latin typeface="Times New Roman" panose="02020603050405020304" pitchFamily="18" charset="0"/>
              </a:rPr>
              <a:t> = 2</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endParaRPr lang="en-GB" altLang="en-US" sz="2000" dirty="0" smtClean="0">
              <a:latin typeface="Times New Roman" panose="02020603050405020304" pitchFamily="18" charset="0"/>
            </a:endParaRPr>
          </a:p>
          <a:p>
            <a:pPr algn="just" eaLnBrk="1" hangingPunct="1">
              <a:lnSpc>
                <a:spcPct val="90000"/>
              </a:lnSpc>
              <a:buFontTx/>
              <a:buNone/>
            </a:pPr>
            <a:r>
              <a:rPr lang="en-GB" altLang="en-US" sz="2000" dirty="0" smtClean="0">
                <a:latin typeface="Times New Roman" panose="02020603050405020304" pitchFamily="18" charset="0"/>
              </a:rPr>
              <a:t>	and the model is </a:t>
            </a:r>
            <a:r>
              <a:rPr lang="en-GB" altLang="en-US" sz="2000" i="1" dirty="0" err="1" smtClean="0">
                <a:latin typeface="Times New Roman" panose="02020603050405020304" pitchFamily="18" charset="0"/>
              </a:rPr>
              <a:t>y</a:t>
            </a:r>
            <a:r>
              <a:rPr lang="en-GB" altLang="en-US" sz="2000" i="1" baseline="-25000" dirty="0" err="1"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sym typeface="Symbol" panose="05050102010706020507" pitchFamily="18" charset="2"/>
              </a:rPr>
              <a:t>1</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sym typeface="Symbol" panose="05050102010706020507" pitchFamily="18" charset="2"/>
              </a:rPr>
              <a:t>2</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sym typeface="Symbol" panose="05050102010706020507" pitchFamily="18" charset="2"/>
              </a:rPr>
              <a:t>3</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3</a:t>
            </a:r>
            <a:r>
              <a:rPr lang="en-GB" altLang="en-US" sz="2000" i="1" baseline="-25000" dirty="0"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sym typeface="Symbol" panose="05050102010706020507" pitchFamily="18" charset="2"/>
              </a:rPr>
              <a:t>4</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4</a:t>
            </a:r>
            <a:r>
              <a:rPr lang="en-GB" altLang="en-US" sz="2000" i="1" baseline="-25000" dirty="0" smtClean="0">
                <a:latin typeface="Times New Roman" panose="02020603050405020304" pitchFamily="18" charset="0"/>
              </a:rPr>
              <a:t>t</a:t>
            </a:r>
            <a:r>
              <a:rPr lang="en-GB" altLang="en-US" sz="2000" i="1" dirty="0" smtClean="0">
                <a:latin typeface="Times New Roman" panose="02020603050405020304" pitchFamily="18" charset="0"/>
              </a:rPr>
              <a:t> +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endParaRPr lang="en-GB" altLang="en-US" sz="2000" dirty="0" smtClean="0">
              <a:latin typeface="Times New Roman" panose="02020603050405020304" pitchFamily="18" charset="0"/>
            </a:endParaRPr>
          </a:p>
          <a:p>
            <a:pPr algn="just" eaLnBrk="1" hangingPunct="1">
              <a:lnSpc>
                <a:spcPct val="90000"/>
              </a:lnSpc>
            </a:pPr>
            <a:endParaRPr lang="en-GB" altLang="en-US" sz="2000" dirty="0" smtClean="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A2A50C-2CC0-4A19-80E9-A68EC9E86BC8}" type="slidenum">
              <a:rPr lang="en-GB" altLang="en-US" sz="1400">
                <a:latin typeface="Times New Roman" panose="02020603050405020304" pitchFamily="18" charset="0"/>
              </a:rPr>
              <a:pPr>
                <a:spcBef>
                  <a:spcPct val="0"/>
                </a:spcBef>
                <a:buFontTx/>
                <a:buNone/>
              </a:pPr>
              <a:t>36</a:t>
            </a:fld>
            <a:endParaRPr lang="en-GB" altLang="en-US" sz="1400">
              <a:latin typeface="Times New Roman" panose="02020603050405020304" pitchFamily="18" charset="0"/>
            </a:endParaRPr>
          </a:p>
        </p:txBody>
      </p:sp>
      <p:sp>
        <p:nvSpPr>
          <p:cNvPr id="34820" name="Rectangle 1026"/>
          <p:cNvSpPr>
            <a:spLocks noGrp="1" noChangeArrowheads="1"/>
          </p:cNvSpPr>
          <p:nvPr>
            <p:ph type="title"/>
          </p:nvPr>
        </p:nvSpPr>
        <p:spPr>
          <a:xfrm>
            <a:off x="9906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Multicollinearity</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mc:AlternateContent xmlns:mc="http://schemas.openxmlformats.org/markup-compatibility/2006" xmlns:a14="http://schemas.microsoft.com/office/drawing/2010/main">
        <mc:Choice Requires="a14">
          <p:sp>
            <p:nvSpPr>
              <p:cNvPr id="34821" name="Rectangle 1027"/>
              <p:cNvSpPr>
                <a:spLocks noGrp="1" noChangeArrowheads="1"/>
              </p:cNvSpPr>
              <p:nvPr>
                <p:ph type="body" idx="1"/>
              </p:nvPr>
            </p:nvSpPr>
            <p:spPr>
              <a:xfrm>
                <a:off x="304800" y="1752600"/>
                <a:ext cx="8610600" cy="4305300"/>
              </a:xfrm>
            </p:spPr>
            <p:txBody>
              <a:bodyPr/>
              <a:lstStyle/>
              <a:p>
                <a:pPr algn="just" eaLnBrk="1" hangingPunct="1">
                  <a:lnSpc>
                    <a:spcPct val="90000"/>
                  </a:lnSpc>
                </a:pPr>
                <a:r>
                  <a:rPr lang="cs-CZ" altLang="en-US" dirty="0" smtClean="0">
                    <a:latin typeface="Times New Roman" panose="02020603050405020304" pitchFamily="18" charset="0"/>
                  </a:rPr>
                  <a:t>Remember, that for </a:t>
                </a:r>
                <a:r>
                  <a:rPr lang="en-GB" altLang="cs-CZ" i="1" dirty="0" smtClean="0">
                    <a:latin typeface="Times New Roman" panose="02020603050405020304" pitchFamily="18" charset="0"/>
                  </a:rPr>
                  <a:t>y </a:t>
                </a:r>
                <a:r>
                  <a:rPr lang="en-GB" altLang="cs-CZ" dirty="0" smtClean="0">
                    <a:latin typeface="Times New Roman" panose="02020603050405020304" pitchFamily="18" charset="0"/>
                  </a:rPr>
                  <a:t>=</a:t>
                </a:r>
                <a:r>
                  <a:rPr lang="en-GB" altLang="cs-CZ" i="1" dirty="0" smtClean="0">
                    <a:latin typeface="Times New Roman" panose="02020603050405020304" pitchFamily="18" charset="0"/>
                  </a:rPr>
                  <a:t> X</a:t>
                </a:r>
                <a:r>
                  <a:rPr lang="en-GB" altLang="cs-CZ" i="1" dirty="0" smtClean="0">
                    <a:latin typeface="Times New Roman" panose="02020603050405020304" pitchFamily="18" charset="0"/>
                    <a:sym typeface="Symbol" panose="05050102010706020507" pitchFamily="18" charset="2"/>
                  </a:rPr>
                  <a:t></a:t>
                </a:r>
                <a:r>
                  <a:rPr lang="en-GB" altLang="cs-CZ" i="1" dirty="0" smtClean="0">
                    <a:latin typeface="Times New Roman" panose="02020603050405020304" pitchFamily="18" charset="0"/>
                  </a:rPr>
                  <a:t> </a:t>
                </a:r>
                <a:r>
                  <a:rPr lang="en-GB" altLang="cs-CZ" dirty="0" smtClean="0">
                    <a:latin typeface="Times New Roman" panose="02020603050405020304" pitchFamily="18" charset="0"/>
                  </a:rPr>
                  <a:t>+</a:t>
                </a:r>
                <a:r>
                  <a:rPr lang="en-GB" altLang="cs-CZ" i="1" dirty="0" smtClean="0">
                    <a:latin typeface="Times New Roman" panose="02020603050405020304" pitchFamily="18" charset="0"/>
                  </a:rPr>
                  <a:t>u</a:t>
                </a:r>
                <a:r>
                  <a:rPr lang="cs-CZ" altLang="cs-CZ" i="1" dirty="0" smtClean="0">
                    <a:latin typeface="Times New Roman" panose="02020603050405020304" pitchFamily="18" charset="0"/>
                  </a:rPr>
                  <a:t> </a:t>
                </a:r>
                <a:r>
                  <a:rPr lang="cs-CZ" altLang="cs-CZ" dirty="0" smtClean="0">
                    <a:latin typeface="Times New Roman" panose="02020603050405020304" pitchFamily="18" charset="0"/>
                  </a:rPr>
                  <a:t>we get</a:t>
                </a:r>
              </a:p>
              <a:p>
                <a:pPr algn="just" eaLnBrk="1" hangingPunct="1">
                  <a:lnSpc>
                    <a:spcPct val="90000"/>
                  </a:lnSpc>
                </a:pPr>
                <a:endParaRPr lang="cs-CZ" altLang="cs-CZ" dirty="0">
                  <a:latin typeface="Times New Roman" panose="02020603050405020304" pitchFamily="18" charset="0"/>
                </a:endParaRPr>
              </a:p>
              <a:p>
                <a:pPr algn="just" eaLnBrk="1" hangingPunct="1">
                  <a:lnSpc>
                    <a:spcPct val="90000"/>
                  </a:lnSpc>
                </a:pPr>
                <a:endParaRPr lang="cs-CZ" altLang="cs-CZ" dirty="0" smtClean="0">
                  <a:latin typeface="Times New Roman" panose="02020603050405020304" pitchFamily="18" charset="0"/>
                </a:endParaRPr>
              </a:p>
              <a:p>
                <a:pPr algn="just" eaLnBrk="1" hangingPunct="1">
                  <a:lnSpc>
                    <a:spcPct val="90000"/>
                  </a:lnSpc>
                </a:pPr>
                <a:r>
                  <a:rPr lang="cs-CZ" altLang="cs-CZ" dirty="0" smtClean="0">
                    <a:latin typeface="Times New Roman" panose="02020603050405020304" pitchFamily="18" charset="0"/>
                  </a:rPr>
                  <a:t>The parameter estimates</a:t>
                </a:r>
                <a:endParaRPr lang="cs-CZ" altLang="cs-CZ" dirty="0">
                  <a:latin typeface="Times New Roman" panose="02020603050405020304" pitchFamily="18" charset="0"/>
                </a:endParaRPr>
              </a:p>
              <a:p>
                <a:pPr algn="just" eaLnBrk="1" hangingPunct="1">
                  <a:lnSpc>
                    <a:spcPct val="90000"/>
                  </a:lnSpc>
                </a:pPr>
                <a:endParaRPr lang="cs-CZ" altLang="cs-CZ" dirty="0" smtClean="0">
                  <a:latin typeface="Times New Roman" panose="02020603050405020304" pitchFamily="18" charset="0"/>
                </a:endParaRPr>
              </a:p>
              <a:p>
                <a:pPr algn="just" eaLnBrk="1" hangingPunct="1">
                  <a:lnSpc>
                    <a:spcPct val="90000"/>
                  </a:lnSpc>
                </a:pPr>
                <a:endParaRPr lang="cs-CZ" altLang="cs-CZ" dirty="0">
                  <a:latin typeface="Times New Roman" panose="02020603050405020304" pitchFamily="18" charset="0"/>
                </a:endParaRPr>
              </a:p>
              <a:p>
                <a:pPr algn="just" eaLnBrk="1" hangingPunct="1">
                  <a:lnSpc>
                    <a:spcPct val="90000"/>
                  </a:lnSpc>
                </a:pPr>
                <a:r>
                  <a:rPr lang="cs-CZ" altLang="cs-CZ" dirty="0" smtClean="0">
                    <a:latin typeface="Times New Roman" panose="02020603050405020304" pitchFamily="18" charset="0"/>
                  </a:rPr>
                  <a:t>And the variance-covariance matrix for </a:t>
                </a:r>
                <a14:m>
                  <m:oMath xmlns:m="http://schemas.openxmlformats.org/officeDocument/2006/math">
                    <m:acc>
                      <m:accPr>
                        <m:chr m:val="̂"/>
                        <m:ctrlPr>
                          <a:rPr lang="cs-CZ" altLang="cs-CZ" i="1" smtClean="0">
                            <a:latin typeface="Cambria Math" panose="02040503050406030204" pitchFamily="18" charset="0"/>
                          </a:rPr>
                        </m:ctrlPr>
                      </m:accPr>
                      <m:e>
                        <m:r>
                          <a:rPr lang="cs-CZ" altLang="cs-CZ" i="1" smtClean="0">
                            <a:latin typeface="Cambria Math" panose="02040503050406030204" pitchFamily="18" charset="0"/>
                            <a:ea typeface="Cambria Math" panose="02040503050406030204" pitchFamily="18" charset="0"/>
                          </a:rPr>
                          <m:t>𝛽</m:t>
                        </m:r>
                      </m:e>
                    </m:acc>
                  </m:oMath>
                </a14:m>
                <a:r>
                  <a:rPr lang="cs-CZ" altLang="cs-CZ" dirty="0" smtClean="0">
                    <a:latin typeface="Times New Roman" panose="02020603050405020304" pitchFamily="18" charset="0"/>
                  </a:rPr>
                  <a:t>:</a:t>
                </a:r>
                <a:endParaRPr lang="en-US" altLang="cs-CZ" dirty="0" smtClean="0">
                  <a:latin typeface="Times New Roman" panose="02020603050405020304" pitchFamily="18" charset="0"/>
                </a:endParaRPr>
              </a:p>
              <a:p>
                <a:pPr algn="just" eaLnBrk="1" hangingPunct="1">
                  <a:lnSpc>
                    <a:spcPct val="90000"/>
                  </a:lnSpc>
                </a:pPr>
                <a:endParaRPr lang="cs-CZ" altLang="cs-CZ" sz="1200" dirty="0" smtClean="0">
                  <a:latin typeface="Times New Roman" panose="02020603050405020304" pitchFamily="18" charset="0"/>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f>
                        <m:fPr>
                          <m:ctrlPr>
                            <a:rPr lang="cs-CZ" altLang="cs-CZ" b="0" i="1" smtClean="0">
                              <a:latin typeface="Cambria Math" panose="02040503050406030204" pitchFamily="18" charset="0"/>
                            </a:rPr>
                          </m:ctrlPr>
                        </m:fPr>
                        <m:num>
                          <m:sSup>
                            <m:sSupPr>
                              <m:ctrlPr>
                                <a:rPr lang="en-US" altLang="cs-CZ" b="0" i="1" smtClean="0">
                                  <a:latin typeface="Cambria Math" panose="02040503050406030204" pitchFamily="18" charset="0"/>
                                </a:rPr>
                              </m:ctrlPr>
                            </m:sSupPr>
                            <m:e>
                              <m:acc>
                                <m:accPr>
                                  <m:chr m:val="̂"/>
                                  <m:ctrlPr>
                                    <a:rPr lang="cs-CZ" altLang="cs-CZ" b="0" i="1" smtClean="0">
                                      <a:latin typeface="Cambria Math" panose="02040503050406030204" pitchFamily="18" charset="0"/>
                                    </a:rPr>
                                  </m:ctrlPr>
                                </m:accPr>
                                <m:e>
                                  <m:r>
                                    <a:rPr lang="en-US" altLang="cs-CZ" b="0" i="1" smtClean="0">
                                      <a:latin typeface="Cambria Math" panose="02040503050406030204" pitchFamily="18" charset="0"/>
                                    </a:rPr>
                                    <m:t>𝑢</m:t>
                                  </m:r>
                                </m:e>
                              </m:acc>
                            </m:e>
                            <m:sup>
                              <m:r>
                                <a:rPr lang="en-US" altLang="cs-CZ" b="0" i="1" smtClean="0">
                                  <a:latin typeface="Cambria Math" panose="02040503050406030204" pitchFamily="18" charset="0"/>
                                </a:rPr>
                                <m:t>′</m:t>
                              </m:r>
                            </m:sup>
                          </m:sSup>
                          <m:acc>
                            <m:accPr>
                              <m:chr m:val="̂"/>
                              <m:ctrlPr>
                                <a:rPr lang="cs-CZ" altLang="cs-CZ" b="0" i="1" smtClean="0">
                                  <a:latin typeface="Cambria Math" panose="02040503050406030204" pitchFamily="18" charset="0"/>
                                </a:rPr>
                              </m:ctrlPr>
                            </m:accPr>
                            <m:e>
                              <m:r>
                                <a:rPr lang="en-US" altLang="cs-CZ" b="0" i="1" smtClean="0">
                                  <a:latin typeface="Cambria Math" panose="02040503050406030204" pitchFamily="18" charset="0"/>
                                </a:rPr>
                                <m:t>𝑢</m:t>
                              </m:r>
                            </m:e>
                          </m:acc>
                        </m:num>
                        <m:den>
                          <m:r>
                            <a:rPr lang="en-US" altLang="cs-CZ" b="0" i="1" smtClean="0">
                              <a:latin typeface="Cambria Math" panose="02040503050406030204" pitchFamily="18" charset="0"/>
                            </a:rPr>
                            <m:t>𝑇</m:t>
                          </m:r>
                          <m:r>
                            <a:rPr lang="en-US" altLang="cs-CZ" b="0" i="1" smtClean="0">
                              <a:latin typeface="Cambria Math" panose="02040503050406030204" pitchFamily="18" charset="0"/>
                            </a:rPr>
                            <m:t>−</m:t>
                          </m:r>
                          <m:r>
                            <a:rPr lang="en-US" altLang="cs-CZ" b="0" i="1" smtClean="0">
                              <a:latin typeface="Cambria Math" panose="02040503050406030204" pitchFamily="18" charset="0"/>
                            </a:rPr>
                            <m:t>𝑘</m:t>
                          </m:r>
                        </m:den>
                      </m:f>
                      <m:sSup>
                        <m:sSupPr>
                          <m:ctrlPr>
                            <a:rPr lang="en-US" altLang="cs-CZ" b="0" i="1" smtClean="0">
                              <a:latin typeface="Cambria Math" panose="02040503050406030204" pitchFamily="18" charset="0"/>
                            </a:rPr>
                          </m:ctrlPr>
                        </m:sSupPr>
                        <m:e>
                          <m:d>
                            <m:dPr>
                              <m:ctrlPr>
                                <a:rPr lang="en-US" altLang="cs-CZ" b="0" i="1" smtClean="0">
                                  <a:latin typeface="Cambria Math" panose="02040503050406030204" pitchFamily="18" charset="0"/>
                                </a:rPr>
                              </m:ctrlPr>
                            </m:dPr>
                            <m:e>
                              <m:sSup>
                                <m:sSupPr>
                                  <m:ctrlPr>
                                    <a:rPr lang="en-US" altLang="cs-CZ" b="0" i="1" smtClean="0">
                                      <a:latin typeface="Cambria Math" panose="02040503050406030204" pitchFamily="18" charset="0"/>
                                    </a:rPr>
                                  </m:ctrlPr>
                                </m:sSupPr>
                                <m:e>
                                  <m:r>
                                    <a:rPr lang="en-US" altLang="cs-CZ" b="0" i="1" smtClean="0">
                                      <a:latin typeface="Cambria Math" panose="02040503050406030204" pitchFamily="18" charset="0"/>
                                    </a:rPr>
                                    <m:t>𝑋</m:t>
                                  </m:r>
                                </m:e>
                                <m:sup>
                                  <m:r>
                                    <a:rPr lang="en-US" altLang="cs-CZ" b="0" i="1" smtClean="0">
                                      <a:latin typeface="Cambria Math" panose="02040503050406030204" pitchFamily="18" charset="0"/>
                                    </a:rPr>
                                    <m:t>′</m:t>
                                  </m:r>
                                </m:sup>
                              </m:sSup>
                              <m:r>
                                <a:rPr lang="en-US" altLang="cs-CZ" b="0" i="1" smtClean="0">
                                  <a:latin typeface="Cambria Math" panose="02040503050406030204" pitchFamily="18" charset="0"/>
                                </a:rPr>
                                <m:t>𝑋</m:t>
                              </m:r>
                            </m:e>
                          </m:d>
                        </m:e>
                        <m:sup>
                          <m:r>
                            <a:rPr lang="en-US" altLang="cs-CZ" b="0" i="1" smtClean="0">
                              <a:latin typeface="Cambria Math" panose="02040503050406030204" pitchFamily="18" charset="0"/>
                            </a:rPr>
                            <m:t>−1</m:t>
                          </m:r>
                        </m:sup>
                      </m:sSup>
                    </m:oMath>
                  </m:oMathPara>
                </a14:m>
                <a:endParaRPr lang="en-GB" altLang="cs-CZ" dirty="0" smtClean="0">
                  <a:latin typeface="Times New Roman" panose="02020603050405020304" pitchFamily="18" charset="0"/>
                </a:endParaRPr>
              </a:p>
              <a:p>
                <a:pPr marL="0" indent="0" algn="just" eaLnBrk="1" hangingPunct="1">
                  <a:lnSpc>
                    <a:spcPct val="90000"/>
                  </a:lnSpc>
                  <a:buNone/>
                </a:pPr>
                <a:r>
                  <a:rPr lang="en-GB" altLang="cs-CZ" sz="2000" b="1" dirty="0" smtClean="0">
                    <a:solidFill>
                      <a:schemeClr val="accent1"/>
                    </a:solidFill>
                    <a:latin typeface="Times New Roman" panose="02020603050405020304" pitchFamily="18" charset="0"/>
                  </a:rPr>
                  <a:t>But if the columns of </a:t>
                </a:r>
                <a:r>
                  <a:rPr lang="en-GB" altLang="cs-CZ" sz="2000" b="1" i="1" dirty="0" smtClean="0">
                    <a:solidFill>
                      <a:schemeClr val="accent1"/>
                    </a:solidFill>
                    <a:latin typeface="Times New Roman" panose="02020603050405020304" pitchFamily="18" charset="0"/>
                  </a:rPr>
                  <a:t>X</a:t>
                </a:r>
                <a:r>
                  <a:rPr lang="en-GB" altLang="cs-CZ" sz="2000" b="1" dirty="0" smtClean="0">
                    <a:solidFill>
                      <a:schemeClr val="accent1"/>
                    </a:solidFill>
                    <a:latin typeface="Times New Roman" panose="02020603050405020304" pitchFamily="18" charset="0"/>
                  </a:rPr>
                  <a:t> are collinear (linearly dependent or close to that), then </a:t>
                </a:r>
                <a14:m>
                  <m:oMath xmlns:m="http://schemas.openxmlformats.org/officeDocument/2006/math">
                    <m:sSup>
                      <m:sSupPr>
                        <m:ctrlPr>
                          <a:rPr lang="en-US" altLang="cs-CZ" sz="2000" b="1" i="1" smtClean="0">
                            <a:solidFill>
                              <a:schemeClr val="accent1"/>
                            </a:solidFill>
                            <a:latin typeface="Cambria Math" panose="02040503050406030204" pitchFamily="18" charset="0"/>
                          </a:rPr>
                        </m:ctrlPr>
                      </m:sSupPr>
                      <m:e>
                        <m:r>
                          <a:rPr lang="en-US" altLang="cs-CZ" sz="2000" b="1" i="1" smtClean="0">
                            <a:solidFill>
                              <a:schemeClr val="accent1"/>
                            </a:solidFill>
                            <a:latin typeface="Cambria Math" panose="02040503050406030204" pitchFamily="18" charset="0"/>
                          </a:rPr>
                          <m:t>𝑿</m:t>
                        </m:r>
                      </m:e>
                      <m:sup>
                        <m:r>
                          <a:rPr lang="en-US" altLang="cs-CZ" sz="2000" b="1" i="1" smtClean="0">
                            <a:solidFill>
                              <a:schemeClr val="accent1"/>
                            </a:solidFill>
                            <a:latin typeface="Cambria Math" panose="02040503050406030204" pitchFamily="18" charset="0"/>
                          </a:rPr>
                          <m:t>′</m:t>
                        </m:r>
                      </m:sup>
                    </m:sSup>
                    <m:r>
                      <a:rPr lang="en-US" altLang="cs-CZ" sz="2000" b="1" i="1" smtClean="0">
                        <a:solidFill>
                          <a:schemeClr val="accent1"/>
                        </a:solidFill>
                        <a:latin typeface="Cambria Math" panose="02040503050406030204" pitchFamily="18" charset="0"/>
                      </a:rPr>
                      <m:t>𝑿</m:t>
                    </m:r>
                  </m:oMath>
                </a14:m>
                <a:r>
                  <a:rPr lang="en-GB" altLang="cs-CZ" sz="2000" b="1" dirty="0" smtClean="0">
                    <a:solidFill>
                      <a:schemeClr val="accent1"/>
                    </a:solidFill>
                    <a:latin typeface="Times New Roman" panose="02020603050405020304" pitchFamily="18" charset="0"/>
                  </a:rPr>
                  <a:t> is not invertible</a:t>
                </a:r>
                <a:r>
                  <a:rPr lang="cs-CZ" altLang="cs-CZ" sz="2000" dirty="0" smtClean="0">
                    <a:latin typeface="Times New Roman" panose="02020603050405020304" pitchFamily="18" charset="0"/>
                  </a:rPr>
                  <a:t>! – OLS cannot be used in this case</a:t>
                </a:r>
                <a:endParaRPr lang="en-GB" altLang="cs-CZ" sz="2000" dirty="0" smtClean="0">
                  <a:latin typeface="Times New Roman" panose="02020603050405020304" pitchFamily="18" charset="0"/>
                </a:endParaRPr>
              </a:p>
              <a:p>
                <a:pPr algn="just" eaLnBrk="1" hangingPunct="1">
                  <a:lnSpc>
                    <a:spcPct val="90000"/>
                  </a:lnSpc>
                </a:pPr>
                <a:endParaRPr lang="en-US" altLang="en-US" sz="1400" dirty="0" smtClean="0">
                  <a:latin typeface="Times New Roman" panose="02020603050405020304" pitchFamily="18" charset="0"/>
                </a:endParaRPr>
              </a:p>
            </p:txBody>
          </p:sp>
        </mc:Choice>
        <mc:Fallback xmlns="">
          <p:sp>
            <p:nvSpPr>
              <p:cNvPr id="34821" name="Rectangle 1027"/>
              <p:cNvSpPr>
                <a:spLocks noGrp="1" noRot="1" noChangeAspect="1" noMove="1" noResize="1" noEditPoints="1" noAdjustHandles="1" noChangeArrowheads="1" noChangeShapeType="1" noTextEdit="1"/>
              </p:cNvSpPr>
              <p:nvPr>
                <p:ph type="body" idx="1"/>
              </p:nvPr>
            </p:nvSpPr>
            <p:spPr>
              <a:xfrm>
                <a:off x="304800" y="1752600"/>
                <a:ext cx="8610600" cy="4305300"/>
              </a:xfrm>
              <a:blipFill rotWithShape="0">
                <a:blip r:embed="rId2"/>
                <a:stretch>
                  <a:fillRect l="-920" t="-2125" r="-637" b="-2408"/>
                </a:stretch>
              </a:blipFill>
            </p:spPr>
            <p:txBody>
              <a:bodyPr/>
              <a:lstStyle/>
              <a:p>
                <a:r>
                  <a:rPr lang="en-US">
                    <a:noFill/>
                  </a:rPr>
                  <a:t> </a:t>
                </a:r>
              </a:p>
            </p:txBody>
          </p:sp>
        </mc:Fallback>
      </mc:AlternateContent>
      <p:pic>
        <p:nvPicPr>
          <p:cNvPr id="6" name="Picture 10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1254" y="2380151"/>
            <a:ext cx="2448272" cy="165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TextBox 1"/>
              <p:cNvSpPr txBox="1"/>
              <p:nvPr/>
            </p:nvSpPr>
            <p:spPr>
              <a:xfrm>
                <a:off x="4572000" y="3207759"/>
                <a:ext cx="288032" cy="30777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2" name="TextBox 1"/>
              <p:cNvSpPr txBox="1">
                <a:spLocks noRot="1" noChangeAspect="1" noMove="1" noResize="1" noEditPoints="1" noAdjustHandles="1" noChangeArrowheads="1" noChangeShapeType="1" noTextEdit="1"/>
              </p:cNvSpPr>
              <p:nvPr/>
            </p:nvSpPr>
            <p:spPr>
              <a:xfrm>
                <a:off x="4572000" y="3207759"/>
                <a:ext cx="288032" cy="307777"/>
              </a:xfrm>
              <a:prstGeom prst="rect">
                <a:avLst/>
              </a:prstGeom>
              <a:blipFill>
                <a:blip r:embed="rId4"/>
                <a:stretch>
                  <a:fillRect b="-5882"/>
                </a:stretch>
              </a:blipFill>
            </p:spPr>
            <p:txBody>
              <a:bodyPr/>
              <a:lstStyle/>
              <a:p>
                <a:r>
                  <a:rPr lang="en-US">
                    <a:noFill/>
                  </a:rPr>
                  <a:t> </a:t>
                </a:r>
              </a:p>
            </p:txBody>
          </p:sp>
        </mc:Fallback>
      </mc:AlternateContent>
    </p:spTree>
    <p:extLst>
      <p:ext uri="{BB962C8B-B14F-4D97-AF65-F5344CB8AC3E}">
        <p14:creationId xmlns:p14="http://schemas.microsoft.com/office/powerpoint/2010/main" val="1648660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83E6B07-0C15-415C-8DDE-2A9914C3C79A}" type="slidenum">
              <a:rPr lang="en-GB" altLang="en-US" sz="1400">
                <a:latin typeface="Times New Roman" panose="02020603050405020304" pitchFamily="18" charset="0"/>
              </a:rPr>
              <a:pPr>
                <a:spcBef>
                  <a:spcPct val="0"/>
                </a:spcBef>
                <a:buFontTx/>
                <a:buNone/>
              </a:pPr>
              <a:t>37</a:t>
            </a:fld>
            <a:endParaRPr lang="en-GB" altLang="en-US" sz="1400">
              <a:latin typeface="Times New Roman" panose="02020603050405020304" pitchFamily="18" charset="0"/>
            </a:endParaRPr>
          </a:p>
        </p:txBody>
      </p:sp>
      <p:sp>
        <p:nvSpPr>
          <p:cNvPr id="35844" name="Rectangle 1026"/>
          <p:cNvSpPr>
            <a:spLocks noGrp="1" noChangeArrowheads="1"/>
          </p:cNvSpPr>
          <p:nvPr>
            <p:ph type="title"/>
          </p:nvPr>
        </p:nvSpPr>
        <p:spPr>
          <a:xfrm>
            <a:off x="9906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Measuring Multicollinearity</a:t>
            </a:r>
            <a:br>
              <a:rPr lang="en-GB" altLang="en-US" sz="2500" b="1" dirty="0" smtClean="0">
                <a:solidFill>
                  <a:schemeClr val="tx1"/>
                </a:solidFill>
                <a:latin typeface="Times New Roman" panose="02020603050405020304" pitchFamily="18" charset="0"/>
              </a:rPr>
            </a:br>
            <a:endParaRPr lang="en-US" altLang="en-US" dirty="0" smtClean="0">
              <a:solidFill>
                <a:schemeClr val="tx1"/>
              </a:solidFill>
            </a:endParaRPr>
          </a:p>
        </p:txBody>
      </p:sp>
      <p:sp>
        <p:nvSpPr>
          <p:cNvPr id="35845" name="Rectangle 1027"/>
          <p:cNvSpPr>
            <a:spLocks noGrp="1" noChangeArrowheads="1"/>
          </p:cNvSpPr>
          <p:nvPr>
            <p:ph type="body" idx="1"/>
          </p:nvPr>
        </p:nvSpPr>
        <p:spPr>
          <a:xfrm>
            <a:off x="685800" y="1828800"/>
            <a:ext cx="7772400" cy="4267200"/>
          </a:xfrm>
        </p:spPr>
        <p:txBody>
          <a:bodyPr/>
          <a:lstStyle/>
          <a:p>
            <a:pPr algn="just" eaLnBrk="1" hangingPunct="1">
              <a:lnSpc>
                <a:spcPct val="90000"/>
              </a:lnSpc>
            </a:pPr>
            <a:r>
              <a:rPr lang="en-GB" altLang="en-US" sz="2000" dirty="0" smtClean="0">
                <a:latin typeface="Times New Roman" panose="02020603050405020304" pitchFamily="18" charset="0"/>
              </a:rPr>
              <a:t>The easiest way to measure the extent of multicollinearity is simply to look at the matrix of correlations between the individual variables. e.g.</a:t>
            </a:r>
          </a:p>
          <a:p>
            <a:pPr algn="just" eaLnBrk="1" hangingPunct="1">
              <a:lnSpc>
                <a:spcPct val="90000"/>
              </a:lnSpc>
              <a:buFontTx/>
              <a:buNone/>
            </a:pPr>
            <a:endParaRPr lang="en-GB" altLang="en-US" sz="2000" dirty="0" smtClean="0">
              <a:latin typeface="Times New Roman" panose="02020603050405020304" pitchFamily="18" charset="0"/>
            </a:endParaRPr>
          </a:p>
          <a:p>
            <a:pPr algn="just" eaLnBrk="1" hangingPunct="1">
              <a:lnSpc>
                <a:spcPct val="90000"/>
              </a:lnSpc>
              <a:buFontTx/>
              <a:buNone/>
            </a:pPr>
            <a:endParaRPr lang="en-GB" altLang="en-US" sz="2000" dirty="0" smtClean="0">
              <a:latin typeface="Times New Roman" panose="02020603050405020304" pitchFamily="18" charset="0"/>
            </a:endParaRPr>
          </a:p>
          <a:p>
            <a:pPr algn="just" eaLnBrk="1" hangingPunct="1">
              <a:lnSpc>
                <a:spcPct val="90000"/>
              </a:lnSpc>
              <a:buFontTx/>
              <a:buNone/>
            </a:pPr>
            <a:endParaRPr lang="en-GB" altLang="en-US" sz="2000" dirty="0" smtClean="0">
              <a:latin typeface="Times New Roman" panose="02020603050405020304" pitchFamily="18" charset="0"/>
            </a:endParaRPr>
          </a:p>
          <a:p>
            <a:pPr algn="just" eaLnBrk="1" hangingPunct="1">
              <a:lnSpc>
                <a:spcPct val="90000"/>
              </a:lnSpc>
              <a:buFontTx/>
              <a:buNone/>
            </a:pPr>
            <a:endParaRPr lang="en-GB" altLang="en-US" sz="2000" dirty="0" smtClean="0">
              <a:latin typeface="Times New Roman" panose="02020603050405020304" pitchFamily="18" charset="0"/>
            </a:endParaRPr>
          </a:p>
          <a:p>
            <a:pPr algn="just" eaLnBrk="1" hangingPunct="1">
              <a:lnSpc>
                <a:spcPct val="90000"/>
              </a:lnSpc>
              <a:buFontTx/>
              <a:buNone/>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But another problem: if  3 or more variables are linear </a:t>
            </a:r>
          </a:p>
          <a:p>
            <a:pPr algn="just" eaLnBrk="1" hangingPunct="1">
              <a:lnSpc>
                <a:spcPct val="90000"/>
              </a:lnSpc>
              <a:buFontTx/>
              <a:buNone/>
            </a:pPr>
            <a:r>
              <a:rPr lang="en-GB" altLang="en-US" sz="2000" dirty="0" smtClean="0">
                <a:latin typeface="Times New Roman" panose="02020603050405020304" pitchFamily="18" charset="0"/>
              </a:rPr>
              <a:t>	- e.g. </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2</a:t>
            </a:r>
            <a:r>
              <a:rPr lang="en-GB" altLang="en-US" sz="2000" i="1" baseline="-25000" dirty="0" smtClean="0">
                <a:latin typeface="Times New Roman" panose="02020603050405020304" pitchFamily="18" charset="0"/>
              </a:rPr>
              <a:t>t</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 x</a:t>
            </a:r>
            <a:r>
              <a:rPr lang="en-GB" altLang="en-US" sz="2000" baseline="-25000" dirty="0" smtClean="0">
                <a:latin typeface="Times New Roman" panose="02020603050405020304" pitchFamily="18" charset="0"/>
              </a:rPr>
              <a:t>3</a:t>
            </a:r>
            <a:r>
              <a:rPr lang="en-GB" altLang="en-US" sz="2000" i="1" baseline="-25000" dirty="0" smtClean="0">
                <a:latin typeface="Times New Roman" panose="02020603050405020304" pitchFamily="18" charset="0"/>
              </a:rPr>
              <a:t>t</a:t>
            </a:r>
            <a:r>
              <a:rPr lang="en-GB" altLang="en-US" sz="2000" dirty="0" smtClean="0">
                <a:latin typeface="Times New Roman" panose="02020603050405020304" pitchFamily="18" charset="0"/>
              </a:rPr>
              <a:t> = </a:t>
            </a:r>
            <a:r>
              <a:rPr lang="en-GB" altLang="en-US" sz="2000" i="1" dirty="0" smtClean="0">
                <a:latin typeface="Times New Roman" panose="02020603050405020304" pitchFamily="18" charset="0"/>
              </a:rPr>
              <a:t>x</a:t>
            </a:r>
            <a:r>
              <a:rPr lang="en-GB" altLang="en-US" sz="2000" baseline="-25000" dirty="0" smtClean="0">
                <a:latin typeface="Times New Roman" panose="02020603050405020304" pitchFamily="18" charset="0"/>
              </a:rPr>
              <a:t>4</a:t>
            </a:r>
            <a:r>
              <a:rPr lang="en-GB" altLang="en-US" sz="2000" i="1" baseline="-25000" dirty="0" smtClean="0">
                <a:latin typeface="Times New Roman" panose="02020603050405020304" pitchFamily="18" charset="0"/>
              </a:rPr>
              <a:t>t</a:t>
            </a:r>
            <a:endParaRPr lang="en-GB" altLang="en-US" sz="2000" dirty="0" smtClean="0">
              <a:latin typeface="Times New Roman" panose="02020603050405020304" pitchFamily="18" charset="0"/>
            </a:endParaRP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b="1" dirty="0" smtClean="0">
                <a:latin typeface="Times New Roman" panose="02020603050405020304" pitchFamily="18" charset="0"/>
              </a:rPr>
              <a:t>Note that high correlation between </a:t>
            </a:r>
            <a:r>
              <a:rPr lang="en-GB" altLang="en-US" sz="2000" b="1" i="1" dirty="0" smtClean="0">
                <a:latin typeface="Times New Roman" panose="02020603050405020304" pitchFamily="18" charset="0"/>
              </a:rPr>
              <a:t>y</a:t>
            </a:r>
            <a:r>
              <a:rPr lang="en-GB" altLang="en-US" sz="2000" b="1" dirty="0" smtClean="0">
                <a:latin typeface="Times New Roman" panose="02020603050405020304" pitchFamily="18" charset="0"/>
              </a:rPr>
              <a:t> and one of the </a:t>
            </a:r>
            <a:r>
              <a:rPr lang="en-GB" altLang="en-US" sz="2000" b="1" i="1" dirty="0" smtClean="0">
                <a:latin typeface="Times New Roman" panose="02020603050405020304" pitchFamily="18" charset="0"/>
              </a:rPr>
              <a:t>x</a:t>
            </a:r>
            <a:r>
              <a:rPr lang="en-GB" altLang="en-US" sz="2000" b="1" dirty="0" smtClean="0">
                <a:latin typeface="Times New Roman" panose="02020603050405020304" pitchFamily="18" charset="0"/>
              </a:rPr>
              <a:t>’s is not </a:t>
            </a:r>
            <a:r>
              <a:rPr lang="en-GB" altLang="en-US" sz="2000" b="1" dirty="0" err="1" smtClean="0">
                <a:latin typeface="Times New Roman" panose="02020603050405020304" pitchFamily="18" charset="0"/>
              </a:rPr>
              <a:t>muticollinearity</a:t>
            </a:r>
            <a:r>
              <a:rPr lang="en-GB" altLang="en-US" sz="2000" b="1" dirty="0" smtClean="0">
                <a:latin typeface="Times New Roman" panose="02020603050405020304" pitchFamily="18" charset="0"/>
              </a:rPr>
              <a:t>.</a:t>
            </a:r>
            <a:endParaRPr lang="cs-CZ" altLang="en-US" sz="2000" b="1" dirty="0" smtClean="0">
              <a:latin typeface="Times New Roman" panose="02020603050405020304" pitchFamily="18" charset="0"/>
            </a:endParaRPr>
          </a:p>
          <a:p>
            <a:pPr algn="just" eaLnBrk="1" hangingPunct="1">
              <a:lnSpc>
                <a:spcPct val="90000"/>
              </a:lnSpc>
            </a:pPr>
            <a:r>
              <a:rPr lang="cs-CZ" altLang="en-US" sz="2000" dirty="0" smtClean="0">
                <a:latin typeface="Times New Roman" panose="02020603050405020304" pitchFamily="18" charset="0"/>
              </a:rPr>
              <a:t>If the rank of X is full, then (perfect)multicollinearity is not present.</a:t>
            </a:r>
            <a:endParaRPr lang="en-GB" altLang="en-US" sz="2000" dirty="0" smtClean="0">
              <a:latin typeface="Times New Roman" panose="02020603050405020304" pitchFamily="18" charset="0"/>
            </a:endParaRPr>
          </a:p>
          <a:p>
            <a:pPr algn="just" eaLnBrk="1" hangingPunct="1">
              <a:lnSpc>
                <a:spcPct val="90000"/>
              </a:lnSpc>
              <a:buFontTx/>
              <a:buNone/>
            </a:pPr>
            <a:endParaRPr lang="en-GB" altLang="en-US" sz="2000" dirty="0" smtClean="0">
              <a:latin typeface="Times New Roman" panose="02020603050405020304" pitchFamily="18" charset="0"/>
            </a:endParaRPr>
          </a:p>
          <a:p>
            <a:pPr eaLnBrk="1" hangingPunct="1">
              <a:lnSpc>
                <a:spcPct val="90000"/>
              </a:lnSpc>
            </a:pPr>
            <a:endParaRPr lang="en-US" altLang="en-US" sz="2000" dirty="0" smtClean="0">
              <a:latin typeface="Times New Roman" panose="02020603050405020304" pitchFamily="18" charset="0"/>
            </a:endParaRPr>
          </a:p>
        </p:txBody>
      </p:sp>
      <p:graphicFrame>
        <p:nvGraphicFramePr>
          <p:cNvPr id="35846" name="Object 1029"/>
          <p:cNvGraphicFramePr>
            <a:graphicFrameLocks noChangeAspect="1"/>
          </p:cNvGraphicFramePr>
          <p:nvPr/>
        </p:nvGraphicFramePr>
        <p:xfrm>
          <a:off x="1447800" y="2311400"/>
          <a:ext cx="6705600" cy="2032000"/>
        </p:xfrm>
        <a:graphic>
          <a:graphicData uri="http://schemas.openxmlformats.org/presentationml/2006/ole">
            <mc:AlternateContent xmlns:mc="http://schemas.openxmlformats.org/markup-compatibility/2006">
              <mc:Choice xmlns:v="urn:schemas-microsoft-com:vml" Requires="v">
                <p:oleObj spid="_x0000_s35902" name="Document" r:id="rId3" imgW="5632704" imgH="1627632" progId="Word.Document.8">
                  <p:embed/>
                </p:oleObj>
              </mc:Choice>
              <mc:Fallback>
                <p:oleObj name="Document" r:id="rId3" imgW="5632704" imgH="1627632" progId="Word.Document.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311400"/>
                        <a:ext cx="67056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AF71EBE-1772-4814-BFEC-507EEAC40627}" type="slidenum">
              <a:rPr lang="en-GB" altLang="en-US" sz="1400">
                <a:latin typeface="Times New Roman" panose="02020603050405020304" pitchFamily="18" charset="0"/>
              </a:rPr>
              <a:pPr>
                <a:spcBef>
                  <a:spcPct val="0"/>
                </a:spcBef>
                <a:buFontTx/>
                <a:buNone/>
              </a:pPr>
              <a:t>38</a:t>
            </a:fld>
            <a:endParaRPr lang="en-GB" altLang="en-US" sz="1400">
              <a:latin typeface="Times New Roman" panose="02020603050405020304" pitchFamily="18" charset="0"/>
            </a:endParaRPr>
          </a:p>
        </p:txBody>
      </p:sp>
      <p:sp>
        <p:nvSpPr>
          <p:cNvPr id="36868" name="Rectangle 2"/>
          <p:cNvSpPr>
            <a:spLocks noGrp="1" noChangeArrowheads="1"/>
          </p:cNvSpPr>
          <p:nvPr>
            <p:ph type="title"/>
          </p:nvPr>
        </p:nvSpPr>
        <p:spPr>
          <a:xfrm>
            <a:off x="1143000" y="609600"/>
            <a:ext cx="7772400" cy="1143000"/>
          </a:xfrm>
        </p:spPr>
        <p:txBody>
          <a:bodyPr/>
          <a:lstStyle/>
          <a:p>
            <a:pPr eaLnBrk="1" hangingPunct="1"/>
            <a:r>
              <a:rPr lang="en-GB" altLang="en-US" sz="2000" b="1" smtClean="0">
                <a:solidFill>
                  <a:schemeClr val="tx1"/>
                </a:solidFill>
                <a:latin typeface="Times New Roman" panose="02020603050405020304" pitchFamily="18" charset="0"/>
              </a:rPr>
              <a:t/>
            </a:r>
            <a:br>
              <a:rPr lang="en-GB" altLang="en-US" sz="20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Solutions to the Problem of Multicollinearity</a:t>
            </a:r>
            <a:r>
              <a:rPr lang="en-GB" altLang="en-US" sz="2000" b="1" smtClean="0">
                <a:solidFill>
                  <a:schemeClr val="tx1"/>
                </a:solidFill>
                <a:latin typeface="Times New Roman" panose="02020603050405020304" pitchFamily="18" charset="0"/>
              </a:rPr>
              <a:t/>
            </a:r>
            <a:br>
              <a:rPr lang="en-GB" altLang="en-US" sz="2000" b="1" smtClean="0">
                <a:solidFill>
                  <a:schemeClr val="tx1"/>
                </a:solidFill>
                <a:latin typeface="Times New Roman" panose="02020603050405020304" pitchFamily="18" charset="0"/>
              </a:rPr>
            </a:br>
            <a:endParaRPr lang="en-US" altLang="en-US" smtClean="0">
              <a:solidFill>
                <a:schemeClr val="tx1"/>
              </a:solidFill>
            </a:endParaRPr>
          </a:p>
        </p:txBody>
      </p:sp>
      <p:sp>
        <p:nvSpPr>
          <p:cNvPr id="36869" name="Rectangle 3"/>
          <p:cNvSpPr>
            <a:spLocks noGrp="1" noChangeArrowheads="1"/>
          </p:cNvSpPr>
          <p:nvPr>
            <p:ph type="body" idx="1"/>
          </p:nvPr>
        </p:nvSpPr>
        <p:spPr>
          <a:xfrm>
            <a:off x="685800" y="1905000"/>
            <a:ext cx="7772400" cy="4191000"/>
          </a:xfrm>
        </p:spPr>
        <p:txBody>
          <a:bodyPr/>
          <a:lstStyle/>
          <a:p>
            <a:pPr algn="just" eaLnBrk="1" hangingPunct="1">
              <a:lnSpc>
                <a:spcPct val="90000"/>
              </a:lnSpc>
            </a:pPr>
            <a:r>
              <a:rPr lang="en-GB" altLang="en-US" sz="2000" dirty="0" smtClean="0">
                <a:latin typeface="Times New Roman" panose="02020603050405020304" pitchFamily="18" charset="0"/>
              </a:rPr>
              <a:t>“Traditional” approaches, such as </a:t>
            </a:r>
            <a:r>
              <a:rPr lang="en-GB" altLang="en-US" sz="2000" b="1" dirty="0" smtClean="0">
                <a:solidFill>
                  <a:schemeClr val="accent1"/>
                </a:solidFill>
                <a:latin typeface="Times New Roman" panose="02020603050405020304" pitchFamily="18" charset="0"/>
              </a:rPr>
              <a:t>ridge regression </a:t>
            </a:r>
            <a:r>
              <a:rPr lang="en-GB" altLang="en-US" sz="2000" dirty="0" smtClean="0">
                <a:latin typeface="Times New Roman" panose="02020603050405020304" pitchFamily="18" charset="0"/>
              </a:rPr>
              <a:t>or </a:t>
            </a:r>
            <a:r>
              <a:rPr lang="en-GB" altLang="en-US" sz="2000" b="1" dirty="0" smtClean="0">
                <a:solidFill>
                  <a:schemeClr val="accent1"/>
                </a:solidFill>
                <a:latin typeface="Times New Roman" panose="02020603050405020304" pitchFamily="18" charset="0"/>
              </a:rPr>
              <a:t>principal components</a:t>
            </a:r>
            <a:r>
              <a:rPr lang="en-GB" altLang="en-US" sz="2000" dirty="0" smtClean="0">
                <a:latin typeface="Times New Roman" panose="02020603050405020304" pitchFamily="18" charset="0"/>
              </a:rPr>
              <a:t>. But these usually bring more problems than they solve. </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Some econometricians argue </a:t>
            </a:r>
            <a:r>
              <a:rPr lang="en-GB" altLang="en-US" sz="2000" b="1" dirty="0" smtClean="0">
                <a:latin typeface="Times New Roman" panose="02020603050405020304" pitchFamily="18" charset="0"/>
              </a:rPr>
              <a:t>that if the model is otherwise OK, just ignore it</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The easiest ways to “cure” the problems are</a:t>
            </a:r>
          </a:p>
          <a:p>
            <a:pPr algn="just" eaLnBrk="1" hangingPunct="1">
              <a:lnSpc>
                <a:spcPct val="90000"/>
              </a:lnSpc>
              <a:buFontTx/>
              <a:buNone/>
            </a:pPr>
            <a:r>
              <a:rPr lang="en-GB" altLang="en-US" sz="2000" dirty="0" smtClean="0">
                <a:latin typeface="Times New Roman" panose="02020603050405020304" pitchFamily="18" charset="0"/>
              </a:rPr>
              <a:t>	- </a:t>
            </a:r>
            <a:r>
              <a:rPr lang="en-GB" altLang="en-US" sz="2000" b="1" dirty="0" smtClean="0">
                <a:latin typeface="Times New Roman" panose="02020603050405020304" pitchFamily="18" charset="0"/>
              </a:rPr>
              <a:t>drop one of the collinear variables</a:t>
            </a:r>
          </a:p>
          <a:p>
            <a:pPr algn="just" eaLnBrk="1" hangingPunct="1">
              <a:lnSpc>
                <a:spcPct val="90000"/>
              </a:lnSpc>
              <a:buFontTx/>
              <a:buNone/>
            </a:pPr>
            <a:r>
              <a:rPr lang="en-GB" altLang="en-US" sz="2000" dirty="0" smtClean="0">
                <a:latin typeface="Times New Roman" panose="02020603050405020304" pitchFamily="18" charset="0"/>
              </a:rPr>
              <a:t>	- transform the highly correlated variables into a </a:t>
            </a:r>
            <a:r>
              <a:rPr lang="en-GB" altLang="en-US" sz="2000" b="1" dirty="0" smtClean="0">
                <a:latin typeface="Times New Roman" panose="02020603050405020304" pitchFamily="18" charset="0"/>
              </a:rPr>
              <a:t>ratio</a:t>
            </a:r>
          </a:p>
          <a:p>
            <a:pPr algn="just" eaLnBrk="1" hangingPunct="1">
              <a:lnSpc>
                <a:spcPct val="90000"/>
              </a:lnSpc>
              <a:buFontTx/>
              <a:buNone/>
            </a:pPr>
            <a:r>
              <a:rPr lang="en-GB" altLang="en-US" sz="2000" dirty="0" smtClean="0">
                <a:latin typeface="Times New Roman" panose="02020603050405020304" pitchFamily="18" charset="0"/>
              </a:rPr>
              <a:t>	- go out and collect more data e.g.</a:t>
            </a:r>
          </a:p>
          <a:p>
            <a:pPr algn="just" eaLnBrk="1" hangingPunct="1">
              <a:lnSpc>
                <a:spcPct val="90000"/>
              </a:lnSpc>
              <a:buFontTx/>
              <a:buNone/>
            </a:pPr>
            <a:r>
              <a:rPr lang="en-GB" altLang="en-US" sz="2000" dirty="0" smtClean="0">
                <a:latin typeface="Times New Roman" panose="02020603050405020304" pitchFamily="18" charset="0"/>
              </a:rPr>
              <a:t>		 	- a longer run of data </a:t>
            </a:r>
          </a:p>
          <a:p>
            <a:pPr algn="just" eaLnBrk="1" hangingPunct="1">
              <a:lnSpc>
                <a:spcPct val="90000"/>
              </a:lnSpc>
              <a:buFontTx/>
              <a:buNone/>
            </a:pPr>
            <a:r>
              <a:rPr lang="en-GB" altLang="en-US" sz="2000" dirty="0" smtClean="0">
                <a:latin typeface="Times New Roman" panose="02020603050405020304" pitchFamily="18" charset="0"/>
              </a:rPr>
              <a:t>			- switch to a higher frequency</a:t>
            </a:r>
          </a:p>
          <a:p>
            <a:pPr eaLnBrk="1" hangingPunct="1">
              <a:lnSpc>
                <a:spcPct val="90000"/>
              </a:lnSpc>
            </a:pPr>
            <a:endParaRPr lang="en-US" altLang="en-US" sz="2000" dirty="0" smtClean="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AF71EBE-1772-4814-BFEC-507EEAC40627}" type="slidenum">
              <a:rPr lang="en-GB" altLang="en-US" sz="1400">
                <a:latin typeface="Times New Roman" panose="02020603050405020304" pitchFamily="18" charset="0"/>
              </a:rPr>
              <a:pPr>
                <a:spcBef>
                  <a:spcPct val="0"/>
                </a:spcBef>
                <a:buFontTx/>
                <a:buNone/>
              </a:pPr>
              <a:t>39</a:t>
            </a:fld>
            <a:endParaRPr lang="en-GB" altLang="en-US" sz="1400">
              <a:latin typeface="Times New Roman" panose="02020603050405020304" pitchFamily="18" charset="0"/>
            </a:endParaRPr>
          </a:p>
        </p:txBody>
      </p:sp>
      <p:sp>
        <p:nvSpPr>
          <p:cNvPr id="36868" name="Rectangle 2"/>
          <p:cNvSpPr>
            <a:spLocks noGrp="1" noChangeArrowheads="1"/>
          </p:cNvSpPr>
          <p:nvPr>
            <p:ph type="title"/>
          </p:nvPr>
        </p:nvSpPr>
        <p:spPr>
          <a:xfrm>
            <a:off x="1143000" y="609600"/>
            <a:ext cx="7772400" cy="1143000"/>
          </a:xfrm>
        </p:spPr>
        <p:txBody>
          <a:bodyPr/>
          <a:lstStyle/>
          <a:p>
            <a:pPr eaLnBrk="1" hangingPunct="1"/>
            <a:r>
              <a:rPr lang="en-GB" altLang="en-US" sz="2000" b="1" dirty="0" smtClean="0">
                <a:solidFill>
                  <a:schemeClr val="tx1"/>
                </a:solidFill>
                <a:latin typeface="Times New Roman" panose="02020603050405020304" pitchFamily="18" charset="0"/>
              </a:rPr>
              <a:t/>
            </a:r>
            <a:br>
              <a:rPr lang="en-GB" altLang="en-US" sz="20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If </a:t>
            </a:r>
            <a:r>
              <a:rPr lang="cs-CZ" altLang="en-US" sz="2500" b="1" dirty="0" smtClean="0">
                <a:solidFill>
                  <a:schemeClr val="tx1"/>
                </a:solidFill>
                <a:latin typeface="Times New Roman" panose="02020603050405020304" pitchFamily="18" charset="0"/>
              </a:rPr>
              <a:t>(</a:t>
            </a:r>
            <a:r>
              <a:rPr lang="en-GB" altLang="en-US" sz="2500" b="1" dirty="0" smtClean="0">
                <a:solidFill>
                  <a:schemeClr val="tx1"/>
                </a:solidFill>
                <a:latin typeface="Times New Roman" panose="02020603050405020304" pitchFamily="18" charset="0"/>
              </a:rPr>
              <a:t>near</a:t>
            </a:r>
            <a:r>
              <a:rPr lang="cs-CZ" altLang="en-US" sz="2500" b="1" dirty="0" smtClean="0">
                <a:solidFill>
                  <a:schemeClr val="tx1"/>
                </a:solidFill>
                <a:latin typeface="Times New Roman" panose="02020603050405020304" pitchFamily="18" charset="0"/>
              </a:rPr>
              <a:t>)</a:t>
            </a:r>
            <a:r>
              <a:rPr lang="en-GB" altLang="en-US" sz="2500" b="1" dirty="0" smtClean="0">
                <a:solidFill>
                  <a:schemeClr val="tx1"/>
                </a:solidFill>
                <a:latin typeface="Times New Roman" panose="02020603050405020304" pitchFamily="18" charset="0"/>
              </a:rPr>
              <a:t>multicollinearity is present, but ignored</a:t>
            </a:r>
            <a:r>
              <a:rPr lang="en-GB" altLang="en-US" sz="2000" b="1" dirty="0" smtClean="0">
                <a:solidFill>
                  <a:schemeClr val="tx1"/>
                </a:solidFill>
                <a:latin typeface="Times New Roman" panose="02020603050405020304" pitchFamily="18" charset="0"/>
              </a:rPr>
              <a:t/>
            </a:r>
            <a:br>
              <a:rPr lang="en-GB" altLang="en-US" sz="2000" b="1" dirty="0" smtClean="0">
                <a:solidFill>
                  <a:schemeClr val="tx1"/>
                </a:solidFill>
                <a:latin typeface="Times New Roman" panose="02020603050405020304" pitchFamily="18" charset="0"/>
              </a:rPr>
            </a:b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36869" name="Rectangle 3"/>
              <p:cNvSpPr>
                <a:spLocks noGrp="1" noChangeArrowheads="1"/>
              </p:cNvSpPr>
              <p:nvPr>
                <p:ph type="body" idx="1"/>
              </p:nvPr>
            </p:nvSpPr>
            <p:spPr>
              <a:xfrm>
                <a:off x="685800" y="1905000"/>
                <a:ext cx="7772400" cy="4191000"/>
              </a:xfrm>
            </p:spPr>
            <p:txBody>
              <a:bodyPr/>
              <a:lstStyle/>
              <a:p>
                <a:pPr algn="just" eaLnBrk="1" hangingPunct="1">
                  <a:lnSpc>
                    <a:spcPct val="90000"/>
                  </a:lnSpc>
                </a:pPr>
                <a:r>
                  <a:rPr lang="cs-CZ" altLang="en-US" sz="2000" dirty="0" smtClean="0">
                    <a:latin typeface="Times New Roman" panose="02020603050405020304" pitchFamily="18" charset="0"/>
                  </a:rPr>
                  <a:t>If we are able to compute them, then </a:t>
                </a:r>
                <a14:m>
                  <m:oMath xmlns:m="http://schemas.openxmlformats.org/officeDocument/2006/math">
                    <m:acc>
                      <m:accPr>
                        <m:chr m:val="̂"/>
                        <m:ctrlPr>
                          <a:rPr lang="cs-CZ" altLang="cs-CZ" sz="2000" i="1" smtClean="0">
                            <a:latin typeface="Cambria Math" panose="02040503050406030204" pitchFamily="18" charset="0"/>
                          </a:rPr>
                        </m:ctrlPr>
                      </m:accPr>
                      <m:e>
                        <m:r>
                          <a:rPr lang="cs-CZ" altLang="cs-CZ" sz="2000" b="1" i="1" smtClean="0">
                            <a:latin typeface="Cambria Math" panose="02040503050406030204" pitchFamily="18" charset="0"/>
                            <a:ea typeface="Cambria Math" panose="02040503050406030204" pitchFamily="18" charset="0"/>
                          </a:rPr>
                          <m:t>𝜷</m:t>
                        </m:r>
                      </m:e>
                    </m:acc>
                  </m:oMath>
                </a14:m>
                <a:r>
                  <a:rPr lang="cs-CZ" altLang="en-US" sz="2000" b="1" dirty="0" smtClean="0">
                    <a:latin typeface="Times New Roman" panose="02020603050405020304" pitchFamily="18" charset="0"/>
                  </a:rPr>
                  <a:t> estimates will still be BLUE.</a:t>
                </a:r>
              </a:p>
              <a:p>
                <a:pPr algn="just" eaLnBrk="1" hangingPunct="1">
                  <a:lnSpc>
                    <a:spcPct val="90000"/>
                  </a:lnSpc>
                </a:pPr>
                <a:endParaRPr lang="en-GB" altLang="en-US" sz="2000" b="1" dirty="0" smtClean="0">
                  <a:latin typeface="Times New Roman" panose="02020603050405020304" pitchFamily="18" charset="0"/>
                </a:endParaRPr>
              </a:p>
              <a:p>
                <a:pPr algn="just" eaLnBrk="1" hangingPunct="1">
                  <a:lnSpc>
                    <a:spcPct val="90000"/>
                  </a:lnSpc>
                </a:pPr>
                <a:r>
                  <a:rPr lang="en-GB" altLang="en-US" sz="2000" b="1" dirty="0" smtClean="0">
                    <a:latin typeface="Times New Roman" panose="02020603050405020304" pitchFamily="18" charset="0"/>
                  </a:rPr>
                  <a:t>Problems if Near Multicollinearity is Present but Ignored</a:t>
                </a:r>
              </a:p>
              <a:p>
                <a:pPr algn="just" eaLnBrk="1" hangingPunct="1">
                  <a:lnSpc>
                    <a:spcPct val="90000"/>
                  </a:lnSpc>
                  <a:buFontTx/>
                  <a:buNone/>
                </a:pPr>
                <a:r>
                  <a:rPr lang="en-GB" altLang="en-US" sz="2000" dirty="0" smtClean="0">
                    <a:latin typeface="Times New Roman" panose="02020603050405020304" pitchFamily="18" charset="0"/>
                  </a:rPr>
                  <a:t>	-</a:t>
                </a:r>
                <a:r>
                  <a:rPr lang="cs-CZ" altLang="en-US" sz="2000" dirty="0" smtClean="0">
                    <a:latin typeface="Times New Roman" panose="02020603050405020304" pitchFamily="18" charset="0"/>
                  </a:rPr>
                  <a:t> SE</a:t>
                </a:r>
                <a:r>
                  <a:rPr lang="en-US" altLang="en-US" sz="2000" dirty="0" smtClean="0">
                    <a:latin typeface="Times New Roman" panose="02020603050405020304" pitchFamily="18" charset="0"/>
                  </a:rPr>
                  <a:t>’s of the parameters will be high</a:t>
                </a:r>
              </a:p>
              <a:p>
                <a:pPr algn="just" eaLnBrk="1" hangingPunct="1">
                  <a:lnSpc>
                    <a:spcPct val="90000"/>
                  </a:lnSpc>
                  <a:buFontTx/>
                  <a:buNone/>
                </a:pPr>
                <a:r>
                  <a:rPr lang="en-GB" altLang="en-US" sz="2000" dirty="0" smtClean="0">
                    <a:latin typeface="Times New Roman" panose="02020603050405020304" pitchFamily="18" charset="0"/>
                  </a:rPr>
                  <a:t> 	-</a:t>
                </a:r>
                <a:r>
                  <a:rPr lang="cs-CZ" altLang="en-US" sz="2000" dirty="0" smtClean="0">
                    <a:latin typeface="Times New Roman" panose="02020603050405020304" pitchFamily="18" charset="0"/>
                  </a:rPr>
                  <a:t> </a:t>
                </a:r>
                <a:r>
                  <a:rPr lang="en-US" altLang="en-US" sz="2000" dirty="0" smtClean="0">
                    <a:latin typeface="Times New Roman" panose="02020603050405020304" pitchFamily="18" charset="0"/>
                  </a:rPr>
                  <a:t>surprisingly </a:t>
                </a:r>
                <a:r>
                  <a:rPr lang="en-GB" altLang="en-US" sz="2000" b="1" i="1" dirty="0" smtClean="0">
                    <a:latin typeface="Times New Roman" panose="02020603050405020304" pitchFamily="18" charset="0"/>
                  </a:rPr>
                  <a:t>R</a:t>
                </a:r>
                <a:r>
                  <a:rPr lang="en-GB" altLang="en-US" sz="2000" b="1" baseline="30000" dirty="0" smtClean="0">
                    <a:latin typeface="Times New Roman" panose="02020603050405020304" pitchFamily="18" charset="0"/>
                  </a:rPr>
                  <a:t>2</a:t>
                </a:r>
                <a:r>
                  <a:rPr lang="en-GB" altLang="en-US" sz="2000" dirty="0" smtClean="0">
                    <a:latin typeface="Times New Roman" panose="02020603050405020304" pitchFamily="18" charset="0"/>
                  </a:rPr>
                  <a:t> will still be </a:t>
                </a:r>
                <a:r>
                  <a:rPr lang="en-GB" altLang="en-US" sz="2000" b="1" dirty="0" smtClean="0">
                    <a:latin typeface="Times New Roman" panose="02020603050405020304" pitchFamily="18" charset="0"/>
                  </a:rPr>
                  <a:t>high</a:t>
                </a:r>
                <a:r>
                  <a:rPr lang="en-GB" altLang="en-US" sz="2000" dirty="0" smtClean="0">
                    <a:latin typeface="Times New Roman" panose="02020603050405020304" pitchFamily="18" charset="0"/>
                  </a:rPr>
                  <a:t> even when individual coefficients will have </a:t>
                </a:r>
                <a:r>
                  <a:rPr lang="en-GB" altLang="en-US" sz="2000" b="1" dirty="0" smtClean="0">
                    <a:latin typeface="Times New Roman" panose="02020603050405020304" pitchFamily="18" charset="0"/>
                  </a:rPr>
                  <a:t>high standard errors</a:t>
                </a:r>
                <a:r>
                  <a:rPr lang="en-GB" altLang="en-US" sz="2000" dirty="0" smtClean="0">
                    <a:latin typeface="Times New Roman" panose="02020603050405020304" pitchFamily="18" charset="0"/>
                  </a:rPr>
                  <a:t>.</a:t>
                </a:r>
              </a:p>
              <a:p>
                <a:pPr algn="just" eaLnBrk="1" hangingPunct="1">
                  <a:lnSpc>
                    <a:spcPct val="90000"/>
                  </a:lnSpc>
                  <a:buFontTx/>
                  <a:buNone/>
                </a:pPr>
                <a:r>
                  <a:rPr lang="en-GB" altLang="en-US" sz="2000" dirty="0" smtClean="0">
                    <a:latin typeface="Times New Roman" panose="02020603050405020304" pitchFamily="18" charset="0"/>
                  </a:rPr>
                  <a:t>	- The regression becomes </a:t>
                </a:r>
                <a:r>
                  <a:rPr lang="en-GB" altLang="en-US" sz="2000" b="1" dirty="0" smtClean="0">
                    <a:latin typeface="Times New Roman" panose="02020603050405020304" pitchFamily="18" charset="0"/>
                  </a:rPr>
                  <a:t>very sensitive to small changes in the specification</a:t>
                </a:r>
                <a:r>
                  <a:rPr lang="en-GB" altLang="en-US" sz="2000" dirty="0" smtClean="0">
                    <a:latin typeface="Times New Roman" panose="02020603050405020304" pitchFamily="18" charset="0"/>
                  </a:rPr>
                  <a:t>. </a:t>
                </a:r>
              </a:p>
              <a:p>
                <a:pPr algn="just" eaLnBrk="1" hangingPunct="1">
                  <a:lnSpc>
                    <a:spcPct val="90000"/>
                  </a:lnSpc>
                  <a:buFontTx/>
                  <a:buNone/>
                </a:pPr>
                <a:r>
                  <a:rPr lang="en-GB" altLang="en-US" sz="2000" dirty="0" smtClean="0">
                    <a:latin typeface="Times New Roman" panose="02020603050405020304" pitchFamily="18" charset="0"/>
                  </a:rPr>
                  <a:t>	- Thus </a:t>
                </a:r>
                <a:r>
                  <a:rPr lang="en-GB" altLang="en-US" sz="2000" b="1" dirty="0" smtClean="0">
                    <a:latin typeface="Times New Roman" panose="02020603050405020304" pitchFamily="18" charset="0"/>
                  </a:rPr>
                  <a:t>confidence intervals for the parameters will be very wide</a:t>
                </a:r>
                <a:r>
                  <a:rPr lang="en-GB" altLang="en-US" sz="2000" dirty="0" smtClean="0">
                    <a:latin typeface="Times New Roman" panose="02020603050405020304" pitchFamily="18" charset="0"/>
                  </a:rPr>
                  <a:t>, and </a:t>
                </a:r>
                <a:r>
                  <a:rPr lang="en-GB" altLang="en-US" sz="2000" b="1" dirty="0" smtClean="0">
                    <a:solidFill>
                      <a:schemeClr val="accent1"/>
                    </a:solidFill>
                    <a:latin typeface="Times New Roman" panose="02020603050405020304" pitchFamily="18" charset="0"/>
                  </a:rPr>
                  <a:t>significance tests might therefore give inappropriate conclusions</a:t>
                </a:r>
                <a:r>
                  <a:rPr lang="en-GB" altLang="en-US" sz="2000" dirty="0" smtClean="0">
                    <a:latin typeface="Times New Roman" panose="02020603050405020304" pitchFamily="18" charset="0"/>
                  </a:rPr>
                  <a:t>.</a:t>
                </a:r>
                <a:endParaRPr lang="en-US" altLang="en-US" sz="1400" dirty="0" smtClean="0">
                  <a:latin typeface="Times New Roman" panose="02020603050405020304" pitchFamily="18" charset="0"/>
                </a:endParaRPr>
              </a:p>
              <a:p>
                <a:pPr eaLnBrk="1" hangingPunct="1">
                  <a:lnSpc>
                    <a:spcPct val="90000"/>
                  </a:lnSpc>
                </a:pPr>
                <a:endParaRPr lang="en-US" altLang="en-US" sz="2000" dirty="0" smtClean="0">
                  <a:latin typeface="Times New Roman" panose="02020603050405020304" pitchFamily="18" charset="0"/>
                </a:endParaRPr>
              </a:p>
            </p:txBody>
          </p:sp>
        </mc:Choice>
        <mc:Fallback xmlns="">
          <p:sp>
            <p:nvSpPr>
              <p:cNvPr id="36869" name="Rectangle 3"/>
              <p:cNvSpPr>
                <a:spLocks noGrp="1" noRot="1" noChangeAspect="1" noMove="1" noResize="1" noEditPoints="1" noAdjustHandles="1" noChangeArrowheads="1" noChangeShapeType="1" noTextEdit="1"/>
              </p:cNvSpPr>
              <p:nvPr>
                <p:ph type="body" idx="1"/>
              </p:nvPr>
            </p:nvSpPr>
            <p:spPr>
              <a:xfrm>
                <a:off x="685800" y="1905000"/>
                <a:ext cx="7772400" cy="4191000"/>
              </a:xfrm>
              <a:blipFill rotWithShape="0">
                <a:blip r:embed="rId2"/>
                <a:stretch>
                  <a:fillRect l="-706" t="-1456" r="-784"/>
                </a:stretch>
              </a:blipFill>
            </p:spPr>
            <p:txBody>
              <a:bodyPr/>
              <a:lstStyle/>
              <a:p>
                <a:r>
                  <a:rPr lang="en-US">
                    <a:noFill/>
                  </a:rPr>
                  <a:t> </a:t>
                </a:r>
              </a:p>
            </p:txBody>
          </p:sp>
        </mc:Fallback>
      </mc:AlternateContent>
    </p:spTree>
    <p:extLst>
      <p:ext uri="{BB962C8B-B14F-4D97-AF65-F5344CB8AC3E}">
        <p14:creationId xmlns:p14="http://schemas.microsoft.com/office/powerpoint/2010/main" val="207089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AF64E99-1DC1-4B76-80FA-1BC942D878A0}" type="slidenum">
              <a:rPr lang="en-GB" altLang="en-US" sz="1400">
                <a:latin typeface="Times New Roman" panose="02020603050405020304" pitchFamily="18" charset="0"/>
              </a:rPr>
              <a:pPr>
                <a:spcBef>
                  <a:spcPct val="0"/>
                </a:spcBef>
                <a:buFontTx/>
                <a:buNone/>
              </a:pPr>
              <a:t>4</a:t>
            </a:fld>
            <a:endParaRPr lang="en-GB" altLang="en-US" sz="1400">
              <a:latin typeface="Times New Roman" panose="02020603050405020304" pitchFamily="18" charset="0"/>
            </a:endParaRPr>
          </a:p>
        </p:txBody>
      </p:sp>
      <p:sp>
        <p:nvSpPr>
          <p:cNvPr id="7172" name="Rectangle 2"/>
          <p:cNvSpPr>
            <a:spLocks noGrp="1" noChangeArrowheads="1"/>
          </p:cNvSpPr>
          <p:nvPr>
            <p:ph type="title"/>
          </p:nvPr>
        </p:nvSpPr>
        <p:spPr>
          <a:xfrm>
            <a:off x="1143000" y="762000"/>
            <a:ext cx="7772400" cy="762000"/>
          </a:xfrm>
        </p:spPr>
        <p:txBody>
          <a:bodyPr/>
          <a:lstStyle/>
          <a:p>
            <a:pPr eaLnBrk="1" hangingPunct="1"/>
            <a:r>
              <a:rPr lang="en-GB" altLang="en-US" sz="2500" b="1" smtClean="0">
                <a:solidFill>
                  <a:schemeClr val="tx1"/>
                </a:solidFill>
                <a:latin typeface="Times New Roman" panose="02020603050405020304" pitchFamily="18" charset="0"/>
              </a:rPr>
              <a:t>Statistical Distributions for Diagnostic Tests</a:t>
            </a:r>
            <a:endParaRPr lang="en-US" altLang="en-US" sz="2000" b="1" smtClean="0">
              <a:solidFill>
                <a:schemeClr val="tx1"/>
              </a:solidFill>
              <a:latin typeface="Times New Roman" panose="02020603050405020304" pitchFamily="18" charset="0"/>
            </a:endParaRPr>
          </a:p>
        </p:txBody>
      </p:sp>
      <p:sp>
        <p:nvSpPr>
          <p:cNvPr id="7173" name="Rectangle 3"/>
          <p:cNvSpPr>
            <a:spLocks noGrp="1" noChangeArrowheads="1"/>
          </p:cNvSpPr>
          <p:nvPr>
            <p:ph type="body" idx="1"/>
          </p:nvPr>
        </p:nvSpPr>
        <p:spPr>
          <a:xfrm>
            <a:off x="533400" y="1828800"/>
            <a:ext cx="8305800" cy="4229100"/>
          </a:xfrm>
        </p:spPr>
        <p:txBody>
          <a:bodyPr/>
          <a:lstStyle/>
          <a:p>
            <a:pPr eaLnBrk="1" hangingPunct="1">
              <a:lnSpc>
                <a:spcPct val="90000"/>
              </a:lnSpc>
            </a:pPr>
            <a:r>
              <a:rPr lang="en-US" altLang="en-US" sz="2000" dirty="0" smtClean="0">
                <a:latin typeface="Times New Roman" panose="02020603050405020304" pitchFamily="18" charset="0"/>
              </a:rPr>
              <a:t>Often, an </a:t>
            </a:r>
            <a:r>
              <a:rPr lang="en-US" altLang="en-US" sz="2000" i="1" dirty="0" smtClean="0">
                <a:latin typeface="Times New Roman" panose="02020603050405020304" pitchFamily="18" charset="0"/>
              </a:rPr>
              <a:t>F</a:t>
            </a:r>
            <a:r>
              <a:rPr lang="en-US" altLang="en-US" sz="2000" dirty="0" smtClean="0">
                <a:latin typeface="Times New Roman" panose="02020603050405020304" pitchFamily="18" charset="0"/>
              </a:rPr>
              <a:t>- and a </a:t>
            </a:r>
            <a:r>
              <a:rPr lang="en-US" altLang="en-US" sz="2000" i="1" dirty="0" smtClean="0">
                <a:latin typeface="Times New Roman" panose="02020603050405020304" pitchFamily="18" charset="0"/>
                <a:sym typeface="Symbol" panose="05050102010706020507" pitchFamily="18" charset="2"/>
              </a:rPr>
              <a:t></a:t>
            </a:r>
            <a:r>
              <a:rPr lang="en-US" altLang="en-US" sz="2000" baseline="30000" dirty="0" smtClean="0">
                <a:latin typeface="Times New Roman" panose="02020603050405020304" pitchFamily="18" charset="0"/>
                <a:sym typeface="Symbol" panose="05050102010706020507" pitchFamily="18" charset="2"/>
              </a:rPr>
              <a:t>2</a:t>
            </a:r>
            <a:r>
              <a:rPr lang="en-US" altLang="en-US" sz="2000" dirty="0" smtClean="0">
                <a:latin typeface="Times New Roman" panose="02020603050405020304" pitchFamily="18" charset="0"/>
                <a:sym typeface="Symbol" panose="05050102010706020507" pitchFamily="18" charset="2"/>
              </a:rPr>
              <a:t>- version of the test are available.</a:t>
            </a:r>
          </a:p>
          <a:p>
            <a:pPr eaLnBrk="1" hangingPunct="1">
              <a:lnSpc>
                <a:spcPct val="90000"/>
              </a:lnSpc>
            </a:pPr>
            <a:endParaRPr lang="en-US" altLang="en-US" sz="2000" dirty="0" smtClean="0">
              <a:latin typeface="Times New Roman" panose="02020603050405020304" pitchFamily="18" charset="0"/>
              <a:sym typeface="Symbol" panose="05050102010706020507" pitchFamily="18" charset="2"/>
            </a:endParaRPr>
          </a:p>
          <a:p>
            <a:pPr eaLnBrk="1" hangingPunct="1">
              <a:lnSpc>
                <a:spcPct val="90000"/>
              </a:lnSpc>
            </a:pPr>
            <a:r>
              <a:rPr lang="en-US" altLang="en-US" sz="2000" dirty="0" smtClean="0">
                <a:latin typeface="Times New Roman" panose="02020603050405020304" pitchFamily="18" charset="0"/>
                <a:sym typeface="Symbol" panose="05050102010706020507" pitchFamily="18" charset="2"/>
              </a:rPr>
              <a:t>The </a:t>
            </a:r>
            <a:r>
              <a:rPr lang="en-US" altLang="en-US" sz="2000" i="1" dirty="0" smtClean="0">
                <a:latin typeface="Times New Roman" panose="02020603050405020304" pitchFamily="18" charset="0"/>
                <a:sym typeface="Symbol" panose="05050102010706020507" pitchFamily="18" charset="2"/>
              </a:rPr>
              <a:t>F</a:t>
            </a:r>
            <a:r>
              <a:rPr lang="en-US" altLang="en-US" sz="2000" dirty="0" smtClean="0">
                <a:latin typeface="Times New Roman" panose="02020603050405020304" pitchFamily="18" charset="0"/>
                <a:sym typeface="Symbol" panose="05050102010706020507" pitchFamily="18" charset="2"/>
              </a:rPr>
              <a:t>-test version involves estimating a restricted and an unrestricted version of a test regression and comparing the </a:t>
            </a:r>
            <a:r>
              <a:rPr lang="en-US" altLang="en-US" sz="2000" i="1" dirty="0" smtClean="0">
                <a:latin typeface="Times New Roman" panose="02020603050405020304" pitchFamily="18" charset="0"/>
                <a:sym typeface="Symbol" panose="05050102010706020507" pitchFamily="18" charset="2"/>
              </a:rPr>
              <a:t>RSS</a:t>
            </a:r>
            <a:r>
              <a:rPr lang="en-US" altLang="en-US" sz="2000" dirty="0" smtClean="0">
                <a:latin typeface="Times New Roman" panose="02020603050405020304" pitchFamily="18" charset="0"/>
                <a:sym typeface="Symbol" panose="05050102010706020507" pitchFamily="18" charset="2"/>
              </a:rPr>
              <a:t>.</a:t>
            </a:r>
          </a:p>
          <a:p>
            <a:pPr eaLnBrk="1" hangingPunct="1">
              <a:lnSpc>
                <a:spcPct val="90000"/>
              </a:lnSpc>
            </a:pPr>
            <a:endParaRPr lang="en-US" altLang="en-US" sz="2000" dirty="0" smtClean="0">
              <a:latin typeface="Times New Roman" panose="02020603050405020304" pitchFamily="18" charset="0"/>
              <a:sym typeface="Symbol" panose="05050102010706020507" pitchFamily="18" charset="2"/>
            </a:endParaRPr>
          </a:p>
          <a:p>
            <a:pPr eaLnBrk="1" hangingPunct="1">
              <a:lnSpc>
                <a:spcPct val="90000"/>
              </a:lnSpc>
            </a:pPr>
            <a:r>
              <a:rPr lang="en-US" altLang="en-US" sz="2000" dirty="0" smtClean="0">
                <a:latin typeface="Times New Roman" panose="02020603050405020304" pitchFamily="18" charset="0"/>
                <a:sym typeface="Symbol" panose="05050102010706020507" pitchFamily="18" charset="2"/>
              </a:rPr>
              <a:t>The </a:t>
            </a:r>
            <a:r>
              <a:rPr lang="en-US" altLang="en-US" sz="2000" i="1" dirty="0" smtClean="0">
                <a:latin typeface="Times New Roman" panose="02020603050405020304" pitchFamily="18" charset="0"/>
                <a:sym typeface="Symbol" panose="05050102010706020507" pitchFamily="18" charset="2"/>
              </a:rPr>
              <a:t></a:t>
            </a:r>
            <a:r>
              <a:rPr lang="en-US" altLang="en-US" sz="2000" baseline="30000" dirty="0" smtClean="0">
                <a:latin typeface="Times New Roman" panose="02020603050405020304" pitchFamily="18" charset="0"/>
                <a:sym typeface="Symbol" panose="05050102010706020507" pitchFamily="18" charset="2"/>
              </a:rPr>
              <a:t>2</a:t>
            </a:r>
            <a:r>
              <a:rPr lang="en-US" altLang="en-US" sz="2000" dirty="0" smtClean="0">
                <a:latin typeface="Times New Roman" panose="02020603050405020304" pitchFamily="18" charset="0"/>
                <a:sym typeface="Symbol" panose="05050102010706020507" pitchFamily="18" charset="2"/>
              </a:rPr>
              <a:t>- version is sometimes called an “LM” test, and only has one degree of freedom parameter: the number of restrictions being tested, </a:t>
            </a:r>
            <a:r>
              <a:rPr lang="en-US" altLang="en-US" sz="2000" i="1" dirty="0" smtClean="0">
                <a:latin typeface="Times New Roman" panose="02020603050405020304" pitchFamily="18" charset="0"/>
                <a:sym typeface="Symbol" panose="05050102010706020507" pitchFamily="18" charset="2"/>
              </a:rPr>
              <a:t>m</a:t>
            </a:r>
            <a:r>
              <a:rPr lang="en-US" altLang="en-US" sz="2000" dirty="0" smtClean="0">
                <a:latin typeface="Times New Roman" panose="02020603050405020304" pitchFamily="18" charset="0"/>
                <a:sym typeface="Symbol" panose="05050102010706020507" pitchFamily="18" charset="2"/>
              </a:rPr>
              <a:t>. </a:t>
            </a:r>
          </a:p>
          <a:p>
            <a:pPr eaLnBrk="1" hangingPunct="1">
              <a:lnSpc>
                <a:spcPct val="90000"/>
              </a:lnSpc>
            </a:pPr>
            <a:endParaRPr lang="en-US" altLang="en-US" sz="2000" dirty="0" smtClean="0">
              <a:latin typeface="Times New Roman" panose="02020603050405020304" pitchFamily="18" charset="0"/>
              <a:sym typeface="Symbol" panose="05050102010706020507" pitchFamily="18" charset="2"/>
            </a:endParaRPr>
          </a:p>
          <a:p>
            <a:pPr eaLnBrk="1" hangingPunct="1">
              <a:lnSpc>
                <a:spcPct val="90000"/>
              </a:lnSpc>
            </a:pPr>
            <a:r>
              <a:rPr lang="en-US" altLang="en-US" sz="2000" dirty="0" smtClean="0">
                <a:latin typeface="Times New Roman" panose="02020603050405020304" pitchFamily="18" charset="0"/>
                <a:sym typeface="Symbol" panose="05050102010706020507" pitchFamily="18" charset="2"/>
              </a:rPr>
              <a:t>Asymptotically, the 2 tests are equivalent since the </a:t>
            </a:r>
            <a:r>
              <a:rPr lang="en-US" altLang="en-US" sz="2000" i="1" dirty="0" smtClean="0">
                <a:latin typeface="Times New Roman" panose="02020603050405020304" pitchFamily="18" charset="0"/>
                <a:sym typeface="Symbol" panose="05050102010706020507" pitchFamily="18" charset="2"/>
              </a:rPr>
              <a:t></a:t>
            </a:r>
            <a:r>
              <a:rPr lang="en-US" altLang="en-US" sz="2000" baseline="30000" dirty="0" smtClean="0">
                <a:latin typeface="Times New Roman" panose="02020603050405020304" pitchFamily="18" charset="0"/>
                <a:sym typeface="Symbol" panose="05050102010706020507" pitchFamily="18" charset="2"/>
              </a:rPr>
              <a:t>2</a:t>
            </a:r>
            <a:r>
              <a:rPr lang="en-US" altLang="en-US" sz="2000" dirty="0" smtClean="0">
                <a:latin typeface="Times New Roman" panose="02020603050405020304" pitchFamily="18" charset="0"/>
                <a:sym typeface="Symbol" panose="05050102010706020507" pitchFamily="18" charset="2"/>
              </a:rPr>
              <a:t> is a special case of the </a:t>
            </a:r>
            <a:r>
              <a:rPr lang="en-US" altLang="en-US" sz="2000" i="1" dirty="0" smtClean="0">
                <a:latin typeface="Times New Roman" panose="02020603050405020304" pitchFamily="18" charset="0"/>
                <a:sym typeface="Symbol" panose="05050102010706020507" pitchFamily="18" charset="2"/>
              </a:rPr>
              <a:t>F</a:t>
            </a:r>
            <a:r>
              <a:rPr lang="en-US" altLang="en-US" sz="2000" dirty="0" smtClean="0">
                <a:latin typeface="Times New Roman" panose="02020603050405020304" pitchFamily="18" charset="0"/>
                <a:sym typeface="Symbol" panose="05050102010706020507" pitchFamily="18" charset="2"/>
              </a:rPr>
              <a:t>-distribution:</a:t>
            </a:r>
          </a:p>
          <a:p>
            <a:pPr eaLnBrk="1" hangingPunct="1">
              <a:lnSpc>
                <a:spcPct val="90000"/>
              </a:lnSpc>
            </a:pPr>
            <a:endParaRPr lang="en-US" altLang="en-US" sz="2000" dirty="0" smtClean="0">
              <a:latin typeface="Times New Roman" panose="02020603050405020304" pitchFamily="18" charset="0"/>
              <a:sym typeface="Symbol" panose="05050102010706020507" pitchFamily="18" charset="2"/>
            </a:endParaRPr>
          </a:p>
          <a:p>
            <a:pPr eaLnBrk="1" hangingPunct="1">
              <a:lnSpc>
                <a:spcPct val="90000"/>
              </a:lnSpc>
            </a:pPr>
            <a:endParaRPr lang="en-US" altLang="en-US" sz="2000" dirty="0" smtClean="0">
              <a:latin typeface="Times New Roman" panose="02020603050405020304" pitchFamily="18" charset="0"/>
              <a:sym typeface="Symbol" panose="05050102010706020507" pitchFamily="18" charset="2"/>
            </a:endParaRPr>
          </a:p>
          <a:p>
            <a:pPr eaLnBrk="1" hangingPunct="1">
              <a:lnSpc>
                <a:spcPct val="90000"/>
              </a:lnSpc>
            </a:pPr>
            <a:r>
              <a:rPr lang="en-US" altLang="en-US" sz="2000" b="1" dirty="0" smtClean="0">
                <a:latin typeface="Times New Roman" panose="02020603050405020304" pitchFamily="18" charset="0"/>
                <a:sym typeface="Symbol" panose="05050102010706020507" pitchFamily="18" charset="2"/>
              </a:rPr>
              <a:t>For small samples, the </a:t>
            </a:r>
            <a:r>
              <a:rPr lang="en-US" altLang="en-US" sz="2000" b="1" i="1" dirty="0" smtClean="0">
                <a:latin typeface="Times New Roman" panose="02020603050405020304" pitchFamily="18" charset="0"/>
                <a:sym typeface="Symbol" panose="05050102010706020507" pitchFamily="18" charset="2"/>
              </a:rPr>
              <a:t>F</a:t>
            </a:r>
            <a:r>
              <a:rPr lang="en-US" altLang="en-US" sz="2000" b="1" dirty="0" smtClean="0">
                <a:latin typeface="Times New Roman" panose="02020603050405020304" pitchFamily="18" charset="0"/>
                <a:sym typeface="Symbol" panose="05050102010706020507" pitchFamily="18" charset="2"/>
              </a:rPr>
              <a:t>-version is preferable</a:t>
            </a:r>
            <a:r>
              <a:rPr lang="cs-CZ" altLang="en-US" sz="2000" b="1" dirty="0" smtClean="0">
                <a:latin typeface="Times New Roman" panose="02020603050405020304" pitchFamily="18" charset="0"/>
                <a:sym typeface="Symbol" panose="05050102010706020507" pitchFamily="18" charset="2"/>
              </a:rPr>
              <a:t> </a:t>
            </a:r>
            <a:r>
              <a:rPr lang="cs-CZ" altLang="en-US" sz="2000" dirty="0" smtClean="0">
                <a:latin typeface="Times New Roman" panose="02020603050405020304" pitchFamily="18" charset="0"/>
                <a:sym typeface="Symbol" panose="05050102010706020507" pitchFamily="18" charset="2"/>
              </a:rPr>
              <a:t>(since it considers T)</a:t>
            </a:r>
            <a:r>
              <a:rPr lang="en-US" altLang="en-US" sz="2000" dirty="0" smtClean="0">
                <a:latin typeface="Times New Roman" panose="02020603050405020304" pitchFamily="18" charset="0"/>
                <a:sym typeface="Symbol" panose="05050102010706020507" pitchFamily="18" charset="2"/>
              </a:rPr>
              <a:t>.</a:t>
            </a:r>
          </a:p>
        </p:txBody>
      </p:sp>
      <p:graphicFrame>
        <p:nvGraphicFramePr>
          <p:cNvPr id="7174" name="Object 4"/>
          <p:cNvGraphicFramePr>
            <a:graphicFrameLocks noChangeAspect="1"/>
          </p:cNvGraphicFramePr>
          <p:nvPr/>
        </p:nvGraphicFramePr>
        <p:xfrm>
          <a:off x="2603500" y="4900613"/>
          <a:ext cx="3644900" cy="661987"/>
        </p:xfrm>
        <a:graphic>
          <a:graphicData uri="http://schemas.openxmlformats.org/presentationml/2006/ole">
            <mc:AlternateContent xmlns:mc="http://schemas.openxmlformats.org/markup-compatibility/2006">
              <mc:Choice xmlns:v="urn:schemas-microsoft-com:vml" Requires="v">
                <p:oleObj spid="_x0000_s7229" name="Equation" r:id="rId3" imgW="2260600" imgH="419100" progId="Equation.3">
                  <p:embed/>
                </p:oleObj>
              </mc:Choice>
              <mc:Fallback>
                <p:oleObj name="Equation" r:id="rId3" imgW="22606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0" y="4900613"/>
                        <a:ext cx="36449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AF9418-F459-466A-B947-CFBFC0E2B80E}" type="slidenum">
              <a:rPr lang="en-GB" altLang="en-US" sz="1400">
                <a:latin typeface="Times New Roman" panose="02020603050405020304" pitchFamily="18" charset="0"/>
              </a:rPr>
              <a:pPr>
                <a:spcBef>
                  <a:spcPct val="0"/>
                </a:spcBef>
                <a:buFontTx/>
                <a:buNone/>
              </a:pPr>
              <a:t>40</a:t>
            </a:fld>
            <a:endParaRPr lang="en-GB" altLang="en-US" sz="1400">
              <a:latin typeface="Times New Roman" panose="02020603050405020304" pitchFamily="18" charset="0"/>
            </a:endParaRPr>
          </a:p>
        </p:txBody>
      </p:sp>
      <p:sp>
        <p:nvSpPr>
          <p:cNvPr id="39940" name="Rectangle 1026"/>
          <p:cNvSpPr>
            <a:spLocks noGrp="1" noChangeArrowheads="1"/>
          </p:cNvSpPr>
          <p:nvPr>
            <p:ph type="title"/>
          </p:nvPr>
        </p:nvSpPr>
        <p:spPr>
          <a:xfrm>
            <a:off x="9906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Testing the Normality Assumption</a:t>
            </a:r>
            <a:br>
              <a:rPr lang="en-GB" altLang="en-US" sz="2500" b="1" smtClean="0">
                <a:solidFill>
                  <a:schemeClr val="tx1"/>
                </a:solidFill>
                <a:latin typeface="Times New Roman" panose="02020603050405020304" pitchFamily="18" charset="0"/>
              </a:rPr>
            </a:br>
            <a:endParaRPr lang="en-US" altLang="en-US" b="1" smtClean="0">
              <a:solidFill>
                <a:schemeClr val="tx1"/>
              </a:solidFill>
            </a:endParaRPr>
          </a:p>
        </p:txBody>
      </p:sp>
      <p:sp>
        <p:nvSpPr>
          <p:cNvPr id="39941" name="Rectangle 1027"/>
          <p:cNvSpPr>
            <a:spLocks noGrp="1" noChangeArrowheads="1"/>
          </p:cNvSpPr>
          <p:nvPr>
            <p:ph type="body" idx="1"/>
          </p:nvPr>
        </p:nvSpPr>
        <p:spPr/>
        <p:txBody>
          <a:bodyPr/>
          <a:lstStyle/>
          <a:p>
            <a:pPr algn="just" eaLnBrk="1" hangingPunct="1"/>
            <a:r>
              <a:rPr lang="en-GB" altLang="en-US" sz="2000" dirty="0" smtClean="0">
                <a:latin typeface="Times New Roman" panose="02020603050405020304" pitchFamily="18" charset="0"/>
              </a:rPr>
              <a:t>Why did we need to assume normality for hypothesis testing?</a:t>
            </a:r>
          </a:p>
          <a:p>
            <a:pPr algn="just" eaLnBrk="1" hangingPunct="1"/>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a:t>
            </a:r>
            <a:r>
              <a:rPr lang="en-GB" altLang="en-US" sz="2000" u="sng" dirty="0" smtClean="0">
                <a:latin typeface="Times New Roman" panose="02020603050405020304" pitchFamily="18" charset="0"/>
              </a:rPr>
              <a:t>Testing for Departures from Normality</a:t>
            </a:r>
            <a:endParaRPr lang="en-GB" altLang="en-US" sz="2000" dirty="0" smtClean="0">
              <a:latin typeface="Times New Roman" panose="02020603050405020304" pitchFamily="18" charset="0"/>
            </a:endParaRPr>
          </a:p>
          <a:p>
            <a:pPr algn="just" eaLnBrk="1" hangingPunct="1"/>
            <a:endParaRPr lang="en-GB" altLang="en-US" sz="2000" dirty="0" smtClean="0">
              <a:latin typeface="Times New Roman" panose="02020603050405020304" pitchFamily="18" charset="0"/>
            </a:endParaRPr>
          </a:p>
          <a:p>
            <a:pPr algn="just" eaLnBrk="1" hangingPunct="1"/>
            <a:r>
              <a:rPr lang="en-GB" altLang="en-US" sz="2000" i="1" dirty="0" smtClean="0">
                <a:latin typeface="Times New Roman" panose="02020603050405020304" pitchFamily="18" charset="0"/>
              </a:rPr>
              <a:t>The </a:t>
            </a:r>
            <a:r>
              <a:rPr lang="en-GB" altLang="en-US" sz="2000" i="1" dirty="0" err="1" smtClean="0">
                <a:latin typeface="Times New Roman" panose="02020603050405020304" pitchFamily="18" charset="0"/>
              </a:rPr>
              <a:t>Bera</a:t>
            </a:r>
            <a:r>
              <a:rPr lang="en-GB" altLang="en-US" sz="2000" i="1" dirty="0" smtClean="0">
                <a:latin typeface="Times New Roman" panose="02020603050405020304" pitchFamily="18" charset="0"/>
              </a:rPr>
              <a:t> </a:t>
            </a:r>
            <a:r>
              <a:rPr lang="en-GB" altLang="en-US" sz="2000" i="1" dirty="0" err="1" smtClean="0">
                <a:latin typeface="Times New Roman" panose="02020603050405020304" pitchFamily="18" charset="0"/>
              </a:rPr>
              <a:t>Jarque</a:t>
            </a:r>
            <a:r>
              <a:rPr lang="en-GB" altLang="en-US" sz="2000" i="1" dirty="0" smtClean="0">
                <a:latin typeface="Times New Roman" panose="02020603050405020304" pitchFamily="18" charset="0"/>
              </a:rPr>
              <a:t> normality test</a:t>
            </a:r>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A normal distribution is not skewed and is defined to have a coefficient of kurtosis of 3.</a:t>
            </a:r>
          </a:p>
          <a:p>
            <a:pPr algn="just" eaLnBrk="1" hangingPunct="1"/>
            <a:r>
              <a:rPr lang="en-GB" altLang="en-US" sz="2000" dirty="0" smtClean="0">
                <a:latin typeface="Times New Roman" panose="02020603050405020304" pitchFamily="18" charset="0"/>
              </a:rPr>
              <a:t>The kurtosis of the normal distribution is 3 so its excess kurtosis (</a:t>
            </a:r>
            <a:r>
              <a:rPr lang="en-GB" altLang="en-US" sz="2000" i="1" dirty="0" smtClean="0">
                <a:latin typeface="Times New Roman" panose="02020603050405020304" pitchFamily="18" charset="0"/>
              </a:rPr>
              <a:t>b</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-3) is zero.</a:t>
            </a:r>
          </a:p>
          <a:p>
            <a:pPr algn="just" eaLnBrk="1" hangingPunct="1"/>
            <a:r>
              <a:rPr lang="en-GB" altLang="en-US" sz="2000" dirty="0" smtClean="0">
                <a:latin typeface="Times New Roman" panose="02020603050405020304" pitchFamily="18" charset="0"/>
              </a:rPr>
              <a:t>Skewness and kurtosis are the (standardised) third and fourth moments of a distribution.</a:t>
            </a:r>
          </a:p>
          <a:p>
            <a:pPr eaLnBrk="1" hangingPunct="1"/>
            <a:endParaRPr lang="en-US" altLang="en-US" sz="2000" dirty="0" smtClean="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A19E3C4-0AEC-47E0-9888-0B71B9D8059B}" type="slidenum">
              <a:rPr lang="en-GB" altLang="en-US" sz="1400">
                <a:latin typeface="Times New Roman" panose="02020603050405020304" pitchFamily="18" charset="0"/>
              </a:rPr>
              <a:pPr>
                <a:spcBef>
                  <a:spcPct val="0"/>
                </a:spcBef>
                <a:buFontTx/>
                <a:buNone/>
              </a:pPr>
              <a:t>41</a:t>
            </a:fld>
            <a:endParaRPr lang="en-GB" altLang="en-US" sz="1400">
              <a:latin typeface="Times New Roman" panose="02020603050405020304" pitchFamily="18" charset="0"/>
            </a:endParaRPr>
          </a:p>
        </p:txBody>
      </p:sp>
      <p:sp>
        <p:nvSpPr>
          <p:cNvPr id="40964" name="Rectangle 1026"/>
          <p:cNvSpPr>
            <a:spLocks noGrp="1" noChangeArrowheads="1"/>
          </p:cNvSpPr>
          <p:nvPr>
            <p:ph type="title"/>
          </p:nvPr>
        </p:nvSpPr>
        <p:spPr>
          <a:xfrm>
            <a:off x="10668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Normal versus Skewed Distributions</a:t>
            </a:r>
            <a:br>
              <a:rPr lang="en-GB" altLang="en-US" sz="2500" b="1" smtClean="0">
                <a:solidFill>
                  <a:schemeClr val="tx1"/>
                </a:solidFill>
                <a:latin typeface="Times New Roman" panose="02020603050405020304" pitchFamily="18" charset="0"/>
              </a:rPr>
            </a:br>
            <a:endParaRPr lang="en-US" altLang="en-US" sz="2000" b="1" smtClean="0">
              <a:solidFill>
                <a:schemeClr val="tx1"/>
              </a:solidFill>
              <a:latin typeface="Times New Roman" panose="02020603050405020304" pitchFamily="18" charset="0"/>
            </a:endParaRPr>
          </a:p>
        </p:txBody>
      </p:sp>
      <p:sp>
        <p:nvSpPr>
          <p:cNvPr id="40965" name="Rectangle 1027"/>
          <p:cNvSpPr>
            <a:spLocks noGrp="1" noChangeArrowheads="1"/>
          </p:cNvSpPr>
          <p:nvPr>
            <p:ph type="body" idx="1"/>
          </p:nvPr>
        </p:nvSpPr>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buFontTx/>
              <a:buNone/>
            </a:pPr>
            <a:endParaRPr lang="en-US" altLang="en-US" sz="1400" smtClean="0">
              <a:latin typeface="Times New Roman" panose="02020603050405020304" pitchFamily="18" charset="0"/>
            </a:endParaRPr>
          </a:p>
          <a:p>
            <a:pPr eaLnBrk="1" hangingPunct="1">
              <a:buFontTx/>
              <a:buNone/>
            </a:pPr>
            <a:endParaRPr lang="en-US" altLang="en-US" sz="1400" smtClean="0">
              <a:latin typeface="Times New Roman" panose="02020603050405020304" pitchFamily="18" charset="0"/>
            </a:endParaRPr>
          </a:p>
          <a:p>
            <a:pPr eaLnBrk="1" hangingPunct="1">
              <a:buFontTx/>
              <a:buNone/>
            </a:pPr>
            <a:endParaRPr lang="en-US" altLang="en-US" sz="1400" smtClean="0">
              <a:latin typeface="Times New Roman" panose="02020603050405020304" pitchFamily="18" charset="0"/>
            </a:endParaRPr>
          </a:p>
          <a:p>
            <a:pPr eaLnBrk="1" hangingPunct="1">
              <a:buFontTx/>
              <a:buNone/>
            </a:pPr>
            <a:r>
              <a:rPr lang="en-US" altLang="en-US" sz="1400" smtClean="0">
                <a:latin typeface="Times New Roman" panose="02020603050405020304" pitchFamily="18" charset="0"/>
              </a:rPr>
              <a:t>                </a:t>
            </a:r>
            <a:r>
              <a:rPr lang="en-US" altLang="en-US" sz="2000" smtClean="0">
                <a:latin typeface="Times New Roman" panose="02020603050405020304" pitchFamily="18" charset="0"/>
              </a:rPr>
              <a:t>A normal distribution                          A skewed distribution</a:t>
            </a:r>
          </a:p>
          <a:p>
            <a:pPr eaLnBrk="1" hangingPunct="1"/>
            <a:endParaRPr lang="en-US" altLang="en-US" sz="1400" smtClean="0">
              <a:latin typeface="Times New Roman" panose="02020603050405020304" pitchFamily="18" charset="0"/>
            </a:endParaRPr>
          </a:p>
        </p:txBody>
      </p:sp>
      <p:pic>
        <p:nvPicPr>
          <p:cNvPr id="40966"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71688"/>
            <a:ext cx="3962400"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89163"/>
            <a:ext cx="4495800"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39E10BB-F69C-4725-B37C-93B6684D8804}" type="slidenum">
              <a:rPr lang="en-GB" altLang="en-US" sz="1400">
                <a:latin typeface="Times New Roman" panose="02020603050405020304" pitchFamily="18" charset="0"/>
              </a:rPr>
              <a:pPr>
                <a:spcBef>
                  <a:spcPct val="0"/>
                </a:spcBef>
                <a:buFontTx/>
                <a:buNone/>
              </a:pPr>
              <a:t>42</a:t>
            </a:fld>
            <a:endParaRPr lang="en-GB" altLang="en-US" sz="1400">
              <a:latin typeface="Times New Roman" panose="02020603050405020304" pitchFamily="18" charset="0"/>
            </a:endParaRPr>
          </a:p>
        </p:txBody>
      </p:sp>
      <p:sp>
        <p:nvSpPr>
          <p:cNvPr id="41988" name="Rectangle 2"/>
          <p:cNvSpPr>
            <a:spLocks noGrp="1" noChangeArrowheads="1"/>
          </p:cNvSpPr>
          <p:nvPr>
            <p:ph type="title"/>
          </p:nvPr>
        </p:nvSpPr>
        <p:spPr>
          <a:xfrm>
            <a:off x="1066800" y="609600"/>
            <a:ext cx="7772400" cy="1143000"/>
          </a:xfrm>
        </p:spPr>
        <p:txBody>
          <a:bodyPr/>
          <a:lstStyle/>
          <a:p>
            <a:pPr eaLnBrk="1" hangingPunct="1"/>
            <a:r>
              <a:rPr lang="en-GB" altLang="en-US" sz="2500" b="1" smtClean="0">
                <a:latin typeface="Times New Roman" panose="02020603050405020304" pitchFamily="18" charset="0"/>
              </a:rPr>
              <a:t>Leptokurtic versus Normal Distribution</a:t>
            </a:r>
            <a:endParaRPr lang="en-GB" altLang="en-US" sz="2000" smtClean="0">
              <a:latin typeface="Times New Roman" panose="02020603050405020304" pitchFamily="18" charset="0"/>
            </a:endParaRPr>
          </a:p>
        </p:txBody>
      </p:sp>
      <p:sp>
        <p:nvSpPr>
          <p:cNvPr id="41989" name="Rectangle 3"/>
          <p:cNvSpPr>
            <a:spLocks noGrp="1" noChangeArrowheads="1"/>
          </p:cNvSpPr>
          <p:nvPr>
            <p:ph type="body" idx="1"/>
          </p:nvPr>
        </p:nvSpPr>
        <p:spPr/>
        <p:txBody>
          <a:bodyPr/>
          <a:lstStyle/>
          <a:p>
            <a:pPr eaLnBrk="1" hangingPunct="1">
              <a:buFontTx/>
              <a:buNone/>
            </a:pPr>
            <a:r>
              <a:rPr lang="en-GB" altLang="en-US" smtClean="0"/>
              <a:t> </a:t>
            </a:r>
          </a:p>
        </p:txBody>
      </p:sp>
      <p:pic>
        <p:nvPicPr>
          <p:cNvPr id="419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28775"/>
            <a:ext cx="64008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83A5C32-0A39-466A-BD4D-DF16AC20F032}" type="slidenum">
              <a:rPr lang="en-GB" altLang="en-US" sz="1400">
                <a:latin typeface="Times New Roman" panose="02020603050405020304" pitchFamily="18" charset="0"/>
              </a:rPr>
              <a:pPr>
                <a:spcBef>
                  <a:spcPct val="0"/>
                </a:spcBef>
                <a:buFontTx/>
                <a:buNone/>
              </a:pPr>
              <a:t>43</a:t>
            </a:fld>
            <a:endParaRPr lang="en-GB" altLang="en-US" sz="1400">
              <a:latin typeface="Times New Roman" panose="02020603050405020304" pitchFamily="18" charset="0"/>
            </a:endParaRPr>
          </a:p>
        </p:txBody>
      </p:sp>
      <p:sp>
        <p:nvSpPr>
          <p:cNvPr id="43012" name="Rectangle 2"/>
          <p:cNvSpPr>
            <a:spLocks noGrp="1" noChangeArrowheads="1"/>
          </p:cNvSpPr>
          <p:nvPr>
            <p:ph type="title"/>
          </p:nvPr>
        </p:nvSpPr>
        <p:spPr/>
        <p:txBody>
          <a:bodyPr/>
          <a:lstStyle/>
          <a:p>
            <a:pPr eaLnBrk="1" hangingPunct="1"/>
            <a:r>
              <a:rPr lang="en-GB" altLang="en-US" sz="2500" b="1" dirty="0" smtClean="0">
                <a:solidFill>
                  <a:schemeClr val="tx1"/>
                </a:solidFill>
                <a:latin typeface="Times New Roman" panose="02020603050405020304" pitchFamily="18" charset="0"/>
              </a:rPr>
              <a:t>Testing for Normality</a:t>
            </a:r>
            <a:br>
              <a:rPr lang="en-GB" altLang="en-US" sz="2500" b="1" dirty="0" smtClean="0">
                <a:solidFill>
                  <a:schemeClr val="tx1"/>
                </a:solidFill>
                <a:latin typeface="Times New Roman" panose="02020603050405020304" pitchFamily="18" charset="0"/>
              </a:rPr>
            </a:br>
            <a:endParaRPr lang="en-US" altLang="en-US" sz="2000" b="1" dirty="0" smtClean="0">
              <a:solidFill>
                <a:schemeClr val="tx1"/>
              </a:solidFill>
              <a:latin typeface="Times New Roman" panose="02020603050405020304" pitchFamily="18" charset="0"/>
            </a:endParaRPr>
          </a:p>
        </p:txBody>
      </p:sp>
      <p:sp>
        <p:nvSpPr>
          <p:cNvPr id="43013" name="Rectangle 3"/>
          <p:cNvSpPr>
            <a:spLocks noGrp="1" noChangeArrowheads="1"/>
          </p:cNvSpPr>
          <p:nvPr>
            <p:ph type="body" idx="1"/>
          </p:nvPr>
        </p:nvSpPr>
        <p:spPr>
          <a:xfrm>
            <a:off x="457200" y="1752600"/>
            <a:ext cx="8458200" cy="4305300"/>
          </a:xfrm>
        </p:spPr>
        <p:txBody>
          <a:bodyPr/>
          <a:lstStyle/>
          <a:p>
            <a:pPr algn="just" eaLnBrk="1" hangingPunct="1"/>
            <a:r>
              <a:rPr lang="en-GB" altLang="en-US" sz="2000" dirty="0" err="1" smtClean="0">
                <a:latin typeface="Times New Roman" panose="02020603050405020304" pitchFamily="18" charset="0"/>
              </a:rPr>
              <a:t>Bera</a:t>
            </a:r>
            <a:r>
              <a:rPr lang="en-GB" altLang="en-US" sz="2000" dirty="0" smtClean="0">
                <a:latin typeface="Times New Roman" panose="02020603050405020304" pitchFamily="18" charset="0"/>
              </a:rPr>
              <a:t> and </a:t>
            </a:r>
            <a:r>
              <a:rPr lang="en-GB" altLang="en-US" sz="2000" dirty="0" err="1" smtClean="0">
                <a:latin typeface="Times New Roman" panose="02020603050405020304" pitchFamily="18" charset="0"/>
              </a:rPr>
              <a:t>Jarque</a:t>
            </a:r>
            <a:r>
              <a:rPr lang="en-GB" altLang="en-US" sz="2000" dirty="0" smtClean="0">
                <a:latin typeface="Times New Roman" panose="02020603050405020304" pitchFamily="18" charset="0"/>
              </a:rPr>
              <a:t> formalise this by testing the residuals for normality by testing whether the coefficient of skewness and the coefficient of excess kurtosis are jointly zero: </a:t>
            </a:r>
            <a:r>
              <a:rPr lang="en-GB" altLang="en-US" sz="2000" b="1" dirty="0" smtClean="0">
                <a:solidFill>
                  <a:schemeClr val="accent1"/>
                </a:solidFill>
                <a:latin typeface="Times New Roman" panose="02020603050405020304" pitchFamily="18" charset="0"/>
              </a:rPr>
              <a:t>H</a:t>
            </a:r>
            <a:r>
              <a:rPr lang="en-GB" altLang="en-US" sz="2000" b="1" baseline="-25000" dirty="0" smtClean="0">
                <a:solidFill>
                  <a:schemeClr val="accent1"/>
                </a:solidFill>
                <a:latin typeface="Times New Roman" panose="02020603050405020304" pitchFamily="18" charset="0"/>
              </a:rPr>
              <a:t>0</a:t>
            </a:r>
            <a:r>
              <a:rPr lang="en-GB" altLang="en-US" sz="2000" b="1" dirty="0" smtClean="0">
                <a:solidFill>
                  <a:schemeClr val="accent1"/>
                </a:solidFill>
                <a:latin typeface="Times New Roman" panose="02020603050405020304" pitchFamily="18" charset="0"/>
              </a:rPr>
              <a:t>: b</a:t>
            </a:r>
            <a:r>
              <a:rPr lang="en-GB" altLang="en-US" sz="2000" b="1" baseline="-25000" dirty="0" smtClean="0">
                <a:solidFill>
                  <a:schemeClr val="accent1"/>
                </a:solidFill>
                <a:latin typeface="Times New Roman" panose="02020603050405020304" pitchFamily="18" charset="0"/>
              </a:rPr>
              <a:t>1</a:t>
            </a:r>
            <a:r>
              <a:rPr lang="en-GB" altLang="en-US" sz="2000" b="1" dirty="0" smtClean="0">
                <a:solidFill>
                  <a:schemeClr val="accent1"/>
                </a:solidFill>
                <a:latin typeface="Times New Roman" panose="02020603050405020304" pitchFamily="18" charset="0"/>
              </a:rPr>
              <a:t>=0 and (b</a:t>
            </a:r>
            <a:r>
              <a:rPr lang="en-GB" altLang="en-US" sz="2000" b="1" baseline="-25000" dirty="0" smtClean="0">
                <a:solidFill>
                  <a:schemeClr val="accent1"/>
                </a:solidFill>
                <a:latin typeface="Times New Roman" panose="02020603050405020304" pitchFamily="18" charset="0"/>
              </a:rPr>
              <a:t>2</a:t>
            </a:r>
            <a:r>
              <a:rPr lang="en-GB" altLang="en-US" sz="2000" b="1" dirty="0" smtClean="0">
                <a:solidFill>
                  <a:schemeClr val="accent1"/>
                </a:solidFill>
                <a:latin typeface="Times New Roman" panose="02020603050405020304" pitchFamily="18" charset="0"/>
              </a:rPr>
              <a:t>-3)=0</a:t>
            </a:r>
            <a:r>
              <a:rPr lang="en-GB" altLang="en-US" sz="2000" dirty="0" smtClean="0">
                <a:latin typeface="Times New Roman" panose="02020603050405020304" pitchFamily="18" charset="0"/>
              </a:rPr>
              <a:t>. (if W</a:t>
            </a:r>
            <a:r>
              <a:rPr lang="cs-CZ" altLang="en-US" sz="2000" dirty="0" smtClean="0">
                <a:latin typeface="Times New Roman" panose="02020603050405020304" pitchFamily="18" charset="0"/>
              </a:rPr>
              <a:t>&gt;CHI</a:t>
            </a:r>
            <a:r>
              <a:rPr lang="cs-CZ" altLang="en-US" sz="2000" baseline="30000" dirty="0" smtClean="0">
                <a:latin typeface="Times New Roman" panose="02020603050405020304" pitchFamily="18" charset="0"/>
              </a:rPr>
              <a:t>2</a:t>
            </a:r>
            <a:r>
              <a:rPr lang="cs-CZ" altLang="en-US" sz="2000" dirty="0" smtClean="0">
                <a:latin typeface="Times New Roman" panose="02020603050405020304" pitchFamily="18" charset="0"/>
              </a:rPr>
              <a:t>(2) –&gt; reject H</a:t>
            </a:r>
            <a:r>
              <a:rPr lang="cs-CZ" altLang="en-US" sz="2000" baseline="-25000" dirty="0" smtClean="0">
                <a:latin typeface="Times New Roman" panose="02020603050405020304" pitchFamily="18" charset="0"/>
              </a:rPr>
              <a:t>0</a:t>
            </a:r>
            <a:r>
              <a:rPr lang="en-GB" altLang="en-US" sz="2000" dirty="0" smtClean="0">
                <a:latin typeface="Times New Roman" panose="02020603050405020304" pitchFamily="18" charset="0"/>
              </a:rPr>
              <a:t>)</a:t>
            </a:r>
          </a:p>
          <a:p>
            <a:pPr algn="just" eaLnBrk="1" hangingPunct="1"/>
            <a:r>
              <a:rPr lang="en-GB" altLang="en-US" sz="2000" dirty="0" smtClean="0">
                <a:latin typeface="Times New Roman" panose="02020603050405020304" pitchFamily="18" charset="0"/>
              </a:rPr>
              <a:t>It can be proved that the coefficients of skewness and kurtosis can be expressed respectively as:</a:t>
            </a:r>
          </a:p>
          <a:p>
            <a:pPr algn="just" eaLnBrk="1" hangingPunct="1">
              <a:buFontTx/>
              <a:buNone/>
            </a:pPr>
            <a:r>
              <a:rPr lang="en-GB" altLang="en-US" sz="2000" dirty="0" smtClean="0">
                <a:latin typeface="Times New Roman" panose="02020603050405020304" pitchFamily="18" charset="0"/>
              </a:rPr>
              <a:t>				                       and	</a:t>
            </a:r>
          </a:p>
          <a:p>
            <a:pPr algn="just" eaLnBrk="1" hangingPunct="1">
              <a:buFontTx/>
              <a:buNone/>
            </a:pPr>
            <a:r>
              <a:rPr lang="en-GB" altLang="en-US" sz="2000" dirty="0" smtClean="0">
                <a:latin typeface="Times New Roman" panose="02020603050405020304" pitchFamily="18" charset="0"/>
              </a:rPr>
              <a:t>	</a:t>
            </a:r>
          </a:p>
          <a:p>
            <a:pPr algn="just" eaLnBrk="1" hangingPunct="1"/>
            <a:r>
              <a:rPr lang="en-GB" altLang="en-US" sz="2000" dirty="0" smtClean="0">
                <a:latin typeface="Times New Roman" panose="02020603050405020304" pitchFamily="18" charset="0"/>
              </a:rPr>
              <a:t>For standard normal distribution, b</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=0 and b</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=3.</a:t>
            </a:r>
          </a:p>
          <a:p>
            <a:pPr algn="just" eaLnBrk="1" hangingPunct="1"/>
            <a:r>
              <a:rPr lang="en-GB" altLang="en-US" sz="2000" dirty="0" smtClean="0">
                <a:latin typeface="Times New Roman" panose="02020603050405020304" pitchFamily="18" charset="0"/>
              </a:rPr>
              <a:t>The </a:t>
            </a:r>
            <a:r>
              <a:rPr lang="en-GB" altLang="en-US" sz="2000" dirty="0" err="1" smtClean="0">
                <a:latin typeface="Times New Roman" panose="02020603050405020304" pitchFamily="18" charset="0"/>
              </a:rPr>
              <a:t>Bera</a:t>
            </a:r>
            <a:r>
              <a:rPr lang="en-GB" altLang="en-US" sz="2000" dirty="0" smtClean="0">
                <a:latin typeface="Times New Roman" panose="02020603050405020304" pitchFamily="18" charset="0"/>
              </a:rPr>
              <a:t> </a:t>
            </a:r>
            <a:r>
              <a:rPr lang="en-GB" altLang="en-US" sz="2000" dirty="0" err="1" smtClean="0">
                <a:latin typeface="Times New Roman" panose="02020603050405020304" pitchFamily="18" charset="0"/>
              </a:rPr>
              <a:t>Jarque</a:t>
            </a:r>
            <a:r>
              <a:rPr lang="en-GB" altLang="en-US" sz="2000" dirty="0" smtClean="0">
                <a:latin typeface="Times New Roman" panose="02020603050405020304" pitchFamily="18" charset="0"/>
              </a:rPr>
              <a:t> test statistic is given by</a:t>
            </a:r>
          </a:p>
          <a:p>
            <a:pPr algn="just" eaLnBrk="1" hangingPunct="1">
              <a:buFontTx/>
              <a:buNone/>
            </a:pPr>
            <a:r>
              <a:rPr lang="en-GB" altLang="en-US" sz="2000" dirty="0" smtClean="0">
                <a:latin typeface="Times New Roman" panose="02020603050405020304" pitchFamily="18" charset="0"/>
              </a:rPr>
              <a:t>		                                                                     </a:t>
            </a:r>
          </a:p>
          <a:p>
            <a:pPr algn="just" eaLnBrk="1" hangingPunct="1">
              <a:buFontTx/>
              <a:buNone/>
            </a:pPr>
            <a:r>
              <a:rPr lang="en-GB" altLang="en-US" sz="2000" dirty="0" smtClean="0">
                <a:latin typeface="Times New Roman" panose="02020603050405020304" pitchFamily="18" charset="0"/>
              </a:rPr>
              <a:t>								</a:t>
            </a:r>
          </a:p>
          <a:p>
            <a:pPr algn="just" eaLnBrk="1" hangingPunct="1"/>
            <a:r>
              <a:rPr lang="en-GB" altLang="en-US" sz="2000" dirty="0" smtClean="0">
                <a:latin typeface="Times New Roman" panose="02020603050405020304" pitchFamily="18" charset="0"/>
              </a:rPr>
              <a:t>We estimate </a:t>
            </a:r>
            <a:r>
              <a:rPr lang="en-GB" altLang="en-US" sz="2000" i="1" dirty="0" smtClean="0">
                <a:latin typeface="Times New Roman" panose="02020603050405020304" pitchFamily="18" charset="0"/>
              </a:rPr>
              <a:t>b</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and </a:t>
            </a:r>
            <a:r>
              <a:rPr lang="en-GB" altLang="en-US" sz="2000" i="1" dirty="0" smtClean="0">
                <a:latin typeface="Times New Roman" panose="02020603050405020304" pitchFamily="18" charset="0"/>
              </a:rPr>
              <a:t>b</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 using the residuals from the OLS regression,    .</a:t>
            </a:r>
            <a:endParaRPr lang="en-US" altLang="en-US" sz="2000" dirty="0" smtClean="0">
              <a:latin typeface="Times New Roman" panose="02020603050405020304" pitchFamily="18" charset="0"/>
            </a:endParaRPr>
          </a:p>
        </p:txBody>
      </p:sp>
      <p:pic>
        <p:nvPicPr>
          <p:cNvPr id="4301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8750" y="5715000"/>
            <a:ext cx="1460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7388" y="3276600"/>
            <a:ext cx="11160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86388" y="3276600"/>
            <a:ext cx="10144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017" name="Object 0"/>
          <p:cNvGraphicFramePr>
            <a:graphicFrameLocks noChangeAspect="1"/>
          </p:cNvGraphicFramePr>
          <p:nvPr/>
        </p:nvGraphicFramePr>
        <p:xfrm>
          <a:off x="3352800" y="4810125"/>
          <a:ext cx="3048000" cy="828675"/>
        </p:xfrm>
        <a:graphic>
          <a:graphicData uri="http://schemas.openxmlformats.org/presentationml/2006/ole">
            <mc:AlternateContent xmlns:mc="http://schemas.openxmlformats.org/markup-compatibility/2006">
              <mc:Choice xmlns:v="urn:schemas-microsoft-com:vml" Requires="v">
                <p:oleObj spid="_x0000_s43072" name="Equation" r:id="rId6" imgW="1866900" imgH="508000" progId="Equation.3">
                  <p:embed/>
                </p:oleObj>
              </mc:Choice>
              <mc:Fallback>
                <p:oleObj name="Equation" r:id="rId6" imgW="1866900" imgH="508000" progId="Equation.3">
                  <p:embed/>
                  <p:pic>
                    <p:nvPicPr>
                      <p:cNvPr id="0" name="Object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4810125"/>
                        <a:ext cx="3048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B75D088-B026-44A7-A382-C84D665AA03C}" type="slidenum">
              <a:rPr lang="en-GB" altLang="en-US" sz="1400">
                <a:latin typeface="Times New Roman" panose="02020603050405020304" pitchFamily="18" charset="0"/>
              </a:rPr>
              <a:pPr>
                <a:spcBef>
                  <a:spcPct val="0"/>
                </a:spcBef>
                <a:buFontTx/>
                <a:buNone/>
              </a:pPr>
              <a:t>44</a:t>
            </a:fld>
            <a:endParaRPr lang="en-GB" altLang="en-US" sz="1400">
              <a:latin typeface="Times New Roman" panose="02020603050405020304" pitchFamily="18" charset="0"/>
            </a:endParaRPr>
          </a:p>
        </p:txBody>
      </p:sp>
      <p:sp>
        <p:nvSpPr>
          <p:cNvPr id="44036" name="Rectangle 2"/>
          <p:cNvSpPr>
            <a:spLocks noGrp="1" noChangeArrowheads="1"/>
          </p:cNvSpPr>
          <p:nvPr>
            <p:ph type="title"/>
          </p:nvPr>
        </p:nvSpPr>
        <p:spPr>
          <a:xfrm>
            <a:off x="1295400" y="609600"/>
            <a:ext cx="7772400" cy="1143000"/>
          </a:xfrm>
        </p:spPr>
        <p:txBody>
          <a:bodyPr/>
          <a:lstStyle/>
          <a:p>
            <a:pPr eaLnBrk="1" hangingPunct="1"/>
            <a:r>
              <a:rPr lang="en-GB" altLang="en-US" sz="2000" b="1" smtClean="0">
                <a:solidFill>
                  <a:schemeClr val="tx1"/>
                </a:solidFill>
                <a:latin typeface="Times New Roman" panose="02020603050405020304" pitchFamily="18" charset="0"/>
              </a:rPr>
              <a:t/>
            </a:r>
            <a:br>
              <a:rPr lang="en-GB" altLang="en-US" sz="20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What do we do if we find evidence of Non-Normality?</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44037" name="Rectangle 3"/>
          <p:cNvSpPr>
            <a:spLocks noGrp="1" noChangeArrowheads="1"/>
          </p:cNvSpPr>
          <p:nvPr>
            <p:ph type="body" idx="1"/>
          </p:nvPr>
        </p:nvSpPr>
        <p:spPr>
          <a:xfrm>
            <a:off x="457200" y="1828800"/>
            <a:ext cx="8178800" cy="4229100"/>
          </a:xfrm>
        </p:spPr>
        <p:txBody>
          <a:bodyPr/>
          <a:lstStyle/>
          <a:p>
            <a:pPr algn="just" eaLnBrk="1" hangingPunct="1"/>
            <a:r>
              <a:rPr lang="en-GB" altLang="en-US" sz="2000" dirty="0" smtClean="0">
                <a:latin typeface="Times New Roman" panose="02020603050405020304" pitchFamily="18" charset="0"/>
              </a:rPr>
              <a:t>It is not obvious what we should do!</a:t>
            </a: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Could </a:t>
            </a:r>
            <a:r>
              <a:rPr lang="en-GB" altLang="en-US" sz="2000" b="1" dirty="0" smtClean="0">
                <a:latin typeface="Times New Roman" panose="02020603050405020304" pitchFamily="18" charset="0"/>
              </a:rPr>
              <a:t>use a method which does not assume normality</a:t>
            </a:r>
            <a:r>
              <a:rPr lang="en-GB" altLang="en-US" sz="2000" dirty="0" smtClean="0">
                <a:latin typeface="Times New Roman" panose="02020603050405020304" pitchFamily="18" charset="0"/>
              </a:rPr>
              <a:t>, but difficult and what are its properties?</a:t>
            </a: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Often the case that one or two very extreme residuals causes us to reject the normality assumption.</a:t>
            </a:r>
            <a:r>
              <a:rPr lang="cs-CZ" altLang="en-US" sz="2000" dirty="0" smtClean="0">
                <a:latin typeface="Times New Roman" panose="02020603050405020304" pitchFamily="18" charset="0"/>
              </a:rPr>
              <a:t> - </a:t>
            </a:r>
            <a:r>
              <a:rPr lang="cs-CZ" altLang="en-US" sz="2000" b="1" dirty="0" smtClean="0">
                <a:solidFill>
                  <a:schemeClr val="accent1"/>
                </a:solidFill>
                <a:latin typeface="Times New Roman" panose="02020603050405020304" pitchFamily="18" charset="0"/>
              </a:rPr>
              <a:t>OUTLIERS</a:t>
            </a:r>
            <a:endParaRPr lang="en-GB" altLang="en-US" sz="2000" b="1" dirty="0" smtClean="0">
              <a:solidFill>
                <a:schemeClr val="accent1"/>
              </a:solidFill>
              <a:latin typeface="Times New Roman" panose="02020603050405020304" pitchFamily="18" charset="0"/>
            </a:endParaRP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An alternative is to </a:t>
            </a:r>
            <a:r>
              <a:rPr lang="en-GB" altLang="en-US" sz="2000" b="1" dirty="0" smtClean="0">
                <a:latin typeface="Times New Roman" panose="02020603050405020304" pitchFamily="18" charset="0"/>
              </a:rPr>
              <a:t>use dummy variables</a:t>
            </a:r>
            <a:r>
              <a:rPr lang="en-GB" altLang="en-US" sz="2000" dirty="0" smtClean="0">
                <a:latin typeface="Times New Roman" panose="02020603050405020304" pitchFamily="18" charset="0"/>
              </a:rPr>
              <a:t>.</a:t>
            </a:r>
          </a:p>
          <a:p>
            <a:pPr algn="just" eaLnBrk="1" hangingPunct="1">
              <a:buFontTx/>
              <a:buNone/>
            </a:pPr>
            <a:r>
              <a:rPr lang="en-GB" altLang="en-US" sz="2000" dirty="0" smtClean="0">
                <a:latin typeface="Times New Roman" panose="02020603050405020304" pitchFamily="18" charset="0"/>
              </a:rPr>
              <a:t>	e.g. say we estimate a monthly model of asset returns from 1980-1990, and we plot the residuals, and find a particularly large outlier for October 1987:</a:t>
            </a:r>
          </a:p>
          <a:p>
            <a:pPr eaLnBrk="1" hangingPunct="1"/>
            <a:endParaRPr lang="en-US" altLang="en-US" sz="2000" dirty="0" smtClean="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0120E73-337B-46DF-99DD-CB0BB563531B}" type="slidenum">
              <a:rPr lang="en-GB" altLang="en-US" sz="1400">
                <a:latin typeface="Times New Roman" panose="02020603050405020304" pitchFamily="18" charset="0"/>
              </a:rPr>
              <a:pPr>
                <a:spcBef>
                  <a:spcPct val="0"/>
                </a:spcBef>
                <a:buFontTx/>
                <a:buNone/>
              </a:pPr>
              <a:t>45</a:t>
            </a:fld>
            <a:endParaRPr lang="en-GB" altLang="en-US" sz="1400">
              <a:latin typeface="Times New Roman" panose="02020603050405020304" pitchFamily="18" charset="0"/>
            </a:endParaRPr>
          </a:p>
        </p:txBody>
      </p:sp>
      <p:sp>
        <p:nvSpPr>
          <p:cNvPr id="45060" name="Rectangle 2"/>
          <p:cNvSpPr>
            <a:spLocks noGrp="1" noChangeArrowheads="1"/>
          </p:cNvSpPr>
          <p:nvPr>
            <p:ph type="title"/>
          </p:nvPr>
        </p:nvSpPr>
        <p:spPr/>
        <p:txBody>
          <a:bodyPr/>
          <a:lstStyle/>
          <a:p>
            <a:pPr eaLnBrk="1" hangingPunct="1"/>
            <a:r>
              <a:rPr lang="en-GB" altLang="en-US" sz="2500" b="1" smtClean="0">
                <a:solidFill>
                  <a:schemeClr val="tx1"/>
                </a:solidFill>
                <a:latin typeface="Times New Roman" panose="02020603050405020304" pitchFamily="18" charset="0"/>
              </a:rPr>
              <a:t>What do we do if we find evidence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of Non-Normality? (cont’d)</a:t>
            </a:r>
            <a:br>
              <a:rPr lang="en-GB" altLang="en-US" sz="2500" b="1" smtClean="0">
                <a:solidFill>
                  <a:schemeClr val="tx1"/>
                </a:solidFill>
                <a:latin typeface="Times New Roman" panose="02020603050405020304" pitchFamily="18" charset="0"/>
              </a:rPr>
            </a:br>
            <a:endParaRPr lang="en-US" altLang="en-US" sz="2000" b="1" smtClean="0">
              <a:solidFill>
                <a:schemeClr val="tx1"/>
              </a:solidFill>
              <a:latin typeface="Times New Roman" panose="02020603050405020304" pitchFamily="18" charset="0"/>
            </a:endParaRPr>
          </a:p>
        </p:txBody>
      </p:sp>
      <p:sp>
        <p:nvSpPr>
          <p:cNvPr id="45061" name="Rectangle 3"/>
          <p:cNvSpPr>
            <a:spLocks noGrp="1" noChangeArrowheads="1"/>
          </p:cNvSpPr>
          <p:nvPr>
            <p:ph type="body" idx="1"/>
          </p:nvPr>
        </p:nvSpPr>
        <p:spPr>
          <a:xfrm>
            <a:off x="457200" y="1600200"/>
            <a:ext cx="8178800" cy="4457700"/>
          </a:xfrm>
        </p:spPr>
        <p:txBody>
          <a:bodyPr/>
          <a:lstStyle/>
          <a:p>
            <a:pPr eaLnBrk="1" hangingPunct="1">
              <a:lnSpc>
                <a:spcPct val="90000"/>
              </a:lnSpc>
            </a:pPr>
            <a:endParaRPr lang="en-US" altLang="en-US" sz="1400" dirty="0" smtClean="0">
              <a:latin typeface="Times New Roman" panose="02020603050405020304" pitchFamily="18" charset="0"/>
            </a:endParaRPr>
          </a:p>
          <a:p>
            <a:pPr eaLnBrk="1" hangingPunct="1">
              <a:lnSpc>
                <a:spcPct val="90000"/>
              </a:lnSpc>
            </a:pPr>
            <a:endParaRPr lang="en-US" altLang="en-US" sz="1400" dirty="0" smtClean="0">
              <a:latin typeface="Times New Roman" panose="02020603050405020304" pitchFamily="18" charset="0"/>
            </a:endParaRPr>
          </a:p>
          <a:p>
            <a:pPr eaLnBrk="1" hangingPunct="1">
              <a:lnSpc>
                <a:spcPct val="90000"/>
              </a:lnSpc>
            </a:pPr>
            <a:endParaRPr lang="en-US" altLang="en-US" sz="1400" dirty="0" smtClean="0">
              <a:latin typeface="Times New Roman" panose="02020603050405020304" pitchFamily="18" charset="0"/>
            </a:endParaRPr>
          </a:p>
          <a:p>
            <a:pPr eaLnBrk="1" hangingPunct="1">
              <a:lnSpc>
                <a:spcPct val="90000"/>
              </a:lnSpc>
            </a:pPr>
            <a:endParaRPr lang="en-US" altLang="en-US" sz="1400" dirty="0" smtClean="0">
              <a:latin typeface="Times New Roman" panose="02020603050405020304" pitchFamily="18" charset="0"/>
            </a:endParaRPr>
          </a:p>
          <a:p>
            <a:pPr eaLnBrk="1" hangingPunct="1">
              <a:lnSpc>
                <a:spcPct val="90000"/>
              </a:lnSpc>
            </a:pPr>
            <a:endParaRPr lang="en-US" altLang="en-US" sz="1400" dirty="0" smtClean="0">
              <a:latin typeface="Times New Roman" panose="02020603050405020304" pitchFamily="18" charset="0"/>
            </a:endParaRPr>
          </a:p>
          <a:p>
            <a:pPr eaLnBrk="1" hangingPunct="1">
              <a:lnSpc>
                <a:spcPct val="90000"/>
              </a:lnSpc>
            </a:pPr>
            <a:endParaRPr lang="en-US" altLang="en-US" sz="1400" dirty="0" smtClean="0">
              <a:latin typeface="Times New Roman" panose="02020603050405020304" pitchFamily="18" charset="0"/>
            </a:endParaRPr>
          </a:p>
          <a:p>
            <a:pPr eaLnBrk="1" hangingPunct="1">
              <a:lnSpc>
                <a:spcPct val="90000"/>
              </a:lnSpc>
            </a:pPr>
            <a:endParaRPr lang="en-US" altLang="en-US" sz="1400" dirty="0" smtClean="0">
              <a:latin typeface="Times New Roman" panose="02020603050405020304" pitchFamily="18" charset="0"/>
            </a:endParaRPr>
          </a:p>
          <a:p>
            <a:pPr eaLnBrk="1" hangingPunct="1">
              <a:lnSpc>
                <a:spcPct val="90000"/>
              </a:lnSpc>
            </a:pPr>
            <a:endParaRPr lang="en-US" altLang="en-US" sz="1400" dirty="0" smtClean="0">
              <a:latin typeface="Times New Roman" panose="02020603050405020304" pitchFamily="18" charset="0"/>
            </a:endParaRPr>
          </a:p>
          <a:p>
            <a:pPr eaLnBrk="1" hangingPunct="1">
              <a:lnSpc>
                <a:spcPct val="90000"/>
              </a:lnSpc>
            </a:pPr>
            <a:endParaRPr lang="en-US" altLang="en-US" sz="1400" dirty="0" smtClean="0">
              <a:latin typeface="Times New Roman" panose="02020603050405020304" pitchFamily="18" charset="0"/>
            </a:endParaRPr>
          </a:p>
          <a:p>
            <a:pPr eaLnBrk="1" hangingPunct="1">
              <a:lnSpc>
                <a:spcPct val="90000"/>
              </a:lnSpc>
              <a:buFontTx/>
              <a:buNone/>
            </a:pPr>
            <a:r>
              <a:rPr lang="en-GB" altLang="en-US" sz="1400" dirty="0" smtClean="0">
                <a:latin typeface="Times New Roman" panose="02020603050405020304" pitchFamily="18" charset="0"/>
              </a:rPr>
              <a:t>	</a:t>
            </a:r>
          </a:p>
          <a:p>
            <a:pPr eaLnBrk="1" hangingPunct="1">
              <a:lnSpc>
                <a:spcPct val="90000"/>
              </a:lnSpc>
              <a:buFontTx/>
              <a:buNone/>
            </a:pPr>
            <a:r>
              <a:rPr lang="en-GB" altLang="en-US" sz="1400" dirty="0" smtClean="0">
                <a:latin typeface="Times New Roman" panose="02020603050405020304" pitchFamily="18" charset="0"/>
              </a:rPr>
              <a:t>	</a:t>
            </a:r>
          </a:p>
          <a:p>
            <a:pPr eaLnBrk="1" hangingPunct="1">
              <a:lnSpc>
                <a:spcPct val="90000"/>
              </a:lnSpc>
              <a:buFontTx/>
              <a:buNone/>
            </a:pPr>
            <a:endParaRPr lang="en-GB" altLang="en-US" sz="1400" dirty="0" smtClean="0">
              <a:latin typeface="Times New Roman" panose="02020603050405020304" pitchFamily="18" charset="0"/>
            </a:endParaRPr>
          </a:p>
          <a:p>
            <a:pPr eaLnBrk="1" hangingPunct="1">
              <a:lnSpc>
                <a:spcPct val="90000"/>
              </a:lnSpc>
              <a:buFontTx/>
              <a:buNone/>
            </a:pPr>
            <a:endParaRPr lang="en-GB" altLang="en-US" sz="1400" dirty="0" smtClean="0">
              <a:latin typeface="Times New Roman" panose="02020603050405020304" pitchFamily="18" charset="0"/>
            </a:endParaRPr>
          </a:p>
          <a:p>
            <a:pPr eaLnBrk="1" hangingPunct="1">
              <a:lnSpc>
                <a:spcPct val="90000"/>
              </a:lnSpc>
              <a:buFontTx/>
              <a:buNone/>
            </a:pPr>
            <a:endParaRPr lang="en-GB" altLang="en-US" sz="1400" dirty="0" smtClean="0">
              <a:latin typeface="Times New Roman" panose="02020603050405020304" pitchFamily="18" charset="0"/>
            </a:endParaRPr>
          </a:p>
          <a:p>
            <a:pPr eaLnBrk="1" hangingPunct="1">
              <a:lnSpc>
                <a:spcPct val="90000"/>
              </a:lnSpc>
            </a:pPr>
            <a:r>
              <a:rPr lang="en-GB" altLang="en-US" sz="2000" dirty="0" smtClean="0">
                <a:latin typeface="Times New Roman" panose="02020603050405020304" pitchFamily="18" charset="0"/>
              </a:rPr>
              <a:t>Create a new variable:</a:t>
            </a:r>
          </a:p>
          <a:p>
            <a:pPr algn="just" eaLnBrk="1" hangingPunct="1">
              <a:lnSpc>
                <a:spcPct val="90000"/>
              </a:lnSpc>
              <a:buFontTx/>
              <a:buNone/>
            </a:pPr>
            <a:r>
              <a:rPr lang="en-GB" altLang="en-US" sz="2000" dirty="0" smtClean="0">
                <a:latin typeface="Times New Roman" panose="02020603050405020304" pitchFamily="18" charset="0"/>
              </a:rPr>
              <a:t>	D87M10</a:t>
            </a:r>
            <a:r>
              <a:rPr lang="en-GB" altLang="en-US" sz="2000" i="1" baseline="-25000" dirty="0" smtClean="0">
                <a:latin typeface="Times New Roman" panose="02020603050405020304" pitchFamily="18" charset="0"/>
              </a:rPr>
              <a:t>t</a:t>
            </a:r>
            <a:r>
              <a:rPr lang="en-GB" altLang="en-US" sz="2000" dirty="0" smtClean="0">
                <a:latin typeface="Times New Roman" panose="02020603050405020304" pitchFamily="18" charset="0"/>
              </a:rPr>
              <a:t> = 1 during October 1987 and zero otherwise.</a:t>
            </a:r>
          </a:p>
          <a:p>
            <a:pPr algn="just" eaLnBrk="1" hangingPunct="1">
              <a:lnSpc>
                <a:spcPct val="90000"/>
              </a:lnSpc>
              <a:buFontTx/>
              <a:buNone/>
            </a:pPr>
            <a:r>
              <a:rPr lang="en-GB" altLang="en-US" sz="2000" dirty="0" smtClean="0">
                <a:latin typeface="Times New Roman" panose="02020603050405020304" pitchFamily="18" charset="0"/>
              </a:rPr>
              <a:t>	</a:t>
            </a:r>
            <a:r>
              <a:rPr lang="en-GB" altLang="en-US" sz="2000" b="1" dirty="0" smtClean="0">
                <a:solidFill>
                  <a:schemeClr val="accent1"/>
                </a:solidFill>
                <a:latin typeface="Times New Roman" panose="02020603050405020304" pitchFamily="18" charset="0"/>
              </a:rPr>
              <a:t>This effectively knocks out that observation</a:t>
            </a:r>
            <a:r>
              <a:rPr lang="en-GB" altLang="en-US" sz="2000" dirty="0" smtClean="0">
                <a:latin typeface="Times New Roman" panose="02020603050405020304" pitchFamily="18" charset="0"/>
              </a:rPr>
              <a:t>. But we need a theoretical reason for adding dummy variables. </a:t>
            </a:r>
          </a:p>
          <a:p>
            <a:pPr eaLnBrk="1" hangingPunct="1">
              <a:lnSpc>
                <a:spcPct val="90000"/>
              </a:lnSpc>
            </a:pPr>
            <a:endParaRPr lang="en-US" altLang="en-US" sz="2000" dirty="0" smtClean="0">
              <a:latin typeface="Times New Roman" panose="02020603050405020304" pitchFamily="18" charset="0"/>
            </a:endParaRPr>
          </a:p>
        </p:txBody>
      </p:sp>
      <p:pic>
        <p:nvPicPr>
          <p:cNvPr id="4506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0388" y="1676400"/>
            <a:ext cx="54832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8F38BB1-071D-4CB7-8E29-F55EBD758E90}" type="slidenum">
              <a:rPr lang="en-GB" altLang="en-US" sz="1400">
                <a:latin typeface="Times New Roman" panose="02020603050405020304" pitchFamily="18" charset="0"/>
              </a:rPr>
              <a:pPr>
                <a:spcBef>
                  <a:spcPct val="0"/>
                </a:spcBef>
                <a:buFontTx/>
                <a:buNone/>
              </a:pPr>
              <a:t>46</a:t>
            </a:fld>
            <a:endParaRPr lang="en-GB" altLang="en-US" sz="1400">
              <a:latin typeface="Times New Roman" panose="02020603050405020304" pitchFamily="18" charset="0"/>
            </a:endParaRPr>
          </a:p>
        </p:txBody>
      </p:sp>
      <p:sp>
        <p:nvSpPr>
          <p:cNvPr id="37892" name="Rectangle 1026"/>
          <p:cNvSpPr>
            <a:spLocks noGrp="1" noChangeArrowheads="1"/>
          </p:cNvSpPr>
          <p:nvPr>
            <p:ph type="title"/>
          </p:nvPr>
        </p:nvSpPr>
        <p:spPr>
          <a:xfrm>
            <a:off x="12192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Adopting the Wrong Functional Form</a:t>
            </a:r>
            <a:br>
              <a:rPr lang="en-GB" altLang="en-US" sz="2500" b="1" dirty="0" smtClean="0">
                <a:solidFill>
                  <a:schemeClr val="tx1"/>
                </a:solidFill>
                <a:latin typeface="Times New Roman" panose="02020603050405020304" pitchFamily="18" charset="0"/>
              </a:rPr>
            </a:b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37893" name="Rectangle 1027"/>
              <p:cNvSpPr>
                <a:spLocks noGrp="1" noChangeArrowheads="1"/>
              </p:cNvSpPr>
              <p:nvPr>
                <p:ph type="body" idx="1"/>
              </p:nvPr>
            </p:nvSpPr>
            <p:spPr>
              <a:xfrm>
                <a:off x="304800" y="1828800"/>
                <a:ext cx="8610600" cy="4229100"/>
              </a:xfrm>
            </p:spPr>
            <p:txBody>
              <a:bodyPr/>
              <a:lstStyle/>
              <a:p>
                <a:pPr algn="just" eaLnBrk="1" hangingPunct="1">
                  <a:lnSpc>
                    <a:spcPct val="90000"/>
                  </a:lnSpc>
                </a:pPr>
                <a:r>
                  <a:rPr lang="en-GB" altLang="en-US" sz="2000" dirty="0" smtClean="0">
                    <a:latin typeface="Times New Roman" panose="02020603050405020304" pitchFamily="18" charset="0"/>
                  </a:rPr>
                  <a:t>We have previously assumed that the appropriate functional form is linear.</a:t>
                </a:r>
              </a:p>
              <a:p>
                <a:pPr algn="just" eaLnBrk="1" hangingPunct="1">
                  <a:lnSpc>
                    <a:spcPct val="90000"/>
                  </a:lnSpc>
                </a:pPr>
                <a:r>
                  <a:rPr lang="en-GB" altLang="en-US" sz="2000" dirty="0" smtClean="0">
                    <a:latin typeface="Times New Roman" panose="02020603050405020304" pitchFamily="18" charset="0"/>
                  </a:rPr>
                  <a:t>This may not always be true</a:t>
                </a:r>
                <a:r>
                  <a:rPr lang="cs-CZ" altLang="en-US" sz="2000" dirty="0" smtClean="0">
                    <a:latin typeface="Times New Roman" panose="02020603050405020304" pitchFamily="18" charset="0"/>
                  </a:rPr>
                  <a:t> – </a:t>
                </a:r>
                <a:r>
                  <a:rPr lang="cs-CZ" altLang="en-US" sz="2000" b="1" dirty="0" smtClean="0">
                    <a:solidFill>
                      <a:schemeClr val="accent1"/>
                    </a:solidFill>
                    <a:latin typeface="Times New Roman" panose="02020603050405020304" pitchFamily="18" charset="0"/>
                  </a:rPr>
                  <a:t>and all the nonlinearity is captured in </a:t>
                </a:r>
                <a14:m>
                  <m:oMath xmlns:m="http://schemas.openxmlformats.org/officeDocument/2006/math">
                    <m:sSub>
                      <m:sSubPr>
                        <m:ctrlPr>
                          <a:rPr lang="en-US" altLang="en-US" sz="2000" b="1" i="1" smtClean="0">
                            <a:solidFill>
                              <a:schemeClr val="accent1"/>
                            </a:solidFill>
                            <a:latin typeface="Cambria Math" panose="02040503050406030204" pitchFamily="18" charset="0"/>
                          </a:rPr>
                        </m:ctrlPr>
                      </m:sSubPr>
                      <m:e>
                        <m:acc>
                          <m:accPr>
                            <m:chr m:val="̂"/>
                            <m:ctrlPr>
                              <a:rPr lang="en-US" altLang="en-US" sz="2000" b="1" i="1" smtClean="0">
                                <a:solidFill>
                                  <a:schemeClr val="accent1"/>
                                </a:solidFill>
                                <a:latin typeface="Cambria Math" panose="02040503050406030204" pitchFamily="18" charset="0"/>
                              </a:rPr>
                            </m:ctrlPr>
                          </m:accPr>
                          <m:e>
                            <m:r>
                              <a:rPr lang="cs-CZ" altLang="en-US" sz="2000" b="1" i="1" smtClean="0">
                                <a:solidFill>
                                  <a:schemeClr val="accent1"/>
                                </a:solidFill>
                                <a:latin typeface="Cambria Math" panose="02040503050406030204" pitchFamily="18" charset="0"/>
                              </a:rPr>
                              <m:t>𝒖</m:t>
                            </m:r>
                          </m:e>
                        </m:acc>
                      </m:e>
                      <m:sub>
                        <m:r>
                          <a:rPr lang="en-US" altLang="en-US" sz="2000" b="1" i="1" smtClean="0">
                            <a:solidFill>
                              <a:schemeClr val="accent1"/>
                            </a:solidFill>
                            <a:latin typeface="Cambria Math" panose="02040503050406030204" pitchFamily="18" charset="0"/>
                          </a:rPr>
                          <m:t>𝒕</m:t>
                        </m:r>
                      </m:sub>
                    </m:sSub>
                  </m:oMath>
                </a14:m>
                <a:r>
                  <a:rPr lang="cs-CZ" altLang="en-US" sz="2000" dirty="0" smtClean="0">
                    <a:latin typeface="Times New Roman" panose="02020603050405020304" pitchFamily="18" charset="0"/>
                  </a:rPr>
                  <a:t> </a:t>
                </a:r>
                <a:r>
                  <a:rPr lang="en-GB" altLang="en-US" sz="2000" dirty="0" smtClean="0">
                    <a:latin typeface="Times New Roman" panose="02020603050405020304" pitchFamily="18" charset="0"/>
                  </a:rPr>
                  <a:t>.</a:t>
                </a:r>
              </a:p>
              <a:p>
                <a:pPr algn="just" eaLnBrk="1" hangingPunct="1">
                  <a:lnSpc>
                    <a:spcPct val="90000"/>
                  </a:lnSpc>
                </a:pPr>
                <a:r>
                  <a:rPr lang="en-GB" altLang="en-US" sz="2000" dirty="0" smtClean="0">
                    <a:latin typeface="Times New Roman" panose="02020603050405020304" pitchFamily="18" charset="0"/>
                  </a:rPr>
                  <a:t>We can formally test this using </a:t>
                </a:r>
                <a:r>
                  <a:rPr lang="en-GB" altLang="en-US" sz="2000" b="1" dirty="0" smtClean="0">
                    <a:solidFill>
                      <a:schemeClr val="accent1"/>
                    </a:solidFill>
                    <a:latin typeface="Times New Roman" panose="02020603050405020304" pitchFamily="18" charset="0"/>
                  </a:rPr>
                  <a:t>Ramsey’s RESET test</a:t>
                </a:r>
                <a:r>
                  <a:rPr lang="en-GB" altLang="en-US" sz="2000" dirty="0" smtClean="0">
                    <a:latin typeface="Times New Roman" panose="02020603050405020304" pitchFamily="18" charset="0"/>
                  </a:rPr>
                  <a:t>, which is a general test for misspecification of functional form. </a:t>
                </a:r>
              </a:p>
              <a:p>
                <a:pPr algn="just" eaLnBrk="1" hangingPunct="1">
                  <a:lnSpc>
                    <a:spcPct val="90000"/>
                  </a:lnSpc>
                </a:pPr>
                <a:endParaRPr lang="en-GB" altLang="en-US" sz="12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Essentially the method works by adding higher order terms of the fitted values (e.g.          etc.) into an auxiliary regression:</a:t>
                </a:r>
              </a:p>
              <a:p>
                <a:pPr algn="just" eaLnBrk="1" hangingPunct="1">
                  <a:lnSpc>
                    <a:spcPct val="90000"/>
                  </a:lnSpc>
                  <a:buFontTx/>
                  <a:buNone/>
                </a:pPr>
                <a:r>
                  <a:rPr lang="en-GB" altLang="en-US" sz="2000" dirty="0" smtClean="0">
                    <a:latin typeface="Times New Roman" panose="02020603050405020304" pitchFamily="18" charset="0"/>
                  </a:rPr>
                  <a:t>	Regress    on powers of the fitted values:</a:t>
                </a:r>
              </a:p>
              <a:p>
                <a:pPr marL="0" indent="0" algn="just" eaLnBrk="1" hangingPunct="1">
                  <a:lnSpc>
                    <a:spcPct val="90000"/>
                  </a:lnSpc>
                  <a:buNone/>
                </a:pPr>
                <a:r>
                  <a:rPr lang="cs-CZ" altLang="en-US" sz="2000" dirty="0" smtClean="0">
                    <a:latin typeface="Times New Roman" panose="02020603050405020304" pitchFamily="18" charset="0"/>
                  </a:rPr>
                  <a:t>(1)					Where e.g. </a:t>
                </a:r>
                <a:endParaRPr lang="en-GB" altLang="en-US" sz="2000" dirty="0" smtClean="0">
                  <a:latin typeface="Times New Roman" panose="02020603050405020304" pitchFamily="18" charset="0"/>
                </a:endParaRPr>
              </a:p>
              <a:p>
                <a:pPr algn="just" eaLnBrk="1" hangingPunct="1">
                  <a:lnSpc>
                    <a:spcPct val="90000"/>
                  </a:lnSpc>
                  <a:buFontTx/>
                  <a:buNone/>
                </a:pPr>
                <a:r>
                  <a:rPr lang="en-GB" altLang="en-US" sz="2000" dirty="0" smtClean="0">
                    <a:latin typeface="Times New Roman" panose="02020603050405020304" pitchFamily="18" charset="0"/>
                  </a:rPr>
                  <a:t>	Obtain </a:t>
                </a:r>
                <a:r>
                  <a:rPr lang="en-GB" altLang="en-US" sz="2000" i="1" dirty="0" smtClean="0">
                    <a:latin typeface="Times New Roman" panose="02020603050405020304" pitchFamily="18" charset="0"/>
                  </a:rPr>
                  <a:t>R</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 from this regression. The test statistic is given by </a:t>
                </a:r>
                <a:r>
                  <a:rPr lang="en-GB" altLang="en-US" sz="2000" i="1" dirty="0" smtClean="0">
                    <a:latin typeface="Times New Roman" panose="02020603050405020304" pitchFamily="18" charset="0"/>
                  </a:rPr>
                  <a:t>TR</a:t>
                </a:r>
                <a:r>
                  <a:rPr lang="en-GB" altLang="en-US" sz="2000" baseline="30000" dirty="0" smtClean="0">
                    <a:latin typeface="Times New Roman" panose="02020603050405020304" pitchFamily="18" charset="0"/>
                  </a:rPr>
                  <a:t>2</a:t>
                </a:r>
                <a:r>
                  <a:rPr lang="en-GB" altLang="en-US" sz="2000" dirty="0" smtClean="0">
                    <a:latin typeface="Times New Roman" panose="02020603050405020304" pitchFamily="18" charset="0"/>
                  </a:rPr>
                  <a:t> and is distributed as a                . H</a:t>
                </a:r>
                <a:r>
                  <a:rPr lang="en-GB" altLang="en-US" sz="2000" baseline="-25000" dirty="0" smtClean="0">
                    <a:latin typeface="Times New Roman" panose="02020603050405020304" pitchFamily="18" charset="0"/>
                  </a:rPr>
                  <a:t>0</a:t>
                </a:r>
                <a:r>
                  <a:rPr lang="en-GB" altLang="en-US" sz="2000" dirty="0" smtClean="0">
                    <a:latin typeface="Times New Roman" panose="02020603050405020304" pitchFamily="18" charset="0"/>
                  </a:rPr>
                  <a:t>:</a:t>
                </a:r>
                <a:r>
                  <a:rPr lang="cs-CZ" altLang="en-US" sz="2000" dirty="0" smtClean="0">
                    <a:latin typeface="Times New Roman" panose="02020603050405020304" pitchFamily="18" charset="0"/>
                  </a:rPr>
                  <a:t> </a:t>
                </a:r>
                <a14:m>
                  <m:oMath xmlns:m="http://schemas.openxmlformats.org/officeDocument/2006/math">
                    <m:sSub>
                      <m:sSubPr>
                        <m:ctrlPr>
                          <a:rPr lang="cs-CZ" altLang="en-US" sz="2000" b="0" i="1" smtClean="0">
                            <a:latin typeface="Cambria Math" panose="02040503050406030204" pitchFamily="18" charset="0"/>
                            <a:ea typeface="Cambria Math" panose="02040503050406030204" pitchFamily="18" charset="0"/>
                          </a:rPr>
                        </m:ctrlPr>
                      </m:sSubPr>
                      <m:e>
                        <m:r>
                          <a:rPr lang="cs-CZ" altLang="en-US" sz="2000" b="0" i="1" smtClean="0">
                            <a:latin typeface="Cambria Math" panose="02040503050406030204" pitchFamily="18" charset="0"/>
                            <a:ea typeface="Cambria Math" panose="02040503050406030204" pitchFamily="18" charset="0"/>
                          </a:rPr>
                          <m:t>(</m:t>
                        </m:r>
                        <m:r>
                          <a:rPr lang="en-GB" altLang="en-US" sz="2000" i="1" smtClean="0">
                            <a:latin typeface="Cambria Math" panose="02040503050406030204" pitchFamily="18" charset="0"/>
                            <a:ea typeface="Cambria Math" panose="02040503050406030204" pitchFamily="18" charset="0"/>
                          </a:rPr>
                          <m:t>𝛽</m:t>
                        </m:r>
                      </m:e>
                      <m:sub>
                        <m:r>
                          <a:rPr lang="cs-CZ" altLang="en-US" sz="2000" b="0" i="1" smtClean="0">
                            <a:latin typeface="Cambria Math" panose="02040503050406030204" pitchFamily="18" charset="0"/>
                            <a:ea typeface="Cambria Math" panose="02040503050406030204" pitchFamily="18" charset="0"/>
                          </a:rPr>
                          <m:t>1</m:t>
                        </m:r>
                      </m:sub>
                    </m:sSub>
                    <m:r>
                      <a:rPr lang="cs-CZ" altLang="en-US" sz="2000" b="0" i="1" smtClean="0">
                        <a:latin typeface="Cambria Math" panose="02040503050406030204" pitchFamily="18" charset="0"/>
                        <a:ea typeface="Cambria Math" panose="02040503050406030204" pitchFamily="18" charset="0"/>
                      </a:rPr>
                      <m:t>=0</m:t>
                    </m:r>
                  </m:oMath>
                </a14:m>
                <a:r>
                  <a:rPr lang="cs-CZ" altLang="en-US" sz="2000" dirty="0" smtClean="0">
                    <a:latin typeface="Times New Roman" panose="02020603050405020304" pitchFamily="18" charset="0"/>
                  </a:rPr>
                  <a:t> and ... and </a:t>
                </a:r>
                <a14:m>
                  <m:oMath xmlns:m="http://schemas.openxmlformats.org/officeDocument/2006/math">
                    <m:sSub>
                      <m:sSubPr>
                        <m:ctrlPr>
                          <a:rPr lang="cs-CZ" altLang="en-US" sz="2000" b="0" i="1" smtClean="0">
                            <a:latin typeface="Cambria Math" panose="02040503050406030204" pitchFamily="18" charset="0"/>
                            <a:ea typeface="Cambria Math" panose="02040503050406030204" pitchFamily="18" charset="0"/>
                          </a:rPr>
                        </m:ctrlPr>
                      </m:sSubPr>
                      <m:e>
                        <m:r>
                          <a:rPr lang="en-GB" altLang="en-US" sz="2000" i="1" smtClean="0">
                            <a:latin typeface="Cambria Math" panose="02040503050406030204" pitchFamily="18" charset="0"/>
                            <a:ea typeface="Cambria Math" panose="02040503050406030204" pitchFamily="18" charset="0"/>
                          </a:rPr>
                          <m:t>𝛽</m:t>
                        </m:r>
                      </m:e>
                      <m:sub>
                        <m:r>
                          <a:rPr lang="cs-CZ" altLang="en-US" sz="2000" b="0" i="1" smtClean="0">
                            <a:latin typeface="Cambria Math" panose="02040503050406030204" pitchFamily="18" charset="0"/>
                            <a:ea typeface="Cambria Math" panose="02040503050406030204" pitchFamily="18" charset="0"/>
                          </a:rPr>
                          <m:t>𝑝</m:t>
                        </m:r>
                        <m:r>
                          <a:rPr lang="cs-CZ" altLang="en-US" sz="2000" b="0" i="1" smtClean="0">
                            <a:latin typeface="Cambria Math" panose="02040503050406030204" pitchFamily="18" charset="0"/>
                            <a:ea typeface="Cambria Math" panose="02040503050406030204" pitchFamily="18" charset="0"/>
                          </a:rPr>
                          <m:t>−1</m:t>
                        </m:r>
                      </m:sub>
                    </m:sSub>
                    <m:r>
                      <a:rPr lang="cs-CZ" altLang="en-US" sz="2000" b="0" i="1" smtClean="0">
                        <a:latin typeface="Cambria Math" panose="02040503050406030204" pitchFamily="18" charset="0"/>
                        <a:ea typeface="Cambria Math" panose="02040503050406030204" pitchFamily="18" charset="0"/>
                      </a:rPr>
                      <m:t>=0</m:t>
                    </m:r>
                  </m:oMath>
                </a14:m>
                <a:r>
                  <a:rPr lang="cs-CZ" altLang="en-US" sz="2000" dirty="0" smtClean="0">
                    <a:latin typeface="Times New Roman" panose="02020603050405020304" pitchFamily="18" charset="0"/>
                  </a:rPr>
                  <a:t>)</a:t>
                </a:r>
                <a:endParaRPr lang="en-GB" altLang="en-US" sz="2000" dirty="0" smtClean="0">
                  <a:latin typeface="Times New Roman" panose="02020603050405020304" pitchFamily="18" charset="0"/>
                </a:endParaRPr>
              </a:p>
              <a:p>
                <a:pPr algn="just" eaLnBrk="1" hangingPunct="1">
                  <a:lnSpc>
                    <a:spcPct val="90000"/>
                  </a:lnSpc>
                </a:pPr>
                <a:endParaRPr lang="en-GB" altLang="en-US" sz="8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So if the value of the test statistic is greater than a             then reject the null hypothesis that the functional form was correct.</a:t>
                </a:r>
                <a:r>
                  <a:rPr lang="cs-CZ" altLang="en-US" sz="2000" dirty="0" smtClean="0">
                    <a:latin typeface="Times New Roman" panose="02020603050405020304" pitchFamily="18" charset="0"/>
                  </a:rPr>
                  <a:t> </a:t>
                </a:r>
              </a:p>
              <a:p>
                <a:pPr algn="just" eaLnBrk="1" hangingPunct="1">
                  <a:lnSpc>
                    <a:spcPct val="90000"/>
                  </a:lnSpc>
                </a:pPr>
                <a:r>
                  <a:rPr lang="cs-CZ" altLang="en-US" sz="2000" dirty="0" smtClean="0">
                    <a:latin typeface="Times New Roman" panose="02020603050405020304" pitchFamily="18" charset="0"/>
                  </a:rPr>
                  <a:t>OR an </a:t>
                </a:r>
                <a:r>
                  <a:rPr lang="cs-CZ" altLang="en-US" sz="2000" b="1" dirty="0" smtClean="0">
                    <a:latin typeface="Times New Roman" panose="02020603050405020304" pitchFamily="18" charset="0"/>
                  </a:rPr>
                  <a:t>F-test</a:t>
                </a:r>
                <a:r>
                  <a:rPr lang="cs-CZ" altLang="en-US" sz="2000" dirty="0" smtClean="0">
                    <a:latin typeface="Times New Roman" panose="02020603050405020304" pitchFamily="18" charset="0"/>
                  </a:rPr>
                  <a:t> alternative (1) as unrestricted regression and restricted </a:t>
                </a:r>
                <a:endParaRPr lang="en-GB" altLang="en-US" sz="2000" dirty="0" smtClean="0">
                  <a:latin typeface="Times New Roman" panose="02020603050405020304" pitchFamily="18" charset="0"/>
                </a:endParaRPr>
              </a:p>
            </p:txBody>
          </p:sp>
        </mc:Choice>
        <mc:Fallback xmlns="">
          <p:sp>
            <p:nvSpPr>
              <p:cNvPr id="37893" name="Rectangle 1027"/>
              <p:cNvSpPr>
                <a:spLocks noGrp="1" noRot="1" noChangeAspect="1" noMove="1" noResize="1" noEditPoints="1" noAdjustHandles="1" noChangeArrowheads="1" noChangeShapeType="1" noTextEdit="1"/>
              </p:cNvSpPr>
              <p:nvPr>
                <p:ph type="body" idx="1"/>
              </p:nvPr>
            </p:nvSpPr>
            <p:spPr>
              <a:xfrm>
                <a:off x="304800" y="1828800"/>
                <a:ext cx="8610600" cy="4229100"/>
              </a:xfrm>
              <a:blipFill rotWithShape="0">
                <a:blip r:embed="rId3"/>
                <a:stretch>
                  <a:fillRect l="-708" t="-1441" r="-637" b="-9078"/>
                </a:stretch>
              </a:blipFill>
            </p:spPr>
            <p:txBody>
              <a:bodyPr/>
              <a:lstStyle/>
              <a:p>
                <a:r>
                  <a:rPr lang="en-US">
                    <a:noFill/>
                  </a:rPr>
                  <a:t> </a:t>
                </a:r>
              </a:p>
            </p:txBody>
          </p:sp>
        </mc:Fallback>
      </mc:AlternateContent>
      <p:pic>
        <p:nvPicPr>
          <p:cNvPr id="37895" name="Picture 10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3609622"/>
            <a:ext cx="533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103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3313" y="4879622"/>
            <a:ext cx="9032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0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4713" y="5350933"/>
            <a:ext cx="9032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2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5095" y="4259086"/>
            <a:ext cx="3402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030"/>
          <p:cNvGraphicFramePr>
            <a:graphicFrameLocks noChangeAspect="1"/>
          </p:cNvGraphicFramePr>
          <p:nvPr>
            <p:extLst>
              <p:ext uri="{D42A27DB-BD31-4B8C-83A1-F6EECF244321}">
                <p14:modId xmlns:p14="http://schemas.microsoft.com/office/powerpoint/2010/main" val="4064788401"/>
              </p:ext>
            </p:extLst>
          </p:nvPr>
        </p:nvGraphicFramePr>
        <p:xfrm>
          <a:off x="6148564" y="4137554"/>
          <a:ext cx="2736850" cy="485775"/>
        </p:xfrm>
        <a:graphic>
          <a:graphicData uri="http://schemas.openxmlformats.org/presentationml/2006/ole">
            <mc:AlternateContent xmlns:mc="http://schemas.openxmlformats.org/markup-compatibility/2006">
              <mc:Choice xmlns:v="urn:schemas-microsoft-com:vml" Requires="v">
                <p:oleObj spid="_x0000_s55351" name="Kaava" r:id="rId7" imgW="1638000" imgH="291960" progId="Equation.3">
                  <p:embed/>
                </p:oleObj>
              </mc:Choice>
              <mc:Fallback>
                <p:oleObj name="Kaava" r:id="rId7" imgW="1638000" imgH="291960" progId="Equation.3">
                  <p:embed/>
                  <p:pic>
                    <p:nvPicPr>
                      <p:cNvPr id="0" name=""/>
                      <p:cNvPicPr>
                        <a:picLocks noChangeAspect="1" noChangeArrowheads="1"/>
                      </p:cNvPicPr>
                      <p:nvPr/>
                    </p:nvPicPr>
                    <p:blipFill>
                      <a:blip r:embed="rId8"/>
                      <a:srcRect/>
                      <a:stretch>
                        <a:fillRect/>
                      </a:stretch>
                    </p:blipFill>
                    <p:spPr bwMode="auto">
                      <a:xfrm>
                        <a:off x="6148564" y="4137554"/>
                        <a:ext cx="27368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030"/>
          <p:cNvGraphicFramePr>
            <a:graphicFrameLocks noChangeAspect="1"/>
          </p:cNvGraphicFramePr>
          <p:nvPr>
            <p:extLst>
              <p:ext uri="{D42A27DB-BD31-4B8C-83A1-F6EECF244321}">
                <p14:modId xmlns:p14="http://schemas.microsoft.com/office/powerpoint/2010/main" val="1857181801"/>
              </p:ext>
            </p:extLst>
          </p:nvPr>
        </p:nvGraphicFramePr>
        <p:xfrm>
          <a:off x="7728752" y="5933281"/>
          <a:ext cx="1209675" cy="401637"/>
        </p:xfrm>
        <a:graphic>
          <a:graphicData uri="http://schemas.openxmlformats.org/presentationml/2006/ole">
            <mc:AlternateContent xmlns:mc="http://schemas.openxmlformats.org/markup-compatibility/2006">
              <mc:Choice xmlns:v="urn:schemas-microsoft-com:vml" Requires="v">
                <p:oleObj spid="_x0000_s55352" name="Kaava" r:id="rId9" imgW="723600" imgH="241200" progId="Equation.3">
                  <p:embed/>
                </p:oleObj>
              </mc:Choice>
              <mc:Fallback>
                <p:oleObj name="Kaava" r:id="rId9" imgW="723600" imgH="241200" progId="Equation.3">
                  <p:embed/>
                  <p:pic>
                    <p:nvPicPr>
                      <p:cNvPr id="0" name=""/>
                      <p:cNvPicPr>
                        <a:picLocks noChangeAspect="1" noChangeArrowheads="1"/>
                      </p:cNvPicPr>
                      <p:nvPr/>
                    </p:nvPicPr>
                    <p:blipFill>
                      <a:blip r:embed="rId10"/>
                      <a:srcRect/>
                      <a:stretch>
                        <a:fillRect/>
                      </a:stretch>
                    </p:blipFill>
                    <p:spPr bwMode="auto">
                      <a:xfrm>
                        <a:off x="7728752" y="5933281"/>
                        <a:ext cx="1209675"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1178976" y="3615167"/>
                <a:ext cx="641201" cy="280205"/>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rPr>
                          </m:ctrlPr>
                        </m:sSubSupPr>
                        <m:e>
                          <m:acc>
                            <m:accPr>
                              <m:chr m:val="̂"/>
                              <m:ctrlPr>
                                <a:rPr lang="en-US" sz="1800" i="1" smtClean="0">
                                  <a:latin typeface="Cambria Math" panose="02040503050406030204" pitchFamily="18" charset="0"/>
                                </a:rPr>
                              </m:ctrlPr>
                            </m:accPr>
                            <m:e>
                              <m:r>
                                <a:rPr lang="cs-CZ" sz="1800" b="0" i="1" smtClean="0">
                                  <a:latin typeface="Cambria Math" panose="02040503050406030204" pitchFamily="18" charset="0"/>
                                </a:rPr>
                                <m:t>𝑦</m:t>
                              </m:r>
                            </m:e>
                          </m:acc>
                        </m:e>
                        <m:sub>
                          <m:r>
                            <a:rPr lang="cs-CZ" sz="1800" b="0" i="1" smtClean="0">
                              <a:latin typeface="Cambria Math" panose="02040503050406030204" pitchFamily="18" charset="0"/>
                            </a:rPr>
                            <m:t>𝑡</m:t>
                          </m:r>
                        </m:sub>
                        <m:sup>
                          <m:r>
                            <a:rPr lang="cs-CZ" sz="1800" b="0" i="1" smtClean="0">
                              <a:latin typeface="Cambria Math" panose="02040503050406030204" pitchFamily="18" charset="0"/>
                            </a:rPr>
                            <m:t>2</m:t>
                          </m:r>
                        </m:sup>
                      </m:sSubSup>
                      <m:r>
                        <a:rPr lang="cs-CZ" sz="1800" b="0" i="1" smtClean="0">
                          <a:latin typeface="Cambria Math" panose="02040503050406030204" pitchFamily="18" charset="0"/>
                        </a:rPr>
                        <m:t>,</m:t>
                      </m:r>
                      <m:sSubSup>
                        <m:sSubSupPr>
                          <m:ctrlPr>
                            <a:rPr lang="en-US" sz="1800" i="1">
                              <a:latin typeface="Cambria Math" panose="02040503050406030204" pitchFamily="18" charset="0"/>
                            </a:rPr>
                          </m:ctrlPr>
                        </m:sSubSupPr>
                        <m:e>
                          <m:acc>
                            <m:accPr>
                              <m:chr m:val="̂"/>
                              <m:ctrlPr>
                                <a:rPr lang="en-US" sz="1800" i="1">
                                  <a:latin typeface="Cambria Math" panose="02040503050406030204" pitchFamily="18" charset="0"/>
                                </a:rPr>
                              </m:ctrlPr>
                            </m:accPr>
                            <m:e>
                              <m:r>
                                <a:rPr lang="cs-CZ" sz="1800" i="1">
                                  <a:latin typeface="Cambria Math" panose="02040503050406030204" pitchFamily="18" charset="0"/>
                                </a:rPr>
                                <m:t>𝑦</m:t>
                              </m:r>
                            </m:e>
                          </m:acc>
                        </m:e>
                        <m:sub>
                          <m:r>
                            <a:rPr lang="cs-CZ" sz="1800" i="1">
                              <a:latin typeface="Cambria Math" panose="02040503050406030204" pitchFamily="18" charset="0"/>
                            </a:rPr>
                            <m:t>𝑡</m:t>
                          </m:r>
                        </m:sub>
                        <m:sup>
                          <m:r>
                            <a:rPr lang="cs-CZ" sz="1800" b="0" i="1" smtClean="0">
                              <a:latin typeface="Cambria Math" panose="02040503050406030204" pitchFamily="18" charset="0"/>
                            </a:rPr>
                            <m:t>3</m:t>
                          </m:r>
                        </m:sup>
                      </m:sSubSup>
                    </m:oMath>
                  </m:oMathPara>
                </a14:m>
                <a:endParaRPr lang="en-US" sz="1800" dirty="0"/>
              </a:p>
            </p:txBody>
          </p:sp>
        </mc:Choice>
        <mc:Fallback xmlns="">
          <p:sp>
            <p:nvSpPr>
              <p:cNvPr id="2" name="TextBox 1"/>
              <p:cNvSpPr txBox="1">
                <a:spLocks noRot="1" noChangeAspect="1" noMove="1" noResize="1" noEditPoints="1" noAdjustHandles="1" noChangeArrowheads="1" noChangeShapeType="1" noTextEdit="1"/>
              </p:cNvSpPr>
              <p:nvPr/>
            </p:nvSpPr>
            <p:spPr>
              <a:xfrm>
                <a:off x="1178976" y="3615167"/>
                <a:ext cx="641201" cy="280205"/>
              </a:xfrm>
              <a:prstGeom prst="rect">
                <a:avLst/>
              </a:prstGeom>
              <a:blipFill>
                <a:blip r:embed="rId11"/>
                <a:stretch>
                  <a:fillRect l="-8491" t="-19565" r="-35849"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485900" y="3898154"/>
                <a:ext cx="25595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cs-CZ" sz="1800" i="1">
                              <a:latin typeface="Cambria Math" panose="02040503050406030204" pitchFamily="18" charset="0"/>
                            </a:rPr>
                          </m:ctrlPr>
                        </m:sSubPr>
                        <m:e>
                          <m:acc>
                            <m:accPr>
                              <m:chr m:val="̂"/>
                              <m:ctrlPr>
                                <a:rPr lang="cs-CZ" sz="1800" i="1">
                                  <a:latin typeface="Cambria Math" panose="02040503050406030204" pitchFamily="18" charset="0"/>
                                </a:rPr>
                              </m:ctrlPr>
                            </m:accPr>
                            <m:e>
                              <m:r>
                                <a:rPr lang="cs-CZ" sz="1800" i="1">
                                  <a:latin typeface="Cambria Math" panose="02040503050406030204" pitchFamily="18" charset="0"/>
                                </a:rPr>
                                <m:t>𝑢</m:t>
                              </m:r>
                            </m:e>
                          </m:acc>
                        </m:e>
                        <m:sub>
                          <m:r>
                            <a:rPr lang="cs-CZ" sz="1800" i="1">
                              <a:latin typeface="Cambria Math" panose="02040503050406030204" pitchFamily="18" charset="0"/>
                            </a:rPr>
                            <m:t>𝑡</m:t>
                          </m:r>
                        </m:sub>
                      </m:sSub>
                    </m:oMath>
                  </m:oMathPara>
                </a14:m>
                <a:endParaRPr lang="en-US" sz="1800" dirty="0"/>
              </a:p>
            </p:txBody>
          </p:sp>
        </mc:Choice>
        <mc:Fallback xmlns="">
          <p:sp>
            <p:nvSpPr>
              <p:cNvPr id="3" name="Rectangle 2"/>
              <p:cNvSpPr>
                <a:spLocks noRot="1" noChangeAspect="1" noMove="1" noResize="1" noEditPoints="1" noAdjustHandles="1" noChangeArrowheads="1" noChangeShapeType="1" noTextEdit="1"/>
              </p:cNvSpPr>
              <p:nvPr/>
            </p:nvSpPr>
            <p:spPr>
              <a:xfrm>
                <a:off x="1485900" y="3898154"/>
                <a:ext cx="255957" cy="369332"/>
              </a:xfrm>
              <a:prstGeom prst="rect">
                <a:avLst/>
              </a:prstGeom>
              <a:blipFill>
                <a:blip r:embed="rId12"/>
                <a:stretch>
                  <a:fillRect t="-4918" r="-380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971600" y="4225951"/>
                <a:ext cx="3960440" cy="372281"/>
              </a:xfrm>
              <a:prstGeom prst="rect">
                <a:avLst/>
              </a:prstGeom>
              <a:solidFill>
                <a:srgbClr val="FFFFFF"/>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cs-CZ" sz="1600" i="1" smtClean="0">
                              <a:latin typeface="Cambria Math" panose="02040503050406030204" pitchFamily="18" charset="0"/>
                            </a:rPr>
                          </m:ctrlPr>
                        </m:sSubPr>
                        <m:e>
                          <m:acc>
                            <m:accPr>
                              <m:chr m:val="̂"/>
                              <m:ctrlPr>
                                <a:rPr lang="cs-CZ" sz="1600" i="1">
                                  <a:latin typeface="Cambria Math" panose="02040503050406030204" pitchFamily="18" charset="0"/>
                                </a:rPr>
                              </m:ctrlPr>
                            </m:accPr>
                            <m:e>
                              <m:r>
                                <a:rPr lang="cs-CZ" sz="1600" i="1">
                                  <a:latin typeface="Cambria Math" panose="02040503050406030204" pitchFamily="18" charset="0"/>
                                </a:rPr>
                                <m:t>𝑢</m:t>
                              </m:r>
                            </m:e>
                          </m:acc>
                        </m:e>
                        <m:sub>
                          <m:r>
                            <a:rPr lang="cs-CZ" sz="1600" i="1">
                              <a:latin typeface="Cambria Math" panose="02040503050406030204" pitchFamily="18" charset="0"/>
                            </a:rPr>
                            <m:t>𝑡</m:t>
                          </m:r>
                        </m:sub>
                      </m:sSub>
                      <m:r>
                        <a:rPr lang="cs-CZ" sz="1600" b="0" i="1" smtClean="0">
                          <a:latin typeface="Cambria Math" panose="02040503050406030204" pitchFamily="18" charset="0"/>
                        </a:rPr>
                        <m:t>=</m:t>
                      </m:r>
                      <m:sSub>
                        <m:sSubPr>
                          <m:ctrlPr>
                            <a:rPr lang="cs-CZ" sz="1600" b="0" i="1" smtClean="0">
                              <a:latin typeface="Cambria Math" panose="02040503050406030204" pitchFamily="18" charset="0"/>
                            </a:rPr>
                          </m:ctrlPr>
                        </m:sSubPr>
                        <m:e>
                          <m:r>
                            <a:rPr lang="cs-CZ" sz="1600" b="0" i="1" smtClean="0">
                              <a:latin typeface="Cambria Math" panose="02040503050406030204" pitchFamily="18" charset="0"/>
                            </a:rPr>
                            <m:t>𝛽</m:t>
                          </m:r>
                        </m:e>
                        <m:sub>
                          <m:r>
                            <a:rPr lang="cs-CZ" sz="1600" b="0" i="1" smtClean="0">
                              <a:latin typeface="Cambria Math" panose="02040503050406030204" pitchFamily="18" charset="0"/>
                            </a:rPr>
                            <m:t>0</m:t>
                          </m:r>
                        </m:sub>
                      </m:sSub>
                      <m:r>
                        <a:rPr lang="cs-CZ" sz="1600" b="0" i="1" smtClean="0">
                          <a:latin typeface="Cambria Math" panose="02040503050406030204" pitchFamily="18" charset="0"/>
                        </a:rPr>
                        <m:t>+</m:t>
                      </m:r>
                      <m:sSub>
                        <m:sSubPr>
                          <m:ctrlPr>
                            <a:rPr lang="cs-CZ" sz="1600" b="0" i="1" smtClean="0">
                              <a:latin typeface="Cambria Math" panose="02040503050406030204" pitchFamily="18" charset="0"/>
                            </a:rPr>
                          </m:ctrlPr>
                        </m:sSubPr>
                        <m:e>
                          <m:r>
                            <a:rPr lang="cs-CZ" sz="1600" b="0" i="1" smtClean="0">
                              <a:latin typeface="Cambria Math" panose="02040503050406030204" pitchFamily="18" charset="0"/>
                            </a:rPr>
                            <m:t>𝛽</m:t>
                          </m:r>
                        </m:e>
                        <m:sub>
                          <m:r>
                            <a:rPr lang="cs-CZ" sz="1600" b="0" i="1" smtClean="0">
                              <a:latin typeface="Cambria Math" panose="02040503050406030204" pitchFamily="18" charset="0"/>
                            </a:rPr>
                            <m:t>1</m:t>
                          </m:r>
                        </m:sub>
                      </m:sSub>
                      <m:sSubSup>
                        <m:sSubSupPr>
                          <m:ctrlPr>
                            <a:rPr lang="en-US" sz="1600" i="1">
                              <a:latin typeface="Cambria Math" panose="02040503050406030204" pitchFamily="18" charset="0"/>
                            </a:rPr>
                          </m:ctrlPr>
                        </m:sSubSupPr>
                        <m:e>
                          <m:acc>
                            <m:accPr>
                              <m:chr m:val="̂"/>
                              <m:ctrlPr>
                                <a:rPr lang="en-US" sz="1600" i="1">
                                  <a:latin typeface="Cambria Math" panose="02040503050406030204" pitchFamily="18" charset="0"/>
                                </a:rPr>
                              </m:ctrlPr>
                            </m:accPr>
                            <m:e>
                              <m:r>
                                <a:rPr lang="cs-CZ" sz="1600" i="1">
                                  <a:latin typeface="Cambria Math" panose="02040503050406030204" pitchFamily="18" charset="0"/>
                                </a:rPr>
                                <m:t>𝑦</m:t>
                              </m:r>
                            </m:e>
                          </m:acc>
                        </m:e>
                        <m:sub>
                          <m:r>
                            <a:rPr lang="cs-CZ" sz="1600" i="1">
                              <a:latin typeface="Cambria Math" panose="02040503050406030204" pitchFamily="18" charset="0"/>
                            </a:rPr>
                            <m:t>𝑡</m:t>
                          </m:r>
                        </m:sub>
                        <m:sup>
                          <m:r>
                            <a:rPr lang="cs-CZ" sz="1600" i="1">
                              <a:latin typeface="Cambria Math" panose="02040503050406030204" pitchFamily="18" charset="0"/>
                            </a:rPr>
                            <m:t>2</m:t>
                          </m:r>
                        </m:sup>
                      </m:sSubSup>
                      <m:r>
                        <a:rPr lang="cs-CZ" sz="1600" i="1">
                          <a:latin typeface="Cambria Math" panose="02040503050406030204" pitchFamily="18" charset="0"/>
                        </a:rPr>
                        <m:t>+</m:t>
                      </m:r>
                      <m:sSub>
                        <m:sSubPr>
                          <m:ctrlPr>
                            <a:rPr lang="cs-CZ" sz="1600" i="1">
                              <a:latin typeface="Cambria Math" panose="02040503050406030204" pitchFamily="18" charset="0"/>
                            </a:rPr>
                          </m:ctrlPr>
                        </m:sSubPr>
                        <m:e>
                          <m:r>
                            <a:rPr lang="cs-CZ" sz="1600" i="1">
                              <a:latin typeface="Cambria Math" panose="02040503050406030204" pitchFamily="18" charset="0"/>
                            </a:rPr>
                            <m:t>𝛽</m:t>
                          </m:r>
                        </m:e>
                        <m:sub>
                          <m:r>
                            <a:rPr lang="cs-CZ" sz="1600" b="0" i="1" smtClean="0">
                              <a:latin typeface="Cambria Math" panose="02040503050406030204" pitchFamily="18" charset="0"/>
                            </a:rPr>
                            <m:t>2</m:t>
                          </m:r>
                        </m:sub>
                      </m:sSub>
                      <m:sSubSup>
                        <m:sSubSupPr>
                          <m:ctrlPr>
                            <a:rPr lang="en-US" sz="1600" i="1">
                              <a:latin typeface="Cambria Math" panose="02040503050406030204" pitchFamily="18" charset="0"/>
                            </a:rPr>
                          </m:ctrlPr>
                        </m:sSubSupPr>
                        <m:e>
                          <m:acc>
                            <m:accPr>
                              <m:chr m:val="̂"/>
                              <m:ctrlPr>
                                <a:rPr lang="en-US" sz="1600" i="1">
                                  <a:latin typeface="Cambria Math" panose="02040503050406030204" pitchFamily="18" charset="0"/>
                                </a:rPr>
                              </m:ctrlPr>
                            </m:accPr>
                            <m:e>
                              <m:r>
                                <a:rPr lang="cs-CZ" sz="1600" i="1">
                                  <a:latin typeface="Cambria Math" panose="02040503050406030204" pitchFamily="18" charset="0"/>
                                </a:rPr>
                                <m:t>𝑦</m:t>
                              </m:r>
                            </m:e>
                          </m:acc>
                        </m:e>
                        <m:sub>
                          <m:r>
                            <a:rPr lang="cs-CZ" sz="1600" i="1">
                              <a:latin typeface="Cambria Math" panose="02040503050406030204" pitchFamily="18" charset="0"/>
                            </a:rPr>
                            <m:t>𝑡</m:t>
                          </m:r>
                        </m:sub>
                        <m:sup>
                          <m:r>
                            <a:rPr lang="cs-CZ" sz="1600" b="0" i="1" smtClean="0">
                              <a:latin typeface="Cambria Math" panose="02040503050406030204" pitchFamily="18" charset="0"/>
                            </a:rPr>
                            <m:t>3</m:t>
                          </m:r>
                        </m:sup>
                      </m:sSubSup>
                      <m:r>
                        <a:rPr lang="cs-CZ" sz="1600" b="0" i="1" smtClean="0">
                          <a:latin typeface="Cambria Math" panose="02040503050406030204" pitchFamily="18" charset="0"/>
                        </a:rPr>
                        <m:t>+…</m:t>
                      </m:r>
                      <m:r>
                        <a:rPr lang="cs-CZ" sz="1600" i="1">
                          <a:latin typeface="Cambria Math" panose="02040503050406030204" pitchFamily="18" charset="0"/>
                        </a:rPr>
                        <m:t>+</m:t>
                      </m:r>
                      <m:sSub>
                        <m:sSubPr>
                          <m:ctrlPr>
                            <a:rPr lang="cs-CZ" sz="1600" i="1">
                              <a:latin typeface="Cambria Math" panose="02040503050406030204" pitchFamily="18" charset="0"/>
                            </a:rPr>
                          </m:ctrlPr>
                        </m:sSubPr>
                        <m:e>
                          <m:r>
                            <a:rPr lang="cs-CZ" sz="1600" i="1">
                              <a:latin typeface="Cambria Math" panose="02040503050406030204" pitchFamily="18" charset="0"/>
                            </a:rPr>
                            <m:t>𝛽</m:t>
                          </m:r>
                        </m:e>
                        <m:sub>
                          <m:r>
                            <a:rPr lang="cs-CZ" sz="1600" b="0" i="1" smtClean="0">
                              <a:latin typeface="Cambria Math" panose="02040503050406030204" pitchFamily="18" charset="0"/>
                            </a:rPr>
                            <m:t>𝑝</m:t>
                          </m:r>
                          <m:r>
                            <a:rPr lang="cs-CZ" sz="1600" b="0" i="1" smtClean="0">
                              <a:latin typeface="Cambria Math" panose="02040503050406030204" pitchFamily="18" charset="0"/>
                            </a:rPr>
                            <m:t>−1</m:t>
                          </m:r>
                        </m:sub>
                      </m:sSub>
                      <m:sSubSup>
                        <m:sSubSupPr>
                          <m:ctrlPr>
                            <a:rPr lang="en-US" sz="1600" i="1">
                              <a:latin typeface="Cambria Math" panose="02040503050406030204" pitchFamily="18" charset="0"/>
                            </a:rPr>
                          </m:ctrlPr>
                        </m:sSubSupPr>
                        <m:e>
                          <m:acc>
                            <m:accPr>
                              <m:chr m:val="̂"/>
                              <m:ctrlPr>
                                <a:rPr lang="en-US" sz="1600" i="1">
                                  <a:latin typeface="Cambria Math" panose="02040503050406030204" pitchFamily="18" charset="0"/>
                                </a:rPr>
                              </m:ctrlPr>
                            </m:accPr>
                            <m:e>
                              <m:r>
                                <a:rPr lang="cs-CZ" sz="1600" i="1">
                                  <a:latin typeface="Cambria Math" panose="02040503050406030204" pitchFamily="18" charset="0"/>
                                </a:rPr>
                                <m:t>𝑦</m:t>
                              </m:r>
                            </m:e>
                          </m:acc>
                        </m:e>
                        <m:sub>
                          <m:r>
                            <a:rPr lang="cs-CZ" sz="1600" i="1">
                              <a:latin typeface="Cambria Math" panose="02040503050406030204" pitchFamily="18" charset="0"/>
                            </a:rPr>
                            <m:t>𝑡</m:t>
                          </m:r>
                        </m:sub>
                        <m:sup>
                          <m:r>
                            <a:rPr lang="cs-CZ" sz="1600" b="0" i="1" smtClean="0">
                              <a:latin typeface="Cambria Math" panose="02040503050406030204" pitchFamily="18" charset="0"/>
                            </a:rPr>
                            <m:t>𝑝</m:t>
                          </m:r>
                        </m:sup>
                      </m:sSubSup>
                      <m:r>
                        <a:rPr lang="cs-CZ" sz="1600" b="0" i="1" smtClean="0">
                          <a:latin typeface="Cambria Math" panose="02040503050406030204" pitchFamily="18" charset="0"/>
                        </a:rPr>
                        <m:t>+</m:t>
                      </m:r>
                      <m:sSub>
                        <m:sSubPr>
                          <m:ctrlPr>
                            <a:rPr lang="cs-CZ" sz="1600" b="0" i="1" smtClean="0">
                              <a:latin typeface="Cambria Math" panose="02040503050406030204" pitchFamily="18" charset="0"/>
                            </a:rPr>
                          </m:ctrlPr>
                        </m:sSubPr>
                        <m:e>
                          <m:r>
                            <a:rPr lang="cs-CZ" sz="1600" b="0" i="1" smtClean="0">
                              <a:latin typeface="Cambria Math" panose="02040503050406030204" pitchFamily="18" charset="0"/>
                            </a:rPr>
                            <m:t>𝑣</m:t>
                          </m:r>
                        </m:e>
                        <m:sub>
                          <m:r>
                            <a:rPr lang="cs-CZ" sz="1600" b="0" i="1" smtClean="0">
                              <a:latin typeface="Cambria Math" panose="02040503050406030204" pitchFamily="18" charset="0"/>
                            </a:rPr>
                            <m:t>𝑡</m:t>
                          </m:r>
                        </m:sub>
                      </m:sSub>
                    </m:oMath>
                  </m:oMathPara>
                </a14:m>
                <a:endParaRPr lang="en-US" sz="1600" dirty="0"/>
              </a:p>
            </p:txBody>
          </p:sp>
        </mc:Choice>
        <mc:Fallback xmlns="">
          <p:sp>
            <p:nvSpPr>
              <p:cNvPr id="15" name="Rectangle 14"/>
              <p:cNvSpPr>
                <a:spLocks noRot="1" noChangeAspect="1" noMove="1" noResize="1" noEditPoints="1" noAdjustHandles="1" noChangeArrowheads="1" noChangeShapeType="1" noTextEdit="1"/>
              </p:cNvSpPr>
              <p:nvPr/>
            </p:nvSpPr>
            <p:spPr>
              <a:xfrm>
                <a:off x="971600" y="4225951"/>
                <a:ext cx="3960440" cy="372281"/>
              </a:xfrm>
              <a:prstGeom prst="rect">
                <a:avLst/>
              </a:prstGeom>
              <a:blipFill>
                <a:blip r:embed="rId13"/>
                <a:stretch>
                  <a:fillRect b="-4918"/>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CE3CE2B-897B-4043-9040-FDA6E9EF654D}" type="slidenum">
              <a:rPr lang="en-GB" altLang="en-US" sz="1400">
                <a:latin typeface="Times New Roman" panose="02020603050405020304" pitchFamily="18" charset="0"/>
              </a:rPr>
              <a:pPr>
                <a:spcBef>
                  <a:spcPct val="0"/>
                </a:spcBef>
                <a:buFontTx/>
                <a:buNone/>
              </a:pPr>
              <a:t>47</a:t>
            </a:fld>
            <a:endParaRPr lang="en-GB" altLang="en-US" sz="1400">
              <a:latin typeface="Times New Roman" panose="02020603050405020304" pitchFamily="18" charset="0"/>
            </a:endParaRPr>
          </a:p>
        </p:txBody>
      </p:sp>
      <p:sp>
        <p:nvSpPr>
          <p:cNvPr id="38916" name="Rectangle 1026"/>
          <p:cNvSpPr>
            <a:spLocks noGrp="1" noChangeArrowheads="1"/>
          </p:cNvSpPr>
          <p:nvPr>
            <p:ph type="title"/>
          </p:nvPr>
        </p:nvSpPr>
        <p:spPr>
          <a:xfrm>
            <a:off x="9906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But what do we do if this is the case?</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38917" name="Rectangle 1027"/>
          <p:cNvSpPr>
            <a:spLocks noGrp="1" noChangeArrowheads="1"/>
          </p:cNvSpPr>
          <p:nvPr>
            <p:ph type="body" idx="1"/>
          </p:nvPr>
        </p:nvSpPr>
        <p:spPr/>
        <p:txBody>
          <a:bodyPr/>
          <a:lstStyle/>
          <a:p>
            <a:pPr algn="just" eaLnBrk="1" hangingPunct="1"/>
            <a:r>
              <a:rPr lang="en-GB" altLang="en-US" sz="2000" b="1" dirty="0" smtClean="0">
                <a:solidFill>
                  <a:srgbClr val="FF0000"/>
                </a:solidFill>
                <a:latin typeface="Times New Roman" panose="02020603050405020304" pitchFamily="18" charset="0"/>
              </a:rPr>
              <a:t>The RESET test gives us no guide as to what a better specification might be</a:t>
            </a:r>
            <a:r>
              <a:rPr lang="en-GB" altLang="en-US" sz="2000" dirty="0" smtClean="0">
                <a:latin typeface="Times New Roman" panose="02020603050405020304" pitchFamily="18" charset="0"/>
              </a:rPr>
              <a:t>.</a:t>
            </a: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One possible cause of rejection of the test is if the true model is </a:t>
            </a:r>
          </a:p>
          <a:p>
            <a:pPr algn="just" eaLnBrk="1" hangingPunct="1"/>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In this case the remedy is obvious.</a:t>
            </a: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Another possibility is to transform the data into logarithms. This will linearize many previously multiplicative models into additive ones:</a:t>
            </a:r>
          </a:p>
          <a:p>
            <a:pPr algn="just" eaLnBrk="1" hangingPunct="1">
              <a:buFontTx/>
              <a:buNone/>
            </a:pPr>
            <a:r>
              <a:rPr lang="en-GB" altLang="en-US" sz="2000" dirty="0" smtClean="0">
                <a:latin typeface="Times New Roman" panose="02020603050405020304" pitchFamily="18" charset="0"/>
              </a:rPr>
              <a:t>	</a:t>
            </a:r>
          </a:p>
          <a:p>
            <a:pPr algn="just" eaLnBrk="1" hangingPunct="1">
              <a:buFontTx/>
              <a:buNone/>
            </a:pPr>
            <a:r>
              <a:rPr lang="en-GB" altLang="en-US" sz="2000" dirty="0" smtClean="0">
                <a:latin typeface="Times New Roman" panose="02020603050405020304" pitchFamily="18" charset="0"/>
              </a:rPr>
              <a:t>	</a:t>
            </a:r>
          </a:p>
          <a:p>
            <a:pPr algn="just" eaLnBrk="1" hangingPunct="1">
              <a:buFontTx/>
              <a:buNone/>
            </a:pPr>
            <a:r>
              <a:rPr lang="en-GB" altLang="en-US" sz="2000" dirty="0" smtClean="0">
                <a:latin typeface="Times New Roman" panose="02020603050405020304" pitchFamily="18" charset="0"/>
              </a:rPr>
              <a:t>	</a:t>
            </a:r>
          </a:p>
          <a:p>
            <a:pPr eaLnBrk="1" hangingPunct="1"/>
            <a:endParaRPr lang="en-US" altLang="en-US" sz="2000" dirty="0" smtClean="0">
              <a:latin typeface="Times New Roman" panose="02020603050405020304" pitchFamily="18" charset="0"/>
            </a:endParaRPr>
          </a:p>
        </p:txBody>
      </p:sp>
      <p:graphicFrame>
        <p:nvGraphicFramePr>
          <p:cNvPr id="38918" name="Object 1030"/>
          <p:cNvGraphicFramePr>
            <a:graphicFrameLocks noChangeAspect="1"/>
          </p:cNvGraphicFramePr>
          <p:nvPr>
            <p:extLst>
              <p:ext uri="{D42A27DB-BD31-4B8C-83A1-F6EECF244321}">
                <p14:modId xmlns:p14="http://schemas.microsoft.com/office/powerpoint/2010/main" val="1704152424"/>
              </p:ext>
            </p:extLst>
          </p:nvPr>
        </p:nvGraphicFramePr>
        <p:xfrm>
          <a:off x="3073400" y="3332163"/>
          <a:ext cx="3479800" cy="401637"/>
        </p:xfrm>
        <a:graphic>
          <a:graphicData uri="http://schemas.openxmlformats.org/presentationml/2006/ole">
            <mc:AlternateContent xmlns:mc="http://schemas.openxmlformats.org/markup-compatibility/2006">
              <mc:Choice xmlns:v="urn:schemas-microsoft-com:vml" Requires="v">
                <p:oleObj spid="_x0000_s39028" name="Equation" r:id="rId3" imgW="2082800" imgH="241300" progId="Equation.3">
                  <p:embed/>
                </p:oleObj>
              </mc:Choice>
              <mc:Fallback>
                <p:oleObj name="Equation" r:id="rId3" imgW="2082800" imgH="241300" progId="Equation.3">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3400" y="3332163"/>
                        <a:ext cx="347980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1031"/>
          <p:cNvGraphicFramePr>
            <a:graphicFrameLocks noChangeAspect="1"/>
          </p:cNvGraphicFramePr>
          <p:nvPr/>
        </p:nvGraphicFramePr>
        <p:xfrm>
          <a:off x="2819400" y="5378450"/>
          <a:ext cx="4038600" cy="423863"/>
        </p:xfrm>
        <a:graphic>
          <a:graphicData uri="http://schemas.openxmlformats.org/presentationml/2006/ole">
            <mc:AlternateContent xmlns:mc="http://schemas.openxmlformats.org/markup-compatibility/2006">
              <mc:Choice xmlns:v="urn:schemas-microsoft-com:vml" Requires="v">
                <p:oleObj spid="_x0000_s39029" name="Equation" r:id="rId5" imgW="2273300" imgH="241300" progId="Equation.3">
                  <p:embed/>
                </p:oleObj>
              </mc:Choice>
              <mc:Fallback>
                <p:oleObj name="Equation" r:id="rId5" imgW="2273300" imgH="241300" progId="Equation.3">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378450"/>
                        <a:ext cx="403860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5E8CDE5-426F-4321-BF2D-904BF24C83D2}" type="slidenum">
              <a:rPr lang="en-GB" altLang="en-US" sz="1400">
                <a:latin typeface="Times New Roman" panose="02020603050405020304" pitchFamily="18" charset="0"/>
              </a:rPr>
              <a:pPr>
                <a:spcBef>
                  <a:spcPct val="0"/>
                </a:spcBef>
                <a:buFontTx/>
                <a:buNone/>
              </a:pPr>
              <a:t>48</a:t>
            </a:fld>
            <a:endParaRPr lang="en-GB" altLang="en-US" sz="1400">
              <a:latin typeface="Times New Roman" panose="02020603050405020304" pitchFamily="18" charset="0"/>
            </a:endParaRPr>
          </a:p>
        </p:txBody>
      </p:sp>
      <p:sp>
        <p:nvSpPr>
          <p:cNvPr id="46084" name="Rectangle 2"/>
          <p:cNvSpPr>
            <a:spLocks noGrp="1" noChangeArrowheads="1"/>
          </p:cNvSpPr>
          <p:nvPr>
            <p:ph type="title"/>
          </p:nvPr>
        </p:nvSpPr>
        <p:spPr>
          <a:xfrm>
            <a:off x="9906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Omission of an Important Variable or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Inclusion of an Irrelevant Variable</a:t>
            </a:r>
            <a:r>
              <a:rPr lang="en-GB" altLang="en-US" sz="2500" smtClean="0">
                <a:solidFill>
                  <a:schemeClr val="tx1"/>
                </a:solidFill>
              </a:rPr>
              <a:t/>
            </a:r>
            <a:br>
              <a:rPr lang="en-GB" altLang="en-US" sz="2500" smtClean="0">
                <a:solidFill>
                  <a:schemeClr val="tx1"/>
                </a:solidFill>
              </a:rPr>
            </a:br>
            <a:endParaRPr lang="en-US" altLang="en-US" smtClean="0">
              <a:solidFill>
                <a:schemeClr val="tx1"/>
              </a:solidFill>
            </a:endParaRPr>
          </a:p>
        </p:txBody>
      </p:sp>
      <p:sp>
        <p:nvSpPr>
          <p:cNvPr id="46085" name="Rectangle 3"/>
          <p:cNvSpPr>
            <a:spLocks noGrp="1" noChangeArrowheads="1"/>
          </p:cNvSpPr>
          <p:nvPr>
            <p:ph type="body" idx="1"/>
          </p:nvPr>
        </p:nvSpPr>
        <p:spPr>
          <a:xfrm>
            <a:off x="457200" y="1981200"/>
            <a:ext cx="8178800" cy="4076700"/>
          </a:xfrm>
        </p:spPr>
        <p:txBody>
          <a:bodyPr/>
          <a:lstStyle/>
          <a:p>
            <a:pPr eaLnBrk="1" hangingPunct="1">
              <a:buFontTx/>
              <a:buNone/>
            </a:pPr>
            <a:r>
              <a:rPr lang="en-GB" altLang="en-US" sz="2000" b="1" dirty="0" smtClean="0">
                <a:latin typeface="Times New Roman" panose="02020603050405020304" pitchFamily="18" charset="0"/>
              </a:rPr>
              <a:t>	Omission of an Important Variable</a:t>
            </a:r>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Consequence: The </a:t>
            </a:r>
            <a:r>
              <a:rPr lang="en-GB" altLang="en-US" sz="2000" b="1" dirty="0" smtClean="0">
                <a:solidFill>
                  <a:schemeClr val="accent1"/>
                </a:solidFill>
                <a:latin typeface="Times New Roman" panose="02020603050405020304" pitchFamily="18" charset="0"/>
              </a:rPr>
              <a:t>estimated coefficients </a:t>
            </a:r>
            <a:r>
              <a:rPr lang="en-GB" altLang="en-US" sz="2000" dirty="0" smtClean="0">
                <a:latin typeface="Times New Roman" panose="02020603050405020304" pitchFamily="18" charset="0"/>
              </a:rPr>
              <a:t>on all the other variables will be </a:t>
            </a:r>
            <a:r>
              <a:rPr lang="en-GB" altLang="en-US" sz="2000" b="1" dirty="0" smtClean="0">
                <a:solidFill>
                  <a:schemeClr val="accent1"/>
                </a:solidFill>
                <a:latin typeface="Times New Roman" panose="02020603050405020304" pitchFamily="18" charset="0"/>
              </a:rPr>
              <a:t>biased and inconsistent </a:t>
            </a:r>
            <a:r>
              <a:rPr lang="en-GB" altLang="en-US" sz="2000" dirty="0" smtClean="0">
                <a:latin typeface="Times New Roman" panose="02020603050405020304" pitchFamily="18" charset="0"/>
              </a:rPr>
              <a:t>unless the excluded variable is uncorrelated with all the included variables.</a:t>
            </a:r>
          </a:p>
          <a:p>
            <a:pPr algn="just" eaLnBrk="1" hangingPunct="1"/>
            <a:r>
              <a:rPr lang="en-GB" altLang="en-US" sz="2000" dirty="0" smtClean="0">
                <a:latin typeface="Times New Roman" panose="02020603050405020304" pitchFamily="18" charset="0"/>
              </a:rPr>
              <a:t>Even if this condition is satisfied, the </a:t>
            </a:r>
            <a:r>
              <a:rPr lang="en-GB" altLang="en-US" sz="2000" b="1" dirty="0" smtClean="0">
                <a:solidFill>
                  <a:schemeClr val="accent1"/>
                </a:solidFill>
                <a:latin typeface="Times New Roman" panose="02020603050405020304" pitchFamily="18" charset="0"/>
              </a:rPr>
              <a:t>estimate of the coefficient on the constant term will be biased</a:t>
            </a:r>
            <a:r>
              <a:rPr lang="en-GB" altLang="en-US" sz="2000" dirty="0" smtClean="0">
                <a:latin typeface="Times New Roman" panose="02020603050405020304" pitchFamily="18" charset="0"/>
              </a:rPr>
              <a:t>.</a:t>
            </a:r>
          </a:p>
          <a:p>
            <a:pPr algn="just" eaLnBrk="1" hangingPunct="1"/>
            <a:r>
              <a:rPr lang="en-GB" altLang="en-US" sz="2000" dirty="0" smtClean="0">
                <a:latin typeface="Times New Roman" panose="02020603050405020304" pitchFamily="18" charset="0"/>
              </a:rPr>
              <a:t>The </a:t>
            </a:r>
            <a:r>
              <a:rPr lang="en-GB" altLang="en-US" sz="2000" b="1" dirty="0" smtClean="0">
                <a:solidFill>
                  <a:schemeClr val="accent1"/>
                </a:solidFill>
                <a:latin typeface="Times New Roman" panose="02020603050405020304" pitchFamily="18" charset="0"/>
              </a:rPr>
              <a:t>standard errors will also be biased</a:t>
            </a:r>
            <a:r>
              <a:rPr lang="en-GB" altLang="en-US" sz="2000" dirty="0" smtClean="0">
                <a:latin typeface="Times New Roman" panose="02020603050405020304" pitchFamily="18" charset="0"/>
              </a:rPr>
              <a:t>.</a:t>
            </a:r>
          </a:p>
          <a:p>
            <a:pPr algn="just" eaLnBrk="1" hangingPunct="1"/>
            <a:endParaRPr lang="en-GB" altLang="en-US" sz="2000" dirty="0" smtClean="0">
              <a:latin typeface="Times New Roman" panose="02020603050405020304" pitchFamily="18" charset="0"/>
            </a:endParaRPr>
          </a:p>
          <a:p>
            <a:pPr algn="just" eaLnBrk="1" hangingPunct="1">
              <a:buFontTx/>
              <a:buNone/>
            </a:pPr>
            <a:r>
              <a:rPr lang="en-GB" altLang="en-US" sz="2000" b="1" dirty="0" smtClean="0">
                <a:latin typeface="Times New Roman" panose="02020603050405020304" pitchFamily="18" charset="0"/>
              </a:rPr>
              <a:t>	Inclusion of an Irrelevant Variable</a:t>
            </a:r>
            <a:r>
              <a:rPr lang="cs-CZ" altLang="en-US" sz="2000" b="1" dirty="0" smtClean="0">
                <a:latin typeface="Times New Roman" panose="02020603050405020304" pitchFamily="18" charset="0"/>
              </a:rPr>
              <a:t> – </a:t>
            </a:r>
            <a:r>
              <a:rPr lang="cs-CZ" altLang="en-US" sz="2000" b="1" dirty="0" smtClean="0">
                <a:solidFill>
                  <a:schemeClr val="accent1"/>
                </a:solidFill>
                <a:latin typeface="Times New Roman" panose="02020603050405020304" pitchFamily="18" charset="0"/>
              </a:rPr>
              <a:t>less serious</a:t>
            </a:r>
            <a:endParaRPr lang="en-GB" altLang="en-US" sz="2000" dirty="0" smtClean="0">
              <a:solidFill>
                <a:schemeClr val="accent1"/>
              </a:solidFill>
              <a:latin typeface="Times New Roman" panose="02020603050405020304" pitchFamily="18" charset="0"/>
            </a:endParaRPr>
          </a:p>
          <a:p>
            <a:pPr algn="just" eaLnBrk="1" hangingPunct="1"/>
            <a:r>
              <a:rPr lang="en-GB" altLang="en-US" sz="2000" dirty="0" smtClean="0">
                <a:latin typeface="Times New Roman" panose="02020603050405020304" pitchFamily="18" charset="0"/>
              </a:rPr>
              <a:t>Coefficient estimates will still be consistent and unbiased, but the estimators will be inefficient.</a:t>
            </a:r>
          </a:p>
          <a:p>
            <a:pPr eaLnBrk="1" hangingPunct="1"/>
            <a:endParaRPr lang="en-US" altLang="en-US" sz="2000" dirty="0" smtClean="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63B813D-6BD4-46B0-A7A4-48E9590FD8F4}" type="slidenum">
              <a:rPr lang="en-GB" altLang="en-US" sz="1400">
                <a:latin typeface="Times New Roman" panose="02020603050405020304" pitchFamily="18" charset="0"/>
              </a:rPr>
              <a:pPr>
                <a:spcBef>
                  <a:spcPct val="0"/>
                </a:spcBef>
                <a:buFontTx/>
                <a:buNone/>
              </a:pPr>
              <a:t>49</a:t>
            </a:fld>
            <a:endParaRPr lang="en-GB" altLang="en-US" sz="1400">
              <a:latin typeface="Times New Roman" panose="02020603050405020304" pitchFamily="18" charset="0"/>
            </a:endParaRPr>
          </a:p>
        </p:txBody>
      </p:sp>
      <p:sp>
        <p:nvSpPr>
          <p:cNvPr id="47108" name="Rectangle 2"/>
          <p:cNvSpPr>
            <a:spLocks noGrp="1" noChangeArrowheads="1"/>
          </p:cNvSpPr>
          <p:nvPr>
            <p:ph type="title"/>
          </p:nvPr>
        </p:nvSpPr>
        <p:spPr>
          <a:xfrm>
            <a:off x="10668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Parameter Stability Tests</a:t>
            </a:r>
            <a:r>
              <a:rPr lang="en-GB" altLang="en-US" sz="2500" b="1" u="sng" dirty="0" smtClean="0">
                <a:solidFill>
                  <a:schemeClr val="tx1"/>
                </a:solidFill>
                <a:latin typeface="Times New Roman" panose="02020603050405020304" pitchFamily="18" charset="0"/>
              </a:rPr>
              <a:t/>
            </a:r>
            <a:br>
              <a:rPr lang="en-GB" altLang="en-US" sz="2500" b="1" u="sng" dirty="0" smtClean="0">
                <a:solidFill>
                  <a:schemeClr val="tx1"/>
                </a:solidFill>
                <a:latin typeface="Times New Roman" panose="02020603050405020304" pitchFamily="18" charset="0"/>
              </a:rPr>
            </a:br>
            <a:endParaRPr lang="en-US" altLang="en-US" u="sng" dirty="0" smtClean="0">
              <a:solidFill>
                <a:schemeClr val="tx1"/>
              </a:solidFill>
            </a:endParaRPr>
          </a:p>
        </p:txBody>
      </p:sp>
      <p:sp>
        <p:nvSpPr>
          <p:cNvPr id="47109" name="Rectangle 3"/>
          <p:cNvSpPr>
            <a:spLocks noGrp="1" noChangeArrowheads="1"/>
          </p:cNvSpPr>
          <p:nvPr>
            <p:ph type="body" idx="1"/>
          </p:nvPr>
        </p:nvSpPr>
        <p:spPr>
          <a:xfrm>
            <a:off x="457200" y="1905000"/>
            <a:ext cx="8178800" cy="4152900"/>
          </a:xfrm>
        </p:spPr>
        <p:txBody>
          <a:bodyPr/>
          <a:lstStyle/>
          <a:p>
            <a:pPr algn="just" eaLnBrk="1" hangingPunct="1">
              <a:lnSpc>
                <a:spcPct val="90000"/>
              </a:lnSpc>
            </a:pPr>
            <a:r>
              <a:rPr lang="en-GB" altLang="en-US" sz="2000" dirty="0" smtClean="0">
                <a:latin typeface="Times New Roman" panose="02020603050405020304" pitchFamily="18" charset="0"/>
              </a:rPr>
              <a:t>So far, we have estimated regressions such as</a:t>
            </a:r>
          </a:p>
          <a:p>
            <a:pPr algn="ctr" eaLnBrk="1" hangingPunct="1">
              <a:lnSpc>
                <a:spcPct val="90000"/>
              </a:lnSpc>
              <a:buFontTx/>
              <a:buNone/>
            </a:pPr>
            <a:r>
              <a:rPr lang="en-GB" altLang="en-US" sz="2000" dirty="0" smtClean="0">
                <a:latin typeface="Times New Roman" panose="02020603050405020304" pitchFamily="18" charset="0"/>
              </a:rPr>
              <a:t> </a:t>
            </a:r>
          </a:p>
          <a:p>
            <a:pPr algn="just" eaLnBrk="1" hangingPunct="1">
              <a:lnSpc>
                <a:spcPct val="90000"/>
              </a:lnSpc>
            </a:pPr>
            <a:r>
              <a:rPr lang="en-GB" altLang="en-US" sz="2000" dirty="0" smtClean="0">
                <a:latin typeface="Times New Roman" panose="02020603050405020304" pitchFamily="18" charset="0"/>
              </a:rPr>
              <a:t>We have implicitly assumed that the parameters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sym typeface="Symbol" panose="05050102010706020507" pitchFamily="18" charset="2"/>
              </a:rPr>
              <a:t>1</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sym typeface="Symbol" panose="05050102010706020507" pitchFamily="18" charset="2"/>
              </a:rPr>
              <a:t>2</a:t>
            </a:r>
            <a:r>
              <a:rPr lang="en-GB" altLang="en-US" sz="2000" dirty="0" smtClean="0">
                <a:latin typeface="Times New Roman" panose="02020603050405020304" pitchFamily="18" charset="0"/>
              </a:rPr>
              <a:t> and </a:t>
            </a:r>
            <a:r>
              <a:rPr lang="en-GB" altLang="en-US" sz="2000" i="1" dirty="0" smtClean="0">
                <a:latin typeface="Times New Roman" panose="02020603050405020304" pitchFamily="18" charset="0"/>
                <a:sym typeface="Symbol" panose="05050102010706020507" pitchFamily="18" charset="2"/>
              </a:rPr>
              <a:t></a:t>
            </a:r>
            <a:r>
              <a:rPr lang="en-GB" altLang="en-US" sz="2000" baseline="-25000" dirty="0" smtClean="0">
                <a:latin typeface="Times New Roman" panose="02020603050405020304" pitchFamily="18" charset="0"/>
                <a:sym typeface="Symbol" panose="05050102010706020507" pitchFamily="18" charset="2"/>
              </a:rPr>
              <a:t>3</a:t>
            </a:r>
            <a:r>
              <a:rPr lang="en-GB" altLang="en-US" sz="2000" dirty="0" smtClean="0">
                <a:latin typeface="Times New Roman" panose="02020603050405020304" pitchFamily="18" charset="0"/>
              </a:rPr>
              <a:t>) are constant for the entire sample period.</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We can test this implicit assumption using parameter stability tests. </a:t>
            </a:r>
            <a:r>
              <a:rPr lang="en-GB" altLang="en-US" sz="2000" b="1" dirty="0" smtClean="0">
                <a:latin typeface="Times New Roman" panose="02020603050405020304" pitchFamily="18" charset="0"/>
              </a:rPr>
              <a:t>The idea is essentially to split the data into sub-periods and then to estimate up to three models, for each of the sub-parts and for all the data and then to “compare” the </a:t>
            </a:r>
            <a:r>
              <a:rPr lang="en-GB" altLang="en-US" sz="2000" b="1" i="1" dirty="0" smtClean="0">
                <a:latin typeface="Times New Roman" panose="02020603050405020304" pitchFamily="18" charset="0"/>
              </a:rPr>
              <a:t>RSS</a:t>
            </a:r>
            <a:r>
              <a:rPr lang="en-GB" altLang="en-US" sz="2000" b="1" dirty="0" smtClean="0">
                <a:latin typeface="Times New Roman" panose="02020603050405020304" pitchFamily="18" charset="0"/>
              </a:rPr>
              <a:t> of the models</a:t>
            </a:r>
            <a:r>
              <a:rPr lang="en-GB" altLang="en-US" sz="2000" dirty="0" smtClean="0">
                <a:latin typeface="Times New Roman" panose="02020603050405020304" pitchFamily="18" charset="0"/>
              </a:rPr>
              <a:t>.</a:t>
            </a:r>
          </a:p>
          <a:p>
            <a:pPr algn="just" eaLnBrk="1" hangingPunct="1">
              <a:lnSpc>
                <a:spcPct val="90000"/>
              </a:lnSpc>
              <a:buFontTx/>
              <a:buNone/>
            </a:pPr>
            <a:r>
              <a:rPr lang="en-GB" altLang="en-US" sz="2000" dirty="0" smtClean="0">
                <a:latin typeface="Times New Roman" panose="02020603050405020304" pitchFamily="18" charset="0"/>
              </a:rPr>
              <a:t>	</a:t>
            </a:r>
          </a:p>
          <a:p>
            <a:pPr algn="just" eaLnBrk="1" hangingPunct="1">
              <a:lnSpc>
                <a:spcPct val="90000"/>
              </a:lnSpc>
            </a:pPr>
            <a:r>
              <a:rPr lang="en-GB" altLang="en-US" sz="2000" dirty="0" smtClean="0">
                <a:latin typeface="Times New Roman" panose="02020603050405020304" pitchFamily="18" charset="0"/>
              </a:rPr>
              <a:t>There are two types of test we can look at:</a:t>
            </a:r>
          </a:p>
          <a:p>
            <a:pPr algn="just" eaLnBrk="1" hangingPunct="1">
              <a:lnSpc>
                <a:spcPct val="90000"/>
              </a:lnSpc>
              <a:buFontTx/>
              <a:buNone/>
            </a:pPr>
            <a:r>
              <a:rPr lang="en-GB" altLang="en-US" sz="2000" dirty="0" smtClean="0">
                <a:latin typeface="Times New Roman" panose="02020603050405020304" pitchFamily="18" charset="0"/>
              </a:rPr>
              <a:t>	- Chow test (analysis of variance test)</a:t>
            </a:r>
          </a:p>
          <a:p>
            <a:pPr algn="just" eaLnBrk="1" hangingPunct="1">
              <a:lnSpc>
                <a:spcPct val="90000"/>
              </a:lnSpc>
              <a:buFontTx/>
              <a:buNone/>
            </a:pPr>
            <a:r>
              <a:rPr lang="en-GB" altLang="en-US" sz="2000" dirty="0" smtClean="0">
                <a:latin typeface="Times New Roman" panose="02020603050405020304" pitchFamily="18" charset="0"/>
              </a:rPr>
              <a:t>	- Predictive failure tests</a:t>
            </a:r>
          </a:p>
          <a:p>
            <a:pPr eaLnBrk="1" hangingPunct="1">
              <a:lnSpc>
                <a:spcPct val="90000"/>
              </a:lnSpc>
            </a:pPr>
            <a:endParaRPr lang="en-US" altLang="en-US" sz="2000" dirty="0" smtClean="0">
              <a:latin typeface="Times New Roman" panose="02020603050405020304" pitchFamily="18" charset="0"/>
            </a:endParaRPr>
          </a:p>
        </p:txBody>
      </p:sp>
      <p:pic>
        <p:nvPicPr>
          <p:cNvPr id="4711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905000"/>
            <a:ext cx="92202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855512C-1F77-44A4-B6A7-B16697542B52}" type="slidenum">
              <a:rPr lang="en-GB" altLang="en-US" sz="1400">
                <a:latin typeface="Times New Roman" panose="02020603050405020304" pitchFamily="18" charset="0"/>
              </a:rPr>
              <a:pPr>
                <a:spcBef>
                  <a:spcPct val="0"/>
                </a:spcBef>
                <a:buFontTx/>
                <a:buNone/>
              </a:pPr>
              <a:t>5</a:t>
            </a:fld>
            <a:endParaRPr lang="en-GB" altLang="en-US" sz="1400">
              <a:latin typeface="Times New Roman" panose="02020603050405020304" pitchFamily="18" charset="0"/>
            </a:endParaRPr>
          </a:p>
        </p:txBody>
      </p:sp>
      <p:sp>
        <p:nvSpPr>
          <p:cNvPr id="8196" name="Rectangle 2"/>
          <p:cNvSpPr>
            <a:spLocks noGrp="1" noChangeArrowheads="1"/>
          </p:cNvSpPr>
          <p:nvPr>
            <p:ph type="title"/>
          </p:nvPr>
        </p:nvSpPr>
        <p:spPr/>
        <p:txBody>
          <a:bodyPr/>
          <a:lstStyle/>
          <a:p>
            <a:pPr eaLnBrk="1" hangingPunct="1"/>
            <a:endParaRPr lang="en-US" altLang="en-US" smtClean="0"/>
          </a:p>
        </p:txBody>
      </p:sp>
      <p:sp>
        <p:nvSpPr>
          <p:cNvPr id="8197" name="Rectangle 3"/>
          <p:cNvSpPr>
            <a:spLocks noGrp="1" noChangeArrowheads="1"/>
          </p:cNvSpPr>
          <p:nvPr>
            <p:ph type="body" idx="1"/>
          </p:nvPr>
        </p:nvSpPr>
        <p:spPr/>
        <p:txBody>
          <a:bodyPr/>
          <a:lstStyle/>
          <a:p>
            <a:pPr eaLnBrk="1" hangingPunct="1"/>
            <a:endParaRPr lang="en-US" altLang="en-US" smtClean="0"/>
          </a:p>
        </p:txBody>
      </p:sp>
      <p:sp>
        <p:nvSpPr>
          <p:cNvPr id="8198" name="Rectangle 4"/>
          <p:cNvSpPr>
            <a:spLocks noChangeArrowheads="1"/>
          </p:cNvSpPr>
          <p:nvPr/>
        </p:nvSpPr>
        <p:spPr bwMode="auto">
          <a:xfrm>
            <a:off x="838200" y="762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500" b="1">
                <a:latin typeface="Times New Roman" panose="02020603050405020304" pitchFamily="18" charset="0"/>
              </a:rPr>
              <a:t>Assumption 1: E(</a:t>
            </a:r>
            <a:r>
              <a:rPr lang="en-GB" altLang="en-US" sz="2500" b="1" i="1">
                <a:latin typeface="Times New Roman" panose="02020603050405020304" pitchFamily="18" charset="0"/>
              </a:rPr>
              <a:t>u</a:t>
            </a:r>
            <a:r>
              <a:rPr lang="en-GB" altLang="en-US" sz="2500" b="1" i="1" baseline="-25000">
                <a:latin typeface="Times New Roman" panose="02020603050405020304" pitchFamily="18" charset="0"/>
              </a:rPr>
              <a:t>t</a:t>
            </a:r>
            <a:r>
              <a:rPr lang="en-GB" altLang="en-US" sz="2500" b="1">
                <a:latin typeface="Times New Roman" panose="02020603050405020304" pitchFamily="18" charset="0"/>
              </a:rPr>
              <a:t>) = 0 </a:t>
            </a:r>
          </a:p>
        </p:txBody>
      </p:sp>
      <p:sp>
        <p:nvSpPr>
          <p:cNvPr id="8199" name="Rectangle 5"/>
          <p:cNvSpPr>
            <a:spLocks noChangeArrowheads="1"/>
          </p:cNvSpPr>
          <p:nvPr/>
        </p:nvSpPr>
        <p:spPr bwMode="auto">
          <a:xfrm>
            <a:off x="838200" y="2133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GB" altLang="en-US" sz="2000">
              <a:latin typeface="Times New Roman" panose="02020603050405020304" pitchFamily="18" charset="0"/>
            </a:endParaRPr>
          </a:p>
          <a:p>
            <a:pPr eaLnBrk="1" hangingPunct="1"/>
            <a:r>
              <a:rPr lang="en-GB" altLang="en-US" sz="2000">
                <a:latin typeface="Times New Roman" panose="02020603050405020304" pitchFamily="18" charset="0"/>
              </a:rPr>
              <a:t>Assumption that the mean of the disturbances is zero.</a:t>
            </a:r>
          </a:p>
          <a:p>
            <a:pPr eaLnBrk="1" hangingPunct="1"/>
            <a:endParaRPr lang="en-GB" altLang="en-US" sz="2000">
              <a:latin typeface="Times New Roman" panose="02020603050405020304" pitchFamily="18" charset="0"/>
            </a:endParaRPr>
          </a:p>
          <a:p>
            <a:pPr eaLnBrk="1" hangingPunct="1"/>
            <a:r>
              <a:rPr lang="en-GB" altLang="en-US" sz="2000">
                <a:latin typeface="Times New Roman" panose="02020603050405020304" pitchFamily="18" charset="0"/>
              </a:rPr>
              <a:t>For all diagnostic tests, we cannot observe the disturbances and so perform the tests of the residuals.</a:t>
            </a:r>
          </a:p>
          <a:p>
            <a:pPr eaLnBrk="1" hangingPunct="1"/>
            <a:endParaRPr lang="en-GB" altLang="en-US" sz="2000">
              <a:latin typeface="Times New Roman" panose="02020603050405020304" pitchFamily="18" charset="0"/>
            </a:endParaRPr>
          </a:p>
          <a:p>
            <a:pPr eaLnBrk="1" hangingPunct="1"/>
            <a:r>
              <a:rPr lang="en-GB" altLang="en-US" sz="2000">
                <a:latin typeface="Times New Roman" panose="02020603050405020304" pitchFamily="18" charset="0"/>
              </a:rPr>
              <a:t>The mean of the residuals will always be zero provided that there is a constant term in the regression.</a:t>
            </a:r>
          </a:p>
          <a:p>
            <a:pPr eaLnBrk="1" hangingPunct="1"/>
            <a:endParaRPr lang="en-GB" altLang="en-US" sz="20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851DF30-DD55-4230-AA77-E1E69091E03C}" type="slidenum">
              <a:rPr lang="en-GB" altLang="en-US" sz="1400">
                <a:latin typeface="Times New Roman" panose="02020603050405020304" pitchFamily="18" charset="0"/>
              </a:rPr>
              <a:pPr>
                <a:spcBef>
                  <a:spcPct val="0"/>
                </a:spcBef>
                <a:buFontTx/>
                <a:buNone/>
              </a:pPr>
              <a:t>50</a:t>
            </a:fld>
            <a:endParaRPr lang="en-GB" altLang="en-US" sz="1400">
              <a:latin typeface="Times New Roman" panose="02020603050405020304" pitchFamily="18" charset="0"/>
            </a:endParaRPr>
          </a:p>
        </p:txBody>
      </p:sp>
      <p:sp>
        <p:nvSpPr>
          <p:cNvPr id="48132" name="Rectangle 2"/>
          <p:cNvSpPr>
            <a:spLocks noGrp="1" noChangeArrowheads="1"/>
          </p:cNvSpPr>
          <p:nvPr>
            <p:ph type="title"/>
          </p:nvPr>
        </p:nvSpPr>
        <p:spPr>
          <a:xfrm>
            <a:off x="990600" y="762000"/>
            <a:ext cx="7772400" cy="762000"/>
          </a:xfrm>
        </p:spPr>
        <p:txBody>
          <a:bodyPr/>
          <a:lstStyle/>
          <a:p>
            <a:pPr eaLnBrk="1" hangingPunct="1"/>
            <a:r>
              <a:rPr lang="en-GB" altLang="en-US" sz="2500" b="1" smtClean="0">
                <a:solidFill>
                  <a:schemeClr val="tx1"/>
                </a:solidFill>
                <a:latin typeface="Times New Roman" panose="02020603050405020304" pitchFamily="18" charset="0"/>
              </a:rPr>
              <a:t>The Chow Test</a:t>
            </a:r>
            <a:endParaRPr lang="en-US" altLang="en-US" u="sng" smtClean="0">
              <a:solidFill>
                <a:schemeClr val="tx1"/>
              </a:solidFill>
            </a:endParaRPr>
          </a:p>
        </p:txBody>
      </p:sp>
      <p:sp>
        <p:nvSpPr>
          <p:cNvPr id="48133" name="Rectangle 3"/>
          <p:cNvSpPr>
            <a:spLocks noGrp="1" noChangeArrowheads="1"/>
          </p:cNvSpPr>
          <p:nvPr>
            <p:ph type="body" idx="1"/>
          </p:nvPr>
        </p:nvSpPr>
        <p:spPr>
          <a:xfrm>
            <a:off x="467544" y="1916832"/>
            <a:ext cx="8178800" cy="4152900"/>
          </a:xfrm>
        </p:spPr>
        <p:txBody>
          <a:bodyPr/>
          <a:lstStyle/>
          <a:p>
            <a:pPr algn="just" eaLnBrk="1" hangingPunct="1"/>
            <a:r>
              <a:rPr lang="en-GB" altLang="en-US" sz="2000" dirty="0" smtClean="0">
                <a:latin typeface="Times New Roman" panose="02020603050405020304" pitchFamily="18" charset="0"/>
              </a:rPr>
              <a:t>The steps involved are:</a:t>
            </a:r>
          </a:p>
          <a:p>
            <a:pPr algn="just" eaLnBrk="1" hangingPunct="1">
              <a:buFontTx/>
              <a:buNone/>
            </a:pPr>
            <a:r>
              <a:rPr lang="en-GB" altLang="en-US" sz="2000" dirty="0" smtClean="0">
                <a:latin typeface="Times New Roman" panose="02020603050405020304" pitchFamily="18" charset="0"/>
              </a:rPr>
              <a:t>	1. Split the data into two sub-periods. Estimate the regression over the whole period and then for the two sub-periods separately (3 regressions). Obtain the RSS for each regression.</a:t>
            </a:r>
          </a:p>
          <a:p>
            <a:pPr algn="just" eaLnBrk="1" hangingPunct="1">
              <a:buFontTx/>
              <a:buNone/>
            </a:pPr>
            <a:r>
              <a:rPr lang="en-GB" altLang="en-US" sz="2000" dirty="0" smtClean="0">
                <a:latin typeface="Times New Roman" panose="02020603050405020304" pitchFamily="18" charset="0"/>
              </a:rPr>
              <a:t>	2. </a:t>
            </a:r>
            <a:r>
              <a:rPr lang="en-GB" altLang="en-US" sz="2000" b="1" dirty="0" smtClean="0">
                <a:solidFill>
                  <a:schemeClr val="accent1"/>
                </a:solidFill>
                <a:latin typeface="Times New Roman" panose="02020603050405020304" pitchFamily="18" charset="0"/>
              </a:rPr>
              <a:t>The restricted regression is now the regression for the whole period while the “unrestricted regression” comes in two parts</a:t>
            </a:r>
            <a:r>
              <a:rPr lang="en-GB" altLang="en-US" sz="2000" dirty="0" smtClean="0">
                <a:latin typeface="Times New Roman" panose="02020603050405020304" pitchFamily="18" charset="0"/>
              </a:rPr>
              <a:t>: for each of the sub-samples.</a:t>
            </a:r>
          </a:p>
          <a:p>
            <a:pPr algn="just" eaLnBrk="1" hangingPunct="1">
              <a:buFontTx/>
              <a:buNone/>
            </a:pPr>
            <a:r>
              <a:rPr lang="en-GB" altLang="en-US" sz="2000" dirty="0" smtClean="0">
                <a:latin typeface="Times New Roman" panose="02020603050405020304" pitchFamily="18" charset="0"/>
              </a:rPr>
              <a:t>	We can thus form an F-test which is the difference between the </a:t>
            </a:r>
            <a:r>
              <a:rPr lang="en-GB" altLang="en-US" sz="2000" i="1" dirty="0" smtClean="0">
                <a:latin typeface="Times New Roman" panose="02020603050405020304" pitchFamily="18" charset="0"/>
              </a:rPr>
              <a:t>RSS</a:t>
            </a:r>
            <a:r>
              <a:rPr lang="en-GB" altLang="en-US" sz="2000" dirty="0" smtClean="0">
                <a:latin typeface="Times New Roman" panose="02020603050405020304" pitchFamily="18" charset="0"/>
              </a:rPr>
              <a:t>’s.</a:t>
            </a:r>
          </a:p>
          <a:p>
            <a:pPr algn="just" eaLnBrk="1" hangingPunct="1"/>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The statistic is</a:t>
            </a:r>
            <a:endParaRPr lang="cs-CZ" altLang="en-US" sz="2000" dirty="0" smtClean="0">
              <a:latin typeface="Times New Roman" panose="02020603050405020304" pitchFamily="18" charset="0"/>
            </a:endParaRPr>
          </a:p>
          <a:p>
            <a:pPr algn="just" eaLnBrk="1" hangingPunct="1">
              <a:buNone/>
            </a:pPr>
            <a:endParaRPr lang="cs-CZ" altLang="en-US" sz="900" dirty="0" smtClean="0">
              <a:latin typeface="Times New Roman" panose="02020603050405020304" pitchFamily="18" charset="0"/>
            </a:endParaRPr>
          </a:p>
          <a:p>
            <a:pPr algn="just" eaLnBrk="1" hangingPunct="1">
              <a:buNone/>
            </a:pPr>
            <a:r>
              <a:rPr lang="cs-CZ" altLang="en-US" sz="1400" dirty="0" smtClean="0">
                <a:latin typeface="Times New Roman" panose="02020603050405020304" pitchFamily="18" charset="0"/>
              </a:rPr>
              <a:t>Chow-test can be performed in Matlab 2015:</a:t>
            </a:r>
          </a:p>
          <a:p>
            <a:pPr lvl="0" algn="just" eaLnBrk="1" hangingPunct="1">
              <a:buNone/>
            </a:pPr>
            <a:r>
              <a:rPr kumimoji="0" lang="en-GB" altLang="en-US" sz="1400" b="0" i="0" u="none" strike="noStrike" cap="none" normalizeH="0" baseline="0" dirty="0" smtClean="0">
                <a:ln>
                  <a:noFill/>
                </a:ln>
                <a:solidFill>
                  <a:schemeClr val="accent1"/>
                </a:solidFill>
                <a:effectLst/>
                <a:latin typeface="Arial Unicode MS" panose="020B0604020202020204" pitchFamily="34" charset="-128"/>
              </a:rPr>
              <a:t>[</a:t>
            </a:r>
            <a:r>
              <a:rPr kumimoji="0" lang="cs-CZ" altLang="en-US" sz="1400" b="0" i="0" u="none" strike="noStrike" cap="none" normalizeH="0" baseline="0" dirty="0" smtClean="0">
                <a:ln>
                  <a:noFill/>
                </a:ln>
                <a:solidFill>
                  <a:schemeClr val="accent1"/>
                </a:solidFill>
                <a:effectLst/>
                <a:latin typeface="Arial Unicode MS" panose="020B0604020202020204" pitchFamily="34" charset="-128"/>
              </a:rPr>
              <a:t>h</a:t>
            </a:r>
            <a:r>
              <a:rPr kumimoji="0" lang="en-GB" altLang="en-US" sz="1400" b="0" i="0" u="none" strike="noStrike" cap="none" normalizeH="0" baseline="0" dirty="0" smtClean="0">
                <a:ln>
                  <a:noFill/>
                </a:ln>
                <a:solidFill>
                  <a:schemeClr val="accent1"/>
                </a:solidFill>
                <a:effectLst/>
                <a:latin typeface="Arial Unicode MS" panose="020B0604020202020204" pitchFamily="34" charset="-128"/>
              </a:rPr>
              <a:t>,</a:t>
            </a:r>
            <a:r>
              <a:rPr kumimoji="0" lang="cs-CZ" altLang="en-US" sz="1400" b="0" i="0" u="none" strike="noStrike" cap="none" normalizeH="0" baseline="0" dirty="0" smtClean="0">
                <a:ln>
                  <a:noFill/>
                </a:ln>
                <a:solidFill>
                  <a:schemeClr val="accent1"/>
                </a:solidFill>
                <a:effectLst/>
                <a:latin typeface="Arial Unicode MS" panose="020B0604020202020204" pitchFamily="34" charset="-128"/>
              </a:rPr>
              <a:t>pValue</a:t>
            </a:r>
            <a:r>
              <a:rPr kumimoji="0" lang="en-GB" altLang="en-US" sz="1400" b="0" i="0" u="none" strike="noStrike" cap="none" normalizeH="0" baseline="0" dirty="0" smtClean="0">
                <a:ln>
                  <a:noFill/>
                </a:ln>
                <a:solidFill>
                  <a:schemeClr val="accent1"/>
                </a:solidFill>
                <a:effectLst/>
                <a:latin typeface="Arial Unicode MS" panose="020B0604020202020204" pitchFamily="34" charset="-128"/>
              </a:rPr>
              <a:t>,</a:t>
            </a:r>
            <a:r>
              <a:rPr kumimoji="0" lang="cs-CZ" altLang="en-US" sz="1400" b="0" i="0" u="none" strike="noStrike" cap="none" normalizeH="0" baseline="0" dirty="0" smtClean="0">
                <a:ln>
                  <a:noFill/>
                </a:ln>
                <a:solidFill>
                  <a:schemeClr val="accent1"/>
                </a:solidFill>
                <a:effectLst/>
                <a:latin typeface="Arial Unicode MS" panose="020B0604020202020204" pitchFamily="34" charset="-128"/>
              </a:rPr>
              <a:t>stat</a:t>
            </a:r>
            <a:r>
              <a:rPr kumimoji="0" lang="en-GB" altLang="en-US" sz="1400" b="0" i="0" u="none" strike="noStrike" cap="none" normalizeH="0" baseline="0" dirty="0" smtClean="0">
                <a:ln>
                  <a:noFill/>
                </a:ln>
                <a:solidFill>
                  <a:schemeClr val="accent1"/>
                </a:solidFill>
                <a:effectLst/>
                <a:latin typeface="Arial Unicode MS" panose="020B0604020202020204" pitchFamily="34" charset="-128"/>
              </a:rPr>
              <a:t>,</a:t>
            </a:r>
            <a:r>
              <a:rPr kumimoji="0" lang="cs-CZ" altLang="en-US" sz="1400" b="0" i="0" u="none" strike="noStrike" cap="none" normalizeH="0" baseline="0" dirty="0" smtClean="0">
                <a:ln>
                  <a:noFill/>
                </a:ln>
                <a:solidFill>
                  <a:schemeClr val="accent1"/>
                </a:solidFill>
                <a:effectLst/>
                <a:latin typeface="Arial Unicode MS" panose="020B0604020202020204" pitchFamily="34" charset="-128"/>
              </a:rPr>
              <a:t>cValue</a:t>
            </a:r>
            <a:r>
              <a:rPr kumimoji="0" lang="en-GB" altLang="en-US" sz="1400" b="0" i="0" u="none" strike="noStrike" cap="none" normalizeH="0" baseline="0" dirty="0" smtClean="0">
                <a:ln>
                  <a:noFill/>
                </a:ln>
                <a:solidFill>
                  <a:schemeClr val="accent1"/>
                </a:solidFill>
                <a:effectLst/>
                <a:latin typeface="Arial Unicode MS" panose="020B0604020202020204" pitchFamily="34" charset="-128"/>
              </a:rPr>
              <a:t>] = </a:t>
            </a:r>
            <a:r>
              <a:rPr kumimoji="0" lang="en-GB" altLang="en-US" sz="1400" b="0" i="0" u="none" strike="noStrike" cap="none" normalizeH="0" baseline="0" dirty="0" err="1" smtClean="0">
                <a:ln>
                  <a:noFill/>
                </a:ln>
                <a:solidFill>
                  <a:schemeClr val="accent1"/>
                </a:solidFill>
                <a:effectLst/>
                <a:latin typeface="Arial Unicode MS" panose="020B0604020202020204" pitchFamily="34" charset="-128"/>
              </a:rPr>
              <a:t>chowtest</a:t>
            </a:r>
            <a:r>
              <a:rPr kumimoji="0" lang="en-GB" altLang="en-US" sz="1400" b="0" i="0" u="none" strike="noStrike" cap="none" normalizeH="0" baseline="0" dirty="0" smtClean="0">
                <a:ln>
                  <a:noFill/>
                </a:ln>
                <a:solidFill>
                  <a:schemeClr val="accent1"/>
                </a:solidFill>
                <a:effectLst/>
                <a:latin typeface="Arial Unicode MS" panose="020B0604020202020204" pitchFamily="34" charset="-128"/>
              </a:rPr>
              <a:t>(</a:t>
            </a:r>
            <a:r>
              <a:rPr kumimoji="0" lang="cs-CZ" altLang="en-US" sz="1400" b="0" i="0" u="none" strike="noStrike" cap="none" normalizeH="0" baseline="0" dirty="0" smtClean="0">
                <a:ln>
                  <a:noFill/>
                </a:ln>
                <a:solidFill>
                  <a:schemeClr val="accent1"/>
                </a:solidFill>
                <a:effectLst/>
                <a:latin typeface="Arial Unicode MS" panose="020B0604020202020204" pitchFamily="34" charset="-128"/>
              </a:rPr>
              <a:t>X,y,bp</a:t>
            </a:r>
            <a:r>
              <a:rPr kumimoji="0" lang="en-GB" altLang="en-US" sz="1400" b="0" i="0" u="none" strike="noStrike" cap="none" normalizeH="0" baseline="0" dirty="0" smtClean="0">
                <a:ln>
                  <a:noFill/>
                </a:ln>
                <a:solidFill>
                  <a:schemeClr val="accent1"/>
                </a:solidFill>
                <a:effectLst/>
                <a:latin typeface="Arial Unicode MS" panose="020B0604020202020204" pitchFamily="34" charset="-128"/>
              </a:rPr>
              <a:t>)</a:t>
            </a:r>
            <a:r>
              <a:rPr lang="cs-CZ" altLang="en-US" sz="1400" dirty="0" smtClean="0">
                <a:latin typeface="Arial Unicode MS" panose="020B0604020202020204" pitchFamily="34" charset="-128"/>
              </a:rPr>
              <a:t>; </a:t>
            </a:r>
            <a:r>
              <a:rPr lang="cs-CZ" altLang="en-US" sz="1400" dirty="0" smtClean="0">
                <a:latin typeface="Times New Roman" panose="02020603050405020304" pitchFamily="18" charset="0"/>
                <a:cs typeface="Times New Roman" panose="02020603050405020304" pitchFamily="18" charset="0"/>
              </a:rPr>
              <a:t>H0: parameters are stable in rejected if h=1</a:t>
            </a:r>
            <a:r>
              <a:rPr lang="cs-CZ" altLang="en-US" sz="1400" dirty="0" smtClean="0">
                <a:latin typeface="Arial Unicode MS" panose="020B0604020202020204" pitchFamily="34" charset="-128"/>
              </a:rPr>
              <a:t>;</a:t>
            </a:r>
            <a:r>
              <a:rPr kumimoji="0" lang="en-GB" altLang="en-US" sz="1400" b="0" i="0" u="none" strike="noStrike" cap="none" normalizeH="0" baseline="0" dirty="0" smtClean="0">
                <a:ln>
                  <a:noFill/>
                </a:ln>
                <a:effectLst/>
                <a:latin typeface="Times New Roman" panose="02020603050405020304" pitchFamily="18" charset="0"/>
              </a:rPr>
              <a:t> </a:t>
            </a:r>
            <a:r>
              <a:rPr kumimoji="0" lang="en-GB" altLang="en-US" sz="1400" b="0" i="0" u="none" strike="noStrike" cap="none" normalizeH="0" baseline="0" dirty="0" smtClean="0">
                <a:ln>
                  <a:noFill/>
                </a:ln>
                <a:solidFill>
                  <a:schemeClr val="tx1"/>
                </a:solidFill>
                <a:effectLst/>
                <a:latin typeface="Times New Roman" panose="02020603050405020304" pitchFamily="18" charset="0"/>
              </a:rPr>
              <a:t>additionally returns </a:t>
            </a:r>
            <a:r>
              <a:rPr kumimoji="0" lang="en-GB" altLang="en-US" sz="1400" b="0" i="1" u="none" strike="noStrike" cap="none" normalizeH="0" baseline="0" dirty="0" smtClean="0">
                <a:ln>
                  <a:noFill/>
                </a:ln>
                <a:solidFill>
                  <a:schemeClr val="tx1"/>
                </a:solidFill>
                <a:effectLst/>
                <a:latin typeface="Times New Roman" panose="02020603050405020304" pitchFamily="18" charset="0"/>
              </a:rPr>
              <a:t>p</a:t>
            </a:r>
            <a:r>
              <a:rPr kumimoji="0" lang="en-GB" altLang="en-US" sz="1400" b="0" i="0" u="none" strike="noStrike" cap="none" normalizeH="0" baseline="0" dirty="0" smtClean="0">
                <a:ln>
                  <a:noFill/>
                </a:ln>
                <a:solidFill>
                  <a:schemeClr val="tx1"/>
                </a:solidFill>
                <a:effectLst/>
                <a:latin typeface="Times New Roman" panose="02020603050405020304" pitchFamily="18" charset="0"/>
              </a:rPr>
              <a:t>-values, test statistics, and critical values for the tests. </a:t>
            </a:r>
            <a:r>
              <a:rPr kumimoji="0" lang="cs-CZ" altLang="en-US" sz="1400" b="0" i="0" u="none" strike="noStrike" cap="none" normalizeH="0" baseline="0" dirty="0" smtClean="0">
                <a:ln>
                  <a:noFill/>
                </a:ln>
                <a:solidFill>
                  <a:schemeClr val="tx1"/>
                </a:solidFill>
                <a:effectLst/>
                <a:latin typeface="Times New Roman" panose="02020603050405020304" pitchFamily="18" charset="0"/>
              </a:rPr>
              <a:t>bp specifies the break points.</a:t>
            </a:r>
            <a:endParaRPr kumimoji="0" lang="en-GB" altLang="en-US" sz="1400" b="0" i="0" u="none" strike="noStrike" cap="none" normalizeH="0" baseline="0" dirty="0" smtClean="0">
              <a:ln>
                <a:noFill/>
              </a:ln>
              <a:solidFill>
                <a:schemeClr val="tx1"/>
              </a:solidFill>
              <a:effectLst/>
              <a:latin typeface="Times New Roman" panose="02020603050405020304" pitchFamily="18" charset="0"/>
            </a:endParaRPr>
          </a:p>
          <a:p>
            <a:pPr algn="just" eaLnBrk="1" hangingPunct="1">
              <a:buNone/>
            </a:pPr>
            <a:endParaRPr lang="cs-CZ" altLang="en-US" sz="2000" dirty="0" smtClean="0">
              <a:latin typeface="Times New Roman" panose="02020603050405020304" pitchFamily="18" charset="0"/>
            </a:endParaRPr>
          </a:p>
          <a:p>
            <a:pPr algn="just" eaLnBrk="1" hangingPunct="1">
              <a:buNone/>
            </a:pPr>
            <a:endParaRPr lang="en-GB" altLang="en-US" sz="2000" dirty="0" smtClean="0">
              <a:latin typeface="Times New Roman" panose="02020603050405020304" pitchFamily="18" charset="0"/>
            </a:endParaRPr>
          </a:p>
          <a:p>
            <a:pPr algn="just" eaLnBrk="1" hangingPunct="1">
              <a:buFontTx/>
              <a:buNone/>
            </a:pPr>
            <a:endParaRPr lang="cs-CZ" altLang="en-US" sz="2000" dirty="0">
              <a:latin typeface="Times New Roman" panose="02020603050405020304" pitchFamily="18" charset="0"/>
            </a:endParaRPr>
          </a:p>
          <a:p>
            <a:pPr algn="ctr" eaLnBrk="1" hangingPunct="1"/>
            <a:endParaRPr lang="en-GB" altLang="en-US" sz="1400" dirty="0" smtClean="0">
              <a:latin typeface="Times New Roman" panose="02020603050405020304" pitchFamily="18" charset="0"/>
            </a:endParaRPr>
          </a:p>
        </p:txBody>
      </p:sp>
      <p:pic>
        <p:nvPicPr>
          <p:cNvPr id="4813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4876800"/>
            <a:ext cx="2971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23528" y="5500688"/>
            <a:ext cx="8439472" cy="7477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180C01-CAC4-47F3-8078-D7D00DD4F1E3}" type="slidenum">
              <a:rPr lang="en-GB" altLang="en-US" sz="1400">
                <a:latin typeface="Times New Roman" panose="02020603050405020304" pitchFamily="18" charset="0"/>
              </a:rPr>
              <a:pPr>
                <a:spcBef>
                  <a:spcPct val="0"/>
                </a:spcBef>
                <a:buFontTx/>
                <a:buNone/>
              </a:pPr>
              <a:t>51</a:t>
            </a:fld>
            <a:endParaRPr lang="en-GB" altLang="en-US" sz="1400">
              <a:latin typeface="Times New Roman" panose="02020603050405020304" pitchFamily="18" charset="0"/>
            </a:endParaRPr>
          </a:p>
        </p:txBody>
      </p:sp>
      <p:sp>
        <p:nvSpPr>
          <p:cNvPr id="49156"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The Chow Test (cont’d)</a:t>
            </a:r>
            <a:br>
              <a:rPr lang="en-GB" altLang="en-US" sz="2500" b="1" smtClean="0">
                <a:solidFill>
                  <a:schemeClr val="tx1"/>
                </a:solidFill>
                <a:latin typeface="Times New Roman" panose="02020603050405020304" pitchFamily="18" charset="0"/>
              </a:rPr>
            </a:br>
            <a:endParaRPr lang="en-US" altLang="en-US" sz="2000" b="1" smtClean="0">
              <a:solidFill>
                <a:schemeClr val="tx1"/>
              </a:solidFill>
              <a:latin typeface="Times New Roman" panose="02020603050405020304" pitchFamily="18" charset="0"/>
            </a:endParaRPr>
          </a:p>
        </p:txBody>
      </p:sp>
      <p:sp>
        <p:nvSpPr>
          <p:cNvPr id="49157" name="Rectangle 3"/>
          <p:cNvSpPr>
            <a:spLocks noGrp="1" noChangeArrowheads="1"/>
          </p:cNvSpPr>
          <p:nvPr>
            <p:ph type="body" idx="1"/>
          </p:nvPr>
        </p:nvSpPr>
        <p:spPr>
          <a:xfrm>
            <a:off x="685800" y="1981200"/>
            <a:ext cx="8077200" cy="4114800"/>
          </a:xfrm>
        </p:spPr>
        <p:txBody>
          <a:bodyPr/>
          <a:lstStyle/>
          <a:p>
            <a:pPr eaLnBrk="1" hangingPunct="1">
              <a:buFontTx/>
              <a:buNone/>
            </a:pPr>
            <a:r>
              <a:rPr lang="en-GB" altLang="en-US" sz="1400" dirty="0" smtClean="0">
                <a:latin typeface="Times New Roman" panose="02020603050405020304" pitchFamily="18" charset="0"/>
              </a:rPr>
              <a:t>	</a:t>
            </a:r>
            <a:r>
              <a:rPr lang="en-GB" altLang="en-US" sz="2000" dirty="0" smtClean="0">
                <a:latin typeface="Times New Roman" panose="02020603050405020304" pitchFamily="18" charset="0"/>
              </a:rPr>
              <a:t>where:</a:t>
            </a:r>
          </a:p>
          <a:p>
            <a:pPr eaLnBrk="1" hangingPunct="1">
              <a:buFontTx/>
              <a:buNone/>
            </a:pPr>
            <a:r>
              <a:rPr lang="en-GB" altLang="en-US" sz="2000" i="1" dirty="0" smtClean="0">
                <a:latin typeface="Times New Roman" panose="02020603050405020304" pitchFamily="18" charset="0"/>
              </a:rPr>
              <a:t>	RSS</a:t>
            </a:r>
            <a:r>
              <a:rPr lang="en-GB" altLang="en-US" sz="2000" dirty="0" smtClean="0">
                <a:latin typeface="Times New Roman" panose="02020603050405020304" pitchFamily="18" charset="0"/>
              </a:rPr>
              <a:t> = RSS for whole sample</a:t>
            </a:r>
          </a:p>
          <a:p>
            <a:pPr eaLnBrk="1" hangingPunct="1">
              <a:buFontTx/>
              <a:buNone/>
            </a:pPr>
            <a:r>
              <a:rPr lang="en-GB" altLang="en-US" sz="2000" i="1" dirty="0" smtClean="0">
                <a:latin typeface="Times New Roman" panose="02020603050405020304" pitchFamily="18" charset="0"/>
              </a:rPr>
              <a:t>	RSS</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 RSS for sub-sample 1</a:t>
            </a:r>
          </a:p>
          <a:p>
            <a:pPr eaLnBrk="1" hangingPunct="1">
              <a:buFontTx/>
              <a:buNone/>
            </a:pPr>
            <a:r>
              <a:rPr lang="en-GB" altLang="en-US" sz="2000" i="1" dirty="0" smtClean="0">
                <a:latin typeface="Times New Roman" panose="02020603050405020304" pitchFamily="18" charset="0"/>
              </a:rPr>
              <a:t>	RSS</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 = RSS for sub-sample 2</a:t>
            </a:r>
          </a:p>
          <a:p>
            <a:pPr eaLnBrk="1" hangingPunct="1">
              <a:buFontTx/>
              <a:buNone/>
            </a:pPr>
            <a:r>
              <a:rPr lang="en-GB" altLang="en-US" sz="2000" i="1" dirty="0" smtClean="0">
                <a:latin typeface="Times New Roman" panose="02020603050405020304" pitchFamily="18" charset="0"/>
              </a:rPr>
              <a:t>	T</a:t>
            </a:r>
            <a:r>
              <a:rPr lang="en-GB" altLang="en-US" sz="2000" dirty="0" smtClean="0">
                <a:latin typeface="Times New Roman" panose="02020603050405020304" pitchFamily="18" charset="0"/>
              </a:rPr>
              <a:t> = number of observations</a:t>
            </a:r>
          </a:p>
          <a:p>
            <a:pPr eaLnBrk="1" hangingPunct="1">
              <a:buFontTx/>
              <a:buNone/>
            </a:pPr>
            <a:r>
              <a:rPr lang="en-GB" altLang="en-US" sz="2000" i="1" dirty="0" smtClean="0">
                <a:latin typeface="Times New Roman" panose="02020603050405020304" pitchFamily="18" charset="0"/>
              </a:rPr>
              <a:t>	</a:t>
            </a:r>
            <a:r>
              <a:rPr lang="en-GB" altLang="en-US" sz="2000" dirty="0" smtClean="0">
                <a:latin typeface="Times New Roman" panose="02020603050405020304" pitchFamily="18" charset="0"/>
              </a:rPr>
              <a:t>2</a:t>
            </a:r>
            <a:r>
              <a:rPr lang="en-GB" altLang="en-US" sz="2000" i="1" dirty="0" smtClean="0">
                <a:latin typeface="Times New Roman" panose="02020603050405020304" pitchFamily="18" charset="0"/>
              </a:rPr>
              <a:t>k</a:t>
            </a:r>
            <a:r>
              <a:rPr lang="en-GB" altLang="en-US" sz="2000" dirty="0" smtClean="0">
                <a:latin typeface="Times New Roman" panose="02020603050405020304" pitchFamily="18" charset="0"/>
              </a:rPr>
              <a:t> = number of </a:t>
            </a:r>
            <a:r>
              <a:rPr lang="en-GB" altLang="en-US" sz="2000" dirty="0" err="1" smtClean="0">
                <a:latin typeface="Times New Roman" panose="02020603050405020304" pitchFamily="18" charset="0"/>
              </a:rPr>
              <a:t>regressors</a:t>
            </a:r>
            <a:r>
              <a:rPr lang="en-GB" altLang="en-US" sz="2000" dirty="0" smtClean="0">
                <a:latin typeface="Times New Roman" panose="02020603050405020304" pitchFamily="18" charset="0"/>
              </a:rPr>
              <a:t> in the “unrestricted” regression (since it comes in two parts)</a:t>
            </a:r>
          </a:p>
          <a:p>
            <a:pPr eaLnBrk="1" hangingPunct="1">
              <a:buFontTx/>
              <a:buNone/>
            </a:pPr>
            <a:r>
              <a:rPr lang="en-GB" altLang="en-US" sz="2000" i="1" dirty="0" smtClean="0">
                <a:latin typeface="Times New Roman" panose="02020603050405020304" pitchFamily="18" charset="0"/>
              </a:rPr>
              <a:t>	k</a:t>
            </a:r>
            <a:r>
              <a:rPr lang="en-GB" altLang="en-US" sz="2000" dirty="0" smtClean="0">
                <a:latin typeface="Times New Roman" panose="02020603050405020304" pitchFamily="18" charset="0"/>
              </a:rPr>
              <a:t> = number of </a:t>
            </a:r>
            <a:r>
              <a:rPr lang="en-GB" altLang="en-US" sz="2000" dirty="0" err="1" smtClean="0">
                <a:latin typeface="Times New Roman" panose="02020603050405020304" pitchFamily="18" charset="0"/>
              </a:rPr>
              <a:t>regressors</a:t>
            </a:r>
            <a:r>
              <a:rPr lang="en-GB" altLang="en-US" sz="2000" dirty="0" smtClean="0">
                <a:latin typeface="Times New Roman" panose="02020603050405020304" pitchFamily="18" charset="0"/>
              </a:rPr>
              <a:t> in (each part of the) “unrestricted” regression</a:t>
            </a:r>
          </a:p>
          <a:p>
            <a:pPr eaLnBrk="1" hangingPunct="1"/>
            <a:endParaRPr lang="en-GB" altLang="en-US" sz="2000" dirty="0" smtClean="0">
              <a:latin typeface="Times New Roman" panose="02020603050405020304" pitchFamily="18" charset="0"/>
            </a:endParaRPr>
          </a:p>
          <a:p>
            <a:pPr eaLnBrk="1" hangingPunct="1">
              <a:buFontTx/>
              <a:buNone/>
            </a:pPr>
            <a:r>
              <a:rPr lang="en-GB" altLang="en-US" sz="2000" dirty="0" smtClean="0">
                <a:latin typeface="Times New Roman" panose="02020603050405020304" pitchFamily="18" charset="0"/>
              </a:rPr>
              <a:t>	3. Perform the test. If the value of the test statistic is greater than the critical value from the F-distribution, which is an F(</a:t>
            </a:r>
            <a:r>
              <a:rPr lang="en-GB" altLang="en-US" sz="2000" i="1" dirty="0" smtClean="0">
                <a:latin typeface="Times New Roman" panose="02020603050405020304" pitchFamily="18" charset="0"/>
              </a:rPr>
              <a:t>k</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T-</a:t>
            </a:r>
            <a:r>
              <a:rPr lang="en-GB" altLang="en-US" sz="2000" dirty="0" smtClean="0">
                <a:latin typeface="Times New Roman" panose="02020603050405020304" pitchFamily="18" charset="0"/>
              </a:rPr>
              <a:t>2</a:t>
            </a:r>
            <a:r>
              <a:rPr lang="en-GB" altLang="en-US" sz="2000" i="1" dirty="0" smtClean="0">
                <a:latin typeface="Times New Roman" panose="02020603050405020304" pitchFamily="18" charset="0"/>
              </a:rPr>
              <a:t>k</a:t>
            </a:r>
            <a:r>
              <a:rPr lang="en-GB" altLang="en-US" sz="2000" dirty="0" smtClean="0">
                <a:latin typeface="Times New Roman" panose="02020603050405020304" pitchFamily="18" charset="0"/>
              </a:rPr>
              <a:t>), then reject the </a:t>
            </a:r>
            <a:r>
              <a:rPr lang="en-GB" altLang="en-US" sz="2000" b="1" dirty="0" smtClean="0">
                <a:solidFill>
                  <a:schemeClr val="accent1"/>
                </a:solidFill>
                <a:latin typeface="Times New Roman" panose="02020603050405020304" pitchFamily="18" charset="0"/>
              </a:rPr>
              <a:t>null hypothesis that the parameters are stable over time</a:t>
            </a:r>
            <a:r>
              <a:rPr lang="en-GB" altLang="en-US" sz="2000" dirty="0" smtClean="0">
                <a:latin typeface="Times New Roman" panose="02020603050405020304" pitchFamily="18" charset="0"/>
              </a:rPr>
              <a:t>.</a:t>
            </a:r>
          </a:p>
          <a:p>
            <a:pPr eaLnBrk="1" hangingPunct="1"/>
            <a:endParaRPr lang="en-US" altLang="en-US" sz="2000" dirty="0" smtClean="0">
              <a:latin typeface="Times New Roman" panose="02020603050405020304" pitchFamily="18" charset="0"/>
            </a:endParaRPr>
          </a:p>
          <a:p>
            <a:pPr eaLnBrk="1" hangingPunct="1"/>
            <a:endParaRPr lang="en-US" altLang="en-US" sz="2000"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910EFFD-9712-4A92-838B-166B304B976C}" type="slidenum">
              <a:rPr lang="en-GB" altLang="en-US" sz="1400">
                <a:latin typeface="Times New Roman" panose="02020603050405020304" pitchFamily="18" charset="0"/>
              </a:rPr>
              <a:pPr>
                <a:spcBef>
                  <a:spcPct val="0"/>
                </a:spcBef>
                <a:buFontTx/>
                <a:buNone/>
              </a:pPr>
              <a:t>52</a:t>
            </a:fld>
            <a:endParaRPr lang="en-GB" altLang="en-US" sz="1400">
              <a:latin typeface="Times New Roman" panose="02020603050405020304" pitchFamily="18" charset="0"/>
            </a:endParaRPr>
          </a:p>
        </p:txBody>
      </p:sp>
      <p:sp>
        <p:nvSpPr>
          <p:cNvPr id="50180"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A Chow Test Example</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50181" name="Rectangle 3"/>
          <p:cNvSpPr>
            <a:spLocks noGrp="1" noChangeArrowheads="1"/>
          </p:cNvSpPr>
          <p:nvPr>
            <p:ph type="body" idx="1"/>
          </p:nvPr>
        </p:nvSpPr>
        <p:spPr>
          <a:xfrm>
            <a:off x="685800" y="1752600"/>
            <a:ext cx="7772400" cy="4114800"/>
          </a:xfrm>
        </p:spPr>
        <p:txBody>
          <a:bodyPr/>
          <a:lstStyle/>
          <a:p>
            <a:pPr algn="just" eaLnBrk="1" hangingPunct="1"/>
            <a:r>
              <a:rPr lang="en-GB" altLang="en-US" sz="2000" dirty="0" smtClean="0">
                <a:latin typeface="Times New Roman" panose="02020603050405020304" pitchFamily="18" charset="0"/>
              </a:rPr>
              <a:t>Consider the following regression for the CAPM </a:t>
            </a:r>
            <a:r>
              <a:rPr lang="en-GB" altLang="en-US" sz="2000"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 (again) for the returns on Glaxo.</a:t>
            </a:r>
          </a:p>
          <a:p>
            <a:pPr algn="ctr"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Say that we are interested in estimating Beta for monthly data from 1981-1992. The model for each sub-period is</a:t>
            </a:r>
          </a:p>
          <a:p>
            <a:pPr algn="just" eaLnBrk="1" hangingPunct="1"/>
            <a:endParaRPr lang="en-GB" altLang="en-US" sz="2000" dirty="0" smtClean="0">
              <a:latin typeface="Times New Roman" panose="02020603050405020304" pitchFamily="18" charset="0"/>
            </a:endParaRPr>
          </a:p>
          <a:p>
            <a:pPr algn="just" eaLnBrk="1" hangingPunct="1"/>
            <a:r>
              <a:rPr lang="en-GB" altLang="en-US" sz="2000" dirty="0" smtClean="0">
                <a:latin typeface="Times New Roman" panose="02020603050405020304" pitchFamily="18" charset="0"/>
              </a:rPr>
              <a:t>1981M1 - 1987M10</a:t>
            </a:r>
          </a:p>
          <a:p>
            <a:pPr algn="just" eaLnBrk="1" hangingPunct="1">
              <a:buFontTx/>
              <a:buNone/>
            </a:pPr>
            <a:r>
              <a:rPr lang="en-GB" altLang="en-US" sz="2000" dirty="0" smtClean="0">
                <a:latin typeface="Times New Roman" panose="02020603050405020304" pitchFamily="18" charset="0"/>
              </a:rPr>
              <a:t>	0.24 + 1.2</a:t>
            </a:r>
            <a:r>
              <a:rPr lang="en-GB" altLang="en-US" sz="2000" i="1" dirty="0" smtClean="0">
                <a:latin typeface="Times New Roman" panose="02020603050405020304" pitchFamily="18" charset="0"/>
              </a:rPr>
              <a:t>R</a:t>
            </a:r>
            <a:r>
              <a:rPr lang="en-GB" altLang="en-US" sz="2000" i="1" baseline="-25000" dirty="0" smtClean="0">
                <a:latin typeface="Times New Roman" panose="02020603050405020304" pitchFamily="18" charset="0"/>
              </a:rPr>
              <a:t>Mt</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T</a:t>
            </a:r>
            <a:r>
              <a:rPr lang="en-GB" altLang="en-US" sz="2000" dirty="0" smtClean="0">
                <a:latin typeface="Times New Roman" panose="02020603050405020304" pitchFamily="18" charset="0"/>
              </a:rPr>
              <a:t> = 82		</a:t>
            </a:r>
            <a:r>
              <a:rPr lang="en-GB" altLang="en-US" sz="2000" i="1" dirty="0" smtClean="0">
                <a:latin typeface="Times New Roman" panose="02020603050405020304" pitchFamily="18" charset="0"/>
              </a:rPr>
              <a:t>RSS</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 0.03555</a:t>
            </a:r>
          </a:p>
          <a:p>
            <a:pPr algn="just" eaLnBrk="1" hangingPunct="1"/>
            <a:r>
              <a:rPr lang="en-GB" altLang="en-US" sz="2000" dirty="0" smtClean="0">
                <a:latin typeface="Times New Roman" panose="02020603050405020304" pitchFamily="18" charset="0"/>
              </a:rPr>
              <a:t>1987M11 - 1992M12</a:t>
            </a:r>
          </a:p>
          <a:p>
            <a:pPr algn="just" eaLnBrk="1" hangingPunct="1">
              <a:buFontTx/>
              <a:buNone/>
            </a:pPr>
            <a:r>
              <a:rPr lang="en-GB" altLang="en-US" sz="2000" dirty="0" smtClean="0">
                <a:latin typeface="Times New Roman" panose="02020603050405020304" pitchFamily="18" charset="0"/>
              </a:rPr>
              <a:t>	0.68 + 1.53</a:t>
            </a:r>
            <a:r>
              <a:rPr lang="en-GB" altLang="en-US" sz="2000" i="1" dirty="0" smtClean="0">
                <a:latin typeface="Times New Roman" panose="02020603050405020304" pitchFamily="18" charset="0"/>
              </a:rPr>
              <a:t>R</a:t>
            </a:r>
            <a:r>
              <a:rPr lang="en-GB" altLang="en-US" sz="2000" i="1" baseline="-25000" dirty="0" smtClean="0">
                <a:latin typeface="Times New Roman" panose="02020603050405020304" pitchFamily="18" charset="0"/>
              </a:rPr>
              <a:t>Mt</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T</a:t>
            </a:r>
            <a:r>
              <a:rPr lang="en-GB" altLang="en-US" sz="2000" dirty="0" smtClean="0">
                <a:latin typeface="Times New Roman" panose="02020603050405020304" pitchFamily="18" charset="0"/>
              </a:rPr>
              <a:t> = 62		</a:t>
            </a:r>
            <a:r>
              <a:rPr lang="en-GB" altLang="en-US" sz="2000" i="1" dirty="0" smtClean="0">
                <a:latin typeface="Times New Roman" panose="02020603050405020304" pitchFamily="18" charset="0"/>
              </a:rPr>
              <a:t>RSS</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 = 0.00336</a:t>
            </a:r>
          </a:p>
          <a:p>
            <a:pPr algn="just" eaLnBrk="1" hangingPunct="1"/>
            <a:r>
              <a:rPr lang="en-GB" altLang="en-US" sz="2000" dirty="0" smtClean="0">
                <a:latin typeface="Times New Roman" panose="02020603050405020304" pitchFamily="18" charset="0"/>
              </a:rPr>
              <a:t>1981M1 - 1992M12</a:t>
            </a:r>
          </a:p>
          <a:p>
            <a:pPr algn="just" eaLnBrk="1" hangingPunct="1">
              <a:buFontTx/>
              <a:buNone/>
            </a:pPr>
            <a:r>
              <a:rPr lang="en-GB" altLang="en-US" sz="2000" dirty="0" smtClean="0">
                <a:latin typeface="Times New Roman" panose="02020603050405020304" pitchFamily="18" charset="0"/>
              </a:rPr>
              <a:t>	0.39 + 1.37</a:t>
            </a:r>
            <a:r>
              <a:rPr lang="en-GB" altLang="en-US" sz="2000" i="1" dirty="0" smtClean="0">
                <a:latin typeface="Times New Roman" panose="02020603050405020304" pitchFamily="18" charset="0"/>
              </a:rPr>
              <a:t>R</a:t>
            </a:r>
            <a:r>
              <a:rPr lang="en-GB" altLang="en-US" sz="2000" i="1" baseline="-25000" dirty="0" smtClean="0">
                <a:latin typeface="Times New Roman" panose="02020603050405020304" pitchFamily="18" charset="0"/>
              </a:rPr>
              <a:t>Mt</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T</a:t>
            </a:r>
            <a:r>
              <a:rPr lang="en-GB" altLang="en-US" sz="2000" dirty="0" smtClean="0">
                <a:latin typeface="Times New Roman" panose="02020603050405020304" pitchFamily="18" charset="0"/>
              </a:rPr>
              <a:t> = 144		</a:t>
            </a:r>
            <a:r>
              <a:rPr lang="en-GB" altLang="en-US" sz="2000" i="1" dirty="0" smtClean="0">
                <a:latin typeface="Times New Roman" panose="02020603050405020304" pitchFamily="18" charset="0"/>
              </a:rPr>
              <a:t>RSS</a:t>
            </a:r>
            <a:r>
              <a:rPr lang="en-GB" altLang="en-US" sz="2000" dirty="0" smtClean="0">
                <a:latin typeface="Times New Roman" panose="02020603050405020304" pitchFamily="18" charset="0"/>
              </a:rPr>
              <a:t>  = 0.0434</a:t>
            </a:r>
          </a:p>
          <a:p>
            <a:pPr algn="just" eaLnBrk="1" hangingPunct="1"/>
            <a:endParaRPr lang="en-GB" altLang="en-US" sz="2000" dirty="0" smtClean="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CAC7D07-13D5-42A8-9549-7ADE605106FF}" type="slidenum">
              <a:rPr lang="en-GB" altLang="en-US" sz="1400">
                <a:latin typeface="Times New Roman" panose="02020603050405020304" pitchFamily="18" charset="0"/>
              </a:rPr>
              <a:pPr>
                <a:spcBef>
                  <a:spcPct val="0"/>
                </a:spcBef>
                <a:buFontTx/>
                <a:buNone/>
              </a:pPr>
              <a:t>53</a:t>
            </a:fld>
            <a:endParaRPr lang="en-GB" altLang="en-US" sz="1400">
              <a:latin typeface="Times New Roman" panose="02020603050405020304" pitchFamily="18" charset="0"/>
            </a:endParaRPr>
          </a:p>
        </p:txBody>
      </p:sp>
      <p:sp>
        <p:nvSpPr>
          <p:cNvPr id="51204"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A Chow Test  Example - Results</a:t>
            </a:r>
            <a:br>
              <a:rPr lang="en-GB" altLang="en-US" sz="2500" b="1" smtClean="0">
                <a:solidFill>
                  <a:schemeClr val="tx1"/>
                </a:solidFill>
                <a:latin typeface="Times New Roman" panose="02020603050405020304" pitchFamily="18" charset="0"/>
              </a:rPr>
            </a:br>
            <a:endParaRPr lang="en-US" altLang="en-US" sz="2000" b="1" smtClean="0">
              <a:solidFill>
                <a:schemeClr val="tx1"/>
              </a:solidFill>
              <a:latin typeface="Times New Roman" panose="02020603050405020304" pitchFamily="18" charset="0"/>
            </a:endParaRPr>
          </a:p>
        </p:txBody>
      </p:sp>
      <p:sp>
        <p:nvSpPr>
          <p:cNvPr id="51205" name="Rectangle 3"/>
          <p:cNvSpPr>
            <a:spLocks noGrp="1" noChangeArrowheads="1"/>
          </p:cNvSpPr>
          <p:nvPr>
            <p:ph type="body" idx="1"/>
          </p:nvPr>
        </p:nvSpPr>
        <p:spPr>
          <a:xfrm>
            <a:off x="685800" y="1752600"/>
            <a:ext cx="8077200" cy="4343400"/>
          </a:xfrm>
        </p:spPr>
        <p:txBody>
          <a:bodyPr/>
          <a:lstStyle/>
          <a:p>
            <a:pPr eaLnBrk="1" hangingPunct="1">
              <a:lnSpc>
                <a:spcPct val="90000"/>
              </a:lnSpc>
            </a:pPr>
            <a:r>
              <a:rPr lang="en-GB" altLang="en-US" sz="2000" smtClean="0">
                <a:latin typeface="Times New Roman" panose="02020603050405020304" pitchFamily="18" charset="0"/>
              </a:rPr>
              <a:t>The null hypothesis is </a:t>
            </a:r>
          </a:p>
          <a:p>
            <a:pPr eaLnBrk="1" hangingPunct="1">
              <a:lnSpc>
                <a:spcPct val="90000"/>
              </a:lnSpc>
            </a:pPr>
            <a:endParaRPr lang="en-GB" altLang="en-US" sz="2000" smtClean="0">
              <a:latin typeface="Times New Roman" panose="02020603050405020304" pitchFamily="18" charset="0"/>
            </a:endParaRPr>
          </a:p>
          <a:p>
            <a:pPr eaLnBrk="1" hangingPunct="1">
              <a:lnSpc>
                <a:spcPct val="90000"/>
              </a:lnSpc>
            </a:pPr>
            <a:endParaRPr lang="en-GB" altLang="en-US" sz="2000" smtClean="0">
              <a:latin typeface="Times New Roman" panose="02020603050405020304" pitchFamily="18" charset="0"/>
            </a:endParaRPr>
          </a:p>
          <a:p>
            <a:pPr eaLnBrk="1" hangingPunct="1">
              <a:lnSpc>
                <a:spcPct val="90000"/>
              </a:lnSpc>
            </a:pPr>
            <a:r>
              <a:rPr lang="en-GB" altLang="en-US" sz="2000" smtClean="0">
                <a:latin typeface="Times New Roman" panose="02020603050405020304" pitchFamily="18" charset="0"/>
              </a:rPr>
              <a:t>The unrestricted model is the model where this restriction is not imposed</a:t>
            </a:r>
          </a:p>
          <a:p>
            <a:pPr eaLnBrk="1" hangingPunct="1">
              <a:lnSpc>
                <a:spcPct val="90000"/>
              </a:lnSpc>
            </a:pPr>
            <a:endParaRPr lang="en-GB" altLang="en-US" sz="2000" smtClean="0">
              <a:latin typeface="Times New Roman" panose="02020603050405020304" pitchFamily="18" charset="0"/>
            </a:endParaRPr>
          </a:p>
          <a:p>
            <a:pPr eaLnBrk="1" hangingPunct="1">
              <a:lnSpc>
                <a:spcPct val="90000"/>
              </a:lnSpc>
              <a:buFontTx/>
              <a:buNone/>
            </a:pPr>
            <a:r>
              <a:rPr lang="en-GB" altLang="en-US" sz="2000" smtClean="0">
                <a:latin typeface="Times New Roman" panose="02020603050405020304" pitchFamily="18" charset="0"/>
              </a:rPr>
              <a:t>				      </a:t>
            </a:r>
          </a:p>
          <a:p>
            <a:pPr eaLnBrk="1" hangingPunct="1">
              <a:lnSpc>
                <a:spcPct val="90000"/>
              </a:lnSpc>
              <a:buFontTx/>
              <a:buNone/>
            </a:pPr>
            <a:r>
              <a:rPr lang="en-GB" altLang="en-US" sz="2000" smtClean="0">
                <a:latin typeface="Times New Roman" panose="02020603050405020304" pitchFamily="18" charset="0"/>
              </a:rPr>
              <a:t>				 </a:t>
            </a:r>
          </a:p>
          <a:p>
            <a:pPr eaLnBrk="1" hangingPunct="1">
              <a:lnSpc>
                <a:spcPct val="90000"/>
              </a:lnSpc>
              <a:buFontTx/>
              <a:buNone/>
            </a:pPr>
            <a:r>
              <a:rPr lang="en-GB" altLang="en-US" sz="2000" smtClean="0">
                <a:latin typeface="Times New Roman" panose="02020603050405020304" pitchFamily="18" charset="0"/>
              </a:rPr>
              <a:t>				 = 7.698</a:t>
            </a:r>
          </a:p>
          <a:p>
            <a:pPr eaLnBrk="1" hangingPunct="1">
              <a:lnSpc>
                <a:spcPct val="90000"/>
              </a:lnSpc>
              <a:buFontTx/>
              <a:buNone/>
            </a:pPr>
            <a:r>
              <a:rPr lang="en-GB" altLang="en-US" sz="2000" smtClean="0">
                <a:latin typeface="Times New Roman" panose="02020603050405020304" pitchFamily="18" charset="0"/>
              </a:rPr>
              <a:t>	</a:t>
            </a:r>
          </a:p>
          <a:p>
            <a:pPr eaLnBrk="1" hangingPunct="1">
              <a:lnSpc>
                <a:spcPct val="90000"/>
              </a:lnSpc>
              <a:buFontTx/>
              <a:buNone/>
            </a:pPr>
            <a:r>
              <a:rPr lang="en-GB" altLang="en-US" sz="2000" smtClean="0">
                <a:latin typeface="Times New Roman" panose="02020603050405020304" pitchFamily="18" charset="0"/>
              </a:rPr>
              <a:t>	Compare with 5% F(2,140) = 3.06</a:t>
            </a:r>
          </a:p>
          <a:p>
            <a:pPr eaLnBrk="1" hangingPunct="1">
              <a:lnSpc>
                <a:spcPct val="90000"/>
              </a:lnSpc>
            </a:pPr>
            <a:endParaRPr lang="en-GB" altLang="en-US" sz="2000" smtClean="0">
              <a:latin typeface="Times New Roman" panose="02020603050405020304" pitchFamily="18" charset="0"/>
            </a:endParaRPr>
          </a:p>
          <a:p>
            <a:pPr eaLnBrk="1" hangingPunct="1">
              <a:lnSpc>
                <a:spcPct val="90000"/>
              </a:lnSpc>
            </a:pPr>
            <a:r>
              <a:rPr lang="en-GB" altLang="en-US" sz="2000" smtClean="0">
                <a:latin typeface="Times New Roman" panose="02020603050405020304" pitchFamily="18" charset="0"/>
              </a:rPr>
              <a:t>We reject H</a:t>
            </a:r>
            <a:r>
              <a:rPr lang="en-GB" altLang="en-US" sz="2000" baseline="-25000" smtClean="0">
                <a:latin typeface="Times New Roman" panose="02020603050405020304" pitchFamily="18" charset="0"/>
              </a:rPr>
              <a:t>0</a:t>
            </a:r>
            <a:r>
              <a:rPr lang="en-GB" altLang="en-US" sz="2000" smtClean="0">
                <a:latin typeface="Times New Roman" panose="02020603050405020304" pitchFamily="18" charset="0"/>
              </a:rPr>
              <a:t> at the 5% level and say that we reject the restriction that the coefficients are the same in the two periods.</a:t>
            </a:r>
          </a:p>
        </p:txBody>
      </p:sp>
      <p:pic>
        <p:nvPicPr>
          <p:cNvPr id="5120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2322513"/>
            <a:ext cx="26670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76600"/>
            <a:ext cx="5029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D1A59E-3C26-4FFF-A2F7-5DFA6631588D}" type="slidenum">
              <a:rPr lang="en-GB" altLang="en-US" sz="1400">
                <a:latin typeface="Times New Roman" panose="02020603050405020304" pitchFamily="18" charset="0"/>
              </a:rPr>
              <a:pPr>
                <a:spcBef>
                  <a:spcPct val="0"/>
                </a:spcBef>
                <a:buFontTx/>
                <a:buNone/>
              </a:pPr>
              <a:t>54</a:t>
            </a:fld>
            <a:endParaRPr lang="en-GB" altLang="en-US" sz="1400">
              <a:latin typeface="Times New Roman" panose="02020603050405020304" pitchFamily="18" charset="0"/>
            </a:endParaRPr>
          </a:p>
        </p:txBody>
      </p:sp>
      <p:sp>
        <p:nvSpPr>
          <p:cNvPr id="52228" name="Rectangle 2"/>
          <p:cNvSpPr>
            <a:spLocks noGrp="1" noChangeArrowheads="1"/>
          </p:cNvSpPr>
          <p:nvPr>
            <p:ph type="title"/>
          </p:nvPr>
        </p:nvSpPr>
        <p:spPr>
          <a:xfrm>
            <a:off x="9906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The Predictive Failure Test</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52229" name="Rectangle 3"/>
          <p:cNvSpPr>
            <a:spLocks noGrp="1" noChangeArrowheads="1"/>
          </p:cNvSpPr>
          <p:nvPr>
            <p:ph type="body" idx="1"/>
          </p:nvPr>
        </p:nvSpPr>
        <p:spPr>
          <a:xfrm>
            <a:off x="304800" y="1828800"/>
            <a:ext cx="8610600" cy="4229100"/>
          </a:xfrm>
        </p:spPr>
        <p:txBody>
          <a:bodyPr/>
          <a:lstStyle/>
          <a:p>
            <a:pPr algn="just" eaLnBrk="1" hangingPunct="1">
              <a:lnSpc>
                <a:spcPct val="90000"/>
              </a:lnSpc>
            </a:pPr>
            <a:r>
              <a:rPr lang="en-GB" altLang="en-US" sz="1900" dirty="0" smtClean="0">
                <a:latin typeface="Times New Roman" panose="02020603050405020304" pitchFamily="18" charset="0"/>
              </a:rPr>
              <a:t>Problem with the Chow test is that </a:t>
            </a:r>
            <a:r>
              <a:rPr lang="en-GB" altLang="en-US" sz="1900" b="1" dirty="0" smtClean="0">
                <a:solidFill>
                  <a:schemeClr val="accent1"/>
                </a:solidFill>
                <a:latin typeface="Times New Roman" panose="02020603050405020304" pitchFamily="18" charset="0"/>
              </a:rPr>
              <a:t>we need to have enough data to do the</a:t>
            </a:r>
          </a:p>
          <a:p>
            <a:pPr algn="just" eaLnBrk="1" hangingPunct="1">
              <a:lnSpc>
                <a:spcPct val="90000"/>
              </a:lnSpc>
              <a:buFontTx/>
              <a:buNone/>
            </a:pPr>
            <a:r>
              <a:rPr lang="en-GB" altLang="en-US" sz="1900" b="1" dirty="0" smtClean="0">
                <a:solidFill>
                  <a:schemeClr val="accent1"/>
                </a:solidFill>
                <a:latin typeface="Times New Roman" panose="02020603050405020304" pitchFamily="18" charset="0"/>
              </a:rPr>
              <a:t>	 regression on both sub-samples</a:t>
            </a:r>
            <a:r>
              <a:rPr lang="en-GB" altLang="en-US" sz="1900" dirty="0" smtClean="0">
                <a:latin typeface="Times New Roman" panose="02020603050405020304" pitchFamily="18" charset="0"/>
              </a:rPr>
              <a:t>, i.e. </a:t>
            </a:r>
            <a:r>
              <a:rPr lang="en-GB" altLang="en-US" sz="1900" i="1" dirty="0" smtClean="0">
                <a:latin typeface="Times New Roman" panose="02020603050405020304" pitchFamily="18" charset="0"/>
              </a:rPr>
              <a:t>T</a:t>
            </a:r>
            <a:r>
              <a:rPr lang="en-GB" altLang="en-US" sz="1900" baseline="-25000" dirty="0" smtClean="0">
                <a:latin typeface="Times New Roman" panose="02020603050405020304" pitchFamily="18" charset="0"/>
              </a:rPr>
              <a:t>1</a:t>
            </a:r>
            <a:r>
              <a:rPr lang="en-GB" altLang="en-US" sz="1900" dirty="0" smtClean="0">
                <a:latin typeface="Times New Roman" panose="02020603050405020304" pitchFamily="18" charset="0"/>
              </a:rPr>
              <a:t>&gt;&gt;</a:t>
            </a:r>
            <a:r>
              <a:rPr lang="en-GB" altLang="en-US" sz="1900" i="1" dirty="0" smtClean="0">
                <a:latin typeface="Times New Roman" panose="02020603050405020304" pitchFamily="18" charset="0"/>
              </a:rPr>
              <a:t>k</a:t>
            </a:r>
            <a:r>
              <a:rPr lang="en-GB" altLang="en-US" sz="1900" dirty="0" smtClean="0">
                <a:latin typeface="Times New Roman" panose="02020603050405020304" pitchFamily="18" charset="0"/>
              </a:rPr>
              <a:t>, </a:t>
            </a:r>
            <a:r>
              <a:rPr lang="en-GB" altLang="en-US" sz="1900" i="1" dirty="0" smtClean="0">
                <a:latin typeface="Times New Roman" panose="02020603050405020304" pitchFamily="18" charset="0"/>
              </a:rPr>
              <a:t>T</a:t>
            </a:r>
            <a:r>
              <a:rPr lang="en-GB" altLang="en-US" sz="1900" baseline="-25000" dirty="0" smtClean="0">
                <a:latin typeface="Times New Roman" panose="02020603050405020304" pitchFamily="18" charset="0"/>
              </a:rPr>
              <a:t>2</a:t>
            </a:r>
            <a:r>
              <a:rPr lang="en-GB" altLang="en-US" sz="1900" dirty="0" smtClean="0">
                <a:latin typeface="Times New Roman" panose="02020603050405020304" pitchFamily="18" charset="0"/>
              </a:rPr>
              <a:t>&gt;&gt;</a:t>
            </a:r>
            <a:r>
              <a:rPr lang="en-GB" altLang="en-US" sz="1900" i="1" dirty="0" smtClean="0">
                <a:latin typeface="Times New Roman" panose="02020603050405020304" pitchFamily="18" charset="0"/>
              </a:rPr>
              <a:t>k</a:t>
            </a:r>
            <a:r>
              <a:rPr lang="en-GB" altLang="en-US" sz="1900" dirty="0" smtClean="0">
                <a:latin typeface="Times New Roman" panose="02020603050405020304" pitchFamily="18" charset="0"/>
              </a:rPr>
              <a:t>.</a:t>
            </a:r>
          </a:p>
          <a:p>
            <a:pPr algn="just" eaLnBrk="1" hangingPunct="1">
              <a:lnSpc>
                <a:spcPct val="90000"/>
              </a:lnSpc>
            </a:pPr>
            <a:r>
              <a:rPr lang="en-GB" altLang="en-US" sz="1900" dirty="0" smtClean="0">
                <a:latin typeface="Times New Roman" panose="02020603050405020304" pitchFamily="18" charset="0"/>
              </a:rPr>
              <a:t>An alternative formulation is the predictive failure test.</a:t>
            </a:r>
          </a:p>
          <a:p>
            <a:pPr algn="just" eaLnBrk="1" hangingPunct="1">
              <a:lnSpc>
                <a:spcPct val="90000"/>
              </a:lnSpc>
            </a:pPr>
            <a:r>
              <a:rPr lang="en-GB" altLang="en-US" sz="1900" dirty="0" smtClean="0">
                <a:latin typeface="Times New Roman" panose="02020603050405020304" pitchFamily="18" charset="0"/>
              </a:rPr>
              <a:t>What we do with the predictive failure test is </a:t>
            </a:r>
            <a:r>
              <a:rPr lang="en-GB" altLang="en-US" sz="1900" b="1" dirty="0" smtClean="0">
                <a:solidFill>
                  <a:schemeClr val="accent1"/>
                </a:solidFill>
                <a:latin typeface="Times New Roman" panose="02020603050405020304" pitchFamily="18" charset="0"/>
              </a:rPr>
              <a:t>estimate the regression over a “long” sub-period </a:t>
            </a:r>
            <a:r>
              <a:rPr lang="en-GB" altLang="en-US" sz="1900" dirty="0" smtClean="0">
                <a:latin typeface="Times New Roman" panose="02020603050405020304" pitchFamily="18" charset="0"/>
              </a:rPr>
              <a:t>(i.e. most of the data) and then we predict values for the other period and compare the two.</a:t>
            </a:r>
          </a:p>
          <a:p>
            <a:pPr algn="just" eaLnBrk="1" hangingPunct="1">
              <a:lnSpc>
                <a:spcPct val="90000"/>
              </a:lnSpc>
              <a:buFontTx/>
              <a:buNone/>
            </a:pPr>
            <a:r>
              <a:rPr lang="en-GB" altLang="en-US" sz="1900" u="sng" dirty="0" smtClean="0">
                <a:latin typeface="Times New Roman" panose="02020603050405020304" pitchFamily="18" charset="0"/>
              </a:rPr>
              <a:t>To calculate the test:</a:t>
            </a:r>
            <a:r>
              <a:rPr lang="en-GB" altLang="en-US" sz="1900" dirty="0" smtClean="0">
                <a:latin typeface="Times New Roman" panose="02020603050405020304" pitchFamily="18" charset="0"/>
              </a:rPr>
              <a:t> </a:t>
            </a:r>
          </a:p>
          <a:p>
            <a:pPr algn="just" eaLnBrk="1" hangingPunct="1">
              <a:lnSpc>
                <a:spcPct val="90000"/>
              </a:lnSpc>
              <a:buFontTx/>
              <a:buNone/>
            </a:pPr>
            <a:r>
              <a:rPr lang="en-GB" altLang="en-US" sz="1900" dirty="0" smtClean="0">
                <a:latin typeface="Times New Roman" panose="02020603050405020304" pitchFamily="18" charset="0"/>
              </a:rPr>
              <a:t>- Run the regression for the whole period (the restricted regression) and obtain the RSS</a:t>
            </a:r>
          </a:p>
          <a:p>
            <a:pPr algn="just" eaLnBrk="1" hangingPunct="1">
              <a:lnSpc>
                <a:spcPct val="90000"/>
              </a:lnSpc>
              <a:buFontTx/>
              <a:buNone/>
            </a:pPr>
            <a:r>
              <a:rPr lang="en-GB" altLang="en-US" sz="1900" dirty="0" smtClean="0">
                <a:latin typeface="Times New Roman" panose="02020603050405020304" pitchFamily="18" charset="0"/>
              </a:rPr>
              <a:t>- Run the regression for the “large” sub-period and obtain the RSS (called </a:t>
            </a:r>
            <a:r>
              <a:rPr lang="en-GB" altLang="en-US" sz="1900" i="1" dirty="0" smtClean="0">
                <a:latin typeface="Times New Roman" panose="02020603050405020304" pitchFamily="18" charset="0"/>
              </a:rPr>
              <a:t>RSS</a:t>
            </a:r>
            <a:r>
              <a:rPr lang="en-GB" altLang="en-US" sz="1900" baseline="-25000" dirty="0" smtClean="0">
                <a:latin typeface="Times New Roman" panose="02020603050405020304" pitchFamily="18" charset="0"/>
              </a:rPr>
              <a:t>1</a:t>
            </a:r>
            <a:r>
              <a:rPr lang="en-GB" altLang="en-US" sz="1900" dirty="0" smtClean="0">
                <a:latin typeface="Times New Roman" panose="02020603050405020304" pitchFamily="18" charset="0"/>
              </a:rPr>
              <a:t>). Note</a:t>
            </a:r>
          </a:p>
          <a:p>
            <a:pPr algn="just" eaLnBrk="1" hangingPunct="1">
              <a:lnSpc>
                <a:spcPct val="90000"/>
              </a:lnSpc>
              <a:buFontTx/>
              <a:buNone/>
            </a:pPr>
            <a:r>
              <a:rPr lang="en-GB" altLang="en-US" sz="1900" dirty="0" smtClean="0">
                <a:latin typeface="Times New Roman" panose="02020603050405020304" pitchFamily="18" charset="0"/>
              </a:rPr>
              <a:t>  we call the number of observations </a:t>
            </a:r>
            <a:r>
              <a:rPr lang="en-GB" altLang="en-US" sz="1900" i="1" dirty="0" smtClean="0">
                <a:latin typeface="Times New Roman" panose="02020603050405020304" pitchFamily="18" charset="0"/>
              </a:rPr>
              <a:t>T</a:t>
            </a:r>
            <a:r>
              <a:rPr lang="en-GB" altLang="en-US" sz="1900" baseline="-25000" dirty="0" smtClean="0">
                <a:latin typeface="Times New Roman" panose="02020603050405020304" pitchFamily="18" charset="0"/>
              </a:rPr>
              <a:t>1</a:t>
            </a:r>
            <a:r>
              <a:rPr lang="en-GB" altLang="en-US" sz="1900" dirty="0" smtClean="0">
                <a:latin typeface="Times New Roman" panose="02020603050405020304" pitchFamily="18" charset="0"/>
              </a:rPr>
              <a:t> (even though it may come second).</a:t>
            </a:r>
          </a:p>
          <a:p>
            <a:pPr algn="ctr" eaLnBrk="1" hangingPunct="1">
              <a:lnSpc>
                <a:spcPct val="90000"/>
              </a:lnSpc>
            </a:pPr>
            <a:endParaRPr lang="en-GB" altLang="en-US" sz="1900" dirty="0" smtClean="0">
              <a:latin typeface="Times New Roman" panose="02020603050405020304" pitchFamily="18" charset="0"/>
            </a:endParaRPr>
          </a:p>
          <a:p>
            <a:pPr algn="just" eaLnBrk="1" hangingPunct="1">
              <a:lnSpc>
                <a:spcPct val="90000"/>
              </a:lnSpc>
              <a:buFontTx/>
              <a:buNone/>
            </a:pPr>
            <a:r>
              <a:rPr lang="en-GB" altLang="en-US" sz="1900" dirty="0" smtClean="0">
                <a:latin typeface="Times New Roman" panose="02020603050405020304" pitchFamily="18" charset="0"/>
              </a:rPr>
              <a:t>	</a:t>
            </a:r>
          </a:p>
          <a:p>
            <a:pPr algn="just" eaLnBrk="1" hangingPunct="1">
              <a:lnSpc>
                <a:spcPct val="90000"/>
              </a:lnSpc>
              <a:buFontTx/>
              <a:buNone/>
            </a:pPr>
            <a:r>
              <a:rPr lang="en-GB" altLang="en-US" sz="1900" dirty="0" smtClean="0">
                <a:latin typeface="Times New Roman" panose="02020603050405020304" pitchFamily="18" charset="0"/>
              </a:rPr>
              <a:t>   where </a:t>
            </a:r>
            <a:r>
              <a:rPr lang="en-GB" altLang="en-US" sz="1900" i="1" dirty="0" smtClean="0">
                <a:latin typeface="Times New Roman" panose="02020603050405020304" pitchFamily="18" charset="0"/>
              </a:rPr>
              <a:t>T</a:t>
            </a:r>
            <a:r>
              <a:rPr lang="en-GB" altLang="en-US" sz="1900" baseline="-25000" dirty="0" smtClean="0">
                <a:latin typeface="Times New Roman" panose="02020603050405020304" pitchFamily="18" charset="0"/>
              </a:rPr>
              <a:t>2</a:t>
            </a:r>
            <a:r>
              <a:rPr lang="en-GB" altLang="en-US" sz="1900" dirty="0" smtClean="0">
                <a:latin typeface="Times New Roman" panose="02020603050405020304" pitchFamily="18" charset="0"/>
              </a:rPr>
              <a:t> = number of observations we are attempting to “predict”. The test statistic</a:t>
            </a:r>
          </a:p>
          <a:p>
            <a:pPr algn="just" eaLnBrk="1" hangingPunct="1">
              <a:lnSpc>
                <a:spcPct val="90000"/>
              </a:lnSpc>
              <a:buFontTx/>
              <a:buNone/>
            </a:pPr>
            <a:r>
              <a:rPr lang="en-GB" altLang="en-US" sz="1900" dirty="0" smtClean="0">
                <a:latin typeface="Times New Roman" panose="02020603050405020304" pitchFamily="18" charset="0"/>
              </a:rPr>
              <a:t>   will follow an F(</a:t>
            </a:r>
            <a:r>
              <a:rPr lang="en-GB" altLang="en-US" sz="1900" i="1" dirty="0" smtClean="0">
                <a:latin typeface="Times New Roman" panose="02020603050405020304" pitchFamily="18" charset="0"/>
              </a:rPr>
              <a:t>T</a:t>
            </a:r>
            <a:r>
              <a:rPr lang="en-GB" altLang="en-US" sz="1900" baseline="-25000" dirty="0" smtClean="0">
                <a:latin typeface="Times New Roman" panose="02020603050405020304" pitchFamily="18" charset="0"/>
              </a:rPr>
              <a:t>2</a:t>
            </a:r>
            <a:r>
              <a:rPr lang="en-GB" altLang="en-US" sz="1900" dirty="0" smtClean="0">
                <a:latin typeface="Times New Roman" panose="02020603050405020304" pitchFamily="18" charset="0"/>
              </a:rPr>
              <a:t>, </a:t>
            </a:r>
            <a:r>
              <a:rPr lang="en-GB" altLang="en-US" sz="1900" i="1" dirty="0" smtClean="0">
                <a:latin typeface="Times New Roman" panose="02020603050405020304" pitchFamily="18" charset="0"/>
              </a:rPr>
              <a:t>T</a:t>
            </a:r>
            <a:r>
              <a:rPr lang="en-GB" altLang="en-US" sz="1900" baseline="-25000" dirty="0" smtClean="0">
                <a:latin typeface="Times New Roman" panose="02020603050405020304" pitchFamily="18" charset="0"/>
              </a:rPr>
              <a:t>1</a:t>
            </a:r>
            <a:r>
              <a:rPr lang="en-GB" altLang="en-US" sz="1900" dirty="0" smtClean="0">
                <a:latin typeface="Times New Roman" panose="02020603050405020304" pitchFamily="18" charset="0"/>
              </a:rPr>
              <a:t>-</a:t>
            </a:r>
            <a:r>
              <a:rPr lang="en-GB" altLang="en-US" sz="1900" i="1" dirty="0" smtClean="0">
                <a:latin typeface="Times New Roman" panose="02020603050405020304" pitchFamily="18" charset="0"/>
              </a:rPr>
              <a:t>k</a:t>
            </a:r>
            <a:r>
              <a:rPr lang="en-GB" altLang="en-US" sz="1900" dirty="0" smtClean="0">
                <a:latin typeface="Times New Roman" panose="02020603050405020304" pitchFamily="18" charset="0"/>
              </a:rPr>
              <a:t>). H</a:t>
            </a:r>
            <a:r>
              <a:rPr lang="en-GB" altLang="en-US" sz="1900" baseline="-25000" dirty="0" smtClean="0">
                <a:latin typeface="Times New Roman" panose="02020603050405020304" pitchFamily="18" charset="0"/>
              </a:rPr>
              <a:t>0</a:t>
            </a:r>
            <a:r>
              <a:rPr lang="en-GB" altLang="en-US" sz="1900" dirty="0" smtClean="0">
                <a:latin typeface="Times New Roman" panose="02020603050405020304" pitchFamily="18" charset="0"/>
              </a:rPr>
              <a:t>:                for all </a:t>
            </a:r>
            <a:r>
              <a:rPr lang="en-GB" altLang="en-US" sz="1900" i="1" dirty="0" smtClean="0">
                <a:latin typeface="Times New Roman" panose="02020603050405020304" pitchFamily="18" charset="0"/>
              </a:rPr>
              <a:t>t</a:t>
            </a:r>
            <a:r>
              <a:rPr lang="en-GB" altLang="en-US" sz="1900" dirty="0" smtClean="0">
                <a:latin typeface="Times New Roman" panose="02020603050405020304" pitchFamily="18" charset="0"/>
              </a:rPr>
              <a:t> in the smaller sample </a:t>
            </a:r>
            <a:r>
              <a:rPr lang="cs-CZ" altLang="en-US" sz="1900" dirty="0" smtClean="0">
                <a:latin typeface="Times New Roman" panose="02020603050405020304" pitchFamily="18" charset="0"/>
              </a:rPr>
              <a:t>(predictions are 								adequate)</a:t>
            </a:r>
            <a:endParaRPr lang="en-US" altLang="en-US" sz="1900" dirty="0" smtClean="0">
              <a:latin typeface="Times New Roman" panose="02020603050405020304" pitchFamily="18" charset="0"/>
            </a:endParaRPr>
          </a:p>
        </p:txBody>
      </p:sp>
      <p:graphicFrame>
        <p:nvGraphicFramePr>
          <p:cNvPr id="52230" name="Object 5"/>
          <p:cNvGraphicFramePr>
            <a:graphicFrameLocks noChangeAspect="1"/>
          </p:cNvGraphicFramePr>
          <p:nvPr/>
        </p:nvGraphicFramePr>
        <p:xfrm>
          <a:off x="2438400" y="4913313"/>
          <a:ext cx="3683000" cy="725487"/>
        </p:xfrm>
        <a:graphic>
          <a:graphicData uri="http://schemas.openxmlformats.org/presentationml/2006/ole">
            <mc:AlternateContent xmlns:mc="http://schemas.openxmlformats.org/markup-compatibility/2006">
              <mc:Choice xmlns:v="urn:schemas-microsoft-com:vml" Requires="v">
                <p:oleObj spid="_x0000_s52284" name="Equation" r:id="rId3" imgW="2184400" imgH="431800" progId="Equation.3">
                  <p:embed/>
                </p:oleObj>
              </mc:Choice>
              <mc:Fallback>
                <p:oleObj name="Equation" r:id="rId3" imgW="21844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913313"/>
                        <a:ext cx="3683000"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3575177" y="5874456"/>
                <a:ext cx="7864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i-FI"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fi-FI" sz="2000" b="0" i="1" smtClean="0">
                                  <a:latin typeface="Cambria Math" panose="02040503050406030204" pitchFamily="18" charset="0"/>
                                </a:rPr>
                                <m:t>𝑢</m:t>
                              </m:r>
                            </m:e>
                          </m:acc>
                        </m:e>
                        <m:sub>
                          <m:r>
                            <a:rPr lang="fi-FI" sz="2000" b="0" i="1" smtClean="0">
                              <a:latin typeface="Cambria Math" panose="02040503050406030204" pitchFamily="18" charset="0"/>
                            </a:rPr>
                            <m:t>𝑡</m:t>
                          </m:r>
                        </m:sub>
                      </m:sSub>
                      <m:r>
                        <a:rPr lang="cs-CZ" sz="2000" b="0" i="1" smtClean="0">
                          <a:latin typeface="Cambria Math" panose="02040503050406030204" pitchFamily="18" charset="0"/>
                        </a:rPr>
                        <m:t>=</m:t>
                      </m:r>
                      <m:r>
                        <a:rPr lang="fi-FI" sz="2000" b="0" i="1" smtClean="0">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575177" y="5874456"/>
                <a:ext cx="786497" cy="307777"/>
              </a:xfrm>
              <a:prstGeom prst="rect">
                <a:avLst/>
              </a:prstGeom>
              <a:blipFill rotWithShape="0">
                <a:blip r:embed="rId5"/>
                <a:stretch>
                  <a:fillRect l="-3876" t="-22000" r="-6977" b="-18000"/>
                </a:stretch>
              </a:blipFill>
            </p:spPr>
            <p:txBody>
              <a:bodyPr/>
              <a:lstStyle/>
              <a:p>
                <a:r>
                  <a:rPr 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7B3A39E-D50C-46C5-B3D3-8C701AC2D6D8}" type="slidenum">
              <a:rPr lang="en-GB" altLang="en-US" sz="1400">
                <a:latin typeface="Times New Roman" panose="02020603050405020304" pitchFamily="18" charset="0"/>
              </a:rPr>
              <a:pPr>
                <a:spcBef>
                  <a:spcPct val="0"/>
                </a:spcBef>
                <a:buFontTx/>
                <a:buNone/>
              </a:pPr>
              <a:t>55</a:t>
            </a:fld>
            <a:endParaRPr lang="en-GB" altLang="en-US" sz="1400">
              <a:latin typeface="Times New Roman" panose="02020603050405020304" pitchFamily="18" charset="0"/>
            </a:endParaRPr>
          </a:p>
        </p:txBody>
      </p:sp>
      <p:sp>
        <p:nvSpPr>
          <p:cNvPr id="53252" name="Rectangle 2"/>
          <p:cNvSpPr>
            <a:spLocks noGrp="1" noChangeArrowheads="1"/>
          </p:cNvSpPr>
          <p:nvPr>
            <p:ph type="title"/>
          </p:nvPr>
        </p:nvSpPr>
        <p:spPr>
          <a:xfrm>
            <a:off x="1295400" y="609600"/>
            <a:ext cx="7696200" cy="1143000"/>
          </a:xfrm>
        </p:spPr>
        <p:txBody>
          <a:bodyPr/>
          <a:lstStyle/>
          <a:p>
            <a:pPr eaLnBrk="1" hangingPunct="1"/>
            <a:r>
              <a:rPr lang="en-GB" altLang="en-US" sz="2500" b="1" smtClean="0">
                <a:solidFill>
                  <a:schemeClr val="tx1"/>
                </a:solidFill>
                <a:latin typeface="Times New Roman" panose="02020603050405020304" pitchFamily="18" charset="0"/>
              </a:rPr>
              <a:t>Backwards versus Forwards Predictive Failure Tests</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53253" name="Rectangle 3"/>
          <p:cNvSpPr>
            <a:spLocks noGrp="1" noChangeArrowheads="1"/>
          </p:cNvSpPr>
          <p:nvPr>
            <p:ph type="body" idx="1"/>
          </p:nvPr>
        </p:nvSpPr>
        <p:spPr/>
        <p:txBody>
          <a:bodyPr/>
          <a:lstStyle/>
          <a:p>
            <a:pPr algn="just" eaLnBrk="1" hangingPunct="1"/>
            <a:r>
              <a:rPr lang="en-GB" altLang="en-US" sz="2000" smtClean="0">
                <a:latin typeface="Times New Roman" panose="02020603050405020304" pitchFamily="18" charset="0"/>
              </a:rPr>
              <a:t>There are 2 types of predictive failure tests:</a:t>
            </a:r>
          </a:p>
          <a:p>
            <a:pPr algn="just" eaLnBrk="1" hangingPunct="1">
              <a:buFontTx/>
              <a:buNone/>
            </a:pPr>
            <a:endParaRPr lang="en-GB" altLang="en-US" sz="2000" smtClean="0">
              <a:latin typeface="Times New Roman" panose="02020603050405020304" pitchFamily="18" charset="0"/>
            </a:endParaRPr>
          </a:p>
          <a:p>
            <a:pPr algn="just" eaLnBrk="1" hangingPunct="1">
              <a:buFontTx/>
              <a:buNone/>
            </a:pPr>
            <a:r>
              <a:rPr lang="en-GB" altLang="en-US" sz="2000" smtClean="0">
                <a:latin typeface="Times New Roman" panose="02020603050405020304" pitchFamily="18" charset="0"/>
              </a:rPr>
              <a:t>	- Forward predictive failure tests, where we keep the last few observations back for forecast testing, e.g. we have observations for 1970Q1-1994Q4. So estimate the model over 1970Q1-1993Q4 and forecast 1994Q1-1994Q4.</a:t>
            </a:r>
          </a:p>
          <a:p>
            <a:pPr algn="just" eaLnBrk="1" hangingPunct="1">
              <a:buFontTx/>
              <a:buNone/>
            </a:pPr>
            <a:endParaRPr lang="en-GB" altLang="en-US" sz="2000" smtClean="0">
              <a:latin typeface="Times New Roman" panose="02020603050405020304" pitchFamily="18" charset="0"/>
            </a:endParaRPr>
          </a:p>
          <a:p>
            <a:pPr algn="just" eaLnBrk="1" hangingPunct="1">
              <a:buFontTx/>
              <a:buNone/>
            </a:pPr>
            <a:r>
              <a:rPr lang="en-GB" altLang="en-US" sz="2000" smtClean="0">
                <a:latin typeface="Times New Roman" panose="02020603050405020304" pitchFamily="18" charset="0"/>
              </a:rPr>
              <a:t>	- Backward predictive failure tests, where we attempt to “back-cast” the first few observations, e.g. if we have data for 1970Q1-1994Q4, and we estimate the model over 1971Q1-1994Q4 and backcast 1970Q1-1970Q4.</a:t>
            </a:r>
          </a:p>
          <a:p>
            <a:pPr eaLnBrk="1" hangingPunct="1"/>
            <a:endParaRPr lang="en-US" altLang="en-US" sz="2000" smtClean="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1C8E94F-E542-40F2-B79E-D68B7762053A}" type="slidenum">
              <a:rPr lang="en-GB" altLang="en-US" sz="1400">
                <a:latin typeface="Times New Roman" panose="02020603050405020304" pitchFamily="18" charset="0"/>
              </a:rPr>
              <a:pPr>
                <a:spcBef>
                  <a:spcPct val="0"/>
                </a:spcBef>
                <a:buFontTx/>
                <a:buNone/>
              </a:pPr>
              <a:t>56</a:t>
            </a:fld>
            <a:endParaRPr lang="en-GB" altLang="en-US" sz="1400">
              <a:latin typeface="Times New Roman" panose="02020603050405020304" pitchFamily="18" charset="0"/>
            </a:endParaRPr>
          </a:p>
        </p:txBody>
      </p:sp>
      <p:sp>
        <p:nvSpPr>
          <p:cNvPr id="54276" name="Rectangle 2"/>
          <p:cNvSpPr>
            <a:spLocks noGrp="1" noChangeArrowheads="1"/>
          </p:cNvSpPr>
          <p:nvPr>
            <p:ph type="title"/>
          </p:nvPr>
        </p:nvSpPr>
        <p:spPr>
          <a:xfrm>
            <a:off x="1219200" y="5334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Predictive Failure Tests – An Example</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54277" name="Rectangle 3"/>
          <p:cNvSpPr>
            <a:spLocks noGrp="1" noChangeArrowheads="1"/>
          </p:cNvSpPr>
          <p:nvPr>
            <p:ph type="body" idx="1"/>
          </p:nvPr>
        </p:nvSpPr>
        <p:spPr>
          <a:xfrm>
            <a:off x="467544" y="1853494"/>
            <a:ext cx="8178800" cy="4229100"/>
          </a:xfrm>
        </p:spPr>
        <p:txBody>
          <a:bodyPr/>
          <a:lstStyle/>
          <a:p>
            <a:pPr algn="just" eaLnBrk="1" hangingPunct="1">
              <a:lnSpc>
                <a:spcPct val="90000"/>
              </a:lnSpc>
            </a:pPr>
            <a:r>
              <a:rPr lang="en-GB" altLang="en-US" sz="2000" dirty="0" smtClean="0">
                <a:latin typeface="Times New Roman" panose="02020603050405020304" pitchFamily="18" charset="0"/>
              </a:rPr>
              <a:t>We have the following models estimated:</a:t>
            </a:r>
          </a:p>
          <a:p>
            <a:pPr algn="just" eaLnBrk="1" hangingPunct="1">
              <a:lnSpc>
                <a:spcPct val="90000"/>
              </a:lnSpc>
              <a:buFontTx/>
              <a:buNone/>
            </a:pPr>
            <a:r>
              <a:rPr lang="en-GB" altLang="en-US" sz="2000" dirty="0" smtClean="0">
                <a:latin typeface="Times New Roman" panose="02020603050405020304" pitchFamily="18" charset="0"/>
              </a:rPr>
              <a:t>	For the CAPM </a:t>
            </a:r>
            <a:r>
              <a:rPr lang="en-GB" altLang="en-US" sz="2000" i="1" dirty="0" smtClean="0">
                <a:latin typeface="Times New Roman" panose="02020603050405020304" pitchFamily="18" charset="0"/>
                <a:sym typeface="Symbol" panose="05050102010706020507" pitchFamily="18" charset="2"/>
              </a:rPr>
              <a:t></a:t>
            </a:r>
            <a:r>
              <a:rPr lang="en-GB" altLang="en-US" sz="2000" dirty="0" smtClean="0">
                <a:latin typeface="Times New Roman" panose="02020603050405020304" pitchFamily="18" charset="0"/>
              </a:rPr>
              <a:t> on Glaxo.</a:t>
            </a:r>
          </a:p>
          <a:p>
            <a:pPr algn="just" eaLnBrk="1" hangingPunct="1">
              <a:lnSpc>
                <a:spcPct val="90000"/>
              </a:lnSpc>
            </a:pPr>
            <a:r>
              <a:rPr lang="en-GB" altLang="en-US" sz="2000" dirty="0" smtClean="0">
                <a:latin typeface="Times New Roman" panose="02020603050405020304" pitchFamily="18" charset="0"/>
              </a:rPr>
              <a:t>1980M1-1991M12</a:t>
            </a:r>
          </a:p>
          <a:p>
            <a:pPr algn="just" eaLnBrk="1" hangingPunct="1">
              <a:lnSpc>
                <a:spcPct val="90000"/>
              </a:lnSpc>
              <a:buFontTx/>
              <a:buNone/>
            </a:pPr>
            <a:r>
              <a:rPr lang="en-GB" altLang="en-US" sz="2000" dirty="0" smtClean="0">
                <a:latin typeface="Times New Roman" panose="02020603050405020304" pitchFamily="18" charset="0"/>
              </a:rPr>
              <a:t>	0.39 + 1.37</a:t>
            </a:r>
            <a:r>
              <a:rPr lang="en-GB" altLang="en-US" sz="2000" i="1" dirty="0" smtClean="0">
                <a:latin typeface="Times New Roman" panose="02020603050405020304" pitchFamily="18" charset="0"/>
              </a:rPr>
              <a:t>R</a:t>
            </a:r>
            <a:r>
              <a:rPr lang="en-GB" altLang="en-US" sz="2000" i="1" baseline="-25000" dirty="0" smtClean="0">
                <a:latin typeface="Times New Roman" panose="02020603050405020304" pitchFamily="18" charset="0"/>
              </a:rPr>
              <a:t>Mt</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T</a:t>
            </a:r>
            <a:r>
              <a:rPr lang="en-GB" altLang="en-US" sz="2000" dirty="0" smtClean="0">
                <a:latin typeface="Times New Roman" panose="02020603050405020304" pitchFamily="18" charset="0"/>
              </a:rPr>
              <a:t> = 144		</a:t>
            </a:r>
            <a:r>
              <a:rPr lang="en-GB" altLang="en-US" sz="2000" i="1" dirty="0" smtClean="0">
                <a:latin typeface="Times New Roman" panose="02020603050405020304" pitchFamily="18" charset="0"/>
              </a:rPr>
              <a:t>RSS</a:t>
            </a:r>
            <a:r>
              <a:rPr lang="en-GB" altLang="en-US" sz="2000" dirty="0" smtClean="0">
                <a:latin typeface="Times New Roman" panose="02020603050405020304" pitchFamily="18" charset="0"/>
              </a:rPr>
              <a:t> = 0.0434</a:t>
            </a:r>
          </a:p>
          <a:p>
            <a:pPr algn="just" eaLnBrk="1" hangingPunct="1">
              <a:lnSpc>
                <a:spcPct val="90000"/>
              </a:lnSpc>
            </a:pPr>
            <a:r>
              <a:rPr lang="en-GB" altLang="en-US" sz="2000" dirty="0" smtClean="0">
                <a:latin typeface="Times New Roman" panose="02020603050405020304" pitchFamily="18" charset="0"/>
              </a:rPr>
              <a:t>1980M1-1989M12</a:t>
            </a:r>
          </a:p>
          <a:p>
            <a:pPr algn="just" eaLnBrk="1" hangingPunct="1">
              <a:lnSpc>
                <a:spcPct val="90000"/>
              </a:lnSpc>
              <a:buFontTx/>
              <a:buNone/>
            </a:pPr>
            <a:r>
              <a:rPr lang="en-GB" altLang="en-US" sz="2000" dirty="0" smtClean="0">
                <a:latin typeface="Times New Roman" panose="02020603050405020304" pitchFamily="18" charset="0"/>
              </a:rPr>
              <a:t>	0.32 + 1.31</a:t>
            </a:r>
            <a:r>
              <a:rPr lang="en-GB" altLang="en-US" sz="2000" i="1" dirty="0" smtClean="0">
                <a:latin typeface="Times New Roman" panose="02020603050405020304" pitchFamily="18" charset="0"/>
              </a:rPr>
              <a:t>R</a:t>
            </a:r>
            <a:r>
              <a:rPr lang="en-GB" altLang="en-US" sz="2000" i="1" baseline="-25000" dirty="0" smtClean="0">
                <a:latin typeface="Times New Roman" panose="02020603050405020304" pitchFamily="18" charset="0"/>
              </a:rPr>
              <a:t>Mt</a:t>
            </a:r>
            <a:r>
              <a:rPr lang="en-GB" altLang="en-US" sz="2000" dirty="0" smtClean="0">
                <a:latin typeface="Times New Roman" panose="02020603050405020304" pitchFamily="18" charset="0"/>
              </a:rPr>
              <a:t>		</a:t>
            </a:r>
            <a:r>
              <a:rPr lang="en-GB" altLang="en-US" sz="2000" i="1" dirty="0" smtClean="0">
                <a:latin typeface="Times New Roman" panose="02020603050405020304" pitchFamily="18" charset="0"/>
              </a:rPr>
              <a:t>T</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 120		</a:t>
            </a:r>
            <a:r>
              <a:rPr lang="en-GB" altLang="en-US" sz="2000" i="1" dirty="0" smtClean="0">
                <a:latin typeface="Times New Roman" panose="02020603050405020304" pitchFamily="18" charset="0"/>
              </a:rPr>
              <a:t>RSS</a:t>
            </a:r>
            <a:r>
              <a:rPr lang="en-GB" altLang="en-US" sz="2000" baseline="-25000" dirty="0" smtClean="0">
                <a:latin typeface="Times New Roman" panose="02020603050405020304" pitchFamily="18" charset="0"/>
              </a:rPr>
              <a:t>1</a:t>
            </a:r>
            <a:r>
              <a:rPr lang="en-GB" altLang="en-US" sz="2000" dirty="0" smtClean="0">
                <a:latin typeface="Times New Roman" panose="02020603050405020304" pitchFamily="18" charset="0"/>
              </a:rPr>
              <a:t> = 0.0420</a:t>
            </a:r>
          </a:p>
          <a:p>
            <a:pPr algn="just" eaLnBrk="1" hangingPunct="1">
              <a:lnSpc>
                <a:spcPct val="90000"/>
              </a:lnSpc>
              <a:buFontTx/>
              <a:buNone/>
            </a:pPr>
            <a:r>
              <a:rPr lang="en-GB" altLang="en-US" sz="2000" dirty="0" smtClean="0">
                <a:latin typeface="Times New Roman" panose="02020603050405020304" pitchFamily="18" charset="0"/>
              </a:rPr>
              <a:t>	Can this regression adequately “forecast” the values for the last two years?</a:t>
            </a:r>
          </a:p>
          <a:p>
            <a:pPr algn="ctr" eaLnBrk="1" hangingPunct="1">
              <a:lnSpc>
                <a:spcPct val="90000"/>
              </a:lnSpc>
              <a:buFontTx/>
              <a:buNone/>
            </a:pPr>
            <a:endParaRPr lang="en-GB" altLang="en-US" sz="2000" dirty="0" smtClean="0">
              <a:latin typeface="Times New Roman" panose="02020603050405020304" pitchFamily="18" charset="0"/>
            </a:endParaRPr>
          </a:p>
          <a:p>
            <a:pPr algn="ctr" eaLnBrk="1" hangingPunct="1">
              <a:lnSpc>
                <a:spcPct val="90000"/>
              </a:lnSpc>
              <a:buFontTx/>
              <a:buNone/>
            </a:pPr>
            <a:r>
              <a:rPr lang="en-GB" altLang="en-US" sz="2000" dirty="0" smtClean="0">
                <a:latin typeface="Times New Roman" panose="02020603050405020304" pitchFamily="18" charset="0"/>
              </a:rPr>
              <a:t>			= 0.164</a:t>
            </a:r>
          </a:p>
          <a:p>
            <a:pPr algn="just" eaLnBrk="1" hangingPunct="1">
              <a:lnSpc>
                <a:spcPct val="90000"/>
              </a:lnSpc>
              <a:buFontTx/>
              <a:buNone/>
            </a:pPr>
            <a:r>
              <a:rPr lang="en-GB" altLang="en-US" sz="2000" dirty="0" smtClean="0">
                <a:latin typeface="Times New Roman" panose="02020603050405020304" pitchFamily="18" charset="0"/>
              </a:rPr>
              <a:t>	</a:t>
            </a:r>
          </a:p>
          <a:p>
            <a:pPr algn="just" eaLnBrk="1" hangingPunct="1">
              <a:lnSpc>
                <a:spcPct val="90000"/>
              </a:lnSpc>
            </a:pPr>
            <a:r>
              <a:rPr lang="en-GB" altLang="en-US" sz="2000" dirty="0" smtClean="0">
                <a:latin typeface="Times New Roman" panose="02020603050405020304" pitchFamily="18" charset="0"/>
              </a:rPr>
              <a:t>Compare with </a:t>
            </a:r>
            <a:r>
              <a:rPr lang="en-GB" altLang="en-US" sz="2000" i="1" dirty="0" smtClean="0">
                <a:latin typeface="Times New Roman" panose="02020603050405020304" pitchFamily="18" charset="0"/>
              </a:rPr>
              <a:t>F</a:t>
            </a:r>
            <a:r>
              <a:rPr lang="en-GB" altLang="en-US" sz="2000" dirty="0" smtClean="0">
                <a:latin typeface="Times New Roman" panose="02020603050405020304" pitchFamily="18" charset="0"/>
              </a:rPr>
              <a:t>(24,118) = 1.66.</a:t>
            </a:r>
          </a:p>
          <a:p>
            <a:pPr algn="just" eaLnBrk="1" hangingPunct="1">
              <a:lnSpc>
                <a:spcPct val="90000"/>
              </a:lnSpc>
              <a:buFontTx/>
              <a:buNone/>
            </a:pPr>
            <a:r>
              <a:rPr lang="en-GB" altLang="en-US" sz="2000" dirty="0" smtClean="0">
                <a:latin typeface="Times New Roman" panose="02020603050405020304" pitchFamily="18" charset="0"/>
              </a:rPr>
              <a:t>	So we do not reject the null hypothesis that the model can adequately predict the last few observations.</a:t>
            </a:r>
            <a:endParaRPr lang="en-US" altLang="en-US" sz="2000" dirty="0" smtClean="0">
              <a:latin typeface="Times New Roman" panose="02020603050405020304" pitchFamily="18" charset="0"/>
            </a:endParaRPr>
          </a:p>
        </p:txBody>
      </p:sp>
      <p:graphicFrame>
        <p:nvGraphicFramePr>
          <p:cNvPr id="54278" name="Object 5"/>
          <p:cNvGraphicFramePr>
            <a:graphicFrameLocks noChangeAspect="1"/>
          </p:cNvGraphicFramePr>
          <p:nvPr>
            <p:extLst>
              <p:ext uri="{D42A27DB-BD31-4B8C-83A1-F6EECF244321}">
                <p14:modId xmlns:p14="http://schemas.microsoft.com/office/powerpoint/2010/main" val="110412584"/>
              </p:ext>
            </p:extLst>
          </p:nvPr>
        </p:nvGraphicFramePr>
        <p:xfrm>
          <a:off x="924744" y="4368094"/>
          <a:ext cx="4038600" cy="701675"/>
        </p:xfrm>
        <a:graphic>
          <a:graphicData uri="http://schemas.openxmlformats.org/presentationml/2006/ole">
            <mc:AlternateContent xmlns:mc="http://schemas.openxmlformats.org/markup-compatibility/2006">
              <mc:Choice xmlns:v="urn:schemas-microsoft-com:vml" Requires="v">
                <p:oleObj spid="_x0000_s54332" name="Equation" r:id="rId3" imgW="2552700" imgH="393700" progId="Equation.3">
                  <p:embed/>
                </p:oleObj>
              </mc:Choice>
              <mc:Fallback>
                <p:oleObj name="Equation" r:id="rId3" imgW="25527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44" y="4368094"/>
                        <a:ext cx="403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B46AD8-CC12-4989-A4F7-AF73BCC87744}" type="slidenum">
              <a:rPr lang="en-GB" altLang="en-US" sz="1400">
                <a:latin typeface="Times New Roman" panose="02020603050405020304" pitchFamily="18" charset="0"/>
              </a:rPr>
              <a:pPr>
                <a:spcBef>
                  <a:spcPct val="0"/>
                </a:spcBef>
                <a:buFontTx/>
                <a:buNone/>
              </a:pPr>
              <a:t>57</a:t>
            </a:fld>
            <a:endParaRPr lang="en-GB" altLang="en-US" sz="1400">
              <a:latin typeface="Times New Roman" panose="02020603050405020304" pitchFamily="18" charset="0"/>
            </a:endParaRPr>
          </a:p>
        </p:txBody>
      </p:sp>
      <p:sp>
        <p:nvSpPr>
          <p:cNvPr id="55300" name="Rectangle 2"/>
          <p:cNvSpPr>
            <a:spLocks noGrp="1" noChangeArrowheads="1"/>
          </p:cNvSpPr>
          <p:nvPr>
            <p:ph type="title"/>
          </p:nvPr>
        </p:nvSpPr>
        <p:spPr>
          <a:xfrm>
            <a:off x="12192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How do we decide the sub-parts to use?</a:t>
            </a:r>
            <a:br>
              <a:rPr lang="en-GB" altLang="en-US" sz="2500" b="1" dirty="0" smtClean="0">
                <a:solidFill>
                  <a:schemeClr val="tx1"/>
                </a:solidFill>
                <a:latin typeface="Times New Roman" panose="02020603050405020304" pitchFamily="18" charset="0"/>
              </a:rPr>
            </a:br>
            <a:endParaRPr lang="en-US" altLang="en-US" u="sng" dirty="0" smtClean="0">
              <a:solidFill>
                <a:schemeClr val="tx1"/>
              </a:solidFill>
            </a:endParaRPr>
          </a:p>
        </p:txBody>
      </p:sp>
      <p:pic>
        <p:nvPicPr>
          <p:cNvPr id="5530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133600"/>
            <a:ext cx="3886200"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3"/>
          <p:cNvSpPr>
            <a:spLocks noGrp="1" noChangeArrowheads="1"/>
          </p:cNvSpPr>
          <p:nvPr>
            <p:ph type="body" idx="1"/>
          </p:nvPr>
        </p:nvSpPr>
        <p:spPr>
          <a:xfrm>
            <a:off x="0" y="1752600"/>
            <a:ext cx="9144000" cy="4381500"/>
          </a:xfrm>
        </p:spPr>
        <p:txBody>
          <a:bodyPr/>
          <a:lstStyle/>
          <a:p>
            <a:pPr algn="just" eaLnBrk="1" hangingPunct="1"/>
            <a:r>
              <a:rPr lang="en-GB" altLang="en-US" sz="2000" dirty="0" smtClean="0">
                <a:latin typeface="Times New Roman" panose="02020603050405020304" pitchFamily="18" charset="0"/>
              </a:rPr>
              <a:t>As a rule of thumb, we could use all or some of the following:</a:t>
            </a:r>
          </a:p>
          <a:p>
            <a:pPr algn="just" eaLnBrk="1" hangingPunct="1">
              <a:buFontTx/>
              <a:buNone/>
            </a:pPr>
            <a:r>
              <a:rPr lang="en-GB" altLang="en-US" sz="2000" dirty="0" smtClean="0">
                <a:latin typeface="Times New Roman" panose="02020603050405020304" pitchFamily="18" charset="0"/>
              </a:rPr>
              <a:t>	- Plot the dependent variable over time and split the data accordingly to any</a:t>
            </a:r>
          </a:p>
          <a:p>
            <a:pPr algn="just" eaLnBrk="1" hangingPunct="1">
              <a:buFontTx/>
              <a:buNone/>
            </a:pPr>
            <a:r>
              <a:rPr lang="en-GB" altLang="en-US" sz="2000" dirty="0" smtClean="0">
                <a:latin typeface="Times New Roman" panose="02020603050405020304" pitchFamily="18" charset="0"/>
              </a:rPr>
              <a:t>        obvious structural changes in the series, e.g.</a:t>
            </a: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endParaRPr lang="en-GB" altLang="en-US" sz="28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 Split the data according to any known important </a:t>
            </a:r>
          </a:p>
          <a:p>
            <a:pPr algn="just" eaLnBrk="1" hangingPunct="1">
              <a:buFontTx/>
              <a:buNone/>
            </a:pPr>
            <a:r>
              <a:rPr lang="en-GB" altLang="en-US" sz="2000" dirty="0" smtClean="0">
                <a:latin typeface="Times New Roman" panose="02020603050405020304" pitchFamily="18" charset="0"/>
              </a:rPr>
              <a:t>	  historical events (e.g. stock market crash, new government elected)</a:t>
            </a:r>
          </a:p>
          <a:p>
            <a:pPr algn="just" eaLnBrk="1" hangingPunct="1">
              <a:buFontTx/>
              <a:buNone/>
            </a:pPr>
            <a:r>
              <a:rPr lang="en-GB" altLang="en-US" sz="2000" dirty="0" smtClean="0">
                <a:latin typeface="Times New Roman" panose="02020603050405020304" pitchFamily="18" charset="0"/>
              </a:rPr>
              <a:t>	- Use all but the last few observations and do a predictive failure test on those.</a:t>
            </a:r>
            <a:endParaRPr lang="en-US" altLang="en-US" sz="2000" dirty="0" smtClean="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6323" name="Slide Number Placeholder 5"/>
          <p:cNvSpPr>
            <a:spLocks noGrp="1"/>
          </p:cNvSpPr>
          <p:nvPr>
            <p:ph type="sldNum" sz="quarter" idx="12"/>
          </p:nvPr>
        </p:nvSpPr>
        <p:spPr>
          <a:xfrm>
            <a:off x="650081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9AB0FBD-E403-4F5E-BFE2-557E052A4C79}" type="slidenum">
              <a:rPr lang="en-GB" altLang="en-US" sz="1400">
                <a:latin typeface="Times New Roman" panose="02020603050405020304" pitchFamily="18" charset="0"/>
              </a:rPr>
              <a:pPr>
                <a:spcBef>
                  <a:spcPct val="0"/>
                </a:spcBef>
                <a:buFontTx/>
                <a:buNone/>
              </a:pPr>
              <a:t>58</a:t>
            </a:fld>
            <a:endParaRPr lang="en-GB" altLang="en-US" sz="1400">
              <a:latin typeface="Times New Roman" panose="02020603050405020304" pitchFamily="18" charset="0"/>
            </a:endParaRPr>
          </a:p>
        </p:txBody>
      </p:sp>
      <p:sp>
        <p:nvSpPr>
          <p:cNvPr id="56324"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Measurement Errors</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56325" name="Rectangle 3"/>
          <p:cNvSpPr>
            <a:spLocks noGrp="1" noChangeArrowheads="1"/>
          </p:cNvSpPr>
          <p:nvPr>
            <p:ph type="body" idx="1"/>
          </p:nvPr>
        </p:nvSpPr>
        <p:spPr>
          <a:xfrm>
            <a:off x="642938" y="2000250"/>
            <a:ext cx="8001000" cy="4057650"/>
          </a:xfrm>
        </p:spPr>
        <p:txBody>
          <a:bodyPr/>
          <a:lstStyle/>
          <a:p>
            <a:pPr algn="just" eaLnBrk="1" hangingPunct="1"/>
            <a:r>
              <a:rPr lang="en-GB" altLang="en-US" sz="2000" dirty="0" smtClean="0">
                <a:latin typeface="Times New Roman" panose="02020603050405020304" pitchFamily="18" charset="0"/>
              </a:rPr>
              <a:t>If there is measurement error in one or more of the explanatory variables, this will violate the assumption that the explanatory variables are non-stochastic</a:t>
            </a:r>
          </a:p>
          <a:p>
            <a:pPr algn="just" eaLnBrk="1" hangingPunct="1"/>
            <a:r>
              <a:rPr lang="en-GB" altLang="en-US" sz="2000" dirty="0" smtClean="0">
                <a:latin typeface="Times New Roman" panose="02020603050405020304" pitchFamily="18" charset="0"/>
              </a:rPr>
              <a:t>Sometimes this is also known as the errors-in-variables problem</a:t>
            </a:r>
          </a:p>
          <a:p>
            <a:pPr algn="just" eaLnBrk="1" hangingPunct="1"/>
            <a:r>
              <a:rPr lang="en-GB" altLang="en-US" sz="2000" dirty="0" smtClean="0">
                <a:latin typeface="Times New Roman" panose="02020603050405020304" pitchFamily="18" charset="0"/>
              </a:rPr>
              <a:t> Measurement errors can occur in a variety of circumstances, e.g.</a:t>
            </a:r>
          </a:p>
          <a:p>
            <a:pPr lvl="1" algn="just" eaLnBrk="1" hangingPunct="1"/>
            <a:r>
              <a:rPr lang="en-GB" altLang="en-US" dirty="0" smtClean="0">
                <a:latin typeface="Times New Roman" panose="02020603050405020304" pitchFamily="18" charset="0"/>
              </a:rPr>
              <a:t>Macroeconomic variables are almost always estimated quantities (GDP, inflation, and so on), as is most information contained in company accounts</a:t>
            </a:r>
          </a:p>
          <a:p>
            <a:pPr lvl="1" algn="just" eaLnBrk="1" hangingPunct="1"/>
            <a:r>
              <a:rPr lang="en-GB" altLang="en-US" dirty="0" smtClean="0">
                <a:latin typeface="Times New Roman" panose="02020603050405020304" pitchFamily="18" charset="0"/>
              </a:rPr>
              <a:t>Sometimes we cannot observe or obtain data on a variable we require and so we need to use a proxy variable – for instance, many models include expected quantities (e.g., expected inflation) but we cannot typically measure expectations.</a:t>
            </a: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a:t>
            </a:r>
            <a:endParaRPr lang="en-US" altLang="en-US" sz="2000" dirty="0" smtClean="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7347" name="Slide Number Placeholder 5"/>
          <p:cNvSpPr>
            <a:spLocks noGrp="1"/>
          </p:cNvSpPr>
          <p:nvPr>
            <p:ph type="sldNum" sz="quarter" idx="12"/>
          </p:nvPr>
        </p:nvSpPr>
        <p:spPr>
          <a:xfrm>
            <a:off x="650081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3D38CE-DED9-497F-B78B-025DEB16DDA3}" type="slidenum">
              <a:rPr lang="en-GB" altLang="en-US" sz="1400">
                <a:latin typeface="Times New Roman" panose="02020603050405020304" pitchFamily="18" charset="0"/>
              </a:rPr>
              <a:pPr>
                <a:spcBef>
                  <a:spcPct val="0"/>
                </a:spcBef>
                <a:buFontTx/>
                <a:buNone/>
              </a:pPr>
              <a:t>59</a:t>
            </a:fld>
            <a:endParaRPr lang="en-GB" altLang="en-US" sz="1400">
              <a:latin typeface="Times New Roman" panose="02020603050405020304" pitchFamily="18" charset="0"/>
            </a:endParaRPr>
          </a:p>
        </p:txBody>
      </p:sp>
      <p:sp>
        <p:nvSpPr>
          <p:cNvPr id="57348"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Measurement Error in the Explanatory Variable(s)</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57349" name="Rectangle 3"/>
          <p:cNvSpPr>
            <a:spLocks noGrp="1" noChangeArrowheads="1"/>
          </p:cNvSpPr>
          <p:nvPr>
            <p:ph type="body" idx="1"/>
          </p:nvPr>
        </p:nvSpPr>
        <p:spPr>
          <a:xfrm>
            <a:off x="642938" y="1857375"/>
            <a:ext cx="8001000" cy="4200525"/>
          </a:xfrm>
        </p:spPr>
        <p:txBody>
          <a:bodyPr/>
          <a:lstStyle/>
          <a:p>
            <a:pPr algn="just" eaLnBrk="1" hangingPunct="1"/>
            <a:r>
              <a:rPr lang="en-GB" altLang="en-US" sz="2000" smtClean="0">
                <a:latin typeface="Times New Roman" panose="02020603050405020304" pitchFamily="18" charset="0"/>
              </a:rPr>
              <a:t>Suppose that we wish to estimate a model containing just one explanatory variable, </a:t>
            </a:r>
            <a:r>
              <a:rPr lang="en-GB" altLang="en-US" sz="2000" i="1" smtClean="0">
                <a:latin typeface="Times New Roman" panose="02020603050405020304" pitchFamily="18" charset="0"/>
              </a:rPr>
              <a:t>x</a:t>
            </a:r>
            <a:r>
              <a:rPr lang="en-GB" altLang="en-US" sz="2000" i="1" baseline="-25000" smtClean="0">
                <a:latin typeface="Times New Roman" panose="02020603050405020304" pitchFamily="18" charset="0"/>
              </a:rPr>
              <a:t>t</a:t>
            </a:r>
            <a:r>
              <a:rPr lang="en-GB" altLang="en-US" sz="2000" smtClean="0">
                <a:latin typeface="Times New Roman" panose="02020603050405020304" pitchFamily="18" charset="0"/>
              </a:rPr>
              <a:t>: </a:t>
            </a:r>
          </a:p>
          <a:p>
            <a:pPr algn="just" eaLnBrk="1" hangingPunct="1"/>
            <a:r>
              <a:rPr lang="en-GB" altLang="en-US" sz="2000" i="1" smtClean="0">
                <a:latin typeface="Times New Roman" panose="02020603050405020304" pitchFamily="18" charset="0"/>
              </a:rPr>
              <a:t>y</a:t>
            </a:r>
            <a:r>
              <a:rPr lang="en-GB" altLang="en-US" sz="2000" i="1" baseline="-25000" smtClean="0">
                <a:latin typeface="Times New Roman" panose="02020603050405020304" pitchFamily="18" charset="0"/>
              </a:rPr>
              <a:t>t </a:t>
            </a:r>
            <a:r>
              <a:rPr lang="en-GB" altLang="en-US" sz="2000" smtClean="0">
                <a:latin typeface="Times New Roman" panose="02020603050405020304" pitchFamily="18" charset="0"/>
              </a:rPr>
              <a:t>= </a:t>
            </a:r>
            <a:r>
              <a:rPr lang="en-GB" altLang="en-US" sz="2000" i="1" smtClean="0">
                <a:latin typeface="Times New Roman" panose="02020603050405020304" pitchFamily="18" charset="0"/>
              </a:rPr>
              <a:t>β</a:t>
            </a:r>
            <a:r>
              <a:rPr lang="en-GB" altLang="en-US" sz="2000" baseline="-25000" smtClean="0">
                <a:latin typeface="Times New Roman" panose="02020603050405020304" pitchFamily="18" charset="0"/>
              </a:rPr>
              <a:t>1</a:t>
            </a:r>
            <a:r>
              <a:rPr lang="en-GB" altLang="en-US" sz="2000" smtClean="0">
                <a:latin typeface="Times New Roman" panose="02020603050405020304" pitchFamily="18" charset="0"/>
              </a:rPr>
              <a:t> + </a:t>
            </a:r>
            <a:r>
              <a:rPr lang="en-GB" altLang="en-US" sz="2000" i="1" smtClean="0">
                <a:latin typeface="Times New Roman" panose="02020603050405020304" pitchFamily="18" charset="0"/>
              </a:rPr>
              <a:t>β</a:t>
            </a:r>
            <a:r>
              <a:rPr lang="en-GB" altLang="en-US" sz="2000" baseline="-25000" smtClean="0">
                <a:latin typeface="Times New Roman" panose="02020603050405020304" pitchFamily="18" charset="0"/>
              </a:rPr>
              <a:t>2</a:t>
            </a:r>
            <a:r>
              <a:rPr lang="en-GB" altLang="en-US" sz="2000" i="1" smtClean="0">
                <a:latin typeface="Times New Roman" panose="02020603050405020304" pitchFamily="18" charset="0"/>
              </a:rPr>
              <a:t>x</a:t>
            </a:r>
            <a:r>
              <a:rPr lang="en-GB" altLang="en-US" sz="2000" i="1" baseline="-25000" smtClean="0">
                <a:latin typeface="Times New Roman" panose="02020603050405020304" pitchFamily="18" charset="0"/>
              </a:rPr>
              <a:t>t</a:t>
            </a:r>
            <a:r>
              <a:rPr lang="en-GB" altLang="en-US" sz="2000" baseline="-25000" smtClean="0">
                <a:latin typeface="Times New Roman" panose="02020603050405020304" pitchFamily="18" charset="0"/>
              </a:rPr>
              <a:t> </a:t>
            </a:r>
            <a:r>
              <a:rPr lang="en-GB" altLang="en-US" sz="2000" smtClean="0">
                <a:latin typeface="Times New Roman" panose="02020603050405020304" pitchFamily="18" charset="0"/>
              </a:rPr>
              <a:t>+ </a:t>
            </a:r>
            <a:r>
              <a:rPr lang="en-GB" altLang="en-US" sz="2000" i="1" smtClean="0">
                <a:latin typeface="Times New Roman" panose="02020603050405020304" pitchFamily="18" charset="0"/>
              </a:rPr>
              <a:t>u</a:t>
            </a:r>
            <a:r>
              <a:rPr lang="en-GB" altLang="en-US" sz="2000" i="1" baseline="-25000" smtClean="0">
                <a:latin typeface="Times New Roman" panose="02020603050405020304" pitchFamily="18" charset="0"/>
              </a:rPr>
              <a:t>t</a:t>
            </a:r>
            <a:r>
              <a:rPr lang="en-GB" altLang="en-US" sz="2000" smtClean="0">
                <a:latin typeface="Times New Roman" panose="02020603050405020304" pitchFamily="18" charset="0"/>
              </a:rPr>
              <a:t>,</a:t>
            </a:r>
            <a:r>
              <a:rPr lang="en-GB" altLang="en-US" sz="2000" i="1" smtClean="0">
                <a:latin typeface="Times New Roman" panose="02020603050405020304" pitchFamily="18" charset="0"/>
              </a:rPr>
              <a:t> </a:t>
            </a:r>
          </a:p>
          <a:p>
            <a:pPr algn="just" eaLnBrk="1" hangingPunct="1">
              <a:buFontTx/>
              <a:buNone/>
            </a:pPr>
            <a:r>
              <a:rPr lang="en-GB" altLang="en-US" sz="2000" i="1" smtClean="0">
                <a:latin typeface="Times New Roman" panose="02020603050405020304" pitchFamily="18" charset="0"/>
              </a:rPr>
              <a:t>	</a:t>
            </a:r>
            <a:r>
              <a:rPr lang="en-GB" altLang="en-US" sz="2000" smtClean="0">
                <a:latin typeface="Times New Roman" panose="02020603050405020304" pitchFamily="18" charset="0"/>
              </a:rPr>
              <a:t>where </a:t>
            </a:r>
            <a:r>
              <a:rPr lang="en-GB" altLang="en-US" sz="2000" i="1" smtClean="0">
                <a:latin typeface="Times New Roman" panose="02020603050405020304" pitchFamily="18" charset="0"/>
              </a:rPr>
              <a:t>u</a:t>
            </a:r>
            <a:r>
              <a:rPr lang="en-GB" altLang="en-US" sz="2000" i="1" baseline="-25000" smtClean="0">
                <a:latin typeface="Times New Roman" panose="02020603050405020304" pitchFamily="18" charset="0"/>
              </a:rPr>
              <a:t>t</a:t>
            </a:r>
            <a:r>
              <a:rPr lang="en-GB" altLang="en-US" sz="2000" smtClean="0">
                <a:latin typeface="Times New Roman" panose="02020603050405020304" pitchFamily="18" charset="0"/>
              </a:rPr>
              <a:t> is a disturbance term </a:t>
            </a:r>
          </a:p>
          <a:p>
            <a:pPr algn="just" eaLnBrk="1" hangingPunct="1"/>
            <a:r>
              <a:rPr lang="en-GB" altLang="en-US" sz="2000" smtClean="0">
                <a:latin typeface="Times New Roman" panose="02020603050405020304" pitchFamily="18" charset="0"/>
              </a:rPr>
              <a:t>Suppose further that </a:t>
            </a:r>
            <a:r>
              <a:rPr lang="en-GB" altLang="en-US" sz="2000" i="1" smtClean="0">
                <a:latin typeface="Times New Roman" panose="02020603050405020304" pitchFamily="18" charset="0"/>
              </a:rPr>
              <a:t>x</a:t>
            </a:r>
            <a:r>
              <a:rPr lang="en-GB" altLang="en-US" sz="2000" i="1" baseline="-25000" smtClean="0">
                <a:latin typeface="Times New Roman" panose="02020603050405020304" pitchFamily="18" charset="0"/>
              </a:rPr>
              <a:t>t</a:t>
            </a:r>
            <a:r>
              <a:rPr lang="en-GB" altLang="en-US" sz="2000" i="1" smtClean="0">
                <a:latin typeface="Times New Roman" panose="02020603050405020304" pitchFamily="18" charset="0"/>
              </a:rPr>
              <a:t> </a:t>
            </a:r>
            <a:r>
              <a:rPr lang="en-GB" altLang="en-US" sz="2000" smtClean="0">
                <a:latin typeface="Times New Roman" panose="02020603050405020304" pitchFamily="18" charset="0"/>
              </a:rPr>
              <a:t>is measured with error so that instead of observing its true value, we observe a noisy version,       , that comprises the actual </a:t>
            </a:r>
            <a:r>
              <a:rPr lang="en-GB" altLang="en-US" sz="2000" i="1" smtClean="0">
                <a:latin typeface="Times New Roman" panose="02020603050405020304" pitchFamily="18" charset="0"/>
              </a:rPr>
              <a:t>x</a:t>
            </a:r>
            <a:r>
              <a:rPr lang="en-GB" altLang="en-US" sz="2000" i="1" baseline="-25000" smtClean="0">
                <a:latin typeface="Times New Roman" panose="02020603050405020304" pitchFamily="18" charset="0"/>
              </a:rPr>
              <a:t>t </a:t>
            </a:r>
            <a:r>
              <a:rPr lang="en-GB" altLang="en-US" sz="2000" smtClean="0">
                <a:latin typeface="Times New Roman" panose="02020603050405020304" pitchFamily="18" charset="0"/>
              </a:rPr>
              <a:t>plus some additional noise, </a:t>
            </a:r>
            <a:r>
              <a:rPr lang="en-GB" altLang="en-US" sz="2000" i="1" smtClean="0">
                <a:latin typeface="Times New Roman" panose="02020603050405020304" pitchFamily="18" charset="0"/>
              </a:rPr>
              <a:t>v</a:t>
            </a:r>
            <a:r>
              <a:rPr lang="en-GB" altLang="en-US" sz="2000" i="1" baseline="-25000" smtClean="0">
                <a:latin typeface="Times New Roman" panose="02020603050405020304" pitchFamily="18" charset="0"/>
              </a:rPr>
              <a:t>t</a:t>
            </a:r>
            <a:r>
              <a:rPr lang="en-GB" altLang="en-US" sz="2000" baseline="-25000" smtClean="0">
                <a:latin typeface="Times New Roman" panose="02020603050405020304" pitchFamily="18" charset="0"/>
              </a:rPr>
              <a:t> </a:t>
            </a:r>
            <a:r>
              <a:rPr lang="en-GB" altLang="en-US" sz="2000" smtClean="0">
                <a:latin typeface="Times New Roman" panose="02020603050405020304" pitchFamily="18" charset="0"/>
              </a:rPr>
              <a:t>that is independent of </a:t>
            </a:r>
            <a:r>
              <a:rPr lang="en-GB" altLang="en-US" sz="2000" i="1" smtClean="0">
                <a:latin typeface="Times New Roman" panose="02020603050405020304" pitchFamily="18" charset="0"/>
              </a:rPr>
              <a:t>x</a:t>
            </a:r>
            <a:r>
              <a:rPr lang="en-GB" altLang="en-US" sz="2000" i="1" baseline="-25000" smtClean="0">
                <a:latin typeface="Times New Roman" panose="02020603050405020304" pitchFamily="18" charset="0"/>
              </a:rPr>
              <a:t>t</a:t>
            </a:r>
            <a:r>
              <a:rPr lang="en-GB" altLang="en-US" sz="2000" smtClean="0">
                <a:latin typeface="Times New Roman" panose="02020603050405020304" pitchFamily="18" charset="0"/>
              </a:rPr>
              <a:t> and </a:t>
            </a:r>
            <a:r>
              <a:rPr lang="en-GB" altLang="en-US" sz="2000" i="1" smtClean="0">
                <a:latin typeface="Times New Roman" panose="02020603050405020304" pitchFamily="18" charset="0"/>
              </a:rPr>
              <a:t>u</a:t>
            </a:r>
            <a:r>
              <a:rPr lang="en-GB" altLang="en-US" sz="2000" i="1" baseline="-25000" smtClean="0">
                <a:latin typeface="Times New Roman" panose="02020603050405020304" pitchFamily="18" charset="0"/>
              </a:rPr>
              <a:t>t</a:t>
            </a:r>
            <a:r>
              <a:rPr lang="en-GB" altLang="en-US" sz="2000" smtClean="0">
                <a:latin typeface="Times New Roman" panose="02020603050405020304" pitchFamily="18" charset="0"/>
              </a:rPr>
              <a:t>:</a:t>
            </a:r>
          </a:p>
          <a:p>
            <a:pPr algn="just" eaLnBrk="1" hangingPunct="1"/>
            <a:endParaRPr lang="en-GB" altLang="en-US" sz="2000" i="1" baseline="-25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Taking the first equation and substituting in for </a:t>
            </a:r>
            <a:r>
              <a:rPr lang="en-GB" altLang="en-US" sz="2000" i="1" smtClean="0">
                <a:latin typeface="Times New Roman" panose="02020603050405020304" pitchFamily="18" charset="0"/>
              </a:rPr>
              <a:t>x</a:t>
            </a:r>
            <a:r>
              <a:rPr lang="en-GB" altLang="en-US" sz="2000" i="1" baseline="-25000" smtClean="0">
                <a:latin typeface="Times New Roman" panose="02020603050405020304" pitchFamily="18" charset="0"/>
              </a:rPr>
              <a:t>t</a:t>
            </a:r>
            <a:r>
              <a:rPr lang="en-GB" altLang="en-US" sz="2000" smtClean="0">
                <a:latin typeface="Times New Roman" panose="02020603050405020304" pitchFamily="18" charset="0"/>
              </a:rPr>
              <a:t> from the second:</a:t>
            </a:r>
          </a:p>
          <a:p>
            <a:pPr algn="just" eaLnBrk="1" hangingPunct="1"/>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We can rewrite this equation by separately expressing the composite error term, (</a:t>
            </a:r>
            <a:r>
              <a:rPr lang="en-GB" altLang="en-US" sz="2000" i="1" smtClean="0">
                <a:latin typeface="Times New Roman" panose="02020603050405020304" pitchFamily="18" charset="0"/>
              </a:rPr>
              <a:t>u</a:t>
            </a:r>
            <a:r>
              <a:rPr lang="en-GB" altLang="en-US" sz="2000" i="1" baseline="-25000" smtClean="0">
                <a:latin typeface="Times New Roman" panose="02020603050405020304" pitchFamily="18" charset="0"/>
              </a:rPr>
              <a:t>t </a:t>
            </a:r>
            <a:r>
              <a:rPr lang="en-GB" altLang="en-US" sz="2000" i="1" smtClean="0">
                <a:latin typeface="Times New Roman" panose="02020603050405020304" pitchFamily="18" charset="0"/>
              </a:rPr>
              <a:t>− β</a:t>
            </a:r>
            <a:r>
              <a:rPr lang="en-GB" altLang="en-US" sz="2000" baseline="-25000" smtClean="0">
                <a:latin typeface="Times New Roman" panose="02020603050405020304" pitchFamily="18" charset="0"/>
              </a:rPr>
              <a:t>2</a:t>
            </a:r>
            <a:r>
              <a:rPr lang="en-GB" altLang="en-US" sz="2000" i="1" smtClean="0">
                <a:latin typeface="Times New Roman" panose="02020603050405020304" pitchFamily="18" charset="0"/>
              </a:rPr>
              <a:t>v</a:t>
            </a:r>
            <a:r>
              <a:rPr lang="en-GB" altLang="en-US" sz="2000" i="1" baseline="-25000" smtClean="0">
                <a:latin typeface="Times New Roman" panose="02020603050405020304" pitchFamily="18" charset="0"/>
              </a:rPr>
              <a:t>t</a:t>
            </a:r>
            <a:r>
              <a:rPr lang="en-GB" altLang="en-US" sz="2000" smtClean="0">
                <a:latin typeface="Times New Roman" panose="02020603050405020304" pitchFamily="18" charset="0"/>
              </a:rPr>
              <a:t>)</a:t>
            </a:r>
          </a:p>
          <a:p>
            <a:pPr algn="just" eaLnBrk="1" hangingPunct="1"/>
            <a:endParaRPr lang="en-GB" altLang="en-US" sz="2000" smtClean="0">
              <a:latin typeface="Times New Roman" panose="02020603050405020304" pitchFamily="18" charset="0"/>
            </a:endParaRPr>
          </a:p>
          <a:p>
            <a:pPr algn="just" eaLnBrk="1" hangingPunct="1">
              <a:buFontTx/>
              <a:buNone/>
            </a:pPr>
            <a:endParaRPr lang="en-GB" altLang="en-US" sz="2000" smtClean="0">
              <a:latin typeface="Times New Roman" panose="02020603050405020304" pitchFamily="18" charset="0"/>
            </a:endParaRPr>
          </a:p>
          <a:p>
            <a:pPr algn="just" eaLnBrk="1" hangingPunct="1">
              <a:buFontTx/>
              <a:buNone/>
            </a:pPr>
            <a:r>
              <a:rPr lang="en-GB" altLang="en-US" sz="2000" smtClean="0">
                <a:latin typeface="Times New Roman" panose="02020603050405020304" pitchFamily="18" charset="0"/>
              </a:rPr>
              <a:t>	</a:t>
            </a:r>
            <a:endParaRPr lang="en-US" altLang="en-US" sz="2000" smtClean="0">
              <a:latin typeface="Times New Roman" panose="02020603050405020304" pitchFamily="18" charset="0"/>
            </a:endParaRPr>
          </a:p>
        </p:txBody>
      </p:sp>
      <p:pic>
        <p:nvPicPr>
          <p:cNvPr id="573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200" y="3571875"/>
            <a:ext cx="3206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4200525"/>
            <a:ext cx="157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4897438"/>
            <a:ext cx="3143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25" y="5929313"/>
            <a:ext cx="3286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9C349D7-72D8-4A09-BBE9-E251F1C136D3}" type="slidenum">
              <a:rPr lang="en-GB" altLang="en-US" sz="1400">
                <a:latin typeface="Times New Roman" panose="02020603050405020304" pitchFamily="18" charset="0"/>
              </a:rPr>
              <a:pPr>
                <a:spcBef>
                  <a:spcPct val="0"/>
                </a:spcBef>
                <a:buFontTx/>
                <a:buNone/>
              </a:pPr>
              <a:t>6</a:t>
            </a:fld>
            <a:endParaRPr lang="en-GB" altLang="en-US" sz="1400">
              <a:latin typeface="Times New Roman" panose="02020603050405020304" pitchFamily="18" charset="0"/>
            </a:endParaRPr>
          </a:p>
        </p:txBody>
      </p:sp>
      <p:sp>
        <p:nvSpPr>
          <p:cNvPr id="9220" name="Rectangle 2"/>
          <p:cNvSpPr>
            <a:spLocks noGrp="1" noChangeArrowheads="1"/>
          </p:cNvSpPr>
          <p:nvPr>
            <p:ph type="title"/>
          </p:nvPr>
        </p:nvSpPr>
        <p:spPr>
          <a:xfrm>
            <a:off x="10668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Assumption 2: </a:t>
            </a:r>
            <a:r>
              <a:rPr lang="en-GB" altLang="en-US" sz="2500" b="1" dirty="0" err="1" smtClean="0">
                <a:solidFill>
                  <a:schemeClr val="tx1"/>
                </a:solidFill>
                <a:latin typeface="Times New Roman" panose="02020603050405020304" pitchFamily="18" charset="0"/>
              </a:rPr>
              <a:t>Var</a:t>
            </a:r>
            <a:r>
              <a:rPr lang="en-GB" altLang="en-US" sz="2500" b="1" dirty="0" smtClean="0">
                <a:latin typeface="Times New Roman" panose="02020603050405020304" pitchFamily="18" charset="0"/>
              </a:rPr>
              <a:t>(</a:t>
            </a:r>
            <a:r>
              <a:rPr lang="en-GB" altLang="en-US" sz="2500" b="1" i="1" dirty="0" err="1" smtClean="0">
                <a:latin typeface="Times New Roman" panose="02020603050405020304" pitchFamily="18" charset="0"/>
              </a:rPr>
              <a:t>u</a:t>
            </a:r>
            <a:r>
              <a:rPr lang="en-GB" altLang="en-US" sz="2500" b="1" i="1" baseline="-25000" dirty="0" err="1" smtClean="0">
                <a:latin typeface="Times New Roman" panose="02020603050405020304" pitchFamily="18" charset="0"/>
              </a:rPr>
              <a:t>t</a:t>
            </a:r>
            <a:r>
              <a:rPr lang="en-GB" altLang="en-US" sz="2500" b="1" dirty="0" smtClean="0">
                <a:latin typeface="Times New Roman" panose="02020603050405020304" pitchFamily="18" charset="0"/>
              </a:rPr>
              <a:t>) = </a:t>
            </a:r>
            <a:r>
              <a:rPr lang="en-GB" altLang="en-US" sz="2500" b="1" i="1" dirty="0" smtClean="0">
                <a:latin typeface="Times New Roman" panose="02020603050405020304" pitchFamily="18" charset="0"/>
                <a:sym typeface="Symbol" panose="05050102010706020507" pitchFamily="18" charset="2"/>
              </a:rPr>
              <a:t></a:t>
            </a:r>
            <a:r>
              <a:rPr lang="en-GB" altLang="en-US" sz="2500" b="1" baseline="30000" dirty="0" smtClean="0">
                <a:latin typeface="Times New Roman" panose="02020603050405020304" pitchFamily="18" charset="0"/>
              </a:rPr>
              <a:t>2</a:t>
            </a:r>
            <a:r>
              <a:rPr lang="en-GB" altLang="en-US" sz="2500" b="1" dirty="0" smtClean="0">
                <a:latin typeface="Times New Roman" panose="02020603050405020304" pitchFamily="18" charset="0"/>
              </a:rPr>
              <a:t> &lt; </a:t>
            </a:r>
            <a:r>
              <a:rPr lang="en-GB" altLang="en-US" sz="2500" b="1" dirty="0" smtClean="0">
                <a:latin typeface="Times New Roman" panose="02020603050405020304" pitchFamily="18" charset="0"/>
                <a:sym typeface="Symbol" panose="05050102010706020507" pitchFamily="18" charset="2"/>
              </a:rPr>
              <a:t></a:t>
            </a:r>
            <a:r>
              <a:rPr lang="en-GB" altLang="en-US" sz="2500" b="1" dirty="0" smtClean="0">
                <a:latin typeface="Times New Roman" panose="02020603050405020304" pitchFamily="18" charset="0"/>
              </a:rPr>
              <a:t/>
            </a:r>
            <a:br>
              <a:rPr lang="en-GB" altLang="en-US" sz="2500" b="1" dirty="0" smtClean="0">
                <a:latin typeface="Times New Roman" panose="02020603050405020304" pitchFamily="18" charset="0"/>
              </a:rPr>
            </a:br>
            <a:endParaRPr lang="en-US" altLang="en-US" sz="2500" b="1" dirty="0" smtClean="0">
              <a:latin typeface="Times New Roman" panose="02020603050405020304" pitchFamily="18" charset="0"/>
            </a:endParaRPr>
          </a:p>
        </p:txBody>
      </p:sp>
      <p:sp>
        <p:nvSpPr>
          <p:cNvPr id="2054" name="Rectangle 3"/>
          <p:cNvSpPr>
            <a:spLocks noGrp="1" noChangeArrowheads="1"/>
          </p:cNvSpPr>
          <p:nvPr>
            <p:ph type="body" idx="1"/>
          </p:nvPr>
        </p:nvSpPr>
        <p:spPr>
          <a:xfrm>
            <a:off x="457200" y="1752600"/>
            <a:ext cx="8178800" cy="4305300"/>
          </a:xfrm>
        </p:spPr>
        <p:txBody>
          <a:bodyPr/>
          <a:lstStyle/>
          <a:p>
            <a:pPr algn="just" eaLnBrk="1" hangingPunct="1">
              <a:defRPr/>
            </a:pPr>
            <a:r>
              <a:rPr lang="en-GB" sz="2000" dirty="0" smtClean="0">
                <a:latin typeface="Times New Roman" pitchFamily="18" charset="0"/>
              </a:rPr>
              <a:t>We have so far assumed that the variance of the errors is constant, </a:t>
            </a:r>
            <a:r>
              <a:rPr lang="en-GB" sz="2000" i="1" dirty="0" smtClean="0">
                <a:latin typeface="Times New Roman" pitchFamily="18" charset="0"/>
                <a:sym typeface="Symbol" pitchFamily="18" charset="2"/>
              </a:rPr>
              <a:t></a:t>
            </a:r>
            <a:r>
              <a:rPr lang="en-GB" sz="2000" baseline="30000" dirty="0" smtClean="0">
                <a:latin typeface="Times New Roman" pitchFamily="18" charset="0"/>
              </a:rPr>
              <a:t>2</a:t>
            </a:r>
            <a:r>
              <a:rPr lang="en-GB" sz="2000" dirty="0" smtClean="0">
                <a:latin typeface="Times New Roman" pitchFamily="18" charset="0"/>
              </a:rPr>
              <a:t> - this is known as homoscedasticity. </a:t>
            </a:r>
          </a:p>
          <a:p>
            <a:pPr algn="just" eaLnBrk="1" hangingPunct="1">
              <a:defRPr/>
            </a:pPr>
            <a:r>
              <a:rPr lang="en-GB" sz="2000" dirty="0" smtClean="0">
                <a:latin typeface="Times New Roman" pitchFamily="18" charset="0"/>
              </a:rPr>
              <a:t>If the errors do not have a </a:t>
            </a:r>
          </a:p>
          <a:p>
            <a:pPr marL="0" indent="0" algn="just" eaLnBrk="1" hangingPunct="1">
              <a:buFontTx/>
              <a:buNone/>
              <a:defRPr/>
            </a:pPr>
            <a:r>
              <a:rPr lang="en-GB" sz="2000" dirty="0">
                <a:latin typeface="Times New Roman" pitchFamily="18" charset="0"/>
              </a:rPr>
              <a:t> </a:t>
            </a:r>
            <a:r>
              <a:rPr lang="en-GB" sz="2000" dirty="0" smtClean="0">
                <a:latin typeface="Times New Roman" pitchFamily="18" charset="0"/>
              </a:rPr>
              <a:t>     constant variance, we say </a:t>
            </a:r>
          </a:p>
          <a:p>
            <a:pPr marL="0" indent="0" algn="just" eaLnBrk="1" hangingPunct="1">
              <a:buFontTx/>
              <a:buNone/>
              <a:defRPr/>
            </a:pPr>
            <a:r>
              <a:rPr lang="en-GB" sz="2000" dirty="0" smtClean="0">
                <a:latin typeface="Times New Roman" pitchFamily="18" charset="0"/>
              </a:rPr>
              <a:t>      that they are </a:t>
            </a:r>
            <a:r>
              <a:rPr lang="en-GB" sz="2000" dirty="0" err="1" smtClean="0">
                <a:latin typeface="Times New Roman" pitchFamily="18" charset="0"/>
              </a:rPr>
              <a:t>heteroscedastic</a:t>
            </a:r>
            <a:r>
              <a:rPr lang="en-GB" sz="2000" dirty="0" smtClean="0">
                <a:latin typeface="Times New Roman" pitchFamily="18" charset="0"/>
              </a:rPr>
              <a:t> </a:t>
            </a:r>
          </a:p>
          <a:p>
            <a:pPr marL="0" indent="0" algn="just" eaLnBrk="1" hangingPunct="1">
              <a:buFontTx/>
              <a:buNone/>
              <a:defRPr/>
            </a:pPr>
            <a:r>
              <a:rPr lang="en-GB" sz="2000" dirty="0" smtClean="0">
                <a:latin typeface="Times New Roman" pitchFamily="18" charset="0"/>
              </a:rPr>
              <a:t>      e.g. say we estimate a regression </a:t>
            </a:r>
          </a:p>
          <a:p>
            <a:pPr marL="0" indent="0" algn="just" eaLnBrk="1" hangingPunct="1">
              <a:buFontTx/>
              <a:buNone/>
              <a:defRPr/>
            </a:pPr>
            <a:r>
              <a:rPr lang="en-GB" sz="2000" dirty="0" smtClean="0">
                <a:latin typeface="Times New Roman" pitchFamily="18" charset="0"/>
              </a:rPr>
              <a:t>      and calculate the residuals,    .</a:t>
            </a:r>
          </a:p>
          <a:p>
            <a:pPr eaLnBrk="1" hangingPunct="1">
              <a:defRPr/>
            </a:pPr>
            <a:endParaRPr lang="en-US" sz="2000" dirty="0" smtClean="0">
              <a:latin typeface="Times New Roman" pitchFamily="18" charset="0"/>
            </a:endParaRPr>
          </a:p>
        </p:txBody>
      </p:sp>
      <p:graphicFrame>
        <p:nvGraphicFramePr>
          <p:cNvPr id="9223" name="Object 6"/>
          <p:cNvGraphicFramePr>
            <a:graphicFrameLocks noChangeAspect="1"/>
          </p:cNvGraphicFramePr>
          <p:nvPr/>
        </p:nvGraphicFramePr>
        <p:xfrm>
          <a:off x="4356100" y="2195513"/>
          <a:ext cx="5640388" cy="4084637"/>
        </p:xfrm>
        <a:graphic>
          <a:graphicData uri="http://schemas.openxmlformats.org/presentationml/2006/ole">
            <mc:AlternateContent xmlns:mc="http://schemas.openxmlformats.org/markup-compatibility/2006">
              <mc:Choice xmlns:v="urn:schemas-microsoft-com:vml" Requires="v">
                <p:oleObj spid="_x0000_s9277" name="Document" r:id="rId3" imgW="5486400" imgH="4084320" progId="Word.Document.8">
                  <p:embed/>
                </p:oleObj>
              </mc:Choice>
              <mc:Fallback>
                <p:oleObj name="Document" r:id="rId3" imgW="5486400" imgH="408432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195513"/>
                        <a:ext cx="5640388" cy="4084637"/>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8494874" y="4437112"/>
                <a:ext cx="283347" cy="21544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1400" b="0" i="1" smtClean="0">
                              <a:latin typeface="Cambria Math" panose="02040503050406030204" pitchFamily="18" charset="0"/>
                            </a:rPr>
                          </m:ctrlPr>
                        </m:sSubPr>
                        <m:e>
                          <m:r>
                            <a:rPr lang="cs-CZ" sz="1400" b="0" i="1" smtClean="0">
                              <a:latin typeface="Cambria Math" panose="02040503050406030204" pitchFamily="18" charset="0"/>
                            </a:rPr>
                            <m:t>𝑥</m:t>
                          </m:r>
                        </m:e>
                        <m:sub>
                          <m:r>
                            <a:rPr lang="cs-CZ" sz="1400" b="0" i="1" smtClean="0">
                              <a:latin typeface="Cambria Math" panose="02040503050406030204" pitchFamily="18" charset="0"/>
                            </a:rPr>
                            <m:t>2</m:t>
                          </m:r>
                          <m:r>
                            <a:rPr lang="cs-CZ" sz="1400" b="0" i="1" smtClean="0">
                              <a:latin typeface="Cambria Math" panose="02040503050406030204" pitchFamily="18" charset="0"/>
                            </a:rPr>
                            <m:t>𝑡</m:t>
                          </m:r>
                        </m:sub>
                      </m:sSub>
                    </m:oMath>
                  </m:oMathPara>
                </a14:m>
                <a:endParaRPr lang="en-US" sz="1400" dirty="0"/>
              </a:p>
            </p:txBody>
          </p:sp>
        </mc:Choice>
        <mc:Fallback xmlns="">
          <p:sp>
            <p:nvSpPr>
              <p:cNvPr id="2" name="TextBox 1"/>
              <p:cNvSpPr txBox="1">
                <a:spLocks noRot="1" noChangeAspect="1" noMove="1" noResize="1" noEditPoints="1" noAdjustHandles="1" noChangeArrowheads="1" noChangeShapeType="1" noTextEdit="1"/>
              </p:cNvSpPr>
              <p:nvPr/>
            </p:nvSpPr>
            <p:spPr>
              <a:xfrm>
                <a:off x="8494874" y="4437112"/>
                <a:ext cx="283347" cy="215444"/>
              </a:xfrm>
              <a:prstGeom prst="rect">
                <a:avLst/>
              </a:prstGeom>
              <a:blipFill>
                <a:blip r:embed="rId6"/>
                <a:stretch>
                  <a:fillRect l="-8696" r="-217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654431" y="3936142"/>
                <a:ext cx="3089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𝑢</m:t>
                              </m:r>
                            </m:e>
                          </m:acc>
                        </m:e>
                        <m:sub>
                          <m:r>
                            <a:rPr lang="cs-CZ" sz="2000" b="0" i="1" smtClean="0">
                              <a:latin typeface="Cambria Math" panose="02040503050406030204" pitchFamily="18" charset="0"/>
                            </a:rPr>
                            <m:t>𝑡</m:t>
                          </m:r>
                        </m:sub>
                      </m:sSub>
                    </m:oMath>
                  </m:oMathPara>
                </a14:m>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3654431" y="3936142"/>
                <a:ext cx="308994" cy="307777"/>
              </a:xfrm>
              <a:prstGeom prst="rect">
                <a:avLst/>
              </a:prstGeom>
              <a:blipFill>
                <a:blip r:embed="rId7"/>
                <a:stretch>
                  <a:fillRect l="-11765" t="-22000" r="-52941" b="-1800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8371" name="Slide Number Placeholder 5"/>
          <p:cNvSpPr>
            <a:spLocks noGrp="1"/>
          </p:cNvSpPr>
          <p:nvPr>
            <p:ph type="sldNum" sz="quarter" idx="12"/>
          </p:nvPr>
        </p:nvSpPr>
        <p:spPr>
          <a:xfrm>
            <a:off x="650081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81F4703-8117-4156-B836-7B8AB190D7B7}" type="slidenum">
              <a:rPr lang="en-GB" altLang="en-US" sz="1400">
                <a:latin typeface="Times New Roman" panose="02020603050405020304" pitchFamily="18" charset="0"/>
              </a:rPr>
              <a:pPr>
                <a:spcBef>
                  <a:spcPct val="0"/>
                </a:spcBef>
                <a:buFontTx/>
                <a:buNone/>
              </a:pPr>
              <a:t>60</a:t>
            </a:fld>
            <a:endParaRPr lang="en-GB" altLang="en-US" sz="1400">
              <a:latin typeface="Times New Roman" panose="02020603050405020304" pitchFamily="18" charset="0"/>
            </a:endParaRPr>
          </a:p>
        </p:txBody>
      </p:sp>
      <p:sp>
        <p:nvSpPr>
          <p:cNvPr id="58372"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Measurement Error in the Explanatory Variable(s)</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58373" name="Rectangle 3"/>
          <p:cNvSpPr>
            <a:spLocks noGrp="1" noChangeArrowheads="1"/>
          </p:cNvSpPr>
          <p:nvPr>
            <p:ph type="body" idx="1"/>
          </p:nvPr>
        </p:nvSpPr>
        <p:spPr>
          <a:xfrm>
            <a:off x="642938" y="2000250"/>
            <a:ext cx="8001000" cy="4057650"/>
          </a:xfrm>
        </p:spPr>
        <p:txBody>
          <a:bodyPr/>
          <a:lstStyle/>
          <a:p>
            <a:pPr eaLnBrk="1" hangingPunct="1"/>
            <a:r>
              <a:rPr lang="en-GB" altLang="en-US" sz="2000" dirty="0" smtClean="0">
                <a:latin typeface="Times New Roman" panose="02020603050405020304" pitchFamily="18" charset="0"/>
              </a:rPr>
              <a:t>It should be clear from this equation and the one for the explanatory variable measured with error,       and the composite error term, </a:t>
            </a:r>
          </a:p>
          <a:p>
            <a:pPr eaLnBrk="1" hangingPunct="1">
              <a:buFontTx/>
              <a:buNone/>
            </a:pPr>
            <a:r>
              <a:rPr lang="en-GB" altLang="en-US" sz="2000" dirty="0" smtClean="0">
                <a:latin typeface="Times New Roman" panose="02020603050405020304" pitchFamily="18" charset="0"/>
              </a:rPr>
              <a:t>	(</a:t>
            </a:r>
            <a:r>
              <a:rPr lang="en-GB" altLang="en-US" sz="2000" i="1" dirty="0" err="1" smtClean="0">
                <a:latin typeface="Times New Roman" panose="02020603050405020304" pitchFamily="18" charset="0"/>
              </a:rPr>
              <a:t>u</a:t>
            </a:r>
            <a:r>
              <a:rPr lang="en-GB" altLang="en-US" sz="2000" i="1" baseline="-25000" dirty="0" err="1" smtClean="0">
                <a:latin typeface="Times New Roman" panose="02020603050405020304" pitchFamily="18" charset="0"/>
              </a:rPr>
              <a:t>t</a:t>
            </a:r>
            <a:r>
              <a:rPr lang="en-GB" altLang="en-US" sz="2000" i="1" baseline="-25000" dirty="0" smtClean="0">
                <a:latin typeface="Times New Roman" panose="02020603050405020304" pitchFamily="18" charset="0"/>
              </a:rPr>
              <a:t> </a:t>
            </a:r>
            <a:r>
              <a:rPr lang="en-GB" altLang="en-US" sz="2000" i="1" dirty="0" smtClean="0">
                <a:latin typeface="Times New Roman" panose="02020603050405020304" pitchFamily="18" charset="0"/>
              </a:rPr>
              <a:t>− β</a:t>
            </a:r>
            <a:r>
              <a:rPr lang="en-GB" altLang="en-US" sz="2000" baseline="-25000" dirty="0" smtClean="0">
                <a:latin typeface="Times New Roman" panose="02020603050405020304" pitchFamily="18" charset="0"/>
              </a:rPr>
              <a:t>2</a:t>
            </a:r>
            <a:r>
              <a:rPr lang="en-GB" altLang="en-US" sz="2000" i="1" dirty="0" smtClean="0">
                <a:latin typeface="Times New Roman" panose="02020603050405020304" pitchFamily="18" charset="0"/>
              </a:rPr>
              <a:t>v</a:t>
            </a:r>
            <a:r>
              <a:rPr lang="en-GB" altLang="en-US" sz="2000" i="1" baseline="-25000" dirty="0" smtClean="0">
                <a:latin typeface="Times New Roman" panose="02020603050405020304" pitchFamily="18" charset="0"/>
              </a:rPr>
              <a:t>t</a:t>
            </a:r>
            <a:r>
              <a:rPr lang="en-GB" altLang="en-US" sz="2000" dirty="0" smtClean="0">
                <a:latin typeface="Times New Roman" panose="02020603050405020304" pitchFamily="18" charset="0"/>
              </a:rPr>
              <a:t>), are correlated since both depend on </a:t>
            </a:r>
            <a:r>
              <a:rPr lang="en-GB" altLang="en-US" sz="2000" i="1" dirty="0" err="1" smtClean="0">
                <a:latin typeface="Times New Roman" panose="02020603050405020304" pitchFamily="18" charset="0"/>
              </a:rPr>
              <a:t>v</a:t>
            </a:r>
            <a:r>
              <a:rPr lang="en-GB" altLang="en-US" sz="2000" i="1" baseline="-25000" dirty="0" err="1" smtClean="0">
                <a:latin typeface="Times New Roman" panose="02020603050405020304" pitchFamily="18" charset="0"/>
              </a:rPr>
              <a:t>t</a:t>
            </a:r>
            <a:endParaRPr lang="en-GB" altLang="en-US" sz="2000" dirty="0" smtClean="0">
              <a:latin typeface="Times New Roman" panose="02020603050405020304" pitchFamily="18" charset="0"/>
            </a:endParaRPr>
          </a:p>
          <a:p>
            <a:pPr eaLnBrk="1" hangingPunct="1"/>
            <a:r>
              <a:rPr lang="en-GB" altLang="en-US" sz="2000" dirty="0" smtClean="0">
                <a:latin typeface="Times New Roman" panose="02020603050405020304" pitchFamily="18" charset="0"/>
              </a:rPr>
              <a:t>Thus the requirement that the explanatory variables are non-stochastic does not hold</a:t>
            </a:r>
          </a:p>
          <a:p>
            <a:pPr eaLnBrk="1" hangingPunct="1"/>
            <a:r>
              <a:rPr lang="en-GB" altLang="en-US" sz="2000" dirty="0" smtClean="0">
                <a:latin typeface="Times New Roman" panose="02020603050405020304" pitchFamily="18" charset="0"/>
              </a:rPr>
              <a:t>This causes the parameters to be estimated inconsistently</a:t>
            </a:r>
          </a:p>
          <a:p>
            <a:pPr eaLnBrk="1" hangingPunct="1"/>
            <a:r>
              <a:rPr lang="en-GB" altLang="en-US" sz="2000" dirty="0" smtClean="0">
                <a:latin typeface="Times New Roman" panose="02020603050405020304" pitchFamily="18" charset="0"/>
              </a:rPr>
              <a:t>The size of the bias in the estimates will be a function of the variance of the noise in </a:t>
            </a:r>
            <a:r>
              <a:rPr lang="en-GB" altLang="en-US" sz="2000" i="1" dirty="0" err="1" smtClean="0">
                <a:latin typeface="Times New Roman" panose="02020603050405020304" pitchFamily="18" charset="0"/>
              </a:rPr>
              <a:t>x</a:t>
            </a:r>
            <a:r>
              <a:rPr lang="en-GB" altLang="en-US" sz="2000" i="1" baseline="-25000" dirty="0" err="1" smtClean="0">
                <a:latin typeface="Times New Roman" panose="02020603050405020304" pitchFamily="18" charset="0"/>
              </a:rPr>
              <a:t>t</a:t>
            </a:r>
            <a:r>
              <a:rPr lang="en-GB" altLang="en-US" sz="2000" dirty="0" smtClean="0">
                <a:latin typeface="Times New Roman" panose="02020603050405020304" pitchFamily="18" charset="0"/>
              </a:rPr>
              <a:t> as a proportion of the overall disturbance variance</a:t>
            </a:r>
          </a:p>
          <a:p>
            <a:pPr eaLnBrk="1" hangingPunct="1"/>
            <a:r>
              <a:rPr lang="en-GB" altLang="en-US" sz="2000" dirty="0" smtClean="0">
                <a:latin typeface="Times New Roman" panose="02020603050405020304" pitchFamily="18" charset="0"/>
              </a:rPr>
              <a:t>If </a:t>
            </a:r>
            <a:r>
              <a:rPr lang="en-GB" altLang="en-US" sz="2000" i="1" dirty="0" smtClean="0">
                <a:latin typeface="Times New Roman" panose="02020603050405020304" pitchFamily="18" charset="0"/>
              </a:rPr>
              <a:t>β</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 is positive, the bias will be negative but if </a:t>
            </a:r>
            <a:r>
              <a:rPr lang="en-GB" altLang="en-US" sz="2000" i="1" dirty="0" smtClean="0">
                <a:latin typeface="Times New Roman" panose="02020603050405020304" pitchFamily="18" charset="0"/>
              </a:rPr>
              <a:t>β</a:t>
            </a:r>
            <a:r>
              <a:rPr lang="en-GB" altLang="en-US" sz="2000" baseline="-25000" dirty="0" smtClean="0">
                <a:latin typeface="Times New Roman" panose="02020603050405020304" pitchFamily="18" charset="0"/>
              </a:rPr>
              <a:t>2</a:t>
            </a:r>
            <a:r>
              <a:rPr lang="en-GB" altLang="en-US" sz="2000" dirty="0" smtClean="0">
                <a:latin typeface="Times New Roman" panose="02020603050405020304" pitchFamily="18" charset="0"/>
              </a:rPr>
              <a:t> is negative, the bias will be positive</a:t>
            </a:r>
          </a:p>
          <a:p>
            <a:pPr eaLnBrk="1" hangingPunct="1"/>
            <a:r>
              <a:rPr lang="en-GB" altLang="en-US" sz="2000" dirty="0" smtClean="0">
                <a:solidFill>
                  <a:schemeClr val="accent1"/>
                </a:solidFill>
                <a:latin typeface="Times New Roman" panose="02020603050405020304" pitchFamily="18" charset="0"/>
              </a:rPr>
              <a:t>So the parameter estimate will always be biased towards zero as a result of the measurement noise</a:t>
            </a:r>
            <a:r>
              <a:rPr lang="en-GB" altLang="en-US" sz="2000" dirty="0" smtClean="0">
                <a:latin typeface="Times New Roman" panose="02020603050405020304" pitchFamily="18" charset="0"/>
              </a:rPr>
              <a:t>.</a:t>
            </a: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endParaRPr lang="en-GB" altLang="en-US" sz="2000" dirty="0" smtClean="0">
              <a:latin typeface="Times New Roman" panose="02020603050405020304" pitchFamily="18" charset="0"/>
            </a:endParaRPr>
          </a:p>
          <a:p>
            <a:pPr algn="just" eaLnBrk="1" hangingPunct="1">
              <a:buFontTx/>
              <a:buNone/>
            </a:pPr>
            <a:r>
              <a:rPr lang="en-GB" altLang="en-US" sz="2000" dirty="0" smtClean="0">
                <a:latin typeface="Times New Roman" panose="02020603050405020304" pitchFamily="18" charset="0"/>
              </a:rPr>
              <a:t>	</a:t>
            </a:r>
            <a:endParaRPr lang="en-US" altLang="en-US" sz="2000" dirty="0" smtClean="0">
              <a:latin typeface="Times New Roman" panose="02020603050405020304" pitchFamily="18" charset="0"/>
            </a:endParaRPr>
          </a:p>
        </p:txBody>
      </p:sp>
      <p:pic>
        <p:nvPicPr>
          <p:cNvPr id="583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2357438"/>
            <a:ext cx="3206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59395" name="Slide Number Placeholder 5"/>
          <p:cNvSpPr>
            <a:spLocks noGrp="1"/>
          </p:cNvSpPr>
          <p:nvPr>
            <p:ph type="sldNum" sz="quarter" idx="12"/>
          </p:nvPr>
        </p:nvSpPr>
        <p:spPr>
          <a:xfrm>
            <a:off x="650081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0D67110-05E6-4C18-8002-5FD44276275A}" type="slidenum">
              <a:rPr lang="en-GB" altLang="en-US" sz="1400">
                <a:latin typeface="Times New Roman" panose="02020603050405020304" pitchFamily="18" charset="0"/>
              </a:rPr>
              <a:pPr>
                <a:spcBef>
                  <a:spcPct val="0"/>
                </a:spcBef>
                <a:buFontTx/>
                <a:buNone/>
              </a:pPr>
              <a:t>61</a:t>
            </a:fld>
            <a:endParaRPr lang="en-GB" altLang="en-US" sz="1400">
              <a:latin typeface="Times New Roman" panose="02020603050405020304" pitchFamily="18" charset="0"/>
            </a:endParaRPr>
          </a:p>
        </p:txBody>
      </p:sp>
      <p:sp>
        <p:nvSpPr>
          <p:cNvPr id="59396"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Measurement Error and Tests of the CAPM</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59397" name="Rectangle 3"/>
          <p:cNvSpPr>
            <a:spLocks noGrp="1" noChangeArrowheads="1"/>
          </p:cNvSpPr>
          <p:nvPr>
            <p:ph type="body" idx="1"/>
          </p:nvPr>
        </p:nvSpPr>
        <p:spPr>
          <a:xfrm>
            <a:off x="642938" y="1857375"/>
            <a:ext cx="8001000" cy="4200525"/>
          </a:xfrm>
        </p:spPr>
        <p:txBody>
          <a:bodyPr/>
          <a:lstStyle/>
          <a:p>
            <a:pPr eaLnBrk="1" hangingPunct="1"/>
            <a:r>
              <a:rPr lang="en-GB" altLang="en-US" sz="2000" smtClean="0">
                <a:latin typeface="Times New Roman" panose="02020603050405020304" pitchFamily="18" charset="0"/>
              </a:rPr>
              <a:t>The standard approach to testing the CAPM pioneered by Fama and MacBeth (1973) comprises two stages</a:t>
            </a:r>
          </a:p>
          <a:p>
            <a:pPr eaLnBrk="1" hangingPunct="1"/>
            <a:r>
              <a:rPr lang="en-GB" altLang="en-US" sz="2000" smtClean="0">
                <a:latin typeface="Times New Roman" panose="02020603050405020304" pitchFamily="18" charset="0"/>
              </a:rPr>
              <a:t>Since the betas are estimated at the first stage rather than being directly observable, they will surely contain measurement error</a:t>
            </a:r>
          </a:p>
          <a:p>
            <a:pPr eaLnBrk="1" hangingPunct="1"/>
            <a:r>
              <a:rPr lang="en-GB" altLang="en-US" sz="2000" smtClean="0">
                <a:latin typeface="Times New Roman" panose="02020603050405020304" pitchFamily="18" charset="0"/>
              </a:rPr>
              <a:t>The effect of this has sometimes been termed attenuation bias. </a:t>
            </a:r>
          </a:p>
          <a:p>
            <a:pPr eaLnBrk="1" hangingPunct="1"/>
            <a:r>
              <a:rPr lang="en-GB" altLang="en-US" sz="2000" smtClean="0">
                <a:latin typeface="Times New Roman" panose="02020603050405020304" pitchFamily="18" charset="0"/>
              </a:rPr>
              <a:t>Tests of the CAPM showed that the relationship between beta and returns was smaller than expected, and this is precisely what would happen as a result of measurement error</a:t>
            </a:r>
          </a:p>
          <a:p>
            <a:pPr eaLnBrk="1" hangingPunct="1"/>
            <a:r>
              <a:rPr lang="en-GB" altLang="en-US" sz="2000" smtClean="0">
                <a:latin typeface="Times New Roman" panose="02020603050405020304" pitchFamily="18" charset="0"/>
              </a:rPr>
              <a:t>Various approaches to solving this issue have been proposed, the most common of which is to use portfolio betas in place of individual betas</a:t>
            </a:r>
          </a:p>
          <a:p>
            <a:pPr eaLnBrk="1" hangingPunct="1"/>
            <a:r>
              <a:rPr lang="en-GB" altLang="en-US" sz="2000" smtClean="0">
                <a:latin typeface="Times New Roman" panose="02020603050405020304" pitchFamily="18" charset="0"/>
              </a:rPr>
              <a:t>An alternative approach (Shanken,1992) is to modify the standard errors in the second stage regression to adjust directly for the measurement errors.</a:t>
            </a:r>
          </a:p>
          <a:p>
            <a:pPr algn="just" eaLnBrk="1" hangingPunct="1">
              <a:buFontTx/>
              <a:buNone/>
            </a:pPr>
            <a:endParaRPr lang="en-GB" altLang="en-US" sz="2000" smtClean="0">
              <a:latin typeface="Times New Roman" panose="02020603050405020304" pitchFamily="18" charset="0"/>
            </a:endParaRPr>
          </a:p>
          <a:p>
            <a:pPr algn="just" eaLnBrk="1" hangingPunct="1">
              <a:buFontTx/>
              <a:buNone/>
            </a:pPr>
            <a:r>
              <a:rPr lang="en-GB" altLang="en-US" sz="2000" smtClean="0">
                <a:latin typeface="Times New Roman" panose="02020603050405020304" pitchFamily="18" charset="0"/>
              </a:rPr>
              <a:t>	</a:t>
            </a:r>
            <a:endParaRPr lang="en-US" altLang="en-US" sz="2000" smtClean="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0419" name="Slide Number Placeholder 5"/>
          <p:cNvSpPr>
            <a:spLocks noGrp="1"/>
          </p:cNvSpPr>
          <p:nvPr>
            <p:ph type="sldNum" sz="quarter" idx="12"/>
          </p:nvPr>
        </p:nvSpPr>
        <p:spPr>
          <a:xfrm>
            <a:off x="650081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F92D83-FF04-42C1-9C10-0E55A63538BF}" type="slidenum">
              <a:rPr lang="en-GB" altLang="en-US" sz="1400">
                <a:latin typeface="Times New Roman" panose="02020603050405020304" pitchFamily="18" charset="0"/>
              </a:rPr>
              <a:pPr>
                <a:spcBef>
                  <a:spcPct val="0"/>
                </a:spcBef>
                <a:buFontTx/>
                <a:buNone/>
              </a:pPr>
              <a:t>62</a:t>
            </a:fld>
            <a:endParaRPr lang="en-GB" altLang="en-US" sz="1400">
              <a:latin typeface="Times New Roman" panose="02020603050405020304" pitchFamily="18" charset="0"/>
            </a:endParaRPr>
          </a:p>
        </p:txBody>
      </p:sp>
      <p:sp>
        <p:nvSpPr>
          <p:cNvPr id="60420"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Measurement Error in the Explained Variable</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60421" name="Rectangle 3"/>
          <p:cNvSpPr>
            <a:spLocks noGrp="1" noChangeArrowheads="1"/>
          </p:cNvSpPr>
          <p:nvPr>
            <p:ph type="body" idx="1"/>
          </p:nvPr>
        </p:nvSpPr>
        <p:spPr>
          <a:xfrm>
            <a:off x="642938" y="2071688"/>
            <a:ext cx="8001000" cy="3986212"/>
          </a:xfrm>
        </p:spPr>
        <p:txBody>
          <a:bodyPr/>
          <a:lstStyle/>
          <a:p>
            <a:pPr eaLnBrk="1" hangingPunct="1"/>
            <a:r>
              <a:rPr lang="en-GB" altLang="en-US" sz="2000" smtClean="0">
                <a:latin typeface="Times New Roman" panose="02020603050405020304" pitchFamily="18" charset="0"/>
              </a:rPr>
              <a:t>Measurement error in the explained variable is much less serious than in the explanatory variable(s)</a:t>
            </a:r>
          </a:p>
          <a:p>
            <a:pPr eaLnBrk="1" hangingPunct="1"/>
            <a:r>
              <a:rPr lang="en-GB" altLang="en-US" sz="2000" smtClean="0">
                <a:latin typeface="Times New Roman" panose="02020603050405020304" pitchFamily="18" charset="0"/>
              </a:rPr>
              <a:t>This is one of the motivations for the inclusion of the disturbance term in a regression model </a:t>
            </a:r>
          </a:p>
          <a:p>
            <a:pPr eaLnBrk="1" hangingPunct="1"/>
            <a:r>
              <a:rPr lang="en-GB" altLang="en-US" sz="2000" smtClean="0">
                <a:latin typeface="Times New Roman" panose="02020603050405020304" pitchFamily="18" charset="0"/>
              </a:rPr>
              <a:t>When the explained variable is measured with error, the disturbance term will in effect be a composite of the usual disturbance term and another source of noise from the measurement error</a:t>
            </a:r>
          </a:p>
          <a:p>
            <a:pPr eaLnBrk="1" hangingPunct="1"/>
            <a:r>
              <a:rPr lang="en-GB" altLang="en-US" sz="2000" smtClean="0">
                <a:latin typeface="Times New Roman" panose="02020603050405020304" pitchFamily="18" charset="0"/>
              </a:rPr>
              <a:t>Then the parameter estimates will still be consistent and unbiased and the usual formulae for calculating standard errors will still be appropriate</a:t>
            </a:r>
          </a:p>
          <a:p>
            <a:pPr eaLnBrk="1" hangingPunct="1"/>
            <a:r>
              <a:rPr lang="en-GB" altLang="en-US" sz="2000" smtClean="0">
                <a:latin typeface="Times New Roman" panose="02020603050405020304" pitchFamily="18" charset="0"/>
              </a:rPr>
              <a:t>The only consequence is that the additional noise means the standard errors will be enlarged relative to the situation where there was no measurement error in</a:t>
            </a:r>
            <a:r>
              <a:rPr lang="en-GB" altLang="en-US" sz="2000" i="1" smtClean="0">
                <a:latin typeface="Times New Roman" panose="02020603050405020304" pitchFamily="18" charset="0"/>
              </a:rPr>
              <a:t> y</a:t>
            </a:r>
            <a:r>
              <a:rPr lang="en-GB" altLang="en-US" sz="2000" smtClean="0">
                <a:latin typeface="Times New Roman" panose="02020603050405020304" pitchFamily="18" charset="0"/>
              </a:rPr>
              <a:t>.</a:t>
            </a:r>
          </a:p>
          <a:p>
            <a:pPr algn="just" eaLnBrk="1" hangingPunct="1">
              <a:buFontTx/>
              <a:buNone/>
            </a:pPr>
            <a:endParaRPr lang="en-GB" altLang="en-US" sz="2000" smtClean="0">
              <a:latin typeface="Times New Roman" panose="02020603050405020304" pitchFamily="18" charset="0"/>
            </a:endParaRPr>
          </a:p>
          <a:p>
            <a:pPr algn="just" eaLnBrk="1" hangingPunct="1">
              <a:buFontTx/>
              <a:buNone/>
            </a:pPr>
            <a:r>
              <a:rPr lang="en-GB" altLang="en-US" sz="2000" smtClean="0">
                <a:latin typeface="Times New Roman" panose="02020603050405020304" pitchFamily="18" charset="0"/>
              </a:rPr>
              <a:t>	</a:t>
            </a:r>
            <a:endParaRPr lang="en-US" altLang="en-US" sz="2000" smtClean="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E02D8B4-BDBA-439F-90BD-96A1083C07AC}" type="slidenum">
              <a:rPr lang="en-GB" altLang="en-US" sz="1400">
                <a:latin typeface="Times New Roman" panose="02020603050405020304" pitchFamily="18" charset="0"/>
              </a:rPr>
              <a:pPr>
                <a:spcBef>
                  <a:spcPct val="0"/>
                </a:spcBef>
                <a:buFontTx/>
                <a:buNone/>
              </a:pPr>
              <a:t>63</a:t>
            </a:fld>
            <a:endParaRPr lang="en-GB" altLang="en-US" sz="1400">
              <a:latin typeface="Times New Roman" panose="02020603050405020304" pitchFamily="18" charset="0"/>
            </a:endParaRPr>
          </a:p>
        </p:txBody>
      </p:sp>
      <p:sp>
        <p:nvSpPr>
          <p:cNvPr id="61444" name="Rectangle 2"/>
          <p:cNvSpPr>
            <a:spLocks noGrp="1" noChangeArrowheads="1"/>
          </p:cNvSpPr>
          <p:nvPr>
            <p:ph type="title"/>
          </p:nvPr>
        </p:nvSpPr>
        <p:spPr>
          <a:xfrm>
            <a:off x="9906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A Strategy for Building Econometric Models</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61445" name="Rectangle 3"/>
          <p:cNvSpPr>
            <a:spLocks noGrp="1" noChangeArrowheads="1"/>
          </p:cNvSpPr>
          <p:nvPr>
            <p:ph type="body" idx="1"/>
          </p:nvPr>
        </p:nvSpPr>
        <p:spPr>
          <a:xfrm>
            <a:off x="457200" y="1981200"/>
            <a:ext cx="8178800" cy="4076700"/>
          </a:xfrm>
        </p:spPr>
        <p:txBody>
          <a:bodyPr/>
          <a:lstStyle/>
          <a:p>
            <a:pPr algn="just" eaLnBrk="1" hangingPunct="1">
              <a:lnSpc>
                <a:spcPct val="90000"/>
              </a:lnSpc>
              <a:buFontTx/>
              <a:buNone/>
            </a:pPr>
            <a:r>
              <a:rPr lang="en-GB" altLang="en-US" sz="1400" smtClean="0">
                <a:latin typeface="Times New Roman" panose="02020603050405020304" pitchFamily="18" charset="0"/>
              </a:rPr>
              <a:t>	</a:t>
            </a:r>
            <a:r>
              <a:rPr lang="en-GB" altLang="en-US" sz="2000" smtClean="0">
                <a:latin typeface="Times New Roman" panose="02020603050405020304" pitchFamily="18" charset="0"/>
              </a:rPr>
              <a:t>Our Objective:</a:t>
            </a:r>
          </a:p>
          <a:p>
            <a:pPr algn="just" eaLnBrk="1" hangingPunct="1">
              <a:lnSpc>
                <a:spcPct val="90000"/>
              </a:lnSpc>
            </a:pPr>
            <a:r>
              <a:rPr lang="en-GB" altLang="en-US" sz="2000" smtClean="0">
                <a:latin typeface="Times New Roman" panose="02020603050405020304" pitchFamily="18" charset="0"/>
              </a:rPr>
              <a:t>To build a statistically adequate empirical model which</a:t>
            </a:r>
          </a:p>
          <a:p>
            <a:pPr algn="just" eaLnBrk="1" hangingPunct="1">
              <a:lnSpc>
                <a:spcPct val="90000"/>
              </a:lnSpc>
              <a:buFontTx/>
              <a:buNone/>
            </a:pPr>
            <a:r>
              <a:rPr lang="en-GB" altLang="en-US" sz="2000" smtClean="0">
                <a:latin typeface="Times New Roman" panose="02020603050405020304" pitchFamily="18" charset="0"/>
              </a:rPr>
              <a:t> 	- satisfies the assumptions of the CLRM</a:t>
            </a:r>
          </a:p>
          <a:p>
            <a:pPr algn="just" eaLnBrk="1" hangingPunct="1">
              <a:lnSpc>
                <a:spcPct val="90000"/>
              </a:lnSpc>
              <a:buFontTx/>
              <a:buNone/>
            </a:pPr>
            <a:r>
              <a:rPr lang="en-GB" altLang="en-US" sz="2000" smtClean="0">
                <a:latin typeface="Times New Roman" panose="02020603050405020304" pitchFamily="18" charset="0"/>
              </a:rPr>
              <a:t>	- is parsimonious</a:t>
            </a:r>
          </a:p>
          <a:p>
            <a:pPr algn="just" eaLnBrk="1" hangingPunct="1">
              <a:lnSpc>
                <a:spcPct val="90000"/>
              </a:lnSpc>
              <a:buFontTx/>
              <a:buNone/>
            </a:pPr>
            <a:r>
              <a:rPr lang="en-GB" altLang="en-US" sz="2000" smtClean="0">
                <a:latin typeface="Times New Roman" panose="02020603050405020304" pitchFamily="18" charset="0"/>
              </a:rPr>
              <a:t>	- has the appropriate theoretical interpretation</a:t>
            </a:r>
          </a:p>
          <a:p>
            <a:pPr algn="just" eaLnBrk="1" hangingPunct="1">
              <a:lnSpc>
                <a:spcPct val="90000"/>
              </a:lnSpc>
              <a:buFontTx/>
              <a:buNone/>
            </a:pPr>
            <a:r>
              <a:rPr lang="en-GB" altLang="en-US" sz="2000" smtClean="0">
                <a:latin typeface="Times New Roman" panose="02020603050405020304" pitchFamily="18" charset="0"/>
              </a:rPr>
              <a:t>	- has the right “shape” - i.e.</a:t>
            </a:r>
          </a:p>
          <a:p>
            <a:pPr algn="just" eaLnBrk="1" hangingPunct="1">
              <a:lnSpc>
                <a:spcPct val="90000"/>
              </a:lnSpc>
              <a:buFontTx/>
              <a:buNone/>
            </a:pPr>
            <a:r>
              <a:rPr lang="en-GB" altLang="en-US" sz="2000" smtClean="0">
                <a:latin typeface="Times New Roman" panose="02020603050405020304" pitchFamily="18" charset="0"/>
              </a:rPr>
              <a:t>		- all signs on coefficients are “correct”</a:t>
            </a:r>
          </a:p>
          <a:p>
            <a:pPr algn="just" eaLnBrk="1" hangingPunct="1">
              <a:lnSpc>
                <a:spcPct val="90000"/>
              </a:lnSpc>
              <a:buFontTx/>
              <a:buNone/>
            </a:pPr>
            <a:r>
              <a:rPr lang="en-GB" altLang="en-US" sz="2000" smtClean="0">
                <a:latin typeface="Times New Roman" panose="02020603050405020304" pitchFamily="18" charset="0"/>
              </a:rPr>
              <a:t>		- all sizes of coefficients are “correct”</a:t>
            </a:r>
          </a:p>
          <a:p>
            <a:pPr algn="just" eaLnBrk="1" hangingPunct="1">
              <a:lnSpc>
                <a:spcPct val="90000"/>
              </a:lnSpc>
              <a:buFontTx/>
              <a:buNone/>
            </a:pPr>
            <a:r>
              <a:rPr lang="en-GB" altLang="en-US" sz="2000" smtClean="0">
                <a:latin typeface="Times New Roman" panose="02020603050405020304" pitchFamily="18" charset="0"/>
              </a:rPr>
              <a:t>	- is capable of explaining the results of all competing models</a:t>
            </a:r>
          </a:p>
          <a:p>
            <a:pPr algn="just" eaLnBrk="1" hangingPunct="1">
              <a:lnSpc>
                <a:spcPct val="90000"/>
              </a:lnSpc>
            </a:pPr>
            <a:endParaRPr lang="en-GB" altLang="en-US" sz="2000" smtClean="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6891EC9-91B2-487B-9459-691ADD7D7BAC}" type="slidenum">
              <a:rPr lang="en-GB" altLang="en-US" sz="1400">
                <a:latin typeface="Times New Roman" panose="02020603050405020304" pitchFamily="18" charset="0"/>
              </a:rPr>
              <a:pPr>
                <a:spcBef>
                  <a:spcPct val="0"/>
                </a:spcBef>
                <a:buFontTx/>
                <a:buNone/>
              </a:pPr>
              <a:t>64</a:t>
            </a:fld>
            <a:endParaRPr lang="en-GB" altLang="en-US" sz="1400">
              <a:latin typeface="Times New Roman" panose="02020603050405020304" pitchFamily="18" charset="0"/>
            </a:endParaRPr>
          </a:p>
        </p:txBody>
      </p:sp>
      <p:sp>
        <p:nvSpPr>
          <p:cNvPr id="62468" name="Rectangle 2"/>
          <p:cNvSpPr>
            <a:spLocks noGrp="1" noChangeArrowheads="1"/>
          </p:cNvSpPr>
          <p:nvPr>
            <p:ph type="title"/>
          </p:nvPr>
        </p:nvSpPr>
        <p:spPr>
          <a:xfrm>
            <a:off x="1219200" y="609600"/>
            <a:ext cx="75438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2 Approaches to Building Econometric Models</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62469" name="Rectangle 3"/>
          <p:cNvSpPr>
            <a:spLocks noGrp="1" noChangeArrowheads="1"/>
          </p:cNvSpPr>
          <p:nvPr>
            <p:ph type="body" idx="1"/>
          </p:nvPr>
        </p:nvSpPr>
        <p:spPr>
          <a:xfrm>
            <a:off x="457200" y="1676400"/>
            <a:ext cx="8178800" cy="4381500"/>
          </a:xfrm>
        </p:spPr>
        <p:txBody>
          <a:bodyPr/>
          <a:lstStyle/>
          <a:p>
            <a:pPr algn="just" eaLnBrk="1" hangingPunct="1">
              <a:lnSpc>
                <a:spcPct val="90000"/>
              </a:lnSpc>
            </a:pPr>
            <a:r>
              <a:rPr lang="en-GB" altLang="en-US" sz="2000" dirty="0" smtClean="0">
                <a:latin typeface="Times New Roman" panose="02020603050405020304" pitchFamily="18" charset="0"/>
              </a:rPr>
              <a:t>There are 2 popular philosophies of building econometric models: the “specific-to-general” and “general-to-specific” approaches.</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“Specific-to-general” was used almost universally until the mid 1980’s, and involved starting with the simplest model and gradually adding to it.</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Little, if any, diagnostic testing was undertaken. But this meant that all inferences were potentially invalid.	</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An alternative and more modern approach to model building is the “LSE” or Hendry “general-to-specific” methodology.</a:t>
            </a:r>
          </a:p>
          <a:p>
            <a:pPr algn="just" eaLnBrk="1" hangingPunct="1">
              <a:lnSpc>
                <a:spcPct val="90000"/>
              </a:lnSpc>
            </a:pPr>
            <a:endParaRPr lang="en-GB" altLang="en-US" sz="2000" dirty="0" smtClean="0">
              <a:latin typeface="Times New Roman" panose="02020603050405020304" pitchFamily="18" charset="0"/>
            </a:endParaRPr>
          </a:p>
          <a:p>
            <a:pPr algn="just" eaLnBrk="1" hangingPunct="1">
              <a:lnSpc>
                <a:spcPct val="90000"/>
              </a:lnSpc>
            </a:pPr>
            <a:r>
              <a:rPr lang="en-GB" altLang="en-US" sz="2000" dirty="0" smtClean="0">
                <a:latin typeface="Times New Roman" panose="02020603050405020304" pitchFamily="18" charset="0"/>
              </a:rPr>
              <a:t>The advantages of this approach are that it is statistically sensible and also the theory on which the models are based usually has nothing to say about the lag structure of a model.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0A36388-7858-46D6-8BCC-61553014ABA0}" type="slidenum">
              <a:rPr lang="en-GB" altLang="en-US" sz="1400">
                <a:latin typeface="Times New Roman" panose="02020603050405020304" pitchFamily="18" charset="0"/>
              </a:rPr>
              <a:pPr>
                <a:spcBef>
                  <a:spcPct val="0"/>
                </a:spcBef>
                <a:buFontTx/>
                <a:buNone/>
              </a:pPr>
              <a:t>65</a:t>
            </a:fld>
            <a:endParaRPr lang="en-GB" altLang="en-US" sz="1400">
              <a:latin typeface="Times New Roman" panose="02020603050405020304" pitchFamily="18" charset="0"/>
            </a:endParaRPr>
          </a:p>
        </p:txBody>
      </p:sp>
      <p:sp>
        <p:nvSpPr>
          <p:cNvPr id="63492" name="Rectangle 2"/>
          <p:cNvSpPr>
            <a:spLocks noGrp="1" noChangeArrowheads="1"/>
          </p:cNvSpPr>
          <p:nvPr>
            <p:ph type="title"/>
          </p:nvPr>
        </p:nvSpPr>
        <p:spPr>
          <a:xfrm>
            <a:off x="10668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The General-to-Specific Approach</a:t>
            </a:r>
            <a:endParaRPr lang="en-US" altLang="en-US" sz="2000" b="1" smtClean="0">
              <a:solidFill>
                <a:schemeClr val="tx1"/>
              </a:solidFill>
              <a:latin typeface="Times New Roman" panose="02020603050405020304" pitchFamily="18" charset="0"/>
            </a:endParaRPr>
          </a:p>
        </p:txBody>
      </p:sp>
      <p:sp>
        <p:nvSpPr>
          <p:cNvPr id="63493" name="Rectangle 3"/>
          <p:cNvSpPr>
            <a:spLocks noGrp="1" noChangeArrowheads="1"/>
          </p:cNvSpPr>
          <p:nvPr>
            <p:ph type="body" idx="1"/>
          </p:nvPr>
        </p:nvSpPr>
        <p:spPr>
          <a:xfrm>
            <a:off x="457200" y="1752600"/>
            <a:ext cx="8458200" cy="4305300"/>
          </a:xfrm>
        </p:spPr>
        <p:txBody>
          <a:bodyPr/>
          <a:lstStyle/>
          <a:p>
            <a:pPr eaLnBrk="1" hangingPunct="1"/>
            <a:r>
              <a:rPr lang="en-GB" altLang="en-US" sz="2000" smtClean="0">
                <a:latin typeface="Times New Roman" panose="02020603050405020304" pitchFamily="18" charset="0"/>
              </a:rPr>
              <a:t>First step is to form a “large” model with lots of variables on the right hand side</a:t>
            </a:r>
          </a:p>
          <a:p>
            <a:pPr eaLnBrk="1" hangingPunct="1"/>
            <a:r>
              <a:rPr lang="en-GB" altLang="en-US" sz="2000" smtClean="0">
                <a:latin typeface="Times New Roman" panose="02020603050405020304" pitchFamily="18" charset="0"/>
              </a:rPr>
              <a:t>This is known as a GUM (generalised unrestricted model)</a:t>
            </a:r>
          </a:p>
          <a:p>
            <a:pPr eaLnBrk="1" hangingPunct="1"/>
            <a:r>
              <a:rPr lang="en-GB" altLang="en-US" sz="2000" smtClean="0">
                <a:latin typeface="Times New Roman" panose="02020603050405020304" pitchFamily="18" charset="0"/>
              </a:rPr>
              <a:t>At this stage, we want to make sure that the model satisfies all of the assumptions of the CLRM</a:t>
            </a:r>
          </a:p>
          <a:p>
            <a:pPr eaLnBrk="1" hangingPunct="1"/>
            <a:r>
              <a:rPr lang="en-GB" altLang="en-US" sz="2000" smtClean="0">
                <a:latin typeface="Times New Roman" panose="02020603050405020304" pitchFamily="18" charset="0"/>
              </a:rPr>
              <a:t>If the assumptions are violated, we need to take appropriate actions to remedy this, e.g.</a:t>
            </a:r>
          </a:p>
          <a:p>
            <a:pPr eaLnBrk="1" hangingPunct="1">
              <a:buFontTx/>
              <a:buNone/>
            </a:pPr>
            <a:r>
              <a:rPr lang="en-GB" altLang="en-US" sz="2000" smtClean="0">
                <a:latin typeface="Times New Roman" panose="02020603050405020304" pitchFamily="18" charset="0"/>
              </a:rPr>
              <a:t>		- taking logs</a:t>
            </a:r>
          </a:p>
          <a:p>
            <a:pPr eaLnBrk="1" hangingPunct="1">
              <a:buFontTx/>
              <a:buNone/>
            </a:pPr>
            <a:r>
              <a:rPr lang="en-GB" altLang="en-US" sz="2000" smtClean="0">
                <a:latin typeface="Times New Roman" panose="02020603050405020304" pitchFamily="18" charset="0"/>
              </a:rPr>
              <a:t>		- adding lags</a:t>
            </a:r>
          </a:p>
          <a:p>
            <a:pPr eaLnBrk="1" hangingPunct="1">
              <a:buFontTx/>
              <a:buNone/>
            </a:pPr>
            <a:r>
              <a:rPr lang="en-GB" altLang="en-US" sz="2000" smtClean="0">
                <a:latin typeface="Times New Roman" panose="02020603050405020304" pitchFamily="18" charset="0"/>
              </a:rPr>
              <a:t>		- dummy variables</a:t>
            </a:r>
          </a:p>
          <a:p>
            <a:pPr eaLnBrk="1" hangingPunct="1"/>
            <a:r>
              <a:rPr lang="en-GB" altLang="en-US" sz="2000" smtClean="0">
                <a:latin typeface="Times New Roman" panose="02020603050405020304" pitchFamily="18" charset="0"/>
              </a:rPr>
              <a:t>We need to do this before testing hypotheses</a:t>
            </a:r>
          </a:p>
          <a:p>
            <a:pPr eaLnBrk="1" hangingPunct="1"/>
            <a:r>
              <a:rPr lang="en-GB" altLang="en-US" sz="2000" smtClean="0">
                <a:latin typeface="Times New Roman" panose="02020603050405020304" pitchFamily="18" charset="0"/>
              </a:rPr>
              <a:t>Once we have a model which satisfies the assumptions, it could be very big with lots of lags &amp; independent variables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D08034-EB6E-4F28-B1AE-2436B37DF862}" type="slidenum">
              <a:rPr lang="en-GB" altLang="en-US" sz="1400">
                <a:latin typeface="Times New Roman" panose="02020603050405020304" pitchFamily="18" charset="0"/>
              </a:rPr>
              <a:pPr>
                <a:spcBef>
                  <a:spcPct val="0"/>
                </a:spcBef>
                <a:buFontTx/>
                <a:buNone/>
              </a:pPr>
              <a:t>66</a:t>
            </a:fld>
            <a:endParaRPr lang="en-GB" altLang="en-US" sz="1400">
              <a:latin typeface="Times New Roman" panose="02020603050405020304" pitchFamily="18" charset="0"/>
            </a:endParaRPr>
          </a:p>
        </p:txBody>
      </p:sp>
      <p:sp>
        <p:nvSpPr>
          <p:cNvPr id="64516" name="Rectangle 2"/>
          <p:cNvSpPr>
            <a:spLocks noGrp="1" noChangeArrowheads="1"/>
          </p:cNvSpPr>
          <p:nvPr>
            <p:ph type="title"/>
          </p:nvPr>
        </p:nvSpPr>
        <p:spPr>
          <a:xfrm>
            <a:off x="12192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The General-to-Specific Approach:</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Reparameterising the Model</a:t>
            </a:r>
            <a:br>
              <a:rPr lang="en-GB" altLang="en-US" sz="2500" b="1" smtClean="0">
                <a:solidFill>
                  <a:schemeClr val="tx1"/>
                </a:solidFill>
                <a:latin typeface="Times New Roman" panose="02020603050405020304" pitchFamily="18" charset="0"/>
              </a:rPr>
            </a:br>
            <a:endParaRPr lang="en-US" altLang="en-US" sz="2000" b="1" smtClean="0">
              <a:solidFill>
                <a:schemeClr val="tx1"/>
              </a:solidFill>
              <a:latin typeface="Times New Roman" panose="02020603050405020304" pitchFamily="18" charset="0"/>
            </a:endParaRPr>
          </a:p>
        </p:txBody>
      </p:sp>
      <p:sp>
        <p:nvSpPr>
          <p:cNvPr id="64517" name="Rectangle 3"/>
          <p:cNvSpPr>
            <a:spLocks noGrp="1" noChangeArrowheads="1"/>
          </p:cNvSpPr>
          <p:nvPr>
            <p:ph type="body" idx="1"/>
          </p:nvPr>
        </p:nvSpPr>
        <p:spPr>
          <a:xfrm>
            <a:off x="457200" y="1905000"/>
            <a:ext cx="8178800" cy="4152900"/>
          </a:xfrm>
        </p:spPr>
        <p:txBody>
          <a:bodyPr/>
          <a:lstStyle/>
          <a:p>
            <a:pPr eaLnBrk="1" hangingPunct="1"/>
            <a:r>
              <a:rPr lang="en-GB" altLang="en-US" sz="2000" smtClean="0">
                <a:latin typeface="Times New Roman" panose="02020603050405020304" pitchFamily="18" charset="0"/>
              </a:rPr>
              <a:t>The next stage is to reparameterise the model by</a:t>
            </a:r>
          </a:p>
          <a:p>
            <a:pPr eaLnBrk="1" hangingPunct="1">
              <a:buFontTx/>
              <a:buNone/>
            </a:pPr>
            <a:r>
              <a:rPr lang="en-GB" altLang="en-US" sz="2000" smtClean="0">
                <a:latin typeface="Times New Roman" panose="02020603050405020304" pitchFamily="18" charset="0"/>
              </a:rPr>
              <a:t>		- knocking out very insignificant regressors</a:t>
            </a:r>
          </a:p>
          <a:p>
            <a:pPr eaLnBrk="1" hangingPunct="1">
              <a:buFontTx/>
              <a:buNone/>
            </a:pPr>
            <a:r>
              <a:rPr lang="en-GB" altLang="en-US" sz="2000" smtClean="0">
                <a:latin typeface="Times New Roman" panose="02020603050405020304" pitchFamily="18" charset="0"/>
              </a:rPr>
              <a:t>		- some coefficients may be insignificantly different from each other,</a:t>
            </a:r>
          </a:p>
          <a:p>
            <a:pPr eaLnBrk="1" hangingPunct="1">
              <a:buFontTx/>
              <a:buNone/>
            </a:pPr>
            <a:r>
              <a:rPr lang="en-GB" altLang="en-US" sz="2000" smtClean="0">
                <a:latin typeface="Times New Roman" panose="02020603050405020304" pitchFamily="18" charset="0"/>
              </a:rPr>
              <a:t>		  so we can combine them.</a:t>
            </a:r>
          </a:p>
          <a:p>
            <a:pPr eaLnBrk="1" hangingPunct="1"/>
            <a:endParaRPr lang="en-GB" altLang="en-US" sz="2000" smtClean="0">
              <a:latin typeface="Times New Roman" panose="02020603050405020304" pitchFamily="18" charset="0"/>
            </a:endParaRPr>
          </a:p>
          <a:p>
            <a:pPr eaLnBrk="1" hangingPunct="1"/>
            <a:r>
              <a:rPr lang="en-GB" altLang="en-US" sz="2000" smtClean="0">
                <a:latin typeface="Times New Roman" panose="02020603050405020304" pitchFamily="18" charset="0"/>
              </a:rPr>
              <a:t>At each stage, we need to check the assumptions are still OK.</a:t>
            </a:r>
          </a:p>
          <a:p>
            <a:pPr eaLnBrk="1" hangingPunct="1"/>
            <a:endParaRPr lang="en-GB" altLang="en-US" sz="2000" smtClean="0">
              <a:latin typeface="Times New Roman" panose="02020603050405020304" pitchFamily="18" charset="0"/>
            </a:endParaRPr>
          </a:p>
          <a:p>
            <a:pPr eaLnBrk="1" hangingPunct="1"/>
            <a:r>
              <a:rPr lang="en-GB" altLang="en-US" sz="2000" smtClean="0">
                <a:latin typeface="Times New Roman" panose="02020603050405020304" pitchFamily="18" charset="0"/>
              </a:rPr>
              <a:t>Hopefully at this stage, we have a statistically adequate empirical model which we can use for</a:t>
            </a:r>
          </a:p>
          <a:p>
            <a:pPr eaLnBrk="1" hangingPunct="1">
              <a:buFontTx/>
              <a:buNone/>
            </a:pPr>
            <a:r>
              <a:rPr lang="en-GB" altLang="en-US" sz="2000" smtClean="0">
                <a:latin typeface="Times New Roman" panose="02020603050405020304" pitchFamily="18" charset="0"/>
              </a:rPr>
              <a:t>	- testing underlying financial theories</a:t>
            </a:r>
          </a:p>
          <a:p>
            <a:pPr eaLnBrk="1" hangingPunct="1">
              <a:buFontTx/>
              <a:buNone/>
            </a:pPr>
            <a:r>
              <a:rPr lang="en-GB" altLang="en-US" sz="2000" smtClean="0">
                <a:latin typeface="Times New Roman" panose="02020603050405020304" pitchFamily="18" charset="0"/>
              </a:rPr>
              <a:t>	- forecasting future values of the dependent variable</a:t>
            </a:r>
          </a:p>
          <a:p>
            <a:pPr eaLnBrk="1" hangingPunct="1">
              <a:buFontTx/>
              <a:buNone/>
            </a:pPr>
            <a:r>
              <a:rPr lang="en-GB" altLang="en-US" sz="2000" smtClean="0">
                <a:latin typeface="Times New Roman" panose="02020603050405020304" pitchFamily="18" charset="0"/>
              </a:rPr>
              <a:t>	- formulating policies, etc.</a:t>
            </a:r>
            <a:endParaRPr lang="en-US" altLang="en-US" sz="20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A0B57E8-A185-4AFA-AD58-4142CE7E1D69}" type="slidenum">
              <a:rPr lang="en-GB" altLang="en-US" sz="1400">
                <a:latin typeface="Times New Roman" panose="02020603050405020304" pitchFamily="18" charset="0"/>
              </a:rPr>
              <a:pPr>
                <a:spcBef>
                  <a:spcPct val="0"/>
                </a:spcBef>
                <a:buFontTx/>
                <a:buNone/>
              </a:pPr>
              <a:t>67</a:t>
            </a:fld>
            <a:endParaRPr lang="en-GB" altLang="en-US" sz="1400">
              <a:latin typeface="Times New Roman" panose="02020603050405020304" pitchFamily="18" charset="0"/>
            </a:endParaRPr>
          </a:p>
        </p:txBody>
      </p:sp>
      <p:sp>
        <p:nvSpPr>
          <p:cNvPr id="65540" name="Rectangle 2"/>
          <p:cNvSpPr>
            <a:spLocks noGrp="1" noChangeArrowheads="1"/>
          </p:cNvSpPr>
          <p:nvPr>
            <p:ph type="title"/>
          </p:nvPr>
        </p:nvSpPr>
        <p:spPr>
          <a:xfrm>
            <a:off x="1295400" y="4572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   Regression Analysis In Practice - A Further Example:</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Determinants of Sovereign Credit Ratings</a:t>
            </a:r>
            <a:r>
              <a:rPr lang="en-GB" altLang="en-US" sz="2500" smtClean="0">
                <a:solidFill>
                  <a:schemeClr val="tx1"/>
                </a:solidFill>
                <a:latin typeface="Times New Roman" panose="02020603050405020304" pitchFamily="18" charset="0"/>
              </a:rPr>
              <a:t/>
            </a:r>
            <a:br>
              <a:rPr lang="en-GB" altLang="en-US" sz="2500" smtClean="0">
                <a:solidFill>
                  <a:schemeClr val="tx1"/>
                </a:solidFill>
                <a:latin typeface="Times New Roman" panose="02020603050405020304" pitchFamily="18" charset="0"/>
              </a:rPr>
            </a:br>
            <a:endParaRPr lang="en-US" altLang="en-US" smtClean="0">
              <a:solidFill>
                <a:schemeClr val="tx1"/>
              </a:solidFill>
            </a:endParaRPr>
          </a:p>
        </p:txBody>
      </p:sp>
      <p:sp>
        <p:nvSpPr>
          <p:cNvPr id="65541" name="Rectangle 3"/>
          <p:cNvSpPr>
            <a:spLocks noGrp="1" noChangeArrowheads="1"/>
          </p:cNvSpPr>
          <p:nvPr>
            <p:ph type="body" idx="1"/>
          </p:nvPr>
        </p:nvSpPr>
        <p:spPr>
          <a:xfrm>
            <a:off x="457200" y="1905000"/>
            <a:ext cx="8178800" cy="4152900"/>
          </a:xfrm>
        </p:spPr>
        <p:txBody>
          <a:bodyPr/>
          <a:lstStyle/>
          <a:p>
            <a:pPr algn="just" eaLnBrk="1" hangingPunct="1">
              <a:lnSpc>
                <a:spcPct val="90000"/>
              </a:lnSpc>
            </a:pPr>
            <a:r>
              <a:rPr lang="en-GB" altLang="en-US" sz="2000" smtClean="0">
                <a:latin typeface="Times New Roman" panose="02020603050405020304" pitchFamily="18" charset="0"/>
              </a:rPr>
              <a:t>Cantor and Packer (1996)	</a:t>
            </a:r>
          </a:p>
          <a:p>
            <a:pPr algn="just" eaLnBrk="1" hangingPunct="1">
              <a:lnSpc>
                <a:spcPct val="90000"/>
              </a:lnSpc>
              <a:buFontTx/>
              <a:buNone/>
            </a:pPr>
            <a:r>
              <a:rPr lang="en-GB" altLang="en-US" sz="2000" smtClean="0">
                <a:latin typeface="Times New Roman" panose="02020603050405020304" pitchFamily="18" charset="0"/>
              </a:rPr>
              <a:t>	</a:t>
            </a:r>
            <a:r>
              <a:rPr lang="en-GB" altLang="en-US" sz="2000" u="sng" smtClean="0">
                <a:latin typeface="Times New Roman" panose="02020603050405020304" pitchFamily="18" charset="0"/>
              </a:rPr>
              <a:t>Financial background:</a:t>
            </a:r>
          </a:p>
          <a:p>
            <a:pPr algn="just" eaLnBrk="1" hangingPunct="1">
              <a:lnSpc>
                <a:spcPct val="90000"/>
              </a:lnSpc>
            </a:pPr>
            <a:r>
              <a:rPr lang="en-GB" altLang="en-US" sz="2000" smtClean="0">
                <a:latin typeface="Times New Roman" panose="02020603050405020304" pitchFamily="18" charset="0"/>
              </a:rPr>
              <a:t>What are sovereign credit ratings and why are we interested in them?</a:t>
            </a:r>
          </a:p>
          <a:p>
            <a:pPr algn="just" eaLnBrk="1" hangingPunct="1">
              <a:lnSpc>
                <a:spcPct val="90000"/>
              </a:lnSpc>
            </a:pPr>
            <a:endParaRPr lang="en-GB" altLang="en-US" sz="2000" smtClean="0">
              <a:latin typeface="Times New Roman" panose="02020603050405020304" pitchFamily="18" charset="0"/>
            </a:endParaRPr>
          </a:p>
          <a:p>
            <a:pPr algn="just" eaLnBrk="1" hangingPunct="1">
              <a:lnSpc>
                <a:spcPct val="90000"/>
              </a:lnSpc>
            </a:pPr>
            <a:r>
              <a:rPr lang="en-GB" altLang="en-US" sz="2000" smtClean="0">
                <a:latin typeface="Times New Roman" panose="02020603050405020304" pitchFamily="18" charset="0"/>
              </a:rPr>
              <a:t>Two ratings agencies (Moody’s and Standard and Poor’s) provide credit ratings for many governments.</a:t>
            </a:r>
          </a:p>
          <a:p>
            <a:pPr algn="just" eaLnBrk="1" hangingPunct="1">
              <a:lnSpc>
                <a:spcPct val="90000"/>
              </a:lnSpc>
              <a:buFontTx/>
              <a:buNone/>
            </a:pPr>
            <a:endParaRPr lang="en-GB" altLang="en-US" sz="2000" smtClean="0">
              <a:latin typeface="Times New Roman" panose="02020603050405020304" pitchFamily="18" charset="0"/>
            </a:endParaRPr>
          </a:p>
          <a:p>
            <a:pPr algn="just" eaLnBrk="1" hangingPunct="1">
              <a:lnSpc>
                <a:spcPct val="90000"/>
              </a:lnSpc>
            </a:pPr>
            <a:r>
              <a:rPr lang="en-GB" altLang="en-US" sz="2000" smtClean="0">
                <a:latin typeface="Times New Roman" panose="02020603050405020304" pitchFamily="18" charset="0"/>
              </a:rPr>
              <a:t>Each possible rating is denoted by a grading:</a:t>
            </a:r>
          </a:p>
          <a:p>
            <a:pPr lvl="1" algn="just" eaLnBrk="1" hangingPunct="1">
              <a:lnSpc>
                <a:spcPct val="90000"/>
              </a:lnSpc>
              <a:buFontTx/>
              <a:buNone/>
            </a:pPr>
            <a:r>
              <a:rPr lang="en-US" altLang="en-US" smtClean="0">
                <a:latin typeface="Times New Roman" panose="02020603050405020304" pitchFamily="18" charset="0"/>
              </a:rPr>
              <a:t>	</a:t>
            </a:r>
            <a:r>
              <a:rPr lang="en-US" altLang="en-US" u="sng" smtClean="0">
                <a:latin typeface="Times New Roman" panose="02020603050405020304" pitchFamily="18" charset="0"/>
              </a:rPr>
              <a:t>Moody’s</a:t>
            </a:r>
            <a:r>
              <a:rPr lang="en-US" altLang="en-US" smtClean="0">
                <a:latin typeface="Times New Roman" panose="02020603050405020304" pitchFamily="18" charset="0"/>
              </a:rPr>
              <a:t>				</a:t>
            </a:r>
            <a:r>
              <a:rPr lang="en-US" altLang="en-US" u="sng" smtClean="0">
                <a:latin typeface="Times New Roman" panose="02020603050405020304" pitchFamily="18" charset="0"/>
              </a:rPr>
              <a:t>Standard and Poor’s</a:t>
            </a:r>
            <a:endParaRPr lang="en-US" altLang="en-US" smtClean="0">
              <a:latin typeface="Times New Roman" panose="02020603050405020304" pitchFamily="18" charset="0"/>
            </a:endParaRPr>
          </a:p>
          <a:p>
            <a:pPr lvl="1" algn="just" eaLnBrk="1" hangingPunct="1">
              <a:lnSpc>
                <a:spcPct val="90000"/>
              </a:lnSpc>
              <a:buFontTx/>
              <a:buNone/>
            </a:pPr>
            <a:r>
              <a:rPr lang="en-US" altLang="en-US" smtClean="0">
                <a:latin typeface="Times New Roman" panose="02020603050405020304" pitchFamily="18" charset="0"/>
              </a:rPr>
              <a:t>	Aaa				AAA</a:t>
            </a:r>
          </a:p>
          <a:p>
            <a:pPr lvl="1" algn="just" eaLnBrk="1" hangingPunct="1">
              <a:lnSpc>
                <a:spcPct val="90000"/>
              </a:lnSpc>
              <a:buFontTx/>
              <a:buNone/>
            </a:pPr>
            <a:r>
              <a:rPr lang="en-US" altLang="en-US" smtClean="0">
                <a:latin typeface="Times New Roman" panose="02020603050405020304" pitchFamily="18" charset="0"/>
              </a:rPr>
              <a:t>	……				…..</a:t>
            </a:r>
          </a:p>
          <a:p>
            <a:pPr lvl="1" algn="just" eaLnBrk="1" hangingPunct="1">
              <a:lnSpc>
                <a:spcPct val="90000"/>
              </a:lnSpc>
              <a:buFontTx/>
              <a:buNone/>
            </a:pPr>
            <a:r>
              <a:rPr lang="en-US" altLang="en-US" smtClean="0">
                <a:latin typeface="Times New Roman" panose="02020603050405020304" pitchFamily="18" charset="0"/>
              </a:rPr>
              <a:t>	B3				B-</a:t>
            </a:r>
            <a:endParaRPr lang="en-US" altLang="en-US" sz="1200" smtClean="0">
              <a:latin typeface="Times New Roman" panose="02020603050405020304" pitchFamily="18" charset="0"/>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F9A894E-A781-4F8C-8908-BA3DF71D599A}" type="slidenum">
              <a:rPr lang="en-GB" altLang="en-US" sz="1400">
                <a:latin typeface="Times New Roman" panose="02020603050405020304" pitchFamily="18" charset="0"/>
              </a:rPr>
              <a:pPr>
                <a:spcBef>
                  <a:spcPct val="0"/>
                </a:spcBef>
                <a:buFontTx/>
                <a:buNone/>
              </a:pPr>
              <a:t>68</a:t>
            </a:fld>
            <a:endParaRPr lang="en-GB" altLang="en-US" sz="1400">
              <a:latin typeface="Times New Roman" panose="02020603050405020304" pitchFamily="18" charset="0"/>
            </a:endParaRPr>
          </a:p>
        </p:txBody>
      </p:sp>
      <p:sp>
        <p:nvSpPr>
          <p:cNvPr id="66564" name="Rectangle 2"/>
          <p:cNvSpPr>
            <a:spLocks noGrp="1" noChangeArrowheads="1"/>
          </p:cNvSpPr>
          <p:nvPr>
            <p:ph type="title"/>
          </p:nvPr>
        </p:nvSpPr>
        <p:spPr>
          <a:xfrm>
            <a:off x="9906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Purposes of the Paper</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66565" name="Rectangle 3"/>
          <p:cNvSpPr>
            <a:spLocks noGrp="1" noChangeArrowheads="1"/>
          </p:cNvSpPr>
          <p:nvPr>
            <p:ph type="body" idx="1"/>
          </p:nvPr>
        </p:nvSpPr>
        <p:spPr/>
        <p:txBody>
          <a:bodyPr/>
          <a:lstStyle/>
          <a:p>
            <a:pPr algn="just" eaLnBrk="1" hangingPunct="1">
              <a:buFontTx/>
              <a:buNone/>
            </a:pPr>
            <a:r>
              <a:rPr lang="en-GB" altLang="en-US" sz="1600" smtClean="0">
                <a:latin typeface="Times New Roman" panose="02020603050405020304" pitchFamily="18" charset="0"/>
              </a:rPr>
              <a:t>	</a:t>
            </a:r>
            <a:r>
              <a:rPr lang="en-GB" altLang="en-US" sz="2000" smtClean="0">
                <a:latin typeface="Times New Roman" panose="02020603050405020304" pitchFamily="18" charset="0"/>
              </a:rPr>
              <a:t>- to attempt to explain and model how the ratings agencies arrived at</a:t>
            </a:r>
          </a:p>
          <a:p>
            <a:pPr algn="just" eaLnBrk="1" hangingPunct="1">
              <a:buFontTx/>
              <a:buNone/>
            </a:pPr>
            <a:r>
              <a:rPr lang="en-GB" altLang="en-US" sz="2000" smtClean="0">
                <a:latin typeface="Times New Roman" panose="02020603050405020304" pitchFamily="18" charset="0"/>
              </a:rPr>
              <a:t>	  their ratings.</a:t>
            </a:r>
          </a:p>
          <a:p>
            <a:pPr algn="just" eaLnBrk="1" hangingPunct="1">
              <a:buFontTx/>
              <a:buNone/>
            </a:pPr>
            <a:endParaRPr lang="en-GB" altLang="en-US" sz="2000" smtClean="0">
              <a:latin typeface="Times New Roman" panose="02020603050405020304" pitchFamily="18" charset="0"/>
            </a:endParaRPr>
          </a:p>
          <a:p>
            <a:pPr algn="just" eaLnBrk="1" hangingPunct="1">
              <a:buFontTx/>
              <a:buNone/>
            </a:pPr>
            <a:r>
              <a:rPr lang="en-GB" altLang="en-US" sz="2000" smtClean="0">
                <a:latin typeface="Times New Roman" panose="02020603050405020304" pitchFamily="18" charset="0"/>
              </a:rPr>
              <a:t>	- to use the same factors to explain the spreads of sovereign yields</a:t>
            </a:r>
          </a:p>
          <a:p>
            <a:pPr algn="just" eaLnBrk="1" hangingPunct="1">
              <a:buFontTx/>
              <a:buNone/>
            </a:pPr>
            <a:r>
              <a:rPr lang="en-GB" altLang="en-US" sz="2000" smtClean="0">
                <a:latin typeface="Times New Roman" panose="02020603050405020304" pitchFamily="18" charset="0"/>
              </a:rPr>
              <a:t>	  above a risk-free proxy</a:t>
            </a:r>
          </a:p>
          <a:p>
            <a:pPr algn="just" eaLnBrk="1" hangingPunct="1"/>
            <a:endParaRPr lang="en-GB" altLang="en-US" sz="2000" smtClean="0">
              <a:latin typeface="Times New Roman" panose="02020603050405020304" pitchFamily="18" charset="0"/>
            </a:endParaRPr>
          </a:p>
          <a:p>
            <a:pPr eaLnBrk="1" hangingPunct="1">
              <a:buFontTx/>
              <a:buNone/>
            </a:pPr>
            <a:r>
              <a:rPr lang="en-GB" altLang="en-US" sz="2000" smtClean="0">
                <a:latin typeface="Times New Roman" panose="02020603050405020304" pitchFamily="18" charset="0"/>
              </a:rPr>
              <a:t>	- to determine what factors affect how the sovereign yields react to</a:t>
            </a:r>
          </a:p>
          <a:p>
            <a:pPr eaLnBrk="1" hangingPunct="1">
              <a:buFontTx/>
              <a:buNone/>
            </a:pPr>
            <a:r>
              <a:rPr lang="en-GB" altLang="en-US" sz="2000" smtClean="0">
                <a:latin typeface="Times New Roman" panose="02020603050405020304" pitchFamily="18" charset="0"/>
              </a:rPr>
              <a:t>	  ratings announcements</a:t>
            </a:r>
            <a:endParaRPr lang="en-US" altLang="en-US" sz="2000" smtClean="0">
              <a:latin typeface="Times New Roman" panose="02020603050405020304" pitchFamily="18" charset="0"/>
            </a:endParaRP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E3C88CB-142F-418A-95E9-642EFD3B550C}" type="slidenum">
              <a:rPr lang="en-GB" altLang="en-US" sz="1400">
                <a:latin typeface="Times New Roman" panose="02020603050405020304" pitchFamily="18" charset="0"/>
              </a:rPr>
              <a:pPr>
                <a:spcBef>
                  <a:spcPct val="0"/>
                </a:spcBef>
                <a:buFontTx/>
                <a:buNone/>
              </a:pPr>
              <a:t>69</a:t>
            </a:fld>
            <a:endParaRPr lang="en-GB" altLang="en-US" sz="1400">
              <a:latin typeface="Times New Roman" panose="02020603050405020304" pitchFamily="18" charset="0"/>
            </a:endParaRPr>
          </a:p>
        </p:txBody>
      </p:sp>
      <p:sp>
        <p:nvSpPr>
          <p:cNvPr id="67588"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Determinants of Sovereign Ratings</a:t>
            </a:r>
            <a:br>
              <a:rPr lang="en-GB" altLang="en-US" sz="2500" b="1" smtClean="0">
                <a:solidFill>
                  <a:schemeClr val="tx1"/>
                </a:solidFill>
                <a:latin typeface="Times New Roman" panose="02020603050405020304" pitchFamily="18" charset="0"/>
              </a:rPr>
            </a:br>
            <a:endParaRPr lang="en-US" altLang="en-US" u="sng" smtClean="0">
              <a:solidFill>
                <a:schemeClr val="tx1"/>
              </a:solidFill>
            </a:endParaRPr>
          </a:p>
        </p:txBody>
      </p:sp>
      <p:sp>
        <p:nvSpPr>
          <p:cNvPr id="67589" name="Rectangle 3"/>
          <p:cNvSpPr>
            <a:spLocks noGrp="1" noChangeArrowheads="1"/>
          </p:cNvSpPr>
          <p:nvPr>
            <p:ph type="body" idx="1"/>
          </p:nvPr>
        </p:nvSpPr>
        <p:spPr>
          <a:xfrm>
            <a:off x="457200" y="1752600"/>
            <a:ext cx="8178800" cy="4229100"/>
          </a:xfrm>
        </p:spPr>
        <p:txBody>
          <a:bodyPr/>
          <a:lstStyle/>
          <a:p>
            <a:pPr algn="just" eaLnBrk="1" hangingPunct="1">
              <a:lnSpc>
                <a:spcPct val="90000"/>
              </a:lnSpc>
            </a:pPr>
            <a:r>
              <a:rPr lang="en-GB" altLang="en-US" sz="1900" u="sng" smtClean="0">
                <a:latin typeface="Times New Roman" panose="02020603050405020304" pitchFamily="18" charset="0"/>
              </a:rPr>
              <a:t>Data</a:t>
            </a:r>
          </a:p>
          <a:p>
            <a:pPr algn="just" eaLnBrk="1" hangingPunct="1">
              <a:lnSpc>
                <a:spcPct val="90000"/>
              </a:lnSpc>
              <a:buFontTx/>
              <a:buNone/>
            </a:pPr>
            <a:r>
              <a:rPr lang="en-GB" altLang="en-US" sz="1900" smtClean="0">
                <a:latin typeface="Times New Roman" panose="02020603050405020304" pitchFamily="18" charset="0"/>
              </a:rPr>
              <a:t>	Quantifying the ratings (dependent variable): Aaa/AAA=16, ... , B3/B-=1</a:t>
            </a:r>
          </a:p>
          <a:p>
            <a:pPr algn="just" eaLnBrk="1" hangingPunct="1">
              <a:lnSpc>
                <a:spcPct val="90000"/>
              </a:lnSpc>
            </a:pPr>
            <a:r>
              <a:rPr lang="en-GB" altLang="en-US" sz="1900" u="sng" smtClean="0">
                <a:latin typeface="Times New Roman" panose="02020603050405020304" pitchFamily="18" charset="0"/>
              </a:rPr>
              <a:t>Explanatory variables (units of measurement):</a:t>
            </a:r>
            <a:endParaRPr lang="en-GB" altLang="en-US" sz="1900" smtClean="0">
              <a:latin typeface="Times New Roman" panose="02020603050405020304" pitchFamily="18" charset="0"/>
            </a:endParaRPr>
          </a:p>
          <a:p>
            <a:pPr algn="just" eaLnBrk="1" hangingPunct="1">
              <a:lnSpc>
                <a:spcPct val="90000"/>
              </a:lnSpc>
              <a:buFontTx/>
              <a:buNone/>
            </a:pPr>
            <a:r>
              <a:rPr lang="en-GB" altLang="en-US" sz="1900" smtClean="0">
                <a:latin typeface="Times New Roman" panose="02020603050405020304" pitchFamily="18" charset="0"/>
              </a:rPr>
              <a:t>	- Per capita income in 1994 (thousands of dollars)</a:t>
            </a:r>
          </a:p>
          <a:p>
            <a:pPr algn="just" eaLnBrk="1" hangingPunct="1">
              <a:lnSpc>
                <a:spcPct val="90000"/>
              </a:lnSpc>
              <a:buFontTx/>
              <a:buNone/>
            </a:pPr>
            <a:r>
              <a:rPr lang="en-GB" altLang="en-US" sz="1900" smtClean="0">
                <a:latin typeface="Times New Roman" panose="02020603050405020304" pitchFamily="18" charset="0"/>
              </a:rPr>
              <a:t>	- Average annual GDP growth 1991-1994 (%)</a:t>
            </a:r>
          </a:p>
          <a:p>
            <a:pPr algn="just" eaLnBrk="1" hangingPunct="1">
              <a:lnSpc>
                <a:spcPct val="90000"/>
              </a:lnSpc>
              <a:buFontTx/>
              <a:buNone/>
            </a:pPr>
            <a:r>
              <a:rPr lang="en-GB" altLang="en-US" sz="1900" smtClean="0">
                <a:latin typeface="Times New Roman" panose="02020603050405020304" pitchFamily="18" charset="0"/>
              </a:rPr>
              <a:t>	- Average annual inflation 1992-1994 (%)</a:t>
            </a:r>
          </a:p>
          <a:p>
            <a:pPr algn="just" eaLnBrk="1" hangingPunct="1">
              <a:lnSpc>
                <a:spcPct val="90000"/>
              </a:lnSpc>
              <a:buFontTx/>
              <a:buNone/>
            </a:pPr>
            <a:r>
              <a:rPr lang="en-GB" altLang="en-US" sz="1900" smtClean="0">
                <a:latin typeface="Times New Roman" panose="02020603050405020304" pitchFamily="18" charset="0"/>
              </a:rPr>
              <a:t>	- Fiscal balance: Average annual government budget surplus as a</a:t>
            </a:r>
          </a:p>
          <a:p>
            <a:pPr algn="just" eaLnBrk="1" hangingPunct="1">
              <a:lnSpc>
                <a:spcPct val="90000"/>
              </a:lnSpc>
              <a:buFontTx/>
              <a:buNone/>
            </a:pPr>
            <a:r>
              <a:rPr lang="en-GB" altLang="en-US" sz="1900" smtClean="0">
                <a:latin typeface="Times New Roman" panose="02020603050405020304" pitchFamily="18" charset="0"/>
              </a:rPr>
              <a:t>        proportion of GDP 1992-1994 (%)</a:t>
            </a:r>
          </a:p>
          <a:p>
            <a:pPr algn="just" eaLnBrk="1" hangingPunct="1">
              <a:lnSpc>
                <a:spcPct val="90000"/>
              </a:lnSpc>
              <a:buFontTx/>
              <a:buNone/>
            </a:pPr>
            <a:r>
              <a:rPr lang="en-GB" altLang="en-US" sz="1900" smtClean="0">
                <a:latin typeface="Times New Roman" panose="02020603050405020304" pitchFamily="18" charset="0"/>
              </a:rPr>
              <a:t>	- External balance: Average annual current account surplus as a proportion</a:t>
            </a:r>
          </a:p>
          <a:p>
            <a:pPr algn="just" eaLnBrk="1" hangingPunct="1">
              <a:lnSpc>
                <a:spcPct val="90000"/>
              </a:lnSpc>
              <a:buFontTx/>
              <a:buNone/>
            </a:pPr>
            <a:r>
              <a:rPr lang="en-GB" altLang="en-US" sz="1900" smtClean="0">
                <a:latin typeface="Times New Roman" panose="02020603050405020304" pitchFamily="18" charset="0"/>
              </a:rPr>
              <a:t>        of GDP 1992-1994 (%)</a:t>
            </a:r>
          </a:p>
          <a:p>
            <a:pPr algn="just" eaLnBrk="1" hangingPunct="1">
              <a:lnSpc>
                <a:spcPct val="90000"/>
              </a:lnSpc>
              <a:buFontTx/>
              <a:buNone/>
            </a:pPr>
            <a:r>
              <a:rPr lang="en-GB" altLang="en-US" sz="1900" smtClean="0">
                <a:latin typeface="Times New Roman" panose="02020603050405020304" pitchFamily="18" charset="0"/>
              </a:rPr>
              <a:t>	- External debt Foreign currency debt as a proportion of exports 1994 (%)</a:t>
            </a:r>
          </a:p>
          <a:p>
            <a:pPr algn="just" eaLnBrk="1" hangingPunct="1">
              <a:lnSpc>
                <a:spcPct val="90000"/>
              </a:lnSpc>
              <a:buFontTx/>
              <a:buNone/>
            </a:pPr>
            <a:r>
              <a:rPr lang="en-GB" altLang="en-US" sz="1900" smtClean="0">
                <a:latin typeface="Times New Roman" panose="02020603050405020304" pitchFamily="18" charset="0"/>
              </a:rPr>
              <a:t>	- Dummy for economic development</a:t>
            </a:r>
          </a:p>
          <a:p>
            <a:pPr algn="just" eaLnBrk="1" hangingPunct="1">
              <a:lnSpc>
                <a:spcPct val="90000"/>
              </a:lnSpc>
              <a:buFontTx/>
              <a:buNone/>
            </a:pPr>
            <a:r>
              <a:rPr lang="en-GB" altLang="en-US" sz="1900" smtClean="0">
                <a:latin typeface="Times New Roman" panose="02020603050405020304" pitchFamily="18" charset="0"/>
              </a:rPr>
              <a:t>	- Dummy for default history</a:t>
            </a:r>
          </a:p>
          <a:p>
            <a:pPr eaLnBrk="1" hangingPunct="1">
              <a:lnSpc>
                <a:spcPct val="90000"/>
              </a:lnSpc>
              <a:buFontTx/>
              <a:buNone/>
            </a:pPr>
            <a:r>
              <a:rPr lang="en-GB" altLang="en-US" sz="1800" smtClean="0">
                <a:latin typeface="Times New Roman" panose="02020603050405020304" pitchFamily="18" charset="0"/>
              </a:rPr>
              <a:t>	</a:t>
            </a:r>
            <a:r>
              <a:rPr lang="en-GB" altLang="en-US" sz="1900" smtClean="0">
                <a:latin typeface="Times New Roman" panose="02020603050405020304" pitchFamily="18" charset="0"/>
              </a:rPr>
              <a:t>Income and inflation are transformed to their logarithms.</a:t>
            </a:r>
          </a:p>
          <a:p>
            <a:pPr algn="just" eaLnBrk="1" hangingPunct="1">
              <a:lnSpc>
                <a:spcPct val="90000"/>
              </a:lnSpc>
              <a:buFontTx/>
              <a:buNone/>
            </a:pPr>
            <a:endParaRPr lang="en-US" altLang="en-US" sz="1900" smtClean="0">
              <a:latin typeface="Times New Roman" panose="02020603050405020304" pitchFamily="18"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AD6B40E-9C22-4D6A-B6BF-6B5134C1616C}" type="slidenum">
              <a:rPr lang="en-GB" altLang="en-US" sz="1400">
                <a:latin typeface="Times New Roman" panose="02020603050405020304" pitchFamily="18" charset="0"/>
              </a:rPr>
              <a:pPr>
                <a:spcBef>
                  <a:spcPct val="0"/>
                </a:spcBef>
                <a:buFontTx/>
                <a:buNone/>
              </a:pPr>
              <a:t>7</a:t>
            </a:fld>
            <a:endParaRPr lang="en-GB" altLang="en-US" sz="1400">
              <a:latin typeface="Times New Roman" panose="02020603050405020304" pitchFamily="18" charset="0"/>
            </a:endParaRPr>
          </a:p>
        </p:txBody>
      </p:sp>
      <p:sp>
        <p:nvSpPr>
          <p:cNvPr id="10244"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Detection of Heteroscedasticity: The GQ Test</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10245" name="Rectangle 3"/>
          <p:cNvSpPr>
            <a:spLocks noGrp="1" noChangeArrowheads="1"/>
          </p:cNvSpPr>
          <p:nvPr>
            <p:ph type="body" idx="1"/>
          </p:nvPr>
        </p:nvSpPr>
        <p:spPr>
          <a:xfrm>
            <a:off x="457200" y="1752600"/>
            <a:ext cx="8178800" cy="4305300"/>
          </a:xfrm>
        </p:spPr>
        <p:txBody>
          <a:bodyPr/>
          <a:lstStyle/>
          <a:p>
            <a:pPr marL="381000" indent="-381000" algn="just" eaLnBrk="1" hangingPunct="1"/>
            <a:r>
              <a:rPr lang="en-GB" altLang="en-US" sz="2000" dirty="0" smtClean="0">
                <a:latin typeface="Times New Roman" panose="02020603050405020304" pitchFamily="18" charset="0"/>
              </a:rPr>
              <a:t>Graphical methods</a:t>
            </a:r>
          </a:p>
          <a:p>
            <a:pPr marL="381000" indent="-381000" algn="just" eaLnBrk="1" hangingPunct="1"/>
            <a:r>
              <a:rPr lang="en-GB" altLang="en-US" sz="2000" dirty="0" smtClean="0">
                <a:latin typeface="Times New Roman" panose="02020603050405020304" pitchFamily="18" charset="0"/>
              </a:rPr>
              <a:t>Formal tests: There are many of them: we will discuss </a:t>
            </a:r>
            <a:r>
              <a:rPr lang="en-GB" altLang="en-US" sz="2000" dirty="0" err="1" smtClean="0">
                <a:latin typeface="Times New Roman" panose="02020603050405020304" pitchFamily="18" charset="0"/>
              </a:rPr>
              <a:t>Goldfeld-Quandt</a:t>
            </a:r>
            <a:r>
              <a:rPr lang="en-GB" altLang="en-US" sz="2000" dirty="0" smtClean="0">
                <a:latin typeface="Times New Roman" panose="02020603050405020304" pitchFamily="18" charset="0"/>
              </a:rPr>
              <a:t> test and White’s test</a:t>
            </a:r>
          </a:p>
          <a:p>
            <a:pPr marL="381000" indent="-381000" algn="just" eaLnBrk="1" hangingPunct="1"/>
            <a:endParaRPr lang="en-GB" altLang="en-US" sz="2000" dirty="0" smtClean="0">
              <a:latin typeface="Times New Roman" panose="02020603050405020304" pitchFamily="18" charset="0"/>
            </a:endParaRPr>
          </a:p>
          <a:p>
            <a:pPr marL="381000" indent="-381000" algn="just" eaLnBrk="1" hangingPunct="1">
              <a:buFontTx/>
              <a:buNone/>
            </a:pPr>
            <a:r>
              <a:rPr lang="en-GB" altLang="en-US" sz="2000" dirty="0" smtClean="0">
                <a:latin typeface="Times New Roman" panose="02020603050405020304" pitchFamily="18" charset="0"/>
              </a:rPr>
              <a:t>	The </a:t>
            </a:r>
            <a:r>
              <a:rPr lang="en-GB" altLang="en-US" sz="2000" dirty="0" err="1" smtClean="0">
                <a:latin typeface="Times New Roman" panose="02020603050405020304" pitchFamily="18" charset="0"/>
              </a:rPr>
              <a:t>Goldfeld-Quandt</a:t>
            </a:r>
            <a:r>
              <a:rPr lang="en-GB" altLang="en-US" sz="2000" dirty="0" smtClean="0">
                <a:latin typeface="Times New Roman" panose="02020603050405020304" pitchFamily="18" charset="0"/>
              </a:rPr>
              <a:t> (GQ) test is carried out as follows. </a:t>
            </a:r>
          </a:p>
          <a:p>
            <a:pPr marL="381000" indent="-381000" algn="just" eaLnBrk="1" hangingPunct="1">
              <a:buFontTx/>
              <a:buAutoNum type="arabicPeriod"/>
            </a:pPr>
            <a:r>
              <a:rPr lang="en-GB" altLang="en-US" sz="2000" dirty="0" smtClean="0">
                <a:latin typeface="Times New Roman" panose="02020603050405020304" pitchFamily="18" charset="0"/>
              </a:rPr>
              <a:t>S</a:t>
            </a:r>
            <a:r>
              <a:rPr lang="en-US" altLang="en-US" sz="2000" dirty="0" err="1" smtClean="0">
                <a:latin typeface="Times New Roman" panose="02020603050405020304" pitchFamily="18" charset="0"/>
              </a:rPr>
              <a:t>plit</a:t>
            </a:r>
            <a:r>
              <a:rPr lang="en-US" altLang="en-US" sz="2000" dirty="0" smtClean="0">
                <a:latin typeface="Times New Roman" panose="02020603050405020304" pitchFamily="18" charset="0"/>
              </a:rPr>
              <a:t> the total sample of length </a:t>
            </a:r>
            <a:r>
              <a:rPr lang="en-US" altLang="en-US" sz="2000" i="1" dirty="0" smtClean="0">
                <a:latin typeface="Times New Roman" panose="02020603050405020304" pitchFamily="18" charset="0"/>
              </a:rPr>
              <a:t>T</a:t>
            </a:r>
            <a:r>
              <a:rPr lang="en-US" altLang="en-US" sz="2000" dirty="0" smtClean="0">
                <a:latin typeface="Times New Roman" panose="02020603050405020304" pitchFamily="18" charset="0"/>
              </a:rPr>
              <a:t> into two sub-samples of length </a:t>
            </a:r>
            <a:r>
              <a:rPr lang="en-US" altLang="en-US" sz="2000" i="1" dirty="0" smtClean="0">
                <a:latin typeface="Times New Roman" panose="02020603050405020304" pitchFamily="18" charset="0"/>
              </a:rPr>
              <a:t>T</a:t>
            </a:r>
            <a:r>
              <a:rPr lang="en-US" altLang="en-US" sz="2000" baseline="-25000" dirty="0" smtClean="0">
                <a:latin typeface="Times New Roman" panose="02020603050405020304" pitchFamily="18" charset="0"/>
              </a:rPr>
              <a:t>1</a:t>
            </a:r>
            <a:r>
              <a:rPr lang="en-US" altLang="en-US" sz="2000" dirty="0" smtClean="0">
                <a:latin typeface="Times New Roman" panose="02020603050405020304" pitchFamily="18" charset="0"/>
              </a:rPr>
              <a:t> and </a:t>
            </a:r>
            <a:r>
              <a:rPr lang="en-US" altLang="en-US" sz="2000" i="1" dirty="0" smtClean="0">
                <a:latin typeface="Times New Roman" panose="02020603050405020304" pitchFamily="18" charset="0"/>
              </a:rPr>
              <a:t>T</a:t>
            </a:r>
            <a:r>
              <a:rPr lang="en-US" altLang="en-US" sz="2000" baseline="-25000" dirty="0" smtClean="0">
                <a:latin typeface="Times New Roman" panose="02020603050405020304" pitchFamily="18" charset="0"/>
              </a:rPr>
              <a:t>2</a:t>
            </a:r>
            <a:r>
              <a:rPr lang="en-US" altLang="en-US" sz="2000" dirty="0" smtClean="0">
                <a:latin typeface="Times New Roman" panose="02020603050405020304" pitchFamily="18" charset="0"/>
              </a:rPr>
              <a:t>. The regression model is estimated on each sub-sample and the two residual variances are calculated. </a:t>
            </a:r>
          </a:p>
          <a:p>
            <a:pPr marL="381000" indent="-381000" algn="just" eaLnBrk="1" hangingPunct="1">
              <a:buFontTx/>
              <a:buAutoNum type="arabicPeriod"/>
            </a:pPr>
            <a:r>
              <a:rPr lang="en-US" altLang="en-US" sz="2000" dirty="0" smtClean="0">
                <a:latin typeface="Times New Roman" panose="02020603050405020304" pitchFamily="18" charset="0"/>
              </a:rPr>
              <a:t>The null hypothesis is that the variances of the disturbances are equal, </a:t>
            </a:r>
          </a:p>
          <a:p>
            <a:pPr marL="381000" indent="-381000" algn="just" eaLnBrk="1" hangingPunct="1">
              <a:buFontTx/>
              <a:buNone/>
            </a:pPr>
            <a:r>
              <a:rPr lang="en-US" altLang="en-US" sz="2000" dirty="0" smtClean="0">
                <a:latin typeface="Times New Roman" panose="02020603050405020304" pitchFamily="18" charset="0"/>
              </a:rPr>
              <a:t>			H</a:t>
            </a:r>
            <a:r>
              <a:rPr lang="en-US" altLang="en-US" sz="2000" baseline="-25000" dirty="0" smtClean="0">
                <a:latin typeface="Times New Roman" panose="02020603050405020304" pitchFamily="18" charset="0"/>
              </a:rPr>
              <a:t>0</a:t>
            </a:r>
            <a:r>
              <a:rPr lang="en-US" altLang="en-US" sz="2000" dirty="0" smtClean="0">
                <a:latin typeface="Times New Roman" panose="02020603050405020304" pitchFamily="18" charset="0"/>
              </a:rPr>
              <a:t>:  </a:t>
            </a:r>
          </a:p>
          <a:p>
            <a:pPr marL="381000" indent="-381000" algn="just" eaLnBrk="1" hangingPunct="1">
              <a:buFontTx/>
              <a:buNone/>
            </a:pPr>
            <a:endParaRPr lang="en-GB" altLang="en-US" sz="2000" dirty="0" smtClean="0">
              <a:latin typeface="Times New Roman" panose="02020603050405020304" pitchFamily="18" charset="0"/>
            </a:endParaRPr>
          </a:p>
          <a:p>
            <a:pPr marL="381000" indent="-381000" algn="just" eaLnBrk="1" hangingPunct="1"/>
            <a:endParaRPr lang="en-GB" altLang="en-US" sz="2000" dirty="0" smtClean="0">
              <a:latin typeface="Times New Roman" panose="02020603050405020304" pitchFamily="18" charset="0"/>
            </a:endParaRPr>
          </a:p>
        </p:txBody>
      </p:sp>
      <p:pic>
        <p:nvPicPr>
          <p:cNvPr id="102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4868863"/>
            <a:ext cx="8636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9555846-5394-43EE-8DE1-5AAD7B0E032D}" type="slidenum">
              <a:rPr lang="en-GB" altLang="en-US" sz="1400">
                <a:latin typeface="Times New Roman" panose="02020603050405020304" pitchFamily="18" charset="0"/>
              </a:rPr>
              <a:pPr>
                <a:spcBef>
                  <a:spcPct val="0"/>
                </a:spcBef>
                <a:buFontTx/>
                <a:buNone/>
              </a:pPr>
              <a:t>70</a:t>
            </a:fld>
            <a:endParaRPr lang="en-GB" altLang="en-US" sz="1400">
              <a:latin typeface="Times New Roman" panose="02020603050405020304" pitchFamily="18" charset="0"/>
            </a:endParaRPr>
          </a:p>
        </p:txBody>
      </p:sp>
      <p:sp>
        <p:nvSpPr>
          <p:cNvPr id="68612"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The model: Linear and estimated using OLS</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68613" name="Rectangle 3"/>
          <p:cNvSpPr>
            <a:spLocks noGrp="1" noChangeArrowheads="1"/>
          </p:cNvSpPr>
          <p:nvPr>
            <p:ph type="body" idx="1"/>
          </p:nvPr>
        </p:nvSpPr>
        <p:spPr>
          <a:xfrm>
            <a:off x="457200" y="1905000"/>
            <a:ext cx="8178800" cy="4152900"/>
          </a:xfrm>
        </p:spPr>
        <p:txBody>
          <a:bodyPr/>
          <a:lstStyle/>
          <a:p>
            <a:pPr eaLnBrk="1" hangingPunct="1">
              <a:buFontTx/>
              <a:buNone/>
            </a:pPr>
            <a:r>
              <a:rPr lang="en-GB" altLang="en-US" sz="1400" smtClean="0">
                <a:latin typeface="Times New Roman" panose="02020603050405020304" pitchFamily="18" charset="0"/>
              </a:rPr>
              <a:t>	</a:t>
            </a:r>
            <a:endParaRPr lang="en-GB" altLang="en-US" sz="2000" smtClean="0">
              <a:latin typeface="Times New Roman" panose="02020603050405020304" pitchFamily="18" charset="0"/>
            </a:endParaRPr>
          </a:p>
          <a:p>
            <a:pPr eaLnBrk="1" hangingPunct="1">
              <a:buFontTx/>
              <a:buNone/>
            </a:pPr>
            <a:r>
              <a:rPr lang="en-GB" altLang="en-US" sz="2000" smtClean="0">
                <a:latin typeface="Times New Roman" panose="02020603050405020304" pitchFamily="18" charset="0"/>
              </a:rPr>
              <a:t>	</a:t>
            </a:r>
            <a:endParaRPr lang="en-US" altLang="en-US" sz="2000" smtClean="0">
              <a:latin typeface="Times New Roman" panose="02020603050405020304" pitchFamily="18" charset="0"/>
            </a:endParaRPr>
          </a:p>
        </p:txBody>
      </p:sp>
      <p:pic>
        <p:nvPicPr>
          <p:cNvPr id="6861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828800"/>
            <a:ext cx="63246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88000EA-A5D9-400A-8DC7-18ED8A7A7AC0}" type="slidenum">
              <a:rPr lang="en-GB" altLang="en-US" sz="1400">
                <a:latin typeface="Times New Roman" panose="02020603050405020304" pitchFamily="18" charset="0"/>
              </a:rPr>
              <a:pPr>
                <a:spcBef>
                  <a:spcPct val="0"/>
                </a:spcBef>
                <a:buFontTx/>
                <a:buNone/>
              </a:pPr>
              <a:t>71</a:t>
            </a:fld>
            <a:endParaRPr lang="en-GB" altLang="en-US" sz="1400">
              <a:latin typeface="Times New Roman" panose="02020603050405020304" pitchFamily="18" charset="0"/>
            </a:endParaRPr>
          </a:p>
        </p:txBody>
      </p:sp>
      <p:sp>
        <p:nvSpPr>
          <p:cNvPr id="69636" name="Rectangle 2"/>
          <p:cNvSpPr>
            <a:spLocks noGrp="1" noChangeArrowheads="1"/>
          </p:cNvSpPr>
          <p:nvPr>
            <p:ph type="title"/>
          </p:nvPr>
        </p:nvSpPr>
        <p:spPr/>
        <p:txBody>
          <a:bodyPr/>
          <a:lstStyle/>
          <a:p>
            <a:pPr eaLnBrk="1" hangingPunct="1"/>
            <a:r>
              <a:rPr lang="en-GB" altLang="en-US" sz="2500" b="1" smtClean="0">
                <a:solidFill>
                  <a:schemeClr val="tx1"/>
                </a:solidFill>
                <a:latin typeface="Times New Roman" panose="02020603050405020304" pitchFamily="18" charset="0"/>
              </a:rPr>
              <a:t>Interpreting the Model</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69637" name="Rectangle 3"/>
          <p:cNvSpPr>
            <a:spLocks noGrp="1" noChangeArrowheads="1"/>
          </p:cNvSpPr>
          <p:nvPr>
            <p:ph type="body" idx="1"/>
          </p:nvPr>
        </p:nvSpPr>
        <p:spPr/>
        <p:txBody>
          <a:bodyPr/>
          <a:lstStyle/>
          <a:p>
            <a:pPr algn="just" eaLnBrk="1" hangingPunct="1">
              <a:buFontTx/>
              <a:buNone/>
            </a:pPr>
            <a:r>
              <a:rPr lang="en-GB" altLang="en-US" sz="2000" i="1" smtClean="0">
                <a:latin typeface="Times New Roman" panose="02020603050405020304" pitchFamily="18" charset="0"/>
              </a:rPr>
              <a:t>	From a statistical perspective</a:t>
            </a:r>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Virtually no diagnostics</a:t>
            </a:r>
          </a:p>
          <a:p>
            <a:pPr algn="just" eaLnBrk="1" hangingPunct="1"/>
            <a:r>
              <a:rPr lang="en-GB" altLang="en-US" sz="2000" smtClean="0">
                <a:latin typeface="Times New Roman" panose="02020603050405020304" pitchFamily="18" charset="0"/>
              </a:rPr>
              <a:t>Adjusted </a:t>
            </a:r>
            <a:r>
              <a:rPr lang="en-GB" altLang="en-US" sz="2000" i="1" smtClean="0">
                <a:latin typeface="Times New Roman" panose="02020603050405020304" pitchFamily="18" charset="0"/>
              </a:rPr>
              <a:t>R</a:t>
            </a:r>
            <a:r>
              <a:rPr lang="en-GB" altLang="en-US" sz="2000" i="1" baseline="30000" smtClean="0">
                <a:latin typeface="Times New Roman" panose="02020603050405020304" pitchFamily="18" charset="0"/>
              </a:rPr>
              <a:t>2</a:t>
            </a:r>
            <a:r>
              <a:rPr lang="en-GB" altLang="en-US" sz="2000" smtClean="0">
                <a:latin typeface="Times New Roman" panose="02020603050405020304" pitchFamily="18" charset="0"/>
              </a:rPr>
              <a:t> is high</a:t>
            </a:r>
          </a:p>
          <a:p>
            <a:pPr algn="just" eaLnBrk="1" hangingPunct="1"/>
            <a:r>
              <a:rPr lang="en-GB" altLang="en-US" sz="2000" smtClean="0">
                <a:latin typeface="Times New Roman" panose="02020603050405020304" pitchFamily="18" charset="0"/>
              </a:rPr>
              <a:t>Look at the residuals: actual rating - fitted rating</a:t>
            </a:r>
          </a:p>
          <a:p>
            <a:pPr algn="just" eaLnBrk="1" hangingPunct="1"/>
            <a:endParaRPr lang="en-GB" altLang="en-US" sz="2000" smtClean="0">
              <a:latin typeface="Times New Roman" panose="02020603050405020304" pitchFamily="18" charset="0"/>
            </a:endParaRPr>
          </a:p>
          <a:p>
            <a:pPr algn="just" eaLnBrk="1" hangingPunct="1">
              <a:buFontTx/>
              <a:buNone/>
            </a:pPr>
            <a:r>
              <a:rPr lang="en-GB" altLang="en-US" sz="2000" i="1" smtClean="0">
                <a:latin typeface="Times New Roman" panose="02020603050405020304" pitchFamily="18" charset="0"/>
              </a:rPr>
              <a:t>	From a financial perspective</a:t>
            </a:r>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Do the coefficients have their expected signs and sizes?</a:t>
            </a:r>
          </a:p>
          <a:p>
            <a:pPr algn="just" eaLnBrk="1" hangingPunct="1"/>
            <a:endParaRPr lang="en-GB" altLang="en-US" sz="2000" smtClean="0">
              <a:latin typeface="Times New Roman" panose="02020603050405020304" pitchFamily="18" charset="0"/>
            </a:endParaRPr>
          </a:p>
          <a:p>
            <a:pPr algn="just" eaLnBrk="1" hangingPunct="1">
              <a:buFontTx/>
              <a:buNone/>
            </a:pPr>
            <a:r>
              <a:rPr lang="en-GB" altLang="en-US" sz="2000" smtClean="0">
                <a:latin typeface="Times New Roman" panose="02020603050405020304" pitchFamily="18" charset="0"/>
              </a:rPr>
              <a:t>	</a:t>
            </a:r>
            <a:r>
              <a:rPr lang="en-GB" altLang="en-US" sz="2000" i="1" smtClean="0">
                <a:latin typeface="Times New Roman" panose="02020603050405020304" pitchFamily="18" charset="0"/>
              </a:rPr>
              <a:t>Do Ratings Add to Publicly Available Available Information?</a:t>
            </a:r>
          </a:p>
          <a:p>
            <a:pPr eaLnBrk="1" hangingPunct="1"/>
            <a:r>
              <a:rPr lang="en-GB" altLang="en-US" sz="2000" smtClean="0">
                <a:latin typeface="Times New Roman" panose="02020603050405020304" pitchFamily="18" charset="0"/>
              </a:rPr>
              <a:t>Now dependent variable is </a:t>
            </a:r>
          </a:p>
          <a:p>
            <a:pPr eaLnBrk="1" hangingPunct="1">
              <a:buFontTx/>
              <a:buNone/>
            </a:pPr>
            <a:r>
              <a:rPr lang="en-GB" altLang="en-US" sz="2000" smtClean="0">
                <a:latin typeface="Times New Roman" panose="02020603050405020304" pitchFamily="18" charset="0"/>
              </a:rPr>
              <a:t>	- Log (Yield on the sovereign bond - yield on a US treasury bond)</a:t>
            </a:r>
          </a:p>
          <a:p>
            <a:pPr algn="just" eaLnBrk="1" hangingPunct="1"/>
            <a:endParaRPr lang="en-GB" altLang="en-US" sz="2000" smtClean="0">
              <a:latin typeface="Times New Roman" panose="02020603050405020304" pitchFamily="18" charset="0"/>
            </a:endParaRPr>
          </a:p>
          <a:p>
            <a:pPr algn="just" eaLnBrk="1" hangingPunct="1"/>
            <a:endParaRPr lang="en-GB" altLang="en-US" sz="2000" smtClean="0">
              <a:latin typeface="Times New Roman" panose="02020603050405020304" pitchFamily="18" charset="0"/>
            </a:endParaRP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7FC262F-1250-4214-92B4-A0D78E4356F6}" type="slidenum">
              <a:rPr lang="en-GB" altLang="en-US" sz="1400">
                <a:latin typeface="Times New Roman" panose="02020603050405020304" pitchFamily="18" charset="0"/>
              </a:rPr>
              <a:pPr>
                <a:spcBef>
                  <a:spcPct val="0"/>
                </a:spcBef>
                <a:buFontTx/>
                <a:buNone/>
              </a:pPr>
              <a:t>72</a:t>
            </a:fld>
            <a:endParaRPr lang="en-GB" altLang="en-US" sz="1400">
              <a:latin typeface="Times New Roman" panose="02020603050405020304" pitchFamily="18" charset="0"/>
            </a:endParaRPr>
          </a:p>
        </p:txBody>
      </p:sp>
      <p:sp>
        <p:nvSpPr>
          <p:cNvPr id="70660"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latin typeface="Times New Roman" panose="02020603050405020304" pitchFamily="18" charset="0"/>
              </a:rPr>
              <a:t>Do Ratings Add to Publicly Available Available Information? Results</a:t>
            </a:r>
            <a:br>
              <a:rPr lang="en-GB" altLang="en-US" sz="2500" b="1" smtClean="0">
                <a:latin typeface="Times New Roman" panose="02020603050405020304" pitchFamily="18" charset="0"/>
              </a:rPr>
            </a:br>
            <a:endParaRPr lang="en-US" altLang="en-US" sz="2400" smtClean="0">
              <a:latin typeface="Times New Roman" panose="02020603050405020304" pitchFamily="18" charset="0"/>
            </a:endParaRPr>
          </a:p>
        </p:txBody>
      </p:sp>
      <p:sp>
        <p:nvSpPr>
          <p:cNvPr id="70661" name="Rectangle 3"/>
          <p:cNvSpPr>
            <a:spLocks noGrp="1" noChangeArrowheads="1"/>
          </p:cNvSpPr>
          <p:nvPr>
            <p:ph type="body" idx="1"/>
          </p:nvPr>
        </p:nvSpPr>
        <p:spPr>
          <a:xfrm>
            <a:off x="457200" y="1676400"/>
            <a:ext cx="8178800" cy="4381500"/>
          </a:xfrm>
        </p:spPr>
        <p:txBody>
          <a:bodyPr/>
          <a:lstStyle/>
          <a:p>
            <a:pPr eaLnBrk="1" hangingPunct="1">
              <a:buFontTx/>
              <a:buNone/>
            </a:pPr>
            <a:r>
              <a:rPr lang="en-GB" altLang="en-US" sz="1400" smtClean="0">
                <a:latin typeface="Times New Roman" panose="02020603050405020304" pitchFamily="18" charset="0"/>
              </a:rPr>
              <a:t>	</a:t>
            </a:r>
          </a:p>
          <a:p>
            <a:pPr eaLnBrk="1" hangingPunct="1"/>
            <a:endParaRPr lang="en-US" altLang="en-US" sz="1400" smtClean="0">
              <a:latin typeface="Times New Roman" panose="02020603050405020304" pitchFamily="18" charset="0"/>
            </a:endParaRPr>
          </a:p>
          <a:p>
            <a:pPr eaLnBrk="1" hangingPunct="1"/>
            <a:endParaRPr lang="en-US" altLang="en-US" smtClean="0"/>
          </a:p>
        </p:txBody>
      </p:sp>
      <p:pic>
        <p:nvPicPr>
          <p:cNvPr id="7066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9900" y="1676400"/>
            <a:ext cx="5575300"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18F1711-0007-487A-8786-63C800F33FBB}" type="slidenum">
              <a:rPr lang="en-GB" altLang="en-US" sz="1400">
                <a:latin typeface="Times New Roman" panose="02020603050405020304" pitchFamily="18" charset="0"/>
              </a:rPr>
              <a:pPr>
                <a:spcBef>
                  <a:spcPct val="0"/>
                </a:spcBef>
                <a:buFontTx/>
                <a:buNone/>
              </a:pPr>
              <a:t>73</a:t>
            </a:fld>
            <a:endParaRPr lang="en-GB" altLang="en-US" sz="1400">
              <a:latin typeface="Times New Roman" panose="02020603050405020304" pitchFamily="18" charset="0"/>
            </a:endParaRPr>
          </a:p>
        </p:txBody>
      </p:sp>
      <p:sp>
        <p:nvSpPr>
          <p:cNvPr id="71684" name="Rectangle 2"/>
          <p:cNvSpPr>
            <a:spLocks noGrp="1" noChangeArrowheads="1"/>
          </p:cNvSpPr>
          <p:nvPr>
            <p:ph type="title"/>
          </p:nvPr>
        </p:nvSpPr>
        <p:spPr>
          <a:xfrm>
            <a:off x="1143000" y="533400"/>
            <a:ext cx="7772400" cy="1143000"/>
          </a:xfrm>
        </p:spPr>
        <p:txBody>
          <a:bodyPr/>
          <a:lstStyle/>
          <a:p>
            <a:pPr eaLnBrk="1" hangingPunct="1"/>
            <a:r>
              <a:rPr lang="en-GB" altLang="en-US" sz="2500" b="1" smtClean="0">
                <a:solidFill>
                  <a:schemeClr val="tx1"/>
                </a:solidFill>
                <a:latin typeface="Times New Roman" panose="02020603050405020304" pitchFamily="18" charset="0"/>
              </a:rPr>
              <a:t>What Determines How the Market Reacts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to Ratings Announcements?</a:t>
            </a:r>
            <a:endParaRPr lang="en-US" altLang="en-US" u="sng" smtClean="0">
              <a:solidFill>
                <a:schemeClr val="tx1"/>
              </a:solidFill>
            </a:endParaRPr>
          </a:p>
        </p:txBody>
      </p:sp>
      <p:sp>
        <p:nvSpPr>
          <p:cNvPr id="71685" name="Rectangle 3"/>
          <p:cNvSpPr>
            <a:spLocks noGrp="1" noChangeArrowheads="1"/>
          </p:cNvSpPr>
          <p:nvPr>
            <p:ph type="body" idx="1"/>
          </p:nvPr>
        </p:nvSpPr>
        <p:spPr/>
        <p:txBody>
          <a:bodyPr/>
          <a:lstStyle/>
          <a:p>
            <a:pPr algn="just" eaLnBrk="1" hangingPunct="1"/>
            <a:r>
              <a:rPr lang="en-GB" altLang="en-US" sz="2000" smtClean="0">
                <a:latin typeface="Times New Roman" panose="02020603050405020304" pitchFamily="18" charset="0"/>
              </a:rPr>
              <a:t>The sample: Every announcement of a ratings change that occurred between 1987 and 1994 - 79 such announcements spread over 18 countries.</a:t>
            </a:r>
          </a:p>
          <a:p>
            <a:pPr algn="just" eaLnBrk="1" hangingPunct="1"/>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39 were actual ratings changes</a:t>
            </a:r>
          </a:p>
          <a:p>
            <a:pPr algn="just" eaLnBrk="1" hangingPunct="1"/>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40 were “watchlist / outlook” changes</a:t>
            </a:r>
          </a:p>
          <a:p>
            <a:pPr algn="just" eaLnBrk="1" hangingPunct="1"/>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The dependent variable: changes in the relative spreads over the US  T-bond over a 2-day period at the time of the announcement.</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D8D6C6-0875-4807-8E95-181C8C994645}" type="slidenum">
              <a:rPr lang="en-GB" altLang="en-US" sz="1400">
                <a:latin typeface="Times New Roman" panose="02020603050405020304" pitchFamily="18" charset="0"/>
              </a:rPr>
              <a:pPr>
                <a:spcBef>
                  <a:spcPct val="0"/>
                </a:spcBef>
                <a:buFontTx/>
                <a:buNone/>
              </a:pPr>
              <a:t>74</a:t>
            </a:fld>
            <a:endParaRPr lang="en-GB" altLang="en-US" sz="1400">
              <a:latin typeface="Times New Roman" panose="02020603050405020304" pitchFamily="18" charset="0"/>
            </a:endParaRPr>
          </a:p>
        </p:txBody>
      </p:sp>
      <p:sp>
        <p:nvSpPr>
          <p:cNvPr id="72708" name="Rectangle 2"/>
          <p:cNvSpPr>
            <a:spLocks noGrp="1" noChangeArrowheads="1"/>
          </p:cNvSpPr>
          <p:nvPr>
            <p:ph type="title"/>
          </p:nvPr>
        </p:nvSpPr>
        <p:spPr>
          <a:xfrm>
            <a:off x="12954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What Determines How the Market Reacts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to Ratings Announcements?</a:t>
            </a:r>
            <a:r>
              <a:rPr lang="en-GB" altLang="en-US" sz="2500" b="1" smtClean="0">
                <a:latin typeface="Times New Roman" panose="02020603050405020304" pitchFamily="18" charset="0"/>
              </a:rPr>
              <a:t> Explanatory variables.</a:t>
            </a:r>
            <a:br>
              <a:rPr lang="en-GB" altLang="en-US" sz="2500" b="1" smtClean="0">
                <a:latin typeface="Times New Roman" panose="02020603050405020304" pitchFamily="18" charset="0"/>
              </a:rPr>
            </a:br>
            <a:endParaRPr lang="en-US" altLang="en-US" sz="2000" b="1" smtClean="0">
              <a:latin typeface="Times New Roman" panose="02020603050405020304" pitchFamily="18" charset="0"/>
            </a:endParaRPr>
          </a:p>
        </p:txBody>
      </p:sp>
      <p:sp>
        <p:nvSpPr>
          <p:cNvPr id="72709" name="Rectangle 3"/>
          <p:cNvSpPr>
            <a:spLocks noGrp="1" noChangeArrowheads="1"/>
          </p:cNvSpPr>
          <p:nvPr>
            <p:ph type="body" idx="1"/>
          </p:nvPr>
        </p:nvSpPr>
        <p:spPr>
          <a:xfrm>
            <a:off x="228600" y="1981200"/>
            <a:ext cx="8915400" cy="4114800"/>
          </a:xfrm>
        </p:spPr>
        <p:txBody>
          <a:bodyPr/>
          <a:lstStyle/>
          <a:p>
            <a:pPr eaLnBrk="1" hangingPunct="1"/>
            <a:endParaRPr lang="en-GB" altLang="en-US" sz="1400" smtClean="0">
              <a:latin typeface="Times New Roman" panose="02020603050405020304" pitchFamily="18" charset="0"/>
            </a:endParaRPr>
          </a:p>
          <a:p>
            <a:pPr eaLnBrk="1" hangingPunct="1">
              <a:buFontTx/>
              <a:buNone/>
            </a:pPr>
            <a:r>
              <a:rPr lang="en-GB" altLang="en-US" sz="1400" smtClean="0">
                <a:latin typeface="Times New Roman" panose="02020603050405020304" pitchFamily="18" charset="0"/>
              </a:rPr>
              <a:t>	</a:t>
            </a:r>
            <a:r>
              <a:rPr lang="en-GB" altLang="en-US" sz="2000" smtClean="0">
                <a:latin typeface="Times New Roman" panose="02020603050405020304" pitchFamily="18" charset="0"/>
              </a:rPr>
              <a:t>0 /1 dummies for</a:t>
            </a:r>
          </a:p>
          <a:p>
            <a:pPr eaLnBrk="1" hangingPunct="1">
              <a:buFontTx/>
              <a:buNone/>
            </a:pPr>
            <a:r>
              <a:rPr lang="en-GB" altLang="en-US" sz="2000" smtClean="0">
                <a:latin typeface="Times New Roman" panose="02020603050405020304" pitchFamily="18" charset="0"/>
              </a:rPr>
              <a:t>	- Whether the announcement was positive</a:t>
            </a:r>
          </a:p>
          <a:p>
            <a:pPr eaLnBrk="1" hangingPunct="1">
              <a:buFontTx/>
              <a:buNone/>
            </a:pPr>
            <a:r>
              <a:rPr lang="en-GB" altLang="en-US" sz="2000" smtClean="0">
                <a:latin typeface="Times New Roman" panose="02020603050405020304" pitchFamily="18" charset="0"/>
              </a:rPr>
              <a:t>	- Whether there was an actual ratings change</a:t>
            </a:r>
          </a:p>
          <a:p>
            <a:pPr eaLnBrk="1" hangingPunct="1">
              <a:buFontTx/>
              <a:buNone/>
            </a:pPr>
            <a:r>
              <a:rPr lang="en-GB" altLang="en-US" sz="2000" smtClean="0">
                <a:latin typeface="Times New Roman" panose="02020603050405020304" pitchFamily="18" charset="0"/>
              </a:rPr>
              <a:t>	- Whether the bond was speculative grade</a:t>
            </a:r>
          </a:p>
          <a:p>
            <a:pPr eaLnBrk="1" hangingPunct="1">
              <a:buFontTx/>
              <a:buNone/>
            </a:pPr>
            <a:r>
              <a:rPr lang="en-GB" altLang="en-US" sz="2000" smtClean="0">
                <a:latin typeface="Times New Roman" panose="02020603050405020304" pitchFamily="18" charset="0"/>
              </a:rPr>
              <a:t>	- Whether there had been another ratings announcement in the previous 60 days.</a:t>
            </a:r>
          </a:p>
          <a:p>
            <a:pPr eaLnBrk="1" hangingPunct="1">
              <a:buFontTx/>
              <a:buNone/>
            </a:pPr>
            <a:r>
              <a:rPr lang="en-GB" altLang="en-US" sz="2000" smtClean="0">
                <a:latin typeface="Times New Roman" panose="02020603050405020304" pitchFamily="18" charset="0"/>
              </a:rPr>
              <a:t>	and </a:t>
            </a:r>
          </a:p>
          <a:p>
            <a:pPr eaLnBrk="1" hangingPunct="1">
              <a:buFontTx/>
              <a:buNone/>
            </a:pPr>
            <a:r>
              <a:rPr lang="en-GB" altLang="en-US" sz="2000" smtClean="0">
                <a:latin typeface="Times New Roman" panose="02020603050405020304" pitchFamily="18" charset="0"/>
              </a:rPr>
              <a:t>	- The change in the spread over the previous 60 days.</a:t>
            </a:r>
          </a:p>
          <a:p>
            <a:pPr eaLnBrk="1" hangingPunct="1">
              <a:buFontTx/>
              <a:buNone/>
            </a:pPr>
            <a:r>
              <a:rPr lang="en-GB" altLang="en-US" sz="2000" smtClean="0">
                <a:latin typeface="Times New Roman" panose="02020603050405020304" pitchFamily="18" charset="0"/>
              </a:rPr>
              <a:t>	- The ratings gap between the announcing and the other agency</a:t>
            </a:r>
          </a:p>
          <a:p>
            <a:pPr eaLnBrk="1" hangingPunct="1"/>
            <a:endParaRPr lang="en-US" altLang="en-US" sz="2000" smtClean="0">
              <a:latin typeface="Times New Roman" panose="02020603050405020304" pitchFamily="18" charset="0"/>
            </a:endParaRPr>
          </a:p>
          <a:p>
            <a:pPr eaLnBrk="1" hangingPunct="1"/>
            <a:endParaRPr lang="en-US" altLang="en-US" sz="2000" smtClean="0"/>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D2FB1AC-3A69-4C52-8168-57FD0310557C}" type="slidenum">
              <a:rPr lang="en-GB" altLang="en-US" sz="1400">
                <a:latin typeface="Times New Roman" panose="02020603050405020304" pitchFamily="18" charset="0"/>
              </a:rPr>
              <a:pPr>
                <a:spcBef>
                  <a:spcPct val="0"/>
                </a:spcBef>
                <a:buFontTx/>
                <a:buNone/>
              </a:pPr>
              <a:t>75</a:t>
            </a:fld>
            <a:endParaRPr lang="en-GB" altLang="en-US" sz="1400">
              <a:latin typeface="Times New Roman" panose="02020603050405020304" pitchFamily="18" charset="0"/>
            </a:endParaRPr>
          </a:p>
        </p:txBody>
      </p:sp>
      <p:sp>
        <p:nvSpPr>
          <p:cNvPr id="73732" name="Rectangle 2"/>
          <p:cNvSpPr>
            <a:spLocks noGrp="1" noChangeArrowheads="1"/>
          </p:cNvSpPr>
          <p:nvPr>
            <p:ph type="title"/>
          </p:nvPr>
        </p:nvSpPr>
        <p:spPr/>
        <p:txBody>
          <a:bodyPr/>
          <a:lstStyle/>
          <a:p>
            <a:pPr eaLnBrk="1" hangingPunct="1"/>
            <a:r>
              <a:rPr lang="en-GB" altLang="en-US" sz="2500" b="1" smtClean="0">
                <a:solidFill>
                  <a:schemeClr val="tx1"/>
                </a:solidFill>
                <a:latin typeface="Times New Roman" panose="02020603050405020304" pitchFamily="18" charset="0"/>
              </a:rPr>
              <a:t>What Determines How the Market Reacts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to Ratings Announcements? Results</a:t>
            </a:r>
            <a:br>
              <a:rPr lang="en-GB" altLang="en-US" sz="2500" b="1" smtClean="0">
                <a:solidFill>
                  <a:schemeClr val="tx1"/>
                </a:solidFill>
                <a:latin typeface="Times New Roman" panose="02020603050405020304" pitchFamily="18" charset="0"/>
              </a:rPr>
            </a:br>
            <a:endParaRPr lang="en-US" altLang="en-US" sz="2000" b="1" smtClean="0">
              <a:solidFill>
                <a:schemeClr val="tx1"/>
              </a:solidFill>
              <a:latin typeface="Times New Roman" panose="02020603050405020304" pitchFamily="18" charset="0"/>
            </a:endParaRPr>
          </a:p>
        </p:txBody>
      </p:sp>
      <p:pic>
        <p:nvPicPr>
          <p:cNvPr id="73733" name="Picture 4"/>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143000" y="1752600"/>
            <a:ext cx="6518275" cy="4451350"/>
          </a:xfrm>
          <a:noFill/>
        </p:spPr>
      </p:pic>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1470D11-E235-42DB-8F4A-525DAEAF6F6C}" type="slidenum">
              <a:rPr lang="en-GB" altLang="en-US" sz="1400">
                <a:latin typeface="Times New Roman" panose="02020603050405020304" pitchFamily="18" charset="0"/>
              </a:rPr>
              <a:pPr>
                <a:spcBef>
                  <a:spcPct val="0"/>
                </a:spcBef>
                <a:buFontTx/>
                <a:buNone/>
              </a:pPr>
              <a:t>76</a:t>
            </a:fld>
            <a:endParaRPr lang="en-GB" altLang="en-US" sz="1400">
              <a:latin typeface="Times New Roman" panose="02020603050405020304" pitchFamily="18" charset="0"/>
            </a:endParaRPr>
          </a:p>
        </p:txBody>
      </p:sp>
      <p:sp>
        <p:nvSpPr>
          <p:cNvPr id="74756" name="Rectangle 2"/>
          <p:cNvSpPr>
            <a:spLocks noGrp="1" noChangeArrowheads="1"/>
          </p:cNvSpPr>
          <p:nvPr>
            <p:ph type="title"/>
          </p:nvPr>
        </p:nvSpPr>
        <p:spPr/>
        <p:txBody>
          <a:bodyPr/>
          <a:lstStyle/>
          <a:p>
            <a:pPr eaLnBrk="1" hangingPunct="1"/>
            <a:r>
              <a:rPr lang="en-GB" altLang="en-US" sz="2500" b="1" smtClean="0">
                <a:solidFill>
                  <a:schemeClr val="tx1"/>
                </a:solidFill>
                <a:latin typeface="Times New Roman" panose="02020603050405020304" pitchFamily="18" charset="0"/>
              </a:rPr>
              <a:t>Conclusions</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74757" name="Rectangle 3"/>
          <p:cNvSpPr>
            <a:spLocks noGrp="1" noChangeArrowheads="1"/>
          </p:cNvSpPr>
          <p:nvPr>
            <p:ph type="body" idx="1"/>
          </p:nvPr>
        </p:nvSpPr>
        <p:spPr/>
        <p:txBody>
          <a:bodyPr/>
          <a:lstStyle/>
          <a:p>
            <a:pPr algn="just" eaLnBrk="1" hangingPunct="1"/>
            <a:r>
              <a:rPr lang="en-GB" altLang="en-US" sz="2000" smtClean="0">
                <a:latin typeface="Times New Roman" panose="02020603050405020304" pitchFamily="18" charset="0"/>
              </a:rPr>
              <a:t>6 factors appear to play a big role in determining sovereign credit ratings - incomes, GDP growth, inflation, external debt, industrialised or not, and default history.</a:t>
            </a:r>
          </a:p>
          <a:p>
            <a:pPr algn="just" eaLnBrk="1" hangingPunct="1"/>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The ratings provide more information on yields than all of the macro factors put together.</a:t>
            </a:r>
          </a:p>
          <a:p>
            <a:pPr algn="just" eaLnBrk="1" hangingPunct="1"/>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We cannot determine well what factors influence how the markets will react to ratings announcements.</a:t>
            </a:r>
          </a:p>
          <a:p>
            <a:pPr algn="just" eaLnBrk="1" hangingPunct="1"/>
            <a:endParaRPr lang="en-GB" altLang="en-US" sz="2000" smtClean="0">
              <a:latin typeface="Times New Roman" panose="02020603050405020304" pitchFamily="18" charset="0"/>
            </a:endParaRPr>
          </a:p>
          <a:p>
            <a:pPr eaLnBrk="1" hangingPunct="1"/>
            <a:endParaRPr lang="en-US" altLang="en-US" sz="2000" smtClean="0">
              <a:latin typeface="Times New Roman" panose="02020603050405020304" pitchFamily="18" charset="0"/>
            </a:endParaRP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C304053-4F97-4602-9615-FCB779CA5B51}" type="slidenum">
              <a:rPr lang="en-GB" altLang="en-US" sz="1400">
                <a:latin typeface="Times New Roman" panose="02020603050405020304" pitchFamily="18" charset="0"/>
              </a:rPr>
              <a:pPr>
                <a:spcBef>
                  <a:spcPct val="0"/>
                </a:spcBef>
                <a:buFontTx/>
                <a:buNone/>
              </a:pPr>
              <a:t>77</a:t>
            </a:fld>
            <a:endParaRPr lang="en-GB" altLang="en-US" sz="1400">
              <a:latin typeface="Times New Roman" panose="02020603050405020304" pitchFamily="18" charset="0"/>
            </a:endParaRPr>
          </a:p>
        </p:txBody>
      </p:sp>
      <p:sp>
        <p:nvSpPr>
          <p:cNvPr id="75780" name="Rectangle 2"/>
          <p:cNvSpPr>
            <a:spLocks noGrp="1" noChangeArrowheads="1"/>
          </p:cNvSpPr>
          <p:nvPr>
            <p:ph type="title"/>
          </p:nvPr>
        </p:nvSpPr>
        <p:spPr/>
        <p:txBody>
          <a:bodyPr/>
          <a:lstStyle/>
          <a:p>
            <a:pPr eaLnBrk="1" hangingPunct="1"/>
            <a:r>
              <a:rPr lang="en-GB" altLang="en-US" sz="2500" b="1" smtClean="0">
                <a:solidFill>
                  <a:schemeClr val="tx1"/>
                </a:solidFill>
                <a:latin typeface="Times New Roman" panose="02020603050405020304" pitchFamily="18" charset="0"/>
              </a:rPr>
              <a:t>Comments on the Paper</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75781" name="Rectangle 3"/>
          <p:cNvSpPr>
            <a:spLocks noGrp="1" noChangeArrowheads="1"/>
          </p:cNvSpPr>
          <p:nvPr>
            <p:ph type="body" idx="1"/>
          </p:nvPr>
        </p:nvSpPr>
        <p:spPr/>
        <p:txBody>
          <a:bodyPr/>
          <a:lstStyle/>
          <a:p>
            <a:pPr algn="just" eaLnBrk="1" hangingPunct="1"/>
            <a:r>
              <a:rPr lang="en-GB" altLang="en-US" sz="2000" smtClean="0">
                <a:latin typeface="Times New Roman" panose="02020603050405020304" pitchFamily="18" charset="0"/>
              </a:rPr>
              <a:t>Only 49 observations for first set of regressions and 35 for yield regressions and up to 10 regressors</a:t>
            </a:r>
          </a:p>
          <a:p>
            <a:pPr algn="just" eaLnBrk="1" hangingPunct="1"/>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No attempt at reparameterisation</a:t>
            </a:r>
          </a:p>
          <a:p>
            <a:pPr algn="just" eaLnBrk="1" hangingPunct="1"/>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Little attempt at diagnostic checking</a:t>
            </a:r>
          </a:p>
          <a:p>
            <a:pPr algn="just" eaLnBrk="1" hangingPunct="1"/>
            <a:endParaRPr lang="en-GB" altLang="en-US" sz="2000" smtClean="0">
              <a:latin typeface="Times New Roman" panose="02020603050405020304" pitchFamily="18" charset="0"/>
            </a:endParaRPr>
          </a:p>
          <a:p>
            <a:pPr algn="just" eaLnBrk="1" hangingPunct="1"/>
            <a:r>
              <a:rPr lang="en-GB" altLang="en-US" sz="2000" smtClean="0">
                <a:latin typeface="Times New Roman" panose="02020603050405020304" pitchFamily="18" charset="0"/>
              </a:rPr>
              <a:t>Where did the factors (explanatory variables) come from?</a:t>
            </a:r>
          </a:p>
          <a:p>
            <a:pPr eaLnBrk="1" hangingPunct="1"/>
            <a:endParaRPr lang="en-US" altLang="en-US" sz="2000" smtClean="0">
              <a:latin typeface="Times New Roman" panose="02020603050405020304" pitchFamily="18"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8FEEB73-99D0-4B6A-B490-95A8A16E78BB}" type="slidenum">
              <a:rPr lang="en-GB" altLang="en-US" sz="1400">
                <a:latin typeface="Times New Roman" panose="02020603050405020304" pitchFamily="18" charset="0"/>
              </a:rPr>
              <a:pPr>
                <a:spcBef>
                  <a:spcPct val="0"/>
                </a:spcBef>
                <a:buFontTx/>
                <a:buNone/>
              </a:pPr>
              <a:t>8</a:t>
            </a:fld>
            <a:endParaRPr lang="en-GB" altLang="en-US" sz="1400">
              <a:latin typeface="Times New Roman" panose="02020603050405020304" pitchFamily="18" charset="0"/>
            </a:endParaRPr>
          </a:p>
        </p:txBody>
      </p:sp>
      <p:sp>
        <p:nvSpPr>
          <p:cNvPr id="11268" name="Rectangle 2"/>
          <p:cNvSpPr>
            <a:spLocks noGrp="1" noChangeArrowheads="1"/>
          </p:cNvSpPr>
          <p:nvPr>
            <p:ph type="title"/>
          </p:nvPr>
        </p:nvSpPr>
        <p:spPr>
          <a:xfrm>
            <a:off x="1143000" y="609600"/>
            <a:ext cx="7772400" cy="1143000"/>
          </a:xfrm>
        </p:spPr>
        <p:txBody>
          <a:bodyPr/>
          <a:lstStyle/>
          <a:p>
            <a:pPr eaLnBrk="1" hangingPunct="1"/>
            <a:r>
              <a:rPr lang="en-GB" altLang="en-US" sz="2500" b="1" dirty="0" smtClean="0">
                <a:solidFill>
                  <a:schemeClr val="tx1"/>
                </a:solidFill>
                <a:latin typeface="Times New Roman" panose="02020603050405020304" pitchFamily="18" charset="0"/>
              </a:rPr>
              <a:t/>
            </a:r>
            <a:br>
              <a:rPr lang="en-GB" altLang="en-US" sz="2500" b="1" dirty="0" smtClean="0">
                <a:solidFill>
                  <a:schemeClr val="tx1"/>
                </a:solidFill>
                <a:latin typeface="Times New Roman" panose="02020603050405020304" pitchFamily="18" charset="0"/>
              </a:rPr>
            </a:br>
            <a:r>
              <a:rPr lang="en-GB" altLang="en-US" sz="2500" b="1" dirty="0" smtClean="0">
                <a:solidFill>
                  <a:schemeClr val="tx1"/>
                </a:solidFill>
                <a:latin typeface="Times New Roman" panose="02020603050405020304" pitchFamily="18" charset="0"/>
              </a:rPr>
              <a:t>The GQ Test (Cont’d)</a:t>
            </a:r>
            <a:br>
              <a:rPr lang="en-GB" altLang="en-US" sz="2500" b="1" dirty="0" smtClean="0">
                <a:solidFill>
                  <a:schemeClr val="tx1"/>
                </a:solidFill>
                <a:latin typeface="Times New Roman" panose="02020603050405020304" pitchFamily="18" charset="0"/>
              </a:rPr>
            </a:br>
            <a:endParaRPr lang="en-US" altLang="en-US" dirty="0" smtClean="0">
              <a:solidFill>
                <a:schemeClr val="tx1"/>
              </a:solidFill>
            </a:endParaRPr>
          </a:p>
        </p:txBody>
      </p:sp>
      <p:sp>
        <p:nvSpPr>
          <p:cNvPr id="11269" name="Rectangle 3"/>
          <p:cNvSpPr>
            <a:spLocks noGrp="1" noChangeArrowheads="1"/>
          </p:cNvSpPr>
          <p:nvPr>
            <p:ph type="body" idx="1"/>
          </p:nvPr>
        </p:nvSpPr>
        <p:spPr>
          <a:xfrm>
            <a:off x="457200" y="1752600"/>
            <a:ext cx="8178800" cy="4305300"/>
          </a:xfrm>
        </p:spPr>
        <p:txBody>
          <a:bodyPr/>
          <a:lstStyle/>
          <a:p>
            <a:pPr marL="381000" indent="-381000" algn="just" eaLnBrk="1" hangingPunct="1">
              <a:lnSpc>
                <a:spcPct val="90000"/>
              </a:lnSpc>
              <a:buFontTx/>
              <a:buNone/>
            </a:pPr>
            <a:endParaRPr lang="en-US" altLang="en-US" sz="2000" dirty="0" smtClean="0">
              <a:latin typeface="Times New Roman" panose="02020603050405020304" pitchFamily="18" charset="0"/>
            </a:endParaRPr>
          </a:p>
          <a:p>
            <a:pPr marL="381000" indent="-381000" algn="just" eaLnBrk="1" hangingPunct="1">
              <a:lnSpc>
                <a:spcPct val="90000"/>
              </a:lnSpc>
              <a:buFontTx/>
              <a:buNone/>
            </a:pPr>
            <a:r>
              <a:rPr lang="en-US" altLang="en-US" sz="2200" dirty="0" smtClean="0">
                <a:latin typeface="Times New Roman" panose="02020603050405020304" pitchFamily="18" charset="0"/>
              </a:rPr>
              <a:t>3. The test statistic, denoted </a:t>
            </a:r>
            <a:r>
              <a:rPr lang="en-US" altLang="en-US" sz="2200" i="1" dirty="0" smtClean="0">
                <a:latin typeface="Times New Roman" panose="02020603050405020304" pitchFamily="18" charset="0"/>
              </a:rPr>
              <a:t>GQ</a:t>
            </a:r>
            <a:r>
              <a:rPr lang="en-US" altLang="en-US" sz="2200" dirty="0" smtClean="0">
                <a:latin typeface="Times New Roman" panose="02020603050405020304" pitchFamily="18" charset="0"/>
              </a:rPr>
              <a:t>, is simply the ratio of the two residual variances where the larger of the two variances must be placed in the numerator.</a:t>
            </a:r>
            <a:endParaRPr lang="en-GB" altLang="en-US" sz="2200" dirty="0" smtClean="0">
              <a:latin typeface="Times New Roman" panose="02020603050405020304" pitchFamily="18" charset="0"/>
            </a:endParaRPr>
          </a:p>
          <a:p>
            <a:pPr marL="381000" indent="-381000" algn="just" eaLnBrk="1" hangingPunct="1">
              <a:lnSpc>
                <a:spcPct val="90000"/>
              </a:lnSpc>
              <a:buFontTx/>
              <a:buNone/>
            </a:pPr>
            <a:endParaRPr lang="en-GB" altLang="en-US" sz="2200" dirty="0" smtClean="0">
              <a:latin typeface="Times New Roman" panose="02020603050405020304" pitchFamily="18" charset="0"/>
            </a:endParaRPr>
          </a:p>
          <a:p>
            <a:pPr marL="381000" indent="-381000" algn="just" eaLnBrk="1" hangingPunct="1">
              <a:lnSpc>
                <a:spcPct val="90000"/>
              </a:lnSpc>
              <a:buFontTx/>
              <a:buNone/>
            </a:pPr>
            <a:endParaRPr lang="en-GB" altLang="en-US" sz="2200" dirty="0" smtClean="0">
              <a:latin typeface="Times New Roman" panose="02020603050405020304" pitchFamily="18" charset="0"/>
            </a:endParaRPr>
          </a:p>
          <a:p>
            <a:pPr marL="381000" indent="-381000" algn="just" eaLnBrk="1" hangingPunct="1">
              <a:lnSpc>
                <a:spcPct val="90000"/>
              </a:lnSpc>
              <a:buFontTx/>
              <a:buNone/>
            </a:pPr>
            <a:r>
              <a:rPr lang="en-GB" altLang="en-US" sz="2200" dirty="0" smtClean="0">
                <a:latin typeface="Times New Roman" panose="02020603050405020304" pitchFamily="18" charset="0"/>
              </a:rPr>
              <a:t>4. The test statistic is distributed as an F(</a:t>
            </a:r>
            <a:r>
              <a:rPr lang="en-GB" altLang="en-US" sz="2200" i="1" dirty="0" smtClean="0">
                <a:latin typeface="Times New Roman" panose="02020603050405020304" pitchFamily="18" charset="0"/>
              </a:rPr>
              <a:t>T</a:t>
            </a:r>
            <a:r>
              <a:rPr lang="en-GB" altLang="en-US" sz="2200" baseline="-25000" dirty="0" smtClean="0">
                <a:latin typeface="Times New Roman" panose="02020603050405020304" pitchFamily="18" charset="0"/>
              </a:rPr>
              <a:t>1</a:t>
            </a:r>
            <a:r>
              <a:rPr lang="en-GB" altLang="en-US" sz="2200" dirty="0" smtClean="0">
                <a:latin typeface="Times New Roman" panose="02020603050405020304" pitchFamily="18" charset="0"/>
              </a:rPr>
              <a:t>-</a:t>
            </a:r>
            <a:r>
              <a:rPr lang="en-GB" altLang="en-US" sz="2200" i="1" dirty="0" smtClean="0">
                <a:latin typeface="Times New Roman" panose="02020603050405020304" pitchFamily="18" charset="0"/>
              </a:rPr>
              <a:t>k</a:t>
            </a:r>
            <a:r>
              <a:rPr lang="en-GB" altLang="en-US" sz="2200" dirty="0" smtClean="0">
                <a:latin typeface="Times New Roman" panose="02020603050405020304" pitchFamily="18" charset="0"/>
              </a:rPr>
              <a:t>, </a:t>
            </a:r>
            <a:r>
              <a:rPr lang="en-GB" altLang="en-US" sz="2200" i="1" dirty="0" smtClean="0">
                <a:latin typeface="Times New Roman" panose="02020603050405020304" pitchFamily="18" charset="0"/>
              </a:rPr>
              <a:t>T</a:t>
            </a:r>
            <a:r>
              <a:rPr lang="en-GB" altLang="en-US" sz="2200" baseline="-25000" dirty="0" smtClean="0">
                <a:latin typeface="Times New Roman" panose="02020603050405020304" pitchFamily="18" charset="0"/>
              </a:rPr>
              <a:t>2</a:t>
            </a:r>
            <a:r>
              <a:rPr lang="en-GB" altLang="en-US" sz="2200" dirty="0" smtClean="0">
                <a:latin typeface="Times New Roman" panose="02020603050405020304" pitchFamily="18" charset="0"/>
              </a:rPr>
              <a:t>-</a:t>
            </a:r>
            <a:r>
              <a:rPr lang="en-GB" altLang="en-US" sz="2200" i="1" dirty="0" smtClean="0">
                <a:latin typeface="Times New Roman" panose="02020603050405020304" pitchFamily="18" charset="0"/>
              </a:rPr>
              <a:t>k</a:t>
            </a:r>
            <a:r>
              <a:rPr lang="en-GB" altLang="en-US" sz="2200" dirty="0" smtClean="0">
                <a:latin typeface="Times New Roman" panose="02020603050405020304" pitchFamily="18" charset="0"/>
              </a:rPr>
              <a:t>) under the null of homoscedasticity. </a:t>
            </a:r>
          </a:p>
          <a:p>
            <a:pPr marL="381000" indent="-381000" algn="just" eaLnBrk="1" hangingPunct="1">
              <a:lnSpc>
                <a:spcPct val="90000"/>
              </a:lnSpc>
              <a:buFontTx/>
              <a:buNone/>
            </a:pPr>
            <a:endParaRPr lang="en-GB" altLang="en-US" sz="2200" dirty="0" smtClean="0">
              <a:latin typeface="Times New Roman" panose="02020603050405020304" pitchFamily="18" charset="0"/>
            </a:endParaRPr>
          </a:p>
          <a:p>
            <a:pPr marL="381000" indent="-381000" algn="just" eaLnBrk="1" hangingPunct="1">
              <a:lnSpc>
                <a:spcPct val="90000"/>
              </a:lnSpc>
              <a:buFontTx/>
              <a:buNone/>
            </a:pPr>
            <a:r>
              <a:rPr lang="en-GB" altLang="en-US" sz="2200" dirty="0" smtClean="0">
                <a:latin typeface="Times New Roman" panose="02020603050405020304" pitchFamily="18" charset="0"/>
              </a:rPr>
              <a:t>5. A problem with the test is that the choice of where to split the sample is usually arbitrary and may crucially affect the outcome of the test. </a:t>
            </a:r>
          </a:p>
        </p:txBody>
      </p:sp>
      <p:pic>
        <p:nvPicPr>
          <p:cNvPr id="1127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2275" y="2997200"/>
            <a:ext cx="93503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‘Introductory Econometrics for Finance’ © Chris Brooks 2013</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8FEEB73-99D0-4B6A-B490-95A8A16E78BB}" type="slidenum">
              <a:rPr lang="en-GB" altLang="en-US" sz="1400">
                <a:latin typeface="Times New Roman" panose="02020603050405020304" pitchFamily="18" charset="0"/>
              </a:rPr>
              <a:pPr>
                <a:spcBef>
                  <a:spcPct val="0"/>
                </a:spcBef>
                <a:buFontTx/>
                <a:buNone/>
              </a:pPr>
              <a:t>9</a:t>
            </a:fld>
            <a:endParaRPr lang="en-GB" altLang="en-US" sz="1400">
              <a:latin typeface="Times New Roman" panose="02020603050405020304" pitchFamily="18" charset="0"/>
            </a:endParaRPr>
          </a:p>
        </p:txBody>
      </p:sp>
      <p:sp>
        <p:nvSpPr>
          <p:cNvPr id="11268" name="Rectangle 2"/>
          <p:cNvSpPr>
            <a:spLocks noGrp="1" noChangeArrowheads="1"/>
          </p:cNvSpPr>
          <p:nvPr>
            <p:ph type="title"/>
          </p:nvPr>
        </p:nvSpPr>
        <p:spPr>
          <a:xfrm>
            <a:off x="1143000" y="609600"/>
            <a:ext cx="7772400" cy="1143000"/>
          </a:xfrm>
        </p:spPr>
        <p:txBody>
          <a:bodyPr/>
          <a:lstStyle/>
          <a:p>
            <a:pPr eaLnBrk="1" hangingPunct="1"/>
            <a:r>
              <a:rPr lang="en-GB" altLang="en-US" sz="2500" b="1" smtClean="0">
                <a:solidFill>
                  <a:schemeClr val="tx1"/>
                </a:solidFill>
                <a:latin typeface="Times New Roman" panose="02020603050405020304" pitchFamily="18" charset="0"/>
              </a:rPr>
              <a:t/>
            </a:r>
            <a:br>
              <a:rPr lang="en-GB" altLang="en-US" sz="2500" b="1" smtClean="0">
                <a:solidFill>
                  <a:schemeClr val="tx1"/>
                </a:solidFill>
                <a:latin typeface="Times New Roman" panose="02020603050405020304" pitchFamily="18" charset="0"/>
              </a:rPr>
            </a:br>
            <a:r>
              <a:rPr lang="en-GB" altLang="en-US" sz="2500" b="1" smtClean="0">
                <a:solidFill>
                  <a:schemeClr val="tx1"/>
                </a:solidFill>
                <a:latin typeface="Times New Roman" panose="02020603050405020304" pitchFamily="18" charset="0"/>
              </a:rPr>
              <a:t>The GQ Test (Cont’d)</a:t>
            </a:r>
            <a:br>
              <a:rPr lang="en-GB" altLang="en-US" sz="2500" b="1" smtClean="0">
                <a:solidFill>
                  <a:schemeClr val="tx1"/>
                </a:solidFill>
                <a:latin typeface="Times New Roman" panose="02020603050405020304" pitchFamily="18" charset="0"/>
              </a:rPr>
            </a:br>
            <a:endParaRPr lang="en-US" altLang="en-US" smtClean="0">
              <a:solidFill>
                <a:schemeClr val="tx1"/>
              </a:solidFill>
            </a:endParaRPr>
          </a:p>
        </p:txBody>
      </p:sp>
      <p:sp>
        <p:nvSpPr>
          <p:cNvPr id="11269" name="Rectangle 3"/>
          <p:cNvSpPr>
            <a:spLocks noGrp="1" noChangeArrowheads="1"/>
          </p:cNvSpPr>
          <p:nvPr>
            <p:ph type="body" idx="1"/>
          </p:nvPr>
        </p:nvSpPr>
        <p:spPr>
          <a:xfrm>
            <a:off x="457200" y="1752600"/>
            <a:ext cx="8178800" cy="4305300"/>
          </a:xfrm>
        </p:spPr>
        <p:txBody>
          <a:bodyPr/>
          <a:lstStyle/>
          <a:p>
            <a:pPr marL="381000" indent="-381000" algn="just" eaLnBrk="1" hangingPunct="1">
              <a:lnSpc>
                <a:spcPct val="90000"/>
              </a:lnSpc>
              <a:buFontTx/>
              <a:buNone/>
            </a:pPr>
            <a:r>
              <a:rPr lang="en-GB" altLang="en-US" sz="2200" i="1" dirty="0" smtClean="0">
                <a:latin typeface="Times New Roman" panose="02020603050405020304" pitchFamily="18" charset="0"/>
              </a:rPr>
              <a:t>“A problem with the test is that the choice of where to split the sample is usually arbitrary and may crucially affect the outcome of the test. “</a:t>
            </a:r>
            <a:endParaRPr lang="cs-CZ" altLang="en-US" sz="2200" i="1" dirty="0" smtClean="0">
              <a:latin typeface="Times New Roman" panose="02020603050405020304" pitchFamily="18" charset="0"/>
            </a:endParaRPr>
          </a:p>
          <a:p>
            <a:pPr marL="381000" indent="-381000" algn="ctr" eaLnBrk="1" hangingPunct="1">
              <a:lnSpc>
                <a:spcPct val="90000"/>
              </a:lnSpc>
              <a:buFontTx/>
              <a:buNone/>
            </a:pPr>
            <a:r>
              <a:rPr lang="cs-CZ" altLang="en-US" sz="2200" b="1" dirty="0" smtClean="0">
                <a:latin typeface="Times New Roman" panose="02020603050405020304" pitchFamily="18" charset="0"/>
              </a:rPr>
              <a:t>S</a:t>
            </a:r>
            <a:r>
              <a:rPr lang="en-GB" altLang="en-US" sz="2200" b="1" dirty="0" smtClean="0">
                <a:latin typeface="Times New Roman" panose="02020603050405020304" pitchFamily="18" charset="0"/>
              </a:rPr>
              <a:t>o where/when to split</a:t>
            </a:r>
            <a:r>
              <a:rPr lang="cs-CZ" altLang="en-US" sz="2200" b="1" dirty="0" smtClean="0">
                <a:latin typeface="Times New Roman" panose="02020603050405020304" pitchFamily="18" charset="0"/>
              </a:rPr>
              <a:t>?</a:t>
            </a:r>
          </a:p>
          <a:p>
            <a:pPr marL="381000" indent="-381000" algn="ctr" eaLnBrk="1" hangingPunct="1">
              <a:lnSpc>
                <a:spcPct val="90000"/>
              </a:lnSpc>
              <a:buFontTx/>
              <a:buNone/>
            </a:pPr>
            <a:endParaRPr lang="cs-CZ" altLang="en-US" sz="2200" b="1" dirty="0" smtClean="0">
              <a:latin typeface="Times New Roman" panose="02020603050405020304" pitchFamily="18" charset="0"/>
            </a:endParaRPr>
          </a:p>
          <a:p>
            <a:pPr eaLnBrk="1" hangingPunct="1">
              <a:lnSpc>
                <a:spcPct val="90000"/>
              </a:lnSpc>
            </a:pPr>
            <a:r>
              <a:rPr lang="cs-CZ" altLang="en-US" sz="2200" dirty="0" smtClean="0">
                <a:latin typeface="Times New Roman" panose="02020603050405020304" pitchFamily="18" charset="0"/>
              </a:rPr>
              <a:t>Make the choice on some </a:t>
            </a:r>
            <a:r>
              <a:rPr lang="cs-CZ" altLang="en-US" sz="2200" b="1" dirty="0" smtClean="0">
                <a:latin typeface="Times New Roman" panose="02020603050405020304" pitchFamily="18" charset="0"/>
              </a:rPr>
              <a:t>theoretical ground </a:t>
            </a:r>
            <a:r>
              <a:rPr lang="cs-CZ" altLang="en-US" sz="2200" dirty="0" smtClean="0">
                <a:latin typeface="Times New Roman" panose="02020603050405020304" pitchFamily="18" charset="0"/>
              </a:rPr>
              <a:t>(where we would expect a change  in the variance of errors for some reason)</a:t>
            </a:r>
          </a:p>
          <a:p>
            <a:pPr eaLnBrk="1" hangingPunct="1">
              <a:lnSpc>
                <a:spcPct val="90000"/>
              </a:lnSpc>
            </a:pPr>
            <a:r>
              <a:rPr lang="cs-CZ" altLang="en-US" sz="2200" dirty="0" smtClean="0">
                <a:latin typeface="Times New Roman" panose="02020603050405020304" pitchFamily="18" charset="0"/>
              </a:rPr>
              <a:t>Split at the point where some </a:t>
            </a:r>
            <a:r>
              <a:rPr lang="cs-CZ" altLang="en-US" sz="2200" b="1" dirty="0" smtClean="0">
                <a:latin typeface="Times New Roman" panose="02020603050405020304" pitchFamily="18" charset="0"/>
              </a:rPr>
              <a:t>structural change took place</a:t>
            </a:r>
          </a:p>
          <a:p>
            <a:pPr eaLnBrk="1" hangingPunct="1">
              <a:lnSpc>
                <a:spcPct val="90000"/>
              </a:lnSpc>
            </a:pPr>
            <a:r>
              <a:rPr lang="cs-CZ" altLang="en-US" sz="2200" dirty="0" smtClean="0">
                <a:latin typeface="Times New Roman" panose="02020603050405020304" pitchFamily="18" charset="0"/>
              </a:rPr>
              <a:t>Sometimes </a:t>
            </a:r>
            <a:r>
              <a:rPr lang="cs-CZ" altLang="en-US" sz="2200" b="1" dirty="0" smtClean="0">
                <a:latin typeface="Times New Roman" panose="02020603050405020304" pitchFamily="18" charset="0"/>
              </a:rPr>
              <a:t>omitting some obervations from the middle </a:t>
            </a:r>
            <a:r>
              <a:rPr lang="cs-CZ" altLang="en-US" sz="2200" dirty="0" smtClean="0">
                <a:latin typeface="Times New Roman" panose="02020603050405020304" pitchFamily="18" charset="0"/>
              </a:rPr>
              <a:t>to introduce „separation“ is performed to increase the power of the test</a:t>
            </a:r>
          </a:p>
          <a:p>
            <a:pPr eaLnBrk="1" hangingPunct="1">
              <a:lnSpc>
                <a:spcPct val="90000"/>
              </a:lnSpc>
            </a:pPr>
            <a:r>
              <a:rPr lang="cs-CZ" altLang="en-US" sz="2200" dirty="0" smtClean="0">
                <a:latin typeface="Times New Roman" panose="02020603050405020304" pitchFamily="18" charset="0"/>
              </a:rPr>
              <a:t>If not a time series, than some reasonable ordering of the observations might be a good thing</a:t>
            </a:r>
            <a:endParaRPr lang="en-GB" altLang="en-US" sz="2200" dirty="0" smtClean="0">
              <a:latin typeface="Times New Roman" panose="02020603050405020304" pitchFamily="18" charset="0"/>
            </a:endParaRPr>
          </a:p>
        </p:txBody>
      </p:sp>
    </p:spTree>
    <p:extLst>
      <p:ext uri="{BB962C8B-B14F-4D97-AF65-F5344CB8AC3E}">
        <p14:creationId xmlns:p14="http://schemas.microsoft.com/office/powerpoint/2010/main" val="170565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Ch1_slides">
  <a:themeElements>
    <a:clrScheme name="">
      <a:dk1>
        <a:srgbClr val="000000"/>
      </a:dk1>
      <a:lt1>
        <a:srgbClr val="FFFFFF"/>
      </a:lt1>
      <a:dk2>
        <a:srgbClr val="000000"/>
      </a:dk2>
      <a:lt2>
        <a:srgbClr val="FF3300"/>
      </a:lt2>
      <a:accent1>
        <a:srgbClr val="0000FF"/>
      </a:accent1>
      <a:accent2>
        <a:srgbClr val="66FF33"/>
      </a:accent2>
      <a:accent3>
        <a:srgbClr val="FFFFFF"/>
      </a:accent3>
      <a:accent4>
        <a:srgbClr val="000000"/>
      </a:accent4>
      <a:accent5>
        <a:srgbClr val="AAAAFF"/>
      </a:accent5>
      <a:accent6>
        <a:srgbClr val="5CE72D"/>
      </a:accent6>
      <a:hlink>
        <a:srgbClr val="00FFFF"/>
      </a:hlink>
      <a:folHlink>
        <a:srgbClr val="9900CC"/>
      </a:folHlink>
    </a:clrScheme>
    <a:fontScheme name="Ch1_slides">
      <a:majorFont>
        <a:latin typeface="Albertus Medium"/>
        <a:ea typeface=""/>
        <a:cs typeface=""/>
      </a:majorFont>
      <a:minorFont>
        <a:latin typeface="Albertu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1_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_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_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_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_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_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_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Ch1_slides</Template>
  <TotalTime>5099</TotalTime>
  <Words>3562</Words>
  <Application>Microsoft Office PowerPoint</Application>
  <PresentationFormat>On-screen Show (4:3)</PresentationFormat>
  <Paragraphs>932</Paragraphs>
  <Slides>77</Slides>
  <Notes>0</Notes>
  <HiddenSlides>7</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77</vt:i4>
      </vt:variant>
    </vt:vector>
  </HeadingPairs>
  <TitlesOfParts>
    <vt:vector size="86" baseType="lpstr">
      <vt:lpstr>Albertus Medium</vt:lpstr>
      <vt:lpstr>Arial Unicode MS</vt:lpstr>
      <vt:lpstr>Cambria Math</vt:lpstr>
      <vt:lpstr>Symbol</vt:lpstr>
      <vt:lpstr>Times New Roman</vt:lpstr>
      <vt:lpstr>Ch1_slides</vt:lpstr>
      <vt:lpstr>Equation</vt:lpstr>
      <vt:lpstr>Document</vt:lpstr>
      <vt:lpstr>Kaava</vt:lpstr>
      <vt:lpstr>Chapter 5</vt:lpstr>
      <vt:lpstr>Violation of the Assumptions of the CLRM</vt:lpstr>
      <vt:lpstr>Investigating Violations of the  Assumptions of the CLRM </vt:lpstr>
      <vt:lpstr>Statistical Distributions for Diagnostic Tests</vt:lpstr>
      <vt:lpstr>PowerPoint Presentation</vt:lpstr>
      <vt:lpstr>Assumption 2: Var(ut) = 2 &lt;  </vt:lpstr>
      <vt:lpstr> Detection of Heteroscedasticity: The GQ Test </vt:lpstr>
      <vt:lpstr> The GQ Test (Cont’d) </vt:lpstr>
      <vt:lpstr> The GQ Test (Cont’d) </vt:lpstr>
      <vt:lpstr> Detection of Heteroscedasticity using White’s Test </vt:lpstr>
      <vt:lpstr>Performing White’s Test for Heteroscedasticity </vt:lpstr>
      <vt:lpstr> Consequences of Using OLS in the Presence of Heteroscedasticity </vt:lpstr>
      <vt:lpstr> How Do we Deal with Heteroscedasticity? </vt:lpstr>
      <vt:lpstr> Other Approaches to Dealing  with Heteroscedasticity </vt:lpstr>
      <vt:lpstr> Other Approaches to Dealing  with Heteroscedasticity </vt:lpstr>
      <vt:lpstr> Background –  The Concept of a Lagged Value </vt:lpstr>
      <vt:lpstr> Autocorrelation </vt:lpstr>
      <vt:lpstr>Positive Autocorrelation</vt:lpstr>
      <vt:lpstr>Negative Autocorrelation</vt:lpstr>
      <vt:lpstr>No pattern in residuals –  No autocorrelation</vt:lpstr>
      <vt:lpstr>Detecting Autocorrelation: The Durbin-Watson Test </vt:lpstr>
      <vt:lpstr>The Durbin-Watson Test:  Critical Values</vt:lpstr>
      <vt:lpstr>The Durbin-Watson Test: Interpreting the Results</vt:lpstr>
      <vt:lpstr> Another Test for Autocorrelation:  The Breusch-Godfrey Test </vt:lpstr>
      <vt:lpstr> Another Test for Autocorrelation:  The Breusch-Godfrey Test </vt:lpstr>
      <vt:lpstr> Consequences of Ignoring Autocorrelation  if it is Present </vt:lpstr>
      <vt:lpstr> “Remedies” for Autocorrelation </vt:lpstr>
      <vt:lpstr> “Remedies” for Autocorrelation </vt:lpstr>
      <vt:lpstr> Dynamic Models – utilizing/solving autocorrelation </vt:lpstr>
      <vt:lpstr> Why Might we Want/Need To Include Lags  in a Regression? </vt:lpstr>
      <vt:lpstr>Models in First Difference Form – another approach to deal with autocorrelation</vt:lpstr>
      <vt:lpstr> The Long Run Static Equilibrium Solution </vt:lpstr>
      <vt:lpstr>The Long Run Static Equilibrium Solution: An Example</vt:lpstr>
      <vt:lpstr> Problems with Adding Lagged Regressors  to “Cure” Autocorrelation </vt:lpstr>
      <vt:lpstr> Multicollinearity </vt:lpstr>
      <vt:lpstr> Multicollinearity </vt:lpstr>
      <vt:lpstr> Measuring Multicollinearity </vt:lpstr>
      <vt:lpstr> Solutions to the Problem of Multicollinearity </vt:lpstr>
      <vt:lpstr> If (near)multicollinearity is present, but ignored </vt:lpstr>
      <vt:lpstr> Testing the Normality Assumption </vt:lpstr>
      <vt:lpstr>Normal versus Skewed Distributions </vt:lpstr>
      <vt:lpstr>Leptokurtic versus Normal Distribution</vt:lpstr>
      <vt:lpstr>Testing for Normality </vt:lpstr>
      <vt:lpstr> What do we do if we find evidence of Non-Normality? </vt:lpstr>
      <vt:lpstr>What do we do if we find evidence  of Non-Normality? (cont’d) </vt:lpstr>
      <vt:lpstr> Adopting the Wrong Functional Form </vt:lpstr>
      <vt:lpstr> But what do we do if this is the case? </vt:lpstr>
      <vt:lpstr>Omission of an Important Variable or  Inclusion of an Irrelevant Variable </vt:lpstr>
      <vt:lpstr> Parameter Stability Tests </vt:lpstr>
      <vt:lpstr>The Chow Test</vt:lpstr>
      <vt:lpstr>The Chow Test (cont’d) </vt:lpstr>
      <vt:lpstr> A Chow Test Example </vt:lpstr>
      <vt:lpstr>A Chow Test  Example - Results </vt:lpstr>
      <vt:lpstr> The Predictive Failure Test </vt:lpstr>
      <vt:lpstr>Backwards versus Forwards Predictive Failure Tests </vt:lpstr>
      <vt:lpstr> Predictive Failure Tests – An Example </vt:lpstr>
      <vt:lpstr> How do we decide the sub-parts to use? </vt:lpstr>
      <vt:lpstr> Measurement Errors </vt:lpstr>
      <vt:lpstr> Measurement Error in the Explanatory Variable(s) </vt:lpstr>
      <vt:lpstr> Measurement Error in the Explanatory Variable(s) </vt:lpstr>
      <vt:lpstr> Measurement Error and Tests of the CAPM </vt:lpstr>
      <vt:lpstr> Measurement Error in the Explained Variable </vt:lpstr>
      <vt:lpstr> A Strategy for Building Econometric Models </vt:lpstr>
      <vt:lpstr> 2 Approaches to Building Econometric Models </vt:lpstr>
      <vt:lpstr>The General-to-Specific Approach</vt:lpstr>
      <vt:lpstr> The General-to-Specific Approach: Reparameterising the Model </vt:lpstr>
      <vt:lpstr>     Regression Analysis In Practice - A Further Example: Determinants of Sovereign Credit Ratings </vt:lpstr>
      <vt:lpstr> Purposes of the Paper </vt:lpstr>
      <vt:lpstr> Determinants of Sovereign Ratings </vt:lpstr>
      <vt:lpstr> The model: Linear and estimated using OLS </vt:lpstr>
      <vt:lpstr>Interpreting the Model </vt:lpstr>
      <vt:lpstr>Do Ratings Add to Publicly Available Available Information? Results </vt:lpstr>
      <vt:lpstr>What Determines How the Market Reacts  to Ratings Announcements?</vt:lpstr>
      <vt:lpstr>What Determines How the Market Reacts  to Ratings Announcements? Explanatory variables. </vt:lpstr>
      <vt:lpstr>What Determines How the Market Reacts  to Ratings Announcements? Results </vt:lpstr>
      <vt:lpstr>Conclusions </vt:lpstr>
      <vt:lpstr>Comments on the Paper </vt:lpstr>
    </vt:vector>
  </TitlesOfParts>
  <Company>ISMA Centre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Brooks</dc:creator>
  <cp:lastModifiedBy>Jan Stoklasa</cp:lastModifiedBy>
  <cp:revision>547</cp:revision>
  <cp:lastPrinted>2001-01-01T20:59:15Z</cp:lastPrinted>
  <dcterms:created xsi:type="dcterms:W3CDTF">2001-02-05T19:08:14Z</dcterms:created>
  <dcterms:modified xsi:type="dcterms:W3CDTF">2018-09-19T10:51:51Z</dcterms:modified>
</cp:coreProperties>
</file>