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7" y="5157789"/>
            <a:ext cx="5952067" cy="11509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 altLang="ru-RU" noProof="0"/>
              <a:t>Mintacím szerkesztése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417" y="5949951"/>
            <a:ext cx="5952067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altLang="ru-RU" noProof="0"/>
              <a:t>Kattintson ide az alcím mintájának szerkesztéséhez</a:t>
            </a:r>
            <a:endParaRPr lang="ru-RU" altLang="ru-RU" noProof="0"/>
          </a:p>
        </p:txBody>
      </p:sp>
    </p:spTree>
    <p:extLst>
      <p:ext uri="{BB962C8B-B14F-4D97-AF65-F5344CB8AC3E}">
        <p14:creationId xmlns:p14="http://schemas.microsoft.com/office/powerpoint/2010/main" val="348902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13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333375"/>
            <a:ext cx="2734733" cy="597535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333375"/>
            <a:ext cx="8005233" cy="59753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42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2B339-25C0-4FD9-9D4D-8E154B164D88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C271-7A99-4700-8CC1-5437478BAC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2602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78AA-68CA-4210-9D8D-41CD73B6F005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7384F-D2B7-4CCE-954C-D15CC0634B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265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6B2637-34D9-4F91-91D8-C4C67B9C7CB0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AC1D9-D847-40CF-A974-1EC6DE3A232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673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28776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28776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0ABF30-4365-417E-8913-F702E3459BDE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0483B-EB72-4C5B-99BE-F18F12BC9E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828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A7EC9-54ED-44D4-8780-B993A6AF88AC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E7232-D91C-4F44-87CA-51438F2D9D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043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1A122-7CE7-4E9C-ABBF-79D0785B26C9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F61C7-52FF-4C78-84FA-7BFE0D8D95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231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E4E77-0F24-427B-85D6-EE0676317EA4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40B3-36F5-435A-B4F4-38C3EB31B3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46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A2946-F736-4CA5-B83F-78FF72CDE615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53BBD-5934-4FE9-A343-E575D64BDA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26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58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2A05E-26E5-4568-A223-B1C8EC110283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01416-D435-437A-8339-3D73CD9749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9896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48B06-D5EB-44A3-A83D-E0226230BB14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E65F2-B3DD-4825-A8FD-0C657A844E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1789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60350"/>
            <a:ext cx="2258483" cy="589438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60350"/>
            <a:ext cx="6576484" cy="589438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F93DF-83B6-44CE-A118-9CE7AF0755EA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7572D-B6A9-4B1D-855C-568FD8A1E8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09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02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628775"/>
            <a:ext cx="536998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69984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1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8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49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7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54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86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333375"/>
            <a:ext cx="10943167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Mintacím szerkesztése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628775"/>
            <a:ext cx="1094316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Mintaszöveg szerkesztése</a:t>
            </a:r>
          </a:p>
          <a:p>
            <a:pPr lvl="1"/>
            <a:r>
              <a:rPr lang="hu-HU" altLang="ru-RU"/>
              <a:t>Második szint</a:t>
            </a:r>
          </a:p>
          <a:p>
            <a:pPr lvl="2"/>
            <a:r>
              <a:rPr lang="hu-HU" altLang="ru-RU"/>
              <a:t>Harmadik szint</a:t>
            </a:r>
          </a:p>
          <a:p>
            <a:pPr lvl="3"/>
            <a:r>
              <a:rPr lang="hu-HU" altLang="ru-RU"/>
              <a:t>Negyedik szint</a:t>
            </a:r>
          </a:p>
          <a:p>
            <a:pPr lvl="4"/>
            <a:r>
              <a:rPr lang="hu-HU" altLang="ru-RU"/>
              <a:t>Ötödik szint</a:t>
            </a:r>
            <a:endParaRPr lang="ru-RU" alt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8" y="6453189"/>
            <a:ext cx="30353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fld id="{A1092DEC-DEEB-451F-9678-3C8CAE5CFE4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0917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2917" y="6453189"/>
            <a:ext cx="263948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9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60350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Mintacím szerkesztése</a:t>
            </a:r>
            <a:endParaRPr lang="ru-RU" alt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28776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Mintaszöveg szerkesztése</a:t>
            </a:r>
          </a:p>
          <a:p>
            <a:pPr lvl="1"/>
            <a:r>
              <a:rPr lang="hu-HU" altLang="ru-RU"/>
              <a:t>Második szint</a:t>
            </a:r>
          </a:p>
          <a:p>
            <a:pPr lvl="2"/>
            <a:r>
              <a:rPr lang="hu-HU" altLang="ru-RU"/>
              <a:t>Harmadik szint</a:t>
            </a:r>
          </a:p>
          <a:p>
            <a:pPr lvl="3"/>
            <a:r>
              <a:rPr lang="hu-HU" altLang="ru-RU"/>
              <a:t>Negyedik szint</a:t>
            </a:r>
          </a:p>
          <a:p>
            <a:pPr lvl="4"/>
            <a:r>
              <a:rPr lang="hu-HU" altLang="ru-RU"/>
              <a:t>Ötödik szint</a:t>
            </a:r>
            <a:endParaRPr lang="ru-RU" alt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fld id="{E8C0E29E-0593-4196-96CD-75C26B7B9269}" type="datetime1">
              <a:rPr lang="en-US" altLang="ru-RU"/>
              <a:pPr/>
              <a:t>3/6/2024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</a:defRPr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</a:defRPr>
            </a:lvl1pPr>
          </a:lstStyle>
          <a:p>
            <a:fld id="{EACB08D7-C2B1-4CED-9C12-19E798F4E5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057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77AD75-5D87-4FD2-949A-F102405D3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417" y="4521667"/>
            <a:ext cx="5952067" cy="1787060"/>
          </a:xfrm>
        </p:spPr>
        <p:txBody>
          <a:bodyPr/>
          <a:lstStyle/>
          <a:p>
            <a:pPr algn="ctr"/>
            <a:r>
              <a:rPr lang="hu-HU" b="1" i="1" dirty="0"/>
              <a:t>Egy középkori város jellemzőinek bemutatása.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0C9367-86F9-440F-AE22-8394E8D03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b="1" i="1" dirty="0"/>
              <a:t>A középkori kereskedelem sajátosságai.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22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D7E2C-3466-417C-9231-478B0599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400" dirty="0"/>
              <a:t>A városok kialakulása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6AEAE1A-5B5D-4CD9-AFE2-A2F8C8F95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1135569"/>
            <a:ext cx="6815137" cy="4128074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45ED83B0-2E5D-4289-92B6-182339AE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hu-HU" sz="2000" dirty="0"/>
              <a:t>A Középkorban </a:t>
            </a:r>
            <a:r>
              <a:rPr lang="hu-HU" sz="2000" b="1" dirty="0"/>
              <a:t>nemcsak falvakban, hanem városokban is éltek az emberek</a:t>
            </a:r>
            <a:r>
              <a:rPr lang="hu-HU" sz="2000" dirty="0"/>
              <a:t>. Ezek jellemzően kereskedelmi útvonalakon, ókori városokon, folyó vagy vízpartokon és egyéb stratégiai pontokon jöttek létre. Egy város úgy is kialakulhatott, hogy az kiváltságokat kapott a földesúrtól vagy királytól.</a:t>
            </a:r>
          </a:p>
          <a:p>
            <a:pPr algn="ctr"/>
            <a:endParaRPr lang="hu-HU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52045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9BA26-5E06-4FD6-8508-4C599D57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városok 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29431-CF82-4BCF-A0DB-BFED80DC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sz="1600" dirty="0"/>
              <a:t>A városokat </a:t>
            </a:r>
            <a:r>
              <a:rPr lang="hu-HU" sz="1600" b="1" dirty="0"/>
              <a:t>városfallal vették körbe</a:t>
            </a:r>
            <a:r>
              <a:rPr lang="hu-HU" sz="1600" dirty="0"/>
              <a:t>, ami megvédte a lakosokat a háborúkban. Az utcákon </a:t>
            </a:r>
            <a:r>
              <a:rPr lang="hu-HU" sz="1600" b="1" dirty="0"/>
              <a:t>nem volt járda</a:t>
            </a:r>
            <a:r>
              <a:rPr lang="hu-HU" sz="1600" dirty="0"/>
              <a:t> és ezek </a:t>
            </a:r>
            <a:r>
              <a:rPr lang="hu-HU" sz="1600" b="1" dirty="0"/>
              <a:t>jellemzően mocskosak, sarasok</a:t>
            </a:r>
            <a:r>
              <a:rPr lang="hu-HU" sz="1600" dirty="0"/>
              <a:t> voltak. </a:t>
            </a:r>
            <a:r>
              <a:rPr lang="hu-HU" sz="1600" b="1" dirty="0"/>
              <a:t>Mivel nem volt kiépített vízvezetékrendszer vagy csatornarendszer, </a:t>
            </a:r>
            <a:r>
              <a:rPr lang="hu-HU" sz="1600" dirty="0"/>
              <a:t>ezért az emberek a</a:t>
            </a:r>
            <a:r>
              <a:rPr lang="hu-HU" sz="1600" b="1" dirty="0"/>
              <a:t> szemeteket és </a:t>
            </a:r>
            <a:r>
              <a:rPr lang="hu-HU" sz="1600" dirty="0"/>
              <a:t>gyakran az</a:t>
            </a:r>
            <a:r>
              <a:rPr lang="hu-HU" sz="1600" b="1" dirty="0"/>
              <a:t> éjjeli edények tartalmát is az utcára öntötték ki</a:t>
            </a:r>
            <a:r>
              <a:rPr lang="hu-HU" sz="1600" dirty="0"/>
              <a:t>. Az ilyen körülmények miatt gyakoriak voltak a sok halálos áldozatot követelő </a:t>
            </a:r>
            <a:r>
              <a:rPr lang="hu-HU" sz="1600" b="1" dirty="0"/>
              <a:t>járványok</a:t>
            </a:r>
            <a:r>
              <a:rPr lang="hu-HU" sz="1600" dirty="0"/>
              <a:t>. A város központja a főtér volt, itt álltak a templomok, díszes középületek, városháza stb. </a:t>
            </a:r>
            <a:r>
              <a:rPr lang="hu-HU" sz="1600" b="1" dirty="0"/>
              <a:t>A városok gyakran egyházi központokká váltak</a:t>
            </a:r>
            <a:r>
              <a:rPr lang="hu-HU" sz="1600" dirty="0"/>
              <a:t>, amiknek a szívében </a:t>
            </a:r>
            <a:r>
              <a:rPr lang="hu-HU" sz="1600" b="1" dirty="0"/>
              <a:t>hatalmas székesegyházak vagy katedrálisok álltak</a:t>
            </a:r>
            <a:r>
              <a:rPr lang="hu-HU" sz="1600" dirty="0"/>
              <a:t>. Némely városokban az oktatás is jelentős volt, itt ugyanis egyetemek épültek.</a:t>
            </a:r>
          </a:p>
          <a:p>
            <a:pPr algn="ctr"/>
            <a:r>
              <a:rPr lang="hu-HU" sz="1600" dirty="0"/>
              <a:t>A város </a:t>
            </a:r>
            <a:r>
              <a:rPr lang="hu-HU" sz="1600" b="1" dirty="0"/>
              <a:t>lakosságát polgároknak nevezzük</a:t>
            </a:r>
            <a:r>
              <a:rPr lang="hu-HU" sz="1600" dirty="0"/>
              <a:t>. Mivel általánosságban elmondható volt, hogy a polgároknak jobb soruk volt, mint a jobbágyoknak, ezért sokan próbáltak polgárrá válni. Ugyanis, </a:t>
            </a:r>
            <a:r>
              <a:rPr lang="hu-HU" sz="1600" b="1" dirty="0"/>
              <a:t>ha valaki egy évet és egy napot eltöltött</a:t>
            </a:r>
            <a:r>
              <a:rPr lang="hu-HU" sz="1600" dirty="0"/>
              <a:t> valamelyik városban, az </a:t>
            </a:r>
            <a:r>
              <a:rPr lang="hu-HU" sz="1600" b="1" dirty="0"/>
              <a:t>felszabadult a jobbágyi kötelezettségei alól</a:t>
            </a:r>
            <a:r>
              <a:rPr lang="hu-HU" sz="1600" dirty="0"/>
              <a:t>. Teljesjogú polgárnak az számított, akinek vagy háza vagy műhelye volt a városban. A </a:t>
            </a:r>
            <a:r>
              <a:rPr lang="hu-HU" sz="1600" b="1" dirty="0"/>
              <a:t>polgárok választották meg a város bíróit, hivatalnokait, vezetőit egyszóval az önkormányzatot</a:t>
            </a:r>
            <a:r>
              <a:rPr lang="hu-HU" sz="1600" dirty="0"/>
              <a:t>. Az önkormányzat megválasztása és a vásártartási jog jelentette a legfontosabb városi kiváltságokat.</a:t>
            </a:r>
          </a:p>
          <a:p>
            <a:pPr algn="ctr"/>
            <a:r>
              <a:rPr lang="hu-HU" sz="1600" dirty="0"/>
              <a:t>A városban dolgozó </a:t>
            </a:r>
            <a:r>
              <a:rPr lang="hu-HU" sz="1600" b="1" dirty="0"/>
              <a:t>iparosok szervezetekbe tömörültek</a:t>
            </a:r>
            <a:r>
              <a:rPr lang="hu-HU" sz="1600" dirty="0"/>
              <a:t>, ezeknek a neve </a:t>
            </a:r>
            <a:r>
              <a:rPr lang="hu-HU" sz="1600" b="1" dirty="0"/>
              <a:t>céh</a:t>
            </a:r>
            <a:r>
              <a:rPr lang="hu-HU" sz="1600" dirty="0"/>
              <a:t> volt. Egy városban </a:t>
            </a:r>
            <a:r>
              <a:rPr lang="hu-HU" sz="1600" b="1" dirty="0"/>
              <a:t>csak az űzhetett ipari tevékenységet, aki valamilyen céhbe tartozott</a:t>
            </a:r>
            <a:r>
              <a:rPr lang="hu-HU" sz="1600" dirty="0"/>
              <a:t>. Aki nem volt tagja egy céhnek sem, azt </a:t>
            </a:r>
            <a:r>
              <a:rPr lang="hu-HU" sz="1600" b="1" dirty="0"/>
              <a:t>kontár</a:t>
            </a:r>
            <a:r>
              <a:rPr lang="hu-HU" sz="1600" dirty="0"/>
              <a:t>nak nevezték és megbüntették. </a:t>
            </a:r>
            <a:r>
              <a:rPr lang="hu-HU" sz="1600" b="1" dirty="0"/>
              <a:t>A céhek határozták meg, hogy az áruért cserébe mennyi pénzt kérhetnek el, valamint milyen minőségűnek kellett lennie az árunak. </a:t>
            </a:r>
            <a:r>
              <a:rPr lang="hu-HU" sz="1600" dirty="0"/>
              <a:t>A céhek ezenfelül hozzájárultak a város fejlődéséhez, például pénzt adtak a városfal újjáépítéséhez vagy segítették az egyházat.</a:t>
            </a:r>
          </a:p>
        </p:txBody>
      </p:sp>
    </p:spTree>
    <p:extLst>
      <p:ext uri="{BB962C8B-B14F-4D97-AF65-F5344CB8AC3E}">
        <p14:creationId xmlns:p14="http://schemas.microsoft.com/office/powerpoint/2010/main" val="4312642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CAB0C-548B-4E6C-90E2-FA6ECB47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dirty="0"/>
              <a:t>A középkori kereskedelem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52B73B7-A486-4ED2-90A5-D5DBC5503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47" y="914401"/>
            <a:ext cx="5419844" cy="4832058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8D46B18D-6F0F-431E-91E4-7A482EB4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hu-HU" dirty="0"/>
              <a:t>A kereskedelemben jelentős szerepe volt az úgynevezett </a:t>
            </a:r>
            <a:r>
              <a:rPr lang="hu-HU" b="1" dirty="0"/>
              <a:t>távoli kereskedelemnek</a:t>
            </a:r>
            <a:r>
              <a:rPr lang="hu-HU" dirty="0"/>
              <a:t>. Itt távoli tájakról, </a:t>
            </a:r>
            <a:r>
              <a:rPr lang="hu-HU" b="1" dirty="0"/>
              <a:t>főleg Kínából</a:t>
            </a:r>
            <a:r>
              <a:rPr lang="hu-HU" dirty="0"/>
              <a:t> többhónapos út során különböző portékákat szállítottak be. Ilyen a </a:t>
            </a:r>
            <a:r>
              <a:rPr lang="hu-HU" b="1" dirty="0"/>
              <a:t>selyem</a:t>
            </a:r>
            <a:r>
              <a:rPr lang="hu-HU" dirty="0"/>
              <a:t> és egyéb áru. A városok jó helyszínt szolgáltattak a </a:t>
            </a:r>
            <a:r>
              <a:rPr lang="hu-HU" b="1" dirty="0"/>
              <a:t>vásárok rendezésére.</a:t>
            </a:r>
            <a:r>
              <a:rPr lang="hu-HU" dirty="0"/>
              <a:t> Ezek </a:t>
            </a:r>
            <a:r>
              <a:rPr lang="hu-HU" b="1" dirty="0"/>
              <a:t>általában vasárnapra</a:t>
            </a:r>
            <a:r>
              <a:rPr lang="hu-HU" dirty="0"/>
              <a:t> </a:t>
            </a:r>
            <a:r>
              <a:rPr lang="hu-HU" b="1" dirty="0"/>
              <a:t>estek</a:t>
            </a:r>
            <a:r>
              <a:rPr lang="hu-HU" dirty="0"/>
              <a:t> innen is származik a vasárnap kifejezés. Az egyes középkori városoknak volt úgynevezett </a:t>
            </a:r>
            <a:r>
              <a:rPr lang="hu-HU" b="1" dirty="0"/>
              <a:t>árumegállító joga</a:t>
            </a:r>
            <a:r>
              <a:rPr lang="hu-HU" dirty="0"/>
              <a:t>. Ez azt jelentette, hogy a városban kötelező volt a kereskedőknek megállniuk az portékájuk áruba bocsájtására, de az árat a város szabta meg.</a:t>
            </a:r>
          </a:p>
          <a:p>
            <a:pPr algn="ctr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232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</TotalTime>
  <Words>432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Calibri</vt:lpstr>
      <vt:lpstr>Georgia</vt:lpstr>
      <vt:lpstr>template</vt:lpstr>
      <vt:lpstr>Custom Design</vt:lpstr>
      <vt:lpstr>Egy középkori város jellemzőinek bemutatása. </vt:lpstr>
      <vt:lpstr>A városok kialakulása</vt:lpstr>
      <vt:lpstr>A városok jellemzői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középkori város jellemzőinek bemutatása. </dc:title>
  <dc:creator>User</dc:creator>
  <cp:lastModifiedBy>User</cp:lastModifiedBy>
  <cp:revision>15</cp:revision>
  <dcterms:created xsi:type="dcterms:W3CDTF">2024-03-05T11:42:03Z</dcterms:created>
  <dcterms:modified xsi:type="dcterms:W3CDTF">2024-03-06T07:51:07Z</dcterms:modified>
</cp:coreProperties>
</file>