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33" d="100"/>
          <a:sy n="33" d="100"/>
        </p:scale>
        <p:origin x="3306" y="19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E439BE0-9D46-4546-8627-3B48494B6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B2750CB-0698-46E2-9E43-A5674D823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726EE5C-321E-4068-9A30-18C747366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4947-22D8-47E1-93EB-49BC62667235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43D1F43-8340-468B-BDAB-E3690B064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08334CF-7712-41C5-9934-C8C343A1B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838A-690A-4CC5-B7D8-45182326DC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4771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707869-B457-4BA7-B3D5-3CE454040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EBD19D0-FED9-462B-9BE0-0DC4A9BAB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2208549-1C0B-40FE-A150-503C4ACA7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4947-22D8-47E1-93EB-49BC62667235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08DB31C-F9DB-4FBA-B2DE-CBC2DD5F4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E4FE148-3546-403B-97EC-760C4248E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838A-690A-4CC5-B7D8-45182326DC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0138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C9CD0C16-A16C-4558-96E6-7E2061A46C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3931301-C966-436D-B9B2-FC168400F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0397EAE-A661-49DF-9BCA-B6CBA9FC3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4947-22D8-47E1-93EB-49BC62667235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A9A5310-4205-47D9-A000-BBDEC0669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60C6140-9B60-488D-9AC9-B26075134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838A-690A-4CC5-B7D8-45182326DC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1674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0A9B300-9E59-468C-A90B-DB960216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295CAD4-FADC-4D4A-AA76-537BB9252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E1DDAC8-E0FF-4F4E-859A-C9A474107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4947-22D8-47E1-93EB-49BC62667235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9B5BF6B-4901-4A5D-B9AC-977B8C248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5B64FDC-6F63-4BE8-B061-9EBCF37D3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838A-690A-4CC5-B7D8-45182326DC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8063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10A6B9-2A96-42A9-886B-CF40BFAEE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F5F3A2C-3D65-4C51-B7CE-816608889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9D607CF-BFEA-485D-B978-565191919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4947-22D8-47E1-93EB-49BC62667235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3B1F082-36E7-4A0E-A86C-42E406E31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E6796B3-A3ED-4F97-BA4E-0F96E629C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838A-690A-4CC5-B7D8-45182326DC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66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5AC2D4-D5D3-4452-9F64-D5370298C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DB5C20C-9928-4431-B01C-B514405D9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2B8194F-4803-48B6-9D64-17DF5D727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220D21C-B859-4100-8499-B92B4B111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4947-22D8-47E1-93EB-49BC62667235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E69BD9C-112B-4A2A-8329-A0C0BEC0C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C1677F7-298A-4DA6-A92B-F58C931B4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838A-690A-4CC5-B7D8-45182326DC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1023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34C2E4-1655-4C19-B041-1FA3CA116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7A9E29F-91BB-448B-87D3-C9A75B8C4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7507903-4507-4759-97D7-DA6A6F822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3E4B428-3691-4EEC-818F-C2B623FAD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638F937-2BF4-43C4-A500-D1E8AA7A2D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6BA1BAFA-1070-472D-8F2A-906638B40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4947-22D8-47E1-93EB-49BC62667235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2CB40A80-CA0A-4C03-8B7B-2B8CCFF2D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EB148CC0-DCE8-4CFC-9DD8-CBE467EE7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838A-690A-4CC5-B7D8-45182326DC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9515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CBE28E-EBAD-4DBD-9642-DC4108389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8A6AA54-4702-49B5-9834-DBEDAF5BA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4947-22D8-47E1-93EB-49BC62667235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05D42032-BA29-4B6F-A4C3-68A084A88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A2C6271-10F2-4ED8-8CB9-26E9BA424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838A-690A-4CC5-B7D8-45182326DC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046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5DAE640E-55CF-49EB-8E76-6F2340B58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4947-22D8-47E1-93EB-49BC62667235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9B2E19B9-8056-47C9-BFD4-E2FCFC680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BCF5FB8-8611-4C64-8FAB-805CE5E74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838A-690A-4CC5-B7D8-45182326DC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3012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4E0B55-8A90-429F-B7A3-A46580941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738B380-92F1-4EA5-ADFB-A0CD7A09D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F381EC5-6EB8-44E8-9C96-E4D319220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8DF6795-DB53-4061-8721-558135614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4947-22D8-47E1-93EB-49BC62667235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E179D39-0CA7-4B38-86CA-833302F35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0D8FDD7-4F51-4731-9282-CC05545DB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838A-690A-4CC5-B7D8-45182326DC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879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65F614-9B3F-4F8A-83BE-14AEE6B22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4AE0FC75-E537-4CFF-85E1-403E5F90C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E39585A-696B-4139-AE0A-8DDA102DE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CFAB641-551A-4B0D-86B0-5C3D9C49F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4947-22D8-47E1-93EB-49BC62667235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F8DF069-FDF3-4C55-8E96-DD0B18AFD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423BD23-7893-41A8-80E6-A990C52D6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838A-690A-4CC5-B7D8-45182326DC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393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73467F4-F2AD-4C7B-A2CE-215FCC019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551066C-F711-48AF-9E8E-EEA9BD07C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D2DBE16-7671-4CD9-8D75-23686EB5F4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F4947-22D8-47E1-93EB-49BC62667235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BEDD7DE-B3EB-495A-8220-6F91A867F6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E5188C0-7418-4BBA-908E-ECA08F2C3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C838A-690A-4CC5-B7D8-45182326DC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2085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0F92895D-FD18-4431-9B53-FEBE8155F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50415" y="0"/>
            <a:ext cx="39892828" cy="26339802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C86E0E1D-F2E2-4454-9A4B-93713760F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4533" y="1673947"/>
            <a:ext cx="9922933" cy="1828800"/>
          </a:xfrm>
        </p:spPr>
        <p:txBody>
          <a:bodyPr>
            <a:normAutofit fontScale="90000"/>
          </a:bodyPr>
          <a:lstStyle/>
          <a:p>
            <a:r>
              <a:rPr lang="hu-HU" b="1" i="1" dirty="0"/>
              <a:t>A korszak főbb eszmeáramlatainak jellemzői források alapján.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91EB98D-9FDD-4CC8-BBC0-71209DCC7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6452"/>
            <a:ext cx="9144000" cy="1655762"/>
          </a:xfrm>
        </p:spPr>
        <p:txBody>
          <a:bodyPr/>
          <a:lstStyle/>
          <a:p>
            <a:r>
              <a:rPr lang="hu-HU" b="1" i="1" dirty="0"/>
              <a:t>A legfontosabb állam- és alkotmányjogi fogalmak </a:t>
            </a:r>
            <a:endParaRPr lang="hu-HU" dirty="0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E60A7B0C-A8EA-49CD-8B12-8CE36131769D}"/>
              </a:ext>
            </a:extLst>
          </p:cNvPr>
          <p:cNvSpPr txBox="1"/>
          <p:nvPr/>
        </p:nvSpPr>
        <p:spPr>
          <a:xfrm>
            <a:off x="-15849601" y="759715"/>
            <a:ext cx="63679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000" i="1" u="sng" dirty="0"/>
              <a:t>Előzmények</a:t>
            </a:r>
            <a:endParaRPr lang="hu-HU" sz="6000" dirty="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E010D8B3-4BF3-41D0-B77F-09C3B117397E}"/>
              </a:ext>
            </a:extLst>
          </p:cNvPr>
          <p:cNvSpPr txBox="1"/>
          <p:nvPr/>
        </p:nvSpPr>
        <p:spPr>
          <a:xfrm>
            <a:off x="-15916282" y="1997770"/>
            <a:ext cx="5181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/>
              <a:t>A XIX. században létrejött eszmerendszerek a </a:t>
            </a:r>
            <a:r>
              <a:rPr lang="hu-HU" sz="3200" b="1" dirty="0"/>
              <a:t>felvilágosodásra vezethetők vissza</a:t>
            </a:r>
            <a:r>
              <a:rPr lang="hu-HU" sz="3200" dirty="0"/>
              <a:t>. Ezeket aztán később a </a:t>
            </a:r>
            <a:r>
              <a:rPr lang="hu-HU" sz="3200" b="1" dirty="0"/>
              <a:t>francia forradalom</a:t>
            </a:r>
            <a:r>
              <a:rPr lang="hu-HU" sz="3200" dirty="0"/>
              <a:t> és az </a:t>
            </a:r>
            <a:r>
              <a:rPr lang="hu-HU" sz="3200" b="1" dirty="0"/>
              <a:t>ipari forradalom is előrébb lendítette</a:t>
            </a:r>
            <a:r>
              <a:rPr lang="hu-H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242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0F92895D-FD18-4431-9B53-FEBE8155F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6015" y="-203200"/>
            <a:ext cx="33357615" cy="22024835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C86E0E1D-F2E2-4454-9A4B-93713760F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80133" y="-5641253"/>
            <a:ext cx="9922933" cy="1828800"/>
          </a:xfrm>
        </p:spPr>
        <p:txBody>
          <a:bodyPr>
            <a:normAutofit fontScale="90000"/>
          </a:bodyPr>
          <a:lstStyle/>
          <a:p>
            <a:r>
              <a:rPr lang="hu-HU" b="1" i="1" dirty="0"/>
              <a:t>A korszak főbb eszmeáramlatainak jellemzői források alapján.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91EB98D-9FDD-4CC8-BBC0-71209DCC7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69600" y="-3808748"/>
            <a:ext cx="9144000" cy="1655762"/>
          </a:xfrm>
        </p:spPr>
        <p:txBody>
          <a:bodyPr/>
          <a:lstStyle/>
          <a:p>
            <a:r>
              <a:rPr lang="hu-HU" b="1" i="1" dirty="0"/>
              <a:t>A legfontosabb állam- és alkotmányjogi fogalmak </a:t>
            </a:r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5639135A-F5A1-435B-B97A-C5ABAC23217C}"/>
              </a:ext>
            </a:extLst>
          </p:cNvPr>
          <p:cNvSpPr txBox="1"/>
          <p:nvPr/>
        </p:nvSpPr>
        <p:spPr>
          <a:xfrm>
            <a:off x="711199" y="759715"/>
            <a:ext cx="63679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000" i="1" u="sng" dirty="0"/>
              <a:t>Előzmények</a:t>
            </a:r>
            <a:endParaRPr lang="hu-HU" sz="6000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AB11B36D-D30A-4D00-AABC-6F3D287CC471}"/>
              </a:ext>
            </a:extLst>
          </p:cNvPr>
          <p:cNvSpPr txBox="1"/>
          <p:nvPr/>
        </p:nvSpPr>
        <p:spPr>
          <a:xfrm>
            <a:off x="644518" y="1997770"/>
            <a:ext cx="5181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/>
              <a:t>A XIX. században létrejött eszmerendszerek a </a:t>
            </a:r>
            <a:r>
              <a:rPr lang="hu-HU" sz="3200" b="1" dirty="0"/>
              <a:t>felvilágosodásra vezethetők vissza</a:t>
            </a:r>
            <a:r>
              <a:rPr lang="hu-HU" sz="3200" dirty="0"/>
              <a:t>. Ezeket aztán később a </a:t>
            </a:r>
            <a:r>
              <a:rPr lang="hu-HU" sz="3200" b="1" dirty="0"/>
              <a:t>francia forradalom</a:t>
            </a:r>
            <a:r>
              <a:rPr lang="hu-HU" sz="3200" dirty="0"/>
              <a:t> és az </a:t>
            </a:r>
            <a:r>
              <a:rPr lang="hu-HU" sz="3200" b="1" dirty="0"/>
              <a:t>ipari forradalom is előrébb lendítette</a:t>
            </a:r>
            <a:r>
              <a:rPr lang="hu-HU" sz="3200" dirty="0"/>
              <a:t>.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8B7EB11D-299D-45DD-BB71-C15B52C8FC00}"/>
              </a:ext>
            </a:extLst>
          </p:cNvPr>
          <p:cNvSpPr txBox="1"/>
          <p:nvPr/>
        </p:nvSpPr>
        <p:spPr>
          <a:xfrm>
            <a:off x="29192014" y="251883"/>
            <a:ext cx="40703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000" i="1" u="sng" dirty="0"/>
              <a:t>Liberalizmus</a:t>
            </a:r>
            <a:endParaRPr lang="hu-HU" sz="6000" dirty="0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7787714F-7F0B-4ACF-9558-7CF3A4839767}"/>
              </a:ext>
            </a:extLst>
          </p:cNvPr>
          <p:cNvSpPr txBox="1"/>
          <p:nvPr/>
        </p:nvSpPr>
        <p:spPr>
          <a:xfrm>
            <a:off x="28690359" y="1843110"/>
            <a:ext cx="457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400" dirty="0"/>
              <a:t>Az liberalizmus </a:t>
            </a:r>
            <a:r>
              <a:rPr lang="hu-HU" sz="2400" b="1" dirty="0"/>
              <a:t>(szabadság-elvűség)</a:t>
            </a:r>
            <a:r>
              <a:rPr lang="hu-HU" sz="2400" dirty="0"/>
              <a:t> az alkotmányos berendezkedést és a polgári szabadságjogokat összefoglaló eszmerendszer. Képviselői a liberálisok.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0172577E-734F-4EF8-A64F-FDD90B2C5C50}"/>
              </a:ext>
            </a:extLst>
          </p:cNvPr>
          <p:cNvSpPr txBox="1"/>
          <p:nvPr/>
        </p:nvSpPr>
        <p:spPr>
          <a:xfrm>
            <a:off x="-10219992" y="3604514"/>
            <a:ext cx="57938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hu-HU" sz="2400" b="1" dirty="0"/>
              <a:t>Polgári szabadságjogok</a:t>
            </a:r>
            <a:r>
              <a:rPr lang="hu-HU" sz="2400" dirty="0"/>
              <a:t> </a:t>
            </a:r>
          </a:p>
          <a:p>
            <a:pPr lvl="0"/>
            <a:r>
              <a:rPr lang="hu-HU" sz="2400" dirty="0"/>
              <a:t>(sajtó-, vallás-, gyülekezési-, szólásszabadság)</a:t>
            </a:r>
          </a:p>
          <a:p>
            <a:pPr lvl="0"/>
            <a:r>
              <a:rPr lang="hu-HU" sz="2400" b="1" dirty="0"/>
              <a:t>Alkotmányos polgári rendszer</a:t>
            </a:r>
            <a:endParaRPr lang="hu-HU" sz="2400" dirty="0"/>
          </a:p>
          <a:p>
            <a:pPr lvl="0"/>
            <a:r>
              <a:rPr lang="hu-HU" sz="2400" dirty="0"/>
              <a:t>Korlátozás nélküli </a:t>
            </a:r>
            <a:r>
              <a:rPr lang="hu-HU" sz="2400" b="1" dirty="0"/>
              <a:t>szabad verseny</a:t>
            </a:r>
            <a:endParaRPr lang="hu-HU" sz="2400" dirty="0"/>
          </a:p>
          <a:p>
            <a:pPr lvl="0"/>
            <a:r>
              <a:rPr lang="hu-HU" sz="2400" b="1" dirty="0"/>
              <a:t>Parlamentarizmus</a:t>
            </a:r>
            <a:r>
              <a:rPr lang="hu-HU" sz="2400" dirty="0"/>
              <a:t>, </a:t>
            </a:r>
            <a:r>
              <a:rPr lang="hu-HU" sz="2400" b="1" dirty="0"/>
              <a:t>népképviselet</a:t>
            </a:r>
            <a:endParaRPr lang="hu-HU" sz="2400" dirty="0"/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3914804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0F92895D-FD18-4431-9B53-FEBE8155F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165615" y="0"/>
            <a:ext cx="33357615" cy="22024835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5639135A-F5A1-435B-B97A-C5ABAC23217C}"/>
              </a:ext>
            </a:extLst>
          </p:cNvPr>
          <p:cNvSpPr txBox="1"/>
          <p:nvPr/>
        </p:nvSpPr>
        <p:spPr>
          <a:xfrm>
            <a:off x="-27127201" y="759715"/>
            <a:ext cx="63679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000" i="1" u="sng" dirty="0"/>
              <a:t>Előzmények</a:t>
            </a:r>
            <a:endParaRPr lang="hu-HU" sz="6000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AB11B36D-D30A-4D00-AABC-6F3D287CC471}"/>
              </a:ext>
            </a:extLst>
          </p:cNvPr>
          <p:cNvSpPr txBox="1"/>
          <p:nvPr/>
        </p:nvSpPr>
        <p:spPr>
          <a:xfrm>
            <a:off x="-27193882" y="1997770"/>
            <a:ext cx="5181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/>
              <a:t>A XIX. században létrejött eszmerendszerek a </a:t>
            </a:r>
            <a:r>
              <a:rPr lang="hu-HU" sz="3200" b="1" dirty="0"/>
              <a:t>felvilágosodásra vezethetők vissza</a:t>
            </a:r>
            <a:r>
              <a:rPr lang="hu-HU" sz="3200" dirty="0"/>
              <a:t>. Ezeket aztán később a </a:t>
            </a:r>
            <a:r>
              <a:rPr lang="hu-HU" sz="3200" b="1" dirty="0"/>
              <a:t>francia forradalom</a:t>
            </a:r>
            <a:r>
              <a:rPr lang="hu-HU" sz="3200" dirty="0"/>
              <a:t> és az </a:t>
            </a:r>
            <a:r>
              <a:rPr lang="hu-HU" sz="3200" b="1" dirty="0"/>
              <a:t>ipari forradalom is előrébb lendítette</a:t>
            </a:r>
            <a:r>
              <a:rPr lang="hu-HU" sz="3200" dirty="0"/>
              <a:t>.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8B7EB11D-299D-45DD-BB71-C15B52C8FC00}"/>
              </a:ext>
            </a:extLst>
          </p:cNvPr>
          <p:cNvSpPr txBox="1"/>
          <p:nvPr/>
        </p:nvSpPr>
        <p:spPr>
          <a:xfrm>
            <a:off x="642414" y="-52917"/>
            <a:ext cx="40703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000" i="1" u="sng" dirty="0"/>
              <a:t>Liberalizmus</a:t>
            </a:r>
            <a:endParaRPr lang="hu-HU" sz="6000" dirty="0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7787714F-7F0B-4ACF-9558-7CF3A4839767}"/>
              </a:ext>
            </a:extLst>
          </p:cNvPr>
          <p:cNvSpPr txBox="1"/>
          <p:nvPr/>
        </p:nvSpPr>
        <p:spPr>
          <a:xfrm>
            <a:off x="391586" y="1198802"/>
            <a:ext cx="457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Az liberalizmus </a:t>
            </a:r>
            <a:r>
              <a:rPr lang="hu-HU" sz="2800" b="1" dirty="0"/>
              <a:t>(szabadság-elvűség)</a:t>
            </a:r>
            <a:r>
              <a:rPr lang="hu-HU" sz="2800" dirty="0"/>
              <a:t> az alkotmányos berendezkedést és a polgári szabadságjogokat összefoglaló eszmerendszer. Képviselői a liberálisok.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0172577E-734F-4EF8-A64F-FDD90B2C5C50}"/>
              </a:ext>
            </a:extLst>
          </p:cNvPr>
          <p:cNvSpPr txBox="1"/>
          <p:nvPr/>
        </p:nvSpPr>
        <p:spPr>
          <a:xfrm>
            <a:off x="346408" y="4112514"/>
            <a:ext cx="672735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hu-HU" sz="2800" b="1" dirty="0"/>
              <a:t>Polgári szabadságjogok</a:t>
            </a:r>
            <a:r>
              <a:rPr lang="hu-HU" sz="2800" dirty="0"/>
              <a:t> </a:t>
            </a:r>
          </a:p>
          <a:p>
            <a:pPr lvl="0"/>
            <a:r>
              <a:rPr lang="hu-HU" sz="2800" dirty="0"/>
              <a:t>(sajtó-, vallás-, gyülekezési-, szólásszabadság)</a:t>
            </a:r>
          </a:p>
          <a:p>
            <a:pPr lvl="0"/>
            <a:r>
              <a:rPr lang="hu-HU" sz="2800" b="1" dirty="0"/>
              <a:t>Alkotmányos polgári rendszer</a:t>
            </a:r>
            <a:endParaRPr lang="hu-HU" sz="2800" dirty="0"/>
          </a:p>
          <a:p>
            <a:pPr lvl="0"/>
            <a:r>
              <a:rPr lang="hu-HU" sz="2800" dirty="0"/>
              <a:t>Korlátozás nélküli </a:t>
            </a:r>
            <a:r>
              <a:rPr lang="hu-HU" sz="2800" b="1" dirty="0"/>
              <a:t>szabad verseny</a:t>
            </a:r>
            <a:endParaRPr lang="hu-HU" sz="2800" dirty="0"/>
          </a:p>
          <a:p>
            <a:pPr lvl="0"/>
            <a:r>
              <a:rPr lang="hu-HU" sz="2800" b="1" dirty="0"/>
              <a:t>Parlamentarizmus</a:t>
            </a:r>
            <a:r>
              <a:rPr lang="hu-HU" sz="2800" dirty="0"/>
              <a:t>, </a:t>
            </a:r>
            <a:r>
              <a:rPr lang="hu-HU" sz="2800" b="1" dirty="0"/>
              <a:t>népképviselet</a:t>
            </a:r>
            <a:endParaRPr lang="hu-HU" sz="2800" dirty="0"/>
          </a:p>
          <a:p>
            <a:endParaRPr lang="hu-HU" sz="2800" dirty="0"/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72EDAAD2-A293-4CB5-BC08-D36B985733A7}"/>
              </a:ext>
            </a:extLst>
          </p:cNvPr>
          <p:cNvSpPr txBox="1"/>
          <p:nvPr/>
        </p:nvSpPr>
        <p:spPr>
          <a:xfrm>
            <a:off x="-8703733" y="12204084"/>
            <a:ext cx="60160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000" i="1" u="sng" dirty="0"/>
              <a:t>Nacionalizmus</a:t>
            </a:r>
            <a:endParaRPr lang="hu-HU" sz="6000" dirty="0"/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67EAA3BC-E437-4C44-99F5-D20C5B3506D3}"/>
              </a:ext>
            </a:extLst>
          </p:cNvPr>
          <p:cNvSpPr txBox="1"/>
          <p:nvPr/>
        </p:nvSpPr>
        <p:spPr>
          <a:xfrm>
            <a:off x="-8703733" y="15544799"/>
            <a:ext cx="463973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A szó eredete a </a:t>
            </a:r>
            <a:r>
              <a:rPr lang="hu-HU" sz="2400" b="1" dirty="0"/>
              <a:t>náció = nemzet szóból ered</a:t>
            </a:r>
            <a:r>
              <a:rPr lang="hu-HU" sz="2400" dirty="0"/>
              <a:t>. Főleg a bécsi kongresszuson megszületett Szent Szövetségre válaszul született meg. </a:t>
            </a:r>
            <a:r>
              <a:rPr lang="hu-HU" sz="2400" b="1" dirty="0"/>
              <a:t>Fő eleme a vallási és társadalmi különbségeken átívelő nemzeti érzés</a:t>
            </a:r>
            <a:r>
              <a:rPr lang="hu-HU" sz="2400" dirty="0"/>
              <a:t>. Az összetartozás kifejezéséhez gyakran </a:t>
            </a:r>
            <a:r>
              <a:rPr lang="hu-HU" sz="2400" b="1" dirty="0"/>
              <a:t>szimbólumokat használ, például zászlót és címert</a:t>
            </a:r>
            <a:r>
              <a:rPr lang="hu-HU" sz="2400" dirty="0"/>
              <a:t>. Legfőbb célja a </a:t>
            </a:r>
            <a:r>
              <a:rPr lang="hu-HU" sz="2400" b="1" dirty="0"/>
              <a:t>nemzetállam megalkotása.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771778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0F92895D-FD18-4431-9B53-FEBE8155F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165615" y="-5475218"/>
            <a:ext cx="33357615" cy="22024835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8B7EB11D-299D-45DD-BB71-C15B52C8FC00}"/>
              </a:ext>
            </a:extLst>
          </p:cNvPr>
          <p:cNvSpPr txBox="1"/>
          <p:nvPr/>
        </p:nvSpPr>
        <p:spPr>
          <a:xfrm>
            <a:off x="-2507186" y="-10201735"/>
            <a:ext cx="40703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000" i="1" u="sng" dirty="0"/>
              <a:t>Liberalizmus</a:t>
            </a:r>
            <a:endParaRPr lang="hu-HU" sz="6000" dirty="0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7787714F-7F0B-4ACF-9558-7CF3A4839767}"/>
              </a:ext>
            </a:extLst>
          </p:cNvPr>
          <p:cNvSpPr txBox="1"/>
          <p:nvPr/>
        </p:nvSpPr>
        <p:spPr>
          <a:xfrm>
            <a:off x="-2758014" y="-8950016"/>
            <a:ext cx="457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Az liberalizmus </a:t>
            </a:r>
            <a:r>
              <a:rPr lang="hu-HU" sz="2800" b="1" dirty="0"/>
              <a:t>(szabadság-elvűség)</a:t>
            </a:r>
            <a:r>
              <a:rPr lang="hu-HU" sz="2800" dirty="0"/>
              <a:t> az alkotmányos berendezkedést és a polgári szabadságjogokat összefoglaló eszmerendszer. Képviselői a liberálisok.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0172577E-734F-4EF8-A64F-FDD90B2C5C50}"/>
              </a:ext>
            </a:extLst>
          </p:cNvPr>
          <p:cNvSpPr txBox="1"/>
          <p:nvPr/>
        </p:nvSpPr>
        <p:spPr>
          <a:xfrm>
            <a:off x="-2803192" y="-6036304"/>
            <a:ext cx="672735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hu-HU" sz="2800" b="1" dirty="0"/>
              <a:t>Polgári szabadságjogok</a:t>
            </a:r>
            <a:r>
              <a:rPr lang="hu-HU" sz="2800" dirty="0"/>
              <a:t> </a:t>
            </a:r>
          </a:p>
          <a:p>
            <a:pPr lvl="0"/>
            <a:r>
              <a:rPr lang="hu-HU" sz="2800" dirty="0"/>
              <a:t>(sajtó-, vallás-, gyülekezési-, szólásszabadság)</a:t>
            </a:r>
          </a:p>
          <a:p>
            <a:pPr lvl="0"/>
            <a:r>
              <a:rPr lang="hu-HU" sz="2800" b="1" dirty="0"/>
              <a:t>Alkotmányos polgári rendszer</a:t>
            </a:r>
            <a:endParaRPr lang="hu-HU" sz="2800" dirty="0"/>
          </a:p>
          <a:p>
            <a:pPr lvl="0"/>
            <a:r>
              <a:rPr lang="hu-HU" sz="2800" dirty="0"/>
              <a:t>Korlátozás nélküli </a:t>
            </a:r>
            <a:r>
              <a:rPr lang="hu-HU" sz="2800" b="1" dirty="0"/>
              <a:t>szabad verseny</a:t>
            </a:r>
            <a:endParaRPr lang="hu-HU" sz="2800" dirty="0"/>
          </a:p>
          <a:p>
            <a:pPr lvl="0"/>
            <a:r>
              <a:rPr lang="hu-HU" sz="2800" b="1" dirty="0"/>
              <a:t>Parlamentarizmus</a:t>
            </a:r>
            <a:r>
              <a:rPr lang="hu-HU" sz="2800" dirty="0"/>
              <a:t>, </a:t>
            </a:r>
            <a:r>
              <a:rPr lang="hu-HU" sz="2800" b="1" dirty="0"/>
              <a:t>népképviselet</a:t>
            </a:r>
            <a:endParaRPr lang="hu-HU" sz="2800" dirty="0"/>
          </a:p>
          <a:p>
            <a:endParaRPr lang="hu-HU" sz="2800" dirty="0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3AB7AF84-8B83-49C7-B686-DCB12CFDB1AF}"/>
              </a:ext>
            </a:extLst>
          </p:cNvPr>
          <p:cNvSpPr txBox="1"/>
          <p:nvPr/>
        </p:nvSpPr>
        <p:spPr>
          <a:xfrm>
            <a:off x="135467" y="-50801"/>
            <a:ext cx="60160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000" i="1" u="sng" dirty="0"/>
              <a:t>Nacionalizmus</a:t>
            </a:r>
            <a:endParaRPr lang="hu-HU" sz="6000" dirty="0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ADB000CE-DED4-4EEA-8BF7-DF26579C7FBC}"/>
              </a:ext>
            </a:extLst>
          </p:cNvPr>
          <p:cNvSpPr txBox="1"/>
          <p:nvPr/>
        </p:nvSpPr>
        <p:spPr>
          <a:xfrm>
            <a:off x="135467" y="914399"/>
            <a:ext cx="463973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A szó eredete a </a:t>
            </a:r>
            <a:r>
              <a:rPr lang="hu-HU" sz="2400" b="1" dirty="0"/>
              <a:t>náció = nemzet szóból ered</a:t>
            </a:r>
            <a:r>
              <a:rPr lang="hu-HU" sz="2400" dirty="0"/>
              <a:t>. Főleg a bécsi kongresszuson megszületett Szent Szövetségre válaszul született meg. </a:t>
            </a:r>
            <a:r>
              <a:rPr lang="hu-HU" sz="2400" b="1" dirty="0"/>
              <a:t>Fő eleme a vallási és társadalmi különbségeken átívelő nemzeti érzés</a:t>
            </a:r>
            <a:r>
              <a:rPr lang="hu-HU" sz="2400" dirty="0"/>
              <a:t>. Az összetartozás kifejezéséhez gyakran </a:t>
            </a:r>
            <a:r>
              <a:rPr lang="hu-HU" sz="2400" b="1" dirty="0"/>
              <a:t>szimbólumokat használ, például zászlót és címert</a:t>
            </a:r>
            <a:r>
              <a:rPr lang="hu-HU" sz="2400" dirty="0"/>
              <a:t>. Legfőbb célja a </a:t>
            </a:r>
            <a:r>
              <a:rPr lang="hu-HU" sz="2400" b="1" dirty="0"/>
              <a:t>nemzetállam megalkotása.</a:t>
            </a:r>
            <a:endParaRPr lang="hu-HU" sz="2400" dirty="0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6BD8DB16-BBE4-4EFC-94C6-D826CFDA6272}"/>
              </a:ext>
            </a:extLst>
          </p:cNvPr>
          <p:cNvSpPr txBox="1"/>
          <p:nvPr/>
        </p:nvSpPr>
        <p:spPr>
          <a:xfrm>
            <a:off x="-31691440" y="-7112000"/>
            <a:ext cx="55936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000" i="1" u="sng" dirty="0"/>
              <a:t>Konzervativizmus</a:t>
            </a:r>
            <a:endParaRPr lang="hu-HU" sz="6000" dirty="0"/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3831C91B-46C8-4D76-83B3-B794579CB761}"/>
              </a:ext>
            </a:extLst>
          </p:cNvPr>
          <p:cNvSpPr txBox="1"/>
          <p:nvPr/>
        </p:nvSpPr>
        <p:spPr>
          <a:xfrm>
            <a:off x="-31691440" y="8229600"/>
            <a:ext cx="120826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Mint sok másik eszmét, ezt is a francia forradalom indította útjára. A forradalmi terror, vallásellenesség, régi értékek lerombolása miatt </a:t>
            </a:r>
            <a:r>
              <a:rPr lang="hu-HU" sz="2400" b="1" dirty="0"/>
              <a:t>elutasították a forradalmi változtatások szükségességét.</a:t>
            </a:r>
            <a:r>
              <a:rPr lang="hu-HU" sz="2400" dirty="0"/>
              <a:t> Ehelyett a </a:t>
            </a:r>
            <a:r>
              <a:rPr lang="hu-HU" sz="2400" b="1" dirty="0"/>
              <a:t>hagyományokra építést és a fokozatos fejlődést tűzte ki célul,</a:t>
            </a:r>
            <a:r>
              <a:rPr lang="hu-HU" sz="2400" dirty="0"/>
              <a:t> valamint </a:t>
            </a:r>
            <a:r>
              <a:rPr lang="hu-HU" sz="2400" b="1" dirty="0"/>
              <a:t>támogatta az alkotmányosság eszméjét</a:t>
            </a:r>
            <a:r>
              <a:rPr lang="hu-HU" sz="2400" dirty="0"/>
              <a:t> és a liberalizmus alternatívájává vált.</a:t>
            </a:r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1267114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0F92895D-FD18-4431-9B53-FEBE8155F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263071"/>
            <a:ext cx="33357615" cy="22024835"/>
          </a:xfrm>
          <a:prstGeom prst="rect">
            <a:avLst/>
          </a:prstGeom>
        </p:spPr>
      </p:pic>
      <p:sp>
        <p:nvSpPr>
          <p:cNvPr id="14" name="Szövegdoboz 13">
            <a:extLst>
              <a:ext uri="{FF2B5EF4-FFF2-40B4-BE49-F238E27FC236}">
                <a16:creationId xmlns:a16="http://schemas.microsoft.com/office/drawing/2014/main" id="{3AB7AF84-8B83-49C7-B686-DCB12CFDB1AF}"/>
              </a:ext>
            </a:extLst>
          </p:cNvPr>
          <p:cNvSpPr txBox="1"/>
          <p:nvPr/>
        </p:nvSpPr>
        <p:spPr>
          <a:xfrm>
            <a:off x="27341599" y="-6410654"/>
            <a:ext cx="60160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000" i="1" u="sng" dirty="0"/>
              <a:t>Nacionalizmus</a:t>
            </a:r>
            <a:endParaRPr lang="hu-HU" sz="6000" dirty="0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ADB000CE-DED4-4EEA-8BF7-DF26579C7FBC}"/>
              </a:ext>
            </a:extLst>
          </p:cNvPr>
          <p:cNvSpPr txBox="1"/>
          <p:nvPr/>
        </p:nvSpPr>
        <p:spPr>
          <a:xfrm>
            <a:off x="27341599" y="-5445454"/>
            <a:ext cx="463973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A szó eredete a </a:t>
            </a:r>
            <a:r>
              <a:rPr lang="hu-HU" sz="2400" b="1" dirty="0"/>
              <a:t>náció = nemzet szóból ered</a:t>
            </a:r>
            <a:r>
              <a:rPr lang="hu-HU" sz="2400" dirty="0"/>
              <a:t>. Főleg a bécsi kongresszuson megszületett Szent Szövetségre válaszul született meg. </a:t>
            </a:r>
            <a:r>
              <a:rPr lang="hu-HU" sz="2400" b="1" dirty="0"/>
              <a:t>Fő eleme a vallási és társadalmi különbségeken átívelő nemzeti érzés</a:t>
            </a:r>
            <a:r>
              <a:rPr lang="hu-HU" sz="2400" dirty="0"/>
              <a:t>. Az összetartozás kifejezéséhez gyakran </a:t>
            </a:r>
            <a:r>
              <a:rPr lang="hu-HU" sz="2400" b="1" dirty="0"/>
              <a:t>szimbólumokat használ, például zászlót és címert</a:t>
            </a:r>
            <a:r>
              <a:rPr lang="hu-HU" sz="2400" dirty="0"/>
              <a:t>. Legfőbb célja a </a:t>
            </a:r>
            <a:r>
              <a:rPr lang="hu-HU" sz="2400" b="1" dirty="0"/>
              <a:t>nemzetállam megalkotása.</a:t>
            </a:r>
            <a:endParaRPr lang="hu-HU" sz="2400" dirty="0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0DBBB105-3790-4D30-ABB5-9162772F2B6F}"/>
              </a:ext>
            </a:extLst>
          </p:cNvPr>
          <p:cNvSpPr txBox="1"/>
          <p:nvPr/>
        </p:nvSpPr>
        <p:spPr>
          <a:xfrm>
            <a:off x="109360" y="101600"/>
            <a:ext cx="55936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000" i="1" u="sng" dirty="0"/>
              <a:t>Konzervativizmus</a:t>
            </a:r>
            <a:endParaRPr lang="hu-HU" sz="6000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99D959AE-5829-46E4-AF87-1C87F616A6C8}"/>
              </a:ext>
            </a:extLst>
          </p:cNvPr>
          <p:cNvSpPr txBox="1"/>
          <p:nvPr/>
        </p:nvSpPr>
        <p:spPr>
          <a:xfrm>
            <a:off x="109360" y="5080000"/>
            <a:ext cx="120826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Mint sok másik eszmét, ezt is a francia forradalom indította útjára. A forradalmi terror, vallásellenesség, régi értékek lerombolása miatt </a:t>
            </a:r>
            <a:r>
              <a:rPr lang="hu-HU" sz="2400" b="1" dirty="0"/>
              <a:t>elutasították a forradalmi változtatások szükségességét.</a:t>
            </a:r>
            <a:r>
              <a:rPr lang="hu-HU" sz="2400" dirty="0"/>
              <a:t> Ehelyett a </a:t>
            </a:r>
            <a:r>
              <a:rPr lang="hu-HU" sz="2400" b="1" dirty="0"/>
              <a:t>hagyományokra építést és a fokozatos fejlődést tűzte ki célul,</a:t>
            </a:r>
            <a:r>
              <a:rPr lang="hu-HU" sz="2400" dirty="0"/>
              <a:t> valamint </a:t>
            </a:r>
            <a:r>
              <a:rPr lang="hu-HU" sz="2400" b="1" dirty="0"/>
              <a:t>támogatta az alkotmányosság eszméjét</a:t>
            </a:r>
            <a:r>
              <a:rPr lang="hu-HU" sz="2400" dirty="0"/>
              <a:t> és a liberalizmus alternatívájává vált.</a:t>
            </a:r>
          </a:p>
          <a:p>
            <a:endParaRPr lang="hu-HU" sz="2400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8615E572-E54C-4AD2-A0EC-8CADA5117FC4}"/>
              </a:ext>
            </a:extLst>
          </p:cNvPr>
          <p:cNvSpPr txBox="1"/>
          <p:nvPr/>
        </p:nvSpPr>
        <p:spPr>
          <a:xfrm>
            <a:off x="26111200" y="-12454167"/>
            <a:ext cx="407470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000" i="1" u="sng" dirty="0"/>
              <a:t>Szocializmus</a:t>
            </a:r>
            <a:endParaRPr lang="hu-HU" sz="6000" dirty="0"/>
          </a:p>
          <a:p>
            <a:endParaRPr lang="hu-HU" sz="6000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4B48C1E7-7266-42BC-83D6-09F0C1A1CE71}"/>
              </a:ext>
            </a:extLst>
          </p:cNvPr>
          <p:cNvSpPr txBox="1"/>
          <p:nvPr/>
        </p:nvSpPr>
        <p:spPr>
          <a:xfrm>
            <a:off x="21522299" y="-9051799"/>
            <a:ext cx="86636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</a:t>
            </a:r>
            <a:r>
              <a:rPr lang="hu-HU" b="1" dirty="0"/>
              <a:t>munkásosztály életkörülményei</a:t>
            </a:r>
            <a:r>
              <a:rPr lang="hu-HU" dirty="0"/>
              <a:t> (nyomor, alkoholizmus) sok emberben részvétet váltott ki és emlékeztett, hogy </a:t>
            </a:r>
            <a:r>
              <a:rPr lang="hu-HU" b="1" dirty="0"/>
              <a:t>hova vezethet egy nagyobb társadalmi robbanás</a:t>
            </a:r>
            <a:r>
              <a:rPr lang="hu-HU" dirty="0"/>
              <a:t>. A probléma megoldását az </a:t>
            </a:r>
            <a:r>
              <a:rPr lang="hu-HU" b="1" dirty="0"/>
              <a:t>egyén és magántulajdon visszaszorításában látták</a:t>
            </a:r>
            <a:r>
              <a:rPr lang="hu-HU" dirty="0"/>
              <a:t> </a:t>
            </a:r>
            <a:r>
              <a:rPr lang="hu-HU" b="1" dirty="0"/>
              <a:t>és előtérbe helyezték volna a közösséget</a:t>
            </a:r>
            <a:r>
              <a:rPr lang="hu-HU" dirty="0"/>
              <a:t>. Ennek a gondolkodásmódnak a neve szocializmus és ezen eszmék vallói a </a:t>
            </a:r>
            <a:r>
              <a:rPr lang="hu-HU" b="1" dirty="0"/>
              <a:t>szocialisták</a:t>
            </a:r>
            <a:r>
              <a:rPr lang="hu-HU" dirty="0"/>
              <a:t>. Később több ága is kialakult.</a:t>
            </a:r>
          </a:p>
        </p:txBody>
      </p:sp>
    </p:spTree>
    <p:extLst>
      <p:ext uri="{BB962C8B-B14F-4D97-AF65-F5344CB8AC3E}">
        <p14:creationId xmlns:p14="http://schemas.microsoft.com/office/powerpoint/2010/main" val="3525060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0F92895D-FD18-4431-9B53-FEBE8155F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55200" y="-4596139"/>
            <a:ext cx="33357615" cy="22024835"/>
          </a:xfrm>
          <a:prstGeom prst="rect">
            <a:avLst/>
          </a:prstGeom>
        </p:spPr>
      </p:pic>
      <p:sp>
        <p:nvSpPr>
          <p:cNvPr id="2" name="Szövegdoboz 1">
            <a:extLst>
              <a:ext uri="{FF2B5EF4-FFF2-40B4-BE49-F238E27FC236}">
                <a16:creationId xmlns:a16="http://schemas.microsoft.com/office/drawing/2014/main" id="{0DBBB105-3790-4D30-ABB5-9162772F2B6F}"/>
              </a:ext>
            </a:extLst>
          </p:cNvPr>
          <p:cNvSpPr txBox="1"/>
          <p:nvPr/>
        </p:nvSpPr>
        <p:spPr>
          <a:xfrm>
            <a:off x="-19601040" y="11176000"/>
            <a:ext cx="55936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000" i="1" u="sng" dirty="0"/>
              <a:t>Konzervativizmus</a:t>
            </a:r>
            <a:endParaRPr lang="hu-HU" sz="6000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99D959AE-5829-46E4-AF87-1C87F616A6C8}"/>
              </a:ext>
            </a:extLst>
          </p:cNvPr>
          <p:cNvSpPr txBox="1"/>
          <p:nvPr/>
        </p:nvSpPr>
        <p:spPr>
          <a:xfrm>
            <a:off x="-19601040" y="16154400"/>
            <a:ext cx="120826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Mint sok másik eszmét, ezt is a francia forradalom indította útjára. A forradalmi terror, vallásellenesség, régi értékek lerombolása miatt </a:t>
            </a:r>
            <a:r>
              <a:rPr lang="hu-HU" sz="2400" b="1" dirty="0"/>
              <a:t>elutasították a forradalmi változtatások szükségességét.</a:t>
            </a:r>
            <a:r>
              <a:rPr lang="hu-HU" sz="2400" dirty="0"/>
              <a:t> Ehelyett a </a:t>
            </a:r>
            <a:r>
              <a:rPr lang="hu-HU" sz="2400" b="1" dirty="0"/>
              <a:t>hagyományokra építést és a fokozatos fejlődést tűzte ki célul,</a:t>
            </a:r>
            <a:r>
              <a:rPr lang="hu-HU" sz="2400" dirty="0"/>
              <a:t> valamint </a:t>
            </a:r>
            <a:r>
              <a:rPr lang="hu-HU" sz="2400" b="1" dirty="0"/>
              <a:t>támogatta az alkotmányosság eszméjét</a:t>
            </a:r>
            <a:r>
              <a:rPr lang="hu-HU" sz="2400" dirty="0"/>
              <a:t> és a liberalizmus alternatívájává vált.</a:t>
            </a:r>
          </a:p>
          <a:p>
            <a:endParaRPr lang="hu-HU" sz="2400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8615E572-E54C-4AD2-A0EC-8CADA5117FC4}"/>
              </a:ext>
            </a:extLst>
          </p:cNvPr>
          <p:cNvSpPr txBox="1"/>
          <p:nvPr/>
        </p:nvSpPr>
        <p:spPr>
          <a:xfrm>
            <a:off x="1202299" y="720589"/>
            <a:ext cx="407470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000" i="1" u="sng" dirty="0"/>
              <a:t>Szocializmus</a:t>
            </a:r>
            <a:endParaRPr lang="hu-HU" sz="6000" dirty="0"/>
          </a:p>
          <a:p>
            <a:endParaRPr lang="hu-HU" sz="6000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4B48C1E7-7266-42BC-83D6-09F0C1A1CE71}"/>
              </a:ext>
            </a:extLst>
          </p:cNvPr>
          <p:cNvSpPr txBox="1"/>
          <p:nvPr/>
        </p:nvSpPr>
        <p:spPr>
          <a:xfrm>
            <a:off x="1202299" y="2124201"/>
            <a:ext cx="86636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</a:t>
            </a:r>
            <a:r>
              <a:rPr lang="hu-HU" b="1" dirty="0"/>
              <a:t>munkásosztály életkörülményei</a:t>
            </a:r>
            <a:r>
              <a:rPr lang="hu-HU" dirty="0"/>
              <a:t> (nyomor, alkoholizmus) sok emberben részvétet váltott ki és emlékeztett, hogy </a:t>
            </a:r>
            <a:r>
              <a:rPr lang="hu-HU" b="1" dirty="0"/>
              <a:t>hova vezethet egy nagyobb társadalmi robbanás</a:t>
            </a:r>
            <a:r>
              <a:rPr lang="hu-HU" dirty="0"/>
              <a:t>. A probléma megoldását az </a:t>
            </a:r>
            <a:r>
              <a:rPr lang="hu-HU" b="1" dirty="0"/>
              <a:t>egyén és magántulajdon visszaszorításában látták</a:t>
            </a:r>
            <a:r>
              <a:rPr lang="hu-HU" dirty="0"/>
              <a:t> </a:t>
            </a:r>
            <a:r>
              <a:rPr lang="hu-HU" b="1" dirty="0"/>
              <a:t>és előtérbe helyezték volna a közösséget</a:t>
            </a:r>
            <a:r>
              <a:rPr lang="hu-HU" dirty="0"/>
              <a:t>. Ennek a gondolkodásmódnak a neve szocializmus és ezen eszmék vallói a </a:t>
            </a:r>
            <a:r>
              <a:rPr lang="hu-HU" b="1" dirty="0"/>
              <a:t>szocialisták</a:t>
            </a:r>
            <a:r>
              <a:rPr lang="hu-HU" dirty="0"/>
              <a:t>. Később több ága is kialakult.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2504F059-3078-4EDA-ACC4-D9B782B09371}"/>
              </a:ext>
            </a:extLst>
          </p:cNvPr>
          <p:cNvSpPr txBox="1"/>
          <p:nvPr/>
        </p:nvSpPr>
        <p:spPr>
          <a:xfrm>
            <a:off x="31198819" y="14261574"/>
            <a:ext cx="40988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6000" i="1" u="sng" dirty="0">
                <a:solidFill>
                  <a:schemeClr val="bg1">
                    <a:lumMod val="95000"/>
                  </a:schemeClr>
                </a:solidFill>
              </a:rPr>
              <a:t>Marxizmus (utópikus)</a:t>
            </a:r>
            <a:endParaRPr lang="hu-HU" sz="6000" dirty="0">
              <a:solidFill>
                <a:schemeClr val="bg1">
                  <a:lumMod val="95000"/>
                </a:schemeClr>
              </a:solidFill>
            </a:endParaRPr>
          </a:p>
          <a:p>
            <a:endParaRPr lang="hu-HU" sz="6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BF7759AC-4FDF-4B2F-9DF0-413047216A3A}"/>
              </a:ext>
            </a:extLst>
          </p:cNvPr>
          <p:cNvSpPr txBox="1"/>
          <p:nvPr/>
        </p:nvSpPr>
        <p:spPr>
          <a:xfrm>
            <a:off x="18817894" y="21603670"/>
            <a:ext cx="105401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Karl Marx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 és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Friedrich Engels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 által kidolgozott politikai irányzat a marxizmus, amit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szocialista alapokra helyeztek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. Nézetük szerint a történelem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két osztály harcának eredménye a gazdagok és nincstelenek között.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 Szerinte a kezdetekben a társadalom egyetlen közösséget alkotott mivel nem létezett magántulajdon, és annak megjelenése után a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gazdagok egyre jobban kizsákmányolják a szegényeket (proletárok).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 Szerinte egy idő után ez így tarthatatlan lesz és a legfejlettebb gazdaságú országokban egy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véres proletárforradalom fog kitörni,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 ami végig söpör majd a világon. Ilyenkor a proletárok (nincstelenek) mindaddig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diktatúrát fognak fenntartani, amíg a magántulajdon teljesen meg nem szűnik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. Végül megszületik a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kommunizmus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, ahol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nem lesz magántulajdon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, mindenki a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közért cselekszik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 és csak annyi jusst fog mindenki elvenni, amennyire szüksége van. Ez az elképzelés azonban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nem veszi figyelembe az emberi hibák kérdését.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 (kapzsiság, gonoszság, stb.)</a:t>
            </a:r>
          </a:p>
        </p:txBody>
      </p:sp>
    </p:spTree>
    <p:extLst>
      <p:ext uri="{BB962C8B-B14F-4D97-AF65-F5344CB8AC3E}">
        <p14:creationId xmlns:p14="http://schemas.microsoft.com/office/powerpoint/2010/main" val="1024762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0F92895D-FD18-4431-9B53-FEBE8155F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28800" y="-8821392"/>
            <a:ext cx="26720800" cy="17642784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8615E572-E54C-4AD2-A0EC-8CADA5117FC4}"/>
              </a:ext>
            </a:extLst>
          </p:cNvPr>
          <p:cNvSpPr txBox="1"/>
          <p:nvPr/>
        </p:nvSpPr>
        <p:spPr>
          <a:xfrm>
            <a:off x="-13732901" y="-8829811"/>
            <a:ext cx="407470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000" i="1" u="sng" dirty="0"/>
              <a:t>Szocializmus</a:t>
            </a:r>
            <a:endParaRPr lang="hu-HU" sz="6000" dirty="0"/>
          </a:p>
          <a:p>
            <a:endParaRPr lang="hu-HU" sz="6000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4B48C1E7-7266-42BC-83D6-09F0C1A1CE71}"/>
              </a:ext>
            </a:extLst>
          </p:cNvPr>
          <p:cNvSpPr txBox="1"/>
          <p:nvPr/>
        </p:nvSpPr>
        <p:spPr>
          <a:xfrm>
            <a:off x="-13732901" y="-7426199"/>
            <a:ext cx="86636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</a:t>
            </a:r>
            <a:r>
              <a:rPr lang="hu-HU" b="1" dirty="0"/>
              <a:t>munkásosztály életkörülményei</a:t>
            </a:r>
            <a:r>
              <a:rPr lang="hu-HU" dirty="0"/>
              <a:t> (nyomor, alkoholizmus) sok emberben részvétet váltott ki és emlékeztett, hogy </a:t>
            </a:r>
            <a:r>
              <a:rPr lang="hu-HU" b="1" dirty="0"/>
              <a:t>hova vezethet egy nagyobb társadalmi robbanás</a:t>
            </a:r>
            <a:r>
              <a:rPr lang="hu-HU" dirty="0"/>
              <a:t>. A probléma megoldását az </a:t>
            </a:r>
            <a:r>
              <a:rPr lang="hu-HU" b="1" dirty="0"/>
              <a:t>egyén és magántulajdon visszaszorításában látták</a:t>
            </a:r>
            <a:r>
              <a:rPr lang="hu-HU" dirty="0"/>
              <a:t> </a:t>
            </a:r>
            <a:r>
              <a:rPr lang="hu-HU" b="1" dirty="0"/>
              <a:t>és előtérbe helyezték volna a közösséget</a:t>
            </a:r>
            <a:r>
              <a:rPr lang="hu-HU" dirty="0"/>
              <a:t>. Ennek a gondolkodásmódnak a neve szocializmus és ezen eszmék vallói a </a:t>
            </a:r>
            <a:r>
              <a:rPr lang="hu-HU" b="1" dirty="0"/>
              <a:t>szocialisták</a:t>
            </a:r>
            <a:r>
              <a:rPr lang="hu-HU" dirty="0"/>
              <a:t>. Később több ága is kialakult.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2723C5C8-65AF-4D7F-A6A9-987264E57F58}"/>
              </a:ext>
            </a:extLst>
          </p:cNvPr>
          <p:cNvSpPr txBox="1"/>
          <p:nvPr/>
        </p:nvSpPr>
        <p:spPr>
          <a:xfrm>
            <a:off x="7699838" y="-104137"/>
            <a:ext cx="40988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6000" i="1" u="sng" dirty="0">
                <a:solidFill>
                  <a:schemeClr val="bg1">
                    <a:lumMod val="95000"/>
                  </a:schemeClr>
                </a:solidFill>
              </a:rPr>
              <a:t>Marxizmus (utópikus)</a:t>
            </a:r>
            <a:endParaRPr lang="hu-HU" sz="6000" dirty="0">
              <a:solidFill>
                <a:schemeClr val="bg1">
                  <a:lumMod val="95000"/>
                </a:schemeClr>
              </a:solidFill>
            </a:endParaRPr>
          </a:p>
          <a:p>
            <a:endParaRPr lang="hu-HU" sz="6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D026399F-8409-440D-9597-9FEA9EBF1AA7}"/>
              </a:ext>
            </a:extLst>
          </p:cNvPr>
          <p:cNvSpPr txBox="1"/>
          <p:nvPr/>
        </p:nvSpPr>
        <p:spPr>
          <a:xfrm>
            <a:off x="108155" y="2096470"/>
            <a:ext cx="105401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Karl Marx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 és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Friedrich Engels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 által kidolgozott politikai irányzat a marxizmus, amit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szocialista alapokra helyeztek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. Nézetük szerint a történelem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két osztály harcának eredménye a gazdagok és nincstelenek között.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 Szerinte a kezdetekben a társadalom egyetlen közösséget alkotott mivel nem létezett magántulajdon, és annak megjelenése után a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gazdagok egyre jobban kizsákmányolják a szegényeket (proletárok).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 Szerinte egy idő után ez így tarthatatlan lesz és a legfejlettebb gazdaságú országokban egy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véres proletárforradalom fog kitörni,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 ami végig söpör majd a világon. Ilyenkor a proletárok (nincstelenek) mindaddig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diktatúrát fognak fenntartani, amíg a magántulajdon teljesen meg nem szűnik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. Végül megszületik a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kommunizmus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, ahol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nem lesz magántulajdon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, mindenki a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közért cselekszik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 és csak annyi jusst fog mindenki elvenni, amennyire szüksége van. Ez az elképzelés azonban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nem veszi figyelembe az emberi hibák kérdését.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 (kapzsiság, gonoszság, stb.)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42394E3D-CD00-46EF-A8B3-A30FF1731007}"/>
              </a:ext>
            </a:extLst>
          </p:cNvPr>
          <p:cNvSpPr txBox="1"/>
          <p:nvPr/>
        </p:nvSpPr>
        <p:spPr>
          <a:xfrm>
            <a:off x="-15607149" y="-16551073"/>
            <a:ext cx="7823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i="1" u="sng" dirty="0"/>
              <a:t>Állam- és alkotmányos fogalmak</a:t>
            </a:r>
            <a:endParaRPr lang="hu-HU" sz="4000" dirty="0"/>
          </a:p>
          <a:p>
            <a:endParaRPr lang="hu-HU" sz="4000" dirty="0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4B992859-F676-42F3-BD7E-B0B03C547FFB}"/>
              </a:ext>
            </a:extLst>
          </p:cNvPr>
          <p:cNvSpPr txBox="1"/>
          <p:nvPr/>
        </p:nvSpPr>
        <p:spPr>
          <a:xfrm>
            <a:off x="-26389677" y="-15227634"/>
            <a:ext cx="1064833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Az </a:t>
            </a:r>
            <a:r>
              <a:rPr lang="hu-HU" b="1" dirty="0"/>
              <a:t>alkotmány</a:t>
            </a:r>
            <a:r>
              <a:rPr lang="hu-HU" dirty="0"/>
              <a:t> az állam (írott vagy íratlan) alaptörvénye, ami rögzíti az államformát, legfőbb állami szervezetek nevét és működési módját, az állampolgárok alapvető jogait és kötelességeit stb.</a:t>
            </a:r>
          </a:p>
          <a:p>
            <a:endParaRPr lang="hu-HU" dirty="0"/>
          </a:p>
          <a:p>
            <a:r>
              <a:rPr lang="hu-HU" dirty="0"/>
              <a:t>A </a:t>
            </a:r>
            <a:r>
              <a:rPr lang="hu-HU" b="1" dirty="0"/>
              <a:t>parlamentarizmus</a:t>
            </a:r>
            <a:r>
              <a:rPr lang="hu-HU" dirty="0"/>
              <a:t> egy olyan államforma, ami három tényezőn alapszik, államfő, végrehajtó hatalom és a parlament.</a:t>
            </a:r>
          </a:p>
          <a:p>
            <a:endParaRPr lang="hu-HU" dirty="0"/>
          </a:p>
          <a:p>
            <a:r>
              <a:rPr lang="hu-HU" dirty="0"/>
              <a:t>A </a:t>
            </a:r>
            <a:r>
              <a:rPr lang="hu-HU" b="1" dirty="0"/>
              <a:t>parlament</a:t>
            </a:r>
            <a:r>
              <a:rPr lang="hu-HU" dirty="0"/>
              <a:t> egy törvényhozó hatalom, ami több feladatot is ellát. Ilyen feladat a törvényhozás, alaptörvény megalkotás, végrehajtó hatalom felügyelete stb.</a:t>
            </a:r>
          </a:p>
          <a:p>
            <a:endParaRPr lang="hu-HU" dirty="0"/>
          </a:p>
          <a:p>
            <a:r>
              <a:rPr lang="hu-HU" dirty="0"/>
              <a:t>Egy </a:t>
            </a:r>
            <a:r>
              <a:rPr lang="hu-HU" b="1" dirty="0"/>
              <a:t>képviseleti rendszerben</a:t>
            </a:r>
            <a:r>
              <a:rPr lang="hu-HU" dirty="0"/>
              <a:t> a nép által közvetlen vagy közvetve megválasztott képviselők kerülnek be a parlamentbe (törvényhozó hatalomba) és ott képviselik a csoport érdekeit stb.</a:t>
            </a:r>
          </a:p>
          <a:p>
            <a:endParaRPr lang="hu-HU" dirty="0"/>
          </a:p>
          <a:p>
            <a:r>
              <a:rPr lang="hu-HU" dirty="0"/>
              <a:t>A </a:t>
            </a:r>
            <a:r>
              <a:rPr lang="hu-HU" b="1" dirty="0"/>
              <a:t>választójog</a:t>
            </a:r>
            <a:r>
              <a:rPr lang="hu-HU" dirty="0"/>
              <a:t> az állampolgárok azon joga, hogy részt vehetnek a képviselőválasztáson, illetve népszavazáson. Ezt lehet életkorhoz kötni, vagy cenzusos alapon szabályozni, azaz vagyoni helyzet vagy iskolázottsági szinthez szabni.</a:t>
            </a:r>
          </a:p>
          <a:p>
            <a:endParaRPr lang="hu-HU" dirty="0"/>
          </a:p>
          <a:p>
            <a:r>
              <a:rPr lang="hu-HU" dirty="0"/>
              <a:t>A </a:t>
            </a:r>
            <a:r>
              <a:rPr lang="hu-HU" b="1" dirty="0"/>
              <a:t>hatalommegosztás</a:t>
            </a:r>
            <a:r>
              <a:rPr lang="hu-HU" dirty="0"/>
              <a:t> az önkényuralmi helyzet elkerülésére szolgált, azonban mostanság már arra értendő, hogy a törvényhozó, végrehajtó és bírói hatalmat el kell egymástól különíteni mind személyi vonatkozás, mind intézményi szinten.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1980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0F92895D-FD18-4431-9B53-FEBE8155F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924000" cy="17776950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2723C5C8-65AF-4D7F-A6A9-987264E57F58}"/>
              </a:ext>
            </a:extLst>
          </p:cNvPr>
          <p:cNvSpPr txBox="1"/>
          <p:nvPr/>
        </p:nvSpPr>
        <p:spPr>
          <a:xfrm>
            <a:off x="27918238" y="13713463"/>
            <a:ext cx="40988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6000" i="1" u="sng" dirty="0">
                <a:solidFill>
                  <a:schemeClr val="bg1">
                    <a:lumMod val="95000"/>
                  </a:schemeClr>
                </a:solidFill>
              </a:rPr>
              <a:t>Marxizmus (utópikus)</a:t>
            </a:r>
            <a:endParaRPr lang="hu-HU" sz="6000" dirty="0">
              <a:solidFill>
                <a:schemeClr val="bg1">
                  <a:lumMod val="95000"/>
                </a:schemeClr>
              </a:solidFill>
            </a:endParaRPr>
          </a:p>
          <a:p>
            <a:endParaRPr lang="hu-HU" sz="6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D026399F-8409-440D-9597-9FEA9EBF1AA7}"/>
              </a:ext>
            </a:extLst>
          </p:cNvPr>
          <p:cNvSpPr txBox="1"/>
          <p:nvPr/>
        </p:nvSpPr>
        <p:spPr>
          <a:xfrm>
            <a:off x="14738555" y="21095670"/>
            <a:ext cx="105401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Karl Marx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 és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Friedrich Engels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 által kidolgozott politikai irányzat a marxizmus, amit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szocialista alapokra helyeztek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. Nézetük szerint a történelem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két osztály harcának eredménye a gazdagok és nincstelenek között.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 Szerinte a kezdetekben a társadalom egyetlen közösséget alkotott mivel nem létezett magántulajdon, és annak megjelenése után a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gazdagok egyre jobban kizsákmányolják a szegényeket (proletárok).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 Szerinte egy idő után ez így tarthatatlan lesz és a legfejlettebb gazdaságú országokban egy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véres proletárforradalom fog kitörni,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 ami végig söpör majd a világon. Ilyenkor a proletárok (nincstelenek) mindaddig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diktatúrát fognak fenntartani, amíg a magántulajdon teljesen meg nem szűnik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. Végül megszületik a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kommunizmus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, ahol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nem lesz magántulajdon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, mindenki a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közért cselekszik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 és csak annyi jusst fog mindenki elvenni, amennyire szüksége van. Ez az elképzelés azonban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nem veszi figyelembe az emberi hibák kérdését.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 (kapzsiság, gonoszság, stb.)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1463A3D0-5B2F-4555-933A-2986A0CB2EF8}"/>
              </a:ext>
            </a:extLst>
          </p:cNvPr>
          <p:cNvSpPr txBox="1"/>
          <p:nvPr/>
        </p:nvSpPr>
        <p:spPr>
          <a:xfrm>
            <a:off x="645349" y="378698"/>
            <a:ext cx="7823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i="1" u="sng" dirty="0"/>
              <a:t>Állam- és alkotmányos fogalmak</a:t>
            </a:r>
            <a:endParaRPr lang="hu-HU" sz="4000" dirty="0"/>
          </a:p>
          <a:p>
            <a:endParaRPr lang="hu-HU" sz="4000" dirty="0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D11FF8E0-1154-4158-B3AF-FD9399A6163A}"/>
              </a:ext>
            </a:extLst>
          </p:cNvPr>
          <p:cNvSpPr txBox="1"/>
          <p:nvPr/>
        </p:nvSpPr>
        <p:spPr>
          <a:xfrm>
            <a:off x="648934" y="1397675"/>
            <a:ext cx="1064833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Az </a:t>
            </a:r>
            <a:r>
              <a:rPr lang="hu-HU" b="1" dirty="0"/>
              <a:t>alkotmány</a:t>
            </a:r>
            <a:r>
              <a:rPr lang="hu-HU" dirty="0"/>
              <a:t> az állam (írott vagy íratlan) alaptörvénye, ami rögzíti az államformát, legfőbb állami szervezetek nevét és működési módját, az állampolgárok alapvető jogait és kötelességeit stb.</a:t>
            </a:r>
          </a:p>
          <a:p>
            <a:endParaRPr lang="hu-HU" dirty="0"/>
          </a:p>
          <a:p>
            <a:r>
              <a:rPr lang="hu-HU" dirty="0"/>
              <a:t>A </a:t>
            </a:r>
            <a:r>
              <a:rPr lang="hu-HU" b="1" dirty="0"/>
              <a:t>parlamentarizmus</a:t>
            </a:r>
            <a:r>
              <a:rPr lang="hu-HU" dirty="0"/>
              <a:t> egy olyan államforma, ami három tényezőn alapszik, államfő, végrehajtó hatalom és a parlament.</a:t>
            </a:r>
          </a:p>
          <a:p>
            <a:endParaRPr lang="hu-HU" dirty="0"/>
          </a:p>
          <a:p>
            <a:r>
              <a:rPr lang="hu-HU" dirty="0"/>
              <a:t>A </a:t>
            </a:r>
            <a:r>
              <a:rPr lang="hu-HU" b="1" dirty="0"/>
              <a:t>parlament</a:t>
            </a:r>
            <a:r>
              <a:rPr lang="hu-HU" dirty="0"/>
              <a:t> egy törvényhozó hatalom, ami több feladatot is ellát. Ilyen feladat a törvényhozás, alaptörvény megalkotás, végrehajtó hatalom felügyelete stb.</a:t>
            </a:r>
          </a:p>
          <a:p>
            <a:endParaRPr lang="hu-HU" dirty="0"/>
          </a:p>
          <a:p>
            <a:r>
              <a:rPr lang="hu-HU" dirty="0"/>
              <a:t>Egy </a:t>
            </a:r>
            <a:r>
              <a:rPr lang="hu-HU" b="1" dirty="0"/>
              <a:t>képviseleti rendszerben</a:t>
            </a:r>
            <a:r>
              <a:rPr lang="hu-HU" dirty="0"/>
              <a:t> a nép által közvetlen vagy közvetve megválasztott képviselők kerülnek be a parlamentbe (törvényhozó hatalomba) és ott képviselik a csoport érdekeit stb.</a:t>
            </a:r>
          </a:p>
          <a:p>
            <a:endParaRPr lang="hu-HU" dirty="0"/>
          </a:p>
          <a:p>
            <a:r>
              <a:rPr lang="hu-HU" dirty="0"/>
              <a:t>A </a:t>
            </a:r>
            <a:r>
              <a:rPr lang="hu-HU" b="1" dirty="0"/>
              <a:t>választójog</a:t>
            </a:r>
            <a:r>
              <a:rPr lang="hu-HU" dirty="0"/>
              <a:t> az állampolgárok azon joga, hogy részt vehetnek a képviselőválasztáson, illetve népszavazáson. Ezt lehet életkorhoz kötni, vagy cenzusos alapon szabályozni, azaz vagyoni helyzet vagy iskolázottsági szinthez szabni.</a:t>
            </a:r>
          </a:p>
          <a:p>
            <a:endParaRPr lang="hu-HU" dirty="0"/>
          </a:p>
          <a:p>
            <a:r>
              <a:rPr lang="hu-HU" dirty="0"/>
              <a:t>A </a:t>
            </a:r>
            <a:r>
              <a:rPr lang="hu-HU" b="1" dirty="0"/>
              <a:t>hatalommegosztás</a:t>
            </a:r>
            <a:r>
              <a:rPr lang="hu-HU" dirty="0"/>
              <a:t> az önkényuralmi helyzet elkerülésére szolgált, azonban mostanság már arra értendő, hogy a törvényhozó, végrehajtó és bírói hatalmat el kell egymástól különíteni mind személyi vonatkozás, mind intézményi szinten.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63927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0F92895D-FD18-4431-9B53-FEBE8155F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91940"/>
            <a:ext cx="12192000" cy="8049940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1463A3D0-5B2F-4555-933A-2986A0CB2EF8}"/>
              </a:ext>
            </a:extLst>
          </p:cNvPr>
          <p:cNvSpPr txBox="1"/>
          <p:nvPr/>
        </p:nvSpPr>
        <p:spPr>
          <a:xfrm>
            <a:off x="-8921131" y="-7492733"/>
            <a:ext cx="7823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i="1" u="sng" dirty="0"/>
              <a:t>Állam- és alkotmányos fogalmak</a:t>
            </a:r>
            <a:endParaRPr lang="hu-HU" sz="4000" dirty="0"/>
          </a:p>
          <a:p>
            <a:endParaRPr lang="hu-HU" sz="4000" dirty="0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D11FF8E0-1154-4158-B3AF-FD9399A6163A}"/>
              </a:ext>
            </a:extLst>
          </p:cNvPr>
          <p:cNvSpPr txBox="1"/>
          <p:nvPr/>
        </p:nvSpPr>
        <p:spPr>
          <a:xfrm>
            <a:off x="-11746266" y="-2816156"/>
            <a:ext cx="1064833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Az </a:t>
            </a:r>
            <a:r>
              <a:rPr lang="hu-HU" b="1" dirty="0"/>
              <a:t>alkotmány</a:t>
            </a:r>
            <a:r>
              <a:rPr lang="hu-HU" dirty="0"/>
              <a:t> az állam (írott vagy íratlan) alaptörvénye, ami rögzíti az államformát, legfőbb állami szervezetek nevét és működési módját, az állampolgárok alapvető jogait és kötelességeit stb.</a:t>
            </a:r>
          </a:p>
          <a:p>
            <a:endParaRPr lang="hu-HU" dirty="0"/>
          </a:p>
          <a:p>
            <a:r>
              <a:rPr lang="hu-HU" dirty="0"/>
              <a:t>A </a:t>
            </a:r>
            <a:r>
              <a:rPr lang="hu-HU" b="1" dirty="0"/>
              <a:t>parlamentarizmus</a:t>
            </a:r>
            <a:r>
              <a:rPr lang="hu-HU" dirty="0"/>
              <a:t> egy olyan államforma, ami három tényezőn alapszik, államfő, végrehajtó hatalom és a parlament.</a:t>
            </a:r>
          </a:p>
          <a:p>
            <a:endParaRPr lang="hu-HU" dirty="0"/>
          </a:p>
          <a:p>
            <a:r>
              <a:rPr lang="hu-HU" dirty="0"/>
              <a:t>A </a:t>
            </a:r>
            <a:r>
              <a:rPr lang="hu-HU" b="1" dirty="0"/>
              <a:t>parlament</a:t>
            </a:r>
            <a:r>
              <a:rPr lang="hu-HU" dirty="0"/>
              <a:t> egy törvényhozó hatalom, ami több feladatot is ellát. Ilyen feladat a törvényhozás, alaptörvény megalkotás, végrehajtó hatalom felügyelete stb.</a:t>
            </a:r>
          </a:p>
          <a:p>
            <a:endParaRPr lang="hu-HU" dirty="0"/>
          </a:p>
          <a:p>
            <a:r>
              <a:rPr lang="hu-HU" dirty="0"/>
              <a:t>Egy </a:t>
            </a:r>
            <a:r>
              <a:rPr lang="hu-HU" b="1" dirty="0"/>
              <a:t>képviseleti rendszerben</a:t>
            </a:r>
            <a:r>
              <a:rPr lang="hu-HU" dirty="0"/>
              <a:t> a nép által közvetlen vagy közvetve megválasztott képviselők kerülnek be a parlamentbe (törvényhozó hatalomba) és ott képviselik a csoport érdekeit stb.</a:t>
            </a:r>
          </a:p>
          <a:p>
            <a:endParaRPr lang="hu-HU" dirty="0"/>
          </a:p>
          <a:p>
            <a:r>
              <a:rPr lang="hu-HU" dirty="0"/>
              <a:t>A </a:t>
            </a:r>
            <a:r>
              <a:rPr lang="hu-HU" b="1" dirty="0"/>
              <a:t>választójog</a:t>
            </a:r>
            <a:r>
              <a:rPr lang="hu-HU" dirty="0"/>
              <a:t> az állampolgárok azon joga, hogy részt vehetnek a képviselőválasztáson, illetve népszavazáson. Ezt lehet életkorhoz kötni, vagy cenzusos alapon szabályozni, azaz vagyoni helyzet vagy iskolázottsági szinthez szabni.</a:t>
            </a:r>
          </a:p>
          <a:p>
            <a:endParaRPr lang="hu-HU" dirty="0"/>
          </a:p>
          <a:p>
            <a:r>
              <a:rPr lang="hu-HU" dirty="0"/>
              <a:t>A </a:t>
            </a:r>
            <a:r>
              <a:rPr lang="hu-HU" b="1" dirty="0"/>
              <a:t>hatalommegosztás</a:t>
            </a:r>
            <a:r>
              <a:rPr lang="hu-HU" dirty="0"/>
              <a:t> az önkényuralmi helyzet elkerülésére szolgált, azonban mostanság már arra értendő, hogy a törvényhozó, végrehajtó és bírói hatalmat el kell egymástól különíteni mind személyi vonatkozás, mind intézményi szinten.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99855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1702</Words>
  <Application>Microsoft Office PowerPoint</Application>
  <PresentationFormat>Szélesvásznú</PresentationFormat>
  <Paragraphs>91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Office-téma</vt:lpstr>
      <vt:lpstr>A korszak főbb eszmeáramlatainak jellemzői források alapján.</vt:lpstr>
      <vt:lpstr>A korszak főbb eszmeáramlatainak jellemzői források alapján.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korszak főbb eszmeáramlatainak jellemzői források alapján.</dc:title>
  <dc:creator>User</dc:creator>
  <cp:lastModifiedBy>User</cp:lastModifiedBy>
  <cp:revision>8</cp:revision>
  <dcterms:created xsi:type="dcterms:W3CDTF">2024-03-06T10:09:41Z</dcterms:created>
  <dcterms:modified xsi:type="dcterms:W3CDTF">2024-03-06T11:00:57Z</dcterms:modified>
</cp:coreProperties>
</file>