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5"/>
  </p:notesMasterIdLst>
  <p:sldIdLst>
    <p:sldId id="256" r:id="rId2"/>
    <p:sldId id="262" r:id="rId3"/>
    <p:sldId id="261" r:id="rId4"/>
  </p:sldIdLst>
  <p:sldSz cx="9144000" cy="5143500" type="screen16x9"/>
  <p:notesSz cx="6858000" cy="9144000"/>
  <p:embeddedFontLst>
    <p:embeddedFont>
      <p:font typeface="Barlow" panose="020B0604020202020204" charset="-18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338E8-C638-4DEE-8D84-B61492460F5D}">
  <a:tblStyle styleId="{318338E8-C638-4DEE-8D84-B61492460F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6E11E0-AA39-41E2-9A49-BCDD4B1A4B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7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3025" y="1328550"/>
            <a:ext cx="5907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55725" y="3774925"/>
            <a:ext cx="4787100" cy="448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72925" y="0"/>
            <a:ext cx="0" cy="409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4731608" y="1444950"/>
            <a:ext cx="2947800" cy="2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2"/>
          </p:nvPr>
        </p:nvSpPr>
        <p:spPr>
          <a:xfrm>
            <a:off x="1464588" y="1444950"/>
            <a:ext cx="2947800" cy="2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23"/>
          <p:cNvCxnSpPr/>
          <p:nvPr/>
        </p:nvCxnSpPr>
        <p:spPr>
          <a:xfrm rot="10800000">
            <a:off x="3565050" y="4882775"/>
            <a:ext cx="560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3"/>
          <p:cNvSpPr/>
          <p:nvPr/>
        </p:nvSpPr>
        <p:spPr>
          <a:xfrm>
            <a:off x="180925" y="1043900"/>
            <a:ext cx="384000" cy="33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>
            <a:off x="372925" y="0"/>
            <a:ext cx="0" cy="23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7" name="Google Shape;137;p23"/>
          <p:cNvPicPr preferRelativeResize="0"/>
          <p:nvPr/>
        </p:nvPicPr>
        <p:blipFill rotWithShape="1">
          <a:blip r:embed="rId2">
            <a:alphaModFix/>
          </a:blip>
          <a:srcRect b="38088"/>
          <a:stretch/>
        </p:blipFill>
        <p:spPr>
          <a:xfrm rot="-5400000">
            <a:off x="6775863" y="2236800"/>
            <a:ext cx="4039200" cy="6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/>
          <p:nvPr/>
        </p:nvSpPr>
        <p:spPr>
          <a:xfrm>
            <a:off x="0" y="1457875"/>
            <a:ext cx="374700" cy="3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13" name="Google Shape;213;p31"/>
          <p:cNvCxnSpPr/>
          <p:nvPr/>
        </p:nvCxnSpPr>
        <p:spPr>
          <a:xfrm>
            <a:off x="1200" y="4871900"/>
            <a:ext cx="55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1"/>
          <p:cNvCxnSpPr/>
          <p:nvPr/>
        </p:nvCxnSpPr>
        <p:spPr>
          <a:xfrm>
            <a:off x="8729000" y="0"/>
            <a:ext cx="0" cy="372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/>
          <p:nvPr/>
        </p:nvSpPr>
        <p:spPr>
          <a:xfrm rot="-5400000" flipH="1">
            <a:off x="8094225" y="2900550"/>
            <a:ext cx="1793700" cy="30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 rot="5400000">
            <a:off x="7774425" y="3926691"/>
            <a:ext cx="243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2"/>
          <p:cNvSpPr/>
          <p:nvPr/>
        </p:nvSpPr>
        <p:spPr>
          <a:xfrm flipH="1">
            <a:off x="157475" y="4754000"/>
            <a:ext cx="3580800" cy="38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Barlow"/>
              <a:buNone/>
              <a:defRPr sz="31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9" r:id="rId2"/>
    <p:sldLayoutId id="2147483677" r:id="rId3"/>
    <p:sldLayoutId id="214748367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/>
          <p:nvPr/>
        </p:nvSpPr>
        <p:spPr>
          <a:xfrm>
            <a:off x="874025" y="1192475"/>
            <a:ext cx="6105300" cy="395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0" name="Google Shape;230;p36"/>
          <p:cNvSpPr txBox="1">
            <a:spLocks noGrp="1"/>
          </p:cNvSpPr>
          <p:nvPr>
            <p:ph type="ctrTitle"/>
          </p:nvPr>
        </p:nvSpPr>
        <p:spPr>
          <a:xfrm>
            <a:off x="973025" y="1328550"/>
            <a:ext cx="59073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4400" i="1" dirty="0"/>
              <a:t>Németország nagyhatalommá válása</a:t>
            </a:r>
            <a:endParaRPr sz="4400" dirty="0"/>
          </a:p>
        </p:txBody>
      </p:sp>
      <p:sp>
        <p:nvSpPr>
          <p:cNvPr id="231" name="Google Shape;231;p36"/>
          <p:cNvSpPr txBox="1">
            <a:spLocks noGrp="1"/>
          </p:cNvSpPr>
          <p:nvPr>
            <p:ph type="subTitle" idx="1"/>
          </p:nvPr>
        </p:nvSpPr>
        <p:spPr>
          <a:xfrm>
            <a:off x="4455725" y="3774925"/>
            <a:ext cx="47871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32" name="Google Shape;232;p36"/>
          <p:cNvCxnSpPr/>
          <p:nvPr/>
        </p:nvCxnSpPr>
        <p:spPr>
          <a:xfrm>
            <a:off x="1944575" y="3446480"/>
            <a:ext cx="729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r="23902"/>
          <a:stretch/>
        </p:blipFill>
        <p:spPr>
          <a:xfrm rot="5400000">
            <a:off x="1308850" y="2656925"/>
            <a:ext cx="1304925" cy="3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499475" y="300926"/>
            <a:ext cx="1644525" cy="42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5">
            <a:alphaModFix/>
          </a:blip>
          <a:srcRect b="30579"/>
          <a:stretch/>
        </p:blipFill>
        <p:spPr>
          <a:xfrm rot="10800000">
            <a:off x="2161575" y="-6650"/>
            <a:ext cx="4008150" cy="7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endParaRPr dirty="0"/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2"/>
          </p:nvPr>
        </p:nvSpPr>
        <p:spPr>
          <a:xfrm>
            <a:off x="854330" y="1101285"/>
            <a:ext cx="3877278" cy="3724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/>
              <a:t>Az 1848-as </a:t>
            </a:r>
            <a:r>
              <a:rPr lang="hu-HU" b="1" dirty="0"/>
              <a:t>Népek Tavasza nem hozta meg a német egységet</a:t>
            </a:r>
            <a:r>
              <a:rPr lang="hu-HU" dirty="0"/>
              <a:t>. A második ipari forradalom azonban kedvező hatással volt a német iparra. A </a:t>
            </a:r>
            <a:r>
              <a:rPr lang="hu-HU" b="1" dirty="0"/>
              <a:t>szénbányászat</a:t>
            </a:r>
            <a:r>
              <a:rPr lang="hu-HU" dirty="0"/>
              <a:t> és az </a:t>
            </a:r>
            <a:r>
              <a:rPr lang="hu-HU" b="1" dirty="0"/>
              <a:t>angol tőkések pénze fellendítette a gazdaságot</a:t>
            </a:r>
            <a:r>
              <a:rPr lang="hu-HU" dirty="0"/>
              <a:t>, így Poroszország az acél bányászatában vezető országgá vált.</a:t>
            </a:r>
            <a:endParaRPr sz="11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13536C7-157F-4190-8294-AA8F6F06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08" y="1154679"/>
            <a:ext cx="3877278" cy="20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i="1" u="sng" dirty="0"/>
              <a:t>A német egység kialakulása</a:t>
            </a:r>
            <a:br>
              <a:rPr lang="hu-HU" dirty="0"/>
            </a:br>
            <a:endParaRPr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1"/>
          </p:nvPr>
        </p:nvSpPr>
        <p:spPr>
          <a:xfrm>
            <a:off x="4731608" y="1154679"/>
            <a:ext cx="3877278" cy="3543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100" dirty="0"/>
              <a:t>1863-ban sikerült </a:t>
            </a:r>
            <a:r>
              <a:rPr lang="hu-HU" sz="1100" b="1" dirty="0"/>
              <a:t>Oroszországgal jó kapcsolatot kialakítani</a:t>
            </a:r>
            <a:r>
              <a:rPr lang="hu-HU" sz="1100" dirty="0"/>
              <a:t>, ezután Ausztria ellen fordultak. </a:t>
            </a:r>
            <a:r>
              <a:rPr lang="hu-HU" sz="1100" b="1" dirty="0"/>
              <a:t>1866-ban a </a:t>
            </a:r>
            <a:r>
              <a:rPr lang="hu-HU" sz="1100" b="1" dirty="0" err="1"/>
              <a:t>königgrätzi</a:t>
            </a:r>
            <a:r>
              <a:rPr lang="hu-HU" sz="1100" b="1" dirty="0"/>
              <a:t> csatában </a:t>
            </a:r>
            <a:r>
              <a:rPr lang="hu-HU" sz="1100" dirty="0"/>
              <a:t>legyőzik az osztrák hadsereget, és Prágában enyhe feltételekkel békét kötnek. Ausztriának </a:t>
            </a:r>
            <a:r>
              <a:rPr lang="hu-HU" sz="1100" b="1" dirty="0"/>
              <a:t>nem kellett területeket veszítenie</a:t>
            </a:r>
            <a:r>
              <a:rPr lang="hu-HU" sz="1100" dirty="0"/>
              <a:t>, viszont </a:t>
            </a:r>
            <a:r>
              <a:rPr lang="hu-HU" sz="1100" b="1" dirty="0"/>
              <a:t>nem akadályozhatta meg a porosz vezetésű német egység létrejöttét.</a:t>
            </a:r>
            <a:endParaRPr lang="hu-HU" sz="1100" dirty="0"/>
          </a:p>
          <a:p>
            <a:r>
              <a:rPr lang="hu-HU" sz="1100" b="1" dirty="0"/>
              <a:t>1870-ben Poroszország támadást indított Franciaország ellen és a </a:t>
            </a:r>
            <a:r>
              <a:rPr lang="hu-HU" sz="1100" b="1" dirty="0" err="1"/>
              <a:t>sedani</a:t>
            </a:r>
            <a:r>
              <a:rPr lang="hu-HU" sz="1100" b="1" dirty="0"/>
              <a:t> csatában meg is semmisítik a francia sereget.</a:t>
            </a:r>
            <a:r>
              <a:rPr lang="hu-HU" sz="1100" dirty="0"/>
              <a:t> A győzelem hatására a délnémet államok is csatlakoznak a szövetséghez. A </a:t>
            </a:r>
            <a:r>
              <a:rPr lang="hu-HU" sz="1100" b="1" dirty="0"/>
              <a:t>Német Császárság megszületését 1871. január 18-án a </a:t>
            </a:r>
            <a:r>
              <a:rPr lang="hu-HU" sz="1100" b="1" dirty="0" err="1"/>
              <a:t>versaillesi</a:t>
            </a:r>
            <a:r>
              <a:rPr lang="hu-HU" sz="1100" b="1" dirty="0"/>
              <a:t> palota tükörtermében mondják ki.</a:t>
            </a:r>
            <a:endParaRPr lang="hu-HU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2"/>
          </p:nvPr>
        </p:nvSpPr>
        <p:spPr>
          <a:xfrm>
            <a:off x="854330" y="1101285"/>
            <a:ext cx="3877278" cy="3724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100" dirty="0"/>
              <a:t>A német egység megteremtésére </a:t>
            </a:r>
            <a:r>
              <a:rPr lang="hu-HU" sz="1100" b="1" dirty="0"/>
              <a:t>dinasztikus megoldás</a:t>
            </a:r>
            <a:r>
              <a:rPr lang="hu-HU" sz="1100" dirty="0"/>
              <a:t> kerül előtérbe. Ekkoriban a </a:t>
            </a:r>
            <a:r>
              <a:rPr lang="hu-HU" sz="1100" b="1" dirty="0"/>
              <a:t>két</a:t>
            </a:r>
            <a:r>
              <a:rPr lang="hu-HU" sz="1100" dirty="0"/>
              <a:t> </a:t>
            </a:r>
            <a:r>
              <a:rPr lang="hu-HU" sz="1100" b="1" dirty="0"/>
              <a:t>legjelentősebb német uralkodóház</a:t>
            </a:r>
            <a:r>
              <a:rPr lang="hu-HU" sz="1100" dirty="0"/>
              <a:t> a </a:t>
            </a:r>
            <a:r>
              <a:rPr lang="hu-HU" sz="1100" b="1" dirty="0"/>
              <a:t>Habsburg </a:t>
            </a:r>
            <a:r>
              <a:rPr lang="hu-HU" sz="1100" dirty="0"/>
              <a:t>és a </a:t>
            </a:r>
            <a:r>
              <a:rPr lang="hu-HU" sz="1100" b="1" dirty="0"/>
              <a:t>Hohenzollern</a:t>
            </a:r>
            <a:r>
              <a:rPr lang="hu-HU" sz="1100" dirty="0"/>
              <a:t> volt. A </a:t>
            </a:r>
            <a:r>
              <a:rPr lang="hu-HU" sz="1100" b="1" dirty="0"/>
              <a:t>Habsburgok a német nemzetek lazább egységét</a:t>
            </a:r>
            <a:r>
              <a:rPr lang="hu-HU" sz="1100" dirty="0"/>
              <a:t> akarta megvalósítani, ez az úgynevezett </a:t>
            </a:r>
            <a:r>
              <a:rPr lang="hu-HU" sz="1100" b="1" dirty="0"/>
              <a:t>nagy német egység</a:t>
            </a:r>
            <a:r>
              <a:rPr lang="hu-HU" sz="1100" dirty="0"/>
              <a:t>. A XVIII. század közepért </a:t>
            </a:r>
            <a:r>
              <a:rPr lang="hu-HU" sz="1100" b="1" dirty="0"/>
              <a:t>Poroszország katonailag és gazdaságilag is a Habsburg Birodalom fölé került.</a:t>
            </a:r>
            <a:r>
              <a:rPr lang="hu-HU" sz="1100" dirty="0"/>
              <a:t> Döntő tényező volt, hogy Poroszország </a:t>
            </a:r>
            <a:r>
              <a:rPr lang="hu-HU" sz="1100" dirty="0" err="1"/>
              <a:t>etnikailag</a:t>
            </a:r>
            <a:r>
              <a:rPr lang="hu-HU" sz="1100" dirty="0"/>
              <a:t> német volt. Egy az </a:t>
            </a:r>
            <a:r>
              <a:rPr lang="hu-HU" sz="1100" b="1" dirty="0"/>
              <a:t>Ausztria nélküli, porosz Németország létrejötte</a:t>
            </a:r>
            <a:r>
              <a:rPr lang="hu-HU" sz="1100" dirty="0"/>
              <a:t>, a modern egységes nemzetállam ígéretét kecsegtette, ez lett a </a:t>
            </a:r>
            <a:r>
              <a:rPr lang="hu-HU" sz="1100" b="1" dirty="0"/>
              <a:t>kis német egység</a:t>
            </a:r>
            <a:r>
              <a:rPr lang="hu-HU" sz="1100" dirty="0"/>
              <a:t>.</a:t>
            </a:r>
          </a:p>
          <a:p>
            <a:r>
              <a:rPr lang="hu-HU" sz="1100" b="1" dirty="0"/>
              <a:t>III. Frigyes</a:t>
            </a:r>
            <a:r>
              <a:rPr lang="hu-HU" sz="1100" dirty="0"/>
              <a:t> idején a </a:t>
            </a:r>
            <a:r>
              <a:rPr lang="hu-HU" sz="1100" b="1" dirty="0"/>
              <a:t>porosz gazdaság, oktatás és hadsereg fejlődésnek indult</a:t>
            </a:r>
            <a:r>
              <a:rPr lang="hu-HU" sz="1100" dirty="0"/>
              <a:t>. Ebben nagy szerepet játszott </a:t>
            </a:r>
            <a:r>
              <a:rPr lang="hu-HU" sz="1100" b="1" dirty="0"/>
              <a:t>Otto von Bismarck porosz miniszterelnök</a:t>
            </a:r>
            <a:r>
              <a:rPr lang="hu-HU" sz="1100" dirty="0"/>
              <a:t> is, aki főleg a </a:t>
            </a:r>
            <a:r>
              <a:rPr lang="hu-HU" sz="1100" b="1" dirty="0"/>
              <a:t>hadsereget reformálta meg</a:t>
            </a:r>
            <a:r>
              <a:rPr lang="hu-HU" sz="1100" dirty="0"/>
              <a:t> új típusú fegyverekkel. Mivel Bismarck tudta, hogy a szomszédos Oroszországnak, Franciaországnak és Ausztriának nem áll érdekében egy erős Németország létrejötte, ezért úgy döntött egyesével számol le a fenyegetéssel.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rman Armed Forces International Engagements by Slidesgo">
  <a:themeElements>
    <a:clrScheme name="Simple Light">
      <a:dk1>
        <a:srgbClr val="000000"/>
      </a:dk1>
      <a:lt1>
        <a:srgbClr val="BD2D2C"/>
      </a:lt1>
      <a:dk2>
        <a:srgbClr val="DFDFD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293</Words>
  <Application>Microsoft Office PowerPoint</Application>
  <PresentationFormat>Diavetítés a képernyőre (16:9 oldalarány)</PresentationFormat>
  <Paragraphs>8</Paragraphs>
  <Slides>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Arial</vt:lpstr>
      <vt:lpstr>Barlow</vt:lpstr>
      <vt:lpstr>German Armed Forces International Engagements by Slidesgo</vt:lpstr>
      <vt:lpstr>Németország nagyhatalommá válása</vt:lpstr>
      <vt:lpstr>Előzmények </vt:lpstr>
      <vt:lpstr>A német egység kialakulása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Németország nagyhatalommá válása</dc:title>
  <cp:lastModifiedBy>User</cp:lastModifiedBy>
  <cp:revision>4</cp:revision>
  <dcterms:modified xsi:type="dcterms:W3CDTF">2024-03-06T09:15:02Z</dcterms:modified>
</cp:coreProperties>
</file>