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7" r:id="rId2"/>
    <p:sldMasterId id="2147483739" r:id="rId3"/>
    <p:sldMasterId id="2147483751" r:id="rId4"/>
    <p:sldMasterId id="2147483769" r:id="rId5"/>
    <p:sldMasterId id="2147483787" r:id="rId6"/>
  </p:sldMasterIdLst>
  <p:sldIdLst>
    <p:sldId id="260" r:id="rId7"/>
    <p:sldId id="261" r:id="rId8"/>
    <p:sldId id="263" r:id="rId9"/>
    <p:sldId id="264" r:id="rId10"/>
    <p:sldId id="266" r:id="rId11"/>
    <p:sldId id="265" r:id="rId12"/>
    <p:sldId id="267" r:id="rId13"/>
    <p:sldId id="270" r:id="rId14"/>
    <p:sldId id="272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56" r:id="rId24"/>
    <p:sldId id="257" r:id="rId25"/>
    <p:sldId id="258" r:id="rId26"/>
    <p:sldId id="259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01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8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714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90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04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1309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10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936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7082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38FF2-B60D-4256-BE12-BCF90A87B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A7EDCF-6827-46F7-9907-604764D0E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C3E395-004C-4D9D-936E-7074121F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3CC253-3A00-4EAC-AE70-04450E54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EF194D-F521-42EE-B002-CF806877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578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45EC98-E137-4D3C-B473-ACB97018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5D3F2E-C9F5-4CA2-A537-8948A577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DBAB16-D00C-46F1-8495-1D222C55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C16FC1-2759-4457-A36E-7D26A8A1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A0615C-D485-4501-84BB-0F88D431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29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4327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29DAD1-D96F-43F1-8863-6AF00DC9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2D8CAA-E1A2-4DE0-B7BD-808D38C2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2A6860-ABA8-47EF-B6AD-E52FE99E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D38B05-021B-46E5-B2F7-EF4C8BCF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7349F32-AFCF-4F88-A78F-98C60035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034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08139-99E3-4E84-B316-CDA48D28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671942-357C-4E02-8A6A-670FD3750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E6DEDC-C1B8-4AE4-B836-6D332119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CD13B2-B329-4C60-A376-2659AB3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976421-FEBC-4174-8EE3-B370C67A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5296BC-AE51-41C4-8F72-2879BA7C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297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DE3DA-16A0-453B-A23C-AA350A3F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82251B-43D8-4FBE-978B-D2989FAA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B21A42A-E6C8-48D9-B5F5-797551B3F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2AFB7F0-F53F-40E2-8D5D-4E7431359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F1BDA55-944E-4CE2-8459-AD34BC580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24B8267-53AF-4440-B644-4B391BC0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116A9B2-102E-4E28-9582-5BA219C4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6CF9E20-4CF0-4C35-9E80-DA06B12D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974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00A27C-0F9D-4C19-A21D-AF25E16B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8A9DB29-F9B9-4AED-BCAB-392DB150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028961C-A363-4014-8E14-22923615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40F303-88B6-411E-95D2-7EEB0001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1203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AAE02BB-5206-465D-B138-96331038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F0048DD-2813-4E16-8210-EAF951CA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5C5417C-17C9-491C-847E-615E6AA6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0038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D9E8F0-9E4A-4499-A542-B9E5F1BC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23D27E-2B14-4472-B22D-6C3DDA7E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003029-9552-4D42-9D0C-0262DC54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D81DD6-37FB-49AA-9F7F-557477CE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028ED1-C9BF-4452-86C6-CC9EE743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6258ECE-8505-4A51-9C95-A7F9D3A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8280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9AC279-4C70-413D-B7A0-93F22A70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CB5F856-8517-41AE-8FB5-0B9751FB2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366A7D-F7E2-483A-BC22-6A69B116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C3B7C5-AC49-4200-84BA-3D3806A8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FFC09D-94B1-4CA2-A82A-9579E9FE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CB0D87-6010-4172-9A8B-BC76179E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3764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54A94-F9E3-4E72-B2C7-B192ECB2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CE4B9A8-7962-4E5C-9F0D-4FE206780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32899E-4E6B-46FA-B51D-D72ADC19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517AAD-14D5-4AAC-99A2-351CB5F3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6EA71D-8981-4D2D-AF9F-DE1AE756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72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47ADECE-7451-40A1-9F4C-D9DF3E522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B1A0D52-1486-4A8F-AD27-04447131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E8D2CF-CFB7-4191-B65A-8915DFB0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7ADE6F-26C2-489C-B07B-073AE295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65BCAAB-4D52-49B1-81E5-F06B9C00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552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9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006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5941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315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745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6276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8302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3443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8231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7716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9999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181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69366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0360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85340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017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9719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419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32446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3233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79419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5142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4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0419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8149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223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94881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53765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30327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11020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4980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3944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1529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798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8338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9684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8123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817074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15385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524021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9552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236434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01926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3362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300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49172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40633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1032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4294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90352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32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76617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8698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9740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0391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394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10346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406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54293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7513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196838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9604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67730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60531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284263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15875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536901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09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345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9282E35-C248-4EF1-98C4-56FC9E54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C1050A6-E917-464B-929C-27DDFF019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F55B21-0DB0-42DF-86A4-BB3ADD0A9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ABC819-B411-4E18-8E41-D85AA046B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02277E-D105-4E7E-A553-99917BCB4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84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20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5856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75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BB2F24-C517-4507-88C0-B879EEADFA02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7461A4-58E7-4E87-94EC-07B4B7F281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066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rgbClr val="0070C0"/>
            </a:gs>
            <a:gs pos="77000">
              <a:srgbClr val="00B0F0"/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66574-AF25-4EC3-BA01-FFB2F353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r>
              <a:rPr lang="hu-HU" sz="5400" b="1" dirty="0"/>
              <a:t>Az egyes keleti civilizációk vallási és kulturális jellemzőinek azonosítása.</a:t>
            </a:r>
            <a:br>
              <a:rPr lang="hu-HU" sz="5400" b="1" dirty="0"/>
            </a:br>
            <a:endParaRPr lang="hu-HU" sz="5400" b="1" dirty="0"/>
          </a:p>
        </p:txBody>
      </p:sp>
    </p:spTree>
    <p:extLst>
      <p:ext uri="{BB962C8B-B14F-4D97-AF65-F5344CB8AC3E}">
        <p14:creationId xmlns:p14="http://schemas.microsoft.com/office/powerpoint/2010/main" val="31463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F2EBDC-ED34-49AE-9737-B747D169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u="sng" dirty="0"/>
              <a:t>Szolón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EE835-81A6-4B0F-8144-F0BD44A9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Adósrabszolgaság eltörlése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Állam fellé való tartozások eltörlése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Lakosságot vagyoni csoportokba sorolta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500, 300, 200 és 100 mérősöknek nevezzük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megteremtette a demokrácia (népuralom) alapját</a:t>
            </a:r>
          </a:p>
        </p:txBody>
      </p:sp>
    </p:spTree>
    <p:extLst>
      <p:ext uri="{BB962C8B-B14F-4D97-AF65-F5344CB8AC3E}">
        <p14:creationId xmlns:p14="http://schemas.microsoft.com/office/powerpoint/2010/main" val="137648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AA451-51DA-40D7-86F4-36EF40CF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u="sng" dirty="0"/>
              <a:t>Kleiszthenész 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82059A-2FE5-49E2-9E00-CEEA5137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b="1" dirty="0"/>
              <a:t>Athén lakosságát területi alapon 10 </a:t>
            </a:r>
            <a:r>
              <a:rPr lang="hu-HU" b="1" dirty="0" err="1"/>
              <a:t>phülébe</a:t>
            </a:r>
            <a:r>
              <a:rPr lang="hu-HU" b="1" dirty="0"/>
              <a:t> osztotta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Minden </a:t>
            </a:r>
            <a:r>
              <a:rPr lang="hu-HU" dirty="0" err="1"/>
              <a:t>phülé</a:t>
            </a:r>
            <a:r>
              <a:rPr lang="hu-HU" dirty="0"/>
              <a:t> 3 részből állt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Tengerparti sáv, vidék és városi rész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Mindegyik résznek 50 képviselője van (500-ak tanácsa)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Legfőbb hatalom a népgyűlés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500-ak tanácsa javaslatokat tett nekik</a:t>
            </a:r>
          </a:p>
        </p:txBody>
      </p:sp>
    </p:spTree>
    <p:extLst>
      <p:ext uri="{BB962C8B-B14F-4D97-AF65-F5344CB8AC3E}">
        <p14:creationId xmlns:p14="http://schemas.microsoft.com/office/powerpoint/2010/main" val="332995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655208-2520-4E66-A2AA-F063D171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u="sng" dirty="0"/>
              <a:t>Periklész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C77193-B305-4BC3-B20B-10287FB78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Népgyűlések jelentőssé váltak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20 évnél idősebb athéni szabad férfiak akiknek mindkét felmenője athéni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Napidíjak osztása a megjelentek pénzéből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Hadsereg átszervezése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 err="1"/>
              <a:t>Sztratégoszok</a:t>
            </a:r>
            <a:r>
              <a:rPr lang="hu-HU" dirty="0"/>
              <a:t> (állam idézőjeles vezetői)</a:t>
            </a:r>
          </a:p>
          <a:p>
            <a:pPr marL="4000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Cserépszavazás	</a:t>
            </a:r>
          </a:p>
          <a:p>
            <a:pPr marL="800100"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Min 6000 főnek részt kell vennie (csak ekkor érvényes)</a:t>
            </a:r>
          </a:p>
        </p:txBody>
      </p:sp>
    </p:spTree>
    <p:extLst>
      <p:ext uri="{BB962C8B-B14F-4D97-AF65-F5344CB8AC3E}">
        <p14:creationId xmlns:p14="http://schemas.microsoft.com/office/powerpoint/2010/main" val="104071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0070C0"/>
            </a:gs>
            <a:gs pos="77000">
              <a:srgbClr val="00B0F0"/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E6C969-4317-46E1-8AA7-E5EC24A44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hódító háborúk társadalmi és politikai következményei a római köztársaság korában.</a:t>
            </a:r>
            <a:br>
              <a:rPr lang="hu-HU" b="1" i="1" dirty="0"/>
            </a:br>
            <a:endParaRPr lang="hu-HU" b="1" i="1" dirty="0"/>
          </a:p>
        </p:txBody>
      </p:sp>
    </p:spTree>
    <p:extLst>
      <p:ext uri="{BB962C8B-B14F-4D97-AF65-F5344CB8AC3E}">
        <p14:creationId xmlns:p14="http://schemas.microsoft.com/office/powerpoint/2010/main" val="309811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080D4-B38A-4665-94A9-2C01FA50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17275"/>
          </a:xfrm>
        </p:spPr>
        <p:txBody>
          <a:bodyPr>
            <a:normAutofit fontScale="90000"/>
          </a:bodyPr>
          <a:lstStyle/>
          <a:p>
            <a:pPr algn="l"/>
            <a:r>
              <a:rPr lang="hu-HU" i="1" u="sng" dirty="0">
                <a:effectLst/>
              </a:rPr>
              <a:t>Előzmények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8FC7B7-AF49-4705-9B3B-49D0F47C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26875"/>
            <a:ext cx="10353762" cy="5244861"/>
          </a:xfrm>
        </p:spPr>
        <p:txBody>
          <a:bodyPr/>
          <a:lstStyle/>
          <a:p>
            <a:r>
              <a:rPr lang="hu-HU" dirty="0"/>
              <a:t>Az utolsó király elüldözésével Róma köztársaság lett</a:t>
            </a:r>
          </a:p>
          <a:p>
            <a:pPr lvl="1"/>
            <a:r>
              <a:rPr lang="hu-HU" dirty="0"/>
              <a:t>Állam élére 2 vezető került a szenátus által → konzul</a:t>
            </a:r>
          </a:p>
          <a:p>
            <a:pPr lvl="1"/>
            <a:r>
              <a:rPr lang="hu-HU" dirty="0"/>
              <a:t>Rendkívüli esetekben a szenátus diktátort választhatott</a:t>
            </a:r>
          </a:p>
          <a:p>
            <a:r>
              <a:rPr lang="hu-HU" dirty="0"/>
              <a:t>Itáliai felsziget elfoglalása </a:t>
            </a:r>
            <a:r>
              <a:rPr lang="hu-HU" dirty="0">
                <a:effectLst/>
              </a:rPr>
              <a:t>„</a:t>
            </a:r>
            <a:r>
              <a:rPr lang="hu-HU" b="1" dirty="0">
                <a:effectLst/>
              </a:rPr>
              <a:t>oszd meg és uralkodj elven</a:t>
            </a:r>
            <a:r>
              <a:rPr lang="hu-HU" dirty="0">
                <a:effectLst/>
              </a:rPr>
              <a:t>”</a:t>
            </a:r>
          </a:p>
          <a:p>
            <a:r>
              <a:rPr lang="hu-HU" dirty="0">
                <a:effectLst/>
              </a:rPr>
              <a:t>Később punokkal vívott 3 győztes háború, több terjeszkedő háború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884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50EADF-F7FC-4000-97E9-21420735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i="1" u="sng" dirty="0">
                <a:effectLst/>
              </a:rPr>
              <a:t>Társadalmi következmények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C56C36-F4F0-49FD-A73B-07D163CBE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Hadifoglyok → rabszolgák (rabszolgakereskedők felvásárolták őket)</a:t>
            </a:r>
          </a:p>
          <a:p>
            <a:pPr lvl="1"/>
            <a:r>
              <a:rPr lang="hu-HU" dirty="0"/>
              <a:t>Adósrabszolgák eltörlése</a:t>
            </a:r>
          </a:p>
          <a:p>
            <a:pPr lvl="1"/>
            <a:r>
              <a:rPr lang="hu-HU" dirty="0"/>
              <a:t>Sorsuk a szakmai hozzáértésüktől függ</a:t>
            </a:r>
          </a:p>
          <a:p>
            <a:pPr lvl="2"/>
            <a:r>
              <a:rPr lang="hu-HU" dirty="0"/>
              <a:t>Bányák, gályák vagy cirkuszban (gladiátor) dolgoztak</a:t>
            </a:r>
          </a:p>
          <a:p>
            <a:pPr lvl="2"/>
            <a:r>
              <a:rPr lang="hu-HU" dirty="0"/>
              <a:t>Spartacus féle gladiátor felkelés (lázadások) / ritka esetben felszabadították őket</a:t>
            </a:r>
          </a:p>
          <a:p>
            <a:r>
              <a:rPr lang="hu-HU" dirty="0"/>
              <a:t>Parasztok sorsa:</a:t>
            </a:r>
          </a:p>
          <a:p>
            <a:pPr lvl="1"/>
            <a:r>
              <a:rPr lang="hu-HU" dirty="0"/>
              <a:t>Háborúban tönkrementek → nem volt aki művelte a földjeiket</a:t>
            </a:r>
          </a:p>
          <a:p>
            <a:pPr lvl="1"/>
            <a:r>
              <a:rPr lang="hu-HU" dirty="0"/>
              <a:t>A földeket felvásárolták a gazdag földbirtokosok → földönfutókká váltak</a:t>
            </a:r>
          </a:p>
        </p:txBody>
      </p:sp>
    </p:spTree>
    <p:extLst>
      <p:ext uri="{BB962C8B-B14F-4D97-AF65-F5344CB8AC3E}">
        <p14:creationId xmlns:p14="http://schemas.microsoft.com/office/powerpoint/2010/main" val="311055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F0202B-5E80-46B5-97C0-5C8A20A3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i="1" u="sng" dirty="0">
                <a:effectLst/>
              </a:rPr>
              <a:t>Politikai következmények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2A822D-7589-4714-94AB-733FC29B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99627"/>
          </a:xfrm>
        </p:spPr>
        <p:txBody>
          <a:bodyPr/>
          <a:lstStyle/>
          <a:p>
            <a:r>
              <a:rPr lang="hu-HU" dirty="0"/>
              <a:t>A hadsereg képtelen volt rendet tartani</a:t>
            </a:r>
          </a:p>
          <a:p>
            <a:pPr lvl="1"/>
            <a:r>
              <a:rPr lang="hu-HU" dirty="0"/>
              <a:t>Gyakoribb felkelések és lázadások</a:t>
            </a:r>
          </a:p>
          <a:p>
            <a:pPr lvl="1"/>
            <a:r>
              <a:rPr lang="hu-HU" dirty="0"/>
              <a:t>Elszaporodtak a kalózok</a:t>
            </a:r>
          </a:p>
          <a:p>
            <a:r>
              <a:rPr lang="hu-HU" dirty="0"/>
              <a:t>Lakosoknak </a:t>
            </a:r>
            <a:r>
              <a:rPr lang="hu-HU" b="1" dirty="0"/>
              <a:t>nem </a:t>
            </a:r>
            <a:r>
              <a:rPr lang="hu-HU" dirty="0"/>
              <a:t>egyenlő jogaik</a:t>
            </a:r>
          </a:p>
          <a:p>
            <a:pPr lvl="1"/>
            <a:r>
              <a:rPr lang="hu-HU" dirty="0">
                <a:effectLst/>
              </a:rPr>
              <a:t>Csak a római polgárjoggal rendelkezők voltak teljes jogúak (szavazat, házasság, kereskedés, fellebbezés, tisztségviselési, tulajdonhoz való jog, katonáskodási jog). </a:t>
            </a:r>
          </a:p>
          <a:p>
            <a:pPr lvl="1"/>
            <a:r>
              <a:rPr lang="hu-HU" dirty="0">
                <a:effectLst/>
              </a:rPr>
              <a:t>Provinciák lakosai voltak a legrosszabb helyzetben</a:t>
            </a:r>
          </a:p>
          <a:p>
            <a:pPr lvl="1"/>
            <a:r>
              <a:rPr lang="hu-HU" dirty="0">
                <a:effectLst/>
              </a:rPr>
              <a:t>Latin joggal rendelkezők ritkák</a:t>
            </a:r>
          </a:p>
          <a:p>
            <a:r>
              <a:rPr lang="hu-HU" dirty="0">
                <a:effectLst/>
              </a:rPr>
              <a:t>Nem beszéddel hanem erőszakkal uralkodtak 	</a:t>
            </a:r>
          </a:p>
          <a:p>
            <a:pPr lvl="1"/>
            <a:r>
              <a:rPr lang="hu-HU" dirty="0">
                <a:effectLst/>
              </a:rPr>
              <a:t>Polgárháborúk alakultak ki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627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075A94-0712-454A-A49B-7F1F86EE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i="1" u="sng" dirty="0">
                <a:effectLst/>
              </a:rPr>
              <a:t>A megoldás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C96409-6209-4C23-BFB3-870DC70F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25506"/>
          </a:xfrm>
        </p:spPr>
        <p:txBody>
          <a:bodyPr/>
          <a:lstStyle/>
          <a:p>
            <a:r>
              <a:rPr lang="hu-HU" dirty="0"/>
              <a:t>Julius Caesar Jelentős befolyásra tett szert a közéletben → galliai hadjárat</a:t>
            </a:r>
          </a:p>
          <a:p>
            <a:r>
              <a:rPr lang="hu-HU" dirty="0"/>
              <a:t>Szenátus felszólította hogy térjen vissza Rómába a </a:t>
            </a:r>
            <a:r>
              <a:rPr lang="hu-HU" u="sng" dirty="0"/>
              <a:t>serege nélkül</a:t>
            </a:r>
          </a:p>
          <a:p>
            <a:pPr lvl="1"/>
            <a:r>
              <a:rPr lang="hu-HU" dirty="0"/>
              <a:t>Hadseregével tért vissza → szenátus félelmében teljhatalommal ruházta fel</a:t>
            </a:r>
          </a:p>
          <a:p>
            <a:r>
              <a:rPr lang="hu-HU" u="sng" dirty="0"/>
              <a:t>Proletár</a:t>
            </a:r>
            <a:r>
              <a:rPr lang="hu-HU" dirty="0"/>
              <a:t> besorozások (</a:t>
            </a:r>
            <a:r>
              <a:rPr lang="hu-HU" u="sng" dirty="0"/>
              <a:t>zsoldos hadsereg</a:t>
            </a:r>
            <a:r>
              <a:rPr lang="hu-HU" dirty="0"/>
              <a:t>) </a:t>
            </a:r>
          </a:p>
          <a:p>
            <a:pPr lvl="1"/>
            <a:r>
              <a:rPr lang="hu-HU" dirty="0"/>
              <a:t>Veteránok földet kapnak </a:t>
            </a:r>
          </a:p>
          <a:p>
            <a:r>
              <a:rPr lang="hu-HU" dirty="0"/>
              <a:t>Elfoglalt népek számára polgárjogot biztosítottak</a:t>
            </a:r>
          </a:p>
          <a:p>
            <a:r>
              <a:rPr lang="hu-HU" dirty="0"/>
              <a:t>Politikusok egy része a köztársaság visszaállítását akarta</a:t>
            </a:r>
          </a:p>
          <a:p>
            <a:pPr lvl="1"/>
            <a:r>
              <a:rPr lang="hu-HU" dirty="0"/>
              <a:t>Merényletet terveztek → </a:t>
            </a:r>
            <a:r>
              <a:rPr lang="hu-HU" b="1" dirty="0">
                <a:effectLst/>
              </a:rPr>
              <a:t>Kr. e. 44 március 15-én hajtottak végre</a:t>
            </a:r>
          </a:p>
          <a:p>
            <a:pPr lvl="1"/>
            <a:r>
              <a:rPr lang="hu-HU" b="1" dirty="0">
                <a:effectLst/>
              </a:rPr>
              <a:t>Augustus került hatalomra, aki az egyeduralmat folytatta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4213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0070C0"/>
            </a:gs>
            <a:gs pos="77000">
              <a:srgbClr val="00B0F0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DE1EE9-7840-4942-AB08-8ED88FFD7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kereszténység főbb tanításai.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951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DDF60E-2359-4A04-BB07-16FCF349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Előzmények: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089979-1984-457A-B058-26CE5EE9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71" y="2641673"/>
            <a:ext cx="9613861" cy="3599316"/>
          </a:xfrm>
          <a:ln>
            <a:noFill/>
          </a:ln>
        </p:spPr>
        <p:txBody>
          <a:bodyPr/>
          <a:lstStyle/>
          <a:p>
            <a:r>
              <a:rPr lang="hu-HU" b="1" dirty="0">
                <a:solidFill>
                  <a:schemeClr val="bg1"/>
                </a:solidFill>
              </a:rPr>
              <a:t>Ószövetség</a:t>
            </a:r>
            <a:r>
              <a:rPr lang="hu-HU" dirty="0">
                <a:solidFill>
                  <a:schemeClr val="bg1"/>
                </a:solidFill>
              </a:rPr>
              <a:t> tanításai szerint: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Az emberaz </a:t>
            </a:r>
            <a:r>
              <a:rPr lang="hu-HU" b="1" dirty="0">
                <a:solidFill>
                  <a:schemeClr val="bg1"/>
                </a:solidFill>
              </a:rPr>
              <a:t>eredendő bűntől képtelen megszabadulni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  <a:p>
            <a:r>
              <a:rPr lang="hu-HU" dirty="0">
                <a:solidFill>
                  <a:schemeClr val="bg1"/>
                </a:solidFill>
              </a:rPr>
              <a:t>Az egyistenhívő </a:t>
            </a:r>
            <a:r>
              <a:rPr lang="hu-HU" b="1" dirty="0">
                <a:solidFill>
                  <a:schemeClr val="bg1"/>
                </a:solidFill>
              </a:rPr>
              <a:t>zsidóság(ókori Júdea)</a:t>
            </a:r>
            <a:r>
              <a:rPr lang="hu-HU" dirty="0">
                <a:solidFill>
                  <a:schemeClr val="bg1"/>
                </a:solidFill>
              </a:rPr>
              <a:t> 	</a:t>
            </a:r>
          </a:p>
          <a:p>
            <a:pPr lvl="1"/>
            <a:r>
              <a:rPr lang="hu-HU" b="1" dirty="0">
                <a:solidFill>
                  <a:schemeClr val="bg1"/>
                </a:solidFill>
              </a:rPr>
              <a:t>várták a megváltót</a:t>
            </a:r>
            <a:r>
              <a:rPr lang="hu-HU" dirty="0">
                <a:solidFill>
                  <a:schemeClr val="bg1"/>
                </a:solidFill>
              </a:rPr>
              <a:t>, aki megváltja a népet szenvedéseitől.</a:t>
            </a:r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154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693D2B-DEA3-457E-8AA2-A25E2AAD0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0"/>
            <a:ext cx="9966960" cy="2311879"/>
          </a:xfrm>
          <a:ln>
            <a:noFill/>
          </a:ln>
        </p:spPr>
        <p:txBody>
          <a:bodyPr/>
          <a:lstStyle/>
          <a:p>
            <a:r>
              <a:rPr lang="hu-HU" i="1" u="sng" dirty="0"/>
              <a:t>Mezopotámia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77988C3-2E77-4FA3-918E-703734DF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1742536"/>
            <a:ext cx="8767860" cy="4779034"/>
          </a:xfrm>
          <a:ln>
            <a:noFill/>
          </a:ln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/>
              <a:t>Az első civilizációk itt alakultak ki</a:t>
            </a:r>
            <a:r>
              <a:rPr lang="hu-HU" b="1" dirty="0"/>
              <a:t>(Tigris Eufrátesz közt)</a:t>
            </a:r>
            <a:endParaRPr lang="hu-HU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/>
              <a:t>Lakóik a </a:t>
            </a:r>
            <a:r>
              <a:rPr lang="hu-HU" u="sng" dirty="0"/>
              <a:t>sumérok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Feladatuk: </a:t>
            </a:r>
            <a:r>
              <a:rPr lang="hu-HU" u="sng" dirty="0">
                <a:solidFill>
                  <a:schemeClr val="bg1"/>
                </a:solidFill>
              </a:rPr>
              <a:t>öntözés földművelés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u="sng" dirty="0">
                <a:solidFill>
                  <a:schemeClr val="bg1"/>
                </a:solidFill>
              </a:rPr>
              <a:t>Városállam</a:t>
            </a:r>
            <a:r>
              <a:rPr lang="hu-HU" dirty="0">
                <a:solidFill>
                  <a:schemeClr val="bg1"/>
                </a:solidFill>
              </a:rPr>
              <a:t>: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Egymástól elkülönítve külön vezetővel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Fallal vették körbe: templomok paloták lakóházak ezen belül</a:t>
            </a:r>
          </a:p>
          <a:p>
            <a:pPr lvl="1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u="sng" dirty="0">
                <a:solidFill>
                  <a:schemeClr val="bg1"/>
                </a:solidFill>
              </a:rPr>
              <a:t>Ékírásos anyagtáblák</a:t>
            </a:r>
            <a:r>
              <a:rPr lang="hu-HU" dirty="0">
                <a:solidFill>
                  <a:schemeClr val="bg1"/>
                </a:solidFill>
              </a:rPr>
              <a:t>:</a:t>
            </a:r>
          </a:p>
          <a:p>
            <a:pPr lvl="2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Hivatalos iratok, dokumentációk</a:t>
            </a:r>
          </a:p>
          <a:p>
            <a:pPr lvl="2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Hammurápi törvénykönyve: „szemet szemért, fogat fogért” </a:t>
            </a:r>
          </a:p>
          <a:p>
            <a:pPr lvl="2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Fejlett csillagászat és matematika</a:t>
            </a:r>
          </a:p>
          <a:p>
            <a:pPr lvl="2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lvl="2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12573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lvl="1" algn="l">
              <a:buClr>
                <a:schemeClr val="bg1"/>
              </a:buClr>
            </a:pPr>
            <a:endParaRPr lang="hu-HU" dirty="0">
              <a:solidFill>
                <a:schemeClr val="bg1"/>
              </a:solidFill>
            </a:endParaRPr>
          </a:p>
          <a:p>
            <a:pPr lvl="1" algn="l">
              <a:buClr>
                <a:schemeClr val="bg1"/>
              </a:buClr>
            </a:pPr>
            <a:endParaRPr lang="hu-HU" dirty="0">
              <a:solidFill>
                <a:schemeClr val="bg1"/>
              </a:solidFill>
            </a:endParaRPr>
          </a:p>
          <a:p>
            <a:pPr lvl="1" algn="l">
              <a:buClr>
                <a:schemeClr val="bg1"/>
              </a:buClr>
            </a:pPr>
            <a:endParaRPr lang="hu-HU" b="1" dirty="0">
              <a:solidFill>
                <a:schemeClr val="bg1"/>
              </a:solidFill>
            </a:endParaRPr>
          </a:p>
          <a:p>
            <a:pPr lvl="1" algn="l">
              <a:buClr>
                <a:schemeClr val="bg1"/>
              </a:buClr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87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E06B4F-FB9B-426A-97B9-3CDE5889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i="1" u="sng" dirty="0">
                <a:latin typeface="Arial" panose="020B0604020202020204" pitchFamily="34" charset="0"/>
                <a:cs typeface="Arial" panose="020B0604020202020204" pitchFamily="34" charset="0"/>
              </a:rPr>
              <a:t>Jézus szerepe</a:t>
            </a:r>
            <a:b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86C1B2-C0B4-4B46-82BD-3E9861897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343" y="2336873"/>
            <a:ext cx="3161637" cy="7778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Isten elküldi fiát hogy, </a:t>
            </a:r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új igéket 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hirdessen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FB81B5-0F67-4810-B337-04696239634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15149" y="3385868"/>
            <a:ext cx="3160681" cy="250718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Mózesi </a:t>
            </a:r>
            <a:r>
              <a:rPr lang="hu-HU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tízparancsolatnak a tovább magyarázott verziói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Jézus </a:t>
            </a:r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Júdea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városait járta: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Tanítványokat gyűjtött: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Feladatuk</a:t>
            </a:r>
            <a:r>
              <a:rPr lang="hu-H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tanításainak továbbadása </a:t>
            </a:r>
            <a:endParaRPr lang="hu-H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D9AC621-AFB1-4266-83ED-26D9E6FC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45948" y="2336873"/>
            <a:ext cx="3063240" cy="576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Jézus krisztus a </a:t>
            </a:r>
            <a:r>
              <a:rPr lang="hu-HU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messiás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D903473B-565E-4B1F-8F83-8A78A86D4C73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91276" y="3372709"/>
            <a:ext cx="3063240" cy="32610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messiás </a:t>
            </a:r>
            <a:r>
              <a:rPr lang="hu-HU" sz="1600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Istennek a küldötte</a:t>
            </a:r>
            <a:r>
              <a:rPr lang="hu-HU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449263"/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új föld </a:t>
            </a:r>
          </a:p>
          <a:p>
            <a:pPr indent="449263"/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új év </a:t>
            </a:r>
          </a:p>
          <a:p>
            <a:pPr indent="449263"/>
            <a:r>
              <a:rPr lang="hu-H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világbéke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zsidók nagy része azonban </a:t>
            </a:r>
            <a:r>
              <a:rPr lang="hu-HU" sz="1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fogadta el Jézust a messiásnak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Oka: nem az „</a:t>
            </a:r>
            <a:r>
              <a:rPr lang="hu-HU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igéreteket</a:t>
            </a:r>
            <a:r>
              <a:rPr lang="hu-H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teljesítette hanem újakat igért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3ADB9FFF-BEDE-4B18-9BB4-E95E7CF35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farizeusok (zsidó főpapok) elfogták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20D5263-B73B-4887-8B1C-44B372FFCE2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96173" y="3372709"/>
            <a:ext cx="3070025" cy="29135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Oka: sokan mögé álltak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Keresztre feszítették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Halála után harmadnapon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feltámadt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Tanításainak hirdetését tanítványaira hagyta</a:t>
            </a:r>
          </a:p>
        </p:txBody>
      </p:sp>
    </p:spTree>
    <p:extLst>
      <p:ext uri="{BB962C8B-B14F-4D97-AF65-F5344CB8AC3E}">
        <p14:creationId xmlns:p14="http://schemas.microsoft.com/office/powerpoint/2010/main" val="410763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7FD3C1-1D0B-46AC-93A4-39A64748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Legfőbb tanítások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D60CC0-44A7-4B8C-BC0B-BB9D8314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4460"/>
            <a:ext cx="9613861" cy="481353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Tízparancsolat mellett:</a:t>
            </a:r>
          </a:p>
          <a:p>
            <a:r>
              <a:rPr lang="hu-HU" dirty="0">
                <a:solidFill>
                  <a:schemeClr val="bg1"/>
                </a:solidFill>
              </a:rPr>
              <a:t>Istenben való feltétlen hit</a:t>
            </a:r>
          </a:p>
          <a:p>
            <a:r>
              <a:rPr lang="hu-HU" dirty="0">
                <a:solidFill>
                  <a:schemeClr val="bg1"/>
                </a:solidFill>
              </a:rPr>
              <a:t>Krisztus kereszthalálával megváltotta az emberek bűneit</a:t>
            </a:r>
          </a:p>
          <a:p>
            <a:r>
              <a:rPr lang="hu-HU" dirty="0">
                <a:solidFill>
                  <a:schemeClr val="bg1"/>
                </a:solidFill>
              </a:rPr>
              <a:t>Minden ember egyenlő, részesülhet a megváltásban(ha igaz szeretetben él</a:t>
            </a:r>
          </a:p>
          <a:p>
            <a:r>
              <a:rPr lang="hu-HU" dirty="0">
                <a:solidFill>
                  <a:schemeClr val="bg1"/>
                </a:solidFill>
              </a:rPr>
              <a:t>Szeresd felebarátod és ellenségeid is! (szeretet a legfőbb erény)</a:t>
            </a:r>
          </a:p>
          <a:p>
            <a:r>
              <a:rPr lang="hu-HU" dirty="0">
                <a:solidFill>
                  <a:schemeClr val="bg1"/>
                </a:solidFill>
              </a:rPr>
              <a:t>Mások bűneinek </a:t>
            </a:r>
            <a:r>
              <a:rPr lang="hu-HU" dirty="0" err="1">
                <a:solidFill>
                  <a:schemeClr val="bg1"/>
                </a:solidFill>
              </a:rPr>
              <a:t>mogbocsájtása</a:t>
            </a:r>
            <a:r>
              <a:rPr lang="hu-HU" dirty="0">
                <a:solidFill>
                  <a:schemeClr val="bg1"/>
                </a:solidFill>
              </a:rPr>
              <a:t>, kiengesztelődés hirdetése</a:t>
            </a:r>
          </a:p>
          <a:p>
            <a:r>
              <a:rPr lang="hu-HU" dirty="0">
                <a:solidFill>
                  <a:schemeClr val="bg1"/>
                </a:solidFill>
              </a:rPr>
              <a:t>Ha gondolatban vétkezel az is vétkezés</a:t>
            </a:r>
          </a:p>
          <a:p>
            <a:r>
              <a:rPr lang="hu-HU" dirty="0" err="1">
                <a:solidFill>
                  <a:schemeClr val="bg1"/>
                </a:solidFill>
              </a:rPr>
              <a:t>Elitélik</a:t>
            </a:r>
            <a:r>
              <a:rPr lang="hu-HU" dirty="0">
                <a:solidFill>
                  <a:schemeClr val="bg1"/>
                </a:solidFill>
              </a:rPr>
              <a:t>: kapzsiság gyűlölet erőszak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Ezek betartása szinte lehetetlen, de jézusnak sikerült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Ha neki sikerült mindenkinek sikerülhet (kereszténység mozgató ereje)</a:t>
            </a: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6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0070C0"/>
            </a:gs>
            <a:gs pos="77000">
              <a:srgbClr val="00B0F0"/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584C0C-0131-46F0-A70A-949BD575A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Nyugatrómai Birodalom bukása és a népvándorlás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4559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tx2">
                <a:lumMod val="60000"/>
                <a:lumOff val="40000"/>
              </a:schemeClr>
            </a:gs>
            <a:gs pos="77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432597-3A5F-43A4-948F-401B3976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Birodalom hanyatlása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6DCAD2-22A5-42A2-8663-F335AFE0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/>
          <a:lstStyle/>
          <a:p>
            <a:r>
              <a:rPr lang="hu-HU" dirty="0"/>
              <a:t>Római birodalom hatalmas területtel rendelkezett</a:t>
            </a:r>
          </a:p>
          <a:p>
            <a:pPr lvl="1"/>
            <a:r>
              <a:rPr lang="hu-HU" dirty="0"/>
              <a:t>Rengeteg katona kellett → állandó védekezés	</a:t>
            </a:r>
          </a:p>
          <a:p>
            <a:pPr lvl="2"/>
            <a:r>
              <a:rPr lang="hu-HU" dirty="0"/>
              <a:t>Határokon állandó betörések</a:t>
            </a:r>
          </a:p>
          <a:p>
            <a:pPr lvl="1"/>
            <a:r>
              <a:rPr lang="hu-HU" dirty="0"/>
              <a:t>Rabszolgák száma </a:t>
            </a:r>
            <a:r>
              <a:rPr lang="hu-HU" u="sng" dirty="0"/>
              <a:t>csökkent</a:t>
            </a:r>
          </a:p>
          <a:p>
            <a:pPr lvl="2"/>
            <a:r>
              <a:rPr lang="hu-HU" dirty="0"/>
              <a:t>Munkaerő </a:t>
            </a:r>
            <a:r>
              <a:rPr lang="hu-HU" u="sng" dirty="0"/>
              <a:t>hiány</a:t>
            </a:r>
          </a:p>
          <a:p>
            <a:pPr lvl="2"/>
            <a:r>
              <a:rPr lang="hu-HU" dirty="0"/>
              <a:t>Szabad főbérlőket dolgoztattak</a:t>
            </a:r>
          </a:p>
          <a:p>
            <a:r>
              <a:rPr lang="hu-HU" dirty="0"/>
              <a:t>Császári hatalom </a:t>
            </a:r>
            <a:r>
              <a:rPr lang="hu-HU" u="sng" dirty="0"/>
              <a:t>meggyengült</a:t>
            </a:r>
          </a:p>
          <a:p>
            <a:pPr lvl="1"/>
            <a:r>
              <a:rPr lang="hu-HU" dirty="0"/>
              <a:t>Egyre több adó</a:t>
            </a:r>
          </a:p>
          <a:p>
            <a:pPr lvl="1"/>
            <a:r>
              <a:rPr lang="hu-HU" dirty="0"/>
              <a:t>Nyugati terület elgyengült kelethez képest</a:t>
            </a:r>
          </a:p>
          <a:p>
            <a:pPr lvl="1"/>
            <a:r>
              <a:rPr lang="hu-HU" b="1" dirty="0"/>
              <a:t>Constantinus császár </a:t>
            </a:r>
            <a:r>
              <a:rPr lang="hu-HU" dirty="0"/>
              <a:t>áthelyezte a székhelyét a </a:t>
            </a:r>
            <a:r>
              <a:rPr lang="hu-HU" b="1" dirty="0"/>
              <a:t>Konstantinápolyba</a:t>
            </a:r>
          </a:p>
        </p:txBody>
      </p:sp>
    </p:spTree>
    <p:extLst>
      <p:ext uri="{BB962C8B-B14F-4D97-AF65-F5344CB8AC3E}">
        <p14:creationId xmlns:p14="http://schemas.microsoft.com/office/powerpoint/2010/main" val="2021752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tx2">
                <a:lumMod val="60000"/>
                <a:lumOff val="40000"/>
              </a:schemeClr>
            </a:gs>
            <a:gs pos="77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E89A63-6957-47F2-A8B4-FF196D1D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népvándorlás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7564AA-F994-4193-B70D-77A83A59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Hunok megjelenése indította be</a:t>
            </a:r>
          </a:p>
          <a:p>
            <a:r>
              <a:rPr lang="hu-HU" dirty="0"/>
              <a:t>Hun birodalom Attila fejedelem korán élte fénykorát</a:t>
            </a:r>
          </a:p>
          <a:p>
            <a:pPr lvl="1"/>
            <a:r>
              <a:rPr lang="hu-HU" dirty="0"/>
              <a:t>vizigótok bebocsájtást kérnek a birodalomba(nem kaptak) → </a:t>
            </a:r>
            <a:r>
              <a:rPr lang="hu-HU" dirty="0" err="1"/>
              <a:t>Hadrianopolisnál</a:t>
            </a:r>
            <a:r>
              <a:rPr lang="hu-HU" dirty="0"/>
              <a:t> vereséget mértek a római hadseregre</a:t>
            </a:r>
          </a:p>
          <a:p>
            <a:r>
              <a:rPr lang="hu-HU" u="sng" dirty="0" err="1"/>
              <a:t>Theodosius</a:t>
            </a:r>
            <a:r>
              <a:rPr lang="hu-HU" u="sng" dirty="0"/>
              <a:t> császár </a:t>
            </a:r>
            <a:r>
              <a:rPr lang="hu-HU" dirty="0"/>
              <a:t>letelepíti a gótokat</a:t>
            </a:r>
          </a:p>
          <a:p>
            <a:pPr lvl="1"/>
            <a:r>
              <a:rPr lang="hu-HU" dirty="0"/>
              <a:t>Saját államot hoznak létre a birodalmon belül</a:t>
            </a:r>
          </a:p>
          <a:p>
            <a:r>
              <a:rPr lang="hu-HU" dirty="0"/>
              <a:t>Egyre több népcsoport telepedett le főként nyugaton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4423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tx2">
                <a:lumMod val="60000"/>
                <a:lumOff val="40000"/>
              </a:schemeClr>
            </a:gs>
            <a:gs pos="77000">
              <a:schemeClr val="accent1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791FB-8CDC-40B4-B433-0C08B03D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A birodalom bukása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F96FBF-216B-4B05-B939-DF35BB59D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394-ben a birodalom államvallásává tette a kereszténységet és 395-ben </a:t>
            </a:r>
            <a:r>
              <a:rPr lang="hu-HU" b="1" dirty="0"/>
              <a:t>kettéosztotta a birodalmat</a:t>
            </a:r>
            <a:r>
              <a:rPr lang="hu-HU" dirty="0"/>
              <a:t>. (Nyugati és Keleti birodalom)</a:t>
            </a:r>
          </a:p>
          <a:p>
            <a:r>
              <a:rPr lang="hu-HU" b="1" dirty="0"/>
              <a:t>476-ban az utolsó római császárt is elűzték trónjáról</a:t>
            </a:r>
          </a:p>
          <a:p>
            <a:r>
              <a:rPr lang="hu-HU" b="1" dirty="0"/>
              <a:t>Nyugat:</a:t>
            </a:r>
            <a:endParaRPr lang="hu-HU" dirty="0"/>
          </a:p>
          <a:p>
            <a:pPr lvl="1"/>
            <a:r>
              <a:rPr lang="hu-HU" dirty="0"/>
              <a:t>Germán királyságok</a:t>
            </a:r>
          </a:p>
          <a:p>
            <a:r>
              <a:rPr lang="hu-HU" b="1" dirty="0"/>
              <a:t>Keletrómai Birodalom:</a:t>
            </a:r>
          </a:p>
          <a:p>
            <a:pPr lvl="1"/>
            <a:r>
              <a:rPr lang="hu-HU" dirty="0"/>
              <a:t>még ezer éven át Bizánci Birodalom néven maradt fent</a:t>
            </a:r>
          </a:p>
          <a:p>
            <a:r>
              <a:rPr lang="hu-HU" dirty="0"/>
              <a:t>Ezt tekintjük az ókor végének és a középkor kezdetének</a:t>
            </a:r>
          </a:p>
        </p:txBody>
      </p:sp>
    </p:spTree>
    <p:extLst>
      <p:ext uri="{BB962C8B-B14F-4D97-AF65-F5344CB8AC3E}">
        <p14:creationId xmlns:p14="http://schemas.microsoft.com/office/powerpoint/2010/main" val="393953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rgbClr val="0070C0"/>
            </a:gs>
            <a:gs pos="77000">
              <a:srgbClr val="00B0F0"/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7876C2-8333-4B94-BA4A-6059A46B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i="1" dirty="0"/>
              <a:t>A Reformkor fő kérdései, Kossuth és Széchenyi fő programja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6847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FC4880-103E-47BF-8B4D-08E0F806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i="1" u="sng" dirty="0">
                <a:effectLst/>
              </a:rPr>
              <a:t>Előzmények:</a:t>
            </a:r>
            <a:br>
              <a:rPr lang="hu-HU" dirty="0">
                <a:effectLst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D4EA02-075D-455F-93BC-49D774BE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>
                <a:effectLst/>
              </a:rPr>
              <a:t>I. Ferenc 13 éven keresztül</a:t>
            </a:r>
            <a:r>
              <a:rPr lang="hu-HU" dirty="0">
                <a:effectLst/>
              </a:rPr>
              <a:t> </a:t>
            </a:r>
            <a:r>
              <a:rPr lang="hu-HU" b="1" dirty="0">
                <a:effectLst/>
              </a:rPr>
              <a:t>nem hívja össze az országgyűlést egészen 1825-ig</a:t>
            </a:r>
            <a:r>
              <a:rPr lang="hu-HU" dirty="0">
                <a:effectLst/>
              </a:rPr>
              <a:t>.</a:t>
            </a:r>
          </a:p>
          <a:p>
            <a:pPr lvl="1"/>
            <a:r>
              <a:rPr lang="hu-HU" dirty="0">
                <a:effectLst/>
              </a:rPr>
              <a:t>Új adókat akart kivetni</a:t>
            </a:r>
          </a:p>
          <a:p>
            <a:r>
              <a:rPr lang="hu-HU" b="1" dirty="0">
                <a:effectLst/>
              </a:rPr>
              <a:t>1825-1848 </a:t>
            </a:r>
            <a:r>
              <a:rPr lang="hu-HU" dirty="0">
                <a:effectLst/>
              </a:rPr>
              <a:t>közötti időszakban </a:t>
            </a:r>
            <a:r>
              <a:rPr lang="hu-HU" b="1" dirty="0">
                <a:effectLst/>
              </a:rPr>
              <a:t>5db</a:t>
            </a:r>
            <a:r>
              <a:rPr lang="hu-HU" dirty="0">
                <a:effectLst/>
              </a:rPr>
              <a:t> úgynevezett </a:t>
            </a:r>
            <a:r>
              <a:rPr lang="hu-HU" u="sng" dirty="0">
                <a:effectLst/>
              </a:rPr>
              <a:t>Reformországgyűlés</a:t>
            </a:r>
            <a:r>
              <a:rPr lang="hu-HU" dirty="0">
                <a:effectLst/>
              </a:rPr>
              <a:t> lett rendezve. </a:t>
            </a:r>
          </a:p>
          <a:p>
            <a:r>
              <a:rPr lang="hu-HU" dirty="0">
                <a:effectLst/>
              </a:rPr>
              <a:t>Nagy gazdasági fellendülést eredményezett</a:t>
            </a:r>
          </a:p>
          <a:p>
            <a:r>
              <a:rPr lang="hu-HU" u="sng" dirty="0">
                <a:effectLst/>
              </a:rPr>
              <a:t>VI. Reformországgyűlésen</a:t>
            </a:r>
            <a:r>
              <a:rPr lang="hu-HU" dirty="0">
                <a:effectLst/>
              </a:rPr>
              <a:t>, amikoris Magyarországon </a:t>
            </a:r>
            <a:r>
              <a:rPr lang="hu-HU" b="1" dirty="0">
                <a:effectLst/>
              </a:rPr>
              <a:t>a hivatalos államnyelv a magyar lett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7611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831B76C3-4DC3-40F7-8624-E27E73F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72" y="152400"/>
            <a:ext cx="4876344" cy="457200"/>
          </a:xfrm>
        </p:spPr>
        <p:txBody>
          <a:bodyPr/>
          <a:lstStyle/>
          <a:p>
            <a:r>
              <a:rPr lang="hu-HU" i="1" u="sng" dirty="0">
                <a:effectLst/>
              </a:rPr>
              <a:t>gróf Széchenyi István</a:t>
            </a:r>
            <a:endParaRPr lang="hu-HU" dirty="0">
              <a:effectLst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5FE704-2B5F-4E72-B6CB-6A467B37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51648"/>
            <a:ext cx="5157787" cy="6006352"/>
          </a:xfrm>
        </p:spPr>
        <p:txBody>
          <a:bodyPr/>
          <a:lstStyle/>
          <a:p>
            <a:r>
              <a:rPr lang="hu-HU" dirty="0"/>
              <a:t>Magyar főúri családban született</a:t>
            </a:r>
          </a:p>
          <a:p>
            <a:r>
              <a:rPr lang="hu-HU" dirty="0"/>
              <a:t>1825-ben meghívót kapott majd nov 3.-án magyar nyelven szólalt fel: </a:t>
            </a:r>
            <a:r>
              <a:rPr lang="hu-HU" u="sng" dirty="0">
                <a:effectLst/>
              </a:rPr>
              <a:t>1 évi jövedelmét felajánlotta egy magyar tudóstársaság megalapítására</a:t>
            </a:r>
            <a:endParaRPr lang="hu-HU" u="sng" dirty="0"/>
          </a:p>
          <a:p>
            <a:r>
              <a:rPr lang="hu-HU" b="1" dirty="0">
                <a:effectLst/>
              </a:rPr>
              <a:t>Lánchíd</a:t>
            </a:r>
            <a:r>
              <a:rPr lang="hu-HU" dirty="0">
                <a:effectLst/>
              </a:rPr>
              <a:t> felépítése, az </a:t>
            </a:r>
            <a:r>
              <a:rPr lang="hu-HU" b="1" dirty="0">
                <a:effectLst/>
              </a:rPr>
              <a:t>MTA megalapítása, Kaszinó Pesten</a:t>
            </a:r>
            <a:r>
              <a:rPr lang="hu-HU" dirty="0">
                <a:effectLst/>
              </a:rPr>
              <a:t>, a </a:t>
            </a:r>
            <a:r>
              <a:rPr lang="hu-HU" b="1" dirty="0">
                <a:effectLst/>
              </a:rPr>
              <a:t>Hitel</a:t>
            </a:r>
            <a:r>
              <a:rPr lang="hu-HU" dirty="0">
                <a:effectLst/>
              </a:rPr>
              <a:t> és a </a:t>
            </a:r>
            <a:r>
              <a:rPr lang="hu-HU" b="1" dirty="0" err="1">
                <a:effectLst/>
              </a:rPr>
              <a:t>Lovakrul</a:t>
            </a:r>
            <a:r>
              <a:rPr lang="hu-HU" dirty="0">
                <a:effectLst/>
              </a:rPr>
              <a:t> című könyv.</a:t>
            </a:r>
          </a:p>
          <a:p>
            <a:r>
              <a:rPr lang="hu-HU" dirty="0">
                <a:effectLst/>
              </a:rPr>
              <a:t>1832 és 36 között zajlott a második Reformországgyűlés: jobbágykérdés</a:t>
            </a:r>
          </a:p>
          <a:p>
            <a:r>
              <a:rPr lang="hu-HU" b="1" u="sng" dirty="0">
                <a:effectLst/>
              </a:rPr>
              <a:t>Önkéntes örökváltság</a:t>
            </a:r>
          </a:p>
          <a:p>
            <a:pPr lvl="1"/>
            <a:r>
              <a:rPr lang="hu-HU" b="1" u="sng" dirty="0">
                <a:effectLst/>
              </a:rPr>
              <a:t>Azonnali felszabadtás</a:t>
            </a:r>
            <a:r>
              <a:rPr lang="hu-HU" dirty="0">
                <a:effectLst/>
              </a:rPr>
              <a:t> (Táncsics javaslata)</a:t>
            </a:r>
          </a:p>
          <a:p>
            <a:r>
              <a:rPr lang="hu-HU" dirty="0">
                <a:effectLst/>
              </a:rPr>
              <a:t>1835-ben V. Ferdinánd került a trónra</a:t>
            </a:r>
          </a:p>
          <a:p>
            <a:r>
              <a:rPr lang="hu-HU" dirty="0">
                <a:effectLst/>
              </a:rPr>
              <a:t> Metternich herceg </a:t>
            </a:r>
            <a:r>
              <a:rPr lang="hu-HU" u="sng" dirty="0">
                <a:effectLst/>
              </a:rPr>
              <a:t>nem</a:t>
            </a:r>
            <a:r>
              <a:rPr lang="hu-HU" dirty="0">
                <a:effectLst/>
              </a:rPr>
              <a:t> hivatalos államfő</a:t>
            </a:r>
          </a:p>
          <a:p>
            <a:pPr lvl="1"/>
            <a:r>
              <a:rPr lang="hu-HU" dirty="0">
                <a:effectLst/>
              </a:rPr>
              <a:t>1836-ban erőszakosan feloszlatják az Országgyűlést.</a:t>
            </a:r>
          </a:p>
          <a:p>
            <a:r>
              <a:rPr lang="hu-HU" dirty="0">
                <a:effectLst/>
              </a:rPr>
              <a:t>Békés tárgyalások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F5C8D95-F3DA-48E5-920F-91D9D9454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152401"/>
            <a:ext cx="4895330" cy="457200"/>
          </a:xfrm>
        </p:spPr>
        <p:txBody>
          <a:bodyPr/>
          <a:lstStyle/>
          <a:p>
            <a:r>
              <a:rPr lang="hu-HU" i="1" dirty="0">
                <a:effectLst/>
              </a:rPr>
              <a:t> </a:t>
            </a:r>
            <a:endParaRPr lang="hu-HU" dirty="0">
              <a:effectLst/>
            </a:endParaRPr>
          </a:p>
          <a:p>
            <a:r>
              <a:rPr lang="hu-HU" i="1" u="sng" dirty="0">
                <a:effectLst/>
              </a:rPr>
              <a:t>Kossuth Lajos</a:t>
            </a:r>
            <a:endParaRPr lang="hu-HU" dirty="0">
              <a:effectLst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995D598-D845-4B5D-897C-BFA6590DF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851648"/>
            <a:ext cx="5183188" cy="6006351"/>
          </a:xfrm>
        </p:spPr>
        <p:txBody>
          <a:bodyPr/>
          <a:lstStyle/>
          <a:p>
            <a:r>
              <a:rPr lang="hu-HU" dirty="0">
                <a:effectLst/>
              </a:rPr>
              <a:t>Kisnemesi családban született</a:t>
            </a:r>
          </a:p>
          <a:p>
            <a:r>
              <a:rPr lang="hu-HU" dirty="0">
                <a:effectLst/>
              </a:rPr>
              <a:t>1832-ben hivatásból jelent meg az országgyűlésen</a:t>
            </a:r>
          </a:p>
          <a:p>
            <a:r>
              <a:rPr lang="hu-HU" dirty="0">
                <a:effectLst/>
              </a:rPr>
              <a:t>Cenzúra miatt nem tudni mi folyik Pozsonyban</a:t>
            </a:r>
          </a:p>
          <a:p>
            <a:pPr lvl="1"/>
            <a:r>
              <a:rPr lang="hu-HU" dirty="0">
                <a:effectLst/>
              </a:rPr>
              <a:t>Napilapot alapít hogy, tudósítson </a:t>
            </a:r>
            <a:r>
              <a:rPr lang="hu-HU" dirty="0"/>
              <a:t>→ börtönbe kerül</a:t>
            </a:r>
          </a:p>
          <a:p>
            <a:r>
              <a:rPr lang="hu-HU" dirty="0">
                <a:effectLst/>
              </a:rPr>
              <a:t>1840-ben a pesti hírlaphoz csatlakozik </a:t>
            </a:r>
            <a:r>
              <a:rPr lang="hu-HU" dirty="0"/>
              <a:t>→ politikai hírlapot csinál belőle</a:t>
            </a:r>
          </a:p>
          <a:p>
            <a:r>
              <a:rPr lang="hu-HU" b="1" u="sng" dirty="0">
                <a:effectLst/>
              </a:rPr>
              <a:t>Kötelező örökváltság</a:t>
            </a:r>
          </a:p>
          <a:p>
            <a:r>
              <a:rPr lang="hu-HU" dirty="0">
                <a:effectLst/>
              </a:rPr>
              <a:t>Védővám a csehek és osztrákok ellen</a:t>
            </a:r>
          </a:p>
          <a:p>
            <a:r>
              <a:rPr lang="hu-HU" dirty="0">
                <a:effectLst/>
              </a:rPr>
              <a:t>Radikális eszmék </a:t>
            </a:r>
          </a:p>
          <a:p>
            <a:pPr lvl="1"/>
            <a:r>
              <a:rPr lang="hu-HU" dirty="0">
                <a:effectLst/>
              </a:rPr>
              <a:t>Kimenetele háború</a:t>
            </a:r>
          </a:p>
          <a:p>
            <a:r>
              <a:rPr lang="hu-HU" b="1" dirty="0">
                <a:effectLst/>
              </a:rPr>
              <a:t>1844-ben Védegyletet alapított: </a:t>
            </a:r>
            <a:r>
              <a:rPr lang="hu-HU" dirty="0">
                <a:effectLst/>
              </a:rPr>
              <a:t>6 éven keresztül csak magyar termékeket fognak vásárolni</a:t>
            </a:r>
          </a:p>
          <a:p>
            <a:r>
              <a:rPr lang="hu-HU" dirty="0">
                <a:effectLst/>
              </a:rPr>
              <a:t>Konzervatív és ellenzéki pártok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23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B78BAA-F1B2-47ED-8E3C-DC62E1867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0"/>
            <a:ext cx="9966960" cy="2926080"/>
          </a:xfrm>
        </p:spPr>
        <p:txBody>
          <a:bodyPr/>
          <a:lstStyle/>
          <a:p>
            <a:r>
              <a:rPr lang="hu-HU" i="1" u="sng" dirty="0"/>
              <a:t>Egyiptom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E9ADDA-411C-4A3D-9DE2-2081E0AD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2122100"/>
            <a:ext cx="8767860" cy="333410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/>
              <a:t>Létrejötte a </a:t>
            </a:r>
            <a:r>
              <a:rPr lang="hu-HU" u="sng" dirty="0"/>
              <a:t>Nílus</a:t>
            </a:r>
            <a:r>
              <a:rPr lang="hu-HU" dirty="0"/>
              <a:t> kiáradásának volt köszönhető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Tápanyagban gazdag iszaprétek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Földművelés </a:t>
            </a:r>
          </a:p>
          <a:p>
            <a:pPr marL="12573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öntözés, csatornák, és gátak</a:t>
            </a:r>
          </a:p>
          <a:p>
            <a:pPr marL="3429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Élén a fáraó állt → papok → írnokok → közemberek → rabszolgák</a:t>
            </a:r>
          </a:p>
          <a:p>
            <a:pPr marL="3429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u="sng" dirty="0">
                <a:solidFill>
                  <a:schemeClr val="bg1"/>
                </a:solidFill>
              </a:rPr>
              <a:t>Hieroglifát</a:t>
            </a:r>
            <a:r>
              <a:rPr lang="hu-HU" dirty="0">
                <a:solidFill>
                  <a:schemeClr val="bg1"/>
                </a:solidFill>
              </a:rPr>
              <a:t> használták írásjelként</a:t>
            </a:r>
          </a:p>
          <a:p>
            <a:pPr marL="800100" lvl="3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Papiruszra írtak</a:t>
            </a:r>
          </a:p>
          <a:p>
            <a:pPr marL="342900" lvl="2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Többisten hívőek</a:t>
            </a:r>
          </a:p>
          <a:p>
            <a:pPr marL="800100" lvl="3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Halál után a lélek két felé válik: túlvilág, testtel marad</a:t>
            </a:r>
          </a:p>
          <a:p>
            <a:pPr marL="800100" lvl="3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Balzsamozás →  </a:t>
            </a:r>
            <a:r>
              <a:rPr lang="hu-HU" u="sng" dirty="0">
                <a:solidFill>
                  <a:schemeClr val="bg1"/>
                </a:solidFill>
              </a:rPr>
              <a:t>Múmiák</a:t>
            </a:r>
          </a:p>
          <a:p>
            <a:pPr marL="800100" lvl="3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E45F46-A43E-4993-8AFF-D7C688533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0"/>
            <a:ext cx="9966960" cy="1664898"/>
          </a:xfrm>
        </p:spPr>
        <p:txBody>
          <a:bodyPr/>
          <a:lstStyle/>
          <a:p>
            <a:r>
              <a:rPr lang="hu-HU" i="1" u="sng" dirty="0"/>
              <a:t>India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5BDF61A-4F22-4E9C-9198-F29ED7A9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070" y="1790668"/>
            <a:ext cx="8767860" cy="4937936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/>
              <a:t>Elhelyezkedése: </a:t>
            </a:r>
            <a:r>
              <a:rPr lang="hu-HU" u="sng" dirty="0"/>
              <a:t>indiai félszigeten </a:t>
            </a:r>
            <a:r>
              <a:rPr lang="hu-HU" b="1" dirty="0"/>
              <a:t>Indus </a:t>
            </a:r>
            <a:r>
              <a:rPr lang="hu-HU" dirty="0"/>
              <a:t>és </a:t>
            </a:r>
            <a:r>
              <a:rPr lang="hu-HU" b="1" dirty="0"/>
              <a:t>Gangesz</a:t>
            </a:r>
            <a:r>
              <a:rPr lang="hu-HU" dirty="0"/>
              <a:t> mellett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/>
              <a:t>Öntözéses földművelés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chemeClr val="bg1"/>
                </a:solidFill>
              </a:rPr>
              <a:t>Monszunok</a:t>
            </a:r>
          </a:p>
          <a:p>
            <a:pPr marL="342900" indent="-342900" algn="l"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u="sng" dirty="0">
                <a:solidFill>
                  <a:schemeClr val="bg1"/>
                </a:solidFill>
              </a:rPr>
              <a:t>Kasztrendszer: </a:t>
            </a:r>
            <a:r>
              <a:rPr lang="hu-HU" dirty="0">
                <a:solidFill>
                  <a:schemeClr val="bg1"/>
                </a:solidFill>
              </a:rPr>
              <a:t>születéskor anyagi rétegbe sorolás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u="sng" dirty="0">
                <a:solidFill>
                  <a:schemeClr val="bg1"/>
                </a:solidFill>
              </a:rPr>
              <a:t>Hindizmus: </a:t>
            </a:r>
            <a:r>
              <a:rPr lang="hu-HU" dirty="0">
                <a:solidFill>
                  <a:schemeClr val="bg1"/>
                </a:solidFill>
              </a:rPr>
              <a:t>politeista (többisten hívő)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u="sng" dirty="0">
                <a:solidFill>
                  <a:schemeClr val="bg1"/>
                </a:solidFill>
              </a:rPr>
              <a:t>Lélekvándorlás</a:t>
            </a:r>
            <a:r>
              <a:rPr lang="hu-HU" dirty="0">
                <a:solidFill>
                  <a:schemeClr val="bg1"/>
                </a:solidFill>
              </a:rPr>
              <a:t> (megérdemelt formában születünk újra)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u="sng" dirty="0">
                <a:solidFill>
                  <a:schemeClr val="bg1"/>
                </a:solidFill>
              </a:rPr>
              <a:t>Buddhizmus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Nincs istene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Buddha alapította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Életünket a sóvárgás rontja el, aranyutat kell járnunk</a:t>
            </a:r>
          </a:p>
          <a:p>
            <a:pPr lvl="1" algn="l">
              <a:buClr>
                <a:schemeClr val="bg1"/>
              </a:buClr>
            </a:pPr>
            <a:endParaRPr lang="hu-HU" dirty="0"/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641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2FD3BE-7843-4C95-94AB-DA1AA088C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0"/>
            <a:ext cx="9966960" cy="2926080"/>
          </a:xfrm>
        </p:spPr>
        <p:txBody>
          <a:bodyPr/>
          <a:lstStyle/>
          <a:p>
            <a:r>
              <a:rPr lang="hu-HU" i="1" u="sng" dirty="0"/>
              <a:t>Kína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D366CC3-5E46-4177-94B8-BEA665E8B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2009956"/>
            <a:ext cx="8767860" cy="324784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/>
              <a:t>Öntözéses, árasztásos földművelés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→ Jelentős ázsiai állam 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Gabona és rizs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Kínai nagyfal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Északról véd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Iparuk fejlett: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Feltalálták a papírt, iránytűt és a puskaport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Kereskedelem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Selyemút 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Madárláb írás → jelírás (minden jel egy szó)</a:t>
            </a:r>
          </a:p>
          <a:p>
            <a:pPr marL="800100" lvl="1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/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814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9BD32C-B60A-4417-BA1D-BA3E338F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0"/>
            <a:ext cx="9966960" cy="2926080"/>
          </a:xfrm>
        </p:spPr>
        <p:txBody>
          <a:bodyPr/>
          <a:lstStyle/>
          <a:p>
            <a:r>
              <a:rPr lang="hu-HU" i="1" u="sng" dirty="0"/>
              <a:t>Izrael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0CB143-4AA2-41D0-AF1F-42FF1994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1923691"/>
            <a:ext cx="8767860" cy="4580625"/>
          </a:xfrm>
        </p:spPr>
        <p:txBody>
          <a:bodyPr/>
          <a:lstStyle/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/>
              <a:t>Elhelyezkedése: földközi tenger mellett sivatagos területen</a:t>
            </a:r>
            <a:endParaRPr lang="hu-HU" dirty="0">
              <a:solidFill>
                <a:schemeClr val="bg1"/>
              </a:solidFill>
            </a:endParaRPr>
          </a:p>
          <a:p>
            <a:pPr marL="914400" lvl="1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Palesztina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Bibliából ismerjük a történetüket</a:t>
            </a:r>
          </a:p>
          <a:p>
            <a:pPr marL="457200" indent="-457200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Ószövetség	</a:t>
            </a:r>
          </a:p>
          <a:p>
            <a:pPr marL="914400" lvl="1" indent="-457200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Egyisten hívőek (monoteista)</a:t>
            </a:r>
          </a:p>
          <a:p>
            <a:pPr marL="457200" indent="-457200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Őseik Egyiptomból származnak</a:t>
            </a:r>
          </a:p>
          <a:p>
            <a:pPr marL="457200" indent="-457200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Mózes segítségével jutottak el az „Ígéret Földjére”</a:t>
            </a:r>
          </a:p>
          <a:p>
            <a:pPr marL="457200" indent="-457200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Letelepedés → megszületik Izrael</a:t>
            </a:r>
          </a:p>
          <a:p>
            <a:pPr marL="914400" lvl="1" indent="-457200" algn="l"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Központja Jeruzsálem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836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rgbClr val="0070C0"/>
            </a:gs>
            <a:gs pos="77000">
              <a:srgbClr val="00B0F0"/>
            </a:gs>
            <a:gs pos="100000">
              <a:schemeClr val="bg1"/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096690-1774-4DE6-A524-9C4EFAB2B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Az athéni demokrácia intézményei, működése.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747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4BF29E-F095-40C7-BC50-445EBEE6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u="sng" dirty="0"/>
              <a:t>Peiszisztratosz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10144A-C30A-4DA9-9108-66C68F492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Kr.e. 560-527 között Peiszisztratosz </a:t>
            </a:r>
            <a:r>
              <a:rPr lang="hu-HU" b="1" dirty="0"/>
              <a:t>egyeduralmat vezetett be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ezt zsarnokságnak </a:t>
            </a:r>
            <a:r>
              <a:rPr lang="hu-HU" dirty="0" err="1"/>
              <a:t>türennosznak</a:t>
            </a:r>
            <a:r>
              <a:rPr lang="hu-HU" dirty="0"/>
              <a:t> nevezzük vezetője a </a:t>
            </a:r>
            <a:r>
              <a:rPr lang="hu-HU" dirty="0" err="1"/>
              <a:t>türanisz</a:t>
            </a:r>
            <a:endParaRPr lang="hu-HU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Démoszra támaszkodott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Megállította a fejlődést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Utódjait elűzték</a:t>
            </a:r>
          </a:p>
        </p:txBody>
      </p:sp>
    </p:spTree>
    <p:extLst>
      <p:ext uri="{BB962C8B-B14F-4D97-AF65-F5344CB8AC3E}">
        <p14:creationId xmlns:p14="http://schemas.microsoft.com/office/powerpoint/2010/main" val="391144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E7976E-A410-4600-9CC1-D4BBC1E2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u="sng" dirty="0"/>
              <a:t>Drakón 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EB6A40-1E7E-4CBD-A506-0C581BA7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Athént az arisztokraták uralták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Ezt a születésüktől örökölték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A hatalom az </a:t>
            </a:r>
            <a:r>
              <a:rPr lang="hu-HU" u="sng" dirty="0"/>
              <a:t>„arisztokratikus köztársaság” </a:t>
            </a:r>
            <a:r>
              <a:rPr lang="hu-HU" dirty="0"/>
              <a:t>kezében van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9 arkhónok tanácsa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Kr. előtt 6-7sz.-ban szembe kerültek a démosszal (néppel)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hu-HU" dirty="0"/>
              <a:t>Írásba foglalták a törvényeket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510845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-téma">
  <a:themeElements>
    <a:clrScheme name="Lil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áz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áz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6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234</TotalTime>
  <Words>1249</Words>
  <Application>Microsoft Office PowerPoint</Application>
  <PresentationFormat>Szélesvásznú</PresentationFormat>
  <Paragraphs>229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6</vt:i4>
      </vt:variant>
      <vt:variant>
        <vt:lpstr>Diacímek</vt:lpstr>
      </vt:variant>
      <vt:variant>
        <vt:i4>28</vt:i4>
      </vt:variant>
    </vt:vector>
  </HeadingPairs>
  <TitlesOfParts>
    <vt:vector size="45" baseType="lpstr">
      <vt:lpstr>Arial</vt:lpstr>
      <vt:lpstr>Bookman Old Style</vt:lpstr>
      <vt:lpstr>Calibri</vt:lpstr>
      <vt:lpstr>Calibri Light</vt:lpstr>
      <vt:lpstr>Calisto MT</vt:lpstr>
      <vt:lpstr>Century Gothic</vt:lpstr>
      <vt:lpstr>Corbel</vt:lpstr>
      <vt:lpstr>Rockwell</vt:lpstr>
      <vt:lpstr>Trebuchet MS</vt:lpstr>
      <vt:lpstr>Wingdings 2</vt:lpstr>
      <vt:lpstr>Wingdings 3</vt:lpstr>
      <vt:lpstr>Berlin</vt:lpstr>
      <vt:lpstr>Office-téma</vt:lpstr>
      <vt:lpstr>Bázis</vt:lpstr>
      <vt:lpstr>Ion</vt:lpstr>
      <vt:lpstr>Damask</vt:lpstr>
      <vt:lpstr>Pala</vt:lpstr>
      <vt:lpstr>Az egyes keleti civilizációk vallási és kulturális jellemzőinek azonosítása. </vt:lpstr>
      <vt:lpstr>Mezopotámia </vt:lpstr>
      <vt:lpstr>Egyiptom </vt:lpstr>
      <vt:lpstr>India</vt:lpstr>
      <vt:lpstr>Kína </vt:lpstr>
      <vt:lpstr>Izrael </vt:lpstr>
      <vt:lpstr>Az athéni demokrácia intézményei, működése. </vt:lpstr>
      <vt:lpstr>Peiszisztratosz </vt:lpstr>
      <vt:lpstr>Drakón  </vt:lpstr>
      <vt:lpstr>Szolón </vt:lpstr>
      <vt:lpstr>Kleiszthenész  </vt:lpstr>
      <vt:lpstr>Periklész </vt:lpstr>
      <vt:lpstr>A hódító háborúk társadalmi és politikai következményei a római köztársaság korában. </vt:lpstr>
      <vt:lpstr>Előzmények </vt:lpstr>
      <vt:lpstr>Társadalmi következmények </vt:lpstr>
      <vt:lpstr>Politikai következmények </vt:lpstr>
      <vt:lpstr>A megoldás </vt:lpstr>
      <vt:lpstr>A kereszténység főbb tanításai. </vt:lpstr>
      <vt:lpstr>Előzmények: </vt:lpstr>
      <vt:lpstr>Jézus szerepe </vt:lpstr>
      <vt:lpstr>Legfőbb tanítások </vt:lpstr>
      <vt:lpstr>A Nyugatrómai Birodalom bukása és a népvándorlás </vt:lpstr>
      <vt:lpstr>A Birodalom hanyatlása </vt:lpstr>
      <vt:lpstr>A népvándorlás </vt:lpstr>
      <vt:lpstr>A birodalom bukása </vt:lpstr>
      <vt:lpstr>A Reformkor fő kérdései, Kossuth és Széchenyi fő programja </vt:lpstr>
      <vt:lpstr>Előzmények: 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kereszténység főbb tanításai.</dc:title>
  <dc:creator>User</dc:creator>
  <cp:lastModifiedBy>User</cp:lastModifiedBy>
  <cp:revision>31</cp:revision>
  <dcterms:created xsi:type="dcterms:W3CDTF">2024-03-05T10:47:42Z</dcterms:created>
  <dcterms:modified xsi:type="dcterms:W3CDTF">2024-03-06T09:17:20Z</dcterms:modified>
</cp:coreProperties>
</file>