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5" d="100"/>
          <a:sy n="25" d="100"/>
        </p:scale>
        <p:origin x="1416" y="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5F185D-A2F8-46A9-B344-68040B6FD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B276204-CE45-4A5A-9FAD-7CA90DA7E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5B9079-AD9F-4B7D-BA18-3340CCB7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614A-3E39-4AC9-895D-80A002B360A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1AD434-5C67-448C-A0C8-4885ED33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9320E5-6D06-405D-943A-BC9FC9FB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35B-BE82-4C68-81B9-7DB5E81334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422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A5460B-4966-4422-B7E0-2482A92A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CF4B27D-0413-4C12-9D56-AAD70E186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4EE76F-7971-459B-BA4F-3911F83D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614A-3E39-4AC9-895D-80A002B360A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6C1372-F749-4857-94E3-0E449D58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3DB007-2F76-4FE1-8B93-B9272247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35B-BE82-4C68-81B9-7DB5E81334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495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9C559CD-9BD7-4B4A-954B-BC14A2454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0E2DD89-1DFA-419C-9DEB-63B78E57D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B428BB-C466-4F53-9E94-50E4F932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614A-3E39-4AC9-895D-80A002B360A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96B71A-A930-49C4-927E-6237785E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E253CA-B5A4-47EC-9BBE-3B0C8193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35B-BE82-4C68-81B9-7DB5E81334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836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AAF94A-5463-4EE0-A227-E91ED123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62CD72-6F79-4ED2-B8E6-AB68E3DE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D38B6D-B54B-432F-A376-3F136F2D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614A-3E39-4AC9-895D-80A002B360A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FCB57A-C361-41DD-A8FA-1D4EFBE5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A24FE5-F136-41BA-A7BA-5592F14F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35B-BE82-4C68-81B9-7DB5E81334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68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8538F-C913-456A-BEAC-8E5AC487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73DD0A9-C8FC-485E-9ADA-E5531887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16C09D-0448-483E-8A10-927F19F4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614A-3E39-4AC9-895D-80A002B360A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543451-87AF-4504-BB04-EBBDC361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075510-6BC8-432C-BB4A-AD928504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35B-BE82-4C68-81B9-7DB5E81334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02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0B9192-5594-408B-ACF5-3CFFDAC9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4415BF-D6F1-45A8-BEB1-83638A22D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D65C4DA-451A-421D-B1EC-E4F122D75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B1135D-D85B-439E-8F5F-4A8E97A0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614A-3E39-4AC9-895D-80A002B360A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D8519E8-18C8-4493-B212-ABF7390D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534E7B-931A-4BDB-921D-B47E7638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35B-BE82-4C68-81B9-7DB5E81334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621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E5C08E-3A51-4CA6-A489-B72545BF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0BD4D4-3655-49FE-AC9E-8F3871ECF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8E700EB-0E21-4144-9EFA-70A79633F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2808C00-2A2F-4672-AE7B-6DAF35F92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820B05C-B314-4AAA-9345-A0B5BE7FC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F377E4F-485A-42EF-982F-6471F330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614A-3E39-4AC9-895D-80A002B360A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9594180-48B8-4DED-8D3A-C38A6B4F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A52E12C-300B-4BA2-AD0B-E9628DF1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35B-BE82-4C68-81B9-7DB5E81334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049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6805F9-0E4F-4593-8D57-ACEEF46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B72FD82-3507-4D68-B10C-4D80C462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614A-3E39-4AC9-895D-80A002B360A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1268430-5549-44F9-BAA1-BC2C5ECC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96A7E7A-79F5-48FB-BFAF-B776D9F1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35B-BE82-4C68-81B9-7DB5E81334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271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32F0E4-2A0F-491B-A2B7-94E96B3E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614A-3E39-4AC9-895D-80A002B360A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F74A98B-6322-4F39-AFF0-9D51B02A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06C2396-E31E-42F0-8BA5-EA69A020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35B-BE82-4C68-81B9-7DB5E81334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30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025E82-D79F-4F9E-BFCA-E83E77D7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BF6F31-A283-41E4-993F-BEC2E720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B3C6FB-5A7D-4BDB-8EE6-8A451E3C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C935DE8-6B89-4CD0-9C2B-69868772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614A-3E39-4AC9-895D-80A002B360A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BCA353-1F40-4422-B941-90E54B44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1B8A431-4446-4008-AFF2-ED47FC85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35B-BE82-4C68-81B9-7DB5E81334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4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102D2-1156-4083-8FE5-387B3AF9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6C9CF36-4486-4344-B8C6-1D2F1D42C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A1095F7-A0D6-4F9C-A265-D3A9610B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4CBBAD-DEA1-4D46-A189-4710B56E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614A-3E39-4AC9-895D-80A002B360A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951E72-6971-4F26-9474-CD753341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65E9D5-B52D-48D8-B68F-A260DB9F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35B-BE82-4C68-81B9-7DB5E81334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69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993183F-E058-4CC9-ACD0-6175A59E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122D1C0-EEC3-4F64-90D5-DECED5A8C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9D2A20-C393-4839-B9C1-C8AEE2C74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9614A-3E39-4AC9-895D-80A002B360A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035E7D-6243-45A6-8C29-36D8A113D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4E2102-84FB-4C05-8F92-CAEE2C896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F35B-BE82-4C68-81B9-7DB5E81334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4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78B366F-807F-4033-B228-9E1B57E1E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6000" cy="899153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FFE8A70-1218-448D-9D09-3DA34C7FE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5999" cy="768403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50699F-5A28-4CEF-B36D-F4799D3E2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031" y="-1108566"/>
            <a:ext cx="9144000" cy="2387600"/>
          </a:xfrm>
        </p:spPr>
        <p:txBody>
          <a:bodyPr>
            <a:normAutofit/>
          </a:bodyPr>
          <a:lstStyle/>
          <a:p>
            <a:r>
              <a:rPr lang="hu-HU" b="1" i="1" dirty="0"/>
              <a:t>Mária Terézia </a:t>
            </a:r>
            <a:r>
              <a:rPr lang="hu-HU" b="1" i="1" dirty="0">
                <a:solidFill>
                  <a:schemeClr val="bg2">
                    <a:lumMod val="90000"/>
                  </a:schemeClr>
                </a:solidFill>
              </a:rPr>
              <a:t>és</a:t>
            </a:r>
            <a:r>
              <a:rPr lang="hu-HU" b="1" i="1" dirty="0"/>
              <a:t> </a:t>
            </a:r>
            <a:r>
              <a:rPr lang="hu-HU" b="1" i="1" dirty="0">
                <a:solidFill>
                  <a:schemeClr val="bg2">
                    <a:lumMod val="90000"/>
                  </a:schemeClr>
                </a:solidFill>
              </a:rPr>
              <a:t>II. József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1AEBB7-CC29-4490-9CEB-F99902FBE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90" y="1279034"/>
            <a:ext cx="9144000" cy="1655762"/>
          </a:xfrm>
        </p:spPr>
        <p:txBody>
          <a:bodyPr/>
          <a:lstStyle/>
          <a:p>
            <a:r>
              <a:rPr lang="hu-HU" b="1" i="1" dirty="0"/>
              <a:t>reformjai</a:t>
            </a:r>
            <a:endParaRPr lang="hu-HU" dirty="0"/>
          </a:p>
          <a:p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3684CA-0704-4B36-9CC1-07355D8D47A3}"/>
              </a:ext>
            </a:extLst>
          </p:cNvPr>
          <p:cNvSpPr txBox="1"/>
          <p:nvPr/>
        </p:nvSpPr>
        <p:spPr>
          <a:xfrm>
            <a:off x="12828717" y="85234"/>
            <a:ext cx="262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i="1" u="sng" dirty="0">
                <a:solidFill>
                  <a:schemeClr val="bg1">
                    <a:lumMod val="85000"/>
                  </a:schemeClr>
                </a:solidFill>
              </a:rPr>
              <a:t>Előzmények</a:t>
            </a:r>
            <a:endParaRPr lang="hu-HU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948AC2A-76F0-45AA-9E29-400871F66606}"/>
              </a:ext>
            </a:extLst>
          </p:cNvPr>
          <p:cNvSpPr txBox="1"/>
          <p:nvPr/>
        </p:nvSpPr>
        <p:spPr>
          <a:xfrm rot="10800000" flipV="1">
            <a:off x="12828717" y="1190600"/>
            <a:ext cx="4299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Mivel III. Károlynak nem született fiúgyermeke, ezért </a:t>
            </a:r>
            <a:r>
              <a:rPr lang="hu-HU" sz="2400" b="1" dirty="0">
                <a:solidFill>
                  <a:schemeClr val="bg1">
                    <a:lumMod val="85000"/>
                  </a:schemeClr>
                </a:solidFill>
              </a:rPr>
              <a:t>1723-ban elfogadtatta a nőági öröklődést (Pragmatica </a:t>
            </a:r>
            <a:r>
              <a:rPr lang="hu-HU" sz="2400" b="1" dirty="0" err="1">
                <a:solidFill>
                  <a:schemeClr val="bg1">
                    <a:lumMod val="85000"/>
                  </a:schemeClr>
                </a:solidFill>
              </a:rPr>
              <a:t>Sanctio</a:t>
            </a:r>
            <a:r>
              <a:rPr lang="hu-HU" sz="2400" b="1" dirty="0">
                <a:solidFill>
                  <a:schemeClr val="bg1">
                    <a:lumMod val="85000"/>
                  </a:schemeClr>
                </a:solidFill>
              </a:rPr>
              <a:t>).</a:t>
            </a: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 Ez lehetővé tette, hogy a következő uralkodó lánya, Mária Terézia legyen.</a:t>
            </a:r>
          </a:p>
        </p:txBody>
      </p:sp>
    </p:spTree>
    <p:extLst>
      <p:ext uri="{BB962C8B-B14F-4D97-AF65-F5344CB8AC3E}">
        <p14:creationId xmlns:p14="http://schemas.microsoft.com/office/powerpoint/2010/main" val="344287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78B366F-807F-4033-B228-9E1B57E1E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68530" y="0"/>
            <a:ext cx="6096000" cy="899153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FFE8A70-1218-448D-9D09-3DA34C7FE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1536806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50699F-5A28-4CEF-B36D-F4799D3E2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85388" y="-1108566"/>
            <a:ext cx="9144000" cy="2387600"/>
          </a:xfrm>
        </p:spPr>
        <p:txBody>
          <a:bodyPr>
            <a:normAutofit/>
          </a:bodyPr>
          <a:lstStyle/>
          <a:p>
            <a:r>
              <a:rPr lang="hu-HU" b="1" i="1" dirty="0"/>
              <a:t>Mária Terézia </a:t>
            </a:r>
            <a:r>
              <a:rPr lang="hu-HU" b="1" i="1" dirty="0">
                <a:solidFill>
                  <a:schemeClr val="bg2">
                    <a:lumMod val="90000"/>
                  </a:schemeClr>
                </a:solidFill>
              </a:rPr>
              <a:t>és</a:t>
            </a:r>
            <a:r>
              <a:rPr lang="hu-HU" b="1" i="1" dirty="0"/>
              <a:t> </a:t>
            </a:r>
            <a:r>
              <a:rPr lang="hu-HU" b="1" i="1" dirty="0">
                <a:solidFill>
                  <a:schemeClr val="bg2">
                    <a:lumMod val="90000"/>
                  </a:schemeClr>
                </a:solidFill>
              </a:rPr>
              <a:t>II. József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1AEBB7-CC29-4490-9CEB-F99902FBE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486796" y="1279034"/>
            <a:ext cx="9144000" cy="1655762"/>
          </a:xfrm>
        </p:spPr>
        <p:txBody>
          <a:bodyPr/>
          <a:lstStyle/>
          <a:p>
            <a:r>
              <a:rPr lang="hu-HU" b="1" i="1" dirty="0"/>
              <a:t>reformjai</a:t>
            </a:r>
            <a:endParaRPr lang="hu-HU" dirty="0"/>
          </a:p>
          <a:p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3684CA-0704-4B36-9CC1-07355D8D47A3}"/>
              </a:ext>
            </a:extLst>
          </p:cNvPr>
          <p:cNvSpPr txBox="1"/>
          <p:nvPr/>
        </p:nvSpPr>
        <p:spPr>
          <a:xfrm>
            <a:off x="941508" y="85234"/>
            <a:ext cx="262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i="1" u="sng" dirty="0">
                <a:solidFill>
                  <a:schemeClr val="bg1">
                    <a:lumMod val="85000"/>
                  </a:schemeClr>
                </a:solidFill>
              </a:rPr>
              <a:t>Előzmények</a:t>
            </a:r>
            <a:endParaRPr lang="hu-HU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948AC2A-76F0-45AA-9E29-400871F66606}"/>
              </a:ext>
            </a:extLst>
          </p:cNvPr>
          <p:cNvSpPr txBox="1"/>
          <p:nvPr/>
        </p:nvSpPr>
        <p:spPr>
          <a:xfrm rot="10800000" flipV="1">
            <a:off x="941508" y="1190600"/>
            <a:ext cx="4299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Mivel III. Károlynak nem született fiúgyermeke, ezért </a:t>
            </a:r>
            <a:r>
              <a:rPr lang="hu-HU" sz="2400" b="1" dirty="0">
                <a:solidFill>
                  <a:schemeClr val="bg1">
                    <a:lumMod val="85000"/>
                  </a:schemeClr>
                </a:solidFill>
              </a:rPr>
              <a:t>1723-ban elfogadtatta a nőági öröklődést (Pragmatica </a:t>
            </a:r>
            <a:r>
              <a:rPr lang="hu-HU" sz="2400" b="1" dirty="0" err="1">
                <a:solidFill>
                  <a:schemeClr val="bg1">
                    <a:lumMod val="85000"/>
                  </a:schemeClr>
                </a:solidFill>
              </a:rPr>
              <a:t>Sanctio</a:t>
            </a:r>
            <a:r>
              <a:rPr lang="hu-HU" sz="2400" b="1" dirty="0">
                <a:solidFill>
                  <a:schemeClr val="bg1">
                    <a:lumMod val="85000"/>
                  </a:schemeClr>
                </a:solidFill>
              </a:rPr>
              <a:t>).</a:t>
            </a: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 Ez lehetővé tette, hogy a következő uralkodó lánya, Mária Terézia legyen.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9BC1015-EB27-42FB-A461-D9C1DBA9A308}"/>
              </a:ext>
            </a:extLst>
          </p:cNvPr>
          <p:cNvSpPr txBox="1"/>
          <p:nvPr/>
        </p:nvSpPr>
        <p:spPr>
          <a:xfrm>
            <a:off x="132985" y="-6503771"/>
            <a:ext cx="3013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i="1" u="sng" dirty="0">
                <a:solidFill>
                  <a:schemeClr val="bg1">
                    <a:lumMod val="85000"/>
                  </a:schemeClr>
                </a:solidFill>
              </a:rPr>
              <a:t>Mária Terézia</a:t>
            </a:r>
            <a:endParaRPr lang="hu-HU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5B63C3F-6BBB-4BC0-B6EE-EF8828C12722}"/>
              </a:ext>
            </a:extLst>
          </p:cNvPr>
          <p:cNvSpPr txBox="1"/>
          <p:nvPr/>
        </p:nvSpPr>
        <p:spPr>
          <a:xfrm>
            <a:off x="132985" y="-5795885"/>
            <a:ext cx="41440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Amikor 1740-ben meghalt III. Károly, lánya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Mária Terézia lett az osztrák császár és magyar király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Azonban a környező országok is igényt tartottak a trónra, így megkezdődött az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örökösödési háború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poroszok elfoglalták Sziléziát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,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Bajorok pedig Felső-Ausztriát és Csehországot akarták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Mária Terézia végső elkeseredésében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magyar rendekhez fordult, akik a birodalom mellé álltak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Ezért a tettükért cserébe megerősítést kaptak arról, hogy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nemesek adómentesek fognak maradni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Később azonban áttért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rendeleti kormányzásra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, ami azt jelentette, hogy kihagyta az országgyűlést a rendeletek meghozatalából.</a:t>
            </a:r>
          </a:p>
          <a:p>
            <a:endParaRPr lang="hu-H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48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FFE8A70-1218-448D-9D09-3DA34C7FE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536806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E3684CA-0704-4B36-9CC1-07355D8D47A3}"/>
              </a:ext>
            </a:extLst>
          </p:cNvPr>
          <p:cNvSpPr txBox="1"/>
          <p:nvPr/>
        </p:nvSpPr>
        <p:spPr>
          <a:xfrm>
            <a:off x="-15468534" y="85234"/>
            <a:ext cx="262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i="1" u="sng" dirty="0">
                <a:solidFill>
                  <a:schemeClr val="bg1">
                    <a:lumMod val="85000"/>
                  </a:schemeClr>
                </a:solidFill>
              </a:rPr>
              <a:t>Előzmények</a:t>
            </a:r>
            <a:endParaRPr lang="hu-HU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948AC2A-76F0-45AA-9E29-400871F66606}"/>
              </a:ext>
            </a:extLst>
          </p:cNvPr>
          <p:cNvSpPr txBox="1"/>
          <p:nvPr/>
        </p:nvSpPr>
        <p:spPr>
          <a:xfrm rot="10800000" flipV="1">
            <a:off x="-15468534" y="1190600"/>
            <a:ext cx="4299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Mivel III. Károlynak nem született fiúgyermeke, ezért </a:t>
            </a:r>
            <a:r>
              <a:rPr lang="hu-HU" sz="2400" b="1" dirty="0">
                <a:solidFill>
                  <a:schemeClr val="bg1">
                    <a:lumMod val="85000"/>
                  </a:schemeClr>
                </a:solidFill>
              </a:rPr>
              <a:t>1723-ban elfogadtatta a nőági öröklődést (Pragmatica </a:t>
            </a:r>
            <a:r>
              <a:rPr lang="hu-HU" sz="2400" b="1" dirty="0" err="1">
                <a:solidFill>
                  <a:schemeClr val="bg1">
                    <a:lumMod val="85000"/>
                  </a:schemeClr>
                </a:solidFill>
              </a:rPr>
              <a:t>Sanctio</a:t>
            </a:r>
            <a:r>
              <a:rPr lang="hu-HU" sz="2400" b="1" dirty="0">
                <a:solidFill>
                  <a:schemeClr val="bg1">
                    <a:lumMod val="85000"/>
                  </a:schemeClr>
                </a:solidFill>
              </a:rPr>
              <a:t>).</a:t>
            </a: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 Ez lehetővé tette, hogy a következő uralkodó lánya, Mária Terézia legyen.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447B3D9-E5C1-4711-9DCD-CA70E51FE8E7}"/>
              </a:ext>
            </a:extLst>
          </p:cNvPr>
          <p:cNvSpPr txBox="1"/>
          <p:nvPr/>
        </p:nvSpPr>
        <p:spPr>
          <a:xfrm>
            <a:off x="132985" y="250994"/>
            <a:ext cx="3013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i="1" u="sng" dirty="0">
                <a:solidFill>
                  <a:schemeClr val="bg1">
                    <a:lumMod val="85000"/>
                  </a:schemeClr>
                </a:solidFill>
              </a:rPr>
              <a:t>Mária Terézia</a:t>
            </a:r>
            <a:endParaRPr lang="hu-HU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719B5C-8C59-41E0-9C9E-CC8197390A58}"/>
              </a:ext>
            </a:extLst>
          </p:cNvPr>
          <p:cNvSpPr txBox="1"/>
          <p:nvPr/>
        </p:nvSpPr>
        <p:spPr>
          <a:xfrm>
            <a:off x="132985" y="958880"/>
            <a:ext cx="41440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Amikor 1740-ben meghalt III. Károly, lánya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Mária Terézia lett az osztrák császár és magyar király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Azonban a környező országok is igényt tartottak a trónra, így megkezdődött az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örökösödési háború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poroszok elfoglalták Sziléziát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,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Bajorok pedig Felső-Ausztriát és Csehországot akarták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Mária Terézia végső elkeseredésében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magyar rendekhez fordult, akik a birodalom mellé álltak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Ezért a tettükért cserébe megerősítést kaptak arról, hogy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nemesek adómentesek fognak maradni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Később azonban áttért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rendeleti kormányzásra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, ami azt jelentette, hogy kihagyta az országgyűlést a rendeletek meghozatalából.</a:t>
            </a:r>
          </a:p>
          <a:p>
            <a:endParaRPr lang="hu-H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0D82FDE-DBB6-4F35-ADF8-BDF4BA513238}"/>
              </a:ext>
            </a:extLst>
          </p:cNvPr>
          <p:cNvSpPr txBox="1"/>
          <p:nvPr/>
        </p:nvSpPr>
        <p:spPr>
          <a:xfrm>
            <a:off x="4277032" y="18999200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Első rendelete a </a:t>
            </a:r>
            <a:r>
              <a:rPr lang="hu-HU" b="1"/>
              <a:t>vámrendelet</a:t>
            </a:r>
            <a:r>
              <a:rPr lang="hu-HU"/>
              <a:t> volt, ami miatt külön vámot kellett fizetni a magyar és osztrák határ átlépésénél (</a:t>
            </a:r>
            <a:r>
              <a:rPr lang="hu-HU" b="1"/>
              <a:t>2-szer adóztatták meg a terméket</a:t>
            </a:r>
            <a:r>
              <a:rPr lang="hu-HU"/>
              <a:t>). Erre azért volt szükség, hogy a </a:t>
            </a:r>
            <a:r>
              <a:rPr lang="hu-HU" b="1"/>
              <a:t>magyar termékeket a birodalmon belül tartsák</a:t>
            </a:r>
            <a:r>
              <a:rPr lang="hu-HU"/>
              <a:t>, azaz Magyarország lett a birodalom éléskamrája.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10098C2-E199-4C2D-A291-8E4686141AE8}"/>
              </a:ext>
            </a:extLst>
          </p:cNvPr>
          <p:cNvSpPr txBox="1"/>
          <p:nvPr/>
        </p:nvSpPr>
        <p:spPr>
          <a:xfrm>
            <a:off x="1838632" y="23184332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Második rendelete az </a:t>
            </a:r>
            <a:r>
              <a:rPr lang="hu-HU" b="1" dirty="0"/>
              <a:t>Urbárium</a:t>
            </a:r>
            <a:r>
              <a:rPr lang="hu-HU" dirty="0"/>
              <a:t> rendelet, ami a </a:t>
            </a:r>
            <a:r>
              <a:rPr lang="hu-HU" b="1" dirty="0"/>
              <a:t>robotmunka szabályozása volt</a:t>
            </a:r>
            <a:r>
              <a:rPr lang="hu-HU" dirty="0"/>
              <a:t>. Maximálisan heti </a:t>
            </a:r>
            <a:r>
              <a:rPr lang="hu-HU" b="1" dirty="0"/>
              <a:t>2 nap kézi vagy 1 nap igás robotot engedélyezett</a:t>
            </a:r>
            <a:r>
              <a:rPr lang="hu-HU" dirty="0"/>
              <a:t> </a:t>
            </a:r>
            <a:r>
              <a:rPr lang="hu-HU" b="1" dirty="0"/>
              <a:t>hetente</a:t>
            </a:r>
            <a:r>
              <a:rPr lang="hu-HU" dirty="0"/>
              <a:t>. Ez a rendelet Magyarország 80%-át segíti.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8A6C113F-C92D-42CC-8CB5-E3D494FE1202}"/>
              </a:ext>
            </a:extLst>
          </p:cNvPr>
          <p:cNvSpPr txBox="1"/>
          <p:nvPr/>
        </p:nvSpPr>
        <p:spPr>
          <a:xfrm>
            <a:off x="2854632" y="27807132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Harmadik rendelete a Ratio Educationis azaz az </a:t>
            </a:r>
            <a:r>
              <a:rPr lang="hu-HU" b="1" dirty="0"/>
              <a:t>oktatási</a:t>
            </a:r>
            <a:r>
              <a:rPr lang="hu-HU" dirty="0"/>
              <a:t> </a:t>
            </a:r>
            <a:r>
              <a:rPr lang="hu-HU" b="1" dirty="0"/>
              <a:t>rendelet</a:t>
            </a:r>
            <a:r>
              <a:rPr lang="hu-HU" dirty="0"/>
              <a:t>. Ez kimondta, hogy </a:t>
            </a:r>
            <a:r>
              <a:rPr lang="hu-HU" b="1" dirty="0"/>
              <a:t>minden 6 és 12 év közötti gyermeket kötelező iskolába járatni</a:t>
            </a:r>
            <a:r>
              <a:rPr lang="hu-HU" dirty="0"/>
              <a:t>. Az egyetlen gond ezzel a rendelettel, hogy nem volt elég tanár, aki tudott volna tanítani.</a:t>
            </a:r>
          </a:p>
        </p:txBody>
      </p:sp>
    </p:spTree>
    <p:extLst>
      <p:ext uri="{BB962C8B-B14F-4D97-AF65-F5344CB8AC3E}">
        <p14:creationId xmlns:p14="http://schemas.microsoft.com/office/powerpoint/2010/main" val="3823644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FFE8A70-1218-448D-9D09-3DA34C7FE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510065"/>
            <a:ext cx="12191999" cy="15368065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A447B3D9-E5C1-4711-9DCD-CA70E51FE8E7}"/>
              </a:ext>
            </a:extLst>
          </p:cNvPr>
          <p:cNvSpPr txBox="1"/>
          <p:nvPr/>
        </p:nvSpPr>
        <p:spPr>
          <a:xfrm>
            <a:off x="132985" y="-18646606"/>
            <a:ext cx="3013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i="1" u="sng" dirty="0">
                <a:solidFill>
                  <a:schemeClr val="bg1">
                    <a:lumMod val="85000"/>
                  </a:schemeClr>
                </a:solidFill>
              </a:rPr>
              <a:t>Mária Terézia</a:t>
            </a:r>
            <a:endParaRPr lang="hu-HU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719B5C-8C59-41E0-9C9E-CC8197390A58}"/>
              </a:ext>
            </a:extLst>
          </p:cNvPr>
          <p:cNvSpPr txBox="1"/>
          <p:nvPr/>
        </p:nvSpPr>
        <p:spPr>
          <a:xfrm>
            <a:off x="132985" y="-17938720"/>
            <a:ext cx="41440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Amikor 1740-ben meghalt III. Károly, lánya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Mária Terézia lett az osztrák császár és magyar király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Azonban a környező országok is igényt tartottak a trónra, így megkezdődött az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örökösödési háború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poroszok elfoglalták Sziléziát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,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Bajorok pedig Felső-Ausztriát és Csehországot akarták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Mária Terézia végső elkeseredésében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magyar rendekhez fordult, akik a birodalom mellé álltak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Ezért a tettükért cserébe megerősítést kaptak arról, hogy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nemesek adómentesek fognak maradni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. Később azonban áttért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rendeleti kormányzásra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, ami azt jelentette, hogy kihagyta az országgyűlést a rendeletek meghozatalából.</a:t>
            </a:r>
          </a:p>
          <a:p>
            <a:endParaRPr lang="hu-H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0D82FDE-DBB6-4F35-ADF8-BDF4BA513238}"/>
              </a:ext>
            </a:extLst>
          </p:cNvPr>
          <p:cNvSpPr txBox="1"/>
          <p:nvPr/>
        </p:nvSpPr>
        <p:spPr>
          <a:xfrm>
            <a:off x="363794" y="620381"/>
            <a:ext cx="27827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Első rendelete a </a:t>
            </a:r>
            <a:r>
              <a:rPr lang="hu-HU" sz="2400" b="1" dirty="0">
                <a:solidFill>
                  <a:schemeClr val="bg1"/>
                </a:solidFill>
              </a:rPr>
              <a:t>vámrendelet</a:t>
            </a:r>
            <a:r>
              <a:rPr lang="hu-HU" sz="2400" dirty="0">
                <a:solidFill>
                  <a:schemeClr val="bg1"/>
                </a:solidFill>
              </a:rPr>
              <a:t> volt, ami miatt külön vámot kellett fizetni a magyar és osztrák határ átlépésénél (</a:t>
            </a:r>
            <a:r>
              <a:rPr lang="hu-HU" sz="2400" b="1" dirty="0">
                <a:solidFill>
                  <a:schemeClr val="bg1"/>
                </a:solidFill>
              </a:rPr>
              <a:t>2-szer adóztatták meg a terméket</a:t>
            </a:r>
            <a:r>
              <a:rPr lang="hu-HU" sz="2400" dirty="0">
                <a:solidFill>
                  <a:schemeClr val="bg1"/>
                </a:solidFill>
              </a:rPr>
              <a:t>). Erre azért volt szükség, hogy a </a:t>
            </a:r>
            <a:r>
              <a:rPr lang="hu-HU" sz="2400" b="1" dirty="0">
                <a:solidFill>
                  <a:schemeClr val="bg1"/>
                </a:solidFill>
              </a:rPr>
              <a:t>magyar termékeket a birodalmon belül tartsák</a:t>
            </a:r>
            <a:r>
              <a:rPr lang="hu-HU" sz="2400" dirty="0">
                <a:solidFill>
                  <a:schemeClr val="bg1"/>
                </a:solidFill>
              </a:rPr>
              <a:t>, azaz Magyarország lett a birodalom éléskamrája.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10098C2-E199-4C2D-A291-8E4686141AE8}"/>
              </a:ext>
            </a:extLst>
          </p:cNvPr>
          <p:cNvSpPr txBox="1"/>
          <p:nvPr/>
        </p:nvSpPr>
        <p:spPr>
          <a:xfrm>
            <a:off x="8790039" y="620381"/>
            <a:ext cx="31956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Második rendelete az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Urbárium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rendelet, ami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robotmunka szabályozása volt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Maximálisan heti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2 nap kézi vagy 1 nap igás robotot engedélyezett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hetente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Ez a rendelet Magyarország 80%-át segíti.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8A6C113F-C92D-42CC-8CB5-E3D494FE1202}"/>
              </a:ext>
            </a:extLst>
          </p:cNvPr>
          <p:cNvSpPr txBox="1"/>
          <p:nvPr/>
        </p:nvSpPr>
        <p:spPr>
          <a:xfrm>
            <a:off x="6095999" y="4549676"/>
            <a:ext cx="5732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Harmadik rendelete a Ratio Educationis azaz az </a:t>
            </a:r>
            <a:r>
              <a:rPr lang="hu-HU" sz="2400" b="1" dirty="0">
                <a:solidFill>
                  <a:schemeClr val="bg1"/>
                </a:solidFill>
              </a:rPr>
              <a:t>oktatási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b="1" dirty="0">
                <a:solidFill>
                  <a:schemeClr val="bg1"/>
                </a:solidFill>
              </a:rPr>
              <a:t>rendelet</a:t>
            </a:r>
            <a:r>
              <a:rPr lang="hu-HU" sz="2400" dirty="0">
                <a:solidFill>
                  <a:schemeClr val="bg1"/>
                </a:solidFill>
              </a:rPr>
              <a:t>. Ez kimondta, hogy </a:t>
            </a:r>
            <a:r>
              <a:rPr lang="hu-HU" sz="2400" b="1" dirty="0">
                <a:solidFill>
                  <a:schemeClr val="bg1"/>
                </a:solidFill>
              </a:rPr>
              <a:t>minden 6 és 12 év közötti gyermeket kötelező iskolába járatni</a:t>
            </a:r>
            <a:r>
              <a:rPr lang="hu-HU" sz="2400" dirty="0">
                <a:solidFill>
                  <a:schemeClr val="bg1"/>
                </a:solidFill>
              </a:rPr>
              <a:t>. Az egyetlen gond ezzel a rendelettel, hogy nem volt elég tanár, aki tudott volna tanítani.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22556AE-1734-4304-80D4-C4F382E4B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7921" y="0"/>
            <a:ext cx="12217921" cy="180213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3D7B3E0-6D86-43EA-9217-503857447C96}"/>
              </a:ext>
            </a:extLst>
          </p:cNvPr>
          <p:cNvSpPr txBox="1"/>
          <p:nvPr/>
        </p:nvSpPr>
        <p:spPr>
          <a:xfrm>
            <a:off x="-7551734" y="0"/>
            <a:ext cx="2515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i="1" u="sng" dirty="0"/>
              <a:t>II. </a:t>
            </a:r>
            <a:r>
              <a:rPr lang="hu-HU" sz="6000" i="1" u="sng" dirty="0"/>
              <a:t>József</a:t>
            </a:r>
            <a:endParaRPr lang="hu-HU" sz="6000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957A873E-415A-470C-9655-93FC7644B2EE}"/>
              </a:ext>
            </a:extLst>
          </p:cNvPr>
          <p:cNvSpPr txBox="1"/>
          <p:nvPr/>
        </p:nvSpPr>
        <p:spPr>
          <a:xfrm>
            <a:off x="-10248900" y="1179523"/>
            <a:ext cx="52742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1770-től kezdve </a:t>
            </a:r>
            <a:r>
              <a:rPr lang="hu-HU" sz="2400" b="1" dirty="0"/>
              <a:t>társuralkodóként</a:t>
            </a:r>
            <a:r>
              <a:rPr lang="hu-HU" sz="2400" dirty="0"/>
              <a:t> </a:t>
            </a:r>
            <a:r>
              <a:rPr lang="hu-HU" sz="2400" b="1" dirty="0"/>
              <a:t>uralkodott</a:t>
            </a:r>
            <a:r>
              <a:rPr lang="hu-HU" sz="2400" dirty="0"/>
              <a:t> Mária Terézia mellett, nagyon tudatosan készülve az uralkodói életre. Amikor 1780-ban meghalt Mária Terézia úgy döntött, hogy nem </a:t>
            </a:r>
            <a:r>
              <a:rPr lang="hu-HU" sz="2400" b="1" dirty="0"/>
              <a:t>koronáztatja meg magát magyar királlyá</a:t>
            </a:r>
            <a:r>
              <a:rPr lang="hu-HU" sz="2400" dirty="0"/>
              <a:t>, hogy a magyar törvények ne nehezítsék munkáját. Uralmát </a:t>
            </a:r>
            <a:r>
              <a:rPr lang="hu-HU" sz="2400" b="1" dirty="0"/>
              <a:t>jozefinizmusnak</a:t>
            </a:r>
            <a:r>
              <a:rPr lang="hu-HU" sz="2400" dirty="0"/>
              <a:t> nevezzük, ami az uralkodására jellemző </a:t>
            </a:r>
            <a:r>
              <a:rPr lang="hu-HU" sz="2400" b="1" dirty="0"/>
              <a:t>felvilágosult abszolutizmus</a:t>
            </a:r>
            <a:r>
              <a:rPr lang="hu-HU" sz="2400" dirty="0"/>
              <a:t>. Célja, hogy egy jól működő államot hozzon létre. Élete során </a:t>
            </a:r>
            <a:r>
              <a:rPr lang="hu-HU" sz="2400" b="1" dirty="0"/>
              <a:t>több mint 6000 rendeletet hozott</a:t>
            </a:r>
            <a:r>
              <a:rPr lang="hu-HU" sz="2400" dirty="0"/>
              <a:t>, ezek közül a legfontosabbak:</a:t>
            </a:r>
          </a:p>
        </p:txBody>
      </p:sp>
    </p:spTree>
    <p:extLst>
      <p:ext uri="{BB962C8B-B14F-4D97-AF65-F5344CB8AC3E}">
        <p14:creationId xmlns:p14="http://schemas.microsoft.com/office/powerpoint/2010/main" val="4071240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FFE8A70-1218-448D-9D09-3DA34C7FE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8510065"/>
            <a:ext cx="12191999" cy="15368065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90D82FDE-DBB6-4F35-ADF8-BDF4BA513238}"/>
              </a:ext>
            </a:extLst>
          </p:cNvPr>
          <p:cNvSpPr txBox="1"/>
          <p:nvPr/>
        </p:nvSpPr>
        <p:spPr>
          <a:xfrm>
            <a:off x="20175794" y="620381"/>
            <a:ext cx="27827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Első rendelete a </a:t>
            </a:r>
            <a:r>
              <a:rPr lang="hu-HU" sz="2400" b="1" dirty="0">
                <a:solidFill>
                  <a:schemeClr val="bg1"/>
                </a:solidFill>
              </a:rPr>
              <a:t>vámrendelet</a:t>
            </a:r>
            <a:r>
              <a:rPr lang="hu-HU" sz="2400" dirty="0">
                <a:solidFill>
                  <a:schemeClr val="bg1"/>
                </a:solidFill>
              </a:rPr>
              <a:t> volt, ami miatt külön vámot kellett fizetni a magyar és osztrák határ átlépésénél (</a:t>
            </a:r>
            <a:r>
              <a:rPr lang="hu-HU" sz="2400" b="1" dirty="0">
                <a:solidFill>
                  <a:schemeClr val="bg1"/>
                </a:solidFill>
              </a:rPr>
              <a:t>2-szer adóztatták meg a terméket</a:t>
            </a:r>
            <a:r>
              <a:rPr lang="hu-HU" sz="2400" dirty="0">
                <a:solidFill>
                  <a:schemeClr val="bg1"/>
                </a:solidFill>
              </a:rPr>
              <a:t>). Erre azért volt szükség, hogy a </a:t>
            </a:r>
            <a:r>
              <a:rPr lang="hu-HU" sz="2400" b="1" dirty="0">
                <a:solidFill>
                  <a:schemeClr val="bg1"/>
                </a:solidFill>
              </a:rPr>
              <a:t>magyar termékeket a birodalmon belül tartsák</a:t>
            </a:r>
            <a:r>
              <a:rPr lang="hu-HU" sz="2400" dirty="0">
                <a:solidFill>
                  <a:schemeClr val="bg1"/>
                </a:solidFill>
              </a:rPr>
              <a:t>, azaz Magyarország lett a birodalom éléskamrája.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10098C2-E199-4C2D-A291-8E4686141AE8}"/>
              </a:ext>
            </a:extLst>
          </p:cNvPr>
          <p:cNvSpPr txBox="1"/>
          <p:nvPr/>
        </p:nvSpPr>
        <p:spPr>
          <a:xfrm>
            <a:off x="28602039" y="620381"/>
            <a:ext cx="31956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Második rendelete az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Urbárium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rendelet, ami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robotmunka szabályozása volt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Maximálisan heti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2 nap kézi vagy 1 nap igás robotot engedélyezett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hetente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Ez a rendelet Magyarország 80%-át segíti.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8A6C113F-C92D-42CC-8CB5-E3D494FE1202}"/>
              </a:ext>
            </a:extLst>
          </p:cNvPr>
          <p:cNvSpPr txBox="1"/>
          <p:nvPr/>
        </p:nvSpPr>
        <p:spPr>
          <a:xfrm>
            <a:off x="25907999" y="4549676"/>
            <a:ext cx="5732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Harmadik rendelete a Ratio Educationis azaz az </a:t>
            </a:r>
            <a:r>
              <a:rPr lang="hu-HU" sz="2400" b="1" dirty="0">
                <a:solidFill>
                  <a:schemeClr val="bg1"/>
                </a:solidFill>
              </a:rPr>
              <a:t>oktatási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b="1" dirty="0">
                <a:solidFill>
                  <a:schemeClr val="bg1"/>
                </a:solidFill>
              </a:rPr>
              <a:t>rendelet</a:t>
            </a:r>
            <a:r>
              <a:rPr lang="hu-HU" sz="2400" dirty="0">
                <a:solidFill>
                  <a:schemeClr val="bg1"/>
                </a:solidFill>
              </a:rPr>
              <a:t>. Ez kimondta, hogy </a:t>
            </a:r>
            <a:r>
              <a:rPr lang="hu-HU" sz="2400" b="1" dirty="0">
                <a:solidFill>
                  <a:schemeClr val="bg1"/>
                </a:solidFill>
              </a:rPr>
              <a:t>minden 6 és 12 év közötti gyermeket kötelező iskolába járatni</a:t>
            </a:r>
            <a:r>
              <a:rPr lang="hu-HU" sz="2400" dirty="0">
                <a:solidFill>
                  <a:schemeClr val="bg1"/>
                </a:solidFill>
              </a:rPr>
              <a:t>. Az egyetlen gond ezzel a rendelettel, hogy nem volt elég tanár, aki tudott volna tanítani.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AFADA93-E97D-4E2C-86CA-3D88E1C7F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" y="0"/>
            <a:ext cx="12217921" cy="1802130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70875B44-87D8-49D1-9F48-12CB79A08B46}"/>
              </a:ext>
            </a:extLst>
          </p:cNvPr>
          <p:cNvSpPr txBox="1"/>
          <p:nvPr/>
        </p:nvSpPr>
        <p:spPr>
          <a:xfrm>
            <a:off x="9250366" y="0"/>
            <a:ext cx="2767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II. József</a:t>
            </a:r>
            <a:endParaRPr lang="hu-HU" sz="60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7671690-FA83-4063-8C4E-CBA27BAD3A92}"/>
              </a:ext>
            </a:extLst>
          </p:cNvPr>
          <p:cNvSpPr txBox="1"/>
          <p:nvPr/>
        </p:nvSpPr>
        <p:spPr>
          <a:xfrm>
            <a:off x="6743700" y="1179523"/>
            <a:ext cx="52742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1770-től kezdve </a:t>
            </a:r>
            <a:r>
              <a:rPr lang="hu-HU" sz="2400" b="1" dirty="0"/>
              <a:t>társuralkodóként</a:t>
            </a:r>
            <a:r>
              <a:rPr lang="hu-HU" sz="2400" dirty="0"/>
              <a:t> </a:t>
            </a:r>
            <a:r>
              <a:rPr lang="hu-HU" sz="2400" b="1" dirty="0"/>
              <a:t>uralkodott</a:t>
            </a:r>
            <a:r>
              <a:rPr lang="hu-HU" sz="2400" dirty="0"/>
              <a:t> Mária Terézia mellett, nagyon tudatosan készülve az uralkodói életre. Amikor 1780-ban meghalt Mária Terézia úgy döntött, hogy nem </a:t>
            </a:r>
            <a:r>
              <a:rPr lang="hu-HU" sz="2400" b="1" dirty="0"/>
              <a:t>koronáztatja meg magát magyar királlyá</a:t>
            </a:r>
            <a:r>
              <a:rPr lang="hu-HU" sz="2400" dirty="0"/>
              <a:t>, hogy a magyar törvények ne nehezítsék munkáját. Uralmát </a:t>
            </a:r>
            <a:r>
              <a:rPr lang="hu-HU" sz="2400" b="1" dirty="0"/>
              <a:t>jozefinizmusnak</a:t>
            </a:r>
            <a:r>
              <a:rPr lang="hu-HU" sz="2400" dirty="0"/>
              <a:t> nevezzük, ami az uralkodására jellemző </a:t>
            </a:r>
            <a:r>
              <a:rPr lang="hu-HU" sz="2400" b="1" dirty="0"/>
              <a:t>felvilágosult abszolutizmus</a:t>
            </a:r>
            <a:r>
              <a:rPr lang="hu-HU" sz="2400" dirty="0"/>
              <a:t>. Célja, hogy egy jól működő államot hozzon létre. Élete során </a:t>
            </a:r>
            <a:r>
              <a:rPr lang="hu-HU" sz="2400" b="1" dirty="0"/>
              <a:t>több mint 6000 rendeletet hozott</a:t>
            </a:r>
            <a:r>
              <a:rPr lang="hu-HU" sz="2400" dirty="0"/>
              <a:t>, ezek közül a legfontosabbak: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4ED58F1-20AD-4C93-B295-41AC3C5A486B}"/>
              </a:ext>
            </a:extLst>
          </p:cNvPr>
          <p:cNvSpPr txBox="1"/>
          <p:nvPr/>
        </p:nvSpPr>
        <p:spPr>
          <a:xfrm>
            <a:off x="-7658100" y="243512"/>
            <a:ext cx="24548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központisági rendelet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amivel bevezették a hivatalokba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német nyelv használatát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Ez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hivatalokra, oktatásra és törvénykezésre terjedt ki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azaz, ha valaki hivatalos ügyet akart elintézni annak ez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plusz költséget jelentett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a tolmácsolás miatt. (ellenszenv)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CFA9BBE-88A1-413B-92E2-8B269699A093}"/>
              </a:ext>
            </a:extLst>
          </p:cNvPr>
          <p:cNvSpPr txBox="1"/>
          <p:nvPr/>
        </p:nvSpPr>
        <p:spPr>
          <a:xfrm>
            <a:off x="16214182" y="680873"/>
            <a:ext cx="24548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A </a:t>
            </a:r>
            <a:r>
              <a:rPr lang="hu-HU" sz="2400" b="1" dirty="0"/>
              <a:t>jobbágyrendelet</a:t>
            </a:r>
            <a:r>
              <a:rPr lang="hu-HU" sz="2400" dirty="0"/>
              <a:t> kimondja a </a:t>
            </a:r>
            <a:r>
              <a:rPr lang="hu-HU" sz="2400" b="1" dirty="0"/>
              <a:t>jobbágyság megszűnését</a:t>
            </a:r>
            <a:r>
              <a:rPr lang="hu-HU" sz="2400" dirty="0"/>
              <a:t>, azaz a jobbágyságból parasztság lett, de nem osztott földet a parasztoknak. Ilyen formán minden maradt a régiben.</a:t>
            </a:r>
          </a:p>
          <a:p>
            <a:pPr algn="r"/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743131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AAFADA93-E97D-4E2C-86CA-3D88E1C7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" y="-3581400"/>
            <a:ext cx="12217921" cy="1802130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70875B44-87D8-49D1-9F48-12CB79A08B46}"/>
              </a:ext>
            </a:extLst>
          </p:cNvPr>
          <p:cNvSpPr txBox="1"/>
          <p:nvPr/>
        </p:nvSpPr>
        <p:spPr>
          <a:xfrm>
            <a:off x="9250366" y="-8686800"/>
            <a:ext cx="2767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II. József</a:t>
            </a:r>
            <a:endParaRPr lang="hu-HU" sz="60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263D3BF-71B5-43AA-AFCD-565C7C98DA97}"/>
              </a:ext>
            </a:extLst>
          </p:cNvPr>
          <p:cNvSpPr txBox="1"/>
          <p:nvPr/>
        </p:nvSpPr>
        <p:spPr>
          <a:xfrm>
            <a:off x="228600" y="243512"/>
            <a:ext cx="24548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központisági rendelet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amivel bevezették a hivatalokba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német nyelv használatát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Ez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hivatalokra, oktatásra és törvénykezésre terjedt ki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azaz, ha valaki hivatalos ügyet akart elintézni annak ez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plusz költséget jelentett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a tolmácsolás miatt. (ellenszenv)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EB32C24-5FFE-4F4D-B5E2-268E6B3CB19F}"/>
              </a:ext>
            </a:extLst>
          </p:cNvPr>
          <p:cNvSpPr txBox="1"/>
          <p:nvPr/>
        </p:nvSpPr>
        <p:spPr>
          <a:xfrm>
            <a:off x="9508582" y="680873"/>
            <a:ext cx="24548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A </a:t>
            </a:r>
            <a:r>
              <a:rPr lang="hu-HU" sz="2400" b="1" dirty="0"/>
              <a:t>jobbágyrendelet</a:t>
            </a:r>
            <a:r>
              <a:rPr lang="hu-HU" sz="2400" dirty="0"/>
              <a:t> kimondja a </a:t>
            </a:r>
            <a:r>
              <a:rPr lang="hu-HU" sz="2400" b="1" dirty="0"/>
              <a:t>jobbágyság megszűnését</a:t>
            </a:r>
            <a:r>
              <a:rPr lang="hu-HU" sz="2400" dirty="0"/>
              <a:t>, azaz a jobbágyságból parasztság lett, de nem osztott földet a parasztoknak. Ilyen formán minden maradt a régiben.</a:t>
            </a:r>
          </a:p>
          <a:p>
            <a:pPr algn="r"/>
            <a:endParaRPr lang="hu-HU" sz="24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3DEAD3D-DEE9-4908-B14C-F664EDB219E4}"/>
              </a:ext>
            </a:extLst>
          </p:cNvPr>
          <p:cNvSpPr txBox="1"/>
          <p:nvPr/>
        </p:nvSpPr>
        <p:spPr>
          <a:xfrm>
            <a:off x="6743700" y="-8497877"/>
            <a:ext cx="52742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1770-től kezdve </a:t>
            </a:r>
            <a:r>
              <a:rPr lang="hu-HU" sz="2400" b="1" dirty="0"/>
              <a:t>társuralkodóként</a:t>
            </a:r>
            <a:r>
              <a:rPr lang="hu-HU" sz="2400" dirty="0"/>
              <a:t> </a:t>
            </a:r>
            <a:r>
              <a:rPr lang="hu-HU" sz="2400" b="1" dirty="0"/>
              <a:t>uralkodott</a:t>
            </a:r>
            <a:r>
              <a:rPr lang="hu-HU" sz="2400" dirty="0"/>
              <a:t> Mária Terézia mellett, nagyon tudatosan készülve az uralkodói életre. Amikor 1780-ban meghalt Mária Terézia úgy döntött, hogy nem </a:t>
            </a:r>
            <a:r>
              <a:rPr lang="hu-HU" sz="2400" b="1" dirty="0"/>
              <a:t>koronáztatja meg magát magyar királlyá</a:t>
            </a:r>
            <a:r>
              <a:rPr lang="hu-HU" sz="2400" dirty="0"/>
              <a:t>, hogy a magyar törvények ne nehezítsék munkáját. Uralmát </a:t>
            </a:r>
            <a:r>
              <a:rPr lang="hu-HU" sz="2400" b="1" dirty="0"/>
              <a:t>jozefinizmusnak</a:t>
            </a:r>
            <a:r>
              <a:rPr lang="hu-HU" sz="2400" dirty="0"/>
              <a:t> nevezzük, ami az uralkodására jellemző </a:t>
            </a:r>
            <a:r>
              <a:rPr lang="hu-HU" sz="2400" b="1" dirty="0"/>
              <a:t>felvilágosult abszolutizmus</a:t>
            </a:r>
            <a:r>
              <a:rPr lang="hu-HU" sz="2400" dirty="0"/>
              <a:t>. Célja, hogy egy jól működő államot hozzon létre. Élete során </a:t>
            </a:r>
            <a:r>
              <a:rPr lang="hu-HU" sz="2400" b="1" dirty="0"/>
              <a:t>több mint 6000 rendeletet hozott</a:t>
            </a:r>
            <a:r>
              <a:rPr lang="hu-HU" sz="2400" dirty="0"/>
              <a:t>, ezek közül a legfontosabbak: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9F20B5E-57DD-462A-B618-121E8DF9C19A}"/>
              </a:ext>
            </a:extLst>
          </p:cNvPr>
          <p:cNvSpPr txBox="1"/>
          <p:nvPr/>
        </p:nvSpPr>
        <p:spPr>
          <a:xfrm rot="10800000" flipV="1">
            <a:off x="228600" y="12514957"/>
            <a:ext cx="35813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türelmi rendelet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egyrészt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vallási türelmet biztosított a protestánsoknak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azaz lehetett iskolájuk és építhettek templomot. Másfelől kimondta, hogy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azokat a szerzetesrendeket, amik a társadalom szempontjából nem végeznek hasznos tevékenységet, meg kell szüntetni!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Az utóbbi rész miatt a pápa könyörgött, a császárnak, hogy vonja vissza rendeletét.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437FB84-057D-4650-AED0-F2BDD93BE6FE}"/>
              </a:ext>
            </a:extLst>
          </p:cNvPr>
          <p:cNvSpPr txBox="1"/>
          <p:nvPr/>
        </p:nvSpPr>
        <p:spPr>
          <a:xfrm>
            <a:off x="6629402" y="12863392"/>
            <a:ext cx="5333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1789-ben azonban egy hadjárat közben halálos sebet kap, és halálos ágyán egy tollvonással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visszavonta az összes eddigi rendeletét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kivéve a Jobbágy és Türelmi rendeletet.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Végül 1790-ben halt meg.</a:t>
            </a:r>
          </a:p>
        </p:txBody>
      </p:sp>
    </p:spTree>
    <p:extLst>
      <p:ext uri="{BB962C8B-B14F-4D97-AF65-F5344CB8AC3E}">
        <p14:creationId xmlns:p14="http://schemas.microsoft.com/office/powerpoint/2010/main" val="4140797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AAFADA93-E97D-4E2C-86CA-3D88E1C7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" y="-11163300"/>
            <a:ext cx="12217921" cy="180213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2263D3BF-71B5-43AA-AFCD-565C7C98DA97}"/>
              </a:ext>
            </a:extLst>
          </p:cNvPr>
          <p:cNvSpPr txBox="1"/>
          <p:nvPr/>
        </p:nvSpPr>
        <p:spPr>
          <a:xfrm>
            <a:off x="228600" y="-11643688"/>
            <a:ext cx="24548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központisági rendelet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amivel bevezették a hivatalokba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német nyelv használatát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Ez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hivatalokra, oktatásra és törvénykezésre terjedt ki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azaz, ha valaki hivatalos ügyet akart elintézni annak ez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plusz költséget jelentett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a tolmácsolás miatt. (ellenszenv)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EB32C24-5FFE-4F4D-B5E2-268E6B3CB19F}"/>
              </a:ext>
            </a:extLst>
          </p:cNvPr>
          <p:cNvSpPr txBox="1"/>
          <p:nvPr/>
        </p:nvSpPr>
        <p:spPr>
          <a:xfrm>
            <a:off x="9508582" y="-11511127"/>
            <a:ext cx="24548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A </a:t>
            </a:r>
            <a:r>
              <a:rPr lang="hu-HU" sz="2400" b="1" dirty="0"/>
              <a:t>jobbágyrendelet</a:t>
            </a:r>
            <a:r>
              <a:rPr lang="hu-HU" sz="2400" dirty="0"/>
              <a:t> kimondja a </a:t>
            </a:r>
            <a:r>
              <a:rPr lang="hu-HU" sz="2400" b="1" dirty="0"/>
              <a:t>jobbágyság megszűnését</a:t>
            </a:r>
            <a:r>
              <a:rPr lang="hu-HU" sz="2400" dirty="0"/>
              <a:t>, azaz a jobbágyságból parasztság lett, de nem osztott földet a parasztoknak. Ilyen formán minden maradt a régiben.</a:t>
            </a:r>
          </a:p>
          <a:p>
            <a:pPr algn="r"/>
            <a:endParaRPr lang="hu-HU" sz="24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792F8185-D47E-469A-86D0-65D079AF6BE9}"/>
              </a:ext>
            </a:extLst>
          </p:cNvPr>
          <p:cNvSpPr txBox="1"/>
          <p:nvPr/>
        </p:nvSpPr>
        <p:spPr>
          <a:xfrm rot="10800000" flipV="1">
            <a:off x="228600" y="513457"/>
            <a:ext cx="35813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türelmi rendelet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egyrészt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vallási türelmet biztosított a protestánsoknak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azaz lehetett iskolájuk és építhettek templomot. Másfelől kimondta, hogy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azokat a szerzetesrendeket, amik a társadalom szempontjából nem végeznek hasznos tevékenységet, meg kell szüntetni!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Az utóbbi rész miatt a pápa könyörgött, a császárnak, hogy vonja vissza rendeletét.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213711D-0EF8-4D35-8D8D-5BADC5D21F5A}"/>
              </a:ext>
            </a:extLst>
          </p:cNvPr>
          <p:cNvSpPr txBox="1"/>
          <p:nvPr/>
        </p:nvSpPr>
        <p:spPr>
          <a:xfrm>
            <a:off x="6629402" y="4405192"/>
            <a:ext cx="5333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1789-ben azonban egy hadjárat közben halálos sebet kap, és halálos ágyán egy tollvonással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visszavonta az összes eddigi rendeletét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kivéve a Jobbágy és Türelmi rendeletet.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Végül 1790-ben halt meg.</a:t>
            </a:r>
          </a:p>
        </p:txBody>
      </p:sp>
    </p:spTree>
    <p:extLst>
      <p:ext uri="{BB962C8B-B14F-4D97-AF65-F5344CB8AC3E}">
        <p14:creationId xmlns:p14="http://schemas.microsoft.com/office/powerpoint/2010/main" val="3584820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1386</Words>
  <Application>Microsoft Office PowerPoint</Application>
  <PresentationFormat>Szélesvásznú</PresentationFormat>
  <Paragraphs>41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Mária Terézia és II. József</vt:lpstr>
      <vt:lpstr>Mária Terézia és II. József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Mária Terézia és II. József</dc:title>
  <dc:creator>User</dc:creator>
  <cp:lastModifiedBy>User</cp:lastModifiedBy>
  <cp:revision>5</cp:revision>
  <dcterms:created xsi:type="dcterms:W3CDTF">2024-03-06T09:24:17Z</dcterms:created>
  <dcterms:modified xsi:type="dcterms:W3CDTF">2024-03-06T10:00:05Z</dcterms:modified>
</cp:coreProperties>
</file>