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E02"/>
    <a:srgbClr val="2AAA02"/>
    <a:srgbClr val="93FD70"/>
    <a:srgbClr val="0D5051"/>
    <a:srgbClr val="46ADD5"/>
    <a:srgbClr val="A9F9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38"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52C19-C427-415D-8B5B-A510FB6382A1}" type="datetimeFigureOut">
              <a:rPr lang="hu-HU" smtClean="0"/>
              <a:t>2024. 03. 05.</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B0B57-CDBA-4E35-BFFE-C3257D054635}" type="slidenum">
              <a:rPr lang="hu-HU" smtClean="0"/>
              <a:t>‹#›</a:t>
            </a:fld>
            <a:endParaRPr lang="hu-HU"/>
          </a:p>
        </p:txBody>
      </p:sp>
    </p:spTree>
    <p:extLst>
      <p:ext uri="{BB962C8B-B14F-4D97-AF65-F5344CB8AC3E}">
        <p14:creationId xmlns:p14="http://schemas.microsoft.com/office/powerpoint/2010/main" val="1558891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63FEF03-E359-483F-A00F-DA3B8D093D2E}"/>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F52907D3-5B21-42BA-84F8-E7CE8C84E7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B950689F-08BA-45D0-A09C-28B37BD50CDB}"/>
              </a:ext>
            </a:extLst>
          </p:cNvPr>
          <p:cNvSpPr>
            <a:spLocks noGrp="1"/>
          </p:cNvSpPr>
          <p:nvPr>
            <p:ph type="dt" sz="half" idx="10"/>
          </p:nvPr>
        </p:nvSpPr>
        <p:spPr/>
        <p:txBody>
          <a:bodyPr/>
          <a:lstStyle/>
          <a:p>
            <a:fld id="{0E3A49FA-CD93-4CA0-86FA-97B022377E56}" type="datetimeFigureOut">
              <a:rPr lang="hu-HU" smtClean="0"/>
              <a:t>2024. 03. 05.</a:t>
            </a:fld>
            <a:endParaRPr lang="hu-HU"/>
          </a:p>
        </p:txBody>
      </p:sp>
      <p:sp>
        <p:nvSpPr>
          <p:cNvPr id="5" name="Élőláb helye 4">
            <a:extLst>
              <a:ext uri="{FF2B5EF4-FFF2-40B4-BE49-F238E27FC236}">
                <a16:creationId xmlns:a16="http://schemas.microsoft.com/office/drawing/2014/main" id="{04F7712F-E0F5-477D-B363-526B602DE16E}"/>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DDF85EBF-9EAD-40B0-835E-B2232EABE894}"/>
              </a:ext>
            </a:extLst>
          </p:cNvPr>
          <p:cNvSpPr>
            <a:spLocks noGrp="1"/>
          </p:cNvSpPr>
          <p:nvPr>
            <p:ph type="sldNum" sz="quarter" idx="12"/>
          </p:nvPr>
        </p:nvSpPr>
        <p:spPr/>
        <p:txBody>
          <a:bodyPr/>
          <a:lstStyle/>
          <a:p>
            <a:fld id="{F14B3148-5F29-441A-A90E-BE1E4D877B2F}" type="slidenum">
              <a:rPr lang="hu-HU" smtClean="0"/>
              <a:t>‹#›</a:t>
            </a:fld>
            <a:endParaRPr lang="hu-HU"/>
          </a:p>
        </p:txBody>
      </p:sp>
    </p:spTree>
    <p:extLst>
      <p:ext uri="{BB962C8B-B14F-4D97-AF65-F5344CB8AC3E}">
        <p14:creationId xmlns:p14="http://schemas.microsoft.com/office/powerpoint/2010/main" val="707367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BA87CC8-6268-4F12-97E1-91005CB2729E}"/>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9F8E0C30-253B-4037-A8F6-63EBA2293F02}"/>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4726467C-19AC-4140-8222-C2794121505C}"/>
              </a:ext>
            </a:extLst>
          </p:cNvPr>
          <p:cNvSpPr>
            <a:spLocks noGrp="1"/>
          </p:cNvSpPr>
          <p:nvPr>
            <p:ph type="dt" sz="half" idx="10"/>
          </p:nvPr>
        </p:nvSpPr>
        <p:spPr/>
        <p:txBody>
          <a:bodyPr/>
          <a:lstStyle/>
          <a:p>
            <a:fld id="{0E3A49FA-CD93-4CA0-86FA-97B022377E56}" type="datetimeFigureOut">
              <a:rPr lang="hu-HU" smtClean="0"/>
              <a:t>2024. 03. 05.</a:t>
            </a:fld>
            <a:endParaRPr lang="hu-HU"/>
          </a:p>
        </p:txBody>
      </p:sp>
      <p:sp>
        <p:nvSpPr>
          <p:cNvPr id="5" name="Élőláb helye 4">
            <a:extLst>
              <a:ext uri="{FF2B5EF4-FFF2-40B4-BE49-F238E27FC236}">
                <a16:creationId xmlns:a16="http://schemas.microsoft.com/office/drawing/2014/main" id="{0D990EEF-A7D5-4839-A5AF-88391D249983}"/>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D7D03CE6-DF02-42F0-A0B7-86AB66A3547C}"/>
              </a:ext>
            </a:extLst>
          </p:cNvPr>
          <p:cNvSpPr>
            <a:spLocks noGrp="1"/>
          </p:cNvSpPr>
          <p:nvPr>
            <p:ph type="sldNum" sz="quarter" idx="12"/>
          </p:nvPr>
        </p:nvSpPr>
        <p:spPr/>
        <p:txBody>
          <a:bodyPr/>
          <a:lstStyle/>
          <a:p>
            <a:fld id="{F14B3148-5F29-441A-A90E-BE1E4D877B2F}" type="slidenum">
              <a:rPr lang="hu-HU" smtClean="0"/>
              <a:t>‹#›</a:t>
            </a:fld>
            <a:endParaRPr lang="hu-HU"/>
          </a:p>
        </p:txBody>
      </p:sp>
    </p:spTree>
    <p:extLst>
      <p:ext uri="{BB962C8B-B14F-4D97-AF65-F5344CB8AC3E}">
        <p14:creationId xmlns:p14="http://schemas.microsoft.com/office/powerpoint/2010/main" val="2232476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3E3168BF-C6FB-4EB0-ABE9-2DE05D25AAF4}"/>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E45B723A-B400-4A06-AC99-731E4A7A2307}"/>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0F00692-C12E-453A-A836-CB8A5D5D0C41}"/>
              </a:ext>
            </a:extLst>
          </p:cNvPr>
          <p:cNvSpPr>
            <a:spLocks noGrp="1"/>
          </p:cNvSpPr>
          <p:nvPr>
            <p:ph type="dt" sz="half" idx="10"/>
          </p:nvPr>
        </p:nvSpPr>
        <p:spPr/>
        <p:txBody>
          <a:bodyPr/>
          <a:lstStyle/>
          <a:p>
            <a:fld id="{0E3A49FA-CD93-4CA0-86FA-97B022377E56}" type="datetimeFigureOut">
              <a:rPr lang="hu-HU" smtClean="0"/>
              <a:t>2024. 03. 05.</a:t>
            </a:fld>
            <a:endParaRPr lang="hu-HU"/>
          </a:p>
        </p:txBody>
      </p:sp>
      <p:sp>
        <p:nvSpPr>
          <p:cNvPr id="5" name="Élőláb helye 4">
            <a:extLst>
              <a:ext uri="{FF2B5EF4-FFF2-40B4-BE49-F238E27FC236}">
                <a16:creationId xmlns:a16="http://schemas.microsoft.com/office/drawing/2014/main" id="{A0FFBB50-F1B6-4825-8CCF-42512770747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EA2D3222-CC1A-42B5-96AC-616D7F7836AF}"/>
              </a:ext>
            </a:extLst>
          </p:cNvPr>
          <p:cNvSpPr>
            <a:spLocks noGrp="1"/>
          </p:cNvSpPr>
          <p:nvPr>
            <p:ph type="sldNum" sz="quarter" idx="12"/>
          </p:nvPr>
        </p:nvSpPr>
        <p:spPr/>
        <p:txBody>
          <a:bodyPr/>
          <a:lstStyle/>
          <a:p>
            <a:fld id="{F14B3148-5F29-441A-A90E-BE1E4D877B2F}" type="slidenum">
              <a:rPr lang="hu-HU" smtClean="0"/>
              <a:t>‹#›</a:t>
            </a:fld>
            <a:endParaRPr lang="hu-HU"/>
          </a:p>
        </p:txBody>
      </p:sp>
    </p:spTree>
    <p:extLst>
      <p:ext uri="{BB962C8B-B14F-4D97-AF65-F5344CB8AC3E}">
        <p14:creationId xmlns:p14="http://schemas.microsoft.com/office/powerpoint/2010/main" val="4006840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F4E3CC1-D2ED-49AA-BDC3-1EB364D7467E}"/>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50063B74-0C06-4E98-8BAE-D6091D0E8A90}"/>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52652367-6656-4A57-BBF8-86FCF877901B}"/>
              </a:ext>
            </a:extLst>
          </p:cNvPr>
          <p:cNvSpPr>
            <a:spLocks noGrp="1"/>
          </p:cNvSpPr>
          <p:nvPr>
            <p:ph type="dt" sz="half" idx="10"/>
          </p:nvPr>
        </p:nvSpPr>
        <p:spPr/>
        <p:txBody>
          <a:bodyPr/>
          <a:lstStyle/>
          <a:p>
            <a:fld id="{0E3A49FA-CD93-4CA0-86FA-97B022377E56}" type="datetimeFigureOut">
              <a:rPr lang="hu-HU" smtClean="0"/>
              <a:t>2024. 03. 05.</a:t>
            </a:fld>
            <a:endParaRPr lang="hu-HU"/>
          </a:p>
        </p:txBody>
      </p:sp>
      <p:sp>
        <p:nvSpPr>
          <p:cNvPr id="5" name="Élőláb helye 4">
            <a:extLst>
              <a:ext uri="{FF2B5EF4-FFF2-40B4-BE49-F238E27FC236}">
                <a16:creationId xmlns:a16="http://schemas.microsoft.com/office/drawing/2014/main" id="{FCDED34A-545E-4613-B859-A41CE81D68A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DFE19865-E7F6-4DA3-882A-648C5866629A}"/>
              </a:ext>
            </a:extLst>
          </p:cNvPr>
          <p:cNvSpPr>
            <a:spLocks noGrp="1"/>
          </p:cNvSpPr>
          <p:nvPr>
            <p:ph type="sldNum" sz="quarter" idx="12"/>
          </p:nvPr>
        </p:nvSpPr>
        <p:spPr/>
        <p:txBody>
          <a:bodyPr/>
          <a:lstStyle/>
          <a:p>
            <a:fld id="{F14B3148-5F29-441A-A90E-BE1E4D877B2F}" type="slidenum">
              <a:rPr lang="hu-HU" smtClean="0"/>
              <a:t>‹#›</a:t>
            </a:fld>
            <a:endParaRPr lang="hu-HU"/>
          </a:p>
        </p:txBody>
      </p:sp>
    </p:spTree>
    <p:extLst>
      <p:ext uri="{BB962C8B-B14F-4D97-AF65-F5344CB8AC3E}">
        <p14:creationId xmlns:p14="http://schemas.microsoft.com/office/powerpoint/2010/main" val="937696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AF1C331-10EA-44B2-B184-C3C70F91457E}"/>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AFE197AF-4C7A-458D-94CD-2E967EF7C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C8858118-A531-454E-BAE4-EC06FD5CCB90}"/>
              </a:ext>
            </a:extLst>
          </p:cNvPr>
          <p:cNvSpPr>
            <a:spLocks noGrp="1"/>
          </p:cNvSpPr>
          <p:nvPr>
            <p:ph type="dt" sz="half" idx="10"/>
          </p:nvPr>
        </p:nvSpPr>
        <p:spPr/>
        <p:txBody>
          <a:bodyPr/>
          <a:lstStyle/>
          <a:p>
            <a:fld id="{0E3A49FA-CD93-4CA0-86FA-97B022377E56}" type="datetimeFigureOut">
              <a:rPr lang="hu-HU" smtClean="0"/>
              <a:t>2024. 03. 05.</a:t>
            </a:fld>
            <a:endParaRPr lang="hu-HU"/>
          </a:p>
        </p:txBody>
      </p:sp>
      <p:sp>
        <p:nvSpPr>
          <p:cNvPr id="5" name="Élőláb helye 4">
            <a:extLst>
              <a:ext uri="{FF2B5EF4-FFF2-40B4-BE49-F238E27FC236}">
                <a16:creationId xmlns:a16="http://schemas.microsoft.com/office/drawing/2014/main" id="{199A3F49-E81E-4216-B979-B4379659F33E}"/>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E90D2956-28E7-4A0D-986C-5C53832E4C2C}"/>
              </a:ext>
            </a:extLst>
          </p:cNvPr>
          <p:cNvSpPr>
            <a:spLocks noGrp="1"/>
          </p:cNvSpPr>
          <p:nvPr>
            <p:ph type="sldNum" sz="quarter" idx="12"/>
          </p:nvPr>
        </p:nvSpPr>
        <p:spPr/>
        <p:txBody>
          <a:bodyPr/>
          <a:lstStyle/>
          <a:p>
            <a:fld id="{F14B3148-5F29-441A-A90E-BE1E4D877B2F}" type="slidenum">
              <a:rPr lang="hu-HU" smtClean="0"/>
              <a:t>‹#›</a:t>
            </a:fld>
            <a:endParaRPr lang="hu-HU"/>
          </a:p>
        </p:txBody>
      </p:sp>
    </p:spTree>
    <p:extLst>
      <p:ext uri="{BB962C8B-B14F-4D97-AF65-F5344CB8AC3E}">
        <p14:creationId xmlns:p14="http://schemas.microsoft.com/office/powerpoint/2010/main" val="1378580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AA0C0BA-D68F-467E-BA2C-651EB7473EB0}"/>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48B0E7BB-79BC-4218-AFB4-A841174D4720}"/>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B84D1EC5-8581-4E19-9945-6BEE72D4B830}"/>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EE400A63-8C66-4EF5-8437-47F6A28FE3AB}"/>
              </a:ext>
            </a:extLst>
          </p:cNvPr>
          <p:cNvSpPr>
            <a:spLocks noGrp="1"/>
          </p:cNvSpPr>
          <p:nvPr>
            <p:ph type="dt" sz="half" idx="10"/>
          </p:nvPr>
        </p:nvSpPr>
        <p:spPr/>
        <p:txBody>
          <a:bodyPr/>
          <a:lstStyle/>
          <a:p>
            <a:fld id="{0E3A49FA-CD93-4CA0-86FA-97B022377E56}" type="datetimeFigureOut">
              <a:rPr lang="hu-HU" smtClean="0"/>
              <a:t>2024. 03. 05.</a:t>
            </a:fld>
            <a:endParaRPr lang="hu-HU"/>
          </a:p>
        </p:txBody>
      </p:sp>
      <p:sp>
        <p:nvSpPr>
          <p:cNvPr id="6" name="Élőláb helye 5">
            <a:extLst>
              <a:ext uri="{FF2B5EF4-FFF2-40B4-BE49-F238E27FC236}">
                <a16:creationId xmlns:a16="http://schemas.microsoft.com/office/drawing/2014/main" id="{EF6A2AFB-742D-44F6-B8F4-AED5D8712D1D}"/>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1A6D8486-0544-4851-BBFF-77B1FA2BD6B9}"/>
              </a:ext>
            </a:extLst>
          </p:cNvPr>
          <p:cNvSpPr>
            <a:spLocks noGrp="1"/>
          </p:cNvSpPr>
          <p:nvPr>
            <p:ph type="sldNum" sz="quarter" idx="12"/>
          </p:nvPr>
        </p:nvSpPr>
        <p:spPr/>
        <p:txBody>
          <a:bodyPr/>
          <a:lstStyle/>
          <a:p>
            <a:fld id="{F14B3148-5F29-441A-A90E-BE1E4D877B2F}" type="slidenum">
              <a:rPr lang="hu-HU" smtClean="0"/>
              <a:t>‹#›</a:t>
            </a:fld>
            <a:endParaRPr lang="hu-HU"/>
          </a:p>
        </p:txBody>
      </p:sp>
    </p:spTree>
    <p:extLst>
      <p:ext uri="{BB962C8B-B14F-4D97-AF65-F5344CB8AC3E}">
        <p14:creationId xmlns:p14="http://schemas.microsoft.com/office/powerpoint/2010/main" val="2540844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25B333A-1E3B-45C8-BF2C-69C0FE76312B}"/>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B74D83A9-46ED-46E1-AE02-3D3055F88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CD5711A0-0566-4B58-B82D-5881E05A514B}"/>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D2D6E5A6-0027-4910-8C88-151898F7D5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C472094B-1004-45B6-A62E-DD0BF1A95C09}"/>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B77424F7-1382-4CD8-8652-601CE2F30561}"/>
              </a:ext>
            </a:extLst>
          </p:cNvPr>
          <p:cNvSpPr>
            <a:spLocks noGrp="1"/>
          </p:cNvSpPr>
          <p:nvPr>
            <p:ph type="dt" sz="half" idx="10"/>
          </p:nvPr>
        </p:nvSpPr>
        <p:spPr/>
        <p:txBody>
          <a:bodyPr/>
          <a:lstStyle/>
          <a:p>
            <a:fld id="{0E3A49FA-CD93-4CA0-86FA-97B022377E56}" type="datetimeFigureOut">
              <a:rPr lang="hu-HU" smtClean="0"/>
              <a:t>2024. 03. 05.</a:t>
            </a:fld>
            <a:endParaRPr lang="hu-HU"/>
          </a:p>
        </p:txBody>
      </p:sp>
      <p:sp>
        <p:nvSpPr>
          <p:cNvPr id="8" name="Élőláb helye 7">
            <a:extLst>
              <a:ext uri="{FF2B5EF4-FFF2-40B4-BE49-F238E27FC236}">
                <a16:creationId xmlns:a16="http://schemas.microsoft.com/office/drawing/2014/main" id="{D3E13B39-8C2F-4BF3-809B-3829848F00B6}"/>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2B104202-E64B-4970-A6D7-DA5A32198A23}"/>
              </a:ext>
            </a:extLst>
          </p:cNvPr>
          <p:cNvSpPr>
            <a:spLocks noGrp="1"/>
          </p:cNvSpPr>
          <p:nvPr>
            <p:ph type="sldNum" sz="quarter" idx="12"/>
          </p:nvPr>
        </p:nvSpPr>
        <p:spPr/>
        <p:txBody>
          <a:bodyPr/>
          <a:lstStyle/>
          <a:p>
            <a:fld id="{F14B3148-5F29-441A-A90E-BE1E4D877B2F}" type="slidenum">
              <a:rPr lang="hu-HU" smtClean="0"/>
              <a:t>‹#›</a:t>
            </a:fld>
            <a:endParaRPr lang="hu-HU"/>
          </a:p>
        </p:txBody>
      </p:sp>
    </p:spTree>
    <p:extLst>
      <p:ext uri="{BB962C8B-B14F-4D97-AF65-F5344CB8AC3E}">
        <p14:creationId xmlns:p14="http://schemas.microsoft.com/office/powerpoint/2010/main" val="470581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D5A33F0-A51A-4EE0-A4AE-36CEC7393B03}"/>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89209EFB-571D-4F42-96E6-B876E93F80CA}"/>
              </a:ext>
            </a:extLst>
          </p:cNvPr>
          <p:cNvSpPr>
            <a:spLocks noGrp="1"/>
          </p:cNvSpPr>
          <p:nvPr>
            <p:ph type="dt" sz="half" idx="10"/>
          </p:nvPr>
        </p:nvSpPr>
        <p:spPr/>
        <p:txBody>
          <a:bodyPr/>
          <a:lstStyle/>
          <a:p>
            <a:fld id="{0E3A49FA-CD93-4CA0-86FA-97B022377E56}" type="datetimeFigureOut">
              <a:rPr lang="hu-HU" smtClean="0"/>
              <a:t>2024. 03. 05.</a:t>
            </a:fld>
            <a:endParaRPr lang="hu-HU"/>
          </a:p>
        </p:txBody>
      </p:sp>
      <p:sp>
        <p:nvSpPr>
          <p:cNvPr id="4" name="Élőláb helye 3">
            <a:extLst>
              <a:ext uri="{FF2B5EF4-FFF2-40B4-BE49-F238E27FC236}">
                <a16:creationId xmlns:a16="http://schemas.microsoft.com/office/drawing/2014/main" id="{4ED96900-23E3-48C4-B4EE-A58D51C7C327}"/>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F2F84309-FD31-4A5F-B352-91D84BC7B2A4}"/>
              </a:ext>
            </a:extLst>
          </p:cNvPr>
          <p:cNvSpPr>
            <a:spLocks noGrp="1"/>
          </p:cNvSpPr>
          <p:nvPr>
            <p:ph type="sldNum" sz="quarter" idx="12"/>
          </p:nvPr>
        </p:nvSpPr>
        <p:spPr/>
        <p:txBody>
          <a:bodyPr/>
          <a:lstStyle/>
          <a:p>
            <a:fld id="{F14B3148-5F29-441A-A90E-BE1E4D877B2F}" type="slidenum">
              <a:rPr lang="hu-HU" smtClean="0"/>
              <a:t>‹#›</a:t>
            </a:fld>
            <a:endParaRPr lang="hu-HU"/>
          </a:p>
        </p:txBody>
      </p:sp>
    </p:spTree>
    <p:extLst>
      <p:ext uri="{BB962C8B-B14F-4D97-AF65-F5344CB8AC3E}">
        <p14:creationId xmlns:p14="http://schemas.microsoft.com/office/powerpoint/2010/main" val="900848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5E249578-71F8-4B69-A93F-80CAA427853E}"/>
              </a:ext>
            </a:extLst>
          </p:cNvPr>
          <p:cNvSpPr>
            <a:spLocks noGrp="1"/>
          </p:cNvSpPr>
          <p:nvPr>
            <p:ph type="dt" sz="half" idx="10"/>
          </p:nvPr>
        </p:nvSpPr>
        <p:spPr/>
        <p:txBody>
          <a:bodyPr/>
          <a:lstStyle/>
          <a:p>
            <a:fld id="{0E3A49FA-CD93-4CA0-86FA-97B022377E56}" type="datetimeFigureOut">
              <a:rPr lang="hu-HU" smtClean="0"/>
              <a:t>2024. 03. 05.</a:t>
            </a:fld>
            <a:endParaRPr lang="hu-HU"/>
          </a:p>
        </p:txBody>
      </p:sp>
      <p:sp>
        <p:nvSpPr>
          <p:cNvPr id="3" name="Élőláb helye 2">
            <a:extLst>
              <a:ext uri="{FF2B5EF4-FFF2-40B4-BE49-F238E27FC236}">
                <a16:creationId xmlns:a16="http://schemas.microsoft.com/office/drawing/2014/main" id="{4B7DB9DE-1C5D-4E3C-B530-E1659CF9D6E4}"/>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95D7BBE2-36F7-4589-80E8-1E3B91C38316}"/>
              </a:ext>
            </a:extLst>
          </p:cNvPr>
          <p:cNvSpPr>
            <a:spLocks noGrp="1"/>
          </p:cNvSpPr>
          <p:nvPr>
            <p:ph type="sldNum" sz="quarter" idx="12"/>
          </p:nvPr>
        </p:nvSpPr>
        <p:spPr/>
        <p:txBody>
          <a:bodyPr/>
          <a:lstStyle/>
          <a:p>
            <a:fld id="{F14B3148-5F29-441A-A90E-BE1E4D877B2F}" type="slidenum">
              <a:rPr lang="hu-HU" smtClean="0"/>
              <a:t>‹#›</a:t>
            </a:fld>
            <a:endParaRPr lang="hu-HU"/>
          </a:p>
        </p:txBody>
      </p:sp>
    </p:spTree>
    <p:extLst>
      <p:ext uri="{BB962C8B-B14F-4D97-AF65-F5344CB8AC3E}">
        <p14:creationId xmlns:p14="http://schemas.microsoft.com/office/powerpoint/2010/main" val="2180462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205E5C5-E1CB-407F-99E2-257C1D649AF6}"/>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28538AF6-3B69-4043-9996-674066B1D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965480DC-4407-4D79-998B-FD1EEF8D8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7946A502-5FA6-4DA1-9707-B380ACFC01B1}"/>
              </a:ext>
            </a:extLst>
          </p:cNvPr>
          <p:cNvSpPr>
            <a:spLocks noGrp="1"/>
          </p:cNvSpPr>
          <p:nvPr>
            <p:ph type="dt" sz="half" idx="10"/>
          </p:nvPr>
        </p:nvSpPr>
        <p:spPr/>
        <p:txBody>
          <a:bodyPr/>
          <a:lstStyle/>
          <a:p>
            <a:fld id="{0E3A49FA-CD93-4CA0-86FA-97B022377E56}" type="datetimeFigureOut">
              <a:rPr lang="hu-HU" smtClean="0"/>
              <a:t>2024. 03. 05.</a:t>
            </a:fld>
            <a:endParaRPr lang="hu-HU"/>
          </a:p>
        </p:txBody>
      </p:sp>
      <p:sp>
        <p:nvSpPr>
          <p:cNvPr id="6" name="Élőláb helye 5">
            <a:extLst>
              <a:ext uri="{FF2B5EF4-FFF2-40B4-BE49-F238E27FC236}">
                <a16:creationId xmlns:a16="http://schemas.microsoft.com/office/drawing/2014/main" id="{15CD237E-5DD1-43A6-AB0F-06F376AFB818}"/>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0DC923D6-72DB-4087-BD02-28D37D43CC32}"/>
              </a:ext>
            </a:extLst>
          </p:cNvPr>
          <p:cNvSpPr>
            <a:spLocks noGrp="1"/>
          </p:cNvSpPr>
          <p:nvPr>
            <p:ph type="sldNum" sz="quarter" idx="12"/>
          </p:nvPr>
        </p:nvSpPr>
        <p:spPr/>
        <p:txBody>
          <a:bodyPr/>
          <a:lstStyle/>
          <a:p>
            <a:fld id="{F14B3148-5F29-441A-A90E-BE1E4D877B2F}" type="slidenum">
              <a:rPr lang="hu-HU" smtClean="0"/>
              <a:t>‹#›</a:t>
            </a:fld>
            <a:endParaRPr lang="hu-HU"/>
          </a:p>
        </p:txBody>
      </p:sp>
    </p:spTree>
    <p:extLst>
      <p:ext uri="{BB962C8B-B14F-4D97-AF65-F5344CB8AC3E}">
        <p14:creationId xmlns:p14="http://schemas.microsoft.com/office/powerpoint/2010/main" val="2402185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7D5FF5-2C65-44A6-AA83-FDAEDAA8766D}"/>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C9FCA719-1062-410A-A7AE-C86D44B7CD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A3134AC7-BB5A-46EA-B1DF-EB87F9060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5A7D526-35D9-41D4-ABF8-87A836F2179B}"/>
              </a:ext>
            </a:extLst>
          </p:cNvPr>
          <p:cNvSpPr>
            <a:spLocks noGrp="1"/>
          </p:cNvSpPr>
          <p:nvPr>
            <p:ph type="dt" sz="half" idx="10"/>
          </p:nvPr>
        </p:nvSpPr>
        <p:spPr/>
        <p:txBody>
          <a:bodyPr/>
          <a:lstStyle/>
          <a:p>
            <a:fld id="{0E3A49FA-CD93-4CA0-86FA-97B022377E56}" type="datetimeFigureOut">
              <a:rPr lang="hu-HU" smtClean="0"/>
              <a:t>2024. 03. 05.</a:t>
            </a:fld>
            <a:endParaRPr lang="hu-HU"/>
          </a:p>
        </p:txBody>
      </p:sp>
      <p:sp>
        <p:nvSpPr>
          <p:cNvPr id="6" name="Élőláb helye 5">
            <a:extLst>
              <a:ext uri="{FF2B5EF4-FFF2-40B4-BE49-F238E27FC236}">
                <a16:creationId xmlns:a16="http://schemas.microsoft.com/office/drawing/2014/main" id="{8400C2D1-E33E-445F-83B5-2DDB4B19D797}"/>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50C88F8F-5C27-4C0B-A3A7-ACB30686B1FB}"/>
              </a:ext>
            </a:extLst>
          </p:cNvPr>
          <p:cNvSpPr>
            <a:spLocks noGrp="1"/>
          </p:cNvSpPr>
          <p:nvPr>
            <p:ph type="sldNum" sz="quarter" idx="12"/>
          </p:nvPr>
        </p:nvSpPr>
        <p:spPr/>
        <p:txBody>
          <a:bodyPr/>
          <a:lstStyle/>
          <a:p>
            <a:fld id="{F14B3148-5F29-441A-A90E-BE1E4D877B2F}" type="slidenum">
              <a:rPr lang="hu-HU" smtClean="0"/>
              <a:t>‹#›</a:t>
            </a:fld>
            <a:endParaRPr lang="hu-HU"/>
          </a:p>
        </p:txBody>
      </p:sp>
    </p:spTree>
    <p:extLst>
      <p:ext uri="{BB962C8B-B14F-4D97-AF65-F5344CB8AC3E}">
        <p14:creationId xmlns:p14="http://schemas.microsoft.com/office/powerpoint/2010/main" val="2256504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D5051"/>
            </a:gs>
            <a:gs pos="100000">
              <a:srgbClr val="33CE02"/>
            </a:gs>
          </a:gsLst>
          <a:lin ang="3600000" scaled="0"/>
          <a:tileRect/>
        </a:gradFill>
        <a:effectLst/>
      </p:bgPr>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133EB12A-44DF-4CE5-B962-16FC7FAFA8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B0ABCD9D-8642-4938-BB53-0E771A9B6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793E3DBC-C631-4651-BDE6-8C9A92F40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0E3A49FA-CD93-4CA0-86FA-97B022377E56}" type="datetimeFigureOut">
              <a:rPr lang="hu-HU" smtClean="0"/>
              <a:pPr/>
              <a:t>2024. 03. 05.</a:t>
            </a:fld>
            <a:endParaRPr lang="hu-HU"/>
          </a:p>
        </p:txBody>
      </p:sp>
      <p:sp>
        <p:nvSpPr>
          <p:cNvPr id="5" name="Élőláb helye 4">
            <a:extLst>
              <a:ext uri="{FF2B5EF4-FFF2-40B4-BE49-F238E27FC236}">
                <a16:creationId xmlns:a16="http://schemas.microsoft.com/office/drawing/2014/main" id="{9FFD9EA8-CB9A-4FE4-A259-4F227B093E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hu-HU"/>
          </a:p>
        </p:txBody>
      </p:sp>
      <p:sp>
        <p:nvSpPr>
          <p:cNvPr id="6" name="Dia számának helye 5">
            <a:extLst>
              <a:ext uri="{FF2B5EF4-FFF2-40B4-BE49-F238E27FC236}">
                <a16:creationId xmlns:a16="http://schemas.microsoft.com/office/drawing/2014/main" id="{D782F838-C03A-4E33-B91A-44857D899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F14B3148-5F29-441A-A90E-BE1E4D877B2F}" type="slidenum">
              <a:rPr lang="hu-HU" smtClean="0"/>
              <a:pPr/>
              <a:t>‹#›</a:t>
            </a:fld>
            <a:endParaRPr lang="hu-HU"/>
          </a:p>
        </p:txBody>
      </p:sp>
    </p:spTree>
    <p:extLst>
      <p:ext uri="{BB962C8B-B14F-4D97-AF65-F5344CB8AC3E}">
        <p14:creationId xmlns:p14="http://schemas.microsoft.com/office/powerpoint/2010/main" val="2395547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66EA388-3BBD-4FCF-B55A-436626C6F0AA}"/>
              </a:ext>
            </a:extLst>
          </p:cNvPr>
          <p:cNvSpPr>
            <a:spLocks noGrp="1"/>
          </p:cNvSpPr>
          <p:nvPr>
            <p:ph type="ctrTitle"/>
          </p:nvPr>
        </p:nvSpPr>
        <p:spPr>
          <a:xfrm>
            <a:off x="425043" y="912594"/>
            <a:ext cx="11341914" cy="5032811"/>
          </a:xfrm>
        </p:spPr>
        <p:txBody>
          <a:bodyPr>
            <a:normAutofit/>
          </a:bodyPr>
          <a:lstStyle/>
          <a:p>
            <a:r>
              <a:rPr lang="hu-HU" b="1" dirty="0">
                <a:latin typeface="Calibri bold" panose="020F0702030404030204" pitchFamily="34" charset="0"/>
                <a:cs typeface="Calibri bold" panose="020F0702030404030204" pitchFamily="34" charset="0"/>
              </a:rPr>
              <a:t>A nagy földrajzi felfedezések legfontosabb állomásai térkép alapján. A földrajzi felfedezések legfontosabb következményei. Az Európán kívüli civilizációk hatása Európára, és a gyarmatosítás.</a:t>
            </a:r>
          </a:p>
        </p:txBody>
      </p:sp>
    </p:spTree>
    <p:extLst>
      <p:ext uri="{BB962C8B-B14F-4D97-AF65-F5344CB8AC3E}">
        <p14:creationId xmlns:p14="http://schemas.microsoft.com/office/powerpoint/2010/main" val="25088174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252CD49-34E5-45EA-B803-9F527942FC9C}"/>
              </a:ext>
            </a:extLst>
          </p:cNvPr>
          <p:cNvSpPr>
            <a:spLocks noGrp="1"/>
          </p:cNvSpPr>
          <p:nvPr>
            <p:ph type="title"/>
          </p:nvPr>
        </p:nvSpPr>
        <p:spPr/>
        <p:txBody>
          <a:bodyPr/>
          <a:lstStyle/>
          <a:p>
            <a:r>
              <a:rPr lang="hu-HU" b="1" dirty="0">
                <a:latin typeface="Calibri bold" panose="020F0702030404030204" pitchFamily="34" charset="0"/>
                <a:cs typeface="Calibri bold" panose="020F0702030404030204" pitchFamily="34" charset="0"/>
              </a:rPr>
              <a:t>Előzmények</a:t>
            </a:r>
          </a:p>
        </p:txBody>
      </p:sp>
      <p:sp>
        <p:nvSpPr>
          <p:cNvPr id="3" name="Tartalom helye 2">
            <a:extLst>
              <a:ext uri="{FF2B5EF4-FFF2-40B4-BE49-F238E27FC236}">
                <a16:creationId xmlns:a16="http://schemas.microsoft.com/office/drawing/2014/main" id="{887646A9-13EC-45DF-A580-3AC64DF6B425}"/>
              </a:ext>
            </a:extLst>
          </p:cNvPr>
          <p:cNvSpPr>
            <a:spLocks noGrp="1"/>
          </p:cNvSpPr>
          <p:nvPr>
            <p:ph idx="1"/>
          </p:nvPr>
        </p:nvSpPr>
        <p:spPr>
          <a:xfrm>
            <a:off x="838200" y="1825625"/>
            <a:ext cx="5872993" cy="4351338"/>
          </a:xfrm>
        </p:spPr>
        <p:txBody>
          <a:bodyPr/>
          <a:lstStyle/>
          <a:p>
            <a:pPr marL="0" indent="0">
              <a:buNone/>
            </a:pPr>
            <a:r>
              <a:rPr lang="hu-HU" dirty="0"/>
              <a:t>Az Török Birodalom felügyelete alá keríti a Selyemutat és nagy vámot vetett ki a kereskedőkre. Ezenkívül Európában kezdtek megmutatkozni az aranyéhségnek nevezett jelenség tünetei, valamint sok technikai újítást jelent meg ami megalapozta a felfedezőutakat. (Ilyen az iránytű, csillagtérkép, </a:t>
            </a:r>
            <a:r>
              <a:rPr lang="hu-HU" dirty="0" err="1"/>
              <a:t>karavella</a:t>
            </a:r>
            <a:r>
              <a:rPr lang="hu-HU" dirty="0"/>
              <a:t> hajótípus)</a:t>
            </a:r>
          </a:p>
        </p:txBody>
      </p:sp>
      <p:pic>
        <p:nvPicPr>
          <p:cNvPr id="1026" name="Picture 2" descr="Selyemút – Wikipédia">
            <a:extLst>
              <a:ext uri="{FF2B5EF4-FFF2-40B4-BE49-F238E27FC236}">
                <a16:creationId xmlns:a16="http://schemas.microsoft.com/office/drawing/2014/main" id="{43B74A8E-C32C-4846-801F-A024D1796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145" y="2358616"/>
            <a:ext cx="3649037" cy="21407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122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1+#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5B14F3C-195D-48B1-BD5D-1FBA12397457}"/>
              </a:ext>
            </a:extLst>
          </p:cNvPr>
          <p:cNvSpPr>
            <a:spLocks noGrp="1"/>
          </p:cNvSpPr>
          <p:nvPr>
            <p:ph type="title"/>
          </p:nvPr>
        </p:nvSpPr>
        <p:spPr/>
        <p:txBody>
          <a:bodyPr/>
          <a:lstStyle/>
          <a:p>
            <a:pPr algn="r"/>
            <a:r>
              <a:rPr lang="hu-HU" dirty="0">
                <a:latin typeface="Calibri bold" panose="020F0702030404030204" pitchFamily="34" charset="0"/>
                <a:cs typeface="Calibri bold" panose="020F0702030404030204" pitchFamily="34" charset="0"/>
              </a:rPr>
              <a:t>A földrajzi felfedezések</a:t>
            </a:r>
          </a:p>
        </p:txBody>
      </p:sp>
      <p:sp>
        <p:nvSpPr>
          <p:cNvPr id="3" name="Tartalom helye 2">
            <a:extLst>
              <a:ext uri="{FF2B5EF4-FFF2-40B4-BE49-F238E27FC236}">
                <a16:creationId xmlns:a16="http://schemas.microsoft.com/office/drawing/2014/main" id="{12D7B32B-6EB4-4E82-BCCE-2C8A660E7441}"/>
              </a:ext>
            </a:extLst>
          </p:cNvPr>
          <p:cNvSpPr>
            <a:spLocks noGrp="1"/>
          </p:cNvSpPr>
          <p:nvPr>
            <p:ph idx="1"/>
          </p:nvPr>
        </p:nvSpPr>
        <p:spPr>
          <a:xfrm>
            <a:off x="5167618" y="1825625"/>
            <a:ext cx="6186182" cy="4351338"/>
          </a:xfrm>
        </p:spPr>
        <p:txBody>
          <a:bodyPr/>
          <a:lstStyle/>
          <a:p>
            <a:pPr marL="0" indent="0" algn="r">
              <a:buNone/>
            </a:pPr>
            <a:r>
              <a:rPr lang="hu-HU" dirty="0"/>
              <a:t>Először a portugálok gondoltak arra, hogy Afrikát megkerülve jutnak el Indiába. Végül 1487-ben </a:t>
            </a:r>
            <a:r>
              <a:rPr lang="hu-HU" dirty="0" err="1"/>
              <a:t>Bartolomeu</a:t>
            </a:r>
            <a:r>
              <a:rPr lang="hu-HU" dirty="0"/>
              <a:t> </a:t>
            </a:r>
            <a:r>
              <a:rPr lang="hu-HU" dirty="0" err="1"/>
              <a:t>Diaz</a:t>
            </a:r>
            <a:r>
              <a:rPr lang="hu-HU" dirty="0"/>
              <a:t> elérte a Jóreménység-fokát, 1498-ban pedig Vasco da Gama Afrika megkerülésével eljutott Indiába. Mindezek ellenére az út túl hosszúnak bizonyult. Innentől megindult India kifosztása.</a:t>
            </a:r>
          </a:p>
        </p:txBody>
      </p:sp>
      <p:pic>
        <p:nvPicPr>
          <p:cNvPr id="2050" name="Picture 2" descr="Fájl:Vasco da Gama - 1838.png – Wikipédia">
            <a:extLst>
              <a:ext uri="{FF2B5EF4-FFF2-40B4-BE49-F238E27FC236}">
                <a16:creationId xmlns:a16="http://schemas.microsoft.com/office/drawing/2014/main" id="{DF9B71DF-E269-4F98-820A-F709F9DE6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157" y="2018572"/>
            <a:ext cx="2296617" cy="3162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120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0-#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5B14F3C-195D-48B1-BD5D-1FBA12397457}"/>
              </a:ext>
            </a:extLst>
          </p:cNvPr>
          <p:cNvSpPr>
            <a:spLocks noGrp="1"/>
          </p:cNvSpPr>
          <p:nvPr>
            <p:ph type="title"/>
          </p:nvPr>
        </p:nvSpPr>
        <p:spPr/>
        <p:txBody>
          <a:bodyPr/>
          <a:lstStyle/>
          <a:p>
            <a:r>
              <a:rPr lang="hu-HU" dirty="0">
                <a:latin typeface="Calibri bold" panose="020F0702030404030204" pitchFamily="34" charset="0"/>
                <a:cs typeface="Calibri bold" panose="020F0702030404030204" pitchFamily="34" charset="0"/>
              </a:rPr>
              <a:t>A földrajzi felfedezések</a:t>
            </a:r>
          </a:p>
        </p:txBody>
      </p:sp>
      <p:sp>
        <p:nvSpPr>
          <p:cNvPr id="3" name="Tartalom helye 2">
            <a:extLst>
              <a:ext uri="{FF2B5EF4-FFF2-40B4-BE49-F238E27FC236}">
                <a16:creationId xmlns:a16="http://schemas.microsoft.com/office/drawing/2014/main" id="{12D7B32B-6EB4-4E82-BCCE-2C8A660E7441}"/>
              </a:ext>
            </a:extLst>
          </p:cNvPr>
          <p:cNvSpPr>
            <a:spLocks noGrp="1"/>
          </p:cNvSpPr>
          <p:nvPr>
            <p:ph idx="1"/>
          </p:nvPr>
        </p:nvSpPr>
        <p:spPr/>
        <p:txBody>
          <a:bodyPr/>
          <a:lstStyle/>
          <a:p>
            <a:pPr marL="0" indent="0" algn="just">
              <a:buNone/>
            </a:pPr>
            <a:r>
              <a:rPr lang="hu-HU" dirty="0"/>
              <a:t>Kolumbusz Kristóf hallott azokról a teóriákról miszerint a Föld gömb alakú és nem lapos. Úgy gondolta, ha nyugatra hajózik akkor az Atlanti-óceánon át elérheti Indiát. Tervével elment a portugál és spanyol uralkodóhoz is végül az utóbbi támogatásával három hajót kapott és elindult nyugatra. Végül 1492-ben kéthónapnyi hajózás után </a:t>
            </a:r>
            <a:r>
              <a:rPr lang="hu-HU" dirty="0" err="1"/>
              <a:t>partraszállt</a:t>
            </a:r>
            <a:r>
              <a:rPr lang="hu-HU" dirty="0"/>
              <a:t> San Salvador szigetén. Bizonyítékként hazavitt magával bennszülötteket, egzotikus gyümölcsöket és papagájokat is. Kolumbusz még háromszor járt az Újvilágban, de végig azt hitte, hogy Indiába jutott el, ezért az őslakókat indiánoknak nevezte el. Végül </a:t>
            </a:r>
            <a:r>
              <a:rPr lang="hu-HU" dirty="0" err="1"/>
              <a:t>Amerigo</a:t>
            </a:r>
            <a:r>
              <a:rPr lang="hu-HU" dirty="0"/>
              <a:t> Vespucci jött rá, hogy egy új kontinenssel van dolgunk. Az ő tiszteletére nevezték el a kontinenst Amerikának.</a:t>
            </a:r>
          </a:p>
        </p:txBody>
      </p:sp>
    </p:spTree>
    <p:extLst>
      <p:ext uri="{BB962C8B-B14F-4D97-AF65-F5344CB8AC3E}">
        <p14:creationId xmlns:p14="http://schemas.microsoft.com/office/powerpoint/2010/main" val="4134793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5B14F3C-195D-48B1-BD5D-1FBA12397457}"/>
              </a:ext>
            </a:extLst>
          </p:cNvPr>
          <p:cNvSpPr>
            <a:spLocks noGrp="1"/>
          </p:cNvSpPr>
          <p:nvPr>
            <p:ph type="title"/>
          </p:nvPr>
        </p:nvSpPr>
        <p:spPr/>
        <p:txBody>
          <a:bodyPr/>
          <a:lstStyle/>
          <a:p>
            <a:r>
              <a:rPr lang="hu-HU" dirty="0">
                <a:latin typeface="Calibri bold" panose="020F0702030404030204" pitchFamily="34" charset="0"/>
                <a:cs typeface="Calibri bold" panose="020F0702030404030204" pitchFamily="34" charset="0"/>
              </a:rPr>
              <a:t>A földrajzi felfedezések</a:t>
            </a:r>
          </a:p>
        </p:txBody>
      </p:sp>
      <p:sp>
        <p:nvSpPr>
          <p:cNvPr id="3" name="Tartalom helye 2">
            <a:extLst>
              <a:ext uri="{FF2B5EF4-FFF2-40B4-BE49-F238E27FC236}">
                <a16:creationId xmlns:a16="http://schemas.microsoft.com/office/drawing/2014/main" id="{12D7B32B-6EB4-4E82-BCCE-2C8A660E7441}"/>
              </a:ext>
            </a:extLst>
          </p:cNvPr>
          <p:cNvSpPr>
            <a:spLocks noGrp="1"/>
          </p:cNvSpPr>
          <p:nvPr>
            <p:ph idx="1"/>
          </p:nvPr>
        </p:nvSpPr>
        <p:spPr>
          <a:xfrm>
            <a:off x="838200" y="1825625"/>
            <a:ext cx="7525624" cy="4298338"/>
          </a:xfrm>
        </p:spPr>
        <p:txBody>
          <a:bodyPr>
            <a:normAutofit lnSpcReduction="10000"/>
          </a:bodyPr>
          <a:lstStyle/>
          <a:p>
            <a:pPr marL="0" indent="0">
              <a:buNone/>
            </a:pPr>
            <a:r>
              <a:rPr lang="hu-HU" dirty="0"/>
              <a:t>Fernando Magellán a spanyol király megbízatásából 1519-ben földkörüli útra indult, hogy végleg bebizonyítsa, hogy a Föld gömbölyű. Az utat öt hajóval kezdték meg és három évig tartott. A hosszú út során csak egy hajóval tért vissza és még maga Magellán is meghalt Fülöp-szigeteki harc során. Amikor azonban 1522-ben visszatértek már nem lehet kétség, hogy a Föld gömbölyű.</a:t>
            </a:r>
            <a:br>
              <a:rPr lang="hu-HU" dirty="0"/>
            </a:br>
            <a:r>
              <a:rPr lang="hu-HU" dirty="0"/>
              <a:t>Emellett jelentős felfedezéseket ért el James Cook angol kapitány, aki Ausztráliát fedezte fel.</a:t>
            </a:r>
          </a:p>
        </p:txBody>
      </p:sp>
      <p:pic>
        <p:nvPicPr>
          <p:cNvPr id="3074" name="Picture 2" descr="Fernão de Magalhães – Wikipédia">
            <a:extLst>
              <a:ext uri="{FF2B5EF4-FFF2-40B4-BE49-F238E27FC236}">
                <a16:creationId xmlns:a16="http://schemas.microsoft.com/office/drawing/2014/main" id="{3BD60A6F-44C3-4772-9D24-9380FC23E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4625" y="2118220"/>
            <a:ext cx="2078436" cy="26215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39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1+#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5B14F3C-195D-48B1-BD5D-1FBA12397457}"/>
              </a:ext>
            </a:extLst>
          </p:cNvPr>
          <p:cNvSpPr>
            <a:spLocks noGrp="1"/>
          </p:cNvSpPr>
          <p:nvPr>
            <p:ph type="title"/>
          </p:nvPr>
        </p:nvSpPr>
        <p:spPr/>
        <p:txBody>
          <a:bodyPr/>
          <a:lstStyle/>
          <a:p>
            <a:r>
              <a:rPr lang="hu-HU" dirty="0">
                <a:latin typeface="Calibri bold" panose="020F0702030404030204" pitchFamily="34" charset="0"/>
                <a:cs typeface="Calibri bold" panose="020F0702030404030204" pitchFamily="34" charset="0"/>
              </a:rPr>
              <a:t>A felfedezések hatásai</a:t>
            </a:r>
          </a:p>
        </p:txBody>
      </p:sp>
      <p:sp>
        <p:nvSpPr>
          <p:cNvPr id="3" name="Tartalom helye 2">
            <a:extLst>
              <a:ext uri="{FF2B5EF4-FFF2-40B4-BE49-F238E27FC236}">
                <a16:creationId xmlns:a16="http://schemas.microsoft.com/office/drawing/2014/main" id="{12D7B32B-6EB4-4E82-BCCE-2C8A660E7441}"/>
              </a:ext>
            </a:extLst>
          </p:cNvPr>
          <p:cNvSpPr>
            <a:spLocks noGrp="1"/>
          </p:cNvSpPr>
          <p:nvPr>
            <p:ph idx="1"/>
          </p:nvPr>
        </p:nvSpPr>
        <p:spPr/>
        <p:txBody>
          <a:bodyPr/>
          <a:lstStyle/>
          <a:p>
            <a:pPr marL="0" indent="0" algn="just">
              <a:buNone/>
            </a:pPr>
            <a:r>
              <a:rPr lang="hu-HU" dirty="0"/>
              <a:t>A felfedezők hamarosan visszatértek, hogy megszállják az Újvilágot. Arany- és ezüstflották indultak el az őslakosok vagyonainak eltulajdonítására. Európába töméntelen mennyiségű nemesfém áramlott be. Spanyolország az aranyban leggazdagabb állammá vált. Mindez azonban nem hozott hasznot nekik mivel a sok arany behozatala miatt az arany ára leesett. </a:t>
            </a:r>
          </a:p>
        </p:txBody>
      </p:sp>
    </p:spTree>
    <p:extLst>
      <p:ext uri="{BB962C8B-B14F-4D97-AF65-F5344CB8AC3E}">
        <p14:creationId xmlns:p14="http://schemas.microsoft.com/office/powerpoint/2010/main" val="6481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5B14F3C-195D-48B1-BD5D-1FBA12397457}"/>
              </a:ext>
            </a:extLst>
          </p:cNvPr>
          <p:cNvSpPr>
            <a:spLocks noGrp="1"/>
          </p:cNvSpPr>
          <p:nvPr>
            <p:ph type="title"/>
          </p:nvPr>
        </p:nvSpPr>
        <p:spPr/>
        <p:txBody>
          <a:bodyPr/>
          <a:lstStyle/>
          <a:p>
            <a:pPr algn="r"/>
            <a:r>
              <a:rPr lang="hu-HU" dirty="0">
                <a:latin typeface="Calibri bold" panose="020F0702030404030204" pitchFamily="34" charset="0"/>
                <a:cs typeface="Calibri bold" panose="020F0702030404030204" pitchFamily="34" charset="0"/>
              </a:rPr>
              <a:t>A felfedezések hatásai</a:t>
            </a:r>
          </a:p>
        </p:txBody>
      </p:sp>
      <p:sp>
        <p:nvSpPr>
          <p:cNvPr id="3" name="Tartalom helye 2">
            <a:extLst>
              <a:ext uri="{FF2B5EF4-FFF2-40B4-BE49-F238E27FC236}">
                <a16:creationId xmlns:a16="http://schemas.microsoft.com/office/drawing/2014/main" id="{12D7B32B-6EB4-4E82-BCCE-2C8A660E7441}"/>
              </a:ext>
            </a:extLst>
          </p:cNvPr>
          <p:cNvSpPr>
            <a:spLocks noGrp="1"/>
          </p:cNvSpPr>
          <p:nvPr>
            <p:ph idx="1"/>
          </p:nvPr>
        </p:nvSpPr>
        <p:spPr>
          <a:xfrm>
            <a:off x="6096000" y="1825625"/>
            <a:ext cx="5257800" cy="4351338"/>
          </a:xfrm>
        </p:spPr>
        <p:txBody>
          <a:bodyPr/>
          <a:lstStyle/>
          <a:p>
            <a:pPr marL="0" indent="0" algn="r">
              <a:buNone/>
            </a:pPr>
            <a:r>
              <a:rPr lang="hu-HU" dirty="0"/>
              <a:t>A felfedezések legnagyobb nyertese Anglia lett, ahol bevezették a Tengeri Kalózkodást. Ez azt jelentette, hogy a brit birodalom megengedte a spanyol és portugál flották kifosztását. Emellett sok új növény is behozatalra került Európába, ilyenek voltak a burgonya, kukorica, paprika és a dohány.</a:t>
            </a:r>
          </a:p>
        </p:txBody>
      </p:sp>
      <p:pic>
        <p:nvPicPr>
          <p:cNvPr id="4098" name="Picture 2" descr="Mire figyeljünk a jó kukoricatermés eléréséhez - Magro.hu">
            <a:extLst>
              <a:ext uri="{FF2B5EF4-FFF2-40B4-BE49-F238E27FC236}">
                <a16:creationId xmlns:a16="http://schemas.microsoft.com/office/drawing/2014/main" id="{F3D699DA-9904-411A-A144-03801E755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422" y="2454320"/>
            <a:ext cx="4177368" cy="27779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222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0-#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5B14F3C-195D-48B1-BD5D-1FBA12397457}"/>
              </a:ext>
            </a:extLst>
          </p:cNvPr>
          <p:cNvSpPr>
            <a:spLocks noGrp="1"/>
          </p:cNvSpPr>
          <p:nvPr>
            <p:ph type="title"/>
          </p:nvPr>
        </p:nvSpPr>
        <p:spPr/>
        <p:txBody>
          <a:bodyPr/>
          <a:lstStyle/>
          <a:p>
            <a:r>
              <a:rPr lang="hu-HU" dirty="0">
                <a:latin typeface="Calibri bold" panose="020F0702030404030204" pitchFamily="34" charset="0"/>
                <a:cs typeface="Calibri bold" panose="020F0702030404030204" pitchFamily="34" charset="0"/>
              </a:rPr>
              <a:t>A felfedezések hatásai</a:t>
            </a:r>
          </a:p>
        </p:txBody>
      </p:sp>
      <p:sp>
        <p:nvSpPr>
          <p:cNvPr id="3" name="Tartalom helye 2">
            <a:extLst>
              <a:ext uri="{FF2B5EF4-FFF2-40B4-BE49-F238E27FC236}">
                <a16:creationId xmlns:a16="http://schemas.microsoft.com/office/drawing/2014/main" id="{12D7B32B-6EB4-4E82-BCCE-2C8A660E7441}"/>
              </a:ext>
            </a:extLst>
          </p:cNvPr>
          <p:cNvSpPr>
            <a:spLocks noGrp="1"/>
          </p:cNvSpPr>
          <p:nvPr>
            <p:ph idx="1"/>
          </p:nvPr>
        </p:nvSpPr>
        <p:spPr/>
        <p:txBody>
          <a:bodyPr/>
          <a:lstStyle/>
          <a:p>
            <a:pPr marL="0" indent="0" algn="just">
              <a:buNone/>
            </a:pPr>
            <a:r>
              <a:rPr lang="hu-HU" dirty="0"/>
              <a:t>Az Újvilág gyarmatosításáért Spanyolország és Portugália versenyzett. A helyzet odáig fajult, hogy a pápának kellett igazságot tennie, hogy kié is Amerika. Végül Portugália kapta meg Brazíliát és Spanyolország Amerika többi területét.</a:t>
            </a:r>
          </a:p>
        </p:txBody>
      </p:sp>
    </p:spTree>
    <p:extLst>
      <p:ext uri="{BB962C8B-B14F-4D97-AF65-F5344CB8AC3E}">
        <p14:creationId xmlns:p14="http://schemas.microsoft.com/office/powerpoint/2010/main" val="3602961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467</Words>
  <Application>Microsoft Office PowerPoint</Application>
  <PresentationFormat>Szélesvásznú</PresentationFormat>
  <Paragraphs>15</Paragraphs>
  <Slides>8</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8</vt:i4>
      </vt:variant>
    </vt:vector>
  </HeadingPairs>
  <TitlesOfParts>
    <vt:vector size="13" baseType="lpstr">
      <vt:lpstr>Arial</vt:lpstr>
      <vt:lpstr>Calibri</vt:lpstr>
      <vt:lpstr>Calibri bold</vt:lpstr>
      <vt:lpstr>Calibri Light</vt:lpstr>
      <vt:lpstr>Office-téma</vt:lpstr>
      <vt:lpstr>A nagy földrajzi felfedezések legfontosabb állomásai térkép alapján. A földrajzi felfedezések legfontosabb következményei. Az Európán kívüli civilizációk hatása Európára, és a gyarmatosítás.</vt:lpstr>
      <vt:lpstr>Előzmények</vt:lpstr>
      <vt:lpstr>A földrajzi felfedezések</vt:lpstr>
      <vt:lpstr>A földrajzi felfedezések</vt:lpstr>
      <vt:lpstr>A földrajzi felfedezések</vt:lpstr>
      <vt:lpstr>A felfedezések hatásai</vt:lpstr>
      <vt:lpstr>A felfedezések hatásai</vt:lpstr>
      <vt:lpstr>A felfedezések hatásai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nagy földrajzi felfedezések legfontosabb állomásai térkép alapján. A földrajzi felfedezések legfontosabb következményei. Az Európán kívüli civilizációk hatása Európára, és a gyarmatosítás.</dc:title>
  <dc:creator>User</dc:creator>
  <cp:lastModifiedBy>User</cp:lastModifiedBy>
  <cp:revision>4</cp:revision>
  <dcterms:created xsi:type="dcterms:W3CDTF">2024-03-05T10:56:56Z</dcterms:created>
  <dcterms:modified xsi:type="dcterms:W3CDTF">2024-03-05T11:11:17Z</dcterms:modified>
</cp:coreProperties>
</file>