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334231-7CB4-4DE3-9E43-C1869DCFA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69ACC3A-86D7-4963-B033-0AD30D15A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39ABF3-D4CF-4000-931F-58D5A4F7D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09FF-49F3-4CAB-9CFD-DD78CD114CD0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CF0530-AADD-42C4-9921-30569C00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31DA99-156F-48C5-80B2-4BD08904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A980-0397-4777-9C52-3523F0C2EC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10911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D98B99-49AF-4C89-B5CE-7C287184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F2ECC8A-ACBD-482E-B2E0-50CD959D0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C41162-4A8E-454A-8D90-DD32D18E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09FF-49F3-4CAB-9CFD-DD78CD114CD0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C9BEF5D-B5DC-4CA2-9674-49024881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209172-78B6-4A6C-A7C5-4E8D076E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A980-0397-4777-9C52-3523F0C2EC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99434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1A2F420-751A-456B-8F54-949308A73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C673071-C6E5-4093-A331-22002D35C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4A6FAE-F6BC-42EB-9FDC-19D96C38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09FF-49F3-4CAB-9CFD-DD78CD114CD0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CF0C79E-16E8-452A-A320-6DDBBEF7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0D79F0-F482-401B-9E77-87C9FB3D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A980-0397-4777-9C52-3523F0C2EC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7044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300099-AD71-41E9-BF22-7C40FA54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31A93E-75DE-473F-9C24-D8E309B92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B8792A-2D53-42CA-B189-7D7184DE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09FF-49F3-4CAB-9CFD-DD78CD114CD0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3A417B-5785-41AB-AAD2-1248A5FBD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A575F8-BDF3-4017-911E-26A07B17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A980-0397-4777-9C52-3523F0C2EC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87005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7A9A47-2998-4456-BD6C-D2301302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17314B7-AC6A-4DEE-88D3-2C9F086CA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1D2CBE-778A-4CE3-9C94-1F5DC92B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09FF-49F3-4CAB-9CFD-DD78CD114CD0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D1F6E8-1843-43E6-A9B7-2329F67D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604C2A-E287-45D3-9376-44BF00D40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A980-0397-4777-9C52-3523F0C2EC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792945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D2C559-00A8-47DB-ADCB-243A6AC2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90E560-233C-4FE9-A567-C8B6DF945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A95EA66-3D4C-43EE-A0D0-6794305FF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196F04E-8B00-4166-9624-80E8E453F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09FF-49F3-4CAB-9CFD-DD78CD114CD0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60F1C18-50E3-43B7-B314-C50AF3E1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40DD605-3685-4C84-906C-2F0A222A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A980-0397-4777-9C52-3523F0C2EC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12561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7524C8-8E83-40B4-8D69-0AE513E03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27E7A10-646A-4B7C-9293-D0D9CDF8A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D88F308-697F-43FB-962B-9EDED83A7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1B7F033-A85C-4236-8F1E-A2476CC9E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A2C2F92-CC7F-427A-95B8-8EF5E71A5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46B3E16-DF46-4859-AD45-67533770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09FF-49F3-4CAB-9CFD-DD78CD114CD0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E54EE74-2AD1-47AE-8A25-2B478D39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07482FC-556E-48B6-9AF5-7C572A1D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A980-0397-4777-9C52-3523F0C2EC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14036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59FC07-1FE5-49B4-A48B-5C350F7C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9DDF43B-27CE-4049-8E66-B966A6D6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09FF-49F3-4CAB-9CFD-DD78CD114CD0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CAD1528-2ABA-48A7-8C2A-BB647476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3BC5A0D-4D5B-43F2-854F-77038A5E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A980-0397-4777-9C52-3523F0C2EC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6962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46CDF8B-8F58-4711-95A9-23472F9E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09FF-49F3-4CAB-9CFD-DD78CD114CD0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8A3F905-11ED-4986-B0EC-1D46AA47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E86181A-EDAF-4926-8677-D35E1D83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A980-0397-4777-9C52-3523F0C2EC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33052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55144B-AA87-4F5C-9CC9-BCF26E52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4C97D4-164C-41A7-BD09-2B5FC4BA3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6992FB4-C56A-4E6F-AE7C-811F84BA6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77B8839-47F1-4D2A-ADE0-370AF3063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09FF-49F3-4CAB-9CFD-DD78CD114CD0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4B5BDDD-C03E-4317-B523-BA2244AC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5E95656-93F3-43A0-8AB3-BBC9FCEE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A980-0397-4777-9C52-3523F0C2EC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00861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4B90B0-4A8A-4B37-845E-09C90F7D7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A574E1D-4A95-42C5-A102-B3F63DA4E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20DC544-C2F0-44BF-99A5-70AF92227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64F818C-AF44-421B-B076-79133E39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09FF-49F3-4CAB-9CFD-DD78CD114CD0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E06285-39AB-4C68-839A-7748849C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05D092A-D262-49F4-99C5-2D6AC77C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1A980-0397-4777-9C52-3523F0C2EC2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450189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1953D"/>
            </a:gs>
            <a:gs pos="100000">
              <a:schemeClr val="accent6">
                <a:lumMod val="5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9D3C8A4-5C83-411F-92BC-CF22D7D6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A765C3E-6FB1-4CA7-BD51-D1D60EBA7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E937DC-7A50-4A48-BD87-DA1ED75F2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3D909FF-49F3-4CAB-9CFD-DD78CD114CD0}" type="datetimeFigureOut">
              <a:rPr lang="hu-HU" smtClean="0"/>
              <a:pPr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6595CE4-640F-4D04-843A-FC1121828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5591562-F7FD-4095-9C6E-E60D68AEC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A41A980-0397-4777-9C52-3523F0C2EC2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216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Calibri bold" panose="020F0702030404030204" pitchFamily="34" charset="0"/>
          <a:ea typeface="+mj-ea"/>
          <a:cs typeface="Calibri bold" panose="020F07020304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D79F90-2175-4A63-984F-8F909DE50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0275"/>
            <a:ext cx="9144000" cy="2377449"/>
          </a:xfrm>
        </p:spPr>
        <p:txBody>
          <a:bodyPr>
            <a:normAutofit fontScale="90000"/>
          </a:bodyPr>
          <a:lstStyle/>
          <a:p>
            <a:r>
              <a:rPr lang="hu-HU" b="1" dirty="0">
                <a:latin typeface="Calibri bold" panose="020F0702030404030204" pitchFamily="34" charset="0"/>
                <a:cs typeface="Calibri bold" panose="020F0702030404030204" pitchFamily="34" charset="0"/>
              </a:rPr>
              <a:t>A mohácsi vész és az ország részekre szakadása. </a:t>
            </a:r>
            <a:br>
              <a:rPr lang="hu-HU" b="1" dirty="0">
                <a:latin typeface="Calibri bold" panose="020F0702030404030204" pitchFamily="34" charset="0"/>
                <a:cs typeface="Calibri bold" panose="020F0702030404030204" pitchFamily="34" charset="0"/>
              </a:rPr>
            </a:br>
            <a:r>
              <a:rPr lang="hu-HU" b="1" dirty="0">
                <a:latin typeface="Calibri bold" panose="020F0702030404030204" pitchFamily="34" charset="0"/>
                <a:cs typeface="Calibri bold" panose="020F0702030404030204" pitchFamily="34" charset="0"/>
              </a:rPr>
              <a:t>Végvári küzdelmek.</a:t>
            </a:r>
          </a:p>
        </p:txBody>
      </p:sp>
    </p:spTree>
    <p:extLst>
      <p:ext uri="{BB962C8B-B14F-4D97-AF65-F5344CB8AC3E}">
        <p14:creationId xmlns:p14="http://schemas.microsoft.com/office/powerpoint/2010/main" val="138802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ECDDBC-BAAF-4E19-BB1B-F48792D0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47A009-CC88-4D47-9B80-81A4455DA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1657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Mátyás király halála után meggyengül az ország, előbb I. aztán II. Ulászló kerül a trónra. Az ő uralkodása idején a kincstár bevétele visszaesik, feloszlatják a Fekete-sereget és a déli végvárrendszer is meggyengül. A Dózsa György féle parasztfelkelés is meggyengíti a belső rendet az országban.</a:t>
            </a:r>
          </a:p>
        </p:txBody>
      </p:sp>
      <p:pic>
        <p:nvPicPr>
          <p:cNvPr id="1026" name="Picture 2" descr="II. Ulászló magyar király – Wikipédia">
            <a:extLst>
              <a:ext uri="{FF2B5EF4-FFF2-40B4-BE49-F238E27FC236}">
                <a16:creationId xmlns:a16="http://schemas.microsoft.com/office/drawing/2014/main" id="{983D7A7A-77D7-49EF-BE2F-E4ACD6D17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088" y="1837949"/>
            <a:ext cx="2322702" cy="31821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496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23348F-1DD4-4E83-A283-1CB89BA6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u-HU" dirty="0"/>
              <a:t>Út a mohácsi vészig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29BDE6-371E-4A64-AAB7-2E4E906B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668" y="1825625"/>
            <a:ext cx="6681132" cy="4351338"/>
          </a:xfrm>
        </p:spPr>
        <p:txBody>
          <a:bodyPr/>
          <a:lstStyle/>
          <a:p>
            <a:pPr marL="0" indent="0" algn="r">
              <a:buNone/>
            </a:pPr>
            <a:r>
              <a:rPr lang="hu-HU" dirty="0"/>
              <a:t>1516-ban II. Lajos került a trónra és megpróbálta visszaállítani a rendet, de főként kevesebb sikerrel. A nemességen belül viszály alakult ki és az ország pénzügyi helyzetét sem tudta megjavítani. 1520-ban I. Szulejmán török szultán folyamatos hódítóhadjáratokat vezetett. Végül 1521-ben megindult a hadjárat Magyarország ellen, aminek során elfoglalták Nándorfehérvárt és a déli végvárrendszer összeomlott. Az újabb támadás 1526-ban indult meg. </a:t>
            </a:r>
          </a:p>
        </p:txBody>
      </p:sp>
      <p:pic>
        <p:nvPicPr>
          <p:cNvPr id="2050" name="Picture 2" descr="II. Lajos magyar király – Wikipédia">
            <a:extLst>
              <a:ext uri="{FF2B5EF4-FFF2-40B4-BE49-F238E27FC236}">
                <a16:creationId xmlns:a16="http://schemas.microsoft.com/office/drawing/2014/main" id="{3B979F19-960A-412E-BCA3-BED739CD5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14" y="1961721"/>
            <a:ext cx="2680632" cy="33775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2261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23348F-1DD4-4E83-A283-1CB89BA6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Út a mohácsi vészig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29BDE6-371E-4A64-AAB7-2E4E906B9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dirty="0"/>
              <a:t>Végül 1526. augusztus 29-én Mohácsnál csapott össze a magyar és a török sereg. A magyar sereg nagyjából 25 ezer míg a török 75 ezer katonából ált. A csata végül óriási verséggel végződött magyar részről, többek között meghalt II. Lajos magyar király, </a:t>
            </a:r>
            <a:r>
              <a:rPr lang="hu-HU" dirty="0" err="1"/>
              <a:t>Tomory</a:t>
            </a:r>
            <a:r>
              <a:rPr lang="hu-HU" dirty="0"/>
              <a:t> Pál fővezér, 28 főúr és 7 főpap. Egyedül Szapolyai Jánosnak sikerült megmenekülnie. Az ország így kiszolgáltatottá vált a töröknek, amit ki is használtak Buda kifosztásával.</a:t>
            </a:r>
          </a:p>
        </p:txBody>
      </p:sp>
    </p:spTree>
    <p:extLst>
      <p:ext uri="{BB962C8B-B14F-4D97-AF65-F5344CB8AC3E}">
        <p14:creationId xmlns:p14="http://schemas.microsoft.com/office/powerpoint/2010/main" val="19121723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D9B47E-6025-47EF-9A68-ACB19127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ország részekre szakadása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6A3FF7-C156-464A-A038-CAC135D3C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2325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király halálával az országnak két jelöltje is volt a királyi címre. Az egyik Szapolyai János volt, akinek Erdélyben voltak birtokai, valamint hadserege és a másik Habsburg Ferdinánd volt, akit a főnemesek a külföldi segítség reményében támogattak. Az így kialakult helyzet miatt polgárháború kezdődött és az ország két részre szakadt.</a:t>
            </a:r>
          </a:p>
        </p:txBody>
      </p:sp>
      <p:pic>
        <p:nvPicPr>
          <p:cNvPr id="3074" name="Picture 2" descr="I. János magyar király – Wikipédia">
            <a:extLst>
              <a:ext uri="{FF2B5EF4-FFF2-40B4-BE49-F238E27FC236}">
                <a16:creationId xmlns:a16="http://schemas.microsoft.com/office/drawing/2014/main" id="{FE117A43-D50F-4ACE-AF96-A36795EFA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94" y="1825625"/>
            <a:ext cx="2742777" cy="36694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9762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D9B47E-6025-47EF-9A68-ACB19127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ország részekre szakadása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6A3FF7-C156-464A-A038-CAC135D3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dirty="0"/>
              <a:t>A török hadsereg időközben több hadjáratot is indított Bécs megszerzéséért. Végül 1532-ban a Kőszegi vár miatt meghiúsult a hadjárat és a szultán belátta, hogy nem képes elfoglalni Bécst. 1533-ban megegyezett egymással a Habsburg és az Oszmán Birodalom a befolyási övezeteiről. </a:t>
            </a:r>
          </a:p>
        </p:txBody>
      </p:sp>
    </p:spTree>
    <p:extLst>
      <p:ext uri="{BB962C8B-B14F-4D97-AF65-F5344CB8AC3E}">
        <p14:creationId xmlns:p14="http://schemas.microsoft.com/office/powerpoint/2010/main" val="24341962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D9B47E-6025-47EF-9A68-ACB19127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ország részekre szakadása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6A3FF7-C156-464A-A038-CAC135D3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hu-HU" dirty="0"/>
              <a:t>1538-ban a Váradi békén megegyezett egymással I. Ferdinánd és I. János király és elismerték egymás királyságát, azonban a békében I. János az utódjai nevében lemondott a királyi hatalomról, hogy újra lehessen egyesíteni az országot. 1540-ben meghalt Szapolyai János és Fráter György valamint Török Bálint a csecsemő János Zsigmondot tették meg királlyá. I. Ferdinánd a Váradi egyezségre hivatkozva támadást indított Magyarország ellen és megostromolta Buda várát. A magyarok Szulejmán szultán segítségét kérik Buda védelméhez, azonban 1541. augusztus 29-én a török sereg elfoglalta Buda várát. A szultán Erdélyt átengedi a csecsemő királynak, így létrejött a három részre szakadt ország, aminek részei az Erdélyi Fejedelemség, az Oszmán Birodalom és a Király Magyarország.</a:t>
            </a:r>
          </a:p>
        </p:txBody>
      </p:sp>
    </p:spTree>
    <p:extLst>
      <p:ext uri="{BB962C8B-B14F-4D97-AF65-F5344CB8AC3E}">
        <p14:creationId xmlns:p14="http://schemas.microsoft.com/office/powerpoint/2010/main" val="30233855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4E1B29-8934-4CCC-B4B8-2A01A30D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új végvárrendszer kialakulása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50409E-04AE-43D3-8EC4-66A4F09C7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33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/>
              <a:t>Az újonnan kialakult Királyi Magyarország területén a Habsburg fennhatóság befolyása a jellemző. Ezt a területet egy ütközőzónaként használták az Oszmán és a Habsburg Birodalom között. Az ország nem kapott pénzügyi segítséget, viszont a végvárrendszer kialakítását jelentősnek tartották. Így jött végre a második végvárrendszer, amit Szigetvár, Kanizsa, Veszprém, Drégely, Eger, Szolnok, Temesvár és Várad alkotott.</a:t>
            </a:r>
          </a:p>
        </p:txBody>
      </p:sp>
      <p:pic>
        <p:nvPicPr>
          <p:cNvPr id="4098" name="Picture 2" descr="Így védték a magyar határt ötszáz éve | 24.hu">
            <a:extLst>
              <a:ext uri="{FF2B5EF4-FFF2-40B4-BE49-F238E27FC236}">
                <a16:creationId xmlns:a16="http://schemas.microsoft.com/office/drawing/2014/main" id="{D299BCE2-9066-412D-A3F0-39A97D728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225" y="4069016"/>
            <a:ext cx="6561550" cy="25716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2168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4E1B29-8934-4CCC-B4B8-2A01A30D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új végvárrendszer kialakulása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50409E-04AE-43D3-8EC4-66A4F09C7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2108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1552-ban a török sereg, hogy megszerezze a Tiszántúlt jelentős végvárakat foglalt el. Többek között Drégelyt, Temesvárt és Szolnokot is elfoglalta, viszont Dobó István vezetésével az egri vár magyar kézen maradt. Végül 1566-ban sikerült a Zrínyi Miklós által védett Szigetvárt is bevennie a török seregnek viszont az ostrom alatt meghalt Szulejmán szultán és ezzel a török hódítások kora véget ért.</a:t>
            </a:r>
          </a:p>
        </p:txBody>
      </p:sp>
      <p:pic>
        <p:nvPicPr>
          <p:cNvPr id="5122" name="Picture 2" descr="Zrínyi Miklós (költő) – Wikipédia">
            <a:extLst>
              <a:ext uri="{FF2B5EF4-FFF2-40B4-BE49-F238E27FC236}">
                <a16:creationId xmlns:a16="http://schemas.microsoft.com/office/drawing/2014/main" id="{B0999871-D13D-423E-A954-C90471F7C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47" y="2374085"/>
            <a:ext cx="2527115" cy="31165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551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595</Words>
  <Application>Microsoft Office PowerPoint</Application>
  <PresentationFormat>Szélesvásznú</PresentationFormat>
  <Paragraphs>17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bold</vt:lpstr>
      <vt:lpstr>Office-téma</vt:lpstr>
      <vt:lpstr>A mohácsi vész és az ország részekre szakadása.  Végvári küzdelmek.</vt:lpstr>
      <vt:lpstr>Előzmények</vt:lpstr>
      <vt:lpstr>Út a mohácsi vészig</vt:lpstr>
      <vt:lpstr>Út a mohácsi vészig</vt:lpstr>
      <vt:lpstr>Az ország részekre szakadása</vt:lpstr>
      <vt:lpstr>Az ország részekre szakadása</vt:lpstr>
      <vt:lpstr>Az ország részekre szakadása</vt:lpstr>
      <vt:lpstr>Az új végvárrendszer kialakulása</vt:lpstr>
      <vt:lpstr>Az új végvárrendszer kialakulása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mohácsi vész és az ország részekre szakadása.  Végvári küzdelmek.</dc:title>
  <dc:creator>User</dc:creator>
  <cp:lastModifiedBy>User</cp:lastModifiedBy>
  <cp:revision>4</cp:revision>
  <dcterms:created xsi:type="dcterms:W3CDTF">2024-03-05T11:49:11Z</dcterms:created>
  <dcterms:modified xsi:type="dcterms:W3CDTF">2024-03-05T11:54:42Z</dcterms:modified>
</cp:coreProperties>
</file>