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110" y="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682DCD-9460-459A-8C98-660D6F85D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077783-C58A-4D06-99CB-F3B97089B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7DC5F3-5BAD-4636-95F5-40BE8CBE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772FC3-EE73-4B5B-9ED9-4CC657FB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E12661-E9C7-41BB-A208-52C30D14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037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22ED6B-8A66-4813-85F7-20A83B07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83DCB62-6E7C-47AA-9F4E-2B07F1A7D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318A45-C624-4031-8E40-A966150F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E74D31-89D8-49BE-AECC-122B02E3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EDEADB-A7B5-4973-A863-3021A857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316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20F538A-92B6-439F-B03A-5F3BBA1B9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7176615-6042-4C18-A41C-CD3542709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5B83D2-8BE6-41BC-9A09-75415B84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383AE7-93BB-4E41-AE9E-F1A8059F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5694FA-C190-49E7-A7C1-5D633E68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475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EF4D97-2902-40F6-BE42-3CAB1E4A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7EE603-7F0F-46BE-B0A7-F2801393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C09EA3-4FBE-417F-AC51-ABE1D204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B7F6D7-C967-44E4-AB9C-3256A557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63F69E-2152-478C-945B-7BFB5FAB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11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7F47D5-72CE-429C-91E4-9BC6CF6A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7938F24-71E7-4ED8-80B0-8FECC9D1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698AC4-FAFD-4764-B0A8-3022ACA0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19BB79-4E64-4902-9241-00764205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CA2D08-2CC2-4759-87DF-435B1BB5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993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516DBD-D4E7-4123-8DA4-F7D7B224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C81F52-CD84-4341-8FEC-AD3395E8F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5294CB4-2524-4B4E-9BF7-D1E5920DA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8B285A-0320-401A-B40A-E5BC7F96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305355-4865-4CBB-BE62-9B643CCA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2D0A5B-B4F1-45B7-8611-900B76A0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7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2FA99F-025E-40E1-A83B-932FE575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B45A09-F65C-431D-9650-4996292D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EBA166E-3A27-4295-ADA6-529F0E721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1FBD8E0-FCAF-4559-9628-088AFFBC0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1D18EB4-1FC6-4E3B-99D3-37BE48B02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701623A-5F73-4B37-8003-DBCE74EB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B000E02-671F-4080-8B68-033491B2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BACF689-EC5D-4FC1-BFD7-1055EE0B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58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2230FD-98D9-45F3-ABE1-58E21384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DE2F2CF-E265-4AF5-8E71-425795FE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215E52C-5AA2-4134-9284-974FEC01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3AB3B6B-D33D-4C22-8EFE-FE39E057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35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A740D4B-E044-4F75-A38D-C1E19C36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BCD3B7A-9D35-48A9-AD25-B86D2DFF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5CACE16-351B-41D5-AF2F-E5ECB391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894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D8B581-5085-495F-9687-2D5D09AA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66DFDA-31C5-4DBD-AEF8-FD8EF091B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8C539B-BA58-45D2-BD1C-BDCBA000C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3394A19-A6A7-47F6-8668-7DC936CB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CDE4981-630E-441F-9BDF-50FD9B09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01C945-911E-485B-81F4-1168BED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80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B5E701-BCBD-4DC1-AF17-617FDA31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6ADCF1E-C85F-46DB-94A6-C148A3918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7884BB-64EE-452E-B271-A488E111E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3CAB90F-953A-4D52-B85B-D8ECD9C4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20FCBC-8FDB-4900-9631-9D24F97B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DF6E081-4DFE-469C-80F8-3F45180E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691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EF132CD-4A0D-4A2D-8F8A-7B02066D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5635F8-A45A-4172-961C-DA536A468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F4420A-4F21-4864-8B6C-09D28F049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A99D-436A-4683-BA57-1732DE92673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A438E2-193D-490D-B138-5C7C9F871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3DCEF6-2725-49A7-9E4D-26CF9431E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53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7FFE158-8160-463F-9BC1-489E0147F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3" y="0"/>
            <a:ext cx="12193313" cy="1019475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51D9587-A22C-4554-A930-1AFDC0CAB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47" y="0"/>
            <a:ext cx="11470105" cy="2387600"/>
          </a:xfrm>
        </p:spPr>
        <p:txBody>
          <a:bodyPr>
            <a:noAutofit/>
          </a:bodyPr>
          <a:lstStyle/>
          <a:p>
            <a:r>
              <a:rPr lang="hu-HU" sz="8000" b="1" i="1" dirty="0">
                <a:solidFill>
                  <a:srgbClr val="002060"/>
                </a:solidFill>
              </a:rPr>
              <a:t>A Rákóczi szabadságharc fordulópontjai</a:t>
            </a:r>
            <a:endParaRPr lang="hu-HU" sz="8000" dirty="0">
              <a:solidFill>
                <a:srgbClr val="002060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B892CA-C19C-40B2-BF91-97913C75B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97379"/>
            <a:ext cx="9144000" cy="1655762"/>
          </a:xfrm>
        </p:spPr>
        <p:txBody>
          <a:bodyPr/>
          <a:lstStyle/>
          <a:p>
            <a:r>
              <a:rPr lang="hu-HU" sz="3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szatmári béke.</a:t>
            </a:r>
            <a:br>
              <a:rPr lang="hu-HU" dirty="0"/>
            </a:b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2979AD4-9FB4-4A0E-9376-A27E6C23621F}"/>
              </a:ext>
            </a:extLst>
          </p:cNvPr>
          <p:cNvSpPr txBox="1"/>
          <p:nvPr/>
        </p:nvSpPr>
        <p:spPr>
          <a:xfrm>
            <a:off x="4356309" y="7400273"/>
            <a:ext cx="3478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i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Előzmények</a:t>
            </a:r>
            <a:endParaRPr lang="hu-HU" sz="5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8A8F951-888A-4554-B289-3633C230B8A6}"/>
              </a:ext>
            </a:extLst>
          </p:cNvPr>
          <p:cNvSpPr txBox="1"/>
          <p:nvPr/>
        </p:nvSpPr>
        <p:spPr>
          <a:xfrm>
            <a:off x="1135674" y="8286543"/>
            <a:ext cx="99193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török kiűzése után az </a:t>
            </a:r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ország Habsburg kézre került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végvárak katonáit </a:t>
            </a:r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elbocsájtják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majd később üldözni kezdik őket.</a:t>
            </a:r>
          </a:p>
          <a:p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Thököly Imre és Zrínyi Ilona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házasságából megszületik az ország egyik leggazdagabb családja, akik </a:t>
            </a:r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vagyonukat a Habsburgok elleni harcra fordítják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Miután a Habsburgok elfoglalták Munkács várát I</a:t>
            </a:r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I. Rákóczi Ferencet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átnevelésre Bécsbe vitték, ahonnan viszont megszökött és </a:t>
            </a:r>
            <a:r>
              <a:rPr lang="hu-HU" sz="2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Brezánba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talál menedékre.</a:t>
            </a:r>
            <a:endParaRPr lang="hu-HU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hu-H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93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7FFE158-8160-463F-9BC1-489E0147F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9944"/>
            <a:ext cx="12193313" cy="1019475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51D9587-A22C-4554-A930-1AFDC0CAB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47" y="-3180737"/>
            <a:ext cx="11470105" cy="2387600"/>
          </a:xfrm>
        </p:spPr>
        <p:txBody>
          <a:bodyPr>
            <a:noAutofit/>
          </a:bodyPr>
          <a:lstStyle/>
          <a:p>
            <a:r>
              <a:rPr lang="hu-HU" sz="8000" b="1" i="1" dirty="0">
                <a:solidFill>
                  <a:srgbClr val="002060"/>
                </a:solidFill>
              </a:rPr>
              <a:t>A Rákóczi szabadságharc fordulópontjai</a:t>
            </a:r>
            <a:endParaRPr lang="hu-HU" sz="8000" dirty="0">
              <a:solidFill>
                <a:srgbClr val="002060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B892CA-C19C-40B2-BF91-97913C75B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-957356"/>
            <a:ext cx="9144000" cy="1655762"/>
          </a:xfrm>
        </p:spPr>
        <p:txBody>
          <a:bodyPr/>
          <a:lstStyle/>
          <a:p>
            <a:r>
              <a:rPr lang="hu-HU" sz="3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szatmári béke.</a:t>
            </a:r>
            <a:br>
              <a:rPr lang="hu-HU" dirty="0"/>
            </a:b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2979AD4-9FB4-4A0E-9376-A27E6C23621F}"/>
              </a:ext>
            </a:extLst>
          </p:cNvPr>
          <p:cNvSpPr txBox="1"/>
          <p:nvPr/>
        </p:nvSpPr>
        <p:spPr>
          <a:xfrm>
            <a:off x="4356965" y="1157270"/>
            <a:ext cx="3478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i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Előzmények</a:t>
            </a:r>
            <a:endParaRPr lang="hu-HU" sz="5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8A8F951-888A-4554-B289-3633C230B8A6}"/>
              </a:ext>
            </a:extLst>
          </p:cNvPr>
          <p:cNvSpPr txBox="1"/>
          <p:nvPr/>
        </p:nvSpPr>
        <p:spPr>
          <a:xfrm>
            <a:off x="1136330" y="2697992"/>
            <a:ext cx="99193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török kiűzése után az </a:t>
            </a:r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ország Habsburg kézre került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végvárak katonáit </a:t>
            </a:r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elbocsájtják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majd később üldözni kezdik őket.</a:t>
            </a:r>
          </a:p>
          <a:p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Thököly Imre és Zrínyi Ilona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házasságából megszületik az ország egyik leggazdagabb családja, akik </a:t>
            </a:r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vagyonukat a Habsburgok elleni harcra fordítják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Miután a Habsburgok elfoglalták Munkács várát I</a:t>
            </a:r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I. Rákóczi Ferencet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átnevelésre Bécsbe vitték, ahonnan viszont megszökött és </a:t>
            </a:r>
            <a:r>
              <a:rPr lang="hu-HU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Brezánba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talál menedékre.</a:t>
            </a:r>
            <a:endParaRPr lang="hu-HU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hu-H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59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Tartalom helye 138">
            <a:extLst>
              <a:ext uri="{FF2B5EF4-FFF2-40B4-BE49-F238E27FC236}">
                <a16:creationId xmlns:a16="http://schemas.microsoft.com/office/drawing/2014/main" id="{5DAAF8E6-2BB7-4866-A393-EBB0EC56F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6326" cy="19908098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8F4143C-4432-4C10-AA31-016986A1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6688"/>
            <a:ext cx="5081337" cy="1325563"/>
          </a:xfrm>
        </p:spPr>
        <p:txBody>
          <a:bodyPr>
            <a:normAutofit fontScale="90000"/>
          </a:bodyPr>
          <a:lstStyle/>
          <a:p>
            <a:r>
              <a:rPr lang="hu-HU" sz="6700" b="1" i="1" u="sng" dirty="0"/>
              <a:t>A Rákóczi-szabadságharc</a:t>
            </a:r>
            <a:br>
              <a:rPr lang="hu-HU" dirty="0"/>
            </a:br>
            <a:endParaRPr lang="hu-HU" dirty="0"/>
          </a:p>
        </p:txBody>
      </p:sp>
      <p:sp>
        <p:nvSpPr>
          <p:cNvPr id="140" name="Szövegdoboz 139">
            <a:extLst>
              <a:ext uri="{FF2B5EF4-FFF2-40B4-BE49-F238E27FC236}">
                <a16:creationId xmlns:a16="http://schemas.microsoft.com/office/drawing/2014/main" id="{03E8EC78-5136-4777-8C4F-AA2BC1054A5A}"/>
              </a:ext>
            </a:extLst>
          </p:cNvPr>
          <p:cNvSpPr txBox="1"/>
          <p:nvPr/>
        </p:nvSpPr>
        <p:spPr>
          <a:xfrm>
            <a:off x="294968" y="2642251"/>
            <a:ext cx="4786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1703-ban A Tiszaháton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Esze Tamás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vezetésével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parasztfelkelés tört ki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magas adók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és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császári katonák zsarnokoskodása miatt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A felkelők végül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II. Rákóczi Ferencet kérték fel vezetőjüknek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amit ő el is fogadott. Ezt megerősítendő kiadta a </a:t>
            </a:r>
            <a:r>
              <a:rPr lang="hu-HU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Brezáni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Kiáltványt,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amiben felszólít minden magyarországi nemest és nemtelent, hogy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csatlakozzanak a felkeléshez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sp>
        <p:nvSpPr>
          <p:cNvPr id="141" name="Szövegdoboz 140">
            <a:extLst>
              <a:ext uri="{FF2B5EF4-FFF2-40B4-BE49-F238E27FC236}">
                <a16:creationId xmlns:a16="http://schemas.microsoft.com/office/drawing/2014/main" id="{5E898B7C-5BAD-4488-B935-EEEAA214C45F}"/>
              </a:ext>
            </a:extLst>
          </p:cNvPr>
          <p:cNvSpPr txBox="1"/>
          <p:nvPr/>
        </p:nvSpPr>
        <p:spPr>
          <a:xfrm>
            <a:off x="7934633" y="406992"/>
            <a:ext cx="42573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Vetési Pátensben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később ígéretet tett arra, ha valaki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csatlakozik a felkeléshez, az mentesülni fog a földesúri kötelességek alól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Rákóczi saját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vagyonából vásárol fegyvereket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rézpénzt veret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és </a:t>
            </a:r>
            <a:r>
              <a:rPr lang="hu-HU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kiképzi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 jelentkezőket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parasztokból közkatonát, nemesből tisztet csinál, ami problémákhoz vezetett, hiszen nem volt a tiszteknek hadvezéri tapasztalata. A Rákóczi oldalán harcolók neve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kuruc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míg a Habsburg pártiak neve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labanc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lett.</a:t>
            </a:r>
          </a:p>
        </p:txBody>
      </p:sp>
      <p:sp>
        <p:nvSpPr>
          <p:cNvPr id="142" name="Szövegdoboz 141">
            <a:extLst>
              <a:ext uri="{FF2B5EF4-FFF2-40B4-BE49-F238E27FC236}">
                <a16:creationId xmlns:a16="http://schemas.microsoft.com/office/drawing/2014/main" id="{A9773F59-2B54-4A90-BC73-2076620D0B5B}"/>
              </a:ext>
            </a:extLst>
          </p:cNvPr>
          <p:cNvSpPr txBox="1"/>
          <p:nvPr/>
        </p:nvSpPr>
        <p:spPr>
          <a:xfrm>
            <a:off x="294968" y="8226459"/>
            <a:ext cx="330363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Az 1703-04 közötti időszak kisebb vereségei miatt a </a:t>
            </a:r>
            <a:r>
              <a:rPr lang="hu-HU" sz="2400" b="1" dirty="0">
                <a:solidFill>
                  <a:schemeClr val="bg1"/>
                </a:solidFill>
              </a:rPr>
              <a:t>hadsereg átszervezésre</a:t>
            </a:r>
            <a:r>
              <a:rPr lang="hu-HU" sz="2400" dirty="0">
                <a:solidFill>
                  <a:schemeClr val="bg1"/>
                </a:solidFill>
              </a:rPr>
              <a:t> kerül és Rákóczi elindította a </a:t>
            </a:r>
            <a:r>
              <a:rPr lang="hu-HU" sz="2400" b="1" dirty="0">
                <a:solidFill>
                  <a:schemeClr val="bg1"/>
                </a:solidFill>
              </a:rPr>
              <a:t>Kurír című napilapot</a:t>
            </a:r>
            <a:r>
              <a:rPr lang="hu-HU" sz="2400" dirty="0">
                <a:solidFill>
                  <a:schemeClr val="bg1"/>
                </a:solidFill>
              </a:rPr>
              <a:t> (első újság), aminek célja az információk terjesztése volt. </a:t>
            </a:r>
            <a:r>
              <a:rPr lang="hu-HU" sz="2400" b="1" dirty="0">
                <a:solidFill>
                  <a:schemeClr val="bg1"/>
                </a:solidFill>
              </a:rPr>
              <a:t>1704-ben az erdélyi országgyűlés II. Rákóczi Ferencet erdélyi fejedelemmé választotta</a:t>
            </a:r>
            <a:r>
              <a:rPr lang="hu-HU" sz="2400" dirty="0">
                <a:solidFill>
                  <a:schemeClr val="bg1"/>
                </a:solidFill>
              </a:rPr>
              <a:t>, majd az </a:t>
            </a:r>
            <a:r>
              <a:rPr lang="hu-HU" sz="2400" b="1" dirty="0">
                <a:solidFill>
                  <a:schemeClr val="bg1"/>
                </a:solidFill>
              </a:rPr>
              <a:t>1705-ös Szécsényben tartott országgyűlésen Magyarország vezető fejedelmévé kiáltották ki</a:t>
            </a:r>
            <a:r>
              <a:rPr lang="hu-HU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3111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Tartalom helye 138">
            <a:extLst>
              <a:ext uri="{FF2B5EF4-FFF2-40B4-BE49-F238E27FC236}">
                <a16:creationId xmlns:a16="http://schemas.microsoft.com/office/drawing/2014/main" id="{5DAAF8E6-2BB7-4866-A393-EBB0EC56F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4257"/>
            <a:ext cx="12276326" cy="19908098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8F4143C-4432-4C10-AA31-016986A1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1" y="-5585557"/>
            <a:ext cx="5081337" cy="1325563"/>
          </a:xfrm>
        </p:spPr>
        <p:txBody>
          <a:bodyPr>
            <a:normAutofit fontScale="90000"/>
          </a:bodyPr>
          <a:lstStyle/>
          <a:p>
            <a:r>
              <a:rPr lang="hu-HU" sz="6700" b="1" i="1" u="sng" dirty="0"/>
              <a:t>A Rákóczi-szabadságharc</a:t>
            </a:r>
            <a:br>
              <a:rPr lang="hu-HU" dirty="0"/>
            </a:br>
            <a:endParaRPr lang="hu-HU" dirty="0"/>
          </a:p>
        </p:txBody>
      </p:sp>
      <p:sp>
        <p:nvSpPr>
          <p:cNvPr id="140" name="Szövegdoboz 139">
            <a:extLst>
              <a:ext uri="{FF2B5EF4-FFF2-40B4-BE49-F238E27FC236}">
                <a16:creationId xmlns:a16="http://schemas.microsoft.com/office/drawing/2014/main" id="{03E8EC78-5136-4777-8C4F-AA2BC1054A5A}"/>
              </a:ext>
            </a:extLst>
          </p:cNvPr>
          <p:cNvSpPr txBox="1"/>
          <p:nvPr/>
        </p:nvSpPr>
        <p:spPr>
          <a:xfrm>
            <a:off x="294968" y="-6324780"/>
            <a:ext cx="4748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1703-ban A Tiszaháton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Esze Tamás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vezetésével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parasztfelkelés tört ki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magas adók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és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császári katonák zsarnokoskodása miatt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A felkelők végül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II. Rákóczi Ferencet kérték fel vezetőjüknek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amit ő el is fogadott. Ezt megerősítendő kiadta a </a:t>
            </a:r>
            <a:r>
              <a:rPr lang="hu-HU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Brezáni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Kiáltványt,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amiben felszólít minden magyarországi nemest és nemtelent, hogy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csatlakozzanak a felkeléshez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sp>
        <p:nvSpPr>
          <p:cNvPr id="141" name="Szövegdoboz 140">
            <a:extLst>
              <a:ext uri="{FF2B5EF4-FFF2-40B4-BE49-F238E27FC236}">
                <a16:creationId xmlns:a16="http://schemas.microsoft.com/office/drawing/2014/main" id="{5E898B7C-5BAD-4488-B935-EEEAA214C45F}"/>
              </a:ext>
            </a:extLst>
          </p:cNvPr>
          <p:cNvSpPr txBox="1"/>
          <p:nvPr/>
        </p:nvSpPr>
        <p:spPr>
          <a:xfrm>
            <a:off x="7934633" y="-7734123"/>
            <a:ext cx="42573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Vetési Pátensben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később ígéretet tett arra, ha valaki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csatlakozik a felkeléshez, az mentesülni fog a földesúri kötelességek alól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Rákóczi saját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vagyonából vásárol fegyvereket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rézpénzt veret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és </a:t>
            </a:r>
            <a:r>
              <a:rPr lang="hu-HU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kiképzi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 jelentkezőket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parasztokból közkatonát, nemesből tisztet csinál, ami problémákhoz vezetett, hiszen nem volt a tiszteknek hadvezéri tapasztalata. A Rákóczi oldalán harcolók neve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kuruc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míg a Habsburg pártiak neve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labanc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lett.</a:t>
            </a:r>
          </a:p>
        </p:txBody>
      </p:sp>
      <p:sp>
        <p:nvSpPr>
          <p:cNvPr id="142" name="Szövegdoboz 141">
            <a:extLst>
              <a:ext uri="{FF2B5EF4-FFF2-40B4-BE49-F238E27FC236}">
                <a16:creationId xmlns:a16="http://schemas.microsoft.com/office/drawing/2014/main" id="{A9773F59-2B54-4A90-BC73-2076620D0B5B}"/>
              </a:ext>
            </a:extLst>
          </p:cNvPr>
          <p:cNvSpPr txBox="1"/>
          <p:nvPr/>
        </p:nvSpPr>
        <p:spPr>
          <a:xfrm>
            <a:off x="0" y="243512"/>
            <a:ext cx="344031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Az 1703-04 közötti időszak kisebb vereségei miatt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hadsereg átszervezésre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kerül és Rákóczi elindította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Kurír című napilapot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(első újság), aminek célja az információk terjesztése volt.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1704-ben az erdélyi országgyűlés II. Rákóczi Ferencet erdélyi fejedelemmé választotta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majd az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1705-ös Szécsényben tartott országgyűlésen Magyarország vezető fejedelmévé kiáltották ki</a:t>
            </a:r>
            <a:r>
              <a:rPr lang="hu-HU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64B3F0C-A899-4F72-9935-35D44CFE2265}"/>
              </a:ext>
            </a:extLst>
          </p:cNvPr>
          <p:cNvSpPr txBox="1"/>
          <p:nvPr/>
        </p:nvSpPr>
        <p:spPr>
          <a:xfrm>
            <a:off x="6990736" y="8200105"/>
            <a:ext cx="4837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Ezután következett a </a:t>
            </a:r>
            <a:r>
              <a:rPr lang="hu-HU" sz="2400" b="1" dirty="0">
                <a:solidFill>
                  <a:schemeClr val="bg1"/>
                </a:solidFill>
              </a:rPr>
              <a:t>szabadságharc legsikeresebb </a:t>
            </a:r>
            <a:r>
              <a:rPr lang="hu-HU" sz="2400" dirty="0">
                <a:solidFill>
                  <a:schemeClr val="bg1"/>
                </a:solidFill>
              </a:rPr>
              <a:t>időszaka az </a:t>
            </a:r>
            <a:r>
              <a:rPr lang="hu-HU" sz="2400" b="1" dirty="0">
                <a:solidFill>
                  <a:schemeClr val="bg1"/>
                </a:solidFill>
              </a:rPr>
              <a:t>1705-07-es időszak</a:t>
            </a:r>
            <a:r>
              <a:rPr lang="hu-HU" sz="2400" dirty="0">
                <a:solidFill>
                  <a:schemeClr val="bg1"/>
                </a:solidFill>
              </a:rPr>
              <a:t>, amikor az </a:t>
            </a:r>
            <a:r>
              <a:rPr lang="hu-HU" sz="2400" b="1" dirty="0">
                <a:solidFill>
                  <a:schemeClr val="bg1"/>
                </a:solidFill>
              </a:rPr>
              <a:t>ország 80%-a kerül a kurucok kezére</a:t>
            </a:r>
            <a:r>
              <a:rPr lang="hu-HU" sz="2400" dirty="0">
                <a:solidFill>
                  <a:schemeClr val="bg1"/>
                </a:solidFill>
              </a:rPr>
              <a:t>. </a:t>
            </a:r>
            <a:r>
              <a:rPr lang="hu-HU" sz="2400" b="1" dirty="0">
                <a:solidFill>
                  <a:schemeClr val="bg1"/>
                </a:solidFill>
              </a:rPr>
              <a:t>1707-ben az ónodi országgyűlésen</a:t>
            </a:r>
            <a:r>
              <a:rPr lang="hu-HU" sz="2400" dirty="0">
                <a:solidFill>
                  <a:schemeClr val="bg1"/>
                </a:solidFill>
              </a:rPr>
              <a:t> megszavazzák a </a:t>
            </a:r>
            <a:r>
              <a:rPr lang="hu-HU" sz="2400" b="1" dirty="0">
                <a:solidFill>
                  <a:schemeClr val="bg1"/>
                </a:solidFill>
              </a:rPr>
              <a:t>kötelező adófizetést</a:t>
            </a:r>
            <a:r>
              <a:rPr lang="hu-HU" sz="2400" dirty="0">
                <a:solidFill>
                  <a:schemeClr val="bg1"/>
                </a:solidFill>
              </a:rPr>
              <a:t> minden ember számára, hogy pénzelni lehessen a harcokat. Emellett kimondták a </a:t>
            </a:r>
            <a:r>
              <a:rPr lang="hu-HU" sz="2400" b="1" dirty="0">
                <a:solidFill>
                  <a:schemeClr val="bg1"/>
                </a:solidFill>
              </a:rPr>
              <a:t>Habsburg-ház trónfosztását</a:t>
            </a:r>
            <a:r>
              <a:rPr lang="hu-HU" sz="2400" dirty="0">
                <a:solidFill>
                  <a:schemeClr val="bg1"/>
                </a:solidFill>
              </a:rPr>
              <a:t>, azaz Magyarország függetlenné válását, amivel a nemzetközösségeknek is üzentek („Eb ura fakó”).</a:t>
            </a:r>
          </a:p>
          <a:p>
            <a:r>
              <a:rPr lang="hu-HU" sz="2400" i="1" dirty="0">
                <a:solidFill>
                  <a:schemeClr val="bg1"/>
                </a:solidFill>
              </a:rPr>
              <a:t> </a:t>
            </a:r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1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Tartalom helye 138">
            <a:extLst>
              <a:ext uri="{FF2B5EF4-FFF2-40B4-BE49-F238E27FC236}">
                <a16:creationId xmlns:a16="http://schemas.microsoft.com/office/drawing/2014/main" id="{5DAAF8E6-2BB7-4866-A393-EBB0EC56F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50098"/>
            <a:ext cx="12276326" cy="19908098"/>
          </a:xfrm>
        </p:spPr>
      </p:pic>
      <p:sp>
        <p:nvSpPr>
          <p:cNvPr id="142" name="Szövegdoboz 141">
            <a:extLst>
              <a:ext uri="{FF2B5EF4-FFF2-40B4-BE49-F238E27FC236}">
                <a16:creationId xmlns:a16="http://schemas.microsoft.com/office/drawing/2014/main" id="{A9773F59-2B54-4A90-BC73-2076620D0B5B}"/>
              </a:ext>
            </a:extLst>
          </p:cNvPr>
          <p:cNvSpPr txBox="1"/>
          <p:nvPr/>
        </p:nvSpPr>
        <p:spPr>
          <a:xfrm>
            <a:off x="0" y="-10021365"/>
            <a:ext cx="344031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Az 1703-04 közötti időszak kisebb vereségei miatt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hadsereg átszervezésre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kerül és Rákóczi elindította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Kurír című napilapot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(első újság), aminek célja az információk terjesztése volt.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1704-ben az erdélyi országgyűlés II. Rákóczi Ferencet erdélyi fejedelemmé választotta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majd az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1705-ös Szécsényben tartott országgyűlésen Magyarország vezető fejedelmévé kiáltották ki</a:t>
            </a:r>
            <a:r>
              <a:rPr lang="hu-HU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550894F-B0FA-4229-98BD-55A87A795EFE}"/>
              </a:ext>
            </a:extLst>
          </p:cNvPr>
          <p:cNvSpPr txBox="1"/>
          <p:nvPr/>
        </p:nvSpPr>
        <p:spPr>
          <a:xfrm>
            <a:off x="6990736" y="1474838"/>
            <a:ext cx="4837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Ezután következett a </a:t>
            </a:r>
            <a:r>
              <a:rPr lang="hu-HU" sz="2400" b="1" dirty="0">
                <a:solidFill>
                  <a:schemeClr val="bg1"/>
                </a:solidFill>
              </a:rPr>
              <a:t>szabadságharc legsikeresebb </a:t>
            </a:r>
            <a:r>
              <a:rPr lang="hu-HU" sz="2400" dirty="0">
                <a:solidFill>
                  <a:schemeClr val="bg1"/>
                </a:solidFill>
              </a:rPr>
              <a:t>időszaka az </a:t>
            </a:r>
            <a:r>
              <a:rPr lang="hu-HU" sz="2400" b="1" dirty="0">
                <a:solidFill>
                  <a:schemeClr val="bg1"/>
                </a:solidFill>
              </a:rPr>
              <a:t>1705-07-es időszak</a:t>
            </a:r>
            <a:r>
              <a:rPr lang="hu-HU" sz="2400" dirty="0">
                <a:solidFill>
                  <a:schemeClr val="bg1"/>
                </a:solidFill>
              </a:rPr>
              <a:t>, amikor az </a:t>
            </a:r>
            <a:r>
              <a:rPr lang="hu-HU" sz="2400" b="1" dirty="0">
                <a:solidFill>
                  <a:schemeClr val="bg1"/>
                </a:solidFill>
              </a:rPr>
              <a:t>ország 80%-a kerül a kurucok kezére</a:t>
            </a:r>
            <a:r>
              <a:rPr lang="hu-HU" sz="2400" dirty="0">
                <a:solidFill>
                  <a:schemeClr val="bg1"/>
                </a:solidFill>
              </a:rPr>
              <a:t>. </a:t>
            </a:r>
            <a:r>
              <a:rPr lang="hu-HU" sz="2400" b="1" dirty="0">
                <a:solidFill>
                  <a:schemeClr val="bg1"/>
                </a:solidFill>
              </a:rPr>
              <a:t>1707-ben az ónodi országgyűlésen</a:t>
            </a:r>
            <a:r>
              <a:rPr lang="hu-HU" sz="2400" dirty="0">
                <a:solidFill>
                  <a:schemeClr val="bg1"/>
                </a:solidFill>
              </a:rPr>
              <a:t> megszavazzák a </a:t>
            </a:r>
            <a:r>
              <a:rPr lang="hu-HU" sz="2400" b="1" dirty="0">
                <a:solidFill>
                  <a:schemeClr val="bg1"/>
                </a:solidFill>
              </a:rPr>
              <a:t>kötelező adófizetést</a:t>
            </a:r>
            <a:r>
              <a:rPr lang="hu-HU" sz="2400" dirty="0">
                <a:solidFill>
                  <a:schemeClr val="bg1"/>
                </a:solidFill>
              </a:rPr>
              <a:t> minden ember számára, hogy pénzelni lehessen a harcokat. Emellett kimondták a </a:t>
            </a:r>
            <a:r>
              <a:rPr lang="hu-HU" sz="2400" b="1" dirty="0">
                <a:solidFill>
                  <a:schemeClr val="bg1"/>
                </a:solidFill>
              </a:rPr>
              <a:t>Habsburg-ház trónfosztását</a:t>
            </a:r>
            <a:r>
              <a:rPr lang="hu-HU" sz="2400" dirty="0">
                <a:solidFill>
                  <a:schemeClr val="bg1"/>
                </a:solidFill>
              </a:rPr>
              <a:t>, azaz Magyarország függetlenné válását, amivel a nemzetközösségeknek is üzentek („Eb ura fakó”).</a:t>
            </a:r>
          </a:p>
          <a:p>
            <a:r>
              <a:rPr lang="hu-HU" sz="2400" i="1" dirty="0">
                <a:solidFill>
                  <a:schemeClr val="bg1"/>
                </a:solidFill>
              </a:rPr>
              <a:t> </a:t>
            </a:r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4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BB0B36D7-DB93-4ECF-8708-E30C451B9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0"/>
            <a:ext cx="12192000" cy="1501273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4FC9C00-91E7-4157-9379-1AB5CE61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0008"/>
            <a:ext cx="3749842" cy="1062622"/>
          </a:xfrm>
        </p:spPr>
        <p:txBody>
          <a:bodyPr>
            <a:normAutofit fontScale="90000"/>
          </a:bodyPr>
          <a:lstStyle/>
          <a:p>
            <a:r>
              <a:rPr lang="hu-HU" sz="6700" i="1" u="sng" dirty="0">
                <a:solidFill>
                  <a:schemeClr val="bg1">
                    <a:lumMod val="95000"/>
                  </a:schemeClr>
                </a:solidFill>
              </a:rPr>
              <a:t>A hanyatlás</a:t>
            </a:r>
            <a:br>
              <a:rPr lang="hu-HU" dirty="0"/>
            </a:br>
            <a:endParaRPr lang="hu-HU" sz="6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1EA0E4-79AF-4D50-8C66-D7ABD1DF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653" y="132431"/>
            <a:ext cx="8133347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Az 1708-11 közötti időszakban egyre fogyott a lelkesedés a harc után. Ennek főbb okai, hogy a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nemesek nem voltak elragadtatva az adófizetés kérdésétől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Rákóczi vagyona kezdett fogyni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és a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nép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inkább békére vágyott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valamint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egyre több ütközetet vesztettek a kurucok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(Trencsényi csata - 1709). 1710-ben Rákóczi elhagyta az országot, hogy tárgyalásokat kezdjen az orosz cárral,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helyettesévé Károlyi Sándort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tette meg.</a:t>
            </a:r>
          </a:p>
          <a:p>
            <a:pPr marL="0" indent="0" algn="r">
              <a:buNone/>
            </a:pPr>
            <a:endParaRPr lang="hu-H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4BAF2076-66C9-4B70-97F0-973C696D3943}"/>
              </a:ext>
            </a:extLst>
          </p:cNvPr>
          <p:cNvSpPr txBox="1">
            <a:spLocks/>
          </p:cNvSpPr>
          <p:nvPr/>
        </p:nvSpPr>
        <p:spPr>
          <a:xfrm>
            <a:off x="9832" y="10707332"/>
            <a:ext cx="12172336" cy="398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Károlyi úgy gondolta, hogy nincs esélye megnyernie a kurucoknak a harcot, ezért Rákóczi tudta nélkül </a:t>
            </a:r>
            <a:r>
              <a:rPr lang="hu-HU" b="1" dirty="0">
                <a:solidFill>
                  <a:schemeClr val="bg1"/>
                </a:solidFill>
              </a:rPr>
              <a:t>tárgyalásokat kezdett a békéről</a:t>
            </a:r>
            <a:r>
              <a:rPr lang="hu-HU" dirty="0">
                <a:solidFill>
                  <a:schemeClr val="bg1"/>
                </a:solidFill>
              </a:rPr>
              <a:t>. Ezt </a:t>
            </a:r>
            <a:r>
              <a:rPr lang="hu-HU" b="1" dirty="0">
                <a:solidFill>
                  <a:schemeClr val="bg1"/>
                </a:solidFill>
              </a:rPr>
              <a:t>1711-ben kötötték meg Szatmáron</a:t>
            </a:r>
            <a:r>
              <a:rPr lang="hu-HU" dirty="0">
                <a:solidFill>
                  <a:schemeClr val="bg1"/>
                </a:solidFill>
              </a:rPr>
              <a:t> és a császár ígéretet tett, hogy minden lázadó kurucnak megbocsájt és ügyelni fog, hogy azok a sérelmek, amik miatt a szabadságharc kirobbant ne ismétlődjenek meg újra. A </a:t>
            </a:r>
            <a:r>
              <a:rPr lang="hu-HU" b="1" dirty="0">
                <a:solidFill>
                  <a:schemeClr val="bg1"/>
                </a:solidFill>
              </a:rPr>
              <a:t>fegyvert ezekután </a:t>
            </a:r>
            <a:r>
              <a:rPr lang="hu-HU" b="1" dirty="0" err="1">
                <a:solidFill>
                  <a:schemeClr val="bg1"/>
                </a:solidFill>
              </a:rPr>
              <a:t>Majténynél</a:t>
            </a:r>
            <a:r>
              <a:rPr lang="hu-HU" b="1" dirty="0">
                <a:solidFill>
                  <a:schemeClr val="bg1"/>
                </a:solidFill>
              </a:rPr>
              <a:t> tette le a magyar sereg</a:t>
            </a:r>
            <a:r>
              <a:rPr lang="hu-HU" dirty="0">
                <a:solidFill>
                  <a:schemeClr val="bg1"/>
                </a:solidFill>
              </a:rPr>
              <a:t>. Rákóczi és más tisztek nem hittek abban, hogy büntetlenül maradhatnak, ezért inkább </a:t>
            </a:r>
            <a:r>
              <a:rPr lang="hu-HU" b="1" dirty="0">
                <a:solidFill>
                  <a:schemeClr val="bg1"/>
                </a:solidFill>
              </a:rPr>
              <a:t>önkéntes száműzetésbe vonultak</a:t>
            </a:r>
            <a:r>
              <a:rPr lang="hu-HU" dirty="0">
                <a:solidFill>
                  <a:schemeClr val="bg1"/>
                </a:solidFill>
              </a:rPr>
              <a:t>. (Rodostó)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637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BB0B36D7-DB93-4ECF-8708-E30C451B9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-8154737"/>
            <a:ext cx="12192000" cy="1501273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4FC9C00-91E7-4157-9379-1AB5CE61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601042"/>
            <a:ext cx="3749842" cy="1062622"/>
          </a:xfrm>
        </p:spPr>
        <p:txBody>
          <a:bodyPr>
            <a:normAutofit fontScale="90000"/>
          </a:bodyPr>
          <a:lstStyle/>
          <a:p>
            <a:r>
              <a:rPr lang="hu-HU" sz="6700" i="1" u="sng" dirty="0">
                <a:solidFill>
                  <a:schemeClr val="bg1">
                    <a:lumMod val="95000"/>
                  </a:schemeClr>
                </a:solidFill>
              </a:rPr>
              <a:t>A hanyatlás</a:t>
            </a:r>
            <a:br>
              <a:rPr lang="hu-HU" dirty="0"/>
            </a:br>
            <a:endParaRPr lang="hu-HU" sz="6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1EA0E4-79AF-4D50-8C66-D7ABD1DF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653" y="-7890700"/>
            <a:ext cx="8133347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Az 1708-11 közötti időszakban egyre fogyott a lelkesedés a harc után. Ennek főbb okai, hogy a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nemesek nem voltak elragadtatva az adófizetés kérdésétől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Rákóczi vagyona kezdett fogyni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és a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nép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inkább békére vágyott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valamint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egyre több ütközetet vesztettek a kurucok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(Trencsényi csata - 1709). 1710-ben Rákóczi elhagyta az országot, hogy tárgyalásokat kezdjen az orosz cárral,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helyettesévé Károlyi Sándort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tette meg.</a:t>
            </a:r>
          </a:p>
          <a:p>
            <a:pPr marL="0" indent="0" algn="r">
              <a:buNone/>
            </a:pPr>
            <a:endParaRPr lang="hu-H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B53AC300-F7DC-4567-9F16-91240CE67792}"/>
              </a:ext>
            </a:extLst>
          </p:cNvPr>
          <p:cNvSpPr txBox="1">
            <a:spLocks/>
          </p:cNvSpPr>
          <p:nvPr/>
        </p:nvSpPr>
        <p:spPr>
          <a:xfrm>
            <a:off x="9832" y="4070554"/>
            <a:ext cx="12172336" cy="398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Károlyi úgy gondolta, hogy nincs esélye megnyernie a kurucoknak a harcot, ezért Rákóczi tudta nélkül </a:t>
            </a:r>
            <a:r>
              <a:rPr lang="hu-HU" b="1" dirty="0">
                <a:solidFill>
                  <a:schemeClr val="bg1"/>
                </a:solidFill>
              </a:rPr>
              <a:t>tárgyalásokat kezdett a békéről</a:t>
            </a:r>
            <a:r>
              <a:rPr lang="hu-HU" dirty="0">
                <a:solidFill>
                  <a:schemeClr val="bg1"/>
                </a:solidFill>
              </a:rPr>
              <a:t>. Ezt </a:t>
            </a:r>
            <a:r>
              <a:rPr lang="hu-HU" b="1" dirty="0">
                <a:solidFill>
                  <a:schemeClr val="bg1"/>
                </a:solidFill>
              </a:rPr>
              <a:t>1711-ben kötötték meg Szatmáron</a:t>
            </a:r>
            <a:r>
              <a:rPr lang="hu-HU" dirty="0">
                <a:solidFill>
                  <a:schemeClr val="bg1"/>
                </a:solidFill>
              </a:rPr>
              <a:t> és a császár ígéretet tett, hogy minden lázadó kurucnak megbocsájt és ügyelni fog, hogy azok a sérelmek, amik miatt a szabadságharc kirobbant ne ismétlődjenek meg újra. A </a:t>
            </a:r>
            <a:r>
              <a:rPr lang="hu-HU" b="1" dirty="0">
                <a:solidFill>
                  <a:schemeClr val="bg1"/>
                </a:solidFill>
              </a:rPr>
              <a:t>fegyvert ezekután </a:t>
            </a:r>
            <a:r>
              <a:rPr lang="hu-HU" b="1" dirty="0" err="1">
                <a:solidFill>
                  <a:schemeClr val="bg1"/>
                </a:solidFill>
              </a:rPr>
              <a:t>Majténynél</a:t>
            </a:r>
            <a:r>
              <a:rPr lang="hu-HU" b="1" dirty="0">
                <a:solidFill>
                  <a:schemeClr val="bg1"/>
                </a:solidFill>
              </a:rPr>
              <a:t> tette le a magyar sereg</a:t>
            </a:r>
            <a:r>
              <a:rPr lang="hu-HU" dirty="0">
                <a:solidFill>
                  <a:schemeClr val="bg1"/>
                </a:solidFill>
              </a:rPr>
              <a:t>. Rákóczi és más tisztek nem hittek abban, hogy büntetlenül maradhatnak, ezért inkább </a:t>
            </a:r>
            <a:r>
              <a:rPr lang="hu-HU" b="1" dirty="0">
                <a:solidFill>
                  <a:schemeClr val="bg1"/>
                </a:solidFill>
              </a:rPr>
              <a:t>önkéntes száműzetésbe vonultak</a:t>
            </a:r>
            <a:r>
              <a:rPr lang="hu-HU" dirty="0">
                <a:solidFill>
                  <a:schemeClr val="bg1"/>
                </a:solidFill>
              </a:rPr>
              <a:t>. (Rodostó)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35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1005</Words>
  <Application>Microsoft Office PowerPoint</Application>
  <PresentationFormat>Szélesvásznú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A Rákóczi szabadságharc fordulópontjai</vt:lpstr>
      <vt:lpstr>A Rákóczi szabadságharc fordulópontjai</vt:lpstr>
      <vt:lpstr>A Rákóczi-szabadságharc </vt:lpstr>
      <vt:lpstr>A Rákóczi-szabadságharc </vt:lpstr>
      <vt:lpstr>PowerPoint-bemutató</vt:lpstr>
      <vt:lpstr>A hanyatlás </vt:lpstr>
      <vt:lpstr>A hanyatlás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Rákóczi szabadságharc fordulópontjai</dc:title>
  <dc:creator>User</dc:creator>
  <cp:lastModifiedBy>User</cp:lastModifiedBy>
  <cp:revision>9</cp:revision>
  <dcterms:created xsi:type="dcterms:W3CDTF">2024-03-05T11:06:56Z</dcterms:created>
  <dcterms:modified xsi:type="dcterms:W3CDTF">2024-03-06T07:46:18Z</dcterms:modified>
</cp:coreProperties>
</file>