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93067" y="188914"/>
            <a:ext cx="8064500" cy="750887"/>
          </a:xfrm>
        </p:spPr>
        <p:txBody>
          <a:bodyPr/>
          <a:lstStyle>
            <a:lvl1pPr algn="r">
              <a:defRPr sz="2800" b="1"/>
            </a:lvl1pPr>
          </a:lstStyle>
          <a:p>
            <a:pPr lvl="0"/>
            <a:r>
              <a:rPr lang="hu-HU" noProof="0"/>
              <a:t>Mintacím szerkesztése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93067" y="909639"/>
            <a:ext cx="8064500" cy="503237"/>
          </a:xfrm>
        </p:spPr>
        <p:txBody>
          <a:bodyPr/>
          <a:lstStyle>
            <a:lvl1pPr marL="0" indent="0" algn="r">
              <a:buFontTx/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hu-HU" noProof="0"/>
              <a:t>Kattintson ide az alcím mintájának szerkesztéséhez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3638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3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359901" y="1412875"/>
            <a:ext cx="2400300" cy="53292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159001" y="1412875"/>
            <a:ext cx="6997700" cy="53292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35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57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45369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159000" y="1989139"/>
            <a:ext cx="46990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061200" y="1989139"/>
            <a:ext cx="46990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69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66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85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71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83328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u-HU" noProof="0"/>
              <a:t>Kép beszúrásához kattintson az ikonra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407739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59001" y="1412875"/>
            <a:ext cx="844761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59000" y="1989139"/>
            <a:ext cx="96012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40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175708-51A3-44C0-8AEF-0B5ADC763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6289" y="507696"/>
            <a:ext cx="8064500" cy="750887"/>
          </a:xfrm>
        </p:spPr>
        <p:txBody>
          <a:bodyPr/>
          <a:lstStyle/>
          <a:p>
            <a:pPr algn="ctr"/>
            <a:r>
              <a:rPr lang="hu-HU" i="1" dirty="0"/>
              <a:t>Az egyház szerepe a középkori művelődésben és a mindennapokban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0064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2DBBD5-0027-4B2C-A6BF-DB835394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724031"/>
            <a:ext cx="4011084" cy="1162050"/>
          </a:xfrm>
        </p:spPr>
        <p:txBody>
          <a:bodyPr/>
          <a:lstStyle/>
          <a:p>
            <a:pPr algn="ctr"/>
            <a:r>
              <a:rPr lang="hu-HU" sz="4400" i="1" u="sng" dirty="0"/>
              <a:t>Előzmények</a:t>
            </a:r>
            <a:br>
              <a:rPr lang="hu-HU" sz="4400" dirty="0"/>
            </a:br>
            <a:endParaRPr lang="hu-HU" sz="4400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A1D19903-B1F4-408D-AC73-431C1B88B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263" y="1410633"/>
            <a:ext cx="6815137" cy="3577946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B054D78B-30F0-4A05-A82E-DA3D82529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sz="2800" dirty="0"/>
              <a:t>A Nyugatrómai Birodalom helyén kialakuló germán királyságokban sokáig a pogány hitvilág volt az elterjedt. Később a hittérítő papok hatására és néhol erőszakosan Európa áttért a kereszténységre.</a:t>
            </a:r>
          </a:p>
          <a:p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520539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962705-4EAD-44A8-AC99-89771CA8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Az egyház jellemzése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12863C-F85E-4262-9FD9-46C2FF5AC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1400" dirty="0"/>
              <a:t>A </a:t>
            </a:r>
            <a:r>
              <a:rPr lang="hu-HU" sz="1400" b="1" dirty="0"/>
              <a:t>templomokat a földesurak építtették</a:t>
            </a:r>
            <a:r>
              <a:rPr lang="hu-HU" sz="1400" dirty="0"/>
              <a:t>, a </a:t>
            </a:r>
            <a:r>
              <a:rPr lang="hu-HU" sz="1400" b="1" dirty="0"/>
              <a:t>jobbágyok pedig tizedadót fizettek</a:t>
            </a:r>
            <a:r>
              <a:rPr lang="hu-HU" sz="1400" dirty="0"/>
              <a:t> az egyháznak, hogy fel tudják tartani magukat. Vasárnaponként </a:t>
            </a:r>
            <a:r>
              <a:rPr lang="hu-HU" sz="1400" b="1" dirty="0"/>
              <a:t>kötelező volt a misére járás,</a:t>
            </a:r>
            <a:r>
              <a:rPr lang="hu-HU" sz="1400" dirty="0"/>
              <a:t> ez alól csak a betegek mentesültek. Aki nem jelent meg az istentiszteleteken arról feltételezték, hogy boszorkány és sokszor ki is végezték őket. Az közéletben a </a:t>
            </a:r>
            <a:r>
              <a:rPr lang="hu-HU" sz="1400" b="1" dirty="0"/>
              <a:t>vasárnap és az ünnepek jelentettek munkamentes napokat</a:t>
            </a:r>
            <a:r>
              <a:rPr lang="hu-HU" sz="1400" dirty="0"/>
              <a:t>. Ünnepeken tilos volt dolgozni és ezek húsvétra és karácsonyra estek. </a:t>
            </a:r>
          </a:p>
          <a:p>
            <a:r>
              <a:rPr lang="hu-HU" sz="1400" b="1" dirty="0"/>
              <a:t>Az egyházi hierarchia legalacsonyabb fokán a plébánosok álltak</a:t>
            </a:r>
            <a:r>
              <a:rPr lang="hu-HU" sz="1400" dirty="0"/>
              <a:t>, ők a falu papjai voltak, </a:t>
            </a:r>
            <a:r>
              <a:rPr lang="hu-HU" sz="1400" b="1" dirty="0"/>
              <a:t>akik miséket, temetéseket, gyónást, keresztelőket és egyházi ünnepeket vezényeltek le</a:t>
            </a:r>
            <a:r>
              <a:rPr lang="hu-HU" sz="1400" dirty="0"/>
              <a:t> az embereknek. Ehhez szüksége volt a papoknak az </a:t>
            </a:r>
            <a:r>
              <a:rPr lang="hu-HU" sz="1400" b="1" dirty="0"/>
              <a:t>olvasás és éneklés tudományára</a:t>
            </a:r>
            <a:r>
              <a:rPr lang="hu-HU" sz="1400" dirty="0"/>
              <a:t>. A plébánosok felett álltak a </a:t>
            </a:r>
            <a:r>
              <a:rPr lang="hu-HU" sz="1400" b="1" dirty="0"/>
              <a:t>főpapok</a:t>
            </a:r>
            <a:r>
              <a:rPr lang="hu-HU" sz="1400" dirty="0"/>
              <a:t>, akik </a:t>
            </a:r>
            <a:r>
              <a:rPr lang="hu-HU" sz="1400" b="1" dirty="0"/>
              <a:t>püspökökből</a:t>
            </a:r>
            <a:r>
              <a:rPr lang="hu-HU" sz="1400" dirty="0"/>
              <a:t> és </a:t>
            </a:r>
            <a:r>
              <a:rPr lang="hu-HU" sz="1400" b="1" dirty="0"/>
              <a:t>érsekekből</a:t>
            </a:r>
            <a:r>
              <a:rPr lang="hu-HU" sz="1400" dirty="0"/>
              <a:t> álltak. A csúcson a Rómában lakó </a:t>
            </a:r>
            <a:r>
              <a:rPr lang="hu-HU" sz="1400" b="1" dirty="0"/>
              <a:t>pápa</a:t>
            </a:r>
            <a:r>
              <a:rPr lang="hu-HU" sz="1400" dirty="0"/>
              <a:t> állt.</a:t>
            </a:r>
          </a:p>
          <a:p>
            <a:r>
              <a:rPr lang="hu-HU" sz="1400" dirty="0"/>
              <a:t>A vallási életben fontos szerepet töltöttek be ezen felül a </a:t>
            </a:r>
            <a:r>
              <a:rPr lang="hu-HU" sz="1400" b="1" dirty="0"/>
              <a:t>szerzetesek</a:t>
            </a:r>
            <a:r>
              <a:rPr lang="hu-HU" sz="1400" dirty="0"/>
              <a:t>. A szerzetesek </a:t>
            </a:r>
            <a:r>
              <a:rPr lang="hu-HU" sz="1400" b="1" dirty="0"/>
              <a:t>zárt közösségekben </a:t>
            </a:r>
            <a:r>
              <a:rPr lang="hu-HU" sz="1400" dirty="0"/>
              <a:t>éltek és </a:t>
            </a:r>
            <a:r>
              <a:rPr lang="hu-HU" sz="1400" b="1" dirty="0"/>
              <a:t>életük a munka és az imádkozás</a:t>
            </a:r>
            <a:r>
              <a:rPr lang="hu-HU" sz="1400" dirty="0"/>
              <a:t> között zajlott. Lakhelyük az úgynevezett </a:t>
            </a:r>
            <a:r>
              <a:rPr lang="hu-HU" sz="1400" b="1" dirty="0"/>
              <a:t>kolostor</a:t>
            </a:r>
            <a:r>
              <a:rPr lang="hu-HU" sz="1400" dirty="0"/>
              <a:t>, ahol kódexek másolásával, gazdálkodással és persze tudományokkal foglalkoztak. </a:t>
            </a:r>
          </a:p>
          <a:p>
            <a:r>
              <a:rPr lang="hu-HU" sz="1400" b="1" dirty="0"/>
              <a:t>A középkorban a tudás csak a papok számára volt elérhető így</a:t>
            </a:r>
            <a:r>
              <a:rPr lang="hu-HU" sz="1400" dirty="0"/>
              <a:t>, ha valaki azt akarta, hogy a gyermekei megfelelő neveltetést kapjanak akkor papnak adta őket. Az egyház ezenfelül beleszólt a politikába is, saját </a:t>
            </a:r>
            <a:r>
              <a:rPr lang="hu-HU" sz="1400" b="1" dirty="0"/>
              <a:t>egyházi bíróságai</a:t>
            </a:r>
            <a:r>
              <a:rPr lang="hu-HU" sz="1400" dirty="0"/>
              <a:t> voltak.</a:t>
            </a:r>
          </a:p>
          <a:p>
            <a:r>
              <a:rPr lang="hu-HU" sz="1400" dirty="0"/>
              <a:t>Az egyházban ezen felül nagy szerepet tulajdonítottak a szenteknek. A </a:t>
            </a:r>
            <a:r>
              <a:rPr lang="hu-HU" sz="1400" b="1" dirty="0"/>
              <a:t>szentek</a:t>
            </a:r>
            <a:r>
              <a:rPr lang="hu-HU" sz="1400" dirty="0"/>
              <a:t> olyan személyek lehettek, akik életükben olyan jelentős vallási tevékenységet folytattak, amiről később úgy gondolták, hogy kiérdemelték helyüket a paradicsomban. Az </a:t>
            </a:r>
            <a:r>
              <a:rPr lang="hu-HU" sz="1400" b="1" dirty="0"/>
              <a:t>eretnekek</a:t>
            </a:r>
            <a:r>
              <a:rPr lang="hu-HU" sz="1400" dirty="0"/>
              <a:t> ezzel szemben olyan személyek voltak, akik az egyház valamilyen tanításával nem megegyező dolgot állítottak. Az ilyen személyeket általában kivégezték.</a:t>
            </a:r>
          </a:p>
        </p:txBody>
      </p:sp>
    </p:spTree>
    <p:extLst>
      <p:ext uri="{BB962C8B-B14F-4D97-AF65-F5344CB8AC3E}">
        <p14:creationId xmlns:p14="http://schemas.microsoft.com/office/powerpoint/2010/main" val="283161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0D8E18-3F11-4FEA-8BF1-C410D4C88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Az egyház művészete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FF17BB3-9131-4D0F-9C53-97E8D7E2A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/>
              <a:t>Az egyház építészetét két stílus, a gótika és a román stílus dominálta. A </a:t>
            </a:r>
            <a:r>
              <a:rPr lang="hu-HU" sz="2400" b="1" dirty="0"/>
              <a:t>román stílus</a:t>
            </a:r>
            <a:r>
              <a:rPr lang="hu-HU" sz="2400" dirty="0"/>
              <a:t> a római építészet továbbfejlesztése, </a:t>
            </a:r>
            <a:r>
              <a:rPr lang="hu-HU" sz="2400" b="1" dirty="0"/>
              <a:t>jellemzően zömök, vaskos falai voltak, lőrésszerű ablakokkal</a:t>
            </a:r>
            <a:r>
              <a:rPr lang="hu-HU" sz="2400" dirty="0"/>
              <a:t>. Az ilyen templomok védelmet nyújtottak a lakosság számára, ha valamilyen veszélyhelyzet lett volna. A </a:t>
            </a:r>
            <a:r>
              <a:rPr lang="hu-HU" sz="2400" b="1" dirty="0"/>
              <a:t>gótikus stílus</a:t>
            </a:r>
            <a:r>
              <a:rPr lang="hu-HU" sz="2400" dirty="0"/>
              <a:t> ezzel szemben </a:t>
            </a:r>
            <a:r>
              <a:rPr lang="hu-HU" sz="2400" b="1" dirty="0"/>
              <a:t>a pompára helyezte a hangsúlyt</a:t>
            </a:r>
            <a:r>
              <a:rPr lang="hu-HU" sz="2400" dirty="0"/>
              <a:t>. Itt díszes üvegablakok, csúcsíves boltozat és magasba törő díszített tornyok voltak a meghatározók.</a:t>
            </a:r>
          </a:p>
          <a:p>
            <a:r>
              <a:rPr lang="hu-HU" sz="2400" dirty="0"/>
              <a:t>A </a:t>
            </a:r>
            <a:r>
              <a:rPr lang="hu-HU" sz="2400" b="1" dirty="0"/>
              <a:t>zenében</a:t>
            </a:r>
            <a:r>
              <a:rPr lang="hu-HU" sz="2400" dirty="0"/>
              <a:t> is jelentős volt az egyház behatása. Példának okáért a </a:t>
            </a:r>
            <a:r>
              <a:rPr lang="hu-HU" sz="2400" b="1" dirty="0"/>
              <a:t>gregorián énekstílus</a:t>
            </a:r>
            <a:r>
              <a:rPr lang="hu-HU" sz="2400" dirty="0"/>
              <a:t> is hozzá kötődik, ami </a:t>
            </a:r>
            <a:r>
              <a:rPr lang="hu-HU" sz="2400" b="1" dirty="0"/>
              <a:t>egyszólamú, férfikórus által előadott ének</a:t>
            </a:r>
            <a:r>
              <a:rPr lang="hu-HU" sz="2400" dirty="0"/>
              <a:t> volt.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406540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plate">
  <a:themeElements>
    <a:clrScheme name="template 10">
      <a:dk1>
        <a:srgbClr val="4D4D4D"/>
      </a:dk1>
      <a:lt1>
        <a:srgbClr val="FFFFFF"/>
      </a:lt1>
      <a:dk2>
        <a:srgbClr val="4D4D4D"/>
      </a:dk2>
      <a:lt2>
        <a:srgbClr val="4A52A0"/>
      </a:lt2>
      <a:accent1>
        <a:srgbClr val="D7925F"/>
      </a:accent1>
      <a:accent2>
        <a:srgbClr val="B6B6E2"/>
      </a:accent2>
      <a:accent3>
        <a:srgbClr val="FFFFFF"/>
      </a:accent3>
      <a:accent4>
        <a:srgbClr val="404040"/>
      </a:accent4>
      <a:accent5>
        <a:srgbClr val="E8C7B6"/>
      </a:accent5>
      <a:accent6>
        <a:srgbClr val="A5A5CD"/>
      </a:accent6>
      <a:hlink>
        <a:srgbClr val="F4C6A4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0099FF"/>
        </a:lt2>
        <a:accent1>
          <a:srgbClr val="003399"/>
        </a:accent1>
        <a:accent2>
          <a:srgbClr val="CCECFF"/>
        </a:accent2>
        <a:accent3>
          <a:srgbClr val="FFFFFF"/>
        </a:accent3>
        <a:accent4>
          <a:srgbClr val="404040"/>
        </a:accent4>
        <a:accent5>
          <a:srgbClr val="AAADCA"/>
        </a:accent5>
        <a:accent6>
          <a:srgbClr val="B9D6E7"/>
        </a:accent6>
        <a:hlink>
          <a:srgbClr val="6699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FF66CC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FFB8E2"/>
        </a:accent5>
        <a:accent6>
          <a:srgbClr val="5C8AE7"/>
        </a:accent6>
        <a:hlink>
          <a:srgbClr val="FFCC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CC0000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E2AAAA"/>
        </a:accent5>
        <a:accent6>
          <a:srgbClr val="5C8AE7"/>
        </a:accent6>
        <a:hlink>
          <a:srgbClr val="33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CC0000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E2AAAA"/>
        </a:accent5>
        <a:accent6>
          <a:srgbClr val="5C8AE7"/>
        </a:accent6>
        <a:hlink>
          <a:srgbClr val="99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33CCFF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ADE2FF"/>
        </a:accent5>
        <a:accent6>
          <a:srgbClr val="5C8AE7"/>
        </a:accent6>
        <a:hlink>
          <a:srgbClr val="99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6699FF"/>
        </a:accent1>
        <a:accent2>
          <a:srgbClr val="3399FF"/>
        </a:accent2>
        <a:accent3>
          <a:srgbClr val="FFFFFF"/>
        </a:accent3>
        <a:accent4>
          <a:srgbClr val="404040"/>
        </a:accent4>
        <a:accent5>
          <a:srgbClr val="B8CAFF"/>
        </a:accent5>
        <a:accent6>
          <a:srgbClr val="2D8AE7"/>
        </a:accent6>
        <a:hlink>
          <a:srgbClr val="99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6699FF"/>
        </a:accent1>
        <a:accent2>
          <a:srgbClr val="3399FF"/>
        </a:accent2>
        <a:accent3>
          <a:srgbClr val="FFFFFF"/>
        </a:accent3>
        <a:accent4>
          <a:srgbClr val="404040"/>
        </a:accent4>
        <a:accent5>
          <a:srgbClr val="B8CAFF"/>
        </a:accent5>
        <a:accent6>
          <a:srgbClr val="2D8AE7"/>
        </a:accent6>
        <a:hlink>
          <a:srgbClr val="3333C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D7995B"/>
        </a:accent1>
        <a:accent2>
          <a:srgbClr val="3399FF"/>
        </a:accent2>
        <a:accent3>
          <a:srgbClr val="FFFFFF"/>
        </a:accent3>
        <a:accent4>
          <a:srgbClr val="404040"/>
        </a:accent4>
        <a:accent5>
          <a:srgbClr val="E8CAB5"/>
        </a:accent5>
        <a:accent6>
          <a:srgbClr val="2D8AE7"/>
        </a:accent6>
        <a:hlink>
          <a:srgbClr val="99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73B9F"/>
        </a:lt2>
        <a:accent1>
          <a:srgbClr val="D7995B"/>
        </a:accent1>
        <a:accent2>
          <a:srgbClr val="C9CAE5"/>
        </a:accent2>
        <a:accent3>
          <a:srgbClr val="FFFFFF"/>
        </a:accent3>
        <a:accent4>
          <a:srgbClr val="404040"/>
        </a:accent4>
        <a:accent5>
          <a:srgbClr val="E8CAB5"/>
        </a:accent5>
        <a:accent6>
          <a:srgbClr val="B6B7CF"/>
        </a:accent6>
        <a:hlink>
          <a:srgbClr val="F5C0A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4A52A0"/>
        </a:lt2>
        <a:accent1>
          <a:srgbClr val="D7925F"/>
        </a:accent1>
        <a:accent2>
          <a:srgbClr val="B6B6E2"/>
        </a:accent2>
        <a:accent3>
          <a:srgbClr val="FFFFFF"/>
        </a:accent3>
        <a:accent4>
          <a:srgbClr val="404040"/>
        </a:accent4>
        <a:accent5>
          <a:srgbClr val="E8C7B6"/>
        </a:accent5>
        <a:accent6>
          <a:srgbClr val="A5A5CD"/>
        </a:accent6>
        <a:hlink>
          <a:srgbClr val="F4C6A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</TotalTime>
  <Words>427</Words>
  <Application>Microsoft Office PowerPoint</Application>
  <PresentationFormat>Szélesvásznú</PresentationFormat>
  <Paragraphs>12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6" baseType="lpstr">
      <vt:lpstr>Arial</vt:lpstr>
      <vt:lpstr>template</vt:lpstr>
      <vt:lpstr>Az egyház szerepe a középkori művelődésben és a mindennapokban </vt:lpstr>
      <vt:lpstr>Előzmények </vt:lpstr>
      <vt:lpstr>Az egyház jellemzése </vt:lpstr>
      <vt:lpstr>Az egyház művészete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egyház szerepe a középkori művelődésben és a mindennapokban </dc:title>
  <dc:creator>User</dc:creator>
  <cp:lastModifiedBy>User</cp:lastModifiedBy>
  <cp:revision>6</cp:revision>
  <dcterms:created xsi:type="dcterms:W3CDTF">2024-03-05T12:01:06Z</dcterms:created>
  <dcterms:modified xsi:type="dcterms:W3CDTF">2024-03-06T07:53:55Z</dcterms:modified>
</cp:coreProperties>
</file>