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31600" y="2655800"/>
            <a:ext cx="47288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36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16E9FF-454D-4218-8B14-C3D3035AE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A3255B3-BDE9-45FA-9F68-ED2F1C86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1E0C34-9404-4999-B054-D558F4BF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CF4-7368-422C-95C1-CF950F946A0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D4461A-C69B-47B8-B585-C661E631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93185C-6D87-4A76-BB9C-9FECB0FC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64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81800" y="1777333"/>
            <a:ext cx="8428400" cy="33032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018600" y="2111133"/>
            <a:ext cx="8154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892433" y="3583533"/>
            <a:ext cx="4407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2133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2133" i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2133" i="1"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5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881800" y="960000"/>
            <a:ext cx="8428400" cy="49380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3228"/>
              </a:solidFill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806733" y="960000"/>
            <a:ext cx="6578400" cy="4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✣"/>
              <a:defRPr i="1"/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⨳"/>
              <a:defRPr i="1"/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2438339" lvl="3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4pPr>
            <a:lvl5pPr marL="3047924" lvl="4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5pPr>
            <a:lvl6pPr marL="3657509" lvl="5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6pPr>
            <a:lvl7pPr marL="4267093" lvl="6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7pPr>
            <a:lvl8pPr marL="4876678" lvl="7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8pPr>
            <a:lvl9pPr marL="5486263" lvl="8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9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2517200" y="579433"/>
            <a:ext cx="7157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632567" y="1970333"/>
            <a:ext cx="8926800" cy="4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✣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Google Shape;22;p5"/>
          <p:cNvCxnSpPr/>
          <p:nvPr/>
        </p:nvCxnSpPr>
        <p:spPr>
          <a:xfrm>
            <a:off x="5706000" y="1903067"/>
            <a:ext cx="780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81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517200" y="579433"/>
            <a:ext cx="7157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801433" y="2024500"/>
            <a:ext cx="4169200" cy="43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✣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221525" y="2024500"/>
            <a:ext cx="4169200" cy="43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✣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8" name="Google Shape;28;p6"/>
          <p:cNvCxnSpPr/>
          <p:nvPr/>
        </p:nvCxnSpPr>
        <p:spPr>
          <a:xfrm>
            <a:off x="5706000" y="1903067"/>
            <a:ext cx="780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7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517200" y="579433"/>
            <a:ext cx="7157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281600" y="2069800"/>
            <a:ext cx="3076000" cy="43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515217" y="2069800"/>
            <a:ext cx="3076000" cy="43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7748835" y="2069800"/>
            <a:ext cx="3076000" cy="43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35" name="Google Shape;35;p7"/>
          <p:cNvCxnSpPr/>
          <p:nvPr/>
        </p:nvCxnSpPr>
        <p:spPr>
          <a:xfrm>
            <a:off x="5706000" y="1903067"/>
            <a:ext cx="780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04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517200" y="579433"/>
            <a:ext cx="7157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5706000" y="1903067"/>
            <a:ext cx="780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32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200"/>
              <a:buFont typeface="Cinzel"/>
              <a:buNone/>
              <a:defRPr sz="1600" b="1">
                <a:latin typeface="Cinzel"/>
                <a:ea typeface="Cinzel"/>
                <a:cs typeface="Cinzel"/>
                <a:sym typeface="Cinzel"/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Google Shape;43;p9"/>
          <p:cNvCxnSpPr/>
          <p:nvPr/>
        </p:nvCxnSpPr>
        <p:spPr>
          <a:xfrm>
            <a:off x="5706000" y="5517267"/>
            <a:ext cx="780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Cinzel"/>
                <a:ea typeface="Cinzel"/>
                <a:cs typeface="Cinzel"/>
                <a:sym typeface="Cinzel"/>
              </a:defRPr>
            </a:lvl1pPr>
            <a:lvl2pPr lvl="1">
              <a:buNone/>
              <a:defRPr>
                <a:latin typeface="Cinzel"/>
                <a:ea typeface="Cinzel"/>
                <a:cs typeface="Cinzel"/>
                <a:sym typeface="Cinzel"/>
              </a:defRPr>
            </a:lvl2pPr>
            <a:lvl3pPr lvl="2">
              <a:buNone/>
              <a:defRPr>
                <a:latin typeface="Cinzel"/>
                <a:ea typeface="Cinzel"/>
                <a:cs typeface="Cinzel"/>
                <a:sym typeface="Cinzel"/>
              </a:defRPr>
            </a:lvl3pPr>
            <a:lvl4pPr lvl="3">
              <a:buNone/>
              <a:defRPr>
                <a:latin typeface="Cinzel"/>
                <a:ea typeface="Cinzel"/>
                <a:cs typeface="Cinzel"/>
                <a:sym typeface="Cinzel"/>
              </a:defRPr>
            </a:lvl4pPr>
            <a:lvl5pPr lvl="4">
              <a:buNone/>
              <a:defRPr>
                <a:latin typeface="Cinzel"/>
                <a:ea typeface="Cinzel"/>
                <a:cs typeface="Cinzel"/>
                <a:sym typeface="Cinzel"/>
              </a:defRPr>
            </a:lvl5pPr>
            <a:lvl6pPr lvl="5">
              <a:buNone/>
              <a:defRPr>
                <a:latin typeface="Cinzel"/>
                <a:ea typeface="Cinzel"/>
                <a:cs typeface="Cinzel"/>
                <a:sym typeface="Cinzel"/>
              </a:defRPr>
            </a:lvl6pPr>
            <a:lvl7pPr lvl="6">
              <a:buNone/>
              <a:defRPr>
                <a:latin typeface="Cinzel"/>
                <a:ea typeface="Cinzel"/>
                <a:cs typeface="Cinzel"/>
                <a:sym typeface="Cinzel"/>
              </a:defRPr>
            </a:lvl7pPr>
            <a:lvl8pPr lvl="7">
              <a:buNone/>
              <a:defRPr>
                <a:latin typeface="Cinzel"/>
                <a:ea typeface="Cinzel"/>
                <a:cs typeface="Cinzel"/>
                <a:sym typeface="Cinzel"/>
              </a:defRPr>
            </a:lvl8pPr>
            <a:lvl9pPr lvl="8">
              <a:buNone/>
              <a:defRPr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6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8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17200" y="579433"/>
            <a:ext cx="7157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32567" y="1970333"/>
            <a:ext cx="8926800" cy="4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9871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8EA131-EFCE-4E76-996A-AB928117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i="1" dirty="0"/>
              <a:t>A román és a gótika főbb stílusjegye. 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6F4D32-7F52-4D28-ADC6-41CF22176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i="1" dirty="0"/>
              <a:t>A lovagi kultúra és értékrend néhány eleme.</a:t>
            </a:r>
            <a:br>
              <a:rPr lang="hu-HU" b="1" i="1" dirty="0"/>
            </a:br>
            <a:r>
              <a:rPr lang="hu-HU" b="1" i="1" dirty="0"/>
              <a:t>A humanizmus és a reneszánsz főbb jellemzői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875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0395B22-7331-4FB8-AA77-6DE41CB7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67" y="1398733"/>
            <a:ext cx="7157600" cy="1143200"/>
          </a:xfrm>
        </p:spPr>
        <p:txBody>
          <a:bodyPr/>
          <a:lstStyle/>
          <a:p>
            <a:r>
              <a:rPr lang="hu-HU" sz="4800" i="1" u="sng" dirty="0"/>
              <a:t>Román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432E2CA-5A47-494F-99E1-EE575A793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sz="2800" dirty="0"/>
              <a:t>A román stílus az ókori </a:t>
            </a:r>
            <a:r>
              <a:rPr lang="hu-HU" sz="2800" b="1" dirty="0"/>
              <a:t>római építészetnek a tovább gondolása</a:t>
            </a:r>
            <a:r>
              <a:rPr lang="hu-HU" sz="2800" dirty="0"/>
              <a:t>. A stílus jellegzetessége a </a:t>
            </a:r>
            <a:r>
              <a:rPr lang="hu-HU" sz="2800" b="1" dirty="0"/>
              <a:t>zömök, vastag kőből épült falak és szűk lőrésszerű ablakok</a:t>
            </a:r>
            <a:r>
              <a:rPr lang="hu-HU" sz="2800" dirty="0"/>
              <a:t>. Ha ugyanis veszély fenyegette a lakosságot, akkor ezekben a templomokban kerested </a:t>
            </a:r>
            <a:r>
              <a:rPr lang="hu-HU" sz="2800" b="1" dirty="0"/>
              <a:t>menedé</a:t>
            </a:r>
            <a:r>
              <a:rPr lang="hu-HU" sz="2800" dirty="0"/>
              <a:t>ket. Ilyen stílusú épület a Jáki-templom.</a:t>
            </a:r>
          </a:p>
          <a:p>
            <a:pPr algn="ctr"/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723130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6CA24-8A27-4530-B940-5F90EB33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67" y="1166663"/>
            <a:ext cx="7157600" cy="1143200"/>
          </a:xfrm>
        </p:spPr>
        <p:txBody>
          <a:bodyPr/>
          <a:lstStyle/>
          <a:p>
            <a:r>
              <a:rPr lang="hu-HU" sz="4800" i="1" u="sng" dirty="0"/>
              <a:t>Gótika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7EDAC3-1F62-4054-9E92-FEF9A0034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sz="3200" dirty="0"/>
              <a:t>A gótika a legjelentősebb az építészetben. A román stílussal ellentétben a megjelenésen van a hangsúly, ami </a:t>
            </a:r>
            <a:r>
              <a:rPr lang="hu-HU" sz="3200" b="1" dirty="0"/>
              <a:t>csúcsíves boltozatokban, díszes üvegablakokban,</a:t>
            </a:r>
            <a:r>
              <a:rPr lang="hu-HU" sz="3200" dirty="0"/>
              <a:t> </a:t>
            </a:r>
            <a:r>
              <a:rPr lang="hu-HU" sz="3200" b="1" dirty="0"/>
              <a:t>és magasra törő díszes tornyok</a:t>
            </a:r>
            <a:r>
              <a:rPr lang="hu-HU" sz="3200" dirty="0"/>
              <a:t> jelenik meg. Ilyen stílusú épület a Mátyás-templom.</a:t>
            </a:r>
          </a:p>
        </p:txBody>
      </p:sp>
    </p:spTree>
    <p:extLst>
      <p:ext uri="{BB962C8B-B14F-4D97-AF65-F5344CB8AC3E}">
        <p14:creationId xmlns:p14="http://schemas.microsoft.com/office/powerpoint/2010/main" val="341988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B39715-6CA8-4A74-8756-D5C19DBB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67" y="1398733"/>
            <a:ext cx="7157600" cy="1143200"/>
          </a:xfrm>
        </p:spPr>
        <p:txBody>
          <a:bodyPr/>
          <a:lstStyle/>
          <a:p>
            <a:r>
              <a:rPr lang="hu-HU" sz="4800" i="1" u="sng" dirty="0"/>
              <a:t>A lovagi életmód a középkorban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A5EE2E0-06DB-4AC0-925E-C20695A83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000" dirty="0"/>
              <a:t>A középkorra jellemző </a:t>
            </a:r>
            <a:r>
              <a:rPr lang="hu-HU" sz="2000" b="1" dirty="0"/>
              <a:t>nehézpáncélos katonát nevezték lovagnak</a:t>
            </a:r>
            <a:r>
              <a:rPr lang="hu-HU" sz="2000" dirty="0"/>
              <a:t>, mivel ez a </a:t>
            </a:r>
            <a:r>
              <a:rPr lang="hu-HU" sz="2000" b="1" dirty="0"/>
              <a:t>felszerelés nagyon drága volt</a:t>
            </a:r>
            <a:r>
              <a:rPr lang="hu-HU" sz="2000" dirty="0"/>
              <a:t> ezért csak a tehetős földesurak lehettek eleinte lovagok. A lovagoknak ezenfelül </a:t>
            </a:r>
            <a:r>
              <a:rPr lang="hu-HU" sz="2000" b="1" dirty="0"/>
              <a:t>erényei is voltak</a:t>
            </a:r>
            <a:r>
              <a:rPr lang="hu-HU" sz="2000" dirty="0"/>
              <a:t>, ezek közül a legfontosabbak a </a:t>
            </a:r>
            <a:r>
              <a:rPr lang="hu-HU" sz="2000" b="1" dirty="0"/>
              <a:t>hűség a királyhoz, a becsületesség, a gyengék, nők és gyerekek védelme, valamint a legyőzöttek megkímélése</a:t>
            </a:r>
            <a:r>
              <a:rPr lang="hu-HU" sz="2000" dirty="0"/>
              <a:t>. Persze nem minden lovag tartotta be ezeket az erényeket. A lovagok ezenfelül gyakran részt vettek </a:t>
            </a:r>
            <a:r>
              <a:rPr lang="hu-HU" sz="2000" b="1" dirty="0"/>
              <a:t>lovagi tornákon</a:t>
            </a:r>
            <a:r>
              <a:rPr lang="hu-HU" sz="2000" dirty="0"/>
              <a:t>, ahol győzni nagy dicsőség volt.</a:t>
            </a:r>
          </a:p>
          <a:p>
            <a:r>
              <a:rPr lang="hu-HU" sz="2000" dirty="0"/>
              <a:t>A terjeszkedő </a:t>
            </a:r>
            <a:r>
              <a:rPr lang="hu-HU" sz="2000" b="1" dirty="0"/>
              <a:t>Arab Birodalom elfoglalta a Szent Földet</a:t>
            </a:r>
            <a:r>
              <a:rPr lang="hu-HU" sz="2000" dirty="0"/>
              <a:t> és a keresztény zarándokokat pedig sokszor elfogta. Hogy biztonságosan lehessen elzarándokolni a pápa </a:t>
            </a:r>
            <a:r>
              <a:rPr lang="hu-HU" sz="2000" b="1" dirty="0"/>
              <a:t>kereszteshadjáratot hirdetett a Szent Föld felszabadítása nevében</a:t>
            </a:r>
            <a:r>
              <a:rPr lang="hu-HU" sz="2000" dirty="0"/>
              <a:t>. Aki részt vett ezeken a hadjáratokon az </a:t>
            </a:r>
            <a:r>
              <a:rPr lang="hu-HU" sz="2000" b="1" dirty="0"/>
              <a:t>bűnbocsánatban részesült és persze hadizsákmányban</a:t>
            </a:r>
            <a:r>
              <a:rPr lang="hu-HU" sz="2000" dirty="0"/>
              <a:t> is.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77055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E33CBC-D59C-4E91-97B0-E085D9DB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67" y="1398733"/>
            <a:ext cx="7157600" cy="1143200"/>
          </a:xfrm>
        </p:spPr>
        <p:txBody>
          <a:bodyPr/>
          <a:lstStyle/>
          <a:p>
            <a:r>
              <a:rPr lang="hu-HU" sz="4800" i="1" u="sng" dirty="0"/>
              <a:t>Humanizmus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1A3543D-BEA8-49C3-A20A-D0C40CE2A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középkori gondolkodás központjában a </a:t>
            </a:r>
            <a:r>
              <a:rPr lang="hu-HU" b="1" dirty="0"/>
              <a:t>vallás állt</a:t>
            </a:r>
            <a:r>
              <a:rPr lang="hu-HU" dirty="0"/>
              <a:t>. Ez azt jelentette, hogy az életet azért éljük meg egy szenvedésként, mert a halálunk után egy nagyobb jóban részesülünk. Voltak azonban akik </a:t>
            </a:r>
            <a:r>
              <a:rPr lang="hu-HU" b="1" dirty="0"/>
              <a:t>úgy gondolták</a:t>
            </a:r>
            <a:r>
              <a:rPr lang="hu-HU" dirty="0"/>
              <a:t>, hogy az élet központjában az embernek kéne állnia és az </a:t>
            </a:r>
            <a:r>
              <a:rPr lang="hu-HU" b="1" dirty="0"/>
              <a:t>örömök kereséséről és élvezéséről szóljon életünk</a:t>
            </a:r>
            <a:r>
              <a:rPr lang="hu-HU" dirty="0"/>
              <a:t>. Az így gondolkodó embereket nevezzük </a:t>
            </a:r>
            <a:r>
              <a:rPr lang="hu-HU" b="1" dirty="0"/>
              <a:t>humanistáknak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1960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78567A-DDBD-444B-9997-20894322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67" y="1398733"/>
            <a:ext cx="7157600" cy="1143200"/>
          </a:xfrm>
        </p:spPr>
        <p:txBody>
          <a:bodyPr/>
          <a:lstStyle/>
          <a:p>
            <a:r>
              <a:rPr lang="hu-HU" sz="4800" i="1" u="sng" dirty="0"/>
              <a:t>Reneszánsz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B4F76E-0B6C-421D-AFB7-7F31E238B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sz="3200" dirty="0"/>
              <a:t>A Reneszánsz </a:t>
            </a:r>
            <a:r>
              <a:rPr lang="hu-HU" sz="3200" b="1" dirty="0"/>
              <a:t>jelentése újjászületés</a:t>
            </a:r>
            <a:r>
              <a:rPr lang="hu-HU" sz="3200" dirty="0"/>
              <a:t>, ahol az </a:t>
            </a:r>
            <a:r>
              <a:rPr lang="hu-HU" sz="3200" b="1" dirty="0"/>
              <a:t>ókor görög és római kultúrát vették alapul</a:t>
            </a:r>
            <a:r>
              <a:rPr lang="hu-HU" sz="3200" dirty="0"/>
              <a:t>. A Reneszánsz stílus </a:t>
            </a:r>
            <a:r>
              <a:rPr lang="hu-HU" sz="3200" b="1" dirty="0"/>
              <a:t>hazája Észak-Itália</a:t>
            </a:r>
            <a:r>
              <a:rPr lang="hu-HU" sz="3200" dirty="0"/>
              <a:t> volt. Ezalatt az idő alatt olyan emberek tevékenykedtek, mint </a:t>
            </a:r>
            <a:r>
              <a:rPr lang="hu-HU" sz="3200" b="1" dirty="0"/>
              <a:t>Leonardo da Vinci</a:t>
            </a:r>
            <a:r>
              <a:rPr lang="hu-HU" sz="3200" dirty="0"/>
              <a:t>. Az </a:t>
            </a:r>
            <a:r>
              <a:rPr lang="hu-HU" sz="3200" b="1" dirty="0"/>
              <a:t>építészetben</a:t>
            </a:r>
            <a:r>
              <a:rPr lang="hu-HU" sz="3200" dirty="0"/>
              <a:t> jellemzően az ókori </a:t>
            </a:r>
            <a:r>
              <a:rPr lang="hu-HU" sz="3200" b="1" dirty="0"/>
              <a:t>oszlopos, kupolás építkezés dominált</a:t>
            </a:r>
            <a:r>
              <a:rPr lang="hu-HU" sz="3200" dirty="0"/>
              <a:t>.</a:t>
            </a:r>
          </a:p>
          <a:p>
            <a:pPr algn="ctr"/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106666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403228"/>
      </a:dk1>
      <a:lt1>
        <a:srgbClr val="FFFFFF"/>
      </a:lt1>
      <a:dk2>
        <a:srgbClr val="926940"/>
      </a:dk2>
      <a:lt2>
        <a:srgbClr val="F3EFEA"/>
      </a:lt2>
      <a:accent1>
        <a:srgbClr val="261408"/>
      </a:accent1>
      <a:accent2>
        <a:srgbClr val="8E5025"/>
      </a:accent2>
      <a:accent3>
        <a:srgbClr val="B68C68"/>
      </a:accent3>
      <a:accent4>
        <a:srgbClr val="E8DAC2"/>
      </a:accent4>
      <a:accent5>
        <a:srgbClr val="8E2525"/>
      </a:accent5>
      <a:accent6>
        <a:srgbClr val="B67068"/>
      </a:accent6>
      <a:hlink>
        <a:srgbClr val="40322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Dolabella · SlidesCarnival</Template>
  <TotalTime>5</TotalTime>
  <Words>352</Words>
  <Application>Microsoft Office PowerPoint</Application>
  <PresentationFormat>Szélesvásznú</PresentationFormat>
  <Paragraphs>13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Cinzel</vt:lpstr>
      <vt:lpstr>Libre Baskerville</vt:lpstr>
      <vt:lpstr>Dolabella template</vt:lpstr>
      <vt:lpstr>A román és a gótika főbb stílusjegye. </vt:lpstr>
      <vt:lpstr>Román </vt:lpstr>
      <vt:lpstr>Gótika </vt:lpstr>
      <vt:lpstr>A lovagi életmód a középkorban </vt:lpstr>
      <vt:lpstr>Humanizmus </vt:lpstr>
      <vt:lpstr>Reneszánsz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román és a gótika főbb stílusjegye. </dc:title>
  <dc:creator>User</dc:creator>
  <cp:lastModifiedBy>User</cp:lastModifiedBy>
  <cp:revision>10</cp:revision>
  <dcterms:created xsi:type="dcterms:W3CDTF">2024-03-06T06:57:48Z</dcterms:created>
  <dcterms:modified xsi:type="dcterms:W3CDTF">2024-03-06T07:03:26Z</dcterms:modified>
</cp:coreProperties>
</file>