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>
        <p:scale>
          <a:sx n="33" d="100"/>
          <a:sy n="33" d="100"/>
        </p:scale>
        <p:origin x="2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CEBB31-F433-452E-BF23-1D07E1F75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21D27C-2A2B-4D61-BB15-8DFD1F842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B12182-4462-4595-9B65-C5446720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1D0493-E6DF-4AAC-9C40-6CCC59B8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CADFAF-5C70-4C0C-ADB8-876D4F74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03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A73F01-F6C0-4B33-8884-180D89CC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8280D4D-D25E-4B18-A60F-4D01966D2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5AA7A9-9A10-41BD-9219-45C02C5A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60875-3ABC-45D6-A64F-CF5A10F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D541DA-1FAA-49FF-BC0D-4AD6112D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90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76A8A15-EF08-4620-BC03-BFD36850B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CCEA0CA-9D54-4DCF-8643-39B43EF67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0EA496-3DFF-4F28-A4A5-338A23A9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FA5342-C4E0-4397-A663-7AD5381F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DA5A01-7ABA-4801-8B09-3C68F8BE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5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6F5317-C448-429D-B246-32375D0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3BD14E-7618-464F-A320-F734D3E7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FCE4BB-A836-4DC5-9BB3-D68B225A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441B1E-DF7C-4341-B467-DD066A26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B8874D-F395-4A48-BEEE-B4DF2F77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84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9A6BBF-BDD2-4CF2-BF05-9259A4A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6DADE9-1A9D-4262-BBAD-665262E7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918CE6-A6ED-418C-9F8E-749E94FE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5113CF-2CC8-42AD-9174-C2255463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C7C4AB-0B5F-4C0A-82D0-9B86C009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36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982C07-6B1A-4A11-A692-43DB119A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3B2581-98FD-4E6E-B0DC-2CF428F36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058C117-D066-4CF3-80ED-4786EE9AD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FC75667-C285-4C7A-818B-692F045F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84ED0C-D935-42CF-9F25-633DE4EE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16D9DB-FD46-4658-AB2A-005E666F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68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F08AD-3059-4E90-AB40-84C5E701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ECB4CD-FDCA-4BBA-9F22-7E4C8A83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BC009E-98E2-4EEA-B353-FE59D711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A24D1E-7C3C-45E3-8C94-79608CBB5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D29EB22-C152-4DC2-A8B0-EDFAC10A0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56DB70C-4E91-4297-B6B7-33550DC2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5EA5FF3-8727-44C9-ADA2-1A7140DA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EE0ECD2-FF25-4D9B-8DCA-52338AF7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83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5696F-8756-48CF-BADD-5EFA8650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F165789-1E72-4B76-9C0C-A61C05DD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68BD55F-F564-4D00-AF16-279B5EB3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3B74FB7-4556-46EC-A9F3-38669D40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66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92B57E8-1AB6-4E78-9894-79DAC5E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023C34-5CCD-4075-8ED1-A161D4DD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05E7FB1-7ADE-45A7-979A-CF7D58D6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836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7C9CF-C7ED-462F-A80F-E10590AC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8E5522-33D8-442C-9037-20E227A2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306729-7E50-4196-A164-33F11C4D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EB839E-BDF4-4341-83EA-D751F1CE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FF2C32-1340-498B-96A3-FAB0103D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53047E-3ACB-429B-9395-7BE91615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6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8558E-E943-477B-B922-164896C9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717664D-4A6A-4135-9C9B-A422E063C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5FFE3D-4937-466A-B534-C17DE642D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EDEE7C-DB76-4F1F-A3E1-E7036273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BF7503B-5551-4607-9965-C07EB4AD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D46166D-D9F9-4D94-863C-CD88FA87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373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C238684-755D-4877-901D-8362DC07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575011F-22FB-4BCF-B15C-631ABEC3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C715C2-A1A8-4607-8E50-2DAAB8103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A82C8-4699-42EE-9941-B3EC65FCF4A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117D2C-A866-41D8-BB98-35DBB7D0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0BEAA9-78C5-4DBA-80EB-53E7BE5A0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5FEF6-497C-403A-BDF0-4E3554EA88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817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8CF16F-C148-49B1-AD7C-62E7DB00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654906" cy="55880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058EFF7-5269-49AF-B1C8-7881E141F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300" y="142460"/>
            <a:ext cx="9144000" cy="1166813"/>
          </a:xfrm>
        </p:spPr>
        <p:txBody>
          <a:bodyPr>
            <a:normAutofit/>
          </a:bodyPr>
          <a:lstStyle/>
          <a:p>
            <a:r>
              <a:rPr lang="hu-HU" b="1" i="1" dirty="0"/>
              <a:t>Demográfiai változások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52DCCF-AD2D-407B-98CF-DF352E9D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1" y="1179099"/>
            <a:ext cx="9144000" cy="1655762"/>
          </a:xfrm>
        </p:spPr>
        <p:txBody>
          <a:bodyPr/>
          <a:lstStyle/>
          <a:p>
            <a:r>
              <a:rPr lang="hu-HU" b="1" i="1" dirty="0"/>
              <a:t>a nemzetiségi arányok alakulása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070CF1-9410-451C-AAE1-0FF9D405D4E8}"/>
              </a:ext>
            </a:extLst>
          </p:cNvPr>
          <p:cNvSpPr txBox="1"/>
          <p:nvPr/>
        </p:nvSpPr>
        <p:spPr>
          <a:xfrm>
            <a:off x="1361116" y="-11891641"/>
            <a:ext cx="47348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Előzmények</a:t>
            </a:r>
            <a:endParaRPr lang="hu-HU" sz="6000" dirty="0"/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E47DDF0-6372-41A4-BF53-9C79AA1E7BAF}"/>
              </a:ext>
            </a:extLst>
          </p:cNvPr>
          <p:cNvSpPr txBox="1"/>
          <p:nvPr/>
        </p:nvSpPr>
        <p:spPr>
          <a:xfrm>
            <a:off x="2527300" y="-10176739"/>
            <a:ext cx="558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folyamatos háborúzásokat megsínylette az ország társadalma és gazdasága. Az </a:t>
            </a:r>
            <a:r>
              <a:rPr lang="hu-HU" sz="2400" b="1" dirty="0"/>
              <a:t>1711-ben</a:t>
            </a:r>
            <a:r>
              <a:rPr lang="hu-HU" sz="2400" dirty="0"/>
              <a:t> megkötött </a:t>
            </a:r>
            <a:r>
              <a:rPr lang="hu-HU" sz="2400" b="1" dirty="0"/>
              <a:t>Szatmári béke véget vetett a Rákóczi-szabadságharcnak</a:t>
            </a:r>
            <a:r>
              <a:rPr lang="hu-HU" sz="2400" dirty="0"/>
              <a:t>. Megkezdődhetett Magyarország beolvasztása.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4965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706C1DB-8EDC-4F63-99B7-41D81EA2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208162" y="-51409600"/>
            <a:ext cx="91400162" cy="582676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058EFF7-5269-49AF-B1C8-7881E141F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300" y="-4353340"/>
            <a:ext cx="9144000" cy="1166813"/>
          </a:xfrm>
        </p:spPr>
        <p:txBody>
          <a:bodyPr>
            <a:normAutofit/>
          </a:bodyPr>
          <a:lstStyle/>
          <a:p>
            <a:r>
              <a:rPr lang="hu-HU" b="1" i="1" dirty="0"/>
              <a:t>Demográfiai változások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52DCCF-AD2D-407B-98CF-DF352E9D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1" y="-3526251"/>
            <a:ext cx="9144000" cy="1655762"/>
          </a:xfrm>
        </p:spPr>
        <p:txBody>
          <a:bodyPr/>
          <a:lstStyle/>
          <a:p>
            <a:r>
              <a:rPr lang="hu-HU" b="1" i="1" dirty="0"/>
              <a:t>a nemzetiségi arányok alakulása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8EC4FA7-D62B-462D-BA15-EF0493934F74}"/>
              </a:ext>
            </a:extLst>
          </p:cNvPr>
          <p:cNvSpPr txBox="1"/>
          <p:nvPr/>
        </p:nvSpPr>
        <p:spPr>
          <a:xfrm>
            <a:off x="977655" y="261039"/>
            <a:ext cx="47348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Előzmények</a:t>
            </a:r>
            <a:endParaRPr lang="hu-HU" sz="6000" dirty="0"/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9BCA9F0-34CD-4A24-BF8F-B24BD715A3FB}"/>
              </a:ext>
            </a:extLst>
          </p:cNvPr>
          <p:cNvSpPr txBox="1"/>
          <p:nvPr/>
        </p:nvSpPr>
        <p:spPr>
          <a:xfrm>
            <a:off x="965570" y="2136338"/>
            <a:ext cx="558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folyamatos háborúzásokat megsínylette az ország társadalma és gazdasága. Az </a:t>
            </a:r>
            <a:r>
              <a:rPr lang="hu-HU" sz="2400" b="1" dirty="0"/>
              <a:t>1711-ben</a:t>
            </a:r>
            <a:r>
              <a:rPr lang="hu-HU" sz="2400" dirty="0"/>
              <a:t> megkötött </a:t>
            </a:r>
            <a:r>
              <a:rPr lang="hu-HU" sz="2400" b="1" dirty="0"/>
              <a:t>Szatmári béke véget vetett a Rákóczi-szabadságharcnak</a:t>
            </a:r>
            <a:r>
              <a:rPr lang="hu-HU" sz="2400" dirty="0"/>
              <a:t>. Megkezdődhetett Magyarország beolvasztása.</a:t>
            </a:r>
          </a:p>
          <a:p>
            <a:endParaRPr lang="hu-HU" dirty="0"/>
          </a:p>
        </p:txBody>
      </p:sp>
      <p:sp>
        <p:nvSpPr>
          <p:cNvPr id="11" name="Cím 4">
            <a:extLst>
              <a:ext uri="{FF2B5EF4-FFF2-40B4-BE49-F238E27FC236}">
                <a16:creationId xmlns:a16="http://schemas.microsoft.com/office/drawing/2014/main" id="{0348F5F2-A5D6-418A-A4B4-92DA6153B58A}"/>
              </a:ext>
            </a:extLst>
          </p:cNvPr>
          <p:cNvSpPr txBox="1">
            <a:spLocks/>
          </p:cNvSpPr>
          <p:nvPr/>
        </p:nvSpPr>
        <p:spPr>
          <a:xfrm>
            <a:off x="-42773600" y="-3596686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i="1" u="sng"/>
              <a:t>Magyarország helyzete</a:t>
            </a:r>
            <a:endParaRPr lang="hu-HU" dirty="0"/>
          </a:p>
        </p:txBody>
      </p:sp>
      <p:sp>
        <p:nvSpPr>
          <p:cNvPr id="12" name="Alcím 6">
            <a:extLst>
              <a:ext uri="{FF2B5EF4-FFF2-40B4-BE49-F238E27FC236}">
                <a16:creationId xmlns:a16="http://schemas.microsoft.com/office/drawing/2014/main" id="{1BC2E9F4-E7E2-41AB-9BEC-5CFBD58EBB89}"/>
              </a:ext>
            </a:extLst>
          </p:cNvPr>
          <p:cNvSpPr txBox="1">
            <a:spLocks/>
          </p:cNvSpPr>
          <p:nvPr/>
        </p:nvSpPr>
        <p:spPr>
          <a:xfrm>
            <a:off x="-43484800" y="-34033264"/>
            <a:ext cx="9144000" cy="5331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3600" dirty="0"/>
              <a:t>1711-ben a trónra </a:t>
            </a:r>
            <a:r>
              <a:rPr lang="hu-HU" sz="3600" b="1" dirty="0"/>
              <a:t>III. Károly </a:t>
            </a:r>
            <a:r>
              <a:rPr lang="hu-HU" sz="3600" dirty="0"/>
              <a:t>kerül, aki elkezdi Magyarország újjáépítését. Eredeti célja, hogy </a:t>
            </a:r>
            <a:r>
              <a:rPr lang="hu-HU" sz="3600" b="1" dirty="0"/>
              <a:t>Magyarországot a Habsburg Birodalomba olvassza be</a:t>
            </a:r>
            <a:r>
              <a:rPr lang="hu-HU" sz="3600" dirty="0"/>
              <a:t>. Annak érdekében, hogy ne robbanjon ki újabb viszály a magyar rendek és a dinasztia között, ezért nagyrészben megtartotta a békefeltételekben foglaltakat, így az </a:t>
            </a:r>
            <a:r>
              <a:rPr lang="hu-HU" sz="3600" b="1" dirty="0"/>
              <a:t>országot békés úton próbálta vezetni.</a:t>
            </a:r>
            <a:endParaRPr lang="hu-HU" sz="3600" dirty="0"/>
          </a:p>
          <a:p>
            <a:pPr algn="r"/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134887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706C1DB-8EDC-4F63-99B7-41D81EA2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1926" y="-9180430"/>
            <a:ext cx="75520051" cy="4814403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8EC4FA7-D62B-462D-BA15-EF0493934F74}"/>
              </a:ext>
            </a:extLst>
          </p:cNvPr>
          <p:cNvSpPr txBox="1"/>
          <p:nvPr/>
        </p:nvSpPr>
        <p:spPr>
          <a:xfrm>
            <a:off x="40703255" y="34093839"/>
            <a:ext cx="47348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Előzmények</a:t>
            </a:r>
            <a:endParaRPr lang="hu-HU" sz="6000" dirty="0"/>
          </a:p>
          <a:p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9BCA9F0-34CD-4A24-BF8F-B24BD715A3FB}"/>
              </a:ext>
            </a:extLst>
          </p:cNvPr>
          <p:cNvSpPr txBox="1"/>
          <p:nvPr/>
        </p:nvSpPr>
        <p:spPr>
          <a:xfrm>
            <a:off x="40284770" y="35461138"/>
            <a:ext cx="558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folyamatos háborúzásokat megsínylette az ország társadalma és gazdasága. Az </a:t>
            </a:r>
            <a:r>
              <a:rPr lang="hu-HU" sz="2400" b="1" dirty="0"/>
              <a:t>1711-ben</a:t>
            </a:r>
            <a:r>
              <a:rPr lang="hu-HU" sz="2400" dirty="0"/>
              <a:t> megkötött </a:t>
            </a:r>
            <a:r>
              <a:rPr lang="hu-HU" sz="2400" b="1" dirty="0"/>
              <a:t>Szatmári béke véget vetett a Rákóczi-szabadságharcnak</a:t>
            </a:r>
            <a:r>
              <a:rPr lang="hu-HU" sz="2400" dirty="0"/>
              <a:t>. Megkezdődhetett Magyarország beolvasztása.</a:t>
            </a:r>
          </a:p>
          <a:p>
            <a:endParaRPr lang="hu-HU" dirty="0"/>
          </a:p>
        </p:txBody>
      </p:sp>
      <p:sp>
        <p:nvSpPr>
          <p:cNvPr id="15" name="Cím 4">
            <a:extLst>
              <a:ext uri="{FF2B5EF4-FFF2-40B4-BE49-F238E27FC236}">
                <a16:creationId xmlns:a16="http://schemas.microsoft.com/office/drawing/2014/main" id="{2B1C8C09-DCAF-4323-9254-01E49C31DD3C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i="1" u="sng"/>
              <a:t>Magyarország helyzete</a:t>
            </a:r>
            <a:endParaRPr lang="hu-HU" dirty="0"/>
          </a:p>
        </p:txBody>
      </p:sp>
      <p:sp>
        <p:nvSpPr>
          <p:cNvPr id="16" name="Alcím 6">
            <a:extLst>
              <a:ext uri="{FF2B5EF4-FFF2-40B4-BE49-F238E27FC236}">
                <a16:creationId xmlns:a16="http://schemas.microsoft.com/office/drawing/2014/main" id="{72CA9084-1556-40EA-B1C0-8F9560865D20}"/>
              </a:ext>
            </a:extLst>
          </p:cNvPr>
          <p:cNvSpPr txBox="1">
            <a:spLocks/>
          </p:cNvSpPr>
          <p:nvPr/>
        </p:nvSpPr>
        <p:spPr>
          <a:xfrm>
            <a:off x="812800" y="1933597"/>
            <a:ext cx="9144000" cy="5331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3600" dirty="0"/>
              <a:t>1711-ben a trónra </a:t>
            </a:r>
            <a:r>
              <a:rPr lang="hu-HU" sz="3600" b="1" dirty="0"/>
              <a:t>III. Károly </a:t>
            </a:r>
            <a:r>
              <a:rPr lang="hu-HU" sz="3600" dirty="0"/>
              <a:t>kerül, aki elkezdi Magyarország újjáépítését. Eredeti célja, hogy </a:t>
            </a:r>
            <a:r>
              <a:rPr lang="hu-HU" sz="3600" b="1" dirty="0"/>
              <a:t>Magyarországot a Habsburg Birodalomba olvassza be</a:t>
            </a:r>
            <a:r>
              <a:rPr lang="hu-HU" sz="3600" dirty="0"/>
              <a:t>. Annak érdekében, hogy ne robbanjon ki újabb viszály a magyar rendek és a dinasztia között, ezért nagyrészben megtartotta a békefeltételekben foglaltakat, így az </a:t>
            </a:r>
            <a:r>
              <a:rPr lang="hu-HU" sz="3600" b="1" dirty="0"/>
              <a:t>országot békés úton próbálta vezetni.</a:t>
            </a:r>
            <a:endParaRPr lang="hu-HU" sz="3600" dirty="0"/>
          </a:p>
          <a:p>
            <a:pPr algn="r"/>
            <a:endParaRPr lang="hu-HU" sz="36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F9E74BD-761C-4960-B8E5-6EF790E5D16E}"/>
              </a:ext>
            </a:extLst>
          </p:cNvPr>
          <p:cNvSpPr txBox="1"/>
          <p:nvPr/>
        </p:nvSpPr>
        <p:spPr>
          <a:xfrm>
            <a:off x="-13614399" y="19710400"/>
            <a:ext cx="985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Magyarország elvben független államként működött a Habsburg Birodalomtól de valójában annak része volt. </a:t>
            </a:r>
            <a:r>
              <a:rPr lang="hu-HU" sz="2400" b="1" dirty="0"/>
              <a:t>Magyarországon rendi dualizmus zajlott</a:t>
            </a:r>
            <a:r>
              <a:rPr lang="hu-HU" sz="2400" dirty="0"/>
              <a:t>. A </a:t>
            </a:r>
            <a:r>
              <a:rPr lang="hu-HU" sz="2400" b="1" dirty="0"/>
              <a:t>Habsburg-házból került ki az uralkodó</a:t>
            </a:r>
            <a:r>
              <a:rPr lang="hu-HU" sz="2400" dirty="0"/>
              <a:t>, míg a király helyettese </a:t>
            </a:r>
            <a:r>
              <a:rPr lang="hu-HU" sz="2400" b="1" dirty="0"/>
              <a:t>a nádor magyar származású</a:t>
            </a:r>
            <a:r>
              <a:rPr lang="hu-HU" sz="2400" dirty="0"/>
              <a:t> volt, viszont hűnek kellett lennie a Habsburg-házhoz. A </a:t>
            </a:r>
            <a:r>
              <a:rPr lang="hu-HU" sz="2400" b="1" dirty="0"/>
              <a:t>külügy, pénzügy és hadügy az uralkodó hatáskörébe tartozott</a:t>
            </a:r>
            <a:r>
              <a:rPr lang="hu-HU" sz="2400" dirty="0"/>
              <a:t>, ami megkönnyítette a döntéshozatalt a Birodalom építése szempontjából az uralkodónak. Ezen kívül két fontos államhivatal is működött az egyik a </a:t>
            </a:r>
            <a:r>
              <a:rPr lang="hu-HU" sz="2400" b="1" dirty="0"/>
              <a:t>helytartótanács, ami belügyi kérdéseket tárgyalt Pozsonyban</a:t>
            </a:r>
            <a:r>
              <a:rPr lang="hu-HU" sz="2400" dirty="0"/>
              <a:t>, a másik a </a:t>
            </a:r>
            <a:r>
              <a:rPr lang="hu-HU" sz="2400" b="1" dirty="0"/>
              <a:t>kamara, ami pénzügyi kérdésekben döntött Bécsben</a:t>
            </a:r>
            <a:r>
              <a:rPr lang="hu-H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571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706C1DB-8EDC-4F63-99B7-41D81EA2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01526" y="-27874830"/>
            <a:ext cx="75520051" cy="48144030"/>
          </a:xfrm>
          <a:prstGeom prst="rect">
            <a:avLst/>
          </a:prstGeom>
        </p:spPr>
      </p:pic>
      <p:sp>
        <p:nvSpPr>
          <p:cNvPr id="15" name="Cím 4">
            <a:extLst>
              <a:ext uri="{FF2B5EF4-FFF2-40B4-BE49-F238E27FC236}">
                <a16:creationId xmlns:a16="http://schemas.microsoft.com/office/drawing/2014/main" id="{2B1C8C09-DCAF-4323-9254-01E49C31DD3C}"/>
              </a:ext>
            </a:extLst>
          </p:cNvPr>
          <p:cNvSpPr txBox="1">
            <a:spLocks/>
          </p:cNvSpPr>
          <p:nvPr/>
        </p:nvSpPr>
        <p:spPr>
          <a:xfrm>
            <a:off x="16154400" y="-186944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i="1" u="sng"/>
              <a:t>Magyarország helyzete</a:t>
            </a:r>
            <a:endParaRPr lang="hu-HU" dirty="0"/>
          </a:p>
        </p:txBody>
      </p:sp>
      <p:sp>
        <p:nvSpPr>
          <p:cNvPr id="16" name="Alcím 6">
            <a:extLst>
              <a:ext uri="{FF2B5EF4-FFF2-40B4-BE49-F238E27FC236}">
                <a16:creationId xmlns:a16="http://schemas.microsoft.com/office/drawing/2014/main" id="{72CA9084-1556-40EA-B1C0-8F9560865D20}"/>
              </a:ext>
            </a:extLst>
          </p:cNvPr>
          <p:cNvSpPr txBox="1">
            <a:spLocks/>
          </p:cNvSpPr>
          <p:nvPr/>
        </p:nvSpPr>
        <p:spPr>
          <a:xfrm>
            <a:off x="15443200" y="-16760803"/>
            <a:ext cx="9144000" cy="5331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3600" dirty="0"/>
              <a:t>1711-ben a trónra </a:t>
            </a:r>
            <a:r>
              <a:rPr lang="hu-HU" sz="3600" b="1" dirty="0"/>
              <a:t>III. Károly </a:t>
            </a:r>
            <a:r>
              <a:rPr lang="hu-HU" sz="3600" dirty="0"/>
              <a:t>kerül, aki elkezdi Magyarország újjáépítését. Eredeti célja, hogy </a:t>
            </a:r>
            <a:r>
              <a:rPr lang="hu-HU" sz="3600" b="1" dirty="0"/>
              <a:t>Magyarországot a Habsburg Birodalomba olvassza be</a:t>
            </a:r>
            <a:r>
              <a:rPr lang="hu-HU" sz="3600" dirty="0"/>
              <a:t>. Annak érdekében, hogy ne robbanjon ki újabb viszály a magyar rendek és a dinasztia között, ezért nagyrészben megtartotta a békefeltételekben foglaltakat, így az </a:t>
            </a:r>
            <a:r>
              <a:rPr lang="hu-HU" sz="3600" b="1" dirty="0"/>
              <a:t>országot békés úton próbálta vezetni.</a:t>
            </a:r>
            <a:endParaRPr lang="hu-HU" sz="3600" dirty="0"/>
          </a:p>
          <a:p>
            <a:pPr algn="r"/>
            <a:endParaRPr lang="hu-HU" sz="36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293FD6-17BD-4072-87A2-7080B8787381}"/>
              </a:ext>
            </a:extLst>
          </p:cNvPr>
          <p:cNvSpPr txBox="1"/>
          <p:nvPr/>
        </p:nvSpPr>
        <p:spPr>
          <a:xfrm>
            <a:off x="1168400" y="1314440"/>
            <a:ext cx="985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Magyarország elvben független államként működött a Habsburg Birodalomtól de valójában annak része volt. </a:t>
            </a:r>
            <a:r>
              <a:rPr lang="hu-HU" sz="2400" b="1" dirty="0"/>
              <a:t>Magyarországon rendi dualizmus zajlott</a:t>
            </a:r>
            <a:r>
              <a:rPr lang="hu-HU" sz="2400" dirty="0"/>
              <a:t>. A </a:t>
            </a:r>
            <a:r>
              <a:rPr lang="hu-HU" sz="2400" b="1" dirty="0"/>
              <a:t>Habsburg-házból került ki az uralkodó</a:t>
            </a:r>
            <a:r>
              <a:rPr lang="hu-HU" sz="2400" dirty="0"/>
              <a:t>, míg a király helyettese </a:t>
            </a:r>
            <a:r>
              <a:rPr lang="hu-HU" sz="2400" b="1" dirty="0"/>
              <a:t>a nádor magyar származású</a:t>
            </a:r>
            <a:r>
              <a:rPr lang="hu-HU" sz="2400" dirty="0"/>
              <a:t> volt, viszont hűnek kellett lennie a Habsburg-házhoz. A </a:t>
            </a:r>
            <a:r>
              <a:rPr lang="hu-HU" sz="2400" b="1" dirty="0"/>
              <a:t>külügy, pénzügy és hadügy az uralkodó hatáskörébe tartozott</a:t>
            </a:r>
            <a:r>
              <a:rPr lang="hu-HU" sz="2400" dirty="0"/>
              <a:t>, ami megkönnyítette a döntéshozatalt a Birodalom építése szempontjából az uralkodónak. Ezen kívül két fontos államhivatal is működött az egyik a </a:t>
            </a:r>
            <a:r>
              <a:rPr lang="hu-HU" sz="2400" b="1" dirty="0"/>
              <a:t>helytartótanács, ami belügyi kérdéseket tárgyalt Pozsonyban</a:t>
            </a:r>
            <a:r>
              <a:rPr lang="hu-HU" sz="2400" dirty="0"/>
              <a:t>, a másik a </a:t>
            </a:r>
            <a:r>
              <a:rPr lang="hu-HU" sz="2400" b="1" dirty="0"/>
              <a:t>kamara, ami pénzügyi kérdésekben döntött Bécsben</a:t>
            </a:r>
            <a:r>
              <a:rPr lang="hu-HU" sz="2400" dirty="0"/>
              <a:t>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88BCECD-BF97-4D97-A1D9-2A1E3E694387}"/>
              </a:ext>
            </a:extLst>
          </p:cNvPr>
          <p:cNvSpPr txBox="1"/>
          <p:nvPr/>
        </p:nvSpPr>
        <p:spPr>
          <a:xfrm>
            <a:off x="33934400" y="-3579207"/>
            <a:ext cx="711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Ezenkívül volt </a:t>
            </a:r>
            <a:r>
              <a:rPr lang="hu-HU" sz="2400" b="1" dirty="0"/>
              <a:t>az országgyűlés, ami a magyar rendeke alá tartozott</a:t>
            </a:r>
            <a:r>
              <a:rPr lang="hu-HU" sz="2400" dirty="0"/>
              <a:t>, viszont </a:t>
            </a:r>
            <a:r>
              <a:rPr lang="hu-HU" sz="2400" b="1" dirty="0"/>
              <a:t>önállóan nem hozhattak törvényeket</a:t>
            </a:r>
            <a:r>
              <a:rPr lang="hu-HU" sz="2400" dirty="0"/>
              <a:t>, csak </a:t>
            </a:r>
            <a:r>
              <a:rPr lang="hu-HU" sz="2400" b="1" dirty="0"/>
              <a:t>törvényjavaslatokat nyújthattak be</a:t>
            </a:r>
            <a:r>
              <a:rPr lang="hu-HU" sz="2400" dirty="0"/>
              <a:t> az uralkodónak, aki elbírálta azokat. A magyar országgyűlés </a:t>
            </a:r>
            <a:r>
              <a:rPr lang="hu-HU" sz="2400" b="1" dirty="0"/>
              <a:t>kétkamarás</a:t>
            </a:r>
            <a:r>
              <a:rPr lang="hu-HU" sz="2400" dirty="0"/>
              <a:t> volt. A </a:t>
            </a:r>
            <a:r>
              <a:rPr lang="hu-HU" sz="2400" b="1" dirty="0"/>
              <a:t>felsőtáblán a főpapság és az arisztokrácia</a:t>
            </a:r>
            <a:r>
              <a:rPr lang="hu-HU" sz="2400" dirty="0"/>
              <a:t> személyei vettek részt. </a:t>
            </a:r>
            <a:r>
              <a:rPr lang="hu-HU" sz="2400" b="1" dirty="0"/>
              <a:t>Az alsótáblán a káptalanok követei, királyi városok követei, vármegyei követek</a:t>
            </a:r>
            <a:r>
              <a:rPr lang="hu-HU" sz="2400" dirty="0"/>
              <a:t> vettek részt. Az országgyűlés </a:t>
            </a:r>
            <a:r>
              <a:rPr lang="hu-HU" sz="2400" b="1" dirty="0"/>
              <a:t>ügymenete lassú és nehézkes</a:t>
            </a:r>
            <a:r>
              <a:rPr lang="hu-HU" sz="2400" dirty="0"/>
              <a:t> volt. Ha az egyik tábla javaslatát elutasította a király vagy a másik tábla akkor a törvényjavaslatot újra tárgyalták.</a:t>
            </a:r>
          </a:p>
          <a:p>
            <a:r>
              <a:rPr lang="hu-HU" sz="2400" i="1" dirty="0"/>
              <a:t> 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50503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706C1DB-8EDC-4F63-99B7-41D81EA2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494326" y="-22896430"/>
            <a:ext cx="75520051" cy="4814403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6293FD6-17BD-4072-87A2-7080B8787381}"/>
              </a:ext>
            </a:extLst>
          </p:cNvPr>
          <p:cNvSpPr txBox="1"/>
          <p:nvPr/>
        </p:nvSpPr>
        <p:spPr>
          <a:xfrm>
            <a:off x="-30124400" y="6292840"/>
            <a:ext cx="985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Magyarország elvben független államként működött a Habsburg Birodalomtól de valójában annak része volt. </a:t>
            </a:r>
            <a:r>
              <a:rPr lang="hu-HU" sz="2400" b="1" dirty="0"/>
              <a:t>Magyarországon rendi dualizmus zajlott</a:t>
            </a:r>
            <a:r>
              <a:rPr lang="hu-HU" sz="2400" dirty="0"/>
              <a:t>. A </a:t>
            </a:r>
            <a:r>
              <a:rPr lang="hu-HU" sz="2400" b="1" dirty="0"/>
              <a:t>Habsburg-házból került ki az uralkodó</a:t>
            </a:r>
            <a:r>
              <a:rPr lang="hu-HU" sz="2400" dirty="0"/>
              <a:t>, míg a király helyettese </a:t>
            </a:r>
            <a:r>
              <a:rPr lang="hu-HU" sz="2400" b="1" dirty="0"/>
              <a:t>a nádor magyar származású</a:t>
            </a:r>
            <a:r>
              <a:rPr lang="hu-HU" sz="2400" dirty="0"/>
              <a:t> volt, viszont hűnek kellett lennie a Habsburg-házhoz. A </a:t>
            </a:r>
            <a:r>
              <a:rPr lang="hu-HU" sz="2400" b="1" dirty="0"/>
              <a:t>külügy, pénzügy és hadügy az uralkodó hatáskörébe tartozott</a:t>
            </a:r>
            <a:r>
              <a:rPr lang="hu-HU" sz="2400" dirty="0"/>
              <a:t>, ami megkönnyítette a döntéshozatalt a Birodalom építése szempontjából az uralkodónak. Ezen kívül két fontos államhivatal is működött az egyik a </a:t>
            </a:r>
            <a:r>
              <a:rPr lang="hu-HU" sz="2400" b="1" dirty="0"/>
              <a:t>helytartótanács, ami belügyi kérdéseket tárgyalt Pozsonyban</a:t>
            </a:r>
            <a:r>
              <a:rPr lang="hu-HU" sz="2400" dirty="0"/>
              <a:t>, a másik a </a:t>
            </a:r>
            <a:r>
              <a:rPr lang="hu-HU" sz="2400" b="1" dirty="0"/>
              <a:t>kamara, ami pénzügyi kérdésekben döntött Bécsben</a:t>
            </a:r>
            <a:r>
              <a:rPr lang="hu-HU" sz="2400" dirty="0"/>
              <a:t>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6C0978A-11DB-4D7D-8088-40C493133BB8}"/>
              </a:ext>
            </a:extLst>
          </p:cNvPr>
          <p:cNvSpPr txBox="1"/>
          <p:nvPr/>
        </p:nvSpPr>
        <p:spPr>
          <a:xfrm>
            <a:off x="2540000" y="982176"/>
            <a:ext cx="711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Ezenkívül volt </a:t>
            </a:r>
            <a:r>
              <a:rPr lang="hu-HU" sz="2400" b="1" dirty="0"/>
              <a:t>az országgyűlés, ami a magyar rendeke alá tartozott</a:t>
            </a:r>
            <a:r>
              <a:rPr lang="hu-HU" sz="2400" dirty="0"/>
              <a:t>, viszont </a:t>
            </a:r>
            <a:r>
              <a:rPr lang="hu-HU" sz="2400" b="1" dirty="0"/>
              <a:t>önállóan nem hozhattak törvényeket</a:t>
            </a:r>
            <a:r>
              <a:rPr lang="hu-HU" sz="2400" dirty="0"/>
              <a:t>, csak </a:t>
            </a:r>
            <a:r>
              <a:rPr lang="hu-HU" sz="2400" b="1" dirty="0"/>
              <a:t>törvényjavaslatokat nyújthattak be</a:t>
            </a:r>
            <a:r>
              <a:rPr lang="hu-HU" sz="2400" dirty="0"/>
              <a:t> az uralkodónak, aki elbírálta azokat. A magyar országgyűlés </a:t>
            </a:r>
            <a:r>
              <a:rPr lang="hu-HU" sz="2400" b="1" dirty="0"/>
              <a:t>kétkamarás</a:t>
            </a:r>
            <a:r>
              <a:rPr lang="hu-HU" sz="2400" dirty="0"/>
              <a:t> volt. A </a:t>
            </a:r>
            <a:r>
              <a:rPr lang="hu-HU" sz="2400" b="1" dirty="0"/>
              <a:t>felsőtáblán a főpapság és az arisztokrácia</a:t>
            </a:r>
            <a:r>
              <a:rPr lang="hu-HU" sz="2400" dirty="0"/>
              <a:t> személyei vettek részt. </a:t>
            </a:r>
            <a:r>
              <a:rPr lang="hu-HU" sz="2400" b="1" dirty="0"/>
              <a:t>Az alsótáblán a káptalanok követei, királyi városok követei, vármegyei követek</a:t>
            </a:r>
            <a:r>
              <a:rPr lang="hu-HU" sz="2400" dirty="0"/>
              <a:t> vettek részt. Az országgyűlés </a:t>
            </a:r>
            <a:r>
              <a:rPr lang="hu-HU" sz="2400" b="1" dirty="0"/>
              <a:t>ügymenete lassú és nehézkes</a:t>
            </a:r>
            <a:r>
              <a:rPr lang="hu-HU" sz="2400" dirty="0"/>
              <a:t> volt. Ha az egyik tábla javaslatát elutasította a király vagy a másik tábla akkor a törvényjavaslatot újra tárgyalták.</a:t>
            </a:r>
          </a:p>
          <a:p>
            <a:r>
              <a:rPr lang="hu-HU" sz="2400" i="1" dirty="0"/>
              <a:t> 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5048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706C1DB-8EDC-4F63-99B7-41D81EA24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77724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6C0978A-11DB-4D7D-8088-40C493133BB8}"/>
              </a:ext>
            </a:extLst>
          </p:cNvPr>
          <p:cNvSpPr txBox="1"/>
          <p:nvPr/>
        </p:nvSpPr>
        <p:spPr>
          <a:xfrm>
            <a:off x="25196800" y="982176"/>
            <a:ext cx="711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Ezenkívül volt </a:t>
            </a:r>
            <a:r>
              <a:rPr lang="hu-HU" sz="2400" b="1" dirty="0"/>
              <a:t>az országgyűlés, ami a magyar rendeke alá tartozott</a:t>
            </a:r>
            <a:r>
              <a:rPr lang="hu-HU" sz="2400" dirty="0"/>
              <a:t>, viszont </a:t>
            </a:r>
            <a:r>
              <a:rPr lang="hu-HU" sz="2400" b="1" dirty="0"/>
              <a:t>önállóan nem hozhattak törvényeket</a:t>
            </a:r>
            <a:r>
              <a:rPr lang="hu-HU" sz="2400" dirty="0"/>
              <a:t>, csak </a:t>
            </a:r>
            <a:r>
              <a:rPr lang="hu-HU" sz="2400" b="1" dirty="0"/>
              <a:t>törvényjavaslatokat nyújthattak be</a:t>
            </a:r>
            <a:r>
              <a:rPr lang="hu-HU" sz="2400" dirty="0"/>
              <a:t> az uralkodónak, aki elbírálta azokat. A magyar országgyűlés </a:t>
            </a:r>
            <a:r>
              <a:rPr lang="hu-HU" sz="2400" b="1" dirty="0"/>
              <a:t>kétkamarás</a:t>
            </a:r>
            <a:r>
              <a:rPr lang="hu-HU" sz="2400" dirty="0"/>
              <a:t> volt. A </a:t>
            </a:r>
            <a:r>
              <a:rPr lang="hu-HU" sz="2400" b="1" dirty="0"/>
              <a:t>felsőtáblán a főpapság és az arisztokrácia</a:t>
            </a:r>
            <a:r>
              <a:rPr lang="hu-HU" sz="2400" dirty="0"/>
              <a:t> személyei vettek részt. </a:t>
            </a:r>
            <a:r>
              <a:rPr lang="hu-HU" sz="2400" b="1" dirty="0"/>
              <a:t>Az alsótáblán a káptalanok követei, királyi városok követei, vármegyei követek</a:t>
            </a:r>
            <a:r>
              <a:rPr lang="hu-HU" sz="2400" dirty="0"/>
              <a:t> vettek részt. Az országgyűlés </a:t>
            </a:r>
            <a:r>
              <a:rPr lang="hu-HU" sz="2400" b="1" dirty="0"/>
              <a:t>ügymenete lassú és nehézkes</a:t>
            </a:r>
            <a:r>
              <a:rPr lang="hu-HU" sz="2400" dirty="0"/>
              <a:t> volt. Ha az egyik tábla javaslatát elutasította a király vagy a másik tábla akkor a törvényjavaslatot újra tárgyalták.</a:t>
            </a:r>
          </a:p>
          <a:p>
            <a:r>
              <a:rPr lang="hu-HU" sz="2400" i="1" dirty="0"/>
              <a:t> 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63090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4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FF71360-F51D-4951-B9F5-BCEF1F6F8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77891" y="-36769433"/>
            <a:ext cx="61688582" cy="68589042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131DF2-C379-4C5A-A771-7E05C714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6000" i="1" u="sng" dirty="0"/>
              <a:t>A népesség kérdése</a:t>
            </a:r>
            <a:endParaRPr lang="hu-HU" sz="60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B84B6E2-A7D5-4680-87F4-6E0C43222508}"/>
              </a:ext>
            </a:extLst>
          </p:cNvPr>
          <p:cNvSpPr txBox="1"/>
          <p:nvPr/>
        </p:nvSpPr>
        <p:spPr>
          <a:xfrm>
            <a:off x="838200" y="1905506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/>
              <a:t>A Török Hódoltság idején</a:t>
            </a:r>
            <a:r>
              <a:rPr lang="hu-HU" sz="2400"/>
              <a:t>, főleg a </a:t>
            </a:r>
            <a:r>
              <a:rPr lang="hu-HU" sz="2400" b="1"/>
              <a:t>rablógazdálkodásnak</a:t>
            </a:r>
            <a:r>
              <a:rPr lang="hu-HU" sz="2400"/>
              <a:t> </a:t>
            </a:r>
            <a:r>
              <a:rPr lang="hu-HU" sz="2400" b="1"/>
              <a:t>köszönhetően</a:t>
            </a:r>
            <a:r>
              <a:rPr lang="hu-HU" sz="2400"/>
              <a:t> </a:t>
            </a:r>
            <a:r>
              <a:rPr lang="hu-HU" sz="2400" b="1"/>
              <a:t>az Alföld jelentős része elnéptelenedett.</a:t>
            </a:r>
            <a:r>
              <a:rPr lang="hu-HU" sz="2400"/>
              <a:t> Emellett jelentős volt a </a:t>
            </a:r>
            <a:r>
              <a:rPr lang="hu-HU" sz="2400" b="1"/>
              <a:t>természeti pusztulás</a:t>
            </a:r>
            <a:r>
              <a:rPr lang="hu-HU" sz="2400"/>
              <a:t>, a </a:t>
            </a:r>
            <a:r>
              <a:rPr lang="hu-HU" sz="2400" b="1"/>
              <a:t>megműveletlen szántóföldek elvadultak</a:t>
            </a:r>
            <a:r>
              <a:rPr lang="hu-HU" sz="2400"/>
              <a:t>, az </a:t>
            </a:r>
            <a:r>
              <a:rPr lang="hu-HU" sz="2400" b="1"/>
              <a:t>erdőket kivágták</a:t>
            </a:r>
            <a:r>
              <a:rPr lang="hu-HU" sz="2400"/>
              <a:t> tüzelőanyagért cserébe, a Kiskunságon megjelent a futóhomok stb. A </a:t>
            </a:r>
            <a:r>
              <a:rPr lang="hu-HU" sz="2400" b="1"/>
              <a:t>sok hadjárat, járvány és éhínség rengeteg ember halálával járt</a:t>
            </a:r>
            <a:r>
              <a:rPr lang="hu-HU" sz="2400"/>
              <a:t>, míg </a:t>
            </a:r>
            <a:r>
              <a:rPr lang="hu-HU" sz="2400" b="1"/>
              <a:t>más európai országok lakossága jelentősen nőtt</a:t>
            </a:r>
            <a:r>
              <a:rPr lang="hu-HU" sz="2400"/>
              <a:t>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007670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FF71360-F51D-4951-B9F5-BCEF1F6F8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04"/>
            <a:ext cx="6096000" cy="6777896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6131DF2-C379-4C5A-A771-7E05C714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066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6000" i="1" u="sng" dirty="0"/>
              <a:t>A népesség kérdése</a:t>
            </a:r>
            <a:endParaRPr lang="hu-HU" sz="60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B84B6E2-A7D5-4680-87F4-6E0C43222508}"/>
              </a:ext>
            </a:extLst>
          </p:cNvPr>
          <p:cNvSpPr txBox="1"/>
          <p:nvPr/>
        </p:nvSpPr>
        <p:spPr>
          <a:xfrm>
            <a:off x="-14706600" y="1905506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/>
              <a:t>A Török Hódoltság idején</a:t>
            </a:r>
            <a:r>
              <a:rPr lang="hu-HU" sz="2400"/>
              <a:t>, főleg a </a:t>
            </a:r>
            <a:r>
              <a:rPr lang="hu-HU" sz="2400" b="1"/>
              <a:t>rablógazdálkodásnak</a:t>
            </a:r>
            <a:r>
              <a:rPr lang="hu-HU" sz="2400"/>
              <a:t> </a:t>
            </a:r>
            <a:r>
              <a:rPr lang="hu-HU" sz="2400" b="1"/>
              <a:t>köszönhetően</a:t>
            </a:r>
            <a:r>
              <a:rPr lang="hu-HU" sz="2400"/>
              <a:t> </a:t>
            </a:r>
            <a:r>
              <a:rPr lang="hu-HU" sz="2400" b="1"/>
              <a:t>az Alföld jelentős része elnéptelenedett.</a:t>
            </a:r>
            <a:r>
              <a:rPr lang="hu-HU" sz="2400"/>
              <a:t> Emellett jelentős volt a </a:t>
            </a:r>
            <a:r>
              <a:rPr lang="hu-HU" sz="2400" b="1"/>
              <a:t>természeti pusztulás</a:t>
            </a:r>
            <a:r>
              <a:rPr lang="hu-HU" sz="2400"/>
              <a:t>, a </a:t>
            </a:r>
            <a:r>
              <a:rPr lang="hu-HU" sz="2400" b="1"/>
              <a:t>megműveletlen szántóföldek elvadultak</a:t>
            </a:r>
            <a:r>
              <a:rPr lang="hu-HU" sz="2400"/>
              <a:t>, az </a:t>
            </a:r>
            <a:r>
              <a:rPr lang="hu-HU" sz="2400" b="1"/>
              <a:t>erdőket kivágták</a:t>
            </a:r>
            <a:r>
              <a:rPr lang="hu-HU" sz="2400"/>
              <a:t> tüzelőanyagért cserébe, a Kiskunságon megjelent a futóhomok stb. A </a:t>
            </a:r>
            <a:r>
              <a:rPr lang="hu-HU" sz="2400" b="1"/>
              <a:t>sok hadjárat, járvány és éhínség rengeteg ember halálával járt</a:t>
            </a:r>
            <a:r>
              <a:rPr lang="hu-HU" sz="2400"/>
              <a:t>, míg </a:t>
            </a:r>
            <a:r>
              <a:rPr lang="hu-HU" sz="2400" b="1"/>
              <a:t>más európai országok lakossága jelentősen nőtt</a:t>
            </a:r>
            <a:r>
              <a:rPr lang="hu-HU" sz="2400"/>
              <a:t>.</a:t>
            </a:r>
            <a:endParaRPr lang="hu-HU" sz="24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6D0DB85-4831-4561-8B47-C0636EB42FA4}"/>
              </a:ext>
            </a:extLst>
          </p:cNvPr>
          <p:cNvSpPr txBox="1"/>
          <p:nvPr/>
        </p:nvSpPr>
        <p:spPr>
          <a:xfrm>
            <a:off x="6096000" y="80104"/>
            <a:ext cx="6096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demográfiai mélypont 1711-ben következett be.</a:t>
            </a:r>
            <a:r>
              <a:rPr lang="hu-HU" sz="2400" dirty="0"/>
              <a:t> Az ezutáni béke korszaka jelentősen segített megnövelni a lakosság létszámát. A török hódoltság miatt elnéptelenedett területekre hamarosan </a:t>
            </a:r>
            <a:r>
              <a:rPr lang="hu-HU" sz="2400" b="1" dirty="0"/>
              <a:t>megindult a betelepedés</a:t>
            </a:r>
            <a:r>
              <a:rPr lang="hu-HU" sz="2400" dirty="0"/>
              <a:t>, ide főleg az </a:t>
            </a:r>
            <a:r>
              <a:rPr lang="hu-HU" sz="2400" b="1" dirty="0"/>
              <a:t>ország</a:t>
            </a:r>
            <a:r>
              <a:rPr lang="hu-HU" sz="2400" dirty="0"/>
              <a:t> </a:t>
            </a:r>
            <a:r>
              <a:rPr lang="hu-HU" sz="2400" b="1" dirty="0"/>
              <a:t>peremterületiről érkeztek</a:t>
            </a:r>
            <a:r>
              <a:rPr lang="hu-HU" sz="2400" dirty="0"/>
              <a:t> jobbágyok. A </a:t>
            </a:r>
            <a:r>
              <a:rPr lang="hu-HU" sz="2400" b="1" dirty="0"/>
              <a:t>belső vándorlásban főleg a magyarok és a szlovákok</a:t>
            </a:r>
            <a:r>
              <a:rPr lang="hu-HU" sz="2400" dirty="0"/>
              <a:t> vettek részt, az ország belső, lakatlan területeit kitűzve célul. Ezt kísérte a </a:t>
            </a:r>
            <a:r>
              <a:rPr lang="hu-HU" sz="2400" b="1" dirty="0"/>
              <a:t>bevándorlás</a:t>
            </a:r>
            <a:r>
              <a:rPr lang="hu-HU" sz="2400" dirty="0"/>
              <a:t> folyamata, ami egy </a:t>
            </a:r>
            <a:r>
              <a:rPr lang="hu-HU" sz="2400" b="1" dirty="0"/>
              <a:t>szervezetlen, öntevékenység</a:t>
            </a:r>
            <a:r>
              <a:rPr lang="hu-HU" sz="2400" dirty="0"/>
              <a:t> volt. A </a:t>
            </a:r>
            <a:r>
              <a:rPr lang="hu-HU" sz="2400" b="1" dirty="0"/>
              <a:t>környező területekről települtek be hazánk</a:t>
            </a:r>
            <a:r>
              <a:rPr lang="hu-HU" sz="2400" dirty="0"/>
              <a:t> határmenti területeire a </a:t>
            </a:r>
            <a:r>
              <a:rPr lang="hu-HU" sz="2400" b="1" dirty="0"/>
              <a:t>szlovákok, románok, ukránok, szlovének, szerbek, horvátok, bosnyákok.</a:t>
            </a:r>
            <a:r>
              <a:rPr lang="hu-HU" sz="2400" dirty="0"/>
              <a:t> A harmadik forma a </a:t>
            </a:r>
            <a:r>
              <a:rPr lang="hu-HU" sz="2400" b="1" dirty="0"/>
              <a:t>szervezett betelepítés</a:t>
            </a:r>
            <a:r>
              <a:rPr lang="hu-HU" sz="2400" dirty="0"/>
              <a:t> volt, amit az udvar hajtott végre annak érdekében, hogy a birodalom adózóinak számát növelhesse.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5ABCE56-0FC8-4137-BEBC-EE27F4B521CE}"/>
              </a:ext>
            </a:extLst>
          </p:cNvPr>
          <p:cNvSpPr txBox="1"/>
          <p:nvPr/>
        </p:nvSpPr>
        <p:spPr>
          <a:xfrm>
            <a:off x="-1657966" y="7200036"/>
            <a:ext cx="16850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" dirty="0"/>
              <a:t>Ilyen módon kerültek letelepítésre a </a:t>
            </a:r>
            <a:r>
              <a:rPr lang="hu-HU" sz="800" b="1" dirty="0"/>
              <a:t>svábok (németek) </a:t>
            </a:r>
            <a:r>
              <a:rPr lang="hu-HU" sz="800" dirty="0"/>
              <a:t>akiket az országba </a:t>
            </a:r>
            <a:r>
              <a:rPr lang="hu-HU" sz="800" b="1" dirty="0"/>
              <a:t>szétszórva telepítettek le</a:t>
            </a:r>
            <a:r>
              <a:rPr lang="hu-HU" sz="800" dirty="0"/>
              <a:t>, hogy </a:t>
            </a:r>
            <a:r>
              <a:rPr lang="hu-HU" sz="800" b="1" dirty="0"/>
              <a:t>elősegítség a magyarországi gazdaság fejlődését</a:t>
            </a:r>
            <a:r>
              <a:rPr lang="hu-HU" sz="800" dirty="0"/>
              <a:t>. Mindezek következtében Magyarország egy sokszínű ország lett, ahol a </a:t>
            </a:r>
            <a:r>
              <a:rPr lang="hu-HU" sz="800" b="1" dirty="0"/>
              <a:t>magyarok kissebségbe kerültek</a:t>
            </a:r>
            <a:r>
              <a:rPr lang="hu-HU" sz="800" dirty="0"/>
              <a:t>. (49% magyar – 51% nemzetiség) 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57269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FF71360-F51D-4951-B9F5-BCEF1F6F8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62324" y="-171602401"/>
            <a:ext cx="180000000" cy="200134726"/>
          </a:xfr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6D0DB85-4831-4561-8B47-C0636EB42FA4}"/>
              </a:ext>
            </a:extLst>
          </p:cNvPr>
          <p:cNvSpPr txBox="1"/>
          <p:nvPr/>
        </p:nvSpPr>
        <p:spPr>
          <a:xfrm>
            <a:off x="18084800" y="80104"/>
            <a:ext cx="6096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demográfiai mélypont 1711-ben következett be.</a:t>
            </a:r>
            <a:r>
              <a:rPr lang="hu-HU" sz="2400" dirty="0"/>
              <a:t> Az ezutáni béke korszaka jelentősen segített megnövelni a lakosság létszámát. A török hódoltság miatt elnéptelenedett területekre hamarosan </a:t>
            </a:r>
            <a:r>
              <a:rPr lang="hu-HU" sz="2400" b="1" dirty="0"/>
              <a:t>megindult a betelepedés</a:t>
            </a:r>
            <a:r>
              <a:rPr lang="hu-HU" sz="2400" dirty="0"/>
              <a:t>, ide főleg az </a:t>
            </a:r>
            <a:r>
              <a:rPr lang="hu-HU" sz="2400" b="1" dirty="0"/>
              <a:t>ország</a:t>
            </a:r>
            <a:r>
              <a:rPr lang="hu-HU" sz="2400" dirty="0"/>
              <a:t> </a:t>
            </a:r>
            <a:r>
              <a:rPr lang="hu-HU" sz="2400" b="1" dirty="0"/>
              <a:t>peremterületiről érkeztek</a:t>
            </a:r>
            <a:r>
              <a:rPr lang="hu-HU" sz="2400" dirty="0"/>
              <a:t> jobbágyok. A </a:t>
            </a:r>
            <a:r>
              <a:rPr lang="hu-HU" sz="2400" b="1" dirty="0"/>
              <a:t>belső vándorlásban főleg a magyarok és a szlovákok</a:t>
            </a:r>
            <a:r>
              <a:rPr lang="hu-HU" sz="2400" dirty="0"/>
              <a:t> vettek részt, az ország belső, lakatlan területeit kitűzve célul. Ezt kísérte a </a:t>
            </a:r>
            <a:r>
              <a:rPr lang="hu-HU" sz="2400" b="1" dirty="0"/>
              <a:t>bevándorlás</a:t>
            </a:r>
            <a:r>
              <a:rPr lang="hu-HU" sz="2400" dirty="0"/>
              <a:t> folyamata, ami egy </a:t>
            </a:r>
            <a:r>
              <a:rPr lang="hu-HU" sz="2400" b="1" dirty="0"/>
              <a:t>szervezetlen, öntevékenység</a:t>
            </a:r>
            <a:r>
              <a:rPr lang="hu-HU" sz="2400" dirty="0"/>
              <a:t> volt. A </a:t>
            </a:r>
            <a:r>
              <a:rPr lang="hu-HU" sz="2400" b="1" dirty="0"/>
              <a:t>környező területekről települtek be hazánk</a:t>
            </a:r>
            <a:r>
              <a:rPr lang="hu-HU" sz="2400" dirty="0"/>
              <a:t> határmenti területeire a </a:t>
            </a:r>
            <a:r>
              <a:rPr lang="hu-HU" sz="2400" b="1" dirty="0"/>
              <a:t>szlovákok, románok, ukránok, szlovének, szerbek, horvátok, bosnyákok.</a:t>
            </a:r>
            <a:r>
              <a:rPr lang="hu-HU" sz="2400" dirty="0"/>
              <a:t> A harmadik forma a </a:t>
            </a:r>
            <a:r>
              <a:rPr lang="hu-HU" sz="2400" b="1" dirty="0"/>
              <a:t>szervezett betelepítés</a:t>
            </a:r>
            <a:r>
              <a:rPr lang="hu-HU" sz="2400" dirty="0"/>
              <a:t> volt, amit az udvar hajtott végre annak érdekében, hogy a birodalom adózóinak számát növelhesse.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9594EF-648E-4DCD-960E-380869FA55E8}"/>
              </a:ext>
            </a:extLst>
          </p:cNvPr>
          <p:cNvSpPr txBox="1"/>
          <p:nvPr/>
        </p:nvSpPr>
        <p:spPr>
          <a:xfrm>
            <a:off x="-2024743" y="3265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F0C5D4F-B191-4B17-A958-AA458C8EAC5E}"/>
              </a:ext>
            </a:extLst>
          </p:cNvPr>
          <p:cNvSpPr txBox="1"/>
          <p:nvPr/>
        </p:nvSpPr>
        <p:spPr>
          <a:xfrm>
            <a:off x="0" y="318688"/>
            <a:ext cx="422910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Ilyen módon kerültek letelepítésre a </a:t>
            </a:r>
            <a:r>
              <a:rPr lang="hu-HU" sz="2800" b="1" dirty="0"/>
              <a:t>svábok (németek) </a:t>
            </a:r>
            <a:r>
              <a:rPr lang="hu-HU" sz="2800" dirty="0"/>
              <a:t>akiket az országba </a:t>
            </a:r>
            <a:r>
              <a:rPr lang="hu-HU" sz="2800" b="1" dirty="0"/>
              <a:t>szétszórva telepítettek le</a:t>
            </a:r>
            <a:r>
              <a:rPr lang="hu-HU" sz="2800" dirty="0"/>
              <a:t>, hogy </a:t>
            </a:r>
            <a:r>
              <a:rPr lang="hu-HU" sz="2800" b="1" dirty="0"/>
              <a:t>elősegítség a magyarországi gazdaság fejlődését</a:t>
            </a:r>
            <a:r>
              <a:rPr lang="hu-HU" sz="2800" dirty="0"/>
              <a:t>. Mindezek következtében Magyarország egy sokszínű ország lett, ahol a </a:t>
            </a:r>
            <a:r>
              <a:rPr lang="hu-HU" sz="2800" b="1" dirty="0"/>
              <a:t>magyarok kissebségbe kerültek</a:t>
            </a:r>
            <a:r>
              <a:rPr lang="hu-HU" sz="2800" dirty="0"/>
              <a:t>. (49% magyar – 51% nemzetiség) 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93349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1259</Words>
  <Application>Microsoft Office PowerPoint</Application>
  <PresentationFormat>Szélesvásznú</PresentationFormat>
  <Paragraphs>33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Demográfiai változások</vt:lpstr>
      <vt:lpstr>Demográfiai változások</vt:lpstr>
      <vt:lpstr>PowerPoint-bemutató</vt:lpstr>
      <vt:lpstr>PowerPoint-bemutató</vt:lpstr>
      <vt:lpstr>PowerPoint-bemutató</vt:lpstr>
      <vt:lpstr>PowerPoint-bemutató</vt:lpstr>
      <vt:lpstr>A népesség kérdése</vt:lpstr>
      <vt:lpstr>A népesség kérdése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Demográfiai változások</dc:title>
  <dc:creator>User</dc:creator>
  <cp:lastModifiedBy>User</cp:lastModifiedBy>
  <cp:revision>8</cp:revision>
  <dcterms:created xsi:type="dcterms:W3CDTF">2024-03-06T07:57:17Z</dcterms:created>
  <dcterms:modified xsi:type="dcterms:W3CDTF">2024-03-06T09:11:24Z</dcterms:modified>
</cp:coreProperties>
</file>