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65" r:id="rId2"/>
    <p:sldId id="272" r:id="rId3"/>
    <p:sldId id="266" r:id="rId4"/>
    <p:sldId id="273" r:id="rId5"/>
    <p:sldId id="274" r:id="rId6"/>
    <p:sldId id="267" r:id="rId7"/>
    <p:sldId id="277" r:id="rId8"/>
    <p:sldId id="268" r:id="rId9"/>
    <p:sldId id="275" r:id="rId10"/>
    <p:sldId id="269" r:id="rId11"/>
    <p:sldId id="270" r:id="rId12"/>
    <p:sldId id="276" r:id="rId13"/>
    <p:sldId id="256" r:id="rId14"/>
    <p:sldId id="257" r:id="rId15"/>
    <p:sldId id="259" r:id="rId16"/>
    <p:sldId id="260" r:id="rId17"/>
    <p:sldId id="261" r:id="rId18"/>
    <p:sldId id="264" r:id="rId19"/>
    <p:sldId id="258" r:id="rId20"/>
    <p:sldId id="263" r:id="rId21"/>
    <p:sldId id="26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72540" autoAdjust="0"/>
  </p:normalViewPr>
  <p:slideViewPr>
    <p:cSldViewPr snapToGrid="0">
      <p:cViewPr varScale="1">
        <p:scale>
          <a:sx n="63" d="100"/>
          <a:sy n="63" d="100"/>
        </p:scale>
        <p:origin x="78" y="6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C299-FE50-42DD-A2AC-4285A1871B5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458D-A4C5-47E1-AED0-92A55BE6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0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 - Easier to read, harder to misread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enhance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find further opportunities for further or broader refactoring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Find bugs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Make code testable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eager to skip small and picky intermediate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is not something to explain and plan. 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 not plan with stakeholders; make it a part of the work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Eagerly and relentlessly refactor new code—it will save you time, even right-away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Tool-assisted refactoring is not about less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D7EE-F8A9-4B6E-80C8-EA9B02C4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B411-4126-4CC6-B13E-932F436F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B792B-ED01-40E3-A36D-2415A784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14312"/>
            <a:ext cx="53816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229E-93BA-489E-9B3C-0B2A6AF9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dog&#10;&#10;Description automatically generated">
            <a:extLst>
              <a:ext uri="{FF2B5EF4-FFF2-40B4-BE49-F238E27FC236}">
                <a16:creationId xmlns:a16="http://schemas.microsoft.com/office/drawing/2014/main" id="{0F245543-8AAC-4581-91B7-E2223A11A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5362" y="16021"/>
            <a:ext cx="9101276" cy="6825958"/>
          </a:xfrm>
        </p:spPr>
      </p:pic>
    </p:spTree>
    <p:extLst>
      <p:ext uri="{BB962C8B-B14F-4D97-AF65-F5344CB8AC3E}">
        <p14:creationId xmlns:p14="http://schemas.microsoft.com/office/powerpoint/2010/main" val="407239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95CD-D4DB-4E8C-AB5A-22E4ACC5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3A17641-0926-4323-875C-86DD9ED1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924" y="632702"/>
            <a:ext cx="8948152" cy="5592596"/>
          </a:xfrm>
        </p:spPr>
      </p:pic>
    </p:spTree>
    <p:extLst>
      <p:ext uri="{BB962C8B-B14F-4D97-AF65-F5344CB8AC3E}">
        <p14:creationId xmlns:p14="http://schemas.microsoft.com/office/powerpoint/2010/main" val="351786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C196-FEBF-443E-8B22-D3886BEA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764E-47CD-495D-AEB6-BF52375D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2C0DE-403B-4307-A997-A3D7AC14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276" y="1569720"/>
            <a:ext cx="12249276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0AA1-E406-4ECD-978A-418AB0BC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234246" cy="1825096"/>
          </a:xfrm>
        </p:spPr>
        <p:txBody>
          <a:bodyPr/>
          <a:lstStyle/>
          <a:p>
            <a:r>
              <a:rPr lang="en-US" dirty="0"/>
              <a:t>PRACTICAL 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33E6-A4A8-44BB-9EB9-8E4F8844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02507"/>
          </a:xfrm>
        </p:spPr>
        <p:txBody>
          <a:bodyPr>
            <a:normAutofit/>
          </a:bodyPr>
          <a:lstStyle/>
          <a:p>
            <a:r>
              <a:rPr lang="en-US" sz="2800" dirty="0"/>
              <a:t>Patrick Szalapski</a:t>
            </a:r>
          </a:p>
          <a:p>
            <a:r>
              <a:rPr lang="en-US" sz="2800" dirty="0"/>
              <a:t>@Szalapski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300191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64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To </a:t>
            </a:r>
            <a:r>
              <a:rPr lang="en-US" sz="4800" b="1" dirty="0"/>
              <a:t>refactor</a:t>
            </a:r>
            <a:r>
              <a:rPr lang="en-US" sz="4800" dirty="0"/>
              <a:t> is to make code better without changing its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6737683" y="4127316"/>
            <a:ext cx="4439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Behavior</a:t>
            </a:r>
            <a:r>
              <a:rPr lang="en-US" sz="2400" dirty="0"/>
              <a:t> usually means output or side effects</a:t>
            </a:r>
          </a:p>
          <a:p>
            <a:pPr algn="r"/>
            <a:r>
              <a:rPr lang="en-US" sz="2400" dirty="0"/>
              <a:t>but also could be performance or resource</a:t>
            </a:r>
          </a:p>
        </p:txBody>
      </p:sp>
      <p:pic>
        <p:nvPicPr>
          <p:cNvPr id="4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909B1FC-3CA4-4163-B3A1-BD26CF0F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3" y="3458751"/>
            <a:ext cx="5055602" cy="31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27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main benefit of refactoring is increased </a:t>
            </a:r>
            <a:r>
              <a:rPr lang="en-US" sz="4800" b="1" dirty="0"/>
              <a:t>maintainability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6286065" y="3906053"/>
            <a:ext cx="47291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The best code to refactor </a:t>
            </a:r>
          </a:p>
          <a:p>
            <a:pPr algn="r"/>
            <a:r>
              <a:rPr lang="en-US" sz="2800" dirty="0"/>
              <a:t>is the code you’re </a:t>
            </a:r>
          </a:p>
          <a:p>
            <a:pPr algn="r"/>
            <a:r>
              <a:rPr lang="en-US" sz="2800" dirty="0"/>
              <a:t>most likely to work with</a:t>
            </a:r>
            <a:br>
              <a:rPr lang="en-US" sz="2800" dirty="0"/>
            </a:br>
            <a:r>
              <a:rPr lang="en-US" sz="2800" dirty="0"/>
              <a:t>the most often</a:t>
            </a:r>
          </a:p>
        </p:txBody>
      </p:sp>
    </p:spTree>
    <p:extLst>
      <p:ext uri="{BB962C8B-B14F-4D97-AF65-F5344CB8AC3E}">
        <p14:creationId xmlns:p14="http://schemas.microsoft.com/office/powerpoint/2010/main" val="107662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 only good way to refactor</a:t>
            </a:r>
          </a:p>
          <a:p>
            <a:pPr marL="0" indent="0" algn="ctr">
              <a:buNone/>
            </a:pPr>
            <a:r>
              <a:rPr lang="en-US" sz="4400" dirty="0"/>
              <a:t>Is in a </a:t>
            </a:r>
            <a:r>
              <a:rPr lang="en-US" sz="4400" b="1" dirty="0"/>
              <a:t>small easy step</a:t>
            </a:r>
          </a:p>
          <a:p>
            <a:pPr marL="0" indent="0" algn="ctr">
              <a:buNone/>
            </a:pPr>
            <a:r>
              <a:rPr lang="en-US" sz="4400" dirty="0"/>
              <a:t>Then repeat in tight loops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/>
              <a:t>Five refactors at 99% confidence</a:t>
            </a:r>
          </a:p>
          <a:p>
            <a:pPr marL="0" indent="0" algn="ctr">
              <a:buNone/>
            </a:pPr>
            <a:r>
              <a:rPr lang="en-US" sz="3200" dirty="0"/>
              <a:t>are better than one big refactor at 80% confidence</a:t>
            </a:r>
          </a:p>
        </p:txBody>
      </p:sp>
    </p:spTree>
    <p:extLst>
      <p:ext uri="{BB962C8B-B14F-4D97-AF65-F5344CB8AC3E}">
        <p14:creationId xmlns:p14="http://schemas.microsoft.com/office/powerpoint/2010/main" val="354936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F85-17C1-4236-9189-531012E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Reckless refactoring can introduce defects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Wise refactoring </a:t>
            </a:r>
            <a:br>
              <a:rPr lang="en-US" sz="4800" dirty="0"/>
            </a:br>
            <a:r>
              <a:rPr lang="en-US" sz="4800" b="1" dirty="0"/>
              <a:t>reveals and prevents </a:t>
            </a:r>
            <a:br>
              <a:rPr lang="en-US" sz="4800" b="1" dirty="0"/>
            </a:br>
            <a:r>
              <a:rPr lang="en-US" sz="4800" dirty="0"/>
              <a:t>more bugs than it causes</a:t>
            </a:r>
          </a:p>
        </p:txBody>
      </p:sp>
    </p:spTree>
    <p:extLst>
      <p:ext uri="{BB962C8B-B14F-4D97-AF65-F5344CB8AC3E}">
        <p14:creationId xmlns:p14="http://schemas.microsoft.com/office/powerpoint/2010/main" val="354784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CDB-4F45-47CA-9EAB-963F4744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AS YOU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8DDD-009F-45E5-8D7D-3A9E96C0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7867"/>
            <a:ext cx="10820400" cy="3390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If I'm not willing to refactor</a:t>
            </a:r>
          </a:p>
          <a:p>
            <a:pPr marL="0" indent="0" algn="ctr">
              <a:buNone/>
            </a:pPr>
            <a:r>
              <a:rPr lang="en-US" sz="4400" dirty="0"/>
              <a:t>while I </a:t>
            </a:r>
            <a:r>
              <a:rPr lang="en-US" sz="4400" b="1" dirty="0"/>
              <a:t>am</a:t>
            </a:r>
            <a:r>
              <a:rPr lang="en-US" sz="4400" dirty="0"/>
              <a:t> changing related code,</a:t>
            </a:r>
          </a:p>
          <a:p>
            <a:pPr marL="0" indent="0" algn="ctr">
              <a:buNone/>
            </a:pPr>
            <a:r>
              <a:rPr lang="en-US" sz="4400" dirty="0"/>
              <a:t>surely I won't be willing when I'm </a:t>
            </a:r>
            <a:r>
              <a:rPr lang="en-US" sz="4400" b="1" dirty="0"/>
              <a:t>not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4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Code cleanup &amp; fix-up</a:t>
            </a:r>
          </a:p>
          <a:p>
            <a:r>
              <a:rPr lang="en-US" sz="4800" dirty="0"/>
              <a:t> Reorganize &amp; refine</a:t>
            </a:r>
          </a:p>
          <a:p>
            <a:r>
              <a:rPr lang="en-US" sz="4800" dirty="0"/>
              <a:t> Rearchitect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34E8BF-9A5C-4A4D-BFAA-FB144CB78602}"/>
              </a:ext>
            </a:extLst>
          </p:cNvPr>
          <p:cNvSpPr txBox="1">
            <a:spLocks/>
          </p:cNvSpPr>
          <p:nvPr/>
        </p:nvSpPr>
        <p:spPr>
          <a:xfrm>
            <a:off x="1513491" y="110362"/>
            <a:ext cx="10234246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Scope of refactoring</a:t>
            </a:r>
          </a:p>
        </p:txBody>
      </p:sp>
    </p:spTree>
    <p:extLst>
      <p:ext uri="{BB962C8B-B14F-4D97-AF65-F5344CB8AC3E}">
        <p14:creationId xmlns:p14="http://schemas.microsoft.com/office/powerpoint/2010/main" val="41134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F8F8-5190-41E6-8517-E4986EDB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436B0-F38F-4DBF-83F8-40EB3B48E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489" y="2255520"/>
            <a:ext cx="12218490" cy="4602480"/>
          </a:xfrm>
        </p:spPr>
      </p:pic>
    </p:spTree>
    <p:extLst>
      <p:ext uri="{BB962C8B-B14F-4D97-AF65-F5344CB8AC3E}">
        <p14:creationId xmlns:p14="http://schemas.microsoft.com/office/powerpoint/2010/main" val="122607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E855-9537-4ECB-A08D-CEBA5852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627972"/>
            <a:ext cx="2590799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7E31B4-ECF1-470E-A516-01A7074D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2789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Please call out “too fast” </a:t>
            </a:r>
            <a:br>
              <a:rPr lang="en-US" sz="4800" i="1" dirty="0"/>
            </a:br>
            <a:r>
              <a:rPr lang="en-US" sz="4800" i="1" dirty="0"/>
              <a:t>if you want to see </a:t>
            </a:r>
            <a:br>
              <a:rPr lang="en-US" sz="4800" i="1" dirty="0"/>
            </a:br>
            <a:r>
              <a:rPr lang="en-US" sz="4800" i="1" dirty="0"/>
              <a:t>a refactoring over again</a:t>
            </a:r>
          </a:p>
        </p:txBody>
      </p:sp>
    </p:spTree>
    <p:extLst>
      <p:ext uri="{BB962C8B-B14F-4D97-AF65-F5344CB8AC3E}">
        <p14:creationId xmlns:p14="http://schemas.microsoft.com/office/powerpoint/2010/main" val="336142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255A-C881-41F5-89E0-4BF6E9E6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88" y="510352"/>
            <a:ext cx="9519745" cy="12930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refactorings</a:t>
            </a:r>
            <a:r>
              <a:rPr lang="en-US" dirty="0"/>
              <a:t> I do most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DDDB-C87B-42C2-9B4C-E86B015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6" y="1712379"/>
            <a:ext cx="11616267" cy="460351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/>
              <a:t>Tool-assisted: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Remove unused </a:t>
            </a:r>
            <a:r>
              <a:rPr lang="en-US" dirty="0" err="1"/>
              <a:t>usings</a:t>
            </a:r>
            <a:endParaRPr lang="en-US" dirty="0"/>
          </a:p>
          <a:p>
            <a:r>
              <a:rPr lang="en-US" dirty="0"/>
              <a:t>Reduce nesting: Invert if; combine singly-nested Ifs; 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Restrict access modifiers</a:t>
            </a:r>
          </a:p>
          <a:p>
            <a:r>
              <a:rPr lang="en-US" dirty="0"/>
              <a:t>Code against </a:t>
            </a:r>
            <a:r>
              <a:rPr lang="en-US" dirty="0" err="1"/>
              <a:t>nonexisting</a:t>
            </a:r>
            <a:r>
              <a:rPr lang="en-US" dirty="0"/>
              <a:t> members </a:t>
            </a:r>
            <a:br>
              <a:rPr lang="en-US" dirty="0"/>
            </a:br>
            <a:r>
              <a:rPr lang="en-US" dirty="0"/>
              <a:t>then generate </a:t>
            </a:r>
          </a:p>
          <a:p>
            <a:pPr marL="0" indent="0">
              <a:buNone/>
            </a:pPr>
            <a:r>
              <a:rPr lang="en-US" b="1" dirty="0"/>
              <a:t>Manual:</a:t>
            </a:r>
          </a:p>
          <a:p>
            <a:r>
              <a:rPr lang="en-US" dirty="0"/>
              <a:t>Simplify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r>
              <a:rPr lang="en-US" dirty="0"/>
              <a:t>Early return</a:t>
            </a:r>
          </a:p>
          <a:p>
            <a:r>
              <a:rPr lang="en-US" dirty="0"/>
              <a:t>Reduce newline usage</a:t>
            </a:r>
          </a:p>
          <a:p>
            <a:r>
              <a:rPr lang="en-US" dirty="0"/>
              <a:t>Convert If-else to ternary</a:t>
            </a:r>
          </a:p>
          <a:p>
            <a:r>
              <a:rPr lang="en-US" dirty="0"/>
              <a:t>Eliminate/simplify loops with LINQ</a:t>
            </a:r>
          </a:p>
          <a:p>
            <a:r>
              <a:rPr lang="en-US" dirty="0"/>
              <a:t>Iterate instead of repeat code (try lambdas or private classes)</a:t>
            </a:r>
          </a:p>
          <a:p>
            <a:r>
              <a:rPr lang="en-US" dirty="0"/>
              <a:t>Replace Start/Stop methods with an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/>
              <a:t>7 steps to add dependency injection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06BED5-528B-4334-B850-A376AF44242A}"/>
              </a:ext>
            </a:extLst>
          </p:cNvPr>
          <p:cNvSpPr txBox="1">
            <a:spLocks/>
          </p:cNvSpPr>
          <p:nvPr/>
        </p:nvSpPr>
        <p:spPr>
          <a:xfrm>
            <a:off x="1422399" y="6315892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Patrick Szalapski | @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szalapski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18205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AEB2-B78E-4FDD-9D80-3A28B60F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more…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F9CD71-A1D1-43BC-B07B-A89677804CCF}"/>
              </a:ext>
            </a:extLst>
          </p:cNvPr>
          <p:cNvSpPr txBox="1">
            <a:spLocks/>
          </p:cNvSpPr>
          <p:nvPr/>
        </p:nvSpPr>
        <p:spPr>
          <a:xfrm>
            <a:off x="1422399" y="6315892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Patrick Szalapski | @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szalapski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 szalapski.com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E19E16-7683-45EF-B1B0-C4463470FBAD}"/>
              </a:ext>
            </a:extLst>
          </p:cNvPr>
          <p:cNvSpPr txBox="1">
            <a:spLocks/>
          </p:cNvSpPr>
          <p:nvPr/>
        </p:nvSpPr>
        <p:spPr>
          <a:xfrm>
            <a:off x="685800" y="2791804"/>
            <a:ext cx="10820400" cy="278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Code, slides, my favorite </a:t>
            </a:r>
            <a:r>
              <a:rPr lang="en-US" sz="2800" dirty="0" err="1"/>
              <a:t>refactorings</a:t>
            </a:r>
            <a:r>
              <a:rPr lang="en-US" sz="2800" dirty="0"/>
              <a:t>, and more links are posted on Szalapski.com: the direct link is…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i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2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tinyurl.com/refactor2020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916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D7C0-B20E-4281-BF86-155391D8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works on my machine">
            <a:extLst>
              <a:ext uri="{FF2B5EF4-FFF2-40B4-BE49-F238E27FC236}">
                <a16:creationId xmlns:a16="http://schemas.microsoft.com/office/drawing/2014/main" id="{549A8DFF-F32E-4A3C-A7FF-9245C21F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262063"/>
            <a:ext cx="76104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0E2EB-3307-44C3-86CB-60D7C6A9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lastic container&#10;&#10;Description automatically generated">
            <a:extLst>
              <a:ext uri="{FF2B5EF4-FFF2-40B4-BE49-F238E27FC236}">
                <a16:creationId xmlns:a16="http://schemas.microsoft.com/office/drawing/2014/main" id="{3FFDE469-5FA6-494F-9B08-527A2D6A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35" y="2400300"/>
            <a:ext cx="3600449" cy="4800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46212-1E56-4F2B-A4D0-A7784DB3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COMMENTS…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AFEC5D6-FE95-4473-9373-56E32A0E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3556792" cy="4744996"/>
          </a:xfrm>
        </p:spPr>
      </p:pic>
      <p:pic>
        <p:nvPicPr>
          <p:cNvPr id="9" name="Picture 8" descr="A picture containing water&#10;&#10;Description automatically generated">
            <a:extLst>
              <a:ext uri="{FF2B5EF4-FFF2-40B4-BE49-F238E27FC236}">
                <a16:creationId xmlns:a16="http://schemas.microsoft.com/office/drawing/2014/main" id="{476754EB-8997-489A-AAA7-05111B4D5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72" y="1849436"/>
            <a:ext cx="3600448" cy="4273865"/>
          </a:xfrm>
          <a:prstGeom prst="rect">
            <a:avLst/>
          </a:prstGeom>
        </p:spPr>
      </p:pic>
      <p:pic>
        <p:nvPicPr>
          <p:cNvPr id="7" name="Picture 6" descr="A close up of a doughnut shop&#10;&#10;Description automatically generated">
            <a:extLst>
              <a:ext uri="{FF2B5EF4-FFF2-40B4-BE49-F238E27FC236}">
                <a16:creationId xmlns:a16="http://schemas.microsoft.com/office/drawing/2014/main" id="{A37181F5-F103-45E0-9354-5019E92AC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0" y="2921000"/>
            <a:ext cx="295275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DB7C-B802-411C-AC3A-E424EC7B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AC962-43D9-4169-AEDA-A2B0131BA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20" y="0"/>
            <a:ext cx="4619707" cy="7589520"/>
          </a:xfrm>
        </p:spPr>
      </p:pic>
    </p:spTree>
    <p:extLst>
      <p:ext uri="{BB962C8B-B14F-4D97-AF65-F5344CB8AC3E}">
        <p14:creationId xmlns:p14="http://schemas.microsoft.com/office/powerpoint/2010/main" val="130944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29F1-CAB6-4448-8D0E-AE3E83C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D8AC-447D-4A95-8FA3-DEAEE504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88C4D1E6-AA05-474E-BF6D-35D976A5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" y="0"/>
            <a:ext cx="10202778" cy="76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7A2A-E0CA-4A3F-9B6E-9D4391AD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itting, book, man&#10;&#10;Description automatically generated">
            <a:extLst>
              <a:ext uri="{FF2B5EF4-FFF2-40B4-BE49-F238E27FC236}">
                <a16:creationId xmlns:a16="http://schemas.microsoft.com/office/drawing/2014/main" id="{D8A1E10A-1DC8-46CF-8927-AE32673B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41" y="0"/>
            <a:ext cx="10071717" cy="7208520"/>
          </a:xfrm>
        </p:spPr>
      </p:pic>
    </p:spTree>
    <p:extLst>
      <p:ext uri="{BB962C8B-B14F-4D97-AF65-F5344CB8AC3E}">
        <p14:creationId xmlns:p14="http://schemas.microsoft.com/office/powerpoint/2010/main" val="303287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06F-FD09-4624-AA60-10F511E8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omputer, sitting, laptop, table&#10;&#10;Description automatically generated">
            <a:extLst>
              <a:ext uri="{FF2B5EF4-FFF2-40B4-BE49-F238E27FC236}">
                <a16:creationId xmlns:a16="http://schemas.microsoft.com/office/drawing/2014/main" id="{C439CD16-102E-4BBC-B0CA-94E31262F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811" y="46987"/>
            <a:ext cx="4485748" cy="6811013"/>
          </a:xfrm>
        </p:spPr>
      </p:pic>
    </p:spTree>
    <p:extLst>
      <p:ext uri="{BB962C8B-B14F-4D97-AF65-F5344CB8AC3E}">
        <p14:creationId xmlns:p14="http://schemas.microsoft.com/office/powerpoint/2010/main" val="255428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202E-0EE8-4CAF-B0C8-EF0787F0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39F2-B4AB-4DB6-87DD-7E9254B9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79C4D-90AF-44D6-ADCB-D126C007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76" y="2057401"/>
            <a:ext cx="12274176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427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{F72760FE-4BEA-4FDB-A68A-C8F43301395E}tf04033937</Template>
  <TotalTime>184</TotalTime>
  <Words>415</Words>
  <Application>Microsoft Office PowerPoint</Application>
  <PresentationFormat>Widescreen</PresentationFormat>
  <Paragraphs>81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Vapor Trail</vt:lpstr>
      <vt:lpstr>PowerPoint Presentation</vt:lpstr>
      <vt:lpstr>PowerPoint Presentation</vt:lpstr>
      <vt:lpstr>PowerPoint Presentation</vt:lpstr>
      <vt:lpstr>BAD COMMENTS…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REFACTORING</vt:lpstr>
      <vt:lpstr>PowerPoint Presentation</vt:lpstr>
      <vt:lpstr>PowerPoint Presentation</vt:lpstr>
      <vt:lpstr>PowerPoint Presentation</vt:lpstr>
      <vt:lpstr>PowerPoint Presentation</vt:lpstr>
      <vt:lpstr>REFACTOR AS YOU GO</vt:lpstr>
      <vt:lpstr>PowerPoint Presentation</vt:lpstr>
      <vt:lpstr>DEMo</vt:lpstr>
      <vt:lpstr>The refactorings I do most often</vt:lpstr>
      <vt:lpstr>For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REFACTORING</dc:title>
  <dc:creator>Patrick Szalapski</dc:creator>
  <cp:lastModifiedBy>Patrick Szalapski</cp:lastModifiedBy>
  <cp:revision>20</cp:revision>
  <dcterms:created xsi:type="dcterms:W3CDTF">2020-02-02T20:03:38Z</dcterms:created>
  <dcterms:modified xsi:type="dcterms:W3CDTF">2020-04-13T00:01:36Z</dcterms:modified>
</cp:coreProperties>
</file>