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73" r:id="rId2"/>
    <p:sldId id="256" r:id="rId3"/>
    <p:sldId id="272" r:id="rId4"/>
    <p:sldId id="257" r:id="rId5"/>
    <p:sldId id="258" r:id="rId6"/>
    <p:sldId id="259" r:id="rId7"/>
    <p:sldId id="261" r:id="rId8"/>
    <p:sldId id="260" r:id="rId9"/>
    <p:sldId id="264" r:id="rId10"/>
    <p:sldId id="268" r:id="rId11"/>
    <p:sldId id="263" r:id="rId12"/>
    <p:sldId id="271" r:id="rId13"/>
    <p:sldId id="270" r:id="rId14"/>
    <p:sldId id="265"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15" autoAdjust="0"/>
    <p:restoredTop sz="77752" autoAdjust="0"/>
  </p:normalViewPr>
  <p:slideViewPr>
    <p:cSldViewPr snapToGrid="0">
      <p:cViewPr varScale="1">
        <p:scale>
          <a:sx n="85" d="100"/>
          <a:sy n="85" d="100"/>
        </p:scale>
        <p:origin x="12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17044-C357-498E-90E4-5CE1BA7C8300}" type="datetimeFigureOut">
              <a:rPr lang="en-US" smtClean="0"/>
              <a:t>7/27/2017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8E274-596A-4360-A7B6-89A2326A690B}" type="slidenum">
              <a:rPr lang="en-US" smtClean="0"/>
              <a:t>‹#›</a:t>
            </a:fld>
            <a:endParaRPr lang="en-US"/>
          </a:p>
        </p:txBody>
      </p:sp>
    </p:spTree>
    <p:extLst>
      <p:ext uri="{BB962C8B-B14F-4D97-AF65-F5344CB8AC3E}">
        <p14:creationId xmlns:p14="http://schemas.microsoft.com/office/powerpoint/2010/main" val="122688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8E274-596A-4360-A7B6-89A2326A690B}" type="slidenum">
              <a:rPr lang="en-US" smtClean="0"/>
              <a:t>3</a:t>
            </a:fld>
            <a:endParaRPr lang="en-US"/>
          </a:p>
        </p:txBody>
      </p:sp>
    </p:spTree>
    <p:extLst>
      <p:ext uri="{BB962C8B-B14F-4D97-AF65-F5344CB8AC3E}">
        <p14:creationId xmlns:p14="http://schemas.microsoft.com/office/powerpoint/2010/main" val="371623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Audience experience with TDD?</a:t>
            </a:r>
          </a:p>
          <a:p>
            <a:r>
              <a:rPr lang="en-US" dirty="0"/>
              <a:t>Barriers?</a:t>
            </a:r>
          </a:p>
        </p:txBody>
      </p:sp>
      <p:sp>
        <p:nvSpPr>
          <p:cNvPr id="4" name="Slide Number Placeholder 3"/>
          <p:cNvSpPr>
            <a:spLocks noGrp="1"/>
          </p:cNvSpPr>
          <p:nvPr>
            <p:ph type="sldNum" sz="quarter" idx="10"/>
          </p:nvPr>
        </p:nvSpPr>
        <p:spPr/>
        <p:txBody>
          <a:bodyPr/>
          <a:lstStyle/>
          <a:p>
            <a:fld id="{5398E274-596A-4360-A7B6-89A2326A690B}" type="slidenum">
              <a:rPr lang="en-US" smtClean="0"/>
              <a:t>4</a:t>
            </a:fld>
            <a:endParaRPr lang="en-US"/>
          </a:p>
        </p:txBody>
      </p:sp>
    </p:spTree>
    <p:extLst>
      <p:ext uri="{BB962C8B-B14F-4D97-AF65-F5344CB8AC3E}">
        <p14:creationId xmlns:p14="http://schemas.microsoft.com/office/powerpoint/2010/main" val="147298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ctr">
              <a:buNone/>
            </a:pPr>
            <a:r>
              <a:rPr lang="en-US" sz="1200" dirty="0">
                <a:solidFill>
                  <a:schemeClr val="accent3">
                    <a:lumMod val="20000"/>
                    <a:lumOff val="80000"/>
                  </a:schemeClr>
                </a:solidFill>
              </a:rPr>
              <a:t>The easiest time to write a test is when </a:t>
            </a:r>
            <a:br>
              <a:rPr lang="en-US" sz="1200" dirty="0">
                <a:solidFill>
                  <a:schemeClr val="accent3">
                    <a:lumMod val="20000"/>
                    <a:lumOff val="80000"/>
                  </a:schemeClr>
                </a:solidFill>
              </a:rPr>
            </a:br>
            <a:r>
              <a:rPr lang="en-US" sz="1200" dirty="0">
                <a:solidFill>
                  <a:schemeClr val="accent3">
                    <a:lumMod val="20000"/>
                    <a:lumOff val="80000"/>
                  </a:schemeClr>
                </a:solidFill>
              </a:rPr>
              <a:t>the code under test is fresh in your mind </a:t>
            </a:r>
            <a:br>
              <a:rPr lang="en-US" sz="1200" dirty="0">
                <a:solidFill>
                  <a:schemeClr val="accent3">
                    <a:lumMod val="20000"/>
                    <a:lumOff val="80000"/>
                  </a:schemeClr>
                </a:solidFill>
              </a:rPr>
            </a:br>
            <a:r>
              <a:rPr lang="en-US" sz="1200" dirty="0">
                <a:solidFill>
                  <a:schemeClr val="accent3">
                    <a:lumMod val="20000"/>
                    <a:lumOff val="80000"/>
                  </a:schemeClr>
                </a:solidFill>
              </a:rPr>
              <a:t>and well-understood</a:t>
            </a:r>
          </a:p>
          <a:p>
            <a:pPr marL="0" indent="0" algn="ctr">
              <a:buNone/>
            </a:pPr>
            <a:endParaRPr lang="en-US" sz="1200" dirty="0">
              <a:solidFill>
                <a:schemeClr val="accent3">
                  <a:lumMod val="20000"/>
                  <a:lumOff val="80000"/>
                </a:schemeClr>
              </a:solidFill>
            </a:endParaRPr>
          </a:p>
          <a:p>
            <a:pPr marL="0" indent="0" algn="ctr">
              <a:buNone/>
            </a:pPr>
            <a:r>
              <a:rPr lang="en-US" sz="1200" dirty="0">
                <a:solidFill>
                  <a:schemeClr val="accent3">
                    <a:lumMod val="20000"/>
                    <a:lumOff val="80000"/>
                  </a:schemeClr>
                </a:solidFill>
              </a:rPr>
              <a:t>The </a:t>
            </a:r>
            <a:r>
              <a:rPr lang="en-US" sz="1200" b="1" dirty="0">
                <a:solidFill>
                  <a:schemeClr val="accent3">
                    <a:lumMod val="20000"/>
                    <a:lumOff val="80000"/>
                  </a:schemeClr>
                </a:solidFill>
              </a:rPr>
              <a:t>only</a:t>
            </a:r>
            <a:r>
              <a:rPr lang="en-US" sz="1200" dirty="0">
                <a:solidFill>
                  <a:schemeClr val="accent3">
                    <a:lumMod val="20000"/>
                    <a:lumOff val="80000"/>
                  </a:schemeClr>
                </a:solidFill>
              </a:rPr>
              <a:t> time that happens </a:t>
            </a:r>
            <a:br>
              <a:rPr lang="en-US" sz="1200" dirty="0">
                <a:solidFill>
                  <a:schemeClr val="accent3">
                    <a:lumMod val="20000"/>
                    <a:lumOff val="80000"/>
                  </a:schemeClr>
                </a:solidFill>
              </a:rPr>
            </a:br>
            <a:r>
              <a:rPr lang="en-US" sz="1200" dirty="0">
                <a:solidFill>
                  <a:schemeClr val="accent3">
                    <a:lumMod val="20000"/>
                    <a:lumOff val="80000"/>
                  </a:schemeClr>
                </a:solidFill>
              </a:rPr>
              <a:t>is when you first write it</a:t>
            </a:r>
          </a:p>
          <a:p>
            <a:endParaRPr lang="en-US" dirty="0"/>
          </a:p>
        </p:txBody>
      </p:sp>
      <p:sp>
        <p:nvSpPr>
          <p:cNvPr id="4" name="Slide Number Placeholder 3"/>
          <p:cNvSpPr>
            <a:spLocks noGrp="1"/>
          </p:cNvSpPr>
          <p:nvPr>
            <p:ph type="sldNum" sz="quarter" idx="10"/>
          </p:nvPr>
        </p:nvSpPr>
        <p:spPr/>
        <p:txBody>
          <a:bodyPr/>
          <a:lstStyle/>
          <a:p>
            <a:fld id="{5398E274-596A-4360-A7B6-89A2326A690B}" type="slidenum">
              <a:rPr lang="en-US" smtClean="0"/>
              <a:t>8</a:t>
            </a:fld>
            <a:endParaRPr lang="en-US"/>
          </a:p>
        </p:txBody>
      </p:sp>
    </p:spTree>
    <p:extLst>
      <p:ext uri="{BB962C8B-B14F-4D97-AF65-F5344CB8AC3E}">
        <p14:creationId xmlns:p14="http://schemas.microsoft.com/office/powerpoint/2010/main" val="795895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“When you look at the TDD evangelists, all of them share something: they are all very good – probably even great – at </a:t>
            </a:r>
            <a:r>
              <a:rPr lang="en-US" b="1" dirty="0"/>
              <a:t>design and refactoring</a:t>
            </a:r>
            <a:r>
              <a:rPr lang="en-US" dirty="0"/>
              <a:t>. They see issues in existing code and they know how to transform the code so it doesn't have those issues, and specifically, they know how to separate concerns and reduce coupling.</a:t>
            </a:r>
          </a:p>
          <a:p>
            <a:pPr marL="0" indent="0">
              <a:buNone/>
            </a:pPr>
            <a:r>
              <a:rPr lang="en-US" dirty="0"/>
              <a:t>“If you have those skills, TDD works great; you see what the issues are as the arise and fix them incrementally, and your simple tests prove that your design has low coupling. And, you have the tests to lean on in the future.”</a:t>
            </a:r>
          </a:p>
          <a:p>
            <a:endParaRPr lang="en-US" dirty="0"/>
          </a:p>
        </p:txBody>
      </p:sp>
      <p:sp>
        <p:nvSpPr>
          <p:cNvPr id="4" name="Slide Number Placeholder 3"/>
          <p:cNvSpPr>
            <a:spLocks noGrp="1"/>
          </p:cNvSpPr>
          <p:nvPr>
            <p:ph type="sldNum" sz="quarter" idx="10"/>
          </p:nvPr>
        </p:nvSpPr>
        <p:spPr/>
        <p:txBody>
          <a:bodyPr/>
          <a:lstStyle/>
          <a:p>
            <a:fld id="{5398E274-596A-4360-A7B6-89A2326A690B}" type="slidenum">
              <a:rPr lang="en-US" smtClean="0"/>
              <a:t>9</a:t>
            </a:fld>
            <a:endParaRPr lang="en-US"/>
          </a:p>
        </p:txBody>
      </p:sp>
    </p:spTree>
    <p:extLst>
      <p:ext uri="{BB962C8B-B14F-4D97-AF65-F5344CB8AC3E}">
        <p14:creationId xmlns:p14="http://schemas.microsoft.com/office/powerpoint/2010/main" val="562489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Demo</a:t>
            </a:r>
            <a:r>
              <a:rPr lang="en-US" sz="1200" kern="1200" baseline="0" dirty="0">
                <a:solidFill>
                  <a:schemeClr val="tx1"/>
                </a:solidFill>
                <a:latin typeface="+mn-lt"/>
                <a:ea typeface="+mn-ea"/>
                <a:cs typeface="+mn-cs"/>
              </a:rPr>
              <a:t> </a:t>
            </a: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398E274-596A-4360-A7B6-89A2326A690B}" type="slidenum">
              <a:rPr lang="en-US" smtClean="0"/>
              <a:t>11</a:t>
            </a:fld>
            <a:endParaRPr lang="en-US"/>
          </a:p>
        </p:txBody>
      </p:sp>
    </p:spTree>
    <p:extLst>
      <p:ext uri="{BB962C8B-B14F-4D97-AF65-F5344CB8AC3E}">
        <p14:creationId xmlns:p14="http://schemas.microsoft.com/office/powerpoint/2010/main" val="390634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var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mockProjectRepository</a:t>
            </a:r>
            <a:r>
              <a:rPr lang="en-US" sz="1200" kern="1200" dirty="0">
                <a:solidFill>
                  <a:schemeClr val="tx1"/>
                </a:solidFill>
                <a:latin typeface="+mn-lt"/>
                <a:ea typeface="+mn-ea"/>
                <a:cs typeface="+mn-cs"/>
              </a:rPr>
              <a:t> = new Mock&lt;</a:t>
            </a:r>
            <a:r>
              <a:rPr lang="en-US" sz="1200" kern="1200" dirty="0" err="1">
                <a:solidFill>
                  <a:schemeClr val="tx1"/>
                </a:solidFill>
                <a:latin typeface="+mn-lt"/>
                <a:ea typeface="+mn-ea"/>
                <a:cs typeface="+mn-cs"/>
              </a:rPr>
              <a:t>IProjectRepository</a:t>
            </a:r>
            <a:r>
              <a:rPr lang="en-US" sz="1200" kern="1200" dirty="0">
                <a:solidFill>
                  <a:schemeClr val="tx1"/>
                </a:solidFill>
                <a:latin typeface="+mn-lt"/>
                <a:ea typeface="+mn-ea"/>
                <a:cs typeface="+mn-cs"/>
              </a:rPr>
              <a:t>&gt;();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var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mockDataUtilities</a:t>
            </a:r>
            <a:r>
              <a:rPr lang="en-US" sz="1200" kern="1200" dirty="0">
                <a:solidFill>
                  <a:schemeClr val="tx1"/>
                </a:solidFill>
                <a:latin typeface="+mn-lt"/>
                <a:ea typeface="+mn-ea"/>
                <a:cs typeface="+mn-cs"/>
              </a:rPr>
              <a:t> = new Mock&lt;</a:t>
            </a:r>
            <a:r>
              <a:rPr lang="en-US" sz="1200" kern="1200" dirty="0" err="1">
                <a:solidFill>
                  <a:schemeClr val="tx1"/>
                </a:solidFill>
                <a:latin typeface="+mn-lt"/>
                <a:ea typeface="+mn-ea"/>
                <a:cs typeface="+mn-cs"/>
              </a:rPr>
              <a:t>IProjectDataUtilities</a:t>
            </a:r>
            <a:r>
              <a:rPr lang="en-US" sz="1200" kern="1200" dirty="0">
                <a:solidFill>
                  <a:schemeClr val="tx1"/>
                </a:solidFill>
                <a:latin typeface="+mn-lt"/>
                <a:ea typeface="+mn-ea"/>
                <a:cs typeface="+mn-cs"/>
              </a:rPr>
              <a:t>&gt;();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var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mockAdminRepository</a:t>
            </a:r>
            <a:r>
              <a:rPr lang="en-US" sz="1200" kern="1200" dirty="0">
                <a:solidFill>
                  <a:schemeClr val="tx1"/>
                </a:solidFill>
                <a:latin typeface="+mn-lt"/>
                <a:ea typeface="+mn-ea"/>
                <a:cs typeface="+mn-cs"/>
              </a:rPr>
              <a:t> = new Mock&lt;</a:t>
            </a:r>
            <a:r>
              <a:rPr lang="en-US" sz="1200" kern="1200" dirty="0" err="1">
                <a:solidFill>
                  <a:schemeClr val="tx1"/>
                </a:solidFill>
                <a:latin typeface="+mn-lt"/>
                <a:ea typeface="+mn-ea"/>
                <a:cs typeface="+mn-cs"/>
              </a:rPr>
              <a:t>IAdminRepository</a:t>
            </a:r>
            <a:r>
              <a:rPr lang="en-US" sz="1200" kern="1200" dirty="0">
                <a:solidFill>
                  <a:schemeClr val="tx1"/>
                </a:solidFill>
                <a:latin typeface="+mn-lt"/>
                <a:ea typeface="+mn-ea"/>
                <a:cs typeface="+mn-cs"/>
              </a:rPr>
              <a:t>&gt;();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var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mockResourceRepository</a:t>
            </a:r>
            <a:r>
              <a:rPr lang="en-US" sz="1200" kern="1200" dirty="0">
                <a:solidFill>
                  <a:schemeClr val="tx1"/>
                </a:solidFill>
                <a:latin typeface="+mn-lt"/>
                <a:ea typeface="+mn-ea"/>
                <a:cs typeface="+mn-cs"/>
              </a:rPr>
              <a:t> = new Mock&lt;</a:t>
            </a:r>
            <a:r>
              <a:rPr lang="en-US" sz="1200" kern="1200" dirty="0" err="1">
                <a:solidFill>
                  <a:schemeClr val="tx1"/>
                </a:solidFill>
                <a:latin typeface="+mn-lt"/>
                <a:ea typeface="+mn-ea"/>
                <a:cs typeface="+mn-cs"/>
              </a:rPr>
              <a:t>IResourceRepository</a:t>
            </a:r>
            <a:r>
              <a:rPr lang="en-US" sz="1200" kern="1200" dirty="0">
                <a:solidFill>
                  <a:schemeClr val="tx1"/>
                </a:solidFill>
                <a:latin typeface="+mn-lt"/>
                <a:ea typeface="+mn-ea"/>
                <a:cs typeface="+mn-cs"/>
              </a:rPr>
              <a:t>&gt;();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var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sut</a:t>
            </a:r>
            <a:r>
              <a:rPr lang="en-US" sz="1200" kern="1200" dirty="0">
                <a:solidFill>
                  <a:schemeClr val="tx1"/>
                </a:solidFill>
                <a:latin typeface="+mn-lt"/>
                <a:ea typeface="+mn-ea"/>
                <a:cs typeface="+mn-cs"/>
              </a:rPr>
              <a:t> = new </a:t>
            </a:r>
            <a:r>
              <a:rPr lang="en-US" sz="1200" kern="1200" dirty="0" err="1">
                <a:solidFill>
                  <a:schemeClr val="tx1"/>
                </a:solidFill>
                <a:latin typeface="+mn-lt"/>
                <a:ea typeface="+mn-ea"/>
                <a:cs typeface="+mn-cs"/>
              </a:rPr>
              <a:t>ResourcePlanService</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mockProjectRepository.Object</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mockDataUtilities.Object</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mockAdminRepository.Object</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mockResourceRepository.Object</a:t>
            </a:r>
            <a:r>
              <a:rPr lang="en-US" sz="120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398E274-596A-4360-A7B6-89A2326A690B}" type="slidenum">
              <a:rPr lang="en-US" smtClean="0"/>
              <a:t>12</a:t>
            </a:fld>
            <a:endParaRPr lang="en-US"/>
          </a:p>
        </p:txBody>
      </p:sp>
    </p:spTree>
    <p:extLst>
      <p:ext uri="{BB962C8B-B14F-4D97-AF65-F5344CB8AC3E}">
        <p14:creationId xmlns:p14="http://schemas.microsoft.com/office/powerpoint/2010/main" val="279458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8E274-596A-4360-A7B6-89A2326A690B}" type="slidenum">
              <a:rPr lang="en-US" smtClean="0"/>
              <a:t>13</a:t>
            </a:fld>
            <a:endParaRPr lang="en-US"/>
          </a:p>
        </p:txBody>
      </p:sp>
    </p:spTree>
    <p:extLst>
      <p:ext uri="{BB962C8B-B14F-4D97-AF65-F5344CB8AC3E}">
        <p14:creationId xmlns:p14="http://schemas.microsoft.com/office/powerpoint/2010/main" val="2376176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second test to complement first  </a:t>
            </a:r>
          </a:p>
          <a:p>
            <a:endParaRPr lang="en-US" dirty="0"/>
          </a:p>
          <a:p>
            <a:r>
              <a:rPr lang="en-US" dirty="0"/>
              <a:t>Refactor</a:t>
            </a:r>
          </a:p>
          <a:p>
            <a:endParaRPr lang="en-US" dirty="0"/>
          </a:p>
          <a:p>
            <a:r>
              <a:rPr lang="en-US" dirty="0"/>
              <a:t>Add</a:t>
            </a:r>
            <a:r>
              <a:rPr lang="en-US" baseline="0" dirty="0"/>
              <a:t> third test on other error conditions</a:t>
            </a:r>
            <a:endParaRPr lang="en-US" dirty="0"/>
          </a:p>
        </p:txBody>
      </p:sp>
      <p:sp>
        <p:nvSpPr>
          <p:cNvPr id="4" name="Slide Number Placeholder 3"/>
          <p:cNvSpPr>
            <a:spLocks noGrp="1"/>
          </p:cNvSpPr>
          <p:nvPr>
            <p:ph type="sldNum" sz="quarter" idx="10"/>
          </p:nvPr>
        </p:nvSpPr>
        <p:spPr/>
        <p:txBody>
          <a:bodyPr/>
          <a:lstStyle/>
          <a:p>
            <a:fld id="{5398E274-596A-4360-A7B6-89A2326A690B}" type="slidenum">
              <a:rPr lang="en-US" smtClean="0"/>
              <a:t>14</a:t>
            </a:fld>
            <a:endParaRPr lang="en-US"/>
          </a:p>
        </p:txBody>
      </p:sp>
    </p:spTree>
    <p:extLst>
      <p:ext uri="{BB962C8B-B14F-4D97-AF65-F5344CB8AC3E}">
        <p14:creationId xmlns:p14="http://schemas.microsoft.com/office/powerpoint/2010/main" val="2246698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7/27/2017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7/27/2017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7/27/2017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7/27/2017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7/27/2017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7/27/2017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7/27/2017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mage result for my code doesn't work i have no idea w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86427"/>
            <a:ext cx="12192000" cy="4611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838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45300262"/>
              </p:ext>
            </p:extLst>
          </p:nvPr>
        </p:nvGraphicFramePr>
        <p:xfrm>
          <a:off x="0" y="1"/>
          <a:ext cx="12192000" cy="1645920"/>
        </p:xfrm>
        <a:graphic>
          <a:graphicData uri="http://schemas.openxmlformats.org/drawingml/2006/table">
            <a:tbl>
              <a:tblPr firstRow="1" bandRow="1">
                <a:tableStyleId>{5C22544A-7EE6-4342-B048-85BDC9FD1C3A}</a:tableStyleId>
              </a:tblPr>
              <a:tblGrid>
                <a:gridCol w="5167086">
                  <a:extLst>
                    <a:ext uri="{9D8B030D-6E8A-4147-A177-3AD203B41FA5}">
                      <a16:colId xmlns:a16="http://schemas.microsoft.com/office/drawing/2014/main" val="4193089677"/>
                    </a:ext>
                  </a:extLst>
                </a:gridCol>
                <a:gridCol w="7024914">
                  <a:extLst>
                    <a:ext uri="{9D8B030D-6E8A-4147-A177-3AD203B41FA5}">
                      <a16:colId xmlns:a16="http://schemas.microsoft.com/office/drawing/2014/main" val="1321306906"/>
                    </a:ext>
                  </a:extLst>
                </a:gridCol>
              </a:tblGrid>
              <a:tr h="661075">
                <a:tc>
                  <a:txBody>
                    <a:bodyPr/>
                    <a:lstStyle/>
                    <a:p>
                      <a:r>
                        <a:rPr lang="en-US" sz="4000" dirty="0"/>
                        <a:t>Myth</a:t>
                      </a:r>
                      <a:r>
                        <a:rPr lang="en-US" sz="4000" baseline="0" dirty="0"/>
                        <a:t> of TDD</a:t>
                      </a:r>
                      <a:endParaRPr lang="en-US" sz="4000" dirty="0"/>
                    </a:p>
                  </a:txBody>
                  <a:tcPr/>
                </a:tc>
                <a:tc>
                  <a:txBody>
                    <a:bodyPr/>
                    <a:lstStyle/>
                    <a:p>
                      <a:r>
                        <a:rPr lang="en-US" sz="4000" b="1" kern="1200" baseline="0" dirty="0">
                          <a:solidFill>
                            <a:schemeClr val="lt1"/>
                          </a:solidFill>
                          <a:latin typeface="+mn-lt"/>
                          <a:ea typeface="+mn-ea"/>
                          <a:cs typeface="+mn-cs"/>
                        </a:rPr>
                        <a:t>Reality</a:t>
                      </a:r>
                    </a:p>
                  </a:txBody>
                  <a:tcPr/>
                </a:tc>
                <a:extLst>
                  <a:ext uri="{0D108BD9-81ED-4DB2-BD59-A6C34878D82A}">
                    <a16:rowId xmlns:a16="http://schemas.microsoft.com/office/drawing/2014/main" val="3016609151"/>
                  </a:ext>
                </a:extLst>
              </a:tr>
              <a:tr h="844259">
                <a:tc>
                  <a:txBody>
                    <a:bodyPr/>
                    <a:lstStyle/>
                    <a:p>
                      <a:r>
                        <a:rPr lang="en-US" sz="2800" kern="1200" dirty="0">
                          <a:solidFill>
                            <a:schemeClr val="dk1"/>
                          </a:solidFill>
                          <a:latin typeface="+mn-lt"/>
                          <a:ea typeface="+mn-ea"/>
                          <a:cs typeface="+mn-cs"/>
                        </a:rPr>
                        <a:t>TDD</a:t>
                      </a:r>
                      <a:r>
                        <a:rPr lang="en-US" sz="2800" dirty="0"/>
                        <a:t> is </a:t>
                      </a:r>
                      <a:r>
                        <a:rPr lang="en-US" sz="2800" b="1" dirty="0"/>
                        <a:t>the</a:t>
                      </a:r>
                      <a:r>
                        <a:rPr lang="en-US" sz="2800" dirty="0"/>
                        <a:t> right</a:t>
                      </a:r>
                      <a:r>
                        <a:rPr lang="en-US" sz="2800" baseline="0" dirty="0"/>
                        <a:t> way to write unit tests</a:t>
                      </a:r>
                      <a:endParaRPr lang="en-US" sz="2800" dirty="0"/>
                    </a:p>
                  </a:txBody>
                  <a:tcPr/>
                </a:tc>
                <a:tc>
                  <a:txBody>
                    <a:bodyPr/>
                    <a:lstStyle/>
                    <a:p>
                      <a:r>
                        <a:rPr lang="en-US" sz="2800" dirty="0"/>
                        <a:t>TDD is </a:t>
                      </a:r>
                      <a:r>
                        <a:rPr lang="en-US" sz="2800" b="1" dirty="0"/>
                        <a:t>one</a:t>
                      </a:r>
                      <a:r>
                        <a:rPr lang="en-US" sz="2800" dirty="0"/>
                        <a:t> technique</a:t>
                      </a:r>
                      <a:r>
                        <a:rPr lang="en-US" sz="2800" baseline="0" dirty="0"/>
                        <a:t> for writing tested code</a:t>
                      </a:r>
                      <a:endParaRPr lang="en-US" sz="2800" dirty="0"/>
                    </a:p>
                  </a:txBody>
                  <a:tcPr/>
                </a:tc>
                <a:extLst>
                  <a:ext uri="{0D108BD9-81ED-4DB2-BD59-A6C34878D82A}">
                    <a16:rowId xmlns:a16="http://schemas.microsoft.com/office/drawing/2014/main" val="24642598"/>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149793831"/>
              </p:ext>
            </p:extLst>
          </p:nvPr>
        </p:nvGraphicFramePr>
        <p:xfrm>
          <a:off x="0" y="1632858"/>
          <a:ext cx="12192000" cy="1219484"/>
        </p:xfrm>
        <a:graphic>
          <a:graphicData uri="http://schemas.openxmlformats.org/drawingml/2006/table">
            <a:tbl>
              <a:tblPr bandRow="1">
                <a:tableStyleId>{5C22544A-7EE6-4342-B048-85BDC9FD1C3A}</a:tableStyleId>
              </a:tblPr>
              <a:tblGrid>
                <a:gridCol w="5167086">
                  <a:extLst>
                    <a:ext uri="{9D8B030D-6E8A-4147-A177-3AD203B41FA5}">
                      <a16:colId xmlns:a16="http://schemas.microsoft.com/office/drawing/2014/main" val="4193089677"/>
                    </a:ext>
                  </a:extLst>
                </a:gridCol>
                <a:gridCol w="7024914">
                  <a:extLst>
                    <a:ext uri="{9D8B030D-6E8A-4147-A177-3AD203B41FA5}">
                      <a16:colId xmlns:a16="http://schemas.microsoft.com/office/drawing/2014/main" val="1321306906"/>
                    </a:ext>
                  </a:extLst>
                </a:gridCol>
              </a:tblGrid>
              <a:tr h="1219484">
                <a:tc>
                  <a:txBody>
                    <a:bodyPr/>
                    <a:lstStyle/>
                    <a:p>
                      <a:r>
                        <a:rPr lang="en-US" sz="2800" dirty="0"/>
                        <a:t>TDD takes a full commitment </a:t>
                      </a:r>
                      <a:br>
                        <a:rPr lang="en-US" sz="2800" dirty="0"/>
                      </a:br>
                      <a:r>
                        <a:rPr lang="en-US" sz="2800" dirty="0"/>
                        <a:t>(I have to drink</a:t>
                      </a:r>
                      <a:r>
                        <a:rPr lang="en-US" sz="2800" baseline="0" dirty="0"/>
                        <a:t> the Kool-Aid)</a:t>
                      </a:r>
                      <a:endParaRPr lang="en-US" sz="2800" dirty="0"/>
                    </a:p>
                  </a:txBody>
                  <a:tcPr/>
                </a:tc>
                <a:tc>
                  <a:txBody>
                    <a:bodyPr/>
                    <a:lstStyle/>
                    <a:p>
                      <a:r>
                        <a:rPr lang="en-US" sz="2800" dirty="0"/>
                        <a:t>TDD can be used </a:t>
                      </a:r>
                      <a:r>
                        <a:rPr lang="en-US" sz="2800" b="1" dirty="0"/>
                        <a:t>piecemeal</a:t>
                      </a:r>
                    </a:p>
                    <a:p>
                      <a:r>
                        <a:rPr lang="en-US" sz="2800" dirty="0"/>
                        <a:t>(I have to dip</a:t>
                      </a:r>
                      <a:r>
                        <a:rPr lang="en-US" sz="2800" baseline="0" dirty="0"/>
                        <a:t> my toe in)</a:t>
                      </a:r>
                      <a:endParaRPr lang="en-US" sz="2800" dirty="0"/>
                    </a:p>
                  </a:txBody>
                  <a:tcPr/>
                </a:tc>
                <a:extLst>
                  <a:ext uri="{0D108BD9-81ED-4DB2-BD59-A6C34878D82A}">
                    <a16:rowId xmlns:a16="http://schemas.microsoft.com/office/drawing/2014/main" val="145660764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78242157"/>
              </p:ext>
            </p:extLst>
          </p:nvPr>
        </p:nvGraphicFramePr>
        <p:xfrm>
          <a:off x="0" y="2852342"/>
          <a:ext cx="12192000" cy="883920"/>
        </p:xfrm>
        <a:graphic>
          <a:graphicData uri="http://schemas.openxmlformats.org/drawingml/2006/table">
            <a:tbl>
              <a:tblPr bandRow="1">
                <a:tableStyleId>{5C22544A-7EE6-4342-B048-85BDC9FD1C3A}</a:tableStyleId>
              </a:tblPr>
              <a:tblGrid>
                <a:gridCol w="5167086">
                  <a:extLst>
                    <a:ext uri="{9D8B030D-6E8A-4147-A177-3AD203B41FA5}">
                      <a16:colId xmlns:a16="http://schemas.microsoft.com/office/drawing/2014/main" val="375464209"/>
                    </a:ext>
                  </a:extLst>
                </a:gridCol>
                <a:gridCol w="7024914">
                  <a:extLst>
                    <a:ext uri="{9D8B030D-6E8A-4147-A177-3AD203B41FA5}">
                      <a16:colId xmlns:a16="http://schemas.microsoft.com/office/drawing/2014/main" val="2899030936"/>
                    </a:ext>
                  </a:extLst>
                </a:gridCol>
              </a:tblGrid>
              <a:tr h="851988">
                <a:tc>
                  <a:txBody>
                    <a:bodyPr/>
                    <a:lstStyle/>
                    <a:p>
                      <a:r>
                        <a:rPr lang="en-US" sz="2800" dirty="0"/>
                        <a:t>TDD is slower</a:t>
                      </a:r>
                      <a:r>
                        <a:rPr lang="en-US" sz="2800" baseline="0" dirty="0"/>
                        <a:t> than non-TDD</a:t>
                      </a:r>
                      <a:endParaRPr lang="en-US" sz="2800" dirty="0"/>
                    </a:p>
                  </a:txBody>
                  <a:tcPr/>
                </a:tc>
                <a:tc>
                  <a:txBody>
                    <a:bodyPr/>
                    <a:lstStyle/>
                    <a:p>
                      <a:r>
                        <a:rPr lang="en-US" sz="2600" dirty="0"/>
                        <a:t>TDD is slower than code-and-pray,</a:t>
                      </a:r>
                      <a:r>
                        <a:rPr lang="en-US" sz="2600" baseline="0" dirty="0"/>
                        <a:t> but </a:t>
                      </a:r>
                      <a:r>
                        <a:rPr lang="en-US" sz="2600" b="1" baseline="0" dirty="0"/>
                        <a:t>not slower</a:t>
                      </a:r>
                      <a:r>
                        <a:rPr lang="en-US" sz="2600" baseline="0" dirty="0"/>
                        <a:t> than other robust testing practices</a:t>
                      </a:r>
                      <a:endParaRPr lang="en-US" sz="2600" dirty="0"/>
                    </a:p>
                  </a:txBody>
                  <a:tcPr/>
                </a:tc>
                <a:extLst>
                  <a:ext uri="{0D108BD9-81ED-4DB2-BD59-A6C34878D82A}">
                    <a16:rowId xmlns:a16="http://schemas.microsoft.com/office/drawing/2014/main" val="377685721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95019616"/>
              </p:ext>
            </p:extLst>
          </p:nvPr>
        </p:nvGraphicFramePr>
        <p:xfrm>
          <a:off x="0" y="5660556"/>
          <a:ext cx="12192000" cy="995679"/>
        </p:xfrm>
        <a:graphic>
          <a:graphicData uri="http://schemas.openxmlformats.org/drawingml/2006/table">
            <a:tbl>
              <a:tblPr bandRow="1">
                <a:tableStyleId>{5C22544A-7EE6-4342-B048-85BDC9FD1C3A}</a:tableStyleId>
              </a:tblPr>
              <a:tblGrid>
                <a:gridCol w="5167086">
                  <a:extLst>
                    <a:ext uri="{9D8B030D-6E8A-4147-A177-3AD203B41FA5}">
                      <a16:colId xmlns:a16="http://schemas.microsoft.com/office/drawing/2014/main" val="375464209"/>
                    </a:ext>
                  </a:extLst>
                </a:gridCol>
                <a:gridCol w="7024914">
                  <a:extLst>
                    <a:ext uri="{9D8B030D-6E8A-4147-A177-3AD203B41FA5}">
                      <a16:colId xmlns:a16="http://schemas.microsoft.com/office/drawing/2014/main" val="2899030936"/>
                    </a:ext>
                  </a:extLst>
                </a:gridCol>
              </a:tblGrid>
              <a:tr h="995679">
                <a:tc>
                  <a:txBody>
                    <a:bodyPr/>
                    <a:lstStyle/>
                    <a:p>
                      <a:r>
                        <a:rPr lang="en-US" sz="2800" dirty="0"/>
                        <a:t>TDD is only for new code</a:t>
                      </a:r>
                    </a:p>
                  </a:txBody>
                  <a:tcPr/>
                </a:tc>
                <a:tc>
                  <a:txBody>
                    <a:bodyPr/>
                    <a:lstStyle/>
                    <a:p>
                      <a:r>
                        <a:rPr lang="en-US" sz="2800" dirty="0"/>
                        <a:t>TDD can be used</a:t>
                      </a:r>
                      <a:r>
                        <a:rPr lang="en-US" sz="2800" baseline="0" dirty="0"/>
                        <a:t> for any code change </a:t>
                      </a:r>
                      <a:endParaRPr lang="en-US" sz="2800" dirty="0"/>
                    </a:p>
                  </a:txBody>
                  <a:tcPr/>
                </a:tc>
                <a:extLst>
                  <a:ext uri="{0D108BD9-81ED-4DB2-BD59-A6C34878D82A}">
                    <a16:rowId xmlns:a16="http://schemas.microsoft.com/office/drawing/2014/main" val="356986625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553732740"/>
              </p:ext>
            </p:extLst>
          </p:nvPr>
        </p:nvGraphicFramePr>
        <p:xfrm>
          <a:off x="0" y="4664877"/>
          <a:ext cx="12192000" cy="995679"/>
        </p:xfrm>
        <a:graphic>
          <a:graphicData uri="http://schemas.openxmlformats.org/drawingml/2006/table">
            <a:tbl>
              <a:tblPr bandRow="1">
                <a:tableStyleId>{5C22544A-7EE6-4342-B048-85BDC9FD1C3A}</a:tableStyleId>
              </a:tblPr>
              <a:tblGrid>
                <a:gridCol w="5167086">
                  <a:extLst>
                    <a:ext uri="{9D8B030D-6E8A-4147-A177-3AD203B41FA5}">
                      <a16:colId xmlns:a16="http://schemas.microsoft.com/office/drawing/2014/main" val="375464209"/>
                    </a:ext>
                  </a:extLst>
                </a:gridCol>
                <a:gridCol w="7024914">
                  <a:extLst>
                    <a:ext uri="{9D8B030D-6E8A-4147-A177-3AD203B41FA5}">
                      <a16:colId xmlns:a16="http://schemas.microsoft.com/office/drawing/2014/main" val="2899030936"/>
                    </a:ext>
                  </a:extLst>
                </a:gridCol>
              </a:tblGrid>
              <a:tr h="995679">
                <a:tc>
                  <a:txBody>
                    <a:bodyPr/>
                    <a:lstStyle/>
                    <a:p>
                      <a:r>
                        <a:rPr lang="en-US" sz="2800" dirty="0"/>
                        <a:t>In TDD you don’t think about design upfront</a:t>
                      </a:r>
                    </a:p>
                  </a:txBody>
                  <a:tcPr/>
                </a:tc>
                <a:tc>
                  <a:txBody>
                    <a:bodyPr/>
                    <a:lstStyle/>
                    <a:p>
                      <a:r>
                        <a:rPr lang="en-US" sz="2800" dirty="0"/>
                        <a:t>You</a:t>
                      </a:r>
                      <a:r>
                        <a:rPr lang="en-US" sz="2800" baseline="0" dirty="0"/>
                        <a:t> can do </a:t>
                      </a:r>
                      <a:r>
                        <a:rPr lang="en-US" sz="2800" b="1" baseline="0" dirty="0"/>
                        <a:t>test-driven development </a:t>
                      </a:r>
                      <a:r>
                        <a:rPr lang="en-US" sz="2800" baseline="0" dirty="0"/>
                        <a:t>without test-driven design</a:t>
                      </a:r>
                      <a:endParaRPr lang="en-US" sz="2800" dirty="0"/>
                    </a:p>
                  </a:txBody>
                  <a:tcPr/>
                </a:tc>
                <a:extLst>
                  <a:ext uri="{0D108BD9-81ED-4DB2-BD59-A6C34878D82A}">
                    <a16:rowId xmlns:a16="http://schemas.microsoft.com/office/drawing/2014/main" val="212221559"/>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013291986"/>
              </p:ext>
            </p:extLst>
          </p:nvPr>
        </p:nvGraphicFramePr>
        <p:xfrm>
          <a:off x="0" y="3719997"/>
          <a:ext cx="12192000" cy="944880"/>
        </p:xfrm>
        <a:graphic>
          <a:graphicData uri="http://schemas.openxmlformats.org/drawingml/2006/table">
            <a:tbl>
              <a:tblPr bandRow="1">
                <a:tableStyleId>{5C22544A-7EE6-4342-B048-85BDC9FD1C3A}</a:tableStyleId>
              </a:tblPr>
              <a:tblGrid>
                <a:gridCol w="5167086">
                  <a:extLst>
                    <a:ext uri="{9D8B030D-6E8A-4147-A177-3AD203B41FA5}">
                      <a16:colId xmlns:a16="http://schemas.microsoft.com/office/drawing/2014/main" val="375464209"/>
                    </a:ext>
                  </a:extLst>
                </a:gridCol>
                <a:gridCol w="7024914">
                  <a:extLst>
                    <a:ext uri="{9D8B030D-6E8A-4147-A177-3AD203B41FA5}">
                      <a16:colId xmlns:a16="http://schemas.microsoft.com/office/drawing/2014/main" val="2899030936"/>
                    </a:ext>
                  </a:extLst>
                </a:gridCol>
              </a:tblGrid>
              <a:tr h="849954">
                <a:tc>
                  <a:txBody>
                    <a:bodyPr/>
                    <a:lstStyle/>
                    <a:p>
                      <a:r>
                        <a:rPr lang="en-US" sz="2800" dirty="0"/>
                        <a:t>TDD is painstaking</a:t>
                      </a:r>
                    </a:p>
                  </a:txBody>
                  <a:tcPr/>
                </a:tc>
                <a:tc>
                  <a:txBody>
                    <a:bodyPr/>
                    <a:lstStyle/>
                    <a:p>
                      <a:r>
                        <a:rPr lang="en-US" sz="2800" dirty="0"/>
                        <a:t>TDD can give you coding satisfaction</a:t>
                      </a:r>
                      <a:r>
                        <a:rPr lang="en-US" sz="2800" baseline="0" dirty="0"/>
                        <a:t> sooner</a:t>
                      </a:r>
                      <a:endParaRPr lang="en-US" sz="2800" dirty="0"/>
                    </a:p>
                  </a:txBody>
                  <a:tcPr/>
                </a:tc>
                <a:extLst>
                  <a:ext uri="{0D108BD9-81ED-4DB2-BD59-A6C34878D82A}">
                    <a16:rowId xmlns:a16="http://schemas.microsoft.com/office/drawing/2014/main" val="2742210951"/>
                  </a:ext>
                </a:extLst>
              </a:tr>
            </a:tbl>
          </a:graphicData>
        </a:graphic>
      </p:graphicFrame>
    </p:spTree>
    <p:extLst>
      <p:ext uri="{BB962C8B-B14F-4D97-AF65-F5344CB8AC3E}">
        <p14:creationId xmlns:p14="http://schemas.microsoft.com/office/powerpoint/2010/main" val="98422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r>
              <a:rPr lang="en-US" dirty="0"/>
              <a:t>enhancing LEGACY CODE</a:t>
            </a:r>
          </a:p>
        </p:txBody>
      </p:sp>
      <p:sp>
        <p:nvSpPr>
          <p:cNvPr id="3" name="Content Placeholder 2"/>
          <p:cNvSpPr>
            <a:spLocks noGrp="1"/>
          </p:cNvSpPr>
          <p:nvPr>
            <p:ph idx="1"/>
          </p:nvPr>
        </p:nvSpPr>
        <p:spPr>
          <a:xfrm>
            <a:off x="438974" y="1887410"/>
            <a:ext cx="6965830" cy="1580733"/>
          </a:xfrm>
        </p:spPr>
        <p:txBody>
          <a:bodyPr>
            <a:normAutofit/>
          </a:bodyPr>
          <a:lstStyle/>
          <a:p>
            <a:r>
              <a:rPr lang="en-US" sz="2400" dirty="0"/>
              <a:t>Before you can do TDD on legacy code, it may need to be refactored for testability</a:t>
            </a:r>
          </a:p>
          <a:p>
            <a:r>
              <a:rPr lang="en-US" sz="2400" dirty="0"/>
              <a:t>Untested high-confidence </a:t>
            </a:r>
            <a:r>
              <a:rPr lang="en-US" sz="2400" dirty="0" err="1"/>
              <a:t>refactorings</a:t>
            </a:r>
            <a:r>
              <a:rPr lang="en-US" sz="2400" dirty="0"/>
              <a:t> are better than no tests</a:t>
            </a:r>
          </a:p>
        </p:txBody>
      </p:sp>
      <p:pic>
        <p:nvPicPr>
          <p:cNvPr id="1026" name="Picture 2" descr="Image result for working effectively with legacy c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4415" y="2675525"/>
            <a:ext cx="3129382" cy="41469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3473261"/>
            <a:ext cx="3122971" cy="830997"/>
          </a:xfrm>
          <a:prstGeom prst="rect">
            <a:avLst/>
          </a:prstGeom>
          <a:noFill/>
        </p:spPr>
        <p:txBody>
          <a:bodyPr wrap="none" rtlCol="0">
            <a:spAutoFit/>
          </a:bodyPr>
          <a:lstStyle/>
          <a:p>
            <a:pPr algn="r"/>
            <a:r>
              <a:rPr lang="en-US" sz="2400" b="1" dirty="0">
                <a:solidFill>
                  <a:schemeClr val="accent6">
                    <a:lumMod val="40000"/>
                    <a:lumOff val="60000"/>
                  </a:schemeClr>
                </a:solidFill>
              </a:rPr>
              <a:t>From Code Camp 4</a:t>
            </a:r>
          </a:p>
          <a:p>
            <a:pPr algn="r"/>
            <a:r>
              <a:rPr lang="en-US" sz="2400" b="1" u="sng" dirty="0">
                <a:solidFill>
                  <a:schemeClr val="accent6">
                    <a:lumMod val="40000"/>
                    <a:lumOff val="60000"/>
                  </a:schemeClr>
                </a:solidFill>
              </a:rPr>
              <a:t>go/</a:t>
            </a:r>
            <a:r>
              <a:rPr lang="en-US" sz="2400" b="1" u="sng" dirty="0" err="1">
                <a:solidFill>
                  <a:schemeClr val="accent6">
                    <a:lumMod val="40000"/>
                    <a:lumOff val="60000"/>
                  </a:schemeClr>
                </a:solidFill>
              </a:rPr>
              <a:t>TDDRefactoring</a:t>
            </a:r>
            <a:endParaRPr lang="en-US" sz="2400" b="1" u="sng" dirty="0">
              <a:solidFill>
                <a:schemeClr val="accent6">
                  <a:lumMod val="40000"/>
                  <a:lumOff val="60000"/>
                </a:schemeClr>
              </a:solidFill>
            </a:endParaRPr>
          </a:p>
        </p:txBody>
      </p:sp>
      <p:pic>
        <p:nvPicPr>
          <p:cNvPr id="5" name="Picture 4"/>
          <p:cNvPicPr>
            <a:picLocks noChangeAspect="1"/>
          </p:cNvPicPr>
          <p:nvPr/>
        </p:nvPicPr>
        <p:blipFill>
          <a:blip r:embed="rId4"/>
          <a:stretch>
            <a:fillRect/>
          </a:stretch>
        </p:blipFill>
        <p:spPr>
          <a:xfrm>
            <a:off x="3208106" y="3468143"/>
            <a:ext cx="4440758" cy="3389857"/>
          </a:xfrm>
          <a:prstGeom prst="rect">
            <a:avLst/>
          </a:prstGeom>
        </p:spPr>
      </p:pic>
      <p:sp>
        <p:nvSpPr>
          <p:cNvPr id="7" name="AutoShape 6" descr="data:image/png;base64,iVBORw0KGgoAAAANSUhEUgAAAQEAAAEBCAYAAAB47BD9AAAAGXRFWHRTb2Z0d2FyZQBBZG9iZSBJbWFnZVJlYWR5ccllPAAAMCVJREFUeNrsnV2MHcd153tI6iOxFI1AIbAdIxm9mC8WPFoJ2LWTXQ73gQ5iSx5BLyszgKgX28HC+jKBXcsPFF9oBaApCfbClv1ACljJ2BeZkp0AsYFwmM1CWUC2RpAelnrJaJNYuwFkjyI6q6VW1vav1WdcU7equqq/bnff8wcuLnnn3v6orvOv/zl16lSWKRQKhUKhUCgUCoVCoVAoFAqFQqFQKBQKhUKhUCgUCoVCoVAoFIqJY0mbYHy45ZZbVvO35fy1Ur7AQeMr8vdUbOevTeP//PvN/LVVvrZ/8pOfbOoTUBJQ9Gfsa6VB/175bhr9PCGkACG8xntODhv6xJQEFM1Hd4z+46XBr47wNiAGyOAlJQYlAUWc0a+XMn5twrcKEVzgXUlBSWDRjX65NPrPlka/3OR4H/7wh7MPfehD2bXXXpt99KMf3fWZgM/5exVef/317Gc/+9nO/996663s1Vdf3fU3+zs1sV2SwrMlKWxpz1ASmLrhr5SGf3ddeZ8fY8e4zX/PC0IGkIS858Zc93DEFJ7MX+eUEJQE1PDLkRtDP3DgQPFvGeGrIEZojuCu/1epCpeC4HpiyeHixYvFtdQkBiUEJYHRG//RUuqvpxj92tpaYWghYxNj5sW/MbBYA28LQgxcp7ggVe4G12m+EuMIT+a/Oas9S0lgDKP+ffnraIyPj8Fg9AcPHtwxJp/Bi+G05It3BiEE7kfefffF/Vy4cKF4j7wnYgjn8tcJVQdKAkMz/rXS+CtHfaQ2Rn/bbbc55T1GLgaPnO5zdO8K3LOoG16uGAb3+YMf/KAghUhCQB08nrfTOe2BSgLzlvzHs4qEHRnx77rrLqfhY/AbGxs7/vPUIUQIIdAuPkL44Q9/WCiGCmyVykBdBSWB3gxfpvYqjZ8Ozuszn/nM7DCWGz2jHu8RHX2ykLiCuEW260D7QAa8R7gKj+evx3JC2NaeqiTQFQHcXxr/cqhTM+Ij923Zq4ZfDSFNWyHgJok6qHAXlAyUBOYj+5G4n//852dGfTrv008/HSttFREuFG1Jm1a4Ttulm/CYtqaSQBPjZzg6EzJ+pCzGb0/p0VEZuRokzihKQAKf+9znZtwF2vY73/lOVRtrzEBJoJbxr5TGv5Zi/CJZv/e97+mo35E6QGlBCKarBQnQ5hVxA/74gC59VhKoMv7lUvbfn2r8jEgQgKIfEHPhOdhkEKEMzpZkoPECJYEZ414vR/9lnyT98pe/rMY/vOc2Q8oRZLBdEoG6CEoCO9L/0cyT6OMK+KnxD5MMHn744V3KgLgMzykwm4CLcI9mHy4wCVRN+WH8RKclGKXGP043gWcWiNPoLMIikkDp+38/8wT+7FGFzkMn0oDfeOAi8K9//euh4KGqgkUhgZDvT4fB7zelP53m9OnTg160o3DD9zxPnDgRUgULHytYmrDxByP/JKYcP35818iBGtB5/mnECyADSTqCAMRF8OBstsAzCEsT7QSr5ei/6hotMH4zTZUOwksxbRcBgj927JhPFWyW7sHC5RXsnaj8x/9fcY0QZ86cKSr3ANJQv/SlL2U/+tGP1GJyoIQgRyleMnZg9D/+8Y8LRcCsD68777wze+2117KtrZlQwAfz17/Lv/O/c1W4qSQwXgJ4OH/7Vv662v4b8vArX/lKdtVVV+2M/g899FD2xhtvqPWXCunkyZOFweBT006QweXLl0d9X5CZrOP45Cc/WdzX4cOHi/t95ZVX7Puj36znRLCSE8GzSgIj8//zB4fD90X7b7D/E088sSP/8f2/8IUv6OhvgRESIwEYCqrpU5/6VHbp0qVJ1DzA4AkS3nTTTdn+/fuLd+735Zdfdg0Eq3m/Wctfz+b95W2NCQyfAFZK+T/j/9vBP0YEpo102m8W5EL4qhjffvvtk5otQRUSKxClwGyQJxcEn+GOqccJ9o6cADD8513+P0Ehkf886EceeaRwAcYubztqxx2jcPnVgaj6KPH8888X6uYTn/jEzhJm3vncwnIZJ/iLXBH8r6k+/z0j7rgEAM9n1vw/D/PUqVMFCQAeNvJfs/78IOvOB9TTFIFrcOTIkR1XBxLEbXQUSaV/vVjWmFAlMCAC4IEwPF1tEwAPUhaX8KCZEiIOoHBDAoIuoKAInk4V3B+xoRtuuGFnBiEQJyBg+NoUZw72jJQAztif8xCfe+65nQQRJGxgTniUQN3QUduEqx5iSAVI9Z8pEQFTo8SKpB8xkHg2fjmT979HVQnMlwAezt5fATjj037jG9/YkXKkiZ49e3YyD4kOyf3J1FZEEc5ofO1rX/NuIPLVr351hkTlOmjzn/70p5MhWWYPUIyybwKzJfzfMTPyr6Y2hbhnRATA6H/c5c+KL0eHpArNlPx/Rn/q68nIxMjdlhrw7QkAXBuEmMVU+e1TTz21E3uZAug3xI+E2JhZ8sRLjpb9UZVAzwRw1EUAPCiRdTzAqdTxN0d/l4RtY40D7eXb7/C73/3uTFsimU3VIPkEuAgeP3p04B6YJZB8Au7NowhWp6IIlkZAAMj/+0MEIDMAU5Gm+NzMZYf8WObum9wvxnz+/Hnv8Q8dOjSjGlBcIRCHYRp2Cs9BgsxCksRHiB04cDYn5HtUCXRHAIz+jywKASDzmd7EHw2BEZh8hyZqwMwQtPHMM8/MzJljAFVuCKMnWYY8k7HPyNC+zBzQRigCmT1wxGNGrwj2DJwAziwKATD642PHbgXu2s4rBcROQiO6PSrGbpNOzIARFDIL7Vg8BtguJvEYjxo4OuY8gr1KAMMZ/WVxUxUk/6Fu9mNqhiDnQR2srKwUrxjwPe7p5z//+ajjNC5F4MkuHG0ewd4BEgCpwDOJQFMkAAyRRJ1Yw+J+mbZrmv6cGhA0jUHSbWMIi++gWMY+nWgTAW6PJ1gIEbyU/+1/jOn+lgZIADOpwFMjAEZ/7idW+ssI3UbyU2pA0HcMuzBLDIFVVPcZPOxgIfkojuloqhMdGtOio70DIgApBrprWJSpsqkQQJ3R/5vf/GaR1NPG4qfUgGBoZExVBZx3zNOJtiKQAixWgRIULIuOnhjLMuSlAZEAw9OaTQBmItCY8wBkYVPK6M+9Mvq3uYzXTDyyUWfJcB1VACrKgg/+WdKOBEED/XKzVASDr1u4ZyAE8KhNADS0JKeMnQAwENY1pBAARkIEv00CwPh9BODKEIxVKhBVap0GyYRMaZOhgPskj4N3cREc06e4tqNYZ7B3AARwNHPkApD7L5KZYNgYqwDLCj06fGzkv8vKR9RTTA0IxoLce7OeX2z7EO/h+zzfMdV6kMxCmdWBzHhm1j2QQ/Bm/kz/Rt0BPwE4A4HMxcrqNk/wZRSjv1nVKAZdZtxxHagR1/XEBgRT4h4QX8q9t30NfcEMWsvUrQM3DzlQuGeOBIDhz2wKQgcSAiBVc6yLgcxS11XgPhn9uyx9JtVzfOdvE5AZ8QXuJ1ZdjDWxSLamlzb2LKg6X/b3QWLfHM89sy+A7AQM6Dye7KxJQLY6wwD7qN8XqgHQxbSduZUbcp/zT6kOgQnIjiChkAB910ovlgHvDlUCu+MA6/ZIIAtUJBA4ZVy4cKHoKH0QQBcBwRQ3BGUXKl4yBeC2ynoJ3ANHXGS93BBXScDYGnwXzFzzKa0I9AGjIDqOnExxHeogtE6gqxqCkA5KjsSk1PjAWJWdOWNAf3bg0TIOtvBKwBkHkKmiFD9yCkBG0nkI2nUhl+mQBw8e9HbcLmIuMv0XO/pzHVLea8yg31K+XEjQEx8YXDGSXqcIy/JgR+0RQzoA0pTMuKnIfaaOyDOPgWTUtZ1nz9JeV2ESEJshmDL6+wqh+MAzv/fee1u9jnkTAe3A9DbPkvuzllV/MHcVlvLPNoZyzUs9EgAy6EVXHIBGa6NQxhBBR0AW+8p4+UbGtvLs284QDI3+KaXGprCWIKS+JKMQAsAdc/TrwUwb9ukOPOrqOOZijCnGARgJmEtO2fWYToSL4MlESxqZuw4IyjZvKQTAuan5P0UCEIKTmS2IYOhuQS/uQBkV/aI9QrJDEJCppCmDjs9sADIx1rD5Hn41WWhk5KWiywxBieXUXQw19cCvuAD0c1zCIbsFSz0QwErpBuwKBsredwG5NFnUyaijE6GWYkfvLjME6ywa6mIx1Bgg7lign9+YP9utqbsDj9oEgAGIj4xsWrQNQlE9yOGU/QOkxHfsDEJXGYKyGCqFALpYDDUWSNB7yG5Bp+5A3nHpKY/YElfmUOmMU3cDQtK47pr8mBkEyJU17y64NhWJGf1TF0Nxb7gki7wNPAqAtsMl4AXxW7UUVuZdjahrJTATDDT3CZjC3HBT0CmI0qeQoagCX2yhi4AgxF1n9F+knI9QW0g8wJMKP9clx52RQJkavGpLSUkKmkp9+rZUAYRIpmRsqW6My2fMXWQIxi7l5ro4f8psyKI8XyFox65GK2UOzXRIoFwxNcNusjhoinvet4GU6USfMXeVIRhTBUhH/7DiEyJ98MEHXfGa++a10rArJcCUoDcYqKNEnJT2jb6oBZ8xdxUQlFWBOvrXB7M7QtSOAC/2cnwSJFCy2X326CQ3TUccY5WgviFFVV01BkLG1uWSYReJ6OgfD9w3eQaebebvL6fUR68EnCpARicdLdJluDmdGFIBXWcI8nshAimDps8zXeUJqXumDHtXA61OEZYqYNfGIbAdU0vSAClz44pfS3GZTmShjVXiegddZwiKQgEPPfSQ9zoUfpD9KTUJeVaQqqX0qEv4ZE6yvVUpblsJOFVAlU+piAME6iPRqoBgW+SLGuiyDNqiqLshqYHWSMAVC5Dcd/vGFe0jFBBkWbO2/bCUnQyI2IcjNnC0z9hAm0pAVcAcEQoIkr+uUDXQKQn4ZgRUBfSDUEAQH14j96NUA+t95Q20pQTWM0fJMFUB/SCUIahtP1o1sFyq69GQwHFbBQgJqD/aLfoKCCq6VwOOmM7doyCBcqXgriCGGaTSeeRuoQHB8asBWz0bWCnX4AxeCdxnfyDSpq+6+osMDQiOXw1IApZjYVEvaqARCZTTGOvWZztrBNQf7ccdcEEDguOBkDV24yCCta6nC5sqgRmpIjdBWqmuEegevoU7SsDjAWQttuLZq+G+IZPA3faoJDehUrQ/OWmvOtSA4PggLgFK2pU8NEgScAUETRbransrhX80kVWHmpcxPrAoTJ6ZQw0s5/a2PkQlcLfPFXAsilD0BAhAZ2TGCWZzTDuy8NkhksAuZjKz1lSKKhTpMAOEUobPdAm6yiCsRQKlNFl2qQD1RxWK+i6d1Jj0qIH1wZCAS5pIJVqNBSgU9SEDqCcL9LNDIoEZV0ByA7rY6lqhWBSI/TDT5ijxPgwlUM4KOF0BpIwmqCgU7bgEjrhA1sUswb42XAG52EVODjILqABzmo72sR8oEXz5DS6UpFdDqKgqifDbq8ukxqB5TD5DRrpmZPg9z8V+NnweqldoqjxGJI4vBC/ndl23fOb6jtlOvnPLccS1XMS0c9qadHDa3bFBD/Z3bt4ksG53/kWfFaAN2BHITOHlIVIgVAzCNmaMXPan4/eyMw0Gwvd9JIAxCwmYf6OWPXkCphKT7/Ab/uYihyoSoCPKeeTYGCrXaRYvleuWz8xzm4Ys9+w6N21gz5Ev4nQn7UL/oa2wLUtdr83VHShzmFfMz8wAxqKSAA8MAuD+b7311uLdzJ4UyC5DtkH6lgKbkN/ZIwP/Z8TkfHZdAVEKLlmZCrNoify7jeOaxxSFwLZsvBa1P2H0poq0wMrC1XnGBNZ8rsAiTwuKUUi+PqMXhmnPlEiOuC3NMWDPlNAuBcDLjrnwfxktRUaHDLfuvR04cKDxsUIQFcUoiHLgtcjxJUkc8uz/uDZPEjio8YAwg8s70jbFn41RA6ng2ciIYhpxHeOEYPi3OTL5NkStA7lOyNC3MnKRIPbkUVsH50kCM1OD8sAWmQSkDeqmSvO7UHGQGHcEmJuZYqAcT9RJXeluXpNdy9BWHk0JlBfHlD0rlQQynxpYnwsJlPGAZZcKWPSpQdMwGMkIfPGyJf4TTzyRvfDCC8W7S/p5lpEW4He87EAhx4IEZDWhfU0y5dTEHTBnBURRdLE2BPXEcWmHKvdo6jDdIdezK6fqW0HK7IA3HnDx4sVMke0YsukimRFwmfKytx/nM9mR2GdcYuC24uL7jNbHjh3b5X7INfAZz0eURh3j5TdCJCgMuYa2YwN0+tOnT2fHjx8vXlz3Ig8u3Dtt7FFxBAc3+nYHNB5QAQyEaL1jbrcAhIAxu6blIIhQ6XB+x8tua18AyVQCoRElRuHwewwSFcBncg1d+O60jblpp7oE3ccFUkhg1e7wGg/Y/bDwZ+uW9ZLZlVTDkt/ZJCBBQdwF+VtqXMCMdYi/LqTgihm0BdnmzBMZX8i4gOPZrc6dBMyL0lTh3QYhUfOUdjELTqZKdYgAAxWjkRH80qVLu/z3JvLd7JBmOawupgvNa1/0uEDg2a20tbQ4KibgCkLIRakr8P5oLBly5p4Ldu4EPr+Qp8vg+b4vOCjS2JVui0sAAUh6r5yD9ekirc+fPz8zmkBWclxX/oIr8Mu/U6Y+fffsOvepU6eK79AGkJr2rfcJ1wzIdhEXiA0Mrob8xUUHHZfOTpsQ0JLP7E5sGrirg2PAGJlr6s00GJsE+B3nlVwD6TDms5HOhPGJEUsKr8QcfEYnIxLXZgeBzUChC757dp1biEzIxhdbWTSXQLYxd2CtDRJYilQCj2bWlkiMLIx6J06c0OXDBjHSJvZoiaHYhm0G68zvyzF8QSHxz+WYkmJq/s4+hnlc+b59XNcI7zoHMp3vcSzz2u3jV92z69xyTFWYhpXnpIhCAqSkWziXt9MdfZHA+cyYIuRhQQKAfHZ9YApFdwOLlB1jbYilvDdz27u56TliA4OrLldAGVuh6D4mYCqzKje9ExIoI5DLLhKwk14UCkV3RODJHFzpQwnMsI1Mhek+gwpF95BpQs+CrV5IYNnBPjNSRaFQdAMzGS1mkE5FzBThahVDKRQiV10rAJnq0wGjMyWw3AcJXKdKQBEDu96A7T4qmsUEPErg43OJCagSUCjmR7RtK4HkkuNmhFJJQKHoLyZg21+Jld6VgMlE6g4oFHNHLySwrO2sUMwXFcHBft0BuQh1BRSK/hAKDjZdUhwkAdfBXYUlFArFXLHaGQlkLVYvUSgUw8QebQKFQklAoVCMJCbQ5tZvSgIKxYjQZSA+eVfiRUsB5X6p7mKWA3dV7uHfLK22d+Ftck5Yn0Csr7oQ5zK3DO8Ksj25q1oQcJUdawvcu7S/rxpSX+0wYCz3SgKLUluQDid7xIe+4/o3bcOimdSCK1J8M7QTkZAE55PiphiDbz+DJkTE/VM7MWa7saprTgXtzmKk0Ln5m5CkbHceqpU4YRDAP9cbCfQhT+Y98lO0s0nNexm1UjojBifVilOBIXDNHMPeiagOmlzLPNufNmefBYq8yt4Fig5IQKoJdVVvfp7gnuhEfXd+9uBrYyTl+p966qmi7mNdpdbWtdQlANq/ad/i+jkG7aBE0AEJyCgztdhACgHYFX67JgA5n7R7yEjEkI4cOZKsCGKuxaxK7IsRdEEAdrxFXCLf96X8O8poAbDdKwlMEVUEILsD4XO7Rlh+T61/6v6nyFhkt8/oxM8n4GWPZlwnv/NJdpHUjISxCMUiQtciMlz2DKhLClyvy6A5H5uU+uIdEBG/dU2dcT3ENBagJP5mkx/rFGE5AvoIgI5/++23B6vj8DkdjVHn0KFDhcFUFWE1d+BxnZPy0hzTZXR8xs5CXJe9y5FpmLHbe2N8vmvhXsSQfNKaEZr2oR3rwNx0xCYfFE3IiFEGkJ1vC7epbGraZSGfhScB2TnIBToWhp3iV/LdmEi9bxTHoGLPyXf4ri8AGWsArpJggI1lZEv0LuE6P/fG57EuDQTkageUSSwZjgFdxDgWngRCo3HdkS3G/3VJbzHqVPhIAwOoCrLJVKPr/vuQ0T4XAqWTOupBWi7I9myKeiSwHZKzU1ABrg6IQfk6VBvw+d50/DpML+6B7x6r2sAF/PA+4CND3/2EgGpwuUeLvsV5IxLI5dWmS67KKDN2+EaIusaYMvr5zlsXPp+4Sgm42oARuK89JVwqhF2W67a/Tz10kXPfJyrqeGx3RgJTh69jNDHGuueFXJsQD0brMoBQ5/dNcfqCjV20gy8uUhe+3459SjtUx8M1WPdGAmNuWJjV1wG7VAG+kbmNVFffKOhz3Tx73veWdutriy5UyBST29pCTJ4ALLPq6iA07FjztH3uTNf34yPONvZ19BkP9+r6m68N+tpj0tcWzArUJeIpLnDrusJ3DAlsZxNEKDOtD9+ui9GvrQ7SVzzA1xY6avuJzaH2Gvtue+qQgBjKmIMtvhGjawPoMqCaOqU2b2ObQnB5nmTZFmJI4KV5jRSK+RChYpiuq8dV3Wx6/FruwBSUQIh1u4wLdOlujO15oFx8MyVjave+lIDH3XuzDxLY9CmBMY8kvo7WtUT1qaguycdnAJxvnsThi2GQqKVqc7ZPety9xkqgVkxALmaqNQXGel6fQaca1LwVhcYK3H3DQ+bbnZOAKxHB7FRjJYJ5ZZb5Rvs2zut6FiF14RuJ6yo8lka30RY6O7D7Wcjz8JB5L0pg5kSmAY11DQEG4GJWKfLZNwHR8Zu0Jdecmn3XJhFW1WNMOb/m+rsJ0fEst/PPtvsiga0pugS+9Niu16D7DDN1JI35bSgFuC1Vwvd9y5GriNiX6qxqYPez8LgCm22cI5YEXvKRwJhnCHwGEiqy0QZ8S3Qx5Dqdn5WAvih7Ve6AT5XEPle+e+rUqdafQVfLuMcGUYeeku69ksDMyeSixszYGEmoIEeTkTkk7WXPAF/nT/HJaf8HH3zQ+beYgiA+QoohwTYKs4ZWPyoRVJb4f2muJCAXRQcYc22BkKEgcVOq39IWUoqrqmCn77yc6+mnn44aiTmXzwhDBGeCZbs+GRoyQgiS67TPnZq6TLDLt2qTNuQcTQaaMQ9SZlFZz7PcauM8Swm+yS8ya6eTF154oXinsk1fy0+7AMZeNepDerLLjdnRpeKuXaEHI68aiauq+3I+jBTVZcZgWP3H73xEwfVRfzDWIEPXwXkxUjrhNddcEzw3o7prxyRqAIYIic6OsYemBs1dhlzHknNKgNXc+yGl4OrQ4gGQPKB2pf0883tbauM8KdWGUQNr9oORzj9mEqBIpq/klzmitD2qcN7QcX0FOEOgo6TW2+c6KC7iUhRSujvGtYJMpNOmXrOoLp9r4SuDNmWYQUHH82zN4FLqCVzwuQRTeDh04K6LifgMtq0KsnWPV7e2oUkATev7c826WYibBLpaM1CHBDZcD19GiyksRmFEpCP2mWdOp6e8eNOqvkhxXIC6hJJS5dgExNmW8XLt3IMvWKgkEB6U+3IHnCQgFzxml8C8JwJuyHDxfWMJTnbJoR1S2wISoPPLhiQx58TwiBngT7ehJsTnjtkUtavNP7knVBn3BDn63JSUZzFmAuhDCSwlXtiLmVFlCEj0lg481SkdM9jk6rQYjh0wbOOcQkASfDSTa2Kj/3XBOc2t0eXcbW2/ntoWBCQlcOgzEHkGU9iVWILVtLejIvRWfo83zkMJiEuwao8eKcklY4QYeZ+jipxzXsDIh7KSb95tMU8l4OlzrXbEVBJ4Nn/db5MA8lE2uli0h6VQ1FUxppKRMu+8m6rTo2qenRsJ5Be0Yd+ESDDZJVZJQLHIwIBlY9oYdez6jmlDfSiBOiXHz9kfSNbZlPZ8UyhSQN8nPvbcc88V/nwT99iMPXFMy64221g5aGJvDaZD1/yh/fnhw4ez/fv3FwFCnetVLAJQv0ePHi0WUEn/bxscU7ZYv3TpEirhT19//fW/afMcyWmHOcOt5G9/a39+/vz5olGYa+876Uah6BsYJiP+HKogbeWve5aWllpzCZLdgVyKcBGb6hIoFnX0Z+TnNacyaAzC5997773v56/lecUEwJMzkYoygNG0Qo5CMVTQt/H5m1Q++tUv/2f2//7xr4sX/26A9fz1Yk4Eq727AzEuAe4AboFCMRWgcGMWUpl4d/vl7PLf/3lh8O/mBu8z+j0f+N1s3/U3Zft++/ezK377D7K9yzelnIYg4QO5e3C2VxIoiWAme1CWpHqynBSKyRMAhv5///Z7+evp2iM9pHDVjZ/Lrj7wxWzpiutif3ZPXSJosivxjEvAdAbAV9JikYpFIoD33nkz++V///fZ9g8+nv2fVx5pJPX5Lcd4/1h/Whw7Amdy1+Bo3yQwwzpmemfVAhSFYioE8Par3yoMltG/Tbx3+c0dMrj8D38WSwRrvZFAmbAwkzgk04MoAQ0QKsaKUO1Gc/S/9Nd/nP3zTx8qDLYrcOxL//WPi3NFqAJmDVb6UgJOl4BZAkkWUjWgGCMk3yW0hJmg3z/95W3Z5b//s96ui3NxzgoiYNrw+72RQK4GUAJb5meyxh2wFFJ3vm0GWdIrr74KZ8p5Y8+X+v0mMNujC8iCuCoCePcXL/feHzgn7gHXEMBqrgYejj3mUgsPhJMdtzsE86mAzSV9Za3HJA1lQYivipK93j51zb0swJJzVFVrMs+T0r74uaZC45rN6VxXJhz3hpvnqn4E0VP8w/w+10aQuCpz1FWP0FUUlLaQQi8u4+R8tAHna5qybhb3dIGg3Zt/8W86lf9Ro/cHfje77g//qmr24OalpaXNPkgA/2MmZ4CMKh7amKcL6RCMCnVHnKp8CSluSvs0GUHp+BhoTLo292PuKWBW460KhNkVlKuqJVfdv1SrNnHrrbfuGky4ntj2px0YdJrUfYAAfOdDhs9LAbiw9/qbsus+9Vehr2zkJHCo65iApBGfdXUAAHOPjQQwTjpDqEPEKoiqvzPqNpXQXC/HqVPZSYK33GdVJBzykO9LGbQQ+E6dLc1EkTz11FNJv5eU3rr9zbeTk4AA4FAIQFyDf37xodBX1mJmC/a0dD1POshhpyBC13v7tS39cWXGWCkJo0wlApHXsb9jrTxEEPtM6xgkv8GY68aTUtSD3X4+MEXX9hRgG3j74reKjMRQc1QdY18bF1IWG0GDrdnykdFU1MDQYwOx22q56gm2XXFZzmGeS3akCXVwOnJqoVM7ECY+NqOxrVKEAMx7ldJrru9DGqnPIEQwdnFbHyA1YhWxMYKqdkUFxPjpe/PXzkgdSBWu9NOvvC678nc+XRxTSMinQn6Zq4GAW4AaWMndgq1OSaDEicyxOYlsUMKDHTIJiAvgM2QJjlEvwRfwkwh5aHegUKAPQ5I2C3VerhGp7TMWXIMUEjB3XzLr/3O/rAfZ1aOs4Bzfx9gAbSMBYfNaaZfYIKlrd2O5FjvwJ26QawTnGrmv2FLucg8uxKQAY7R2oI5sP5J9UnHlRz6dfeBf/qddx/qNj/2HYsR/i1wBKygJOXCNpBp7cF/+eqBrd6BQA5ljibE8hKHHBpCQPgLAoKiHz72EOjN/g+gwopj6+dK56YC0DUE0M8+iKhBIEMwn8VPiDOZ9M4LK+V2Ve+1ZA3PTEe7fde1NltzKXgTcr31sKU/ua+eU/hZSLBhzFa7+6J+k5Pl7wQKia/7gPzuPtS//27X532pc43ofMQHB42OMDTBq+9Y60MHqbMohhFDVwTH8unUZOb7PAOr4xBBSyrXwfZsU26wxyb3FSHra0LVhjGtfRF9b+QaAWBXAYp82gAII+u85EaAUbMgSZQ9WQkuOWyWB3NjPZo6dUk01MEQi8F2T7K83ZMiirdDoHgNRF67Pfe5L012Tqgggtu25Rl871C32KXjnH/68NxWAnN9jxBQw7Lf+8raZgCSugZuwglPEa30pgczle5g7wQwti1D8eGeQwyO3h4S2Rl5foo3v+F0SgJ3AFEsaXZBAVVowRisqoGGRkOyKj/zRjMR/Jx/d7WlA6g2YZLFzreFFRgd7I4EylXgmKnX69OmdEWpIasDnC4YCgFODxCZiIbMHXV1Lnb0Nzd2ZTMTERnwkUDH1tjMqiwqoGImj4gEuoyYQaF8LRUhs8L1AOvFqbyQgg6jLR5bRAzXQVw58FXyxAJ+8nCJY65FidF3O8jRJ/XWRdpXqDP39nX/8b5UqQCLyZBNW5PMHQfaf6VJwPHMW4FfWoiFf9aF3AnGBXkmgnCnYCD1g11TQPBDaX3BoLovv1RRTUTy+ZxZqo9BgVCXvTd8ct6HJeoI9VkzBzgl49xev7Pr/0pW/5bnmv/Oewxcc3NfhM7kns9YUSG432WA8GBTBvMuTu0aCeREA12IuVBqKWlpUhEiAkducl8d/3+vw02Oxz3IFKr/vUQIVac3LvZIAawryzvxY5ti70EwgmudmJT4j65sEJAtP6y+MBx+4+eTOv2UasQkJzBN7Oj4+sYGZLZNQA7J/YWoF165VgCiWvkBCCwtllACao85zC7kK73qUAAE8c+SOSSZaWBIoS5A94PJBzTJki1qUVJbuauGVbkm9ThyhkPyekd2MBTSpKjwU7Ov6BCQQ5Wx7d+ZYXCQLTjAE2Zp5COirOk5IBUluhXRSzxbVBVzr8hVxCiFVPZCtZ6oApup+69++P1tC5qCJq268K1cNv79TgjyEyIrClSplkCRQYiZICMgIk0U7GISrqkzHBNXaiJIKX66E5OOHjF6RpgTajPHYU3OhjUKYQuRVNdVYGHVFnQJ7NsA3C7CnRlxiT0/GtpU5cgd4OJI7ILMFQ0DXtQR8y1YlUUYJoD0F51pTEKsEUiP2TWCP7Pa57dmA0G5GAWzOjQRKInjYdRHEBqTTt1Flpy010GWcIrRYaUj5CWNTAS5ivXjxYv2YwPUfm/nM3EvQftnJQvJd02Ax0t/8FyeL114j6+9XjtoDpkHbxu1LCsL98KqJpaXtuZKA4RbMwFylV1XquW34OkGXJODbj6FJbbxFh+95SeXrOn3ANRePb0+dQdfLLjxCLOCfjAVAUnOABUe8iCWYcQTbsCUPgdkIkwQgG58S2Hu91z3ZmKs7YIy6my63wFyXzkrDPqcNfUqAKbuuVEmbW1rrdm/hGEsMsfpIoKgUdP1NrV0jlYLM1GD+bSYcvf3qt3d9n1kIiOKaf727hsDbF7/tPv5HPh1azbg5CBIw3IINlzFKfICO3dciIzqJz28kcNmFKmkrD4EYCtmXSgDufQJiE9FCMRgi/G3B5a+bRktw0F4JSGxg13e2X/bONFzxO38UOv2FwZCA4RbM+CeQgDA3D7avUc63LFZqDtbdTi01IzG2Eo5U1R3K+ot5gjZzDRi++gipaiFQsisZrqW+9mdsaupbiFRse5b/3envU5PQUWzEiAecGxQJlLMFzvgA2YRiJLgFfQQKWRXnM0zOT0afXVwz5O9LPUWfkfrOJXsQhIyfY1PHb6puQOwuRlJf0Oc6uqoehZSZjwhsyR4CK/3MQKHttzPSY+TFCsFyF2N7apBFSMQRyEKU3/NdRv9i5yHPVGJFYZOzoeveN6+HTd0B19oCqRsn+QMEClOqxtaFeU6f8fFCOvqqDR84cGCXLPV1Qikk6joXnRoyMOsZyCpCah9MPbuQ+2QZt+ywRHTfJE1p51BbYNCpRU8IIPqIFd88ptw4BooBh8BxKhOHyt2IY4uURpQ3e3aQJFAawwP5Q6flV+2RUlYbYlQYZ51CEyngnAQnq+rdt7F8V4p4+OIeKeeQYqBTUwY8d8gwdU0FbVGnIhTKjV2IXc8eX/43PvYfa1UO7gNmYRMHtkKuwDxjAiYOueIDsLk8TEkt7oGUCrKpSjBpKw7RNCeA66USr+YW/NoFaDJYhJa1Y2htzhS0Ba4JVyCASkacOwmUi4wO+djZXGjUR9FPqaPvKnFdZ8QPgQ5bJzeA4+Imda2OxgIh79S6hC4SCLXnNewFcOV1g7lvrsVXgtxQAWerjrNvIA9xM5e/BArP2H+T5CFTGnZNBuYGn5AP/meoLLXdIe3FP6Hz4IJIynSVpOd4Umbc7KxTIgJRYVW5FLSF7MjclhKS5+4L6LJO4DdvPlkE9IYACKAiTTjKL1oaUgfIjeHRzAoUCmSXY2HspqxfBwTofJ3TFSxMfqjlNmPmecwtz6dW+NS1+tHc+di1tVsfpd8ITIZmKAjszZsI2J+gYtYiakfiwZFASQSogaMuAyFAKA+HeMHQ9zZUNCOBeSFmT8p5EkEEAeBi3xzaf3BQMQEHKEKy6ZJq+H1mDsHYtjxXjAP0MSmR7wNGaOf+9xEDYO1BRN7CPbEEMEgSMAKFUUQw9B2CFONEaIs3ASm97AZ8RQ9LjskGXL7tpWD9ghKPVU0JjkEJJBEBwUIlAkUXiInxEJi7NlcESPQ9HRQa5ZgsIPJtUmrhbE4ADySfY6gPoCQC5xoDJQJF16A/pRS5QaIzUrdFBsz/cyyOyerDCEAA99QimiE/iHLp8aEQEYhkgwiqgjkKRRXoPxCATEfL1uhVroFNBkXdgAN/kpRgVCT+5L/ht7gZCYuXahNAEWsYw4O55ZZbSCs+n3k2T7AfmibRjANDmx2wZ6DsnZHJH6hbAq+oPFRUD/o7y/A/Vuw+1KCU2YmcABrJ4KWxdJgqIpAFPi53QaEkUAUMn9wTyc/wbY1OrspAysSjju/ICWCjcdxhLB3GcA22XH+n48haA2F0nUJUxADDpr8IAdCPfDGmjY2N7WPHjtEPz83xks/mrxvbIIBRkYBBBDdnnlJJTOvIsmMpY66FNxQhoB5l5aikcQeS0BiADuUDDtl4d5SD0kaPl8u5DuH/+4qGTp4ESiLwTh9KTODIkSM7rgA+nAYMFS7/H+MXF1JiSYEFXcUAVA5E7/vS+UhcpuZ2TQbnSuM/1NboP8qYgCNGQGyAFON130NGBUjAUDf1GOQznPmsjzUStv8vy9YDweTCFS0HIC/ee++9lbI/suPWasPL5JxPQgAp2X8LRQJGR3KuNRCgBEyXYF6LjxTDkf9mMZeIQOTZ3PiTp99yQmCQWivJ4KCEHwIyH1wojX+jTbk/eRIoieBo5liG7GN+pB+BH509WBywMpMYkagPFAd9oEIZniirY08ae6dwE/kD3cwf8oVSil1t//2NN94opnxuuOGGghD279+fHT58OLt8+XL2yiuvqIVMHKjBkydPZisrKzvy/9577822trwqm1H4rpwAvr0I7bM0pZvJWZ6n/P2QP2bP8zISoBJUFUx/9DeLxVT44veYAUBVAuNSBNv5g/8v+T8/6CMC2P+ZZ54pRgVedJQ777xzx01AHSim4ftDADL6Q/aM/s8//3zoZ0Th7yhL4i8MlqZ6Y2WcgEpFy7GqINJPVAz7uRfP0KzMFDH6gwfy5/7YIrbZ0sQ7BGrgTMg9sKcSZdRgymhq5bymLv0pGW7WaYyY+ivEYTn6by5q2y0twk2GaheaI4i9NTqjRxtVhxXdARIn8GdO+yUoOkb+E1Xz/0oC0yGCtVIVrIS+Jx1KXATZKKSqHLViPsbPy35WEQuQiloV7IKlLblAJFASAfGB41WqwDW6KBkM1/gBU8DM8kQ8m3MlAWxray4gCaSqAtlc1IwXKBkMz/gZ+SPiN1ul8W9oayoJmGTwcKkMsjpkwCaWkR1QURO0Pe3ewPgBa8wf09FfScBHBKgBAofrdcgAEIVGGejUYqvPpagHYbd1ovFvlKP/lraokkBrLkJodCIqze41KARVB/UkP+1KTQhzpydUF8YP0Ua2K0b/gAb+lATqksHR0kVYiem0zEujDuztyVAHkIHuklQN2hDjt/diFFK1914MALl/YlGTfpQE2iUCZhGYQbgvC2QcxshXiR1ACnV2IJ6y4ctmr3bBF4we8kxwrzD+x9XvVxIYBBmIOsBVsDe1hBDo2JAC74vkMki7QJYuw/ftuKzGryQwNDK4O8ZNMGMHdHgUgmuXW9leW15Tm3LE4MXwffeP4deIoajxKwmMI2bgIgQxDBdMUuDfY1IK3B+GLgbvKh0GuDeJl9S4v63S5z+rPVFJYAhksFYqg6N1pDFGIi/XKCnuA2QghCD/nqdi4Nq5XoyeYKhcv6+QK8E9MfwGaoco/+Oa6KMkMFQyWCmJIMlV8JFCaBS1R1Tz3SzQKeSRCtOYxdhF1pvvIYiakfcGaoZRn0KbZ3WeX0lgjOqAxKPlhsfakdjyGlLZdJdKaSlZCqn/rM7xKwlMJXbw2SwiE7GuFHeN1m3CVhny3oFLgsE/y7sG+pQEpkoI6wYhLHd9PiGJuqN7D9guDf+CGr6SwCISwmpJBtSiX1ugW98wjH5Te4KSgGJ3HGFtgqQgRl9spqGjvZKAIk0p8Pp4+b7ahwvRgsFj7C/xriO9koCifWJYtgihalurrgw9K0f37dLot3T6TklAMQySWMl+naMghOHC75Xfw3Bf83xnszTyTI1coVAoFAqFQqFQKBQKhUKhUCgUCoVCoVAoFAqFQqFQKBQKhUKhUCgUCoVi/Pj/AgwA6CGBqjPuwicAAAAASUVORK5CYII="/>
          <p:cNvSpPr>
            <a:spLocks noChangeAspect="1" noChangeArrowheads="1"/>
          </p:cNvSpPr>
          <p:nvPr/>
        </p:nvSpPr>
        <p:spPr bwMode="auto">
          <a:xfrm>
            <a:off x="-1826954" y="3352799"/>
            <a:ext cx="1589421" cy="13961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data:image/png;base64,iVBORw0KGgoAAAANSUhEUgAAAQEAAAEBCAYAAAB47BD9AAAAGXRFWHRTb2Z0d2FyZQBBZG9iZSBJbWFnZVJlYWR5ccllPAAAMCVJREFUeNrsnV2MHcd153tI6iOxFI1AIbAdIxm9mC8WPFoJ2LWTXQ73gQ5iSx5BLyszgKgX28HC+jKBXcsPFF9oBaApCfbClv1ACljJ2BeZkp0AsYFwmM1CWUC2RpAelnrJaJNYuwFkjyI6q6VW1vav1WdcU7equqq/bnff8wcuLnnn3v6orvOv/zl16lSWKRQKhUKhUCgUCoVCoVAoFAqFQqFQKBQKhUKhUCgUCoVCoVAoFIqJY0mbYHy45ZZbVvO35fy1Ur7AQeMr8vdUbOevTeP//PvN/LVVvrZ/8pOfbOoTUBJQ9Gfsa6VB/175bhr9PCGkACG8xntODhv6xJQEFM1Hd4z+46XBr47wNiAGyOAlJQYlAUWc0a+XMn5twrcKEVzgXUlBSWDRjX65NPrPlka/3OR4H/7wh7MPfehD2bXXXpt99KMf3fWZgM/5exVef/317Gc/+9nO/996663s1Vdf3fU3+zs1sV2SwrMlKWxpz1ASmLrhr5SGf3ddeZ8fY8e4zX/PC0IGkIS858Zc93DEFJ7MX+eUEJQE1PDLkRtDP3DgQPFvGeGrIEZojuCu/1epCpeC4HpiyeHixYvFtdQkBiUEJYHRG//RUuqvpxj92tpaYWghYxNj5sW/MbBYA28LQgxcp7ggVe4G12m+EuMIT+a/Oas9S0lgDKP+ffnraIyPj8Fg9AcPHtwxJp/Bi+G05It3BiEE7kfefffF/Vy4cKF4j7wnYgjn8tcJVQdKAkMz/rXS+CtHfaQ2Rn/bbbc55T1GLgaPnO5zdO8K3LOoG16uGAb3+YMf/KAghUhCQB08nrfTOe2BSgLzlvzHs4qEHRnx77rrLqfhY/AbGxs7/vPUIUQIIdAuPkL44Q9/WCiGCmyVykBdBSWB3gxfpvYqjZ8Ozuszn/nM7DCWGz2jHu8RHX2ykLiCuEW260D7QAa8R7gKj+evx3JC2NaeqiTQFQHcXxr/cqhTM+Ij923Zq4ZfDSFNWyHgJok6qHAXlAyUBOYj+5G4n//852dGfTrv008/HSttFREuFG1Jm1a4Ttulm/CYtqaSQBPjZzg6EzJ+pCzGb0/p0VEZuRokzihKQAKf+9znZtwF2vY73/lOVRtrzEBJoJbxr5TGv5Zi/CJZv/e97+mo35E6QGlBCKarBQnQ5hVxA/74gC59VhKoMv7lUvbfn2r8jEgQgKIfEHPhOdhkEKEMzpZkoPECJYEZ414vR/9lnyT98pe/rMY/vOc2Q8oRZLBdEoG6CEoCO9L/0cyT6OMK+KnxD5MMHn744V3KgLgMzykwm4CLcI9mHy4wCVRN+WH8RKclGKXGP043gWcWiNPoLMIikkDp+38/8wT+7FGFzkMn0oDfeOAi8K9//euh4KGqgkUhgZDvT4fB7zelP53m9OnTg160o3DD9zxPnDgRUgULHytYmrDxByP/JKYcP35818iBGtB5/mnECyADSTqCAMRF8OBstsAzCEsT7QSr5ei/6hotMH4zTZUOwksxbRcBgj927JhPFWyW7sHC5RXsnaj8x/9fcY0QZ86cKSr3ANJQv/SlL2U/+tGP1GJyoIQgRyleMnZg9D/+8Y8LRcCsD68777wze+2117KtrZlQwAfz17/Lv/O/c1W4qSQwXgJ4OH/7Vv662v4b8vArX/lKdtVVV+2M/g899FD2xhtvqPWXCunkyZOFweBT006QweXLl0d9X5CZrOP45Cc/WdzX4cOHi/t95ZVX7Puj36znRLCSE8GzSgIj8//zB4fD90X7b7D/E088sSP/8f2/8IUv6OhvgRESIwEYCqrpU5/6VHbp0qVJ1DzA4AkS3nTTTdn+/fuLd+735Zdfdg0Eq3m/Wctfz+b95W2NCQyfAFZK+T/j/9vBP0YEpo102m8W5EL4qhjffvvtk5otQRUSKxClwGyQJxcEn+GOqccJ9o6cADD8513+P0Ehkf886EceeaRwAcYubztqxx2jcPnVgaj6KPH8888X6uYTn/jEzhJm3vncwnIZJ/iLXBH8r6k+/z0j7rgEAM9n1vw/D/PUqVMFCQAeNvJfs/78IOvOB9TTFIFrcOTIkR1XBxLEbXQUSaV/vVjWmFAlMCAC4IEwPF1tEwAPUhaX8KCZEiIOoHBDAoIuoKAInk4V3B+xoRtuuGFnBiEQJyBg+NoUZw72jJQAztif8xCfe+65nQQRJGxgTniUQN3QUduEqx5iSAVI9Z8pEQFTo8SKpB8xkHg2fjmT979HVQnMlwAezt5fATjj037jG9/YkXKkiZ49e3YyD4kOyf3J1FZEEc5ofO1rX/NuIPLVr351hkTlOmjzn/70p5MhWWYPUIyybwKzJfzfMTPyr6Y2hbhnRATA6H/c5c+KL0eHpArNlPx/Rn/q68nIxMjdlhrw7QkAXBuEmMVU+e1TTz21E3uZAug3xI+E2JhZ8sRLjpb9UZVAzwRw1EUAPCiRdTzAqdTxN0d/l4RtY40D7eXb7/C73/3uTFsimU3VIPkEuAgeP3p04B6YJZB8Au7NowhWp6IIlkZAAMj/+0MEIDMAU5Gm+NzMZYf8WObum9wvxnz+/Hnv8Q8dOjSjGlBcIRCHYRp2Cs9BgsxCksRHiB04cDYn5HtUCXRHAIz+jywKASDzmd7EHw2BEZh8hyZqwMwQtPHMM8/MzJljAFVuCKMnWYY8k7HPyNC+zBzQRigCmT1wxGNGrwj2DJwAziwKATD642PHbgXu2s4rBcROQiO6PSrGbpNOzIARFDIL7Vg8BtguJvEYjxo4OuY8gr1KAMMZ/WVxUxUk/6Fu9mNqhiDnQR2srKwUrxjwPe7p5z//+ajjNC5F4MkuHG0ewd4BEgCpwDOJQFMkAAyRRJ1Yw+J+mbZrmv6cGhA0jUHSbWMIi++gWMY+nWgTAW6PJ1gIEbyU/+1/jOn+lgZIADOpwFMjAEZ/7idW+ssI3UbyU2pA0HcMuzBLDIFVVPcZPOxgIfkojuloqhMdGtOio70DIgApBrprWJSpsqkQQJ3R/5vf/GaR1NPG4qfUgGBoZExVBZx3zNOJtiKQAixWgRIULIuOnhjLMuSlAZEAw9OaTQBmItCY8wBkYVPK6M+9Mvq3uYzXTDyyUWfJcB1VACrKgg/+WdKOBEED/XKzVASDr1u4ZyAE8KhNADS0JKeMnQAwENY1pBAARkIEv00CwPh9BODKEIxVKhBVap0GyYRMaZOhgPskj4N3cREc06e4tqNYZ7B3AARwNHPkApD7L5KZYNgYqwDLCj06fGzkv8vKR9RTTA0IxoLce7OeX2z7EO/h+zzfMdV6kMxCmdWBzHhm1j2QQ/Bm/kz/Rt0BPwE4A4HMxcrqNk/wZRSjv1nVKAZdZtxxHagR1/XEBgRT4h4QX8q9t30NfcEMWsvUrQM3DzlQuGeOBIDhz2wKQgcSAiBVc6yLgcxS11XgPhn9uyx9JtVzfOdvE5AZ8QXuJ1ZdjDWxSLamlzb2LKg6X/b3QWLfHM89sy+A7AQM6Dye7KxJQLY6wwD7qN8XqgHQxbSduZUbcp/zT6kOgQnIjiChkAB910ovlgHvDlUCu+MA6/ZIIAtUJBA4ZVy4cKHoKH0QQBcBwRQ3BGUXKl4yBeC2ynoJ3ANHXGS93BBXScDYGnwXzFzzKa0I9AGjIDqOnExxHeogtE6gqxqCkA5KjsSk1PjAWJWdOWNAf3bg0TIOtvBKwBkHkKmiFD9yCkBG0nkI2nUhl+mQBw8e9HbcLmIuMv0XO/pzHVLea8yg31K+XEjQEx8YXDGSXqcIy/JgR+0RQzoA0pTMuKnIfaaOyDOPgWTUtZ1nz9JeV2ESEJshmDL6+wqh+MAzv/fee1u9jnkTAe3A9DbPkvuzllV/MHcVlvLPNoZyzUs9EgAy6EVXHIBGa6NQxhBBR0AW+8p4+UbGtvLs284QDI3+KaXGprCWIKS+JKMQAsAdc/TrwUwb9ukOPOrqOOZijCnGARgJmEtO2fWYToSL4MlESxqZuw4IyjZvKQTAuan5P0UCEIKTmS2IYOhuQS/uQBkV/aI9QrJDEJCppCmDjs9sADIx1rD5Hn41WWhk5KWiywxBieXUXQw19cCvuAD0c1zCIbsFSz0QwErpBuwKBsredwG5NFnUyaijE6GWYkfvLjME6ywa6mIx1Bgg7lign9+YP9utqbsDj9oEgAGIj4xsWrQNQlE9yOGU/QOkxHfsDEJXGYKyGCqFALpYDDUWSNB7yG5Bp+5A3nHpKY/YElfmUOmMU3cDQtK47pr8mBkEyJU17y64NhWJGf1TF0Nxb7gki7wNPAqAtsMl4AXxW7UUVuZdjahrJTATDDT3CZjC3HBT0CmI0qeQoagCX2yhi4AgxF1n9F+knI9QW0g8wJMKP9clx52RQJkavGpLSUkKmkp9+rZUAYRIpmRsqW6My2fMXWQIxi7l5ro4f8psyKI8XyFox65GK2UOzXRIoFwxNcNusjhoinvet4GU6USfMXeVIRhTBUhH/7DiEyJ98MEHXfGa++a10rArJcCUoDcYqKNEnJT2jb6oBZ8xdxUQlFWBOvrXB7M7QtSOAC/2cnwSJFCy2X326CQ3TUccY5WgviFFVV01BkLG1uWSYReJ6OgfD9w3eQaebebvL6fUR68EnCpARicdLdJluDmdGFIBXWcI8nshAimDps8zXeUJqXumDHtXA61OEZYqYNfGIbAdU0vSAClz44pfS3GZTmShjVXiegddZwiKQgEPPfSQ9zoUfpD9KTUJeVaQqqX0qEv4ZE6yvVUpblsJOFVAlU+piAME6iPRqoBgW+SLGuiyDNqiqLshqYHWSMAVC5Dcd/vGFe0jFBBkWbO2/bCUnQyI2IcjNnC0z9hAm0pAVcAcEQoIkr+uUDXQKQn4ZgRUBfSDUEAQH14j96NUA+t95Q20pQTWM0fJMFUB/SCUIahtP1o1sFyq69GQwHFbBQgJqD/aLfoKCCq6VwOOmM7doyCBcqXgriCGGaTSeeRuoQHB8asBWz0bWCnX4AxeCdxnfyDSpq+6+osMDQiOXw1IApZjYVEvaqARCZTTGOvWZztrBNQf7ccdcEEDguOBkDV24yCCta6nC5sqgRmpIjdBWqmuEegevoU7SsDjAWQttuLZq+G+IZPA3faoJDehUrQ/OWmvOtSA4PggLgFK2pU8NEgScAUETRbransrhX80kVWHmpcxPrAoTJ6ZQw0s5/a2PkQlcLfPFXAsilD0BAhAZ2TGCWZzTDuy8NkhksAuZjKz1lSKKhTpMAOEUobPdAm6yiCsRQKlNFl2qQD1RxWK+i6d1Jj0qIH1wZCAS5pIJVqNBSgU9SEDqCcL9LNDIoEZV0ByA7rY6lqhWBSI/TDT5ijxPgwlUM4KOF0BpIwmqCgU7bgEjrhA1sUswb42XAG52EVODjILqABzmo72sR8oEXz5DS6UpFdDqKgqifDbq8ukxqB5TD5DRrpmZPg9z8V+NnweqldoqjxGJI4vBC/ndl23fOb6jtlOvnPLccS1XMS0c9qadHDa3bFBD/Z3bt4ksG53/kWfFaAN2BHITOHlIVIgVAzCNmaMXPan4/eyMw0Gwvd9JIAxCwmYf6OWPXkCphKT7/Ab/uYihyoSoCPKeeTYGCrXaRYvleuWz8xzm4Ys9+w6N21gz5Ev4nQn7UL/oa2wLUtdr83VHShzmFfMz8wAxqKSAA8MAuD+b7311uLdzJ4UyC5DtkH6lgKbkN/ZIwP/Z8TkfHZdAVEKLlmZCrNoify7jeOaxxSFwLZsvBa1P2H0poq0wMrC1XnGBNZ8rsAiTwuKUUi+PqMXhmnPlEiOuC3NMWDPlNAuBcDLjrnwfxktRUaHDLfuvR04cKDxsUIQFcUoiHLgtcjxJUkc8uz/uDZPEjio8YAwg8s70jbFn41RA6ng2ciIYhpxHeOEYPi3OTL5NkStA7lOyNC3MnKRIPbkUVsH50kCM1OD8sAWmQSkDeqmSvO7UHGQGHcEmJuZYqAcT9RJXeluXpNdy9BWHk0JlBfHlD0rlQQynxpYnwsJlPGAZZcKWPSpQdMwGMkIfPGyJf4TTzyRvfDCC8W7S/p5lpEW4He87EAhx4IEZDWhfU0y5dTEHTBnBURRdLE2BPXEcWmHKvdo6jDdIdezK6fqW0HK7IA3HnDx4sVMke0YsukimRFwmfKytx/nM9mR2GdcYuC24uL7jNbHjh3b5X7INfAZz0eURh3j5TdCJCgMuYa2YwN0+tOnT2fHjx8vXlz3Ig8u3Dtt7FFxBAc3+nYHNB5QAQyEaL1jbrcAhIAxu6blIIhQ6XB+x8tua18AyVQCoRElRuHwewwSFcBncg1d+O60jblpp7oE3ccFUkhg1e7wGg/Y/bDwZ+uW9ZLZlVTDkt/ZJCBBQdwF+VtqXMCMdYi/LqTgihm0BdnmzBMZX8i4gOPZrc6dBMyL0lTh3QYhUfOUdjELTqZKdYgAAxWjkRH80qVLu/z3JvLd7JBmOawupgvNa1/0uEDg2a20tbQ4KibgCkLIRakr8P5oLBly5p4Ldu4EPr+Qp8vg+b4vOCjS2JVui0sAAUh6r5yD9ekirc+fPz8zmkBWclxX/oIr8Mu/U6Y+fffsOvepU6eK79AGkJr2rfcJ1wzIdhEXiA0Mrob8xUUHHZfOTpsQ0JLP7E5sGrirg2PAGJlr6s00GJsE+B3nlVwD6TDms5HOhPGJEUsKr8QcfEYnIxLXZgeBzUChC757dp1biEzIxhdbWTSXQLYxd2CtDRJYilQCj2bWlkiMLIx6J06c0OXDBjHSJvZoiaHYhm0G68zvyzF8QSHxz+WYkmJq/s4+hnlc+b59XNcI7zoHMp3vcSzz2u3jV92z69xyTFWYhpXnpIhCAqSkWziXt9MdfZHA+cyYIuRhQQKAfHZ9YApFdwOLlB1jbYilvDdz27u56TliA4OrLldAGVuh6D4mYCqzKje9ExIoI5DLLhKwk14UCkV3RODJHFzpQwnMsI1Mhek+gwpF95BpQs+CrV5IYNnBPjNSRaFQdAMzGS1mkE5FzBThahVDKRQiV10rAJnq0wGjMyWw3AcJXKdKQBEDu96A7T4qmsUEPErg43OJCagSUCjmR7RtK4HkkuNmhFJJQKHoLyZg21+Jld6VgMlE6g4oFHNHLySwrO2sUMwXFcHBft0BuQh1BRSK/hAKDjZdUhwkAdfBXYUlFArFXLHaGQlkLVYvUSgUw8QebQKFQklAoVCMJCbQ5tZvSgIKxYjQZSA+eVfiRUsB5X6p7mKWA3dV7uHfLK22d+Ftck5Yn0Csr7oQ5zK3DO8Ksj25q1oQcJUdawvcu7S/rxpSX+0wYCz3SgKLUluQDid7xIe+4/o3bcOimdSCK1J8M7QTkZAE55PiphiDbz+DJkTE/VM7MWa7saprTgXtzmKk0Ln5m5CkbHceqpU4YRDAP9cbCfQhT+Y98lO0s0nNexm1UjojBifVilOBIXDNHMPeiagOmlzLPNufNmefBYq8yt4Fig5IQKoJdVVvfp7gnuhEfXd+9uBrYyTl+p966qmi7mNdpdbWtdQlANq/ad/i+jkG7aBE0AEJyCgztdhACgHYFX67JgA5n7R7yEjEkI4cOZKsCGKuxaxK7IsRdEEAdrxFXCLf96X8O8poAbDdKwlMEVUEILsD4XO7Rlh+T61/6v6nyFhkt8/oxM8n4GWPZlwnv/NJdpHUjISxCMUiQtciMlz2DKhLClyvy6A5H5uU+uIdEBG/dU2dcT3ENBagJP5mkx/rFGE5AvoIgI5/++23B6vj8DkdjVHn0KFDhcFUFWE1d+BxnZPy0hzTZXR8xs5CXJe9y5FpmLHbe2N8vmvhXsSQfNKaEZr2oR3rwNx0xCYfFE3IiFEGkJ1vC7epbGraZSGfhScB2TnIBToWhp3iV/LdmEi9bxTHoGLPyXf4ri8AGWsArpJggI1lZEv0LuE6P/fG57EuDQTkageUSSwZjgFdxDgWngRCo3HdkS3G/3VJbzHqVPhIAwOoCrLJVKPr/vuQ0T4XAqWTOupBWi7I9myKeiSwHZKzU1ABrg6IQfk6VBvw+d50/DpML+6B7x6r2sAF/PA+4CND3/2EgGpwuUeLvsV5IxLI5dWmS67KKDN2+EaIusaYMvr5zlsXPp+4Sgm42oARuK89JVwqhF2W67a/Tz10kXPfJyrqeGx3RgJTh69jNDHGuueFXJsQD0brMoBQ5/dNcfqCjV20gy8uUhe+3459SjtUx8M1WPdGAmNuWJjV1wG7VAG+kbmNVFffKOhz3Tx73veWdutriy5UyBST29pCTJ4ALLPq6iA07FjztH3uTNf34yPONvZ19BkP9+r6m68N+tpj0tcWzArUJeIpLnDrusJ3DAlsZxNEKDOtD9+ui9GvrQ7SVzzA1xY6avuJzaH2Gvtue+qQgBjKmIMtvhGjawPoMqCaOqU2b2ObQnB5nmTZFmJI4KV5jRSK+RChYpiuq8dV3Wx6/FruwBSUQIh1u4wLdOlujO15oFx8MyVjave+lIDH3XuzDxLY9CmBMY8kvo7WtUT1qaguycdnAJxvnsThi2GQqKVqc7ZPety9xkqgVkxALmaqNQXGel6fQaca1LwVhcYK3H3DQ+bbnZOAKxHB7FRjJYJ5ZZb5Rvs2zut6FiF14RuJ6yo8lka30RY6O7D7Wcjz8JB5L0pg5kSmAY11DQEG4GJWKfLZNwHR8Zu0Jdecmn3XJhFW1WNMOb/m+rsJ0fEst/PPtvsiga0pugS+9Niu16D7DDN1JI35bSgFuC1Vwvd9y5GriNiX6qxqYPez8LgCm22cI5YEXvKRwJhnCHwGEiqy0QZ8S3Qx5Dqdn5WAvih7Ve6AT5XEPle+e+rUqdafQVfLuMcGUYeeku69ksDMyeSixszYGEmoIEeTkTkk7WXPAF/nT/HJaf8HH3zQ+beYgiA+QoohwTYKs4ZWPyoRVJb4f2muJCAXRQcYc22BkKEgcVOq39IWUoqrqmCn77yc6+mnn44aiTmXzwhDBGeCZbs+GRoyQgiS67TPnZq6TLDLt2qTNuQcTQaaMQ9SZlFZz7PcauM8Swm+yS8ya6eTF154oXinsk1fy0+7AMZeNepDerLLjdnRpeKuXaEHI68aiauq+3I+jBTVZcZgWP3H73xEwfVRfzDWIEPXwXkxUjrhNddcEzw3o7prxyRqAIYIic6OsYemBs1dhlzHknNKgNXc+yGl4OrQ4gGQPKB2pf0883tbauM8KdWGUQNr9oORzj9mEqBIpq/klzmitD2qcN7QcX0FOEOgo6TW2+c6KC7iUhRSujvGtYJMpNOmXrOoLp9r4SuDNmWYQUHH82zN4FLqCVzwuQRTeDh04K6LifgMtq0KsnWPV7e2oUkATev7c826WYibBLpaM1CHBDZcD19GiyksRmFEpCP2mWdOp6e8eNOqvkhxXIC6hJJS5dgExNmW8XLt3IMvWKgkEB6U+3IHnCQgFzxml8C8JwJuyHDxfWMJTnbJoR1S2wISoPPLhiQx58TwiBngT7ehJsTnjtkUtavNP7knVBn3BDn63JSUZzFmAuhDCSwlXtiLmVFlCEj0lg481SkdM9jk6rQYjh0wbOOcQkASfDSTa2Kj/3XBOc2t0eXcbW2/ntoWBCQlcOgzEHkGU9iVWILVtLejIvRWfo83zkMJiEuwao8eKcklY4QYeZ+jipxzXsDIh7KSb95tMU8l4OlzrXbEVBJ4Nn/db5MA8lE2uli0h6VQ1FUxppKRMu+8m6rTo2qenRsJ5Be0Yd+ESDDZJVZJQLHIwIBlY9oYdez6jmlDfSiBOiXHz9kfSNbZlPZ8UyhSQN8nPvbcc88V/nwT99iMPXFMy64221g5aGJvDaZD1/yh/fnhw4ez/fv3FwFCnetVLAJQv0ePHi0WUEn/bxscU7ZYv3TpEirhT19//fW/afMcyWmHOcOt5G9/a39+/vz5olGYa+876Uah6BsYJiP+HKogbeWve5aWllpzCZLdgVyKcBGb6hIoFnX0Z+TnNacyaAzC5997773v56/lecUEwJMzkYoygNG0Qo5CMVTQt/H5m1Q++tUv/2f2//7xr4sX/26A9fz1Yk4Eq727AzEuAe4AboFCMRWgcGMWUpl4d/vl7PLf/3lh8O/mBu8z+j0f+N1s3/U3Zft++/ezK377D7K9yzelnIYg4QO5e3C2VxIoiWAme1CWpHqynBSKyRMAhv5///Z7+evp2iM9pHDVjZ/Lrj7wxWzpiutif3ZPXSJosivxjEvAdAbAV9JikYpFIoD33nkz++V///fZ9g8+nv2fVx5pJPX5Lcd4/1h/Whw7Amdy1+Bo3yQwwzpmemfVAhSFYioE8Par3yoMltG/Tbx3+c0dMrj8D38WSwRrvZFAmbAwkzgk04MoAQ0QKsaKUO1Gc/S/9Nd/nP3zTx8qDLYrcOxL//WPi3NFqAJmDVb6UgJOl4BZAkkWUjWgGCMk3yW0hJmg3z/95W3Z5b//s96ui3NxzgoiYNrw+72RQK4GUAJb5meyxh2wFFJ3vm0GWdIrr74KZ8p5Y8+X+v0mMNujC8iCuCoCePcXL/feHzgn7gHXEMBqrgYejj3mUgsPhJMdtzsE86mAzSV9Za3HJA1lQYivipK93j51zb0swJJzVFVrMs+T0r74uaZC45rN6VxXJhz3hpvnqn4E0VP8w/w+10aQuCpz1FWP0FUUlLaQQi8u4+R8tAHna5qybhb3dIGg3Zt/8W86lf9Ro/cHfje77g//qmr24OalpaXNPkgA/2MmZ4CMKh7amKcL6RCMCnVHnKp8CSluSvs0GUHp+BhoTLo292PuKWBW460KhNkVlKuqJVfdv1SrNnHrrbfuGky4ntj2px0YdJrUfYAAfOdDhs9LAbiw9/qbsus+9Vehr2zkJHCo65iApBGfdXUAAHOPjQQwTjpDqEPEKoiqvzPqNpXQXC/HqVPZSYK33GdVJBzykO9LGbQQ+E6dLc1EkTz11FNJv5eU3rr9zbeTk4AA4FAIQFyDf37xodBX1mJmC/a0dD1POshhpyBC13v7tS39cWXGWCkJo0wlApHXsb9jrTxEEPtM6xgkv8GY68aTUtSD3X4+MEXX9hRgG3j74reKjMRQc1QdY18bF1IWG0GDrdnykdFU1MDQYwOx22q56gm2XXFZzmGeS3akCXVwOnJqoVM7ECY+NqOxrVKEAMx7ldJrru9DGqnPIEQwdnFbHyA1YhWxMYKqdkUFxPjpe/PXzkgdSBWu9NOvvC678nc+XRxTSMinQn6Zq4GAW4AaWMndgq1OSaDEicyxOYlsUMKDHTIJiAvgM2QJjlEvwRfwkwh5aHegUKAPQ5I2C3VerhGp7TMWXIMUEjB3XzLr/3O/rAfZ1aOs4Bzfx9gAbSMBYfNaaZfYIKlrd2O5FjvwJ26QawTnGrmv2FLucg8uxKQAY7R2oI5sP5J9UnHlRz6dfeBf/qddx/qNj/2HYsR/i1wBKygJOXCNpBp7cF/+eqBrd6BQA5ljibE8hKHHBpCQPgLAoKiHz72EOjN/g+gwopj6+dK56YC0DUE0M8+iKhBIEMwn8VPiDOZ9M4LK+V2Ve+1ZA3PTEe7fde1NltzKXgTcr31sKU/ua+eU/hZSLBhzFa7+6J+k5Pl7wQKia/7gPzuPtS//27X532pc43ofMQHB42OMDTBq+9Y60MHqbMohhFDVwTH8unUZOb7PAOr4xBBSyrXwfZsU26wxyb3FSHra0LVhjGtfRF9b+QaAWBXAYp82gAII+u85EaAUbMgSZQ9WQkuOWyWB3NjPZo6dUk01MEQi8F2T7K83ZMiirdDoHgNRF67Pfe5L012Tqgggtu25Rl871C32KXjnH/68NxWAnN9jxBQw7Lf+8raZgCSugZuwglPEa30pgczle5g7wQwti1D8eGeQwyO3h4S2Rl5foo3v+F0SgJ3AFEsaXZBAVVowRisqoGGRkOyKj/zRjMR/Jx/d7WlA6g2YZLFzreFFRgd7I4EylXgmKnX69OmdEWpIasDnC4YCgFODxCZiIbMHXV1Lnb0Nzd2ZTMTERnwkUDH1tjMqiwqoGImj4gEuoyYQaF8LRUhs8L1AOvFqbyQgg6jLR5bRAzXQVw58FXyxAJ+8nCJY65FidF3O8jRJ/XWRdpXqDP39nX/8b5UqQCLyZBNW5PMHQfaf6VJwPHMW4FfWoiFf9aF3AnGBXkmgnCnYCD1g11TQPBDaX3BoLovv1RRTUTy+ZxZqo9BgVCXvTd8ct6HJeoI9VkzBzgl49xev7Pr/0pW/5bnmv/Oewxcc3NfhM7kns9YUSG432WA8GBTBvMuTu0aCeREA12IuVBqKWlpUhEiAkducl8d/3+vw02Oxz3IFKr/vUQIVac3LvZIAawryzvxY5ti70EwgmudmJT4j65sEJAtP6y+MBx+4+eTOv2UasQkJzBN7Oj4+sYGZLZNQA7J/YWoF165VgCiWvkBCCwtllACao85zC7kK73qUAAE8c+SOSSZaWBIoS5A94PJBzTJki1qUVJbuauGVbkm9ThyhkPyekd2MBTSpKjwU7Ov6BCQQ5Wx7d+ZYXCQLTjAE2Zp5COirOk5IBUluhXRSzxbVBVzr8hVxCiFVPZCtZ6oApup+69++P1tC5qCJq268K1cNv79TgjyEyIrClSplkCRQYiZICMgIk0U7GISrqkzHBNXaiJIKX66E5OOHjF6RpgTajPHYU3OhjUKYQuRVNdVYGHVFnQJ7NsA3C7CnRlxiT0/GtpU5cgd4OJI7ILMFQ0DXtQR8y1YlUUYJoD0F51pTEKsEUiP2TWCP7Pa57dmA0G5GAWzOjQRKInjYdRHEBqTTt1Flpy010GWcIrRYaUj5CWNTAS5ivXjxYv2YwPUfm/nM3EvQftnJQvJd02Ax0t/8FyeL114j6+9XjtoDpkHbxu1LCsL98KqJpaXtuZKA4RbMwFylV1XquW34OkGXJODbj6FJbbxFh+95SeXrOn3ANRePb0+dQdfLLjxCLOCfjAVAUnOABUe8iCWYcQTbsCUPgdkIkwQgG58S2Hu91z3ZmKs7YIy6my63wFyXzkrDPqcNfUqAKbuuVEmbW1rrdm/hGEsMsfpIoKgUdP1NrV0jlYLM1GD+bSYcvf3qt3d9n1kIiOKaf727hsDbF7/tPv5HPh1azbg5CBIw3IINlzFKfICO3dciIzqJz28kcNmFKmkrD4EYCtmXSgDufQJiE9FCMRgi/G3B5a+bRktw0F4JSGxg13e2X/bONFzxO38UOv2FwZCA4RbM+CeQgDA3D7avUc63LFZqDtbdTi01IzG2Eo5U1R3K+ot5gjZzDRi++gipaiFQsisZrqW+9mdsaupbiFRse5b/3envU5PQUWzEiAecGxQJlLMFzvgA2YRiJLgFfQQKWRXnM0zOT0afXVwz5O9LPUWfkfrOJXsQhIyfY1PHb6puQOwuRlJf0Oc6uqoehZSZjwhsyR4CK/3MQKHttzPSY+TFCsFyF2N7apBFSMQRyEKU3/NdRv9i5yHPVGJFYZOzoeveN6+HTd0B19oCqRsn+QMEClOqxtaFeU6f8fFCOvqqDR84cGCXLPV1Qikk6joXnRoyMOsZyCpCah9MPbuQ+2QZt+ywRHTfJE1p51BbYNCpRU8IIPqIFd88ptw4BooBh8BxKhOHyt2IY4uURpQ3e3aQJFAawwP5Q6flV+2RUlYbYlQYZ51CEyngnAQnq+rdt7F8V4p4+OIeKeeQYqBTUwY8d8gwdU0FbVGnIhTKjV2IXc8eX/43PvYfa1UO7gNmYRMHtkKuwDxjAiYOueIDsLk8TEkt7oGUCrKpSjBpKw7RNCeA66USr+YW/NoFaDJYhJa1Y2htzhS0Ba4JVyCASkacOwmUi4wO+djZXGjUR9FPqaPvKnFdZ8QPgQ5bJzeA4+Imda2OxgIh79S6hC4SCLXnNewFcOV1g7lvrsVXgtxQAWerjrNvIA9xM5e/BArP2H+T5CFTGnZNBuYGn5AP/meoLLXdIe3FP6Hz4IJIynSVpOd4Umbc7KxTIgJRYVW5FLSF7MjclhKS5+4L6LJO4DdvPlkE9IYACKAiTTjKL1oaUgfIjeHRzAoUCmSXY2HspqxfBwTofJ3TFSxMfqjlNmPmecwtz6dW+NS1+tHc+di1tVsfpd8ITIZmKAjszZsI2J+gYtYiakfiwZFASQSogaMuAyFAKA+HeMHQ9zZUNCOBeSFmT8p5EkEEAeBi3xzaf3BQMQEHKEKy6ZJq+H1mDsHYtjxXjAP0MSmR7wNGaOf+9xEDYO1BRN7CPbEEMEgSMAKFUUQw9B2CFONEaIs3ASm97AZ8RQ9LjskGXL7tpWD9ghKPVU0JjkEJJBEBwUIlAkUXiInxEJi7NlcESPQ9HRQa5ZgsIPJtUmrhbE4ADySfY6gPoCQC5xoDJQJF16A/pRS5QaIzUrdFBsz/cyyOyerDCEAA99QimiE/iHLp8aEQEYhkgwiqgjkKRRXoPxCATEfL1uhVroFNBkXdgAN/kpRgVCT+5L/ht7gZCYuXahNAEWsYw4O55ZZbSCs+n3k2T7AfmibRjANDmx2wZ6DsnZHJH6hbAq+oPFRUD/o7y/A/Vuw+1KCU2YmcABrJ4KWxdJgqIpAFPi53QaEkUAUMn9wTyc/wbY1OrspAysSjju/ICWCjcdxhLB3GcA22XH+n48haA2F0nUJUxADDpr8IAdCPfDGmjY2N7WPHjtEPz83xks/mrxvbIIBRkYBBBDdnnlJJTOvIsmMpY66FNxQhoB5l5aikcQeS0BiADuUDDtl4d5SD0kaPl8u5DuH/+4qGTp4ESiLwTh9KTODIkSM7rgA+nAYMFS7/H+MXF1JiSYEFXcUAVA5E7/vS+UhcpuZ2TQbnSuM/1NboP8qYgCNGQGyAFON130NGBUjAUDf1GOQznPmsjzUStv8vy9YDweTCFS0HIC/ee++9lbI/suPWasPL5JxPQgAp2X8LRQJGR3KuNRCgBEyXYF6LjxTDkf9mMZeIQOTZ3PiTp99yQmCQWivJ4KCEHwIyH1wojX+jTbk/eRIoieBo5liG7GN+pB+BH509WBywMpMYkagPFAd9oEIZniirY08ae6dwE/kD3cwf8oVSil1t//2NN94opnxuuOGGghD279+fHT58OLt8+XL2yiuvqIVMHKjBkydPZisrKzvy/9577822trwqm1H4rpwAvr0I7bM0pZvJWZ6n/P2QP2bP8zISoBJUFUx/9DeLxVT44veYAUBVAuNSBNv5g/8v+T8/6CMC2P+ZZ54pRgVedJQ777xzx01AHSim4ftDADL6Q/aM/s8//3zoZ0Th7yhL4i8MlqZ6Y2WcgEpFy7GqINJPVAz7uRfP0KzMFDH6gwfy5/7YIrbZ0sQ7BGrgTMg9sKcSZdRgymhq5bymLv0pGW7WaYyY+ivEYTn6by5q2y0twk2GaheaI4i9NTqjRxtVhxXdARIn8GdO+yUoOkb+E1Xz/0oC0yGCtVIVrIS+Jx1KXATZKKSqHLViPsbPy35WEQuQiloV7IKlLblAJFASAfGB41WqwDW6KBkM1/gBU8DM8kQ8m3MlAWxray4gCaSqAtlc1IwXKBkMz/gZ+SPiN1ul8W9oayoJmGTwcKkMsjpkwCaWkR1QURO0Pe3ewPgBa8wf09FfScBHBKgBAofrdcgAEIVGGejUYqvPpagHYbd1ovFvlKP/lraokkBrLkJodCIqze41KARVB/UkP+1KTQhzpydUF8YP0Ua2K0b/gAb+lATqksHR0kVYiem0zEujDuztyVAHkIHuklQN2hDjt/diFFK1914MALl/YlGTfpQE2iUCZhGYQbgvC2QcxshXiR1ACnV2IJ6y4ctmr3bBF4we8kxwrzD+x9XvVxIYBBmIOsBVsDe1hBDo2JAC74vkMki7QJYuw/ftuKzGryQwNDK4O8ZNMGMHdHgUgmuXW9leW15Tm3LE4MXwffeP4deIoajxKwmMI2bgIgQxDBdMUuDfY1IK3B+GLgbvKh0GuDeJl9S4v63S5z+rPVFJYAhksFYqg6N1pDFGIi/XKCnuA2QghCD/nqdi4Nq5XoyeYKhcv6+QK8E9MfwGaoco/+Oa6KMkMFQyWCmJIMlV8JFCaBS1R1Tz3SzQKeSRCtOYxdhF1pvvIYiakfcGaoZRn0KbZ3WeX0lgjOqAxKPlhsfakdjyGlLZdJdKaSlZCqn/rM7xKwlMJXbw2SwiE7GuFHeN1m3CVhny3oFLgsE/y7sG+pQEpkoI6wYhLHd9PiGJuqN7D9guDf+CGr6SwCISwmpJBtSiX1ugW98wjH5Te4KSgGJ3HGFtgqQgRl9spqGjvZKAIk0p8Pp4+b7ahwvRgsFj7C/xriO9koCifWJYtgihalurrgw9K0f37dLot3T6TklAMQySWMl+naMghOHC75Xfw3Bf83xnszTyTI1coVAoFAqFQqFQKBQKhUKhUCgUCoVCoVAoFAqFQqFQKBQKhUKhUCgUCoVi/Pj/AgwA6CGBqjPuwicAAAAASUVORK5CYII="/>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5"/>
          <a:stretch>
            <a:fillRect/>
          </a:stretch>
        </p:blipFill>
        <p:spPr>
          <a:xfrm>
            <a:off x="1613377" y="4350609"/>
            <a:ext cx="1390650" cy="1171575"/>
          </a:xfrm>
          <a:prstGeom prst="rect">
            <a:avLst/>
          </a:prstGeom>
        </p:spPr>
      </p:pic>
    </p:spTree>
    <p:extLst>
      <p:ext uri="{BB962C8B-B14F-4D97-AF65-F5344CB8AC3E}">
        <p14:creationId xmlns:p14="http://schemas.microsoft.com/office/powerpoint/2010/main" val="3540351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436" y="764373"/>
            <a:ext cx="9895764" cy="1293028"/>
          </a:xfrm>
        </p:spPr>
        <p:txBody>
          <a:bodyPr/>
          <a:lstStyle/>
          <a:p>
            <a:r>
              <a:rPr lang="en-US" dirty="0"/>
              <a:t>DEMO: enhancing LEGACY CODE</a:t>
            </a:r>
            <a:br>
              <a:rPr lang="en-US" dirty="0"/>
            </a:br>
            <a:r>
              <a:rPr lang="en-US" dirty="0"/>
              <a:t>(OR fixing bugs) VIA TDD</a:t>
            </a:r>
          </a:p>
        </p:txBody>
      </p:sp>
      <p:sp>
        <p:nvSpPr>
          <p:cNvPr id="3" name="Content Placeholder 2"/>
          <p:cNvSpPr>
            <a:spLocks noGrp="1"/>
          </p:cNvSpPr>
          <p:nvPr>
            <p:ph idx="1"/>
          </p:nvPr>
        </p:nvSpPr>
        <p:spPr/>
        <p:txBody>
          <a:bodyPr/>
          <a:lstStyle/>
          <a:p>
            <a:pPr marL="0" indent="0">
              <a:buNone/>
            </a:pPr>
            <a:endParaRPr lang="en-US" sz="3200" dirty="0">
              <a:solidFill>
                <a:schemeClr val="accent3">
                  <a:lumMod val="20000"/>
                  <a:lumOff val="80000"/>
                </a:schemeClr>
              </a:solidFill>
            </a:endParaRPr>
          </a:p>
          <a:p>
            <a:pPr marL="0" indent="0" algn="ctr">
              <a:buNone/>
            </a:pPr>
            <a:r>
              <a:rPr lang="en-US" sz="3200" dirty="0">
                <a:solidFill>
                  <a:schemeClr val="accent3">
                    <a:lumMod val="20000"/>
                    <a:lumOff val="80000"/>
                  </a:schemeClr>
                </a:solidFill>
              </a:rPr>
              <a:t>Request: </a:t>
            </a:r>
          </a:p>
          <a:p>
            <a:pPr marL="0" indent="0" algn="ctr">
              <a:buNone/>
            </a:pPr>
            <a:r>
              <a:rPr lang="en-US" sz="3200" dirty="0">
                <a:solidFill>
                  <a:schemeClr val="accent3">
                    <a:lumMod val="20000"/>
                    <a:lumOff val="80000"/>
                  </a:schemeClr>
                </a:solidFill>
              </a:rPr>
              <a:t>“Shifting a project more than ten years to the past shouldn’t be allowed.”</a:t>
            </a:r>
          </a:p>
        </p:txBody>
      </p:sp>
    </p:spTree>
    <p:extLst>
      <p:ext uri="{BB962C8B-B14F-4D97-AF65-F5344CB8AC3E}">
        <p14:creationId xmlns:p14="http://schemas.microsoft.com/office/powerpoint/2010/main" val="2242102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 ALGORITHM FOR TDD</a:t>
            </a:r>
            <a:br>
              <a:rPr lang="en-US" dirty="0"/>
            </a:br>
            <a:endParaRPr lang="en-US" dirty="0"/>
          </a:p>
        </p:txBody>
      </p:sp>
      <p:sp>
        <p:nvSpPr>
          <p:cNvPr id="3" name="Content Placeholder 2"/>
          <p:cNvSpPr>
            <a:spLocks noGrp="1"/>
          </p:cNvSpPr>
          <p:nvPr>
            <p:ph idx="1"/>
          </p:nvPr>
        </p:nvSpPr>
        <p:spPr>
          <a:xfrm>
            <a:off x="1426869" y="2035455"/>
            <a:ext cx="9753600" cy="4662713"/>
          </a:xfrm>
        </p:spPr>
        <p:txBody>
          <a:bodyPr>
            <a:normAutofit lnSpcReduction="10000"/>
          </a:bodyPr>
          <a:lstStyle/>
          <a:p>
            <a:pPr marL="457200" indent="-457200">
              <a:buFont typeface="+mj-lt"/>
              <a:buAutoNum type="arabicPeriod"/>
            </a:pPr>
            <a:r>
              <a:rPr lang="en-US" sz="3200" dirty="0">
                <a:solidFill>
                  <a:schemeClr val="accent3">
                    <a:lumMod val="20000"/>
                    <a:lumOff val="80000"/>
                  </a:schemeClr>
                </a:solidFill>
              </a:rPr>
              <a:t> Get the class under test with untested </a:t>
            </a:r>
            <a:r>
              <a:rPr lang="en-US" sz="3200" b="1" dirty="0">
                <a:solidFill>
                  <a:schemeClr val="accent3">
                    <a:lumMod val="20000"/>
                    <a:lumOff val="80000"/>
                  </a:schemeClr>
                </a:solidFill>
              </a:rPr>
              <a:t>high-  </a:t>
            </a:r>
            <a:br>
              <a:rPr lang="en-US" sz="3200" b="1" dirty="0">
                <a:solidFill>
                  <a:schemeClr val="accent3">
                    <a:lumMod val="20000"/>
                    <a:lumOff val="80000"/>
                  </a:schemeClr>
                </a:solidFill>
              </a:rPr>
            </a:br>
            <a:r>
              <a:rPr lang="en-US" sz="3200" b="1" dirty="0">
                <a:solidFill>
                  <a:schemeClr val="accent3">
                    <a:lumMod val="20000"/>
                    <a:lumOff val="80000"/>
                  </a:schemeClr>
                </a:solidFill>
              </a:rPr>
              <a:t> confidence refactoring</a:t>
            </a:r>
            <a:r>
              <a:rPr lang="en-US" sz="3200" dirty="0">
                <a:solidFill>
                  <a:schemeClr val="accent3">
                    <a:lumMod val="20000"/>
                    <a:lumOff val="80000"/>
                  </a:schemeClr>
                </a:solidFill>
              </a:rPr>
              <a:t>.</a:t>
            </a:r>
          </a:p>
          <a:p>
            <a:pPr marL="457200" indent="-457200">
              <a:buFont typeface="+mj-lt"/>
              <a:buAutoNum type="arabicPeriod"/>
            </a:pPr>
            <a:r>
              <a:rPr lang="en-US" sz="3200" dirty="0">
                <a:solidFill>
                  <a:schemeClr val="accent3">
                    <a:lumMod val="20000"/>
                    <a:lumOff val="80000"/>
                  </a:schemeClr>
                </a:solidFill>
              </a:rPr>
              <a:t> Write a </a:t>
            </a:r>
            <a:r>
              <a:rPr lang="en-US" sz="3200" b="1" dirty="0">
                <a:solidFill>
                  <a:schemeClr val="accent1">
                    <a:lumMod val="40000"/>
                    <a:lumOff val="60000"/>
                  </a:schemeClr>
                </a:solidFill>
              </a:rPr>
              <a:t>failing</a:t>
            </a:r>
            <a:r>
              <a:rPr lang="en-US" sz="3200" dirty="0">
                <a:solidFill>
                  <a:schemeClr val="accent3">
                    <a:lumMod val="20000"/>
                    <a:lumOff val="80000"/>
                  </a:schemeClr>
                </a:solidFill>
              </a:rPr>
              <a:t> test.</a:t>
            </a:r>
            <a:br>
              <a:rPr lang="en-US" sz="3200" dirty="0">
                <a:solidFill>
                  <a:schemeClr val="accent3">
                    <a:lumMod val="20000"/>
                    <a:lumOff val="80000"/>
                  </a:schemeClr>
                </a:solidFill>
              </a:rPr>
            </a:br>
            <a:r>
              <a:rPr lang="en-US" sz="3200" dirty="0">
                <a:solidFill>
                  <a:schemeClr val="accent3">
                    <a:lumMod val="20000"/>
                    <a:lumOff val="80000"/>
                  </a:schemeClr>
                </a:solidFill>
              </a:rPr>
              <a:t>   </a:t>
            </a:r>
            <a:r>
              <a:rPr lang="en-US" sz="2000" dirty="0">
                <a:solidFill>
                  <a:schemeClr val="accent3">
                    <a:lumMod val="20000"/>
                    <a:lumOff val="80000"/>
                  </a:schemeClr>
                </a:solidFill>
              </a:rPr>
              <a:t> </a:t>
            </a:r>
            <a:r>
              <a:rPr lang="en-US" sz="2000" i="1" dirty="0">
                <a:solidFill>
                  <a:schemeClr val="accent3">
                    <a:lumMod val="20000"/>
                    <a:lumOff val="80000"/>
                  </a:schemeClr>
                </a:solidFill>
              </a:rPr>
              <a:t>I suggest you use </a:t>
            </a:r>
            <a:r>
              <a:rPr lang="en-US" sz="2000" dirty="0" err="1">
                <a:solidFill>
                  <a:schemeClr val="accent3">
                    <a:lumMod val="20000"/>
                    <a:lumOff val="80000"/>
                  </a:schemeClr>
                </a:solidFill>
              </a:rPr>
              <a:t>Resharper</a:t>
            </a:r>
            <a:r>
              <a:rPr lang="en-US" sz="2000" dirty="0">
                <a:solidFill>
                  <a:schemeClr val="accent3">
                    <a:lumMod val="20000"/>
                    <a:lumOff val="80000"/>
                  </a:schemeClr>
                </a:solidFill>
              </a:rPr>
              <a:t> Continuous Testing Session </a:t>
            </a:r>
            <a:r>
              <a:rPr lang="en-US" sz="2000" i="1" dirty="0">
                <a:solidFill>
                  <a:schemeClr val="accent3">
                    <a:lumMod val="20000"/>
                    <a:lumOff val="80000"/>
                  </a:schemeClr>
                </a:solidFill>
              </a:rPr>
              <a:t>(optional)</a:t>
            </a:r>
            <a:endParaRPr lang="en-US" sz="3200" i="1" dirty="0">
              <a:solidFill>
                <a:schemeClr val="accent3">
                  <a:lumMod val="20000"/>
                  <a:lumOff val="80000"/>
                </a:schemeClr>
              </a:solidFill>
            </a:endParaRPr>
          </a:p>
          <a:p>
            <a:pPr marL="457200" indent="-457200">
              <a:buFont typeface="+mj-lt"/>
              <a:buAutoNum type="arabicPeriod"/>
            </a:pPr>
            <a:r>
              <a:rPr lang="en-US" sz="3200" dirty="0">
                <a:solidFill>
                  <a:schemeClr val="accent3">
                    <a:lumMod val="20000"/>
                    <a:lumOff val="80000"/>
                  </a:schemeClr>
                </a:solidFill>
              </a:rPr>
              <a:t> Get it to </a:t>
            </a:r>
            <a:r>
              <a:rPr lang="en-US" sz="3200" b="1" dirty="0">
                <a:solidFill>
                  <a:schemeClr val="accent1">
                    <a:lumMod val="40000"/>
                    <a:lumOff val="60000"/>
                  </a:schemeClr>
                </a:solidFill>
              </a:rPr>
              <a:t>compile</a:t>
            </a:r>
            <a:r>
              <a:rPr lang="en-US" sz="3200" dirty="0">
                <a:solidFill>
                  <a:schemeClr val="accent3">
                    <a:lumMod val="20000"/>
                    <a:lumOff val="80000"/>
                  </a:schemeClr>
                </a:solidFill>
              </a:rPr>
              <a:t>.</a:t>
            </a:r>
          </a:p>
          <a:p>
            <a:pPr marL="457200" indent="-457200">
              <a:buFont typeface="+mj-lt"/>
              <a:buAutoNum type="arabicPeriod"/>
            </a:pPr>
            <a:r>
              <a:rPr lang="en-US" sz="3200" dirty="0">
                <a:solidFill>
                  <a:schemeClr val="accent3">
                    <a:lumMod val="20000"/>
                    <a:lumOff val="80000"/>
                  </a:schemeClr>
                </a:solidFill>
              </a:rPr>
              <a:t> Make it </a:t>
            </a:r>
            <a:r>
              <a:rPr lang="en-US" sz="3200" b="1" dirty="0">
                <a:solidFill>
                  <a:schemeClr val="accent4">
                    <a:lumMod val="60000"/>
                    <a:lumOff val="40000"/>
                  </a:schemeClr>
                </a:solidFill>
              </a:rPr>
              <a:t>pass</a:t>
            </a:r>
            <a:r>
              <a:rPr lang="en-US" sz="3200" dirty="0">
                <a:solidFill>
                  <a:schemeClr val="accent3">
                    <a:lumMod val="20000"/>
                    <a:lumOff val="80000"/>
                  </a:schemeClr>
                </a:solidFill>
              </a:rPr>
              <a:t>, changing as little as possible.</a:t>
            </a:r>
            <a:br>
              <a:rPr lang="en-US" sz="3200" dirty="0">
                <a:solidFill>
                  <a:schemeClr val="accent3">
                    <a:lumMod val="20000"/>
                    <a:lumOff val="80000"/>
                  </a:schemeClr>
                </a:solidFill>
              </a:rPr>
            </a:br>
            <a:r>
              <a:rPr lang="en-US" sz="3200" dirty="0">
                <a:solidFill>
                  <a:schemeClr val="accent3">
                    <a:lumMod val="20000"/>
                    <a:lumOff val="80000"/>
                  </a:schemeClr>
                </a:solidFill>
              </a:rPr>
              <a:t>   </a:t>
            </a:r>
            <a:r>
              <a:rPr lang="en-US" sz="2000" i="1" dirty="0">
                <a:solidFill>
                  <a:schemeClr val="accent3">
                    <a:lumMod val="20000"/>
                    <a:lumOff val="80000"/>
                  </a:schemeClr>
                </a:solidFill>
              </a:rPr>
              <a:t>Avoid the temptation to implement too much.</a:t>
            </a:r>
            <a:endParaRPr lang="en-US" sz="3200" dirty="0">
              <a:solidFill>
                <a:schemeClr val="accent3">
                  <a:lumMod val="20000"/>
                  <a:lumOff val="80000"/>
                </a:schemeClr>
              </a:solidFill>
            </a:endParaRPr>
          </a:p>
          <a:p>
            <a:pPr marL="457200" indent="-457200">
              <a:buFont typeface="+mj-lt"/>
              <a:buAutoNum type="arabicPeriod"/>
            </a:pPr>
            <a:r>
              <a:rPr lang="en-US" sz="3200" dirty="0">
                <a:solidFill>
                  <a:schemeClr val="accent3">
                    <a:lumMod val="20000"/>
                    <a:lumOff val="80000"/>
                  </a:schemeClr>
                </a:solidFill>
              </a:rPr>
              <a:t> </a:t>
            </a:r>
            <a:r>
              <a:rPr lang="en-US" sz="3200" b="1" dirty="0">
                <a:solidFill>
                  <a:schemeClr val="accent6">
                    <a:lumMod val="40000"/>
                    <a:lumOff val="60000"/>
                  </a:schemeClr>
                </a:solidFill>
              </a:rPr>
              <a:t>Refactor</a:t>
            </a:r>
            <a:r>
              <a:rPr lang="en-US" sz="3200" dirty="0">
                <a:solidFill>
                  <a:schemeClr val="accent3">
                    <a:lumMod val="20000"/>
                    <a:lumOff val="80000"/>
                  </a:schemeClr>
                </a:solidFill>
              </a:rPr>
              <a:t>, especially regarding duplication.</a:t>
            </a:r>
          </a:p>
          <a:p>
            <a:pPr marL="457200" indent="-457200">
              <a:buFont typeface="+mj-lt"/>
              <a:buAutoNum type="arabicPeriod"/>
            </a:pPr>
            <a:r>
              <a:rPr lang="en-US" sz="3200" dirty="0">
                <a:solidFill>
                  <a:schemeClr val="accent3">
                    <a:lumMod val="20000"/>
                    <a:lumOff val="80000"/>
                  </a:schemeClr>
                </a:solidFill>
              </a:rPr>
              <a:t> GOTO 2</a:t>
            </a:r>
          </a:p>
        </p:txBody>
      </p:sp>
      <p:pic>
        <p:nvPicPr>
          <p:cNvPr id="4" name="Picture 2" descr="Image result for working effectively with legacy c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621" y="1965119"/>
            <a:ext cx="666265" cy="8829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461935" y="5320201"/>
            <a:ext cx="647951" cy="907132"/>
          </a:xfrm>
          <a:prstGeom prst="rect">
            <a:avLst/>
          </a:prstGeom>
        </p:spPr>
      </p:pic>
      <p:pic>
        <p:nvPicPr>
          <p:cNvPr id="9" name="Picture 8"/>
          <p:cNvPicPr>
            <a:picLocks noChangeAspect="1"/>
          </p:cNvPicPr>
          <p:nvPr/>
        </p:nvPicPr>
        <p:blipFill>
          <a:blip r:embed="rId5"/>
          <a:stretch>
            <a:fillRect/>
          </a:stretch>
        </p:blipFill>
        <p:spPr>
          <a:xfrm>
            <a:off x="471278" y="2972611"/>
            <a:ext cx="628738" cy="666843"/>
          </a:xfrm>
          <a:prstGeom prst="rect">
            <a:avLst/>
          </a:prstGeom>
        </p:spPr>
      </p:pic>
      <p:pic>
        <p:nvPicPr>
          <p:cNvPr id="10" name="Picture 9"/>
          <p:cNvPicPr>
            <a:picLocks noChangeAspect="1"/>
          </p:cNvPicPr>
          <p:nvPr/>
        </p:nvPicPr>
        <p:blipFill>
          <a:blip r:embed="rId6"/>
          <a:stretch>
            <a:fillRect/>
          </a:stretch>
        </p:blipFill>
        <p:spPr>
          <a:xfrm>
            <a:off x="456072" y="4376356"/>
            <a:ext cx="653814" cy="673626"/>
          </a:xfrm>
          <a:prstGeom prst="rect">
            <a:avLst/>
          </a:prstGeom>
        </p:spPr>
      </p:pic>
      <p:pic>
        <p:nvPicPr>
          <p:cNvPr id="11" name="Picture 10"/>
          <p:cNvPicPr>
            <a:picLocks noChangeAspect="1"/>
          </p:cNvPicPr>
          <p:nvPr/>
        </p:nvPicPr>
        <p:blipFill>
          <a:blip r:embed="rId7"/>
          <a:stretch>
            <a:fillRect/>
          </a:stretch>
        </p:blipFill>
        <p:spPr>
          <a:xfrm>
            <a:off x="456072" y="3909673"/>
            <a:ext cx="643944" cy="342095"/>
          </a:xfrm>
          <a:prstGeom prst="rect">
            <a:avLst/>
          </a:prstGeom>
        </p:spPr>
      </p:pic>
    </p:spTree>
    <p:extLst>
      <p:ext uri="{BB962C8B-B14F-4D97-AF65-F5344CB8AC3E}">
        <p14:creationId xmlns:p14="http://schemas.microsoft.com/office/powerpoint/2010/main" val="128665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1000"/>
                                        <p:tgtEl>
                                          <p:spTgt spid="3">
                                            <p:txEl>
                                              <p:pRg st="2" end="2"/>
                                            </p:txEl>
                                          </p:spTgt>
                                        </p:tgtEl>
                                      </p:cBhvr>
                                    </p:animEffect>
                                    <p:anim calcmode="lin" valueType="num">
                                      <p:cBhvr>
                                        <p:cTn id="3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fade">
                                      <p:cBhvr>
                                        <p:cTn id="43" dur="1000"/>
                                        <p:tgtEl>
                                          <p:spTgt spid="3">
                                            <p:txEl>
                                              <p:pRg st="3" end="3"/>
                                            </p:txEl>
                                          </p:spTgt>
                                        </p:tgtEl>
                                      </p:cBhvr>
                                    </p:animEffect>
                                    <p:anim calcmode="lin" valueType="num">
                                      <p:cBhvr>
                                        <p:cTn id="4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1000"/>
                                        <p:tgtEl>
                                          <p:spTgt spid="10"/>
                                        </p:tgtEl>
                                      </p:cBhvr>
                                    </p:animEffect>
                                    <p:anim calcmode="lin" valueType="num">
                                      <p:cBhvr>
                                        <p:cTn id="49" dur="1000" fill="hold"/>
                                        <p:tgtEl>
                                          <p:spTgt spid="10"/>
                                        </p:tgtEl>
                                        <p:attrNameLst>
                                          <p:attrName>ppt_x</p:attrName>
                                        </p:attrNameLst>
                                      </p:cBhvr>
                                      <p:tavLst>
                                        <p:tav tm="0">
                                          <p:val>
                                            <p:strVal val="#ppt_x"/>
                                          </p:val>
                                        </p:tav>
                                        <p:tav tm="100000">
                                          <p:val>
                                            <p:strVal val="#ppt_x"/>
                                          </p:val>
                                        </p:tav>
                                      </p:tavLst>
                                    </p:anim>
                                    <p:anim calcmode="lin" valueType="num">
                                      <p:cBhvr>
                                        <p:cTn id="5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fade">
                                      <p:cBhvr>
                                        <p:cTn id="55" dur="1000"/>
                                        <p:tgtEl>
                                          <p:spTgt spid="3">
                                            <p:txEl>
                                              <p:pRg st="4" end="4"/>
                                            </p:txEl>
                                          </p:spTgt>
                                        </p:tgtEl>
                                      </p:cBhvr>
                                    </p:animEffect>
                                    <p:anim calcmode="lin" valueType="num">
                                      <p:cBhvr>
                                        <p:cTn id="5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1000"/>
                                        <p:tgtEl>
                                          <p:spTgt spid="8"/>
                                        </p:tgtEl>
                                      </p:cBhvr>
                                    </p:animEffect>
                                    <p:anim calcmode="lin" valueType="num">
                                      <p:cBhvr>
                                        <p:cTn id="61" dur="1000" fill="hold"/>
                                        <p:tgtEl>
                                          <p:spTgt spid="8"/>
                                        </p:tgtEl>
                                        <p:attrNameLst>
                                          <p:attrName>ppt_x</p:attrName>
                                        </p:attrNameLst>
                                      </p:cBhvr>
                                      <p:tavLst>
                                        <p:tav tm="0">
                                          <p:val>
                                            <p:strVal val="#ppt_x"/>
                                          </p:val>
                                        </p:tav>
                                        <p:tav tm="100000">
                                          <p:val>
                                            <p:strVal val="#ppt_x"/>
                                          </p:val>
                                        </p:tav>
                                      </p:tavLst>
                                    </p:anim>
                                    <p:anim calcmode="lin" valueType="num">
                                      <p:cBhvr>
                                        <p:cTn id="6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animEffect transition="in" filter="fade">
                                      <p:cBhvr>
                                        <p:cTn id="67" dur="1000"/>
                                        <p:tgtEl>
                                          <p:spTgt spid="3">
                                            <p:txEl>
                                              <p:pRg st="5" end="5"/>
                                            </p:txEl>
                                          </p:spTgt>
                                        </p:tgtEl>
                                      </p:cBhvr>
                                    </p:animEffect>
                                    <p:anim calcmode="lin" valueType="num">
                                      <p:cBhvr>
                                        <p:cTn id="6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Retroactive TDD </a:t>
            </a:r>
            <a:br>
              <a:rPr lang="en-US" dirty="0"/>
            </a:br>
            <a:r>
              <a:rPr lang="en-US" dirty="0"/>
              <a:t>on legacy code</a:t>
            </a:r>
          </a:p>
        </p:txBody>
      </p:sp>
    </p:spTree>
    <p:extLst>
      <p:ext uri="{BB962C8B-B14F-4D97-AF65-F5344CB8AC3E}">
        <p14:creationId xmlns:p14="http://schemas.microsoft.com/office/powerpoint/2010/main" val="2425597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799" y="1577591"/>
            <a:ext cx="11231545" cy="4641094"/>
          </a:xfrm>
        </p:spPr>
        <p:txBody>
          <a:bodyPr>
            <a:noAutofit/>
          </a:bodyPr>
          <a:lstStyle/>
          <a:p>
            <a:pPr marL="0" indent="0" algn="ctr">
              <a:buNone/>
            </a:pPr>
            <a:r>
              <a:rPr lang="en-US" sz="3200" dirty="0">
                <a:solidFill>
                  <a:schemeClr val="accent3">
                    <a:lumMod val="20000"/>
                    <a:lumOff val="80000"/>
                  </a:schemeClr>
                </a:solidFill>
              </a:rPr>
              <a:t>Find an opportunity to do TDD</a:t>
            </a:r>
          </a:p>
          <a:p>
            <a:pPr marL="0" indent="0" algn="ctr">
              <a:buNone/>
            </a:pPr>
            <a:r>
              <a:rPr lang="en-US" sz="3200" dirty="0">
                <a:solidFill>
                  <a:schemeClr val="accent3">
                    <a:lumMod val="20000"/>
                    <a:lumOff val="80000"/>
                  </a:schemeClr>
                </a:solidFill>
              </a:rPr>
              <a:t>Discipline yourself to do nothing but </a:t>
            </a:r>
            <a:br>
              <a:rPr lang="en-US" sz="3200" dirty="0">
                <a:solidFill>
                  <a:schemeClr val="accent3">
                    <a:lumMod val="20000"/>
                    <a:lumOff val="80000"/>
                  </a:schemeClr>
                </a:solidFill>
              </a:rPr>
            </a:br>
            <a:r>
              <a:rPr lang="en-US" sz="3200" dirty="0">
                <a:solidFill>
                  <a:schemeClr val="accent1">
                    <a:lumMod val="40000"/>
                    <a:lumOff val="60000"/>
                  </a:schemeClr>
                </a:solidFill>
              </a:rPr>
              <a:t>red</a:t>
            </a:r>
            <a:r>
              <a:rPr lang="en-US" sz="3200" dirty="0">
                <a:solidFill>
                  <a:schemeClr val="accent3">
                    <a:lumMod val="20000"/>
                    <a:lumOff val="80000"/>
                  </a:schemeClr>
                </a:solidFill>
              </a:rPr>
              <a:t>-</a:t>
            </a:r>
            <a:r>
              <a:rPr lang="en-US" sz="3200" dirty="0">
                <a:solidFill>
                  <a:schemeClr val="accent4">
                    <a:lumMod val="60000"/>
                    <a:lumOff val="40000"/>
                  </a:schemeClr>
                </a:solidFill>
              </a:rPr>
              <a:t>green</a:t>
            </a:r>
            <a:r>
              <a:rPr lang="en-US" sz="3200" dirty="0">
                <a:solidFill>
                  <a:schemeClr val="accent3">
                    <a:lumMod val="20000"/>
                    <a:lumOff val="80000"/>
                  </a:schemeClr>
                </a:solidFill>
              </a:rPr>
              <a:t>-refactor for a little while</a:t>
            </a:r>
          </a:p>
          <a:p>
            <a:pPr marL="0" indent="0" algn="ctr">
              <a:buNone/>
            </a:pPr>
            <a:r>
              <a:rPr lang="en-US" sz="3200" dirty="0">
                <a:solidFill>
                  <a:schemeClr val="accent3">
                    <a:lumMod val="20000"/>
                    <a:lumOff val="80000"/>
                  </a:schemeClr>
                </a:solidFill>
              </a:rPr>
              <a:t>Ask for help from me or </a:t>
            </a:r>
            <a:r>
              <a:rPr lang="en-US" sz="3200" b="1" u="sng" dirty="0">
                <a:solidFill>
                  <a:schemeClr val="accent6">
                    <a:lumMod val="40000"/>
                    <a:lumOff val="60000"/>
                  </a:schemeClr>
                </a:solidFill>
              </a:rPr>
              <a:t>go/</a:t>
            </a:r>
            <a:r>
              <a:rPr lang="en-US" sz="3200" b="1" u="sng" dirty="0" err="1">
                <a:solidFill>
                  <a:schemeClr val="accent6">
                    <a:lumMod val="40000"/>
                    <a:lumOff val="60000"/>
                  </a:schemeClr>
                </a:solidFill>
              </a:rPr>
              <a:t>SoftwareQuality</a:t>
            </a:r>
            <a:endParaRPr lang="en-US" sz="3200" b="1" u="sng" dirty="0">
              <a:solidFill>
                <a:schemeClr val="accent6">
                  <a:lumMod val="40000"/>
                  <a:lumOff val="60000"/>
                </a:schemeClr>
              </a:solidFill>
            </a:endParaRPr>
          </a:p>
          <a:p>
            <a:pPr marL="0" indent="0" algn="ctr">
              <a:buNone/>
            </a:pPr>
            <a:endParaRPr lang="en-US" sz="3200" dirty="0">
              <a:solidFill>
                <a:schemeClr val="accent3">
                  <a:lumMod val="60000"/>
                  <a:lumOff val="40000"/>
                </a:schemeClr>
              </a:solidFill>
            </a:endParaRPr>
          </a:p>
          <a:p>
            <a:pPr marL="0" indent="0" algn="ctr">
              <a:buNone/>
            </a:pPr>
            <a:endParaRPr lang="en-US" sz="3200" dirty="0">
              <a:solidFill>
                <a:schemeClr val="accent3">
                  <a:lumMod val="60000"/>
                  <a:lumOff val="40000"/>
                </a:schemeClr>
              </a:solidFill>
            </a:endParaRPr>
          </a:p>
          <a:p>
            <a:pPr marL="0" indent="0" algn="ctr">
              <a:buNone/>
            </a:pPr>
            <a:r>
              <a:rPr lang="en-US" sz="3200" dirty="0">
                <a:solidFill>
                  <a:schemeClr val="accent3">
                    <a:lumMod val="20000"/>
                    <a:lumOff val="80000"/>
                  </a:schemeClr>
                </a:solidFill>
              </a:rPr>
              <a:t>These slides, links, and more info are at </a:t>
            </a:r>
            <a:r>
              <a:rPr lang="en-US" sz="3200" b="1" u="sng" dirty="0">
                <a:solidFill>
                  <a:schemeClr val="accent6">
                    <a:lumMod val="40000"/>
                    <a:lumOff val="60000"/>
                  </a:schemeClr>
                </a:solidFill>
              </a:rPr>
              <a:t>go/TDD</a:t>
            </a:r>
          </a:p>
          <a:p>
            <a:pPr marL="0" indent="0" algn="ctr">
              <a:buNone/>
            </a:pPr>
            <a:r>
              <a:rPr lang="en-US" sz="3200" dirty="0">
                <a:solidFill>
                  <a:schemeClr val="accent3">
                    <a:lumMod val="20000"/>
                    <a:lumOff val="80000"/>
                  </a:schemeClr>
                </a:solidFill>
              </a:rPr>
              <a:t>Read my blog at</a:t>
            </a:r>
            <a:r>
              <a:rPr lang="en-US" sz="3200" b="1" dirty="0">
                <a:solidFill>
                  <a:schemeClr val="accent3">
                    <a:lumMod val="20000"/>
                    <a:lumOff val="80000"/>
                  </a:schemeClr>
                </a:solidFill>
              </a:rPr>
              <a:t> </a:t>
            </a:r>
            <a:r>
              <a:rPr lang="en-US" sz="3200" b="1" u="sng" dirty="0">
                <a:solidFill>
                  <a:schemeClr val="accent6">
                    <a:lumMod val="40000"/>
                    <a:lumOff val="60000"/>
                  </a:schemeClr>
                </a:solidFill>
              </a:rPr>
              <a:t>go/</a:t>
            </a:r>
            <a:r>
              <a:rPr lang="en-US" sz="3200" b="1" u="sng" dirty="0" err="1">
                <a:solidFill>
                  <a:schemeClr val="accent6">
                    <a:lumMod val="40000"/>
                    <a:lumOff val="60000"/>
                  </a:schemeClr>
                </a:solidFill>
              </a:rPr>
              <a:t>sz</a:t>
            </a:r>
            <a:endParaRPr lang="en-US" sz="3200" b="1" u="sng" dirty="0">
              <a:solidFill>
                <a:schemeClr val="accent6">
                  <a:lumMod val="40000"/>
                  <a:lumOff val="60000"/>
                </a:schemeClr>
              </a:solidFill>
            </a:endParaRPr>
          </a:p>
        </p:txBody>
      </p:sp>
    </p:spTree>
    <p:extLst>
      <p:ext uri="{BB962C8B-B14F-4D97-AF65-F5344CB8AC3E}">
        <p14:creationId xmlns:p14="http://schemas.microsoft.com/office/powerpoint/2010/main" val="372681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229032"/>
            <a:ext cx="9448800" cy="2399469"/>
          </a:xfrm>
        </p:spPr>
        <p:txBody>
          <a:bodyPr>
            <a:normAutofit/>
          </a:bodyPr>
          <a:lstStyle/>
          <a:p>
            <a:r>
              <a:rPr lang="en-US" sz="9800" b="1" dirty="0"/>
              <a:t>TDD</a:t>
            </a:r>
            <a:br>
              <a:rPr lang="en-US" dirty="0"/>
            </a:br>
            <a:r>
              <a:rPr lang="en-US" dirty="0"/>
              <a:t>WITHOUT THE OMG</a:t>
            </a:r>
          </a:p>
        </p:txBody>
      </p:sp>
      <p:sp>
        <p:nvSpPr>
          <p:cNvPr id="3" name="Subtitle 2"/>
          <p:cNvSpPr>
            <a:spLocks noGrp="1"/>
          </p:cNvSpPr>
          <p:nvPr>
            <p:ph type="subTitle" idx="1"/>
          </p:nvPr>
        </p:nvSpPr>
        <p:spPr>
          <a:xfrm>
            <a:off x="1371600" y="3632200"/>
            <a:ext cx="9448800" cy="1671319"/>
          </a:xfrm>
        </p:spPr>
        <p:txBody>
          <a:bodyPr>
            <a:normAutofit/>
          </a:bodyPr>
          <a:lstStyle/>
          <a:p>
            <a:r>
              <a:rPr lang="en-US" dirty="0"/>
              <a:t>Patrick Szalapski</a:t>
            </a:r>
          </a:p>
          <a:p>
            <a:r>
              <a:rPr lang="en-US" dirty="0"/>
              <a:t>Application Development, GBS</a:t>
            </a:r>
          </a:p>
          <a:p>
            <a:r>
              <a:rPr lang="en-US" b="1" u="sng" dirty="0">
                <a:solidFill>
                  <a:schemeClr val="accent6">
                    <a:lumMod val="40000"/>
                    <a:lumOff val="60000"/>
                  </a:schemeClr>
                </a:solidFill>
              </a:rPr>
              <a:t>go/</a:t>
            </a:r>
            <a:r>
              <a:rPr lang="en-US" b="1" u="sng" dirty="0" err="1">
                <a:solidFill>
                  <a:schemeClr val="accent6">
                    <a:lumMod val="40000"/>
                    <a:lumOff val="60000"/>
                  </a:schemeClr>
                </a:solidFill>
              </a:rPr>
              <a:t>sz</a:t>
            </a:r>
            <a:endParaRPr lang="en-US" b="1" u="sng" dirty="0">
              <a:solidFill>
                <a:schemeClr val="accent6">
                  <a:lumMod val="40000"/>
                  <a:lumOff val="60000"/>
                </a:schemeClr>
              </a:solidFill>
            </a:endParaRPr>
          </a:p>
        </p:txBody>
      </p:sp>
    </p:spTree>
    <p:extLst>
      <p:ext uri="{BB962C8B-B14F-4D97-AF65-F5344CB8AC3E}">
        <p14:creationId xmlns:p14="http://schemas.microsoft.com/office/powerpoint/2010/main" val="2827138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85800" y="1252024"/>
            <a:ext cx="10820400" cy="4966661"/>
          </a:xfrm>
        </p:spPr>
        <p:txBody>
          <a:bodyPr>
            <a:normAutofit fontScale="92500" lnSpcReduction="10000"/>
          </a:bodyPr>
          <a:lstStyle/>
          <a:p>
            <a:pPr marL="0" indent="0" algn="ctr">
              <a:buNone/>
            </a:pPr>
            <a:r>
              <a:rPr lang="en-US" sz="4400" dirty="0">
                <a:solidFill>
                  <a:schemeClr val="accent3">
                    <a:lumMod val="20000"/>
                    <a:lumOff val="80000"/>
                  </a:schemeClr>
                </a:solidFill>
              </a:rPr>
              <a:t>TDD is Test-Driven Development</a:t>
            </a:r>
          </a:p>
          <a:p>
            <a:pPr marL="0" indent="0" algn="ctr">
              <a:buNone/>
            </a:pPr>
            <a:endParaRPr lang="en-US" sz="4400" dirty="0">
              <a:solidFill>
                <a:schemeClr val="accent3">
                  <a:lumMod val="20000"/>
                  <a:lumOff val="80000"/>
                </a:schemeClr>
              </a:solidFill>
            </a:endParaRPr>
          </a:p>
          <a:p>
            <a:pPr marL="0" indent="0" algn="ctr">
              <a:buNone/>
            </a:pPr>
            <a:r>
              <a:rPr lang="en-US" sz="4400" dirty="0">
                <a:solidFill>
                  <a:schemeClr val="accent3">
                    <a:lumMod val="20000"/>
                    <a:lumOff val="80000"/>
                  </a:schemeClr>
                </a:solidFill>
              </a:rPr>
              <a:t>We drive our development with tests</a:t>
            </a:r>
          </a:p>
          <a:p>
            <a:pPr marL="0" indent="0" algn="ctr">
              <a:buNone/>
            </a:pPr>
            <a:endParaRPr lang="en-US" sz="4400" dirty="0">
              <a:solidFill>
                <a:schemeClr val="accent3">
                  <a:lumMod val="20000"/>
                  <a:lumOff val="80000"/>
                </a:schemeClr>
              </a:solidFill>
            </a:endParaRPr>
          </a:p>
          <a:p>
            <a:pPr marL="0" indent="0">
              <a:buNone/>
            </a:pPr>
            <a:r>
              <a:rPr lang="en-US" sz="4400" dirty="0">
                <a:solidFill>
                  <a:schemeClr val="accent3">
                    <a:lumMod val="20000"/>
                    <a:lumOff val="80000"/>
                  </a:schemeClr>
                </a:solidFill>
              </a:rPr>
              <a:t>After this session, you will be able to:</a:t>
            </a:r>
          </a:p>
          <a:p>
            <a:r>
              <a:rPr lang="en-US" sz="4400" dirty="0">
                <a:solidFill>
                  <a:schemeClr val="accent3">
                    <a:lumMod val="20000"/>
                    <a:lumOff val="80000"/>
                  </a:schemeClr>
                </a:solidFill>
              </a:rPr>
              <a:t>Find an opportunity to do TDD</a:t>
            </a:r>
          </a:p>
          <a:p>
            <a:r>
              <a:rPr lang="en-US" sz="4400" dirty="0">
                <a:solidFill>
                  <a:schemeClr val="accent3">
                    <a:lumMod val="20000"/>
                    <a:lumOff val="80000"/>
                  </a:schemeClr>
                </a:solidFill>
              </a:rPr>
              <a:t>Discipline yourself to do nothing but </a:t>
            </a:r>
            <a:br>
              <a:rPr lang="en-US" sz="4400" dirty="0">
                <a:solidFill>
                  <a:schemeClr val="accent3">
                    <a:lumMod val="20000"/>
                    <a:lumOff val="80000"/>
                  </a:schemeClr>
                </a:solidFill>
              </a:rPr>
            </a:br>
            <a:r>
              <a:rPr lang="en-US" sz="4400" dirty="0">
                <a:solidFill>
                  <a:schemeClr val="accent1">
                    <a:lumMod val="40000"/>
                    <a:lumOff val="60000"/>
                  </a:schemeClr>
                </a:solidFill>
              </a:rPr>
              <a:t>red</a:t>
            </a:r>
            <a:r>
              <a:rPr lang="en-US" sz="4400" dirty="0">
                <a:solidFill>
                  <a:schemeClr val="accent3">
                    <a:lumMod val="20000"/>
                    <a:lumOff val="80000"/>
                  </a:schemeClr>
                </a:solidFill>
              </a:rPr>
              <a:t>-</a:t>
            </a:r>
            <a:r>
              <a:rPr lang="en-US" sz="4400" dirty="0">
                <a:solidFill>
                  <a:schemeClr val="accent4">
                    <a:lumMod val="60000"/>
                    <a:lumOff val="40000"/>
                  </a:schemeClr>
                </a:solidFill>
              </a:rPr>
              <a:t>green</a:t>
            </a:r>
            <a:r>
              <a:rPr lang="en-US" sz="4400" dirty="0">
                <a:solidFill>
                  <a:schemeClr val="accent3">
                    <a:lumMod val="20000"/>
                    <a:lumOff val="80000"/>
                  </a:schemeClr>
                </a:solidFill>
              </a:rPr>
              <a:t>-refactor for a little while</a:t>
            </a:r>
          </a:p>
        </p:txBody>
      </p:sp>
    </p:spTree>
    <p:extLst>
      <p:ext uri="{BB962C8B-B14F-4D97-AF65-F5344CB8AC3E}">
        <p14:creationId xmlns:p14="http://schemas.microsoft.com/office/powerpoint/2010/main" val="348063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1000"/>
                                        <p:tgtEl>
                                          <p:spTgt spid="4">
                                            <p:txEl>
                                              <p:pRg st="5" end="5"/>
                                            </p:txEl>
                                          </p:spTgt>
                                        </p:tgtEl>
                                      </p:cBhvr>
                                    </p:animEffect>
                                    <p:anim calcmode="lin" valueType="num">
                                      <p:cBhvr>
                                        <p:cTn id="2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1000"/>
                                        <p:tgtEl>
                                          <p:spTgt spid="4">
                                            <p:txEl>
                                              <p:pRg st="6" end="6"/>
                                            </p:txEl>
                                          </p:spTgt>
                                        </p:tgtEl>
                                      </p:cBhvr>
                                    </p:animEffect>
                                    <p:anim calcmode="lin" valueType="num">
                                      <p:cBhvr>
                                        <p:cTn id="32"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400" dirty="0">
                <a:solidFill>
                  <a:schemeClr val="accent3">
                    <a:lumMod val="20000"/>
                    <a:lumOff val="80000"/>
                  </a:schemeClr>
                </a:solidFill>
              </a:rPr>
              <a:t>I stink at TDD</a:t>
            </a:r>
          </a:p>
          <a:p>
            <a:pPr marL="0" indent="0" algn="ctr">
              <a:buNone/>
            </a:pPr>
            <a:r>
              <a:rPr lang="en-US" sz="4400" dirty="0">
                <a:solidFill>
                  <a:schemeClr val="accent3">
                    <a:lumMod val="20000"/>
                    <a:lumOff val="80000"/>
                  </a:schemeClr>
                </a:solidFill>
              </a:rPr>
              <a:t>I don’t like TDD</a:t>
            </a:r>
          </a:p>
          <a:p>
            <a:pPr marL="0" indent="0" algn="ctr">
              <a:buNone/>
            </a:pPr>
            <a:r>
              <a:rPr lang="en-US" sz="4400" dirty="0">
                <a:solidFill>
                  <a:schemeClr val="accent3">
                    <a:lumMod val="20000"/>
                    <a:lumOff val="80000"/>
                  </a:schemeClr>
                </a:solidFill>
              </a:rPr>
              <a:t>I don’t think in TDD very well</a:t>
            </a:r>
          </a:p>
          <a:p>
            <a:pPr marL="0" indent="0" algn="ctr">
              <a:buNone/>
            </a:pPr>
            <a:endParaRPr lang="en-US" sz="4400" dirty="0">
              <a:solidFill>
                <a:schemeClr val="accent3">
                  <a:lumMod val="20000"/>
                  <a:lumOff val="80000"/>
                </a:schemeClr>
              </a:solidFill>
            </a:endParaRPr>
          </a:p>
          <a:p>
            <a:pPr marL="0" indent="0" algn="ctr">
              <a:buNone/>
            </a:pPr>
            <a:r>
              <a:rPr lang="en-US" sz="4400" dirty="0">
                <a:solidFill>
                  <a:schemeClr val="accent3">
                    <a:lumMod val="20000"/>
                    <a:lumOff val="80000"/>
                  </a:schemeClr>
                </a:solidFill>
              </a:rPr>
              <a:t>I still do it</a:t>
            </a:r>
          </a:p>
        </p:txBody>
      </p:sp>
    </p:spTree>
    <p:extLst>
      <p:ext uri="{BB962C8B-B14F-4D97-AF65-F5344CB8AC3E}">
        <p14:creationId xmlns:p14="http://schemas.microsoft.com/office/powerpoint/2010/main" val="330266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800" dirty="0">
                <a:solidFill>
                  <a:schemeClr val="accent3">
                    <a:lumMod val="20000"/>
                    <a:lumOff val="80000"/>
                  </a:schemeClr>
                </a:solidFill>
              </a:rPr>
              <a:t>Bad TDD</a:t>
            </a:r>
          </a:p>
          <a:p>
            <a:pPr marL="0" indent="0" algn="ctr">
              <a:buNone/>
            </a:pPr>
            <a:r>
              <a:rPr lang="en-US" sz="4800" dirty="0">
                <a:solidFill>
                  <a:schemeClr val="accent3">
                    <a:lumMod val="20000"/>
                    <a:lumOff val="80000"/>
                  </a:schemeClr>
                </a:solidFill>
              </a:rPr>
              <a:t>is better than</a:t>
            </a:r>
          </a:p>
          <a:p>
            <a:pPr marL="0" indent="0" algn="ctr">
              <a:buNone/>
            </a:pPr>
            <a:r>
              <a:rPr lang="en-US" sz="4800" dirty="0">
                <a:solidFill>
                  <a:schemeClr val="accent3">
                    <a:lumMod val="20000"/>
                    <a:lumOff val="80000"/>
                  </a:schemeClr>
                </a:solidFill>
              </a:rPr>
              <a:t>“Code and Pray”</a:t>
            </a:r>
          </a:p>
        </p:txBody>
      </p:sp>
    </p:spTree>
    <p:extLst>
      <p:ext uri="{BB962C8B-B14F-4D97-AF65-F5344CB8AC3E}">
        <p14:creationId xmlns:p14="http://schemas.microsoft.com/office/powerpoint/2010/main" val="4011382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136" y="1504335"/>
            <a:ext cx="10820400" cy="5137137"/>
          </a:xfrm>
        </p:spPr>
        <p:txBody>
          <a:bodyPr>
            <a:noAutofit/>
          </a:bodyPr>
          <a:lstStyle/>
          <a:p>
            <a:pPr marL="0" indent="0">
              <a:buNone/>
            </a:pPr>
            <a:r>
              <a:rPr lang="en-US" sz="3300" dirty="0">
                <a:solidFill>
                  <a:schemeClr val="accent3">
                    <a:lumMod val="20000"/>
                    <a:lumOff val="80000"/>
                  </a:schemeClr>
                </a:solidFill>
              </a:rPr>
              <a:t>1. TDD is slower than “Code and pray”</a:t>
            </a:r>
          </a:p>
          <a:p>
            <a:pPr marL="0" indent="0">
              <a:buNone/>
            </a:pPr>
            <a:r>
              <a:rPr lang="en-US" sz="3300" dirty="0">
                <a:solidFill>
                  <a:schemeClr val="accent3">
                    <a:lumMod val="20000"/>
                    <a:lumOff val="80000"/>
                  </a:schemeClr>
                </a:solidFill>
              </a:rPr>
              <a:t>2. So we resort to “Code then test”</a:t>
            </a:r>
          </a:p>
          <a:p>
            <a:pPr marL="0" indent="0">
              <a:buNone/>
            </a:pPr>
            <a:r>
              <a:rPr lang="en-US" sz="3300" dirty="0">
                <a:solidFill>
                  <a:schemeClr val="accent3">
                    <a:lumMod val="20000"/>
                    <a:lumOff val="80000"/>
                  </a:schemeClr>
                </a:solidFill>
              </a:rPr>
              <a:t>3. But TDD is faster than “Code then test”</a:t>
            </a:r>
          </a:p>
          <a:p>
            <a:pPr marL="0" indent="0" algn="ctr">
              <a:buNone/>
            </a:pPr>
            <a:endParaRPr lang="en-US" sz="3300" dirty="0">
              <a:solidFill>
                <a:schemeClr val="accent3">
                  <a:lumMod val="20000"/>
                  <a:lumOff val="80000"/>
                </a:schemeClr>
              </a:solidFill>
            </a:endParaRPr>
          </a:p>
          <a:p>
            <a:pPr marL="0" indent="0" algn="ctr">
              <a:buNone/>
            </a:pPr>
            <a:r>
              <a:rPr lang="en-US" sz="3300" dirty="0">
                <a:solidFill>
                  <a:schemeClr val="accent3">
                    <a:lumMod val="20000"/>
                    <a:lumOff val="80000"/>
                  </a:schemeClr>
                </a:solidFill>
              </a:rPr>
              <a:t>You should only avoid TDD</a:t>
            </a:r>
          </a:p>
          <a:p>
            <a:pPr marL="0" indent="0" algn="ctr">
              <a:buNone/>
            </a:pPr>
            <a:r>
              <a:rPr lang="en-US" sz="3300" dirty="0">
                <a:solidFill>
                  <a:schemeClr val="accent3">
                    <a:lumMod val="20000"/>
                    <a:lumOff val="80000"/>
                  </a:schemeClr>
                </a:solidFill>
              </a:rPr>
              <a:t> if you want to avoid unit testing</a:t>
            </a:r>
          </a:p>
          <a:p>
            <a:pPr marL="0" indent="0" algn="ctr">
              <a:buNone/>
            </a:pPr>
            <a:endParaRPr lang="en-US" sz="3300" dirty="0">
              <a:solidFill>
                <a:schemeClr val="accent3">
                  <a:lumMod val="20000"/>
                  <a:lumOff val="80000"/>
                </a:schemeClr>
              </a:solidFill>
            </a:endParaRPr>
          </a:p>
          <a:p>
            <a:pPr marL="0" indent="0" algn="ctr">
              <a:buNone/>
            </a:pPr>
            <a:r>
              <a:rPr lang="en-US" sz="3300" dirty="0">
                <a:solidFill>
                  <a:schemeClr val="accent3">
                    <a:lumMod val="20000"/>
                    <a:lumOff val="80000"/>
                  </a:schemeClr>
                </a:solidFill>
              </a:rPr>
              <a:t>TDD isn’t a “more mature” way of doing unit testing, it is a technique for getting better results faster.</a:t>
            </a:r>
          </a:p>
        </p:txBody>
      </p:sp>
    </p:spTree>
    <p:extLst>
      <p:ext uri="{BB962C8B-B14F-4D97-AF65-F5344CB8AC3E}">
        <p14:creationId xmlns:p14="http://schemas.microsoft.com/office/powerpoint/2010/main" val="311492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1000"/>
                                        <p:tgtEl>
                                          <p:spTgt spid="3">
                                            <p:txEl>
                                              <p:pRg st="7" end="7"/>
                                            </p:txEl>
                                          </p:spTgt>
                                        </p:tgtEl>
                                      </p:cBhvr>
                                    </p:animEffect>
                                    <p:anim calcmode="lin" valueType="num">
                                      <p:cBhvr>
                                        <p:cTn id="2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2426" y="538231"/>
            <a:ext cx="9677400" cy="1293028"/>
          </a:xfrm>
        </p:spPr>
        <p:txBody>
          <a:bodyPr/>
          <a:lstStyle/>
          <a:p>
            <a:r>
              <a:rPr lang="en-US" dirty="0"/>
              <a:t>What is Test-Driven Development?</a:t>
            </a:r>
          </a:p>
        </p:txBody>
      </p:sp>
      <p:pic>
        <p:nvPicPr>
          <p:cNvPr id="2050" name="Picture 2" descr="Image result for red green refa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476" y="1472633"/>
            <a:ext cx="6342482" cy="53853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666046" y="3267411"/>
            <a:ext cx="4031343" cy="1077218"/>
          </a:xfrm>
          <a:prstGeom prst="rect">
            <a:avLst/>
          </a:prstGeom>
          <a:noFill/>
        </p:spPr>
        <p:txBody>
          <a:bodyPr wrap="square" rtlCol="0">
            <a:spAutoFit/>
          </a:bodyPr>
          <a:lstStyle/>
          <a:p>
            <a:pPr algn="r"/>
            <a:r>
              <a:rPr lang="en-US" sz="3200" dirty="0">
                <a:solidFill>
                  <a:schemeClr val="accent3">
                    <a:lumMod val="20000"/>
                    <a:lumOff val="80000"/>
                  </a:schemeClr>
                </a:solidFill>
              </a:rPr>
              <a:t>…spin faster and faster as you go</a:t>
            </a:r>
          </a:p>
        </p:txBody>
      </p:sp>
      <p:pic>
        <p:nvPicPr>
          <p:cNvPr id="6" name="Picture 5"/>
          <p:cNvPicPr>
            <a:picLocks noChangeAspect="1"/>
          </p:cNvPicPr>
          <p:nvPr/>
        </p:nvPicPr>
        <p:blipFill>
          <a:blip r:embed="rId3"/>
          <a:stretch>
            <a:fillRect/>
          </a:stretch>
        </p:blipFill>
        <p:spPr>
          <a:xfrm>
            <a:off x="2079014" y="1646228"/>
            <a:ext cx="628738" cy="666843"/>
          </a:xfrm>
          <a:prstGeom prst="rect">
            <a:avLst/>
          </a:prstGeom>
        </p:spPr>
      </p:pic>
      <p:pic>
        <p:nvPicPr>
          <p:cNvPr id="7" name="Picture 6"/>
          <p:cNvPicPr>
            <a:picLocks noChangeAspect="1"/>
          </p:cNvPicPr>
          <p:nvPr/>
        </p:nvPicPr>
        <p:blipFill>
          <a:blip r:embed="rId4"/>
          <a:stretch>
            <a:fillRect/>
          </a:stretch>
        </p:blipFill>
        <p:spPr>
          <a:xfrm>
            <a:off x="5741504" y="2428848"/>
            <a:ext cx="653814" cy="673626"/>
          </a:xfrm>
          <a:prstGeom prst="rect">
            <a:avLst/>
          </a:prstGeom>
        </p:spPr>
      </p:pic>
      <p:pic>
        <p:nvPicPr>
          <p:cNvPr id="8" name="Picture 7"/>
          <p:cNvPicPr>
            <a:picLocks noChangeAspect="1"/>
          </p:cNvPicPr>
          <p:nvPr/>
        </p:nvPicPr>
        <p:blipFill>
          <a:blip r:embed="rId5"/>
          <a:stretch>
            <a:fillRect/>
          </a:stretch>
        </p:blipFill>
        <p:spPr>
          <a:xfrm>
            <a:off x="4611905" y="5702038"/>
            <a:ext cx="647951" cy="907132"/>
          </a:xfrm>
          <a:prstGeom prst="rect">
            <a:avLst/>
          </a:prstGeom>
        </p:spPr>
      </p:pic>
      <p:pic>
        <p:nvPicPr>
          <p:cNvPr id="9" name="Picture 8"/>
          <p:cNvPicPr>
            <a:picLocks noChangeAspect="1"/>
          </p:cNvPicPr>
          <p:nvPr/>
        </p:nvPicPr>
        <p:blipFill>
          <a:blip r:embed="rId4"/>
          <a:stretch>
            <a:fillRect/>
          </a:stretch>
        </p:blipFill>
        <p:spPr>
          <a:xfrm>
            <a:off x="5290001" y="5935544"/>
            <a:ext cx="653814" cy="673626"/>
          </a:xfrm>
          <a:prstGeom prst="rect">
            <a:avLst/>
          </a:prstGeom>
        </p:spPr>
      </p:pic>
    </p:spTree>
    <p:extLst>
      <p:ext uri="{BB962C8B-B14F-4D97-AF65-F5344CB8AC3E}">
        <p14:creationId xmlns:p14="http://schemas.microsoft.com/office/powerpoint/2010/main" val="331875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818614"/>
            <a:ext cx="10820400" cy="3400071"/>
          </a:xfrm>
        </p:spPr>
        <p:txBody>
          <a:bodyPr>
            <a:normAutofit/>
          </a:bodyPr>
          <a:lstStyle/>
          <a:p>
            <a:pPr marL="0" indent="0" algn="ctr">
              <a:buNone/>
            </a:pPr>
            <a:r>
              <a:rPr lang="en-US" sz="4000" dirty="0">
                <a:solidFill>
                  <a:schemeClr val="accent3">
                    <a:lumMod val="20000"/>
                    <a:lumOff val="80000"/>
                  </a:schemeClr>
                </a:solidFill>
              </a:rPr>
              <a:t>Do you think you can test your code better days or weeks after writing it?</a:t>
            </a:r>
          </a:p>
        </p:txBody>
      </p:sp>
    </p:spTree>
    <p:extLst>
      <p:ext uri="{BB962C8B-B14F-4D97-AF65-F5344CB8AC3E}">
        <p14:creationId xmlns:p14="http://schemas.microsoft.com/office/powerpoint/2010/main" val="3999965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endParaRPr lang="en-US" dirty="0"/>
          </a:p>
        </p:txBody>
      </p:sp>
      <p:sp>
        <p:nvSpPr>
          <p:cNvPr id="4" name="Content Placeholder 2"/>
          <p:cNvSpPr txBox="1">
            <a:spLocks/>
          </p:cNvSpPr>
          <p:nvPr/>
        </p:nvSpPr>
        <p:spPr>
          <a:xfrm>
            <a:off x="685800" y="1671484"/>
            <a:ext cx="10820400" cy="45472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buFont typeface="Arial" panose="020B0604020202020204" pitchFamily="34" charset="0"/>
              <a:buNone/>
            </a:pPr>
            <a:r>
              <a:rPr lang="en-US" sz="4000" dirty="0">
                <a:solidFill>
                  <a:schemeClr val="accent3">
                    <a:lumMod val="20000"/>
                    <a:lumOff val="80000"/>
                  </a:schemeClr>
                </a:solidFill>
              </a:rPr>
              <a:t>TDD begs for:</a:t>
            </a:r>
          </a:p>
          <a:p>
            <a:pPr marL="0" indent="0" algn="ctr">
              <a:buFont typeface="Arial" panose="020B0604020202020204" pitchFamily="34" charset="0"/>
              <a:buNone/>
            </a:pPr>
            <a:endParaRPr lang="en-US" sz="4000" dirty="0">
              <a:solidFill>
                <a:schemeClr val="accent3">
                  <a:lumMod val="20000"/>
                  <a:lumOff val="80000"/>
                </a:schemeClr>
              </a:solidFill>
            </a:endParaRPr>
          </a:p>
          <a:p>
            <a:pPr marL="0" indent="0" algn="ctr">
              <a:buFont typeface="Arial" panose="020B0604020202020204" pitchFamily="34" charset="0"/>
              <a:buNone/>
            </a:pPr>
            <a:r>
              <a:rPr lang="en-US" sz="4000" dirty="0">
                <a:solidFill>
                  <a:schemeClr val="accent3">
                    <a:lumMod val="20000"/>
                    <a:lumOff val="80000"/>
                  </a:schemeClr>
                </a:solidFill>
              </a:rPr>
              <a:t>Good design</a:t>
            </a:r>
          </a:p>
          <a:p>
            <a:pPr marL="0" indent="0" algn="ctr">
              <a:buFont typeface="Arial" panose="020B0604020202020204" pitchFamily="34" charset="0"/>
              <a:buNone/>
            </a:pPr>
            <a:endParaRPr lang="en-US" sz="4000" dirty="0">
              <a:solidFill>
                <a:schemeClr val="accent3">
                  <a:lumMod val="20000"/>
                  <a:lumOff val="80000"/>
                </a:schemeClr>
              </a:solidFill>
            </a:endParaRPr>
          </a:p>
          <a:p>
            <a:pPr marL="0" indent="0" algn="ctr">
              <a:buFont typeface="Arial" panose="020B0604020202020204" pitchFamily="34" charset="0"/>
              <a:buNone/>
            </a:pPr>
            <a:r>
              <a:rPr lang="en-US" sz="4000" dirty="0">
                <a:solidFill>
                  <a:schemeClr val="accent3">
                    <a:lumMod val="20000"/>
                    <a:lumOff val="80000"/>
                  </a:schemeClr>
                </a:solidFill>
              </a:rPr>
              <a:t>Refactoring </a:t>
            </a:r>
          </a:p>
          <a:p>
            <a:pPr marL="0" indent="0" algn="ctr">
              <a:buFont typeface="Arial" panose="020B0604020202020204" pitchFamily="34" charset="0"/>
              <a:buNone/>
            </a:pPr>
            <a:endParaRPr lang="en-US" sz="4000" dirty="0">
              <a:solidFill>
                <a:schemeClr val="accent3">
                  <a:lumMod val="20000"/>
                  <a:lumOff val="80000"/>
                </a:schemeClr>
              </a:solidFill>
            </a:endParaRPr>
          </a:p>
          <a:p>
            <a:pPr marL="0" indent="0" algn="ctr">
              <a:buFont typeface="Arial" panose="020B0604020202020204" pitchFamily="34" charset="0"/>
              <a:buNone/>
            </a:pPr>
            <a:endParaRPr lang="en-US" sz="4000" dirty="0">
              <a:solidFill>
                <a:schemeClr val="accent3">
                  <a:lumMod val="20000"/>
                  <a:lumOff val="80000"/>
                </a:schemeClr>
              </a:solidFill>
            </a:endParaRPr>
          </a:p>
        </p:txBody>
      </p:sp>
    </p:spTree>
    <p:extLst>
      <p:ext uri="{BB962C8B-B14F-4D97-AF65-F5344CB8AC3E}">
        <p14:creationId xmlns:p14="http://schemas.microsoft.com/office/powerpoint/2010/main" val="29601825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2968</TotalTime>
  <Words>577</Words>
  <Application>Microsoft Office PowerPoint</Application>
  <PresentationFormat>Widescreen</PresentationFormat>
  <Paragraphs>106</Paragraphs>
  <Slides>15</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Century Gothic</vt:lpstr>
      <vt:lpstr>Vapor Trail</vt:lpstr>
      <vt:lpstr>PowerPoint Presentation</vt:lpstr>
      <vt:lpstr>TDD WITHOUT THE OMG</vt:lpstr>
      <vt:lpstr>PowerPoint Presentation</vt:lpstr>
      <vt:lpstr>PowerPoint Presentation</vt:lpstr>
      <vt:lpstr>PowerPoint Presentation</vt:lpstr>
      <vt:lpstr>PowerPoint Presentation</vt:lpstr>
      <vt:lpstr>What is Test-Driven Development?</vt:lpstr>
      <vt:lpstr>PowerPoint Presentation</vt:lpstr>
      <vt:lpstr>PowerPoint Presentation</vt:lpstr>
      <vt:lpstr>PowerPoint Presentation</vt:lpstr>
      <vt:lpstr>enhancing LEGACY CODE</vt:lpstr>
      <vt:lpstr>DEMO: enhancing LEGACY CODE (OR fixing bugs) VIA TDD</vt:lpstr>
      <vt:lpstr>PERSONAL ALGORITHM FOR TDD </vt:lpstr>
      <vt:lpstr>DEMO: Retroactive TDD  on legacy 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Szalapski</dc:creator>
  <cp:lastModifiedBy>Patrick Szalapski</cp:lastModifiedBy>
  <cp:revision>71</cp:revision>
  <dcterms:created xsi:type="dcterms:W3CDTF">2017-07-13T19:57:32Z</dcterms:created>
  <dcterms:modified xsi:type="dcterms:W3CDTF">2017-07-28T01:56:28Z</dcterms:modified>
</cp:coreProperties>
</file>