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71" r:id="rId4"/>
    <p:sldId id="262" r:id="rId5"/>
    <p:sldId id="263" r:id="rId6"/>
    <p:sldId id="264" r:id="rId7"/>
    <p:sldId id="265"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24" autoAdjust="0"/>
    <p:restoredTop sz="86902" autoAdjust="0"/>
  </p:normalViewPr>
  <p:slideViewPr>
    <p:cSldViewPr snapToGrid="0">
      <p:cViewPr varScale="1">
        <p:scale>
          <a:sx n="97" d="100"/>
          <a:sy n="9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B7A41-2F2B-4AD5-B371-6DCB69A4D27E}" type="datetimeFigureOut">
              <a:rPr lang="en-US" smtClean="0"/>
              <a:t>2/11/2015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BC2D0-F7D0-478A-AA98-433790886903}" type="slidenum">
              <a:rPr lang="en-US" smtClean="0"/>
              <a:t>‹#›</a:t>
            </a:fld>
            <a:endParaRPr lang="en-US"/>
          </a:p>
        </p:txBody>
      </p:sp>
    </p:spTree>
    <p:extLst>
      <p:ext uri="{BB962C8B-B14F-4D97-AF65-F5344CB8AC3E}">
        <p14:creationId xmlns:p14="http://schemas.microsoft.com/office/powerpoint/2010/main" val="76268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continuously improving the design of code, we make it easier and easier to work with. This is in sharp contrast to what typically happens: little refactoring and a great deal of attention paid to expediently adding new features. If you get into the hygienic habit of refactoring continuously, you'll find that it is easier to extend and maintain code.</a:t>
            </a:r>
          </a:p>
          <a:p>
            <a:r>
              <a:rPr lang="en-US" dirty="0" smtClean="0"/>
              <a:t>    —Joshua </a:t>
            </a:r>
            <a:r>
              <a:rPr lang="en-US" dirty="0" err="1" smtClean="0"/>
              <a:t>Kerievsky</a:t>
            </a:r>
            <a:r>
              <a:rPr lang="en-US" dirty="0" smtClean="0"/>
              <a:t>, Refactoring to Patterns</a:t>
            </a:r>
            <a:endParaRPr lang="en-US" dirty="0"/>
          </a:p>
        </p:txBody>
      </p:sp>
      <p:sp>
        <p:nvSpPr>
          <p:cNvPr id="4" name="Slide Number Placeholder 3"/>
          <p:cNvSpPr>
            <a:spLocks noGrp="1"/>
          </p:cNvSpPr>
          <p:nvPr>
            <p:ph type="sldNum" sz="quarter" idx="10"/>
          </p:nvPr>
        </p:nvSpPr>
        <p:spPr/>
        <p:txBody>
          <a:bodyPr/>
          <a:lstStyle/>
          <a:p>
            <a:fld id="{EA2BC2D0-F7D0-478A-AA98-433790886903}" type="slidenum">
              <a:rPr lang="en-US" smtClean="0"/>
              <a:t>2</a:t>
            </a:fld>
            <a:endParaRPr lang="en-US"/>
          </a:p>
        </p:txBody>
      </p:sp>
    </p:spTree>
    <p:extLst>
      <p:ext uri="{BB962C8B-B14F-4D97-AF65-F5344CB8AC3E}">
        <p14:creationId xmlns:p14="http://schemas.microsoft.com/office/powerpoint/2010/main" val="192736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2BC2D0-F7D0-478A-AA98-433790886903}" type="slidenum">
              <a:rPr lang="en-US" smtClean="0"/>
              <a:t>6</a:t>
            </a:fld>
            <a:endParaRPr lang="en-US"/>
          </a:p>
        </p:txBody>
      </p:sp>
    </p:spTree>
    <p:extLst>
      <p:ext uri="{BB962C8B-B14F-4D97-AF65-F5344CB8AC3E}">
        <p14:creationId xmlns:p14="http://schemas.microsoft.com/office/powerpoint/2010/main" val="387327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got the GUTS!</a:t>
            </a:r>
          </a:p>
          <a:p>
            <a:endParaRPr lang="en-US" dirty="0"/>
          </a:p>
        </p:txBody>
      </p:sp>
      <p:sp>
        <p:nvSpPr>
          <p:cNvPr id="4" name="Slide Number Placeholder 3"/>
          <p:cNvSpPr>
            <a:spLocks noGrp="1"/>
          </p:cNvSpPr>
          <p:nvPr>
            <p:ph type="sldNum" sz="quarter" idx="10"/>
          </p:nvPr>
        </p:nvSpPr>
        <p:spPr/>
        <p:txBody>
          <a:bodyPr/>
          <a:lstStyle/>
          <a:p>
            <a:fld id="{EA2BC2D0-F7D0-478A-AA98-433790886903}" type="slidenum">
              <a:rPr lang="en-US" smtClean="0"/>
              <a:t>11</a:t>
            </a:fld>
            <a:endParaRPr lang="en-US"/>
          </a:p>
        </p:txBody>
      </p:sp>
    </p:spTree>
    <p:extLst>
      <p:ext uri="{BB962C8B-B14F-4D97-AF65-F5344CB8AC3E}">
        <p14:creationId xmlns:p14="http://schemas.microsoft.com/office/powerpoint/2010/main" val="433396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2/11/2015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2/11/2015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2/11/2015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30640"/>
            <a:ext cx="9448800" cy="1825096"/>
          </a:xfrm>
        </p:spPr>
        <p:txBody>
          <a:bodyPr>
            <a:noAutofit/>
          </a:bodyPr>
          <a:lstStyle/>
          <a:p>
            <a:r>
              <a:rPr lang="en-US" sz="3600" dirty="0"/>
              <a:t>Refactoring for </a:t>
            </a:r>
            <a:r>
              <a:rPr lang="en-US" sz="3600" b="1" dirty="0"/>
              <a:t>SOLID</a:t>
            </a:r>
            <a:r>
              <a:rPr lang="en-US" sz="3600" dirty="0"/>
              <a:t> and Testability </a:t>
            </a:r>
            <a:r>
              <a:rPr lang="en-US" sz="4400" dirty="0" smtClean="0"/>
              <a:t/>
            </a:r>
            <a:br>
              <a:rPr lang="en-US" sz="4400" dirty="0" smtClean="0"/>
            </a:br>
            <a:r>
              <a:rPr lang="en-US" sz="4600" dirty="0" smtClean="0"/>
              <a:t>with </a:t>
            </a:r>
            <a:r>
              <a:rPr lang="en-US" sz="4600" dirty="0"/>
              <a:t>less pain and more </a:t>
            </a:r>
            <a:r>
              <a:rPr lang="en-US" sz="4600" b="1" dirty="0" smtClean="0"/>
              <a:t>guts</a:t>
            </a:r>
            <a:r>
              <a:rPr lang="en-US" sz="4400" b="1" dirty="0" smtClean="0"/>
              <a:t/>
            </a:r>
            <a:br>
              <a:rPr lang="en-US" sz="4400" b="1" dirty="0" smtClean="0"/>
            </a:br>
            <a:r>
              <a:rPr lang="en-US" sz="1200" dirty="0" smtClean="0"/>
              <a:t>for OBJECT-ORIENTED CODE</a:t>
            </a:r>
            <a:br>
              <a:rPr lang="en-US" sz="1200" dirty="0" smtClean="0"/>
            </a:br>
            <a:r>
              <a:rPr lang="en-US" sz="1200" dirty="0" smtClean="0"/>
              <a:t>INCLUDES Early 90s NICKELODEON references</a:t>
            </a:r>
            <a:endParaRPr lang="en-US" sz="1400" dirty="0"/>
          </a:p>
        </p:txBody>
      </p:sp>
      <p:sp>
        <p:nvSpPr>
          <p:cNvPr id="3" name="Subtitle 2"/>
          <p:cNvSpPr>
            <a:spLocks noGrp="1"/>
          </p:cNvSpPr>
          <p:nvPr>
            <p:ph type="subTitle" idx="1"/>
          </p:nvPr>
        </p:nvSpPr>
        <p:spPr>
          <a:xfrm>
            <a:off x="1371600" y="3291807"/>
            <a:ext cx="9782174" cy="1333937"/>
          </a:xfrm>
        </p:spPr>
        <p:txBody>
          <a:bodyPr>
            <a:normAutofit/>
          </a:bodyPr>
          <a:lstStyle/>
          <a:p>
            <a:r>
              <a:rPr lang="en-US" dirty="0" smtClean="0"/>
              <a:t>Patrick Szalapski</a:t>
            </a:r>
          </a:p>
          <a:p>
            <a:r>
              <a:rPr lang="en-US" dirty="0" smtClean="0"/>
              <a:t>Applications Architect, General Mills</a:t>
            </a:r>
          </a:p>
          <a:p>
            <a:r>
              <a:rPr lang="en-US" dirty="0"/>
              <a:t>Find me on </a:t>
            </a:r>
            <a:r>
              <a:rPr lang="en-US" dirty="0" smtClean="0"/>
              <a:t>Connect</a:t>
            </a:r>
            <a:r>
              <a:rPr lang="en-US" dirty="0"/>
              <a:t>, LinkedIn, </a:t>
            </a:r>
            <a:r>
              <a:rPr lang="en-US" dirty="0" smtClean="0"/>
              <a:t>Facebook</a:t>
            </a:r>
            <a:r>
              <a:rPr lang="en-US" dirty="0"/>
              <a:t>, Twitter </a:t>
            </a:r>
            <a:r>
              <a:rPr lang="en-US" dirty="0" smtClean="0"/>
              <a:t>@</a:t>
            </a:r>
            <a:r>
              <a:rPr lang="en-US" dirty="0" err="1"/>
              <a:t>s</a:t>
            </a:r>
            <a:r>
              <a:rPr lang="en-US" dirty="0" err="1" smtClean="0"/>
              <a:t>zalapski</a:t>
            </a:r>
            <a:r>
              <a:rPr lang="en-US" dirty="0" smtClean="0"/>
              <a:t> | Szalapski.com</a:t>
            </a:r>
            <a:endParaRPr lang="en-US" dirty="0"/>
          </a:p>
          <a:p>
            <a:endParaRPr lang="en-US" dirty="0"/>
          </a:p>
        </p:txBody>
      </p:sp>
    </p:spTree>
    <p:extLst>
      <p:ext uri="{BB962C8B-B14F-4D97-AF65-F5344CB8AC3E}">
        <p14:creationId xmlns:p14="http://schemas.microsoft.com/office/powerpoint/2010/main" val="2680294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764373"/>
            <a:ext cx="10687050" cy="1293028"/>
          </a:xfrm>
        </p:spPr>
        <p:txBody>
          <a:bodyPr/>
          <a:lstStyle/>
          <a:p>
            <a:r>
              <a:rPr lang="en-US" dirty="0" smtClean="0"/>
              <a:t>Yuck!  A SLIDE OF</a:t>
            </a:r>
            <a:br>
              <a:rPr lang="en-US" dirty="0" smtClean="0"/>
            </a:br>
            <a:r>
              <a:rPr lang="en-US" dirty="0" smtClean="0"/>
              <a:t>SIX TO EIGHT BULLET POINTS!</a:t>
            </a:r>
            <a:endParaRPr lang="en-US" dirty="0"/>
          </a:p>
        </p:txBody>
      </p:sp>
      <p:sp>
        <p:nvSpPr>
          <p:cNvPr id="3" name="Content Placeholder 2"/>
          <p:cNvSpPr>
            <a:spLocks noGrp="1"/>
          </p:cNvSpPr>
          <p:nvPr>
            <p:ph idx="1"/>
          </p:nvPr>
        </p:nvSpPr>
        <p:spPr>
          <a:xfrm>
            <a:off x="114300" y="1971675"/>
            <a:ext cx="11906250" cy="4486275"/>
          </a:xfrm>
        </p:spPr>
        <p:txBody>
          <a:bodyPr>
            <a:noAutofit/>
          </a:bodyPr>
          <a:lstStyle/>
          <a:p>
            <a:pPr>
              <a:lnSpc>
                <a:spcPct val="120000"/>
              </a:lnSpc>
            </a:pPr>
            <a:r>
              <a:rPr lang="en-US" dirty="0"/>
              <a:t>Use </a:t>
            </a:r>
            <a:r>
              <a:rPr lang="en-US" dirty="0" err="1"/>
              <a:t>CodeLens</a:t>
            </a:r>
            <a:r>
              <a:rPr lang="en-US" dirty="0"/>
              <a:t> to quickly figure out how code is used</a:t>
            </a:r>
          </a:p>
          <a:p>
            <a:pPr>
              <a:lnSpc>
                <a:spcPct val="120000"/>
              </a:lnSpc>
            </a:pPr>
            <a:r>
              <a:rPr lang="en-US" dirty="0" smtClean="0"/>
              <a:t>Extracting </a:t>
            </a:r>
            <a:r>
              <a:rPr lang="en-US" dirty="0"/>
              <a:t>private methods helps your </a:t>
            </a:r>
            <a:r>
              <a:rPr lang="en-US" b="1" dirty="0" smtClean="0"/>
              <a:t>thinking/readability</a:t>
            </a:r>
            <a:r>
              <a:rPr lang="en-US" dirty="0" smtClean="0"/>
              <a:t> </a:t>
            </a:r>
            <a:r>
              <a:rPr lang="en-US" dirty="0"/>
              <a:t>without </a:t>
            </a:r>
            <a:r>
              <a:rPr lang="en-US" dirty="0" smtClean="0"/>
              <a:t>changing </a:t>
            </a:r>
            <a:r>
              <a:rPr lang="en-US" dirty="0"/>
              <a:t>much.</a:t>
            </a:r>
          </a:p>
          <a:p>
            <a:pPr>
              <a:lnSpc>
                <a:spcPct val="120000"/>
              </a:lnSpc>
            </a:pPr>
            <a:r>
              <a:rPr lang="en-US" dirty="0"/>
              <a:t>Find and refactor instantiations to </a:t>
            </a:r>
            <a:r>
              <a:rPr lang="en-US" b="1" dirty="0"/>
              <a:t>eliminate static dependencies </a:t>
            </a:r>
            <a:r>
              <a:rPr lang="en-US" dirty="0"/>
              <a:t>on </a:t>
            </a:r>
            <a:r>
              <a:rPr lang="en-US" dirty="0" smtClean="0"/>
              <a:t>other </a:t>
            </a:r>
            <a:r>
              <a:rPr lang="en-US" dirty="0"/>
              <a:t>assemblies</a:t>
            </a:r>
          </a:p>
          <a:p>
            <a:pPr>
              <a:lnSpc>
                <a:spcPct val="120000"/>
              </a:lnSpc>
            </a:pPr>
            <a:r>
              <a:rPr lang="en-US" dirty="0"/>
              <a:t>Refactor dependencies that work with any unmanaged resources (e.g. data, web </a:t>
            </a:r>
            <a:r>
              <a:rPr lang="en-US" dirty="0" err="1" smtClean="0"/>
              <a:t>svcs</a:t>
            </a:r>
            <a:r>
              <a:rPr lang="en-US" dirty="0"/>
              <a:t>, files</a:t>
            </a:r>
            <a:r>
              <a:rPr lang="en-US" dirty="0" smtClean="0"/>
              <a:t>) before </a:t>
            </a:r>
            <a:r>
              <a:rPr lang="en-US" dirty="0"/>
              <a:t>reworking dependencies of </a:t>
            </a:r>
            <a:r>
              <a:rPr lang="en-US" dirty="0" smtClean="0"/>
              <a:t>“just your code” </a:t>
            </a:r>
            <a:r>
              <a:rPr lang="en-US" dirty="0"/>
              <a:t>that is "CPU+RAM only"</a:t>
            </a:r>
          </a:p>
          <a:p>
            <a:pPr>
              <a:lnSpc>
                <a:spcPct val="120000"/>
              </a:lnSpc>
            </a:pPr>
            <a:r>
              <a:rPr lang="en-US" dirty="0">
                <a:solidFill>
                  <a:srgbClr val="FFFF00"/>
                </a:solidFill>
              </a:rPr>
              <a:t>Create proper </a:t>
            </a:r>
            <a:r>
              <a:rPr lang="en-US" b="1" dirty="0">
                <a:solidFill>
                  <a:srgbClr val="FFFF00"/>
                </a:solidFill>
              </a:rPr>
              <a:t>constructor</a:t>
            </a:r>
            <a:r>
              <a:rPr lang="en-US" dirty="0">
                <a:solidFill>
                  <a:srgbClr val="FFFF00"/>
                </a:solidFill>
              </a:rPr>
              <a:t> injection for required dependencies </a:t>
            </a:r>
            <a:r>
              <a:rPr lang="en-US" dirty="0" smtClean="0">
                <a:solidFill>
                  <a:srgbClr val="FFFF00"/>
                </a:solidFill>
              </a:rPr>
              <a:t>(can use property </a:t>
            </a:r>
            <a:r>
              <a:rPr lang="en-US" dirty="0">
                <a:solidFill>
                  <a:srgbClr val="FFFF00"/>
                </a:solidFill>
              </a:rPr>
              <a:t>injection for </a:t>
            </a:r>
            <a:r>
              <a:rPr lang="en-US" dirty="0" smtClean="0">
                <a:solidFill>
                  <a:srgbClr val="FFFF00"/>
                </a:solidFill>
              </a:rPr>
              <a:t>truly optional </a:t>
            </a:r>
            <a:r>
              <a:rPr lang="en-US" dirty="0">
                <a:solidFill>
                  <a:srgbClr val="FFFF00"/>
                </a:solidFill>
              </a:rPr>
              <a:t>dependencies)</a:t>
            </a:r>
          </a:p>
          <a:p>
            <a:pPr>
              <a:lnSpc>
                <a:spcPct val="120000"/>
              </a:lnSpc>
            </a:pPr>
            <a:r>
              <a:rPr lang="en-US" sz="2100" dirty="0"/>
              <a:t>Refactor "default" </a:t>
            </a:r>
            <a:r>
              <a:rPr lang="en-US" sz="2100" dirty="0" smtClean="0"/>
              <a:t>dependencies </a:t>
            </a:r>
            <a:r>
              <a:rPr lang="en-US" sz="2100" dirty="0"/>
              <a:t>into a "</a:t>
            </a:r>
            <a:r>
              <a:rPr lang="en-US" sz="2100" b="1" dirty="0"/>
              <a:t>bastard constructor</a:t>
            </a:r>
            <a:r>
              <a:rPr lang="en-US" sz="2100" dirty="0"/>
              <a:t>" </a:t>
            </a:r>
            <a:r>
              <a:rPr lang="en-US" sz="2100" dirty="0" smtClean="0"/>
              <a:t>then </a:t>
            </a:r>
            <a:r>
              <a:rPr lang="en-US" sz="2100" dirty="0"/>
              <a:t>remove </a:t>
            </a:r>
            <a:r>
              <a:rPr lang="en-US" sz="2100" dirty="0" smtClean="0"/>
              <a:t>it altogether.</a:t>
            </a:r>
          </a:p>
          <a:p>
            <a:pPr>
              <a:lnSpc>
                <a:spcPct val="120000"/>
              </a:lnSpc>
            </a:pPr>
            <a:r>
              <a:rPr lang="en-US" dirty="0" smtClean="0"/>
              <a:t>You might not need a DI library; just </a:t>
            </a:r>
            <a:r>
              <a:rPr lang="en-US" i="1" dirty="0" smtClean="0"/>
              <a:t>new</a:t>
            </a:r>
            <a:r>
              <a:rPr lang="en-US" dirty="0" smtClean="0"/>
              <a:t> up dependencies in one </a:t>
            </a:r>
            <a:r>
              <a:rPr lang="en-US" b="1" dirty="0" smtClean="0"/>
              <a:t>composition root </a:t>
            </a:r>
            <a:r>
              <a:rPr lang="en-US" dirty="0" smtClean="0"/>
              <a:t>method</a:t>
            </a:r>
          </a:p>
        </p:txBody>
      </p:sp>
    </p:spTree>
    <p:extLst>
      <p:ext uri="{BB962C8B-B14F-4D97-AF65-F5344CB8AC3E}">
        <p14:creationId xmlns:p14="http://schemas.microsoft.com/office/powerpoint/2010/main" val="1163930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BONUS CONTENT</a:t>
            </a:r>
            <a:endParaRPr lang="en-US" dirty="0"/>
          </a:p>
        </p:txBody>
      </p:sp>
      <p:sp>
        <p:nvSpPr>
          <p:cNvPr id="3" name="Content Placeholder 2"/>
          <p:cNvSpPr>
            <a:spLocks noGrp="1"/>
          </p:cNvSpPr>
          <p:nvPr>
            <p:ph idx="1"/>
          </p:nvPr>
        </p:nvSpPr>
        <p:spPr>
          <a:xfrm>
            <a:off x="530225" y="1893771"/>
            <a:ext cx="7542964" cy="4711566"/>
          </a:xfrm>
        </p:spPr>
        <p:txBody>
          <a:bodyPr>
            <a:normAutofit/>
          </a:bodyPr>
          <a:lstStyle/>
          <a:p>
            <a:pPr>
              <a:lnSpc>
                <a:spcPct val="100000"/>
              </a:lnSpc>
            </a:pPr>
            <a:r>
              <a:rPr lang="en-US" dirty="0" err="1"/>
              <a:t>ServiceLocator</a:t>
            </a:r>
            <a:r>
              <a:rPr lang="en-US" dirty="0"/>
              <a:t> is an anti-pattern and a bad </a:t>
            </a:r>
            <a:r>
              <a:rPr lang="en-US" dirty="0" smtClean="0"/>
              <a:t>smell – it probably means you are doing SOLID wrong</a:t>
            </a:r>
            <a:endParaRPr lang="en-US" dirty="0"/>
          </a:p>
          <a:p>
            <a:pPr>
              <a:lnSpc>
                <a:spcPct val="100000"/>
              </a:lnSpc>
            </a:pPr>
            <a:r>
              <a:rPr lang="en-US" dirty="0"/>
              <a:t>Don't try to mock dependencies that must be tightly coupled, I.E. </a:t>
            </a:r>
            <a:r>
              <a:rPr lang="en-US" dirty="0" err="1"/>
              <a:t>EntityFramework</a:t>
            </a:r>
            <a:r>
              <a:rPr lang="en-US" dirty="0"/>
              <a:t> </a:t>
            </a:r>
            <a:r>
              <a:rPr lang="en-US" dirty="0" err="1"/>
              <a:t>DataContexts</a:t>
            </a:r>
            <a:endParaRPr lang="en-US" dirty="0"/>
          </a:p>
          <a:p>
            <a:pPr>
              <a:lnSpc>
                <a:spcPct val="100000"/>
              </a:lnSpc>
            </a:pPr>
            <a:r>
              <a:rPr lang="en-US" dirty="0"/>
              <a:t>Inspect the diff to see if your refactor was right</a:t>
            </a:r>
          </a:p>
          <a:p>
            <a:pPr>
              <a:lnSpc>
                <a:spcPct val="100000"/>
              </a:lnSpc>
            </a:pPr>
            <a:r>
              <a:rPr lang="en-US" dirty="0"/>
              <a:t>Use Visual Studio's Refactor tools (or </a:t>
            </a:r>
            <a:r>
              <a:rPr lang="en-US" dirty="0" err="1"/>
              <a:t>Resharper's</a:t>
            </a:r>
            <a:r>
              <a:rPr lang="en-US" dirty="0"/>
              <a:t>)</a:t>
            </a:r>
          </a:p>
          <a:p>
            <a:pPr>
              <a:lnSpc>
                <a:spcPct val="100000"/>
              </a:lnSpc>
            </a:pPr>
            <a:r>
              <a:rPr lang="en-US" dirty="0"/>
              <a:t>Before coding, draw diagrams for the way it ought to </a:t>
            </a:r>
            <a:r>
              <a:rPr lang="en-US" dirty="0" smtClean="0"/>
              <a:t>be</a:t>
            </a:r>
          </a:p>
          <a:p>
            <a:pPr>
              <a:lnSpc>
                <a:spcPct val="100000"/>
              </a:lnSpc>
            </a:pPr>
            <a:r>
              <a:rPr lang="en-US" dirty="0" smtClean="0">
                <a:solidFill>
                  <a:srgbClr val="FFFF00"/>
                </a:solidFill>
              </a:rPr>
              <a:t>All-or-nothing attitudes are the enemy – your code can get better one step at a time without giving you any worry</a:t>
            </a:r>
            <a:endParaRPr lang="en-US" dirty="0">
              <a:solidFill>
                <a:srgbClr val="FFFF00"/>
              </a:solidFill>
            </a:endParaRPr>
          </a:p>
        </p:txBody>
      </p:sp>
      <p:pic>
        <p:nvPicPr>
          <p:cNvPr id="1026" name="Picture 2" descr="http://ts3.mm.bing.net/th?id=HN.608002202317751998&amp;w=216&amp;h=167&amp;c=7&amp;rs=1&amp;qlt=90&amp;o=4&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266" y="2533485"/>
            <a:ext cx="3432934" cy="265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6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 AS YOU GO</a:t>
            </a:r>
            <a:endParaRPr lang="en-US" dirty="0"/>
          </a:p>
        </p:txBody>
      </p:sp>
      <p:sp>
        <p:nvSpPr>
          <p:cNvPr id="3" name="Content Placeholder 2"/>
          <p:cNvSpPr>
            <a:spLocks noGrp="1"/>
          </p:cNvSpPr>
          <p:nvPr>
            <p:ph idx="1"/>
          </p:nvPr>
        </p:nvSpPr>
        <p:spPr>
          <a:xfrm>
            <a:off x="647700" y="3028950"/>
            <a:ext cx="10858500" cy="1951485"/>
          </a:xfrm>
        </p:spPr>
        <p:txBody>
          <a:bodyPr>
            <a:normAutofit/>
          </a:bodyPr>
          <a:lstStyle/>
          <a:p>
            <a:pPr marL="0" indent="0" algn="ctr">
              <a:buNone/>
            </a:pPr>
            <a:r>
              <a:rPr lang="en-US" sz="3600" dirty="0"/>
              <a:t>If I'm not willing to refactor</a:t>
            </a:r>
          </a:p>
          <a:p>
            <a:pPr marL="0" indent="0" algn="ctr">
              <a:buNone/>
            </a:pPr>
            <a:r>
              <a:rPr lang="en-US" sz="3600" dirty="0"/>
              <a:t>when I </a:t>
            </a:r>
            <a:r>
              <a:rPr lang="en-US" sz="3600" b="1" dirty="0"/>
              <a:t>am</a:t>
            </a:r>
            <a:r>
              <a:rPr lang="en-US" sz="3600" dirty="0"/>
              <a:t> changing related </a:t>
            </a:r>
            <a:r>
              <a:rPr lang="en-US" sz="3600" dirty="0" smtClean="0"/>
              <a:t>code,</a:t>
            </a:r>
          </a:p>
          <a:p>
            <a:pPr marL="0" indent="0" algn="ctr">
              <a:buNone/>
            </a:pPr>
            <a:r>
              <a:rPr lang="en-US" sz="3600" dirty="0" smtClean="0"/>
              <a:t>surely I won't </a:t>
            </a:r>
            <a:r>
              <a:rPr lang="en-US" sz="3600" dirty="0"/>
              <a:t>be willing when I'm </a:t>
            </a:r>
            <a:r>
              <a:rPr lang="en-US" sz="3600" b="1" dirty="0"/>
              <a:t>not</a:t>
            </a:r>
            <a:r>
              <a:rPr lang="en-US" sz="3600" dirty="0"/>
              <a:t>.</a:t>
            </a:r>
          </a:p>
        </p:txBody>
      </p:sp>
      <p:pic>
        <p:nvPicPr>
          <p:cNvPr id="2050" name="Picture 2" descr="http://i.kinja-img.com/gawker-media/image/upload/s--8SKr7gKR--/186bztznaedfe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23" y="1902707"/>
            <a:ext cx="6305320" cy="470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050"/>
                                        </p:tgtEl>
                                      </p:cBhvr>
                                    </p:animEffect>
                                    <p:anim calcmode="lin" valueType="num">
                                      <p:cBhvr>
                                        <p:cTn id="7" dur="1000"/>
                                        <p:tgtEl>
                                          <p:spTgt spid="2050"/>
                                        </p:tgtEl>
                                        <p:attrNameLst>
                                          <p:attrName>ppt_x</p:attrName>
                                        </p:attrNameLst>
                                      </p:cBhvr>
                                      <p:tavLst>
                                        <p:tav tm="0">
                                          <p:val>
                                            <p:strVal val="ppt_x"/>
                                          </p:val>
                                        </p:tav>
                                        <p:tav tm="100000">
                                          <p:val>
                                            <p:strVal val="ppt_x"/>
                                          </p:val>
                                        </p:tav>
                                      </p:tavLst>
                                    </p:anim>
                                    <p:anim calcmode="lin" valueType="num">
                                      <p:cBhvr>
                                        <p:cTn id="8" dur="1000"/>
                                        <p:tgtEl>
                                          <p:spTgt spid="2050"/>
                                        </p:tgtEl>
                                        <p:attrNameLst>
                                          <p:attrName>ppt_y</p:attrName>
                                        </p:attrNameLst>
                                      </p:cBhvr>
                                      <p:tavLst>
                                        <p:tav tm="0">
                                          <p:val>
                                            <p:strVal val="ppt_y"/>
                                          </p:val>
                                        </p:tav>
                                        <p:tav tm="100000">
                                          <p:val>
                                            <p:strVal val="ppt_y+.1"/>
                                          </p:val>
                                        </p:tav>
                                      </p:tavLst>
                                    </p:anim>
                                    <p:set>
                                      <p:cBhvr>
                                        <p:cTn id="9" dur="1" fill="hold">
                                          <p:stCondLst>
                                            <p:cond delay="999"/>
                                          </p:stCondLst>
                                        </p:cTn>
                                        <p:tgtEl>
                                          <p:spTgt spid="205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161" y="764373"/>
            <a:ext cx="9933039" cy="1293028"/>
          </a:xfrm>
        </p:spPr>
        <p:txBody>
          <a:bodyPr/>
          <a:lstStyle/>
          <a:p>
            <a:r>
              <a:rPr lang="en-US" dirty="0" smtClean="0"/>
              <a:t> REFACTOR TO THE </a:t>
            </a:r>
            <a:r>
              <a:rPr lang="en-US" b="1" dirty="0" smtClean="0"/>
              <a:t>SOLID</a:t>
            </a:r>
            <a:r>
              <a:rPr lang="en-US" dirty="0" smtClean="0"/>
              <a:t> PRINICIPLES</a:t>
            </a:r>
            <a:endParaRPr lang="en-US" dirty="0"/>
          </a:p>
        </p:txBody>
      </p:sp>
      <p:sp>
        <p:nvSpPr>
          <p:cNvPr id="3" name="Content Placeholder 2"/>
          <p:cNvSpPr>
            <a:spLocks noGrp="1"/>
          </p:cNvSpPr>
          <p:nvPr>
            <p:ph idx="1"/>
          </p:nvPr>
        </p:nvSpPr>
        <p:spPr/>
        <p:txBody>
          <a:bodyPr>
            <a:normAutofit/>
          </a:bodyPr>
          <a:lstStyle/>
          <a:p>
            <a:pPr marL="285750" indent="-285750"/>
            <a:r>
              <a:rPr lang="en-US" sz="4400" b="1" dirty="0" smtClean="0"/>
              <a:t>S</a:t>
            </a:r>
            <a:r>
              <a:rPr lang="en-US" sz="4000" dirty="0" smtClean="0"/>
              <a:t>ingle </a:t>
            </a:r>
            <a:r>
              <a:rPr lang="en-US" sz="4000" dirty="0"/>
              <a:t>Responsibility </a:t>
            </a:r>
            <a:r>
              <a:rPr lang="en-US" sz="4000" dirty="0">
                <a:solidFill>
                  <a:schemeClr val="accent2"/>
                </a:solidFill>
              </a:rPr>
              <a:t>(Features)</a:t>
            </a:r>
          </a:p>
          <a:p>
            <a:pPr marL="285750" indent="-285750"/>
            <a:r>
              <a:rPr lang="en-US" sz="4400" b="1" dirty="0"/>
              <a:t>O</a:t>
            </a:r>
            <a:r>
              <a:rPr lang="en-US" sz="4000" dirty="0"/>
              <a:t>pen/Closed </a:t>
            </a:r>
            <a:r>
              <a:rPr lang="en-US" sz="4000" dirty="0">
                <a:solidFill>
                  <a:schemeClr val="accent2"/>
                </a:solidFill>
              </a:rPr>
              <a:t>(Extensibility)</a:t>
            </a:r>
          </a:p>
          <a:p>
            <a:pPr marL="285750" indent="-285750"/>
            <a:r>
              <a:rPr lang="en-US" sz="4400" b="1" dirty="0" err="1"/>
              <a:t>L</a:t>
            </a:r>
            <a:r>
              <a:rPr lang="en-US" sz="4000" dirty="0" err="1"/>
              <a:t>iskov</a:t>
            </a:r>
            <a:r>
              <a:rPr lang="en-US" sz="4000" dirty="0"/>
              <a:t> Substitution </a:t>
            </a:r>
            <a:r>
              <a:rPr lang="en-US" sz="4000" dirty="0">
                <a:solidFill>
                  <a:schemeClr val="accent2"/>
                </a:solidFill>
              </a:rPr>
              <a:t>(Inheritance)</a:t>
            </a:r>
          </a:p>
          <a:p>
            <a:pPr marL="285750" indent="-285750"/>
            <a:r>
              <a:rPr lang="en-US" sz="4400" b="1" dirty="0"/>
              <a:t>I</a:t>
            </a:r>
            <a:r>
              <a:rPr lang="en-US" sz="4000" dirty="0"/>
              <a:t>nterface Segregation </a:t>
            </a:r>
            <a:r>
              <a:rPr lang="en-US" sz="4000" dirty="0">
                <a:solidFill>
                  <a:schemeClr val="accent2"/>
                </a:solidFill>
              </a:rPr>
              <a:t>(Needs)</a:t>
            </a:r>
          </a:p>
          <a:p>
            <a:pPr marL="285750" indent="-285750"/>
            <a:r>
              <a:rPr lang="en-US" sz="4400" b="1" dirty="0"/>
              <a:t>D</a:t>
            </a:r>
            <a:r>
              <a:rPr lang="en-US" sz="4000" dirty="0"/>
              <a:t>ependency Inversion </a:t>
            </a:r>
            <a:r>
              <a:rPr lang="en-US" sz="4000" dirty="0">
                <a:solidFill>
                  <a:schemeClr val="accent2"/>
                </a:solidFill>
              </a:rPr>
              <a:t>(Abstractions)</a:t>
            </a:r>
          </a:p>
        </p:txBody>
      </p:sp>
      <p:sp>
        <p:nvSpPr>
          <p:cNvPr id="4" name="TextBox 3"/>
          <p:cNvSpPr txBox="1"/>
          <p:nvPr/>
        </p:nvSpPr>
        <p:spPr>
          <a:xfrm>
            <a:off x="855405" y="6027174"/>
            <a:ext cx="9409471" cy="369332"/>
          </a:xfrm>
          <a:prstGeom prst="rect">
            <a:avLst/>
          </a:prstGeom>
          <a:noFill/>
        </p:spPr>
        <p:txBody>
          <a:bodyPr wrap="square" rtlCol="0">
            <a:spAutoFit/>
          </a:bodyPr>
          <a:lstStyle/>
          <a:p>
            <a:r>
              <a:rPr lang="en-US" dirty="0" smtClean="0"/>
              <a:t>See also </a:t>
            </a:r>
            <a:r>
              <a:rPr lang="en-US" dirty="0" err="1" smtClean="0"/>
              <a:t>Pluralsight</a:t>
            </a:r>
            <a:r>
              <a:rPr lang="en-US" dirty="0" smtClean="0"/>
              <a:t> course “Encapsulation and SOLID” by Mark </a:t>
            </a:r>
            <a:r>
              <a:rPr lang="en-US" dirty="0" err="1" smtClean="0"/>
              <a:t>Seemann</a:t>
            </a:r>
            <a:r>
              <a:rPr lang="en-US" dirty="0" smtClean="0"/>
              <a:t> </a:t>
            </a:r>
            <a:endParaRPr lang="en-US" dirty="0"/>
          </a:p>
        </p:txBody>
      </p:sp>
    </p:spTree>
    <p:extLst>
      <p:ext uri="{BB962C8B-B14F-4D97-AF65-F5344CB8AC3E}">
        <p14:creationId xmlns:p14="http://schemas.microsoft.com/office/powerpoint/2010/main" val="3351742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a:t>
            </a:r>
            <a:endParaRPr lang="en-US" dirty="0"/>
          </a:p>
        </p:txBody>
      </p:sp>
      <p:sp>
        <p:nvSpPr>
          <p:cNvPr id="3" name="Content Placeholder 2"/>
          <p:cNvSpPr>
            <a:spLocks noGrp="1"/>
          </p:cNvSpPr>
          <p:nvPr>
            <p:ph idx="1"/>
          </p:nvPr>
        </p:nvSpPr>
        <p:spPr>
          <a:xfrm>
            <a:off x="561975" y="2181225"/>
            <a:ext cx="6638925" cy="2723010"/>
          </a:xfrm>
        </p:spPr>
        <p:txBody>
          <a:bodyPr>
            <a:normAutofit/>
          </a:bodyPr>
          <a:lstStyle/>
          <a:p>
            <a:pPr marL="0" indent="0" algn="r">
              <a:buNone/>
            </a:pPr>
            <a:r>
              <a:rPr lang="en-US" sz="3200" dirty="0"/>
              <a:t>"This is all I do, </a:t>
            </a:r>
          </a:p>
          <a:p>
            <a:pPr marL="0" indent="0" algn="r">
              <a:buNone/>
            </a:pPr>
            <a:r>
              <a:rPr lang="en-US" sz="3200" dirty="0"/>
              <a:t>and I do it well"</a:t>
            </a:r>
          </a:p>
          <a:p>
            <a:pPr marL="0" indent="0" algn="r">
              <a:buNone/>
            </a:pPr>
            <a:r>
              <a:rPr lang="en-US" sz="3200" dirty="0"/>
              <a:t>-- Jack Prescott </a:t>
            </a:r>
          </a:p>
          <a:p>
            <a:pPr marL="0" indent="0" algn="r">
              <a:buNone/>
            </a:pPr>
            <a:r>
              <a:rPr lang="en-US" sz="3200" dirty="0" smtClean="0"/>
              <a:t>-- </a:t>
            </a:r>
            <a:r>
              <a:rPr lang="en-US" sz="3200" dirty="0"/>
              <a:t>Each of your </a:t>
            </a:r>
            <a:r>
              <a:rPr lang="en-US" sz="3200" dirty="0" smtClean="0"/>
              <a:t>objects</a:t>
            </a:r>
            <a:endParaRPr lang="en-US" sz="3200" dirty="0"/>
          </a:p>
        </p:txBody>
      </p:sp>
      <p:pic>
        <p:nvPicPr>
          <p:cNvPr id="1026" name="Picture 2" descr="http://kevin.lexblog.com/wp-content/uploads/sites/111/2006/09/515198785_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1" y="2181225"/>
            <a:ext cx="2860674" cy="34010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62955" y="5043642"/>
            <a:ext cx="5137945" cy="1077218"/>
          </a:xfrm>
          <a:prstGeom prst="rect">
            <a:avLst/>
          </a:prstGeom>
          <a:noFill/>
        </p:spPr>
        <p:txBody>
          <a:bodyPr wrap="none" rtlCol="0">
            <a:spAutoFit/>
          </a:bodyPr>
          <a:lstStyle/>
          <a:p>
            <a:pPr algn="r"/>
            <a:r>
              <a:rPr lang="en-US" sz="3200" dirty="0" smtClean="0"/>
              <a:t>A class should have only </a:t>
            </a:r>
          </a:p>
          <a:p>
            <a:pPr algn="r"/>
            <a:r>
              <a:rPr lang="en-US" sz="3200" dirty="0" smtClean="0"/>
              <a:t>“one reason to change”</a:t>
            </a:r>
            <a:endParaRPr lang="en-US" sz="3200" dirty="0"/>
          </a:p>
        </p:txBody>
      </p:sp>
    </p:spTree>
    <p:extLst>
      <p:ext uri="{BB962C8B-B14F-4D97-AF65-F5344CB8AC3E}">
        <p14:creationId xmlns:p14="http://schemas.microsoft.com/office/powerpoint/2010/main" val="190661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Open/CLOSED</a:t>
            </a:r>
            <a:endParaRPr lang="en-US" dirty="0"/>
          </a:p>
        </p:txBody>
      </p:sp>
      <p:sp>
        <p:nvSpPr>
          <p:cNvPr id="3" name="Content Placeholder 2"/>
          <p:cNvSpPr>
            <a:spLocks noGrp="1"/>
          </p:cNvSpPr>
          <p:nvPr>
            <p:ph idx="1"/>
          </p:nvPr>
        </p:nvSpPr>
        <p:spPr>
          <a:xfrm>
            <a:off x="685801" y="2194560"/>
            <a:ext cx="4953000" cy="4024125"/>
          </a:xfrm>
        </p:spPr>
        <p:txBody>
          <a:bodyPr>
            <a:normAutofit lnSpcReduction="10000"/>
          </a:bodyPr>
          <a:lstStyle/>
          <a:p>
            <a:pPr marL="0" indent="0">
              <a:buNone/>
            </a:pPr>
            <a:r>
              <a:rPr lang="en-US" sz="2800" dirty="0" smtClean="0"/>
              <a:t>Classes should perhaps be </a:t>
            </a:r>
          </a:p>
          <a:p>
            <a:pPr lvl="1"/>
            <a:r>
              <a:rPr lang="en-US" sz="2800" dirty="0" smtClean="0"/>
              <a:t>Extensible</a:t>
            </a:r>
          </a:p>
          <a:p>
            <a:pPr lvl="1"/>
            <a:r>
              <a:rPr lang="en-US" sz="2800" dirty="0" err="1" smtClean="0"/>
              <a:t>Composable</a:t>
            </a:r>
            <a:endParaRPr lang="en-US" sz="2800" dirty="0" smtClean="0"/>
          </a:p>
          <a:p>
            <a:pPr lvl="1"/>
            <a:r>
              <a:rPr lang="en-US" sz="2800" dirty="0" smtClean="0"/>
              <a:t>Inheritable</a:t>
            </a:r>
          </a:p>
          <a:p>
            <a:pPr lvl="1"/>
            <a:r>
              <a:rPr lang="en-US" sz="2800" dirty="0" err="1" smtClean="0"/>
              <a:t>Decoratable</a:t>
            </a:r>
            <a:endParaRPr lang="en-US" sz="2800" dirty="0" smtClean="0"/>
          </a:p>
          <a:p>
            <a:pPr lvl="1"/>
            <a:r>
              <a:rPr lang="en-US" sz="2800" dirty="0" smtClean="0"/>
              <a:t>Adaptable</a:t>
            </a:r>
          </a:p>
          <a:p>
            <a:pPr marL="0" indent="0">
              <a:buNone/>
            </a:pPr>
            <a:r>
              <a:rPr lang="en-US" sz="2800" dirty="0" smtClean="0"/>
              <a:t>but not</a:t>
            </a:r>
          </a:p>
          <a:p>
            <a:pPr marL="457200" lvl="1" indent="0">
              <a:buNone/>
            </a:pPr>
            <a:r>
              <a:rPr lang="en-US" sz="3000" b="1" dirty="0" smtClean="0"/>
              <a:t>Changeable</a:t>
            </a:r>
          </a:p>
          <a:p>
            <a:pPr marL="0" indent="0">
              <a:buNone/>
            </a:pPr>
            <a:r>
              <a:rPr lang="en-US" sz="2800" dirty="0" smtClean="0"/>
              <a:t>by outside code</a:t>
            </a:r>
          </a:p>
        </p:txBody>
      </p:sp>
      <p:pic>
        <p:nvPicPr>
          <p:cNvPr id="6" name="Picture 2" descr="http://i143.photobucket.com/albums/r125/thebambooforest/vlcsnap-2009-11-10-17h59m19s157.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262" y="2057401"/>
            <a:ext cx="5409364" cy="405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59548"/>
            <a:ext cx="8610600" cy="1293028"/>
          </a:xfrm>
        </p:spPr>
        <p:txBody>
          <a:bodyPr/>
          <a:lstStyle/>
          <a:p>
            <a:r>
              <a:rPr lang="en-US" dirty="0" smtClean="0"/>
              <a:t>LISKOV SUBSTITUTION</a:t>
            </a:r>
            <a:endParaRPr lang="en-US" dirty="0"/>
          </a:p>
        </p:txBody>
      </p:sp>
      <p:sp>
        <p:nvSpPr>
          <p:cNvPr id="3" name="Content Placeholder 2"/>
          <p:cNvSpPr>
            <a:spLocks noGrp="1"/>
          </p:cNvSpPr>
          <p:nvPr>
            <p:ph idx="1"/>
          </p:nvPr>
        </p:nvSpPr>
        <p:spPr>
          <a:xfrm>
            <a:off x="76200" y="1976671"/>
            <a:ext cx="4895850" cy="2167890"/>
          </a:xfrm>
        </p:spPr>
        <p:txBody>
          <a:bodyPr>
            <a:normAutofit/>
          </a:bodyPr>
          <a:lstStyle/>
          <a:p>
            <a:pPr marL="0" indent="0" algn="ctr">
              <a:buNone/>
            </a:pPr>
            <a:r>
              <a:rPr lang="en-US" sz="4400" dirty="0" smtClean="0"/>
              <a:t>“Is a” </a:t>
            </a:r>
          </a:p>
          <a:p>
            <a:pPr marL="0" indent="0" algn="ctr">
              <a:buNone/>
            </a:pPr>
            <a:r>
              <a:rPr lang="en-US" sz="4400" dirty="0" smtClean="0"/>
              <a:t>really means </a:t>
            </a:r>
          </a:p>
          <a:p>
            <a:pPr marL="0" indent="0" algn="ctr">
              <a:buNone/>
            </a:pPr>
            <a:r>
              <a:rPr lang="en-US" sz="4400" dirty="0" smtClean="0"/>
              <a:t>“Is a”</a:t>
            </a:r>
            <a:endParaRPr lang="en-US" sz="4400" dirty="0"/>
          </a:p>
        </p:txBody>
      </p:sp>
      <p:sp>
        <p:nvSpPr>
          <p:cNvPr id="4" name="Rectangle 3"/>
          <p:cNvSpPr/>
          <p:nvPr/>
        </p:nvSpPr>
        <p:spPr>
          <a:xfrm>
            <a:off x="714375" y="4568656"/>
            <a:ext cx="1428750" cy="142875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05088" y="4835356"/>
            <a:ext cx="1743074" cy="89535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10125" y="1347580"/>
            <a:ext cx="7067549" cy="54784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class Rectangle {</a:t>
            </a:r>
          </a:p>
          <a:p>
            <a:r>
              <a:rPr lang="en-US" dirty="0">
                <a:latin typeface="Consolas" panose="020B0609020204030204" pitchFamily="49" charset="0"/>
                <a:cs typeface="Consolas" panose="020B0609020204030204" pitchFamily="49" charset="0"/>
              </a:rPr>
              <a:t>    virtual double Width {get; set;}</a:t>
            </a:r>
          </a:p>
          <a:p>
            <a:r>
              <a:rPr lang="en-US" dirty="0">
                <a:latin typeface="Consolas" panose="020B0609020204030204" pitchFamily="49" charset="0"/>
                <a:cs typeface="Consolas" panose="020B0609020204030204" pitchFamily="49" charset="0"/>
              </a:rPr>
              <a:t>    virtual double Height {get; set;}</a:t>
            </a:r>
          </a:p>
          <a:p>
            <a:r>
              <a:rPr lang="en-US" dirty="0" smtClean="0">
                <a:latin typeface="Consolas" panose="020B0609020204030204" pitchFamily="49" charset="0"/>
                <a:cs typeface="Consolas" panose="020B0609020204030204" pitchFamily="49" charset="0"/>
              </a:rPr>
              <a:t>    double </a:t>
            </a:r>
            <a:r>
              <a:rPr lang="en-US" dirty="0">
                <a:latin typeface="Consolas" panose="020B0609020204030204" pitchFamily="49" charset="0"/>
                <a:cs typeface="Consolas" panose="020B0609020204030204" pitchFamily="49" charset="0"/>
              </a:rPr>
              <a:t>Area </a:t>
            </a:r>
            <a:r>
              <a:rPr lang="en-US" dirty="0" smtClean="0">
                <a:latin typeface="Consolas" panose="020B0609020204030204" pitchFamily="49" charset="0"/>
                <a:cs typeface="Consolas" panose="020B0609020204030204" pitchFamily="49" charset="0"/>
              </a:rPr>
              <a:t>{ get { return </a:t>
            </a:r>
            <a:r>
              <a:rPr lang="en-US" dirty="0">
                <a:latin typeface="Consolas" panose="020B0609020204030204" pitchFamily="49" charset="0"/>
                <a:cs typeface="Consolas" panose="020B0609020204030204" pitchFamily="49" charset="0"/>
              </a:rPr>
              <a:t>Width*Height</a:t>
            </a:r>
            <a:r>
              <a:rPr lang="en-US" dirty="0" smtClean="0">
                <a:latin typeface="Consolas" panose="020B0609020204030204" pitchFamily="49" charset="0"/>
                <a:cs typeface="Consolas" panose="020B0609020204030204" pitchFamily="49" charset="0"/>
              </a:rPr>
              <a:t>; } }</a:t>
            </a:r>
          </a:p>
          <a:p>
            <a:r>
              <a:rPr lang="en-US" dirty="0" smtClean="0">
                <a:latin typeface="Consolas" panose="020B0609020204030204" pitchFamily="49" charset="0"/>
                <a:cs typeface="Consolas" panose="020B0609020204030204" pitchFamily="49" charset="0"/>
              </a:rPr>
              <a:t> }</a:t>
            </a:r>
          </a:p>
          <a:p>
            <a:endParaRPr lang="en-US" sz="500"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TestClass</a:t>
            </a:r>
            <a:r>
              <a:rPr lang="en-US" dirty="0">
                <a:latin typeface="Consolas" panose="020B0609020204030204" pitchFamily="49" charset="0"/>
                <a:cs typeface="Consolas" panose="020B0609020204030204" pitchFamily="49" charset="0"/>
              </a:rPr>
              <a:t>] class </a:t>
            </a:r>
            <a:r>
              <a:rPr lang="en-US" dirty="0" err="1">
                <a:latin typeface="Consolas" panose="020B0609020204030204" pitchFamily="49" charset="0"/>
                <a:cs typeface="Consolas" panose="020B0609020204030204" pitchFamily="49" charset="0"/>
              </a:rPr>
              <a:t>MyTestClass</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TestMethod</a:t>
            </a:r>
            <a:r>
              <a:rPr lang="en-US" dirty="0">
                <a:latin typeface="Consolas" panose="020B0609020204030204" pitchFamily="49" charset="0"/>
                <a:cs typeface="Consolas" panose="020B0609020204030204" pitchFamily="49" charset="0"/>
              </a:rPr>
              <a:t>] void </a:t>
            </a:r>
            <a:r>
              <a:rPr lang="en-US" dirty="0" err="1" smtClean="0">
                <a:latin typeface="Consolas" panose="020B0609020204030204" pitchFamily="49" charset="0"/>
                <a:cs typeface="Consolas" panose="020B0609020204030204" pitchFamily="49" charset="0"/>
              </a:rPr>
              <a:t>AreaTest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rect1 </a:t>
            </a:r>
            <a:r>
              <a:rPr lang="en-US" dirty="0">
                <a:latin typeface="Consolas" panose="020B0609020204030204" pitchFamily="49" charset="0"/>
                <a:cs typeface="Consolas" panose="020B0609020204030204" pitchFamily="49" charset="0"/>
              </a:rPr>
              <a:t>= new </a:t>
            </a:r>
            <a:r>
              <a:rPr lang="en-US" dirty="0" smtClean="0">
                <a:latin typeface="Consolas" panose="020B0609020204030204" pitchFamily="49" charset="0"/>
                <a:cs typeface="Consolas" panose="020B0609020204030204" pitchFamily="49" charset="0"/>
              </a:rPr>
              <a:t>Rectangle() {Width=3,Height=4};</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Assert.AreEqual</a:t>
            </a:r>
            <a:r>
              <a:rPr lang="en-US" dirty="0">
                <a:latin typeface="Consolas" panose="020B0609020204030204" pitchFamily="49" charset="0"/>
                <a:cs typeface="Consolas" panose="020B0609020204030204" pitchFamily="49" charset="0"/>
              </a:rPr>
              <a:t>(3*4, rect1.Area);</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 </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class Square : Rectangle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override double Height { </a:t>
            </a:r>
          </a:p>
          <a:p>
            <a:r>
              <a:rPr lang="en-US" dirty="0" smtClean="0">
                <a:latin typeface="Consolas" panose="020B0609020204030204" pitchFamily="49" charset="0"/>
                <a:cs typeface="Consolas" panose="020B0609020204030204" pitchFamily="49" charset="0"/>
              </a:rPr>
              <a:t>       get { return </a:t>
            </a:r>
            <a:r>
              <a:rPr lang="en-US" dirty="0" err="1" smtClean="0">
                <a:latin typeface="Consolas" panose="020B0609020204030204" pitchFamily="49" charset="0"/>
                <a:cs typeface="Consolas" panose="020B0609020204030204" pitchFamily="49" charset="0"/>
              </a:rPr>
              <a:t>base.Width</a:t>
            </a:r>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set { </a:t>
            </a:r>
            <a:r>
              <a:rPr lang="en-US" dirty="0" err="1" smtClean="0">
                <a:latin typeface="Consolas" panose="020B0609020204030204" pitchFamily="49" charset="0"/>
                <a:cs typeface="Consolas" panose="020B0609020204030204" pitchFamily="49" charset="0"/>
              </a:rPr>
              <a:t>base.Width</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base.Height</a:t>
            </a:r>
            <a:r>
              <a:rPr lang="en-US" dirty="0" smtClean="0">
                <a:latin typeface="Consolas" panose="020B0609020204030204" pitchFamily="49" charset="0"/>
                <a:cs typeface="Consolas" panose="020B0609020204030204" pitchFamily="49" charset="0"/>
              </a:rPr>
              <a:t> = value; }</a:t>
            </a: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override double Width // …same way…</a:t>
            </a: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p:txBody>
      </p:sp>
      <p:sp>
        <p:nvSpPr>
          <p:cNvPr id="7" name="&quot;No&quot; Symbol 6"/>
          <p:cNvSpPr/>
          <p:nvPr/>
        </p:nvSpPr>
        <p:spPr>
          <a:xfrm>
            <a:off x="7250061" y="4568656"/>
            <a:ext cx="291281" cy="2667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7541342" y="4835356"/>
            <a:ext cx="291281" cy="2667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quot;No&quot; Symbol 8"/>
          <p:cNvSpPr/>
          <p:nvPr/>
        </p:nvSpPr>
        <p:spPr>
          <a:xfrm>
            <a:off x="7541341" y="5923388"/>
            <a:ext cx="291281" cy="2667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3"/>
          <a:stretch>
            <a:fillRect/>
          </a:stretch>
        </p:blipFill>
        <p:spPr>
          <a:xfrm>
            <a:off x="5776284" y="1873475"/>
            <a:ext cx="5135229" cy="3857231"/>
          </a:xfrm>
          <a:prstGeom prst="rect">
            <a:avLst/>
          </a:prstGeom>
        </p:spPr>
      </p:pic>
    </p:spTree>
    <p:extLst>
      <p:ext uri="{BB962C8B-B14F-4D97-AF65-F5344CB8AC3E}">
        <p14:creationId xmlns:p14="http://schemas.microsoft.com/office/powerpoint/2010/main" val="6098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xit" presetSubtype="0" fill="hold" nodeType="withEffect">
                                  <p:stCondLst>
                                    <p:cond delay="0"/>
                                  </p:stCondLst>
                                  <p:childTnLst>
                                    <p:animEffect transition="out" filter="fade">
                                      <p:cBhvr>
                                        <p:cTn id="18" dur="1000"/>
                                        <p:tgtEl>
                                          <p:spTgt spid="10"/>
                                        </p:tgtEl>
                                      </p:cBhvr>
                                    </p:animEffect>
                                    <p:anim calcmode="lin" valueType="num">
                                      <p:cBhvr>
                                        <p:cTn id="19" dur="1000"/>
                                        <p:tgtEl>
                                          <p:spTgt spid="10"/>
                                        </p:tgtEl>
                                        <p:attrNameLst>
                                          <p:attrName>ppt_x</p:attrName>
                                        </p:attrNameLst>
                                      </p:cBhvr>
                                      <p:tavLst>
                                        <p:tav tm="0">
                                          <p:val>
                                            <p:strVal val="ppt_x"/>
                                          </p:val>
                                        </p:tav>
                                        <p:tav tm="100000">
                                          <p:val>
                                            <p:strVal val="ppt_x"/>
                                          </p:val>
                                        </p:tav>
                                      </p:tavLst>
                                    </p:anim>
                                    <p:anim calcmode="lin" valueType="num">
                                      <p:cBhvr>
                                        <p:cTn id="20" dur="1000"/>
                                        <p:tgtEl>
                                          <p:spTgt spid="10"/>
                                        </p:tgtEl>
                                        <p:attrNameLst>
                                          <p:attrName>ppt_y</p:attrName>
                                        </p:attrNameLst>
                                      </p:cBhvr>
                                      <p:tavLst>
                                        <p:tav tm="0">
                                          <p:val>
                                            <p:strVal val="ppt_y"/>
                                          </p:val>
                                        </p:tav>
                                        <p:tav tm="100000">
                                          <p:val>
                                            <p:strVal val="ppt_y+.1"/>
                                          </p:val>
                                        </p:tav>
                                      </p:tavLst>
                                    </p:anim>
                                    <p:set>
                                      <p:cBhvr>
                                        <p:cTn id="21" dur="1" fill="hold">
                                          <p:stCondLst>
                                            <p:cond delay="999"/>
                                          </p:stCondLst>
                                        </p:cTn>
                                        <p:tgtEl>
                                          <p:spTgt spid="10"/>
                                        </p:tgtEl>
                                        <p:attrNameLst>
                                          <p:attrName>style.visibility</p:attrName>
                                        </p:attrNameLst>
                                      </p:cBhvr>
                                      <p:to>
                                        <p:strVal val="hidden"/>
                                      </p:to>
                                    </p:set>
                                  </p:childTnLst>
                                </p:cTn>
                              </p:par>
                              <p:par>
                                <p:cTn id="22" presetID="42"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1000"/>
                                        <p:tgtEl>
                                          <p:spTgt spid="6">
                                            <p:txEl>
                                              <p:pRg st="4" end="4"/>
                                            </p:txEl>
                                          </p:spTgt>
                                        </p:tgtEl>
                                      </p:cBhvr>
                                    </p:animEffect>
                                    <p:anim calcmode="lin" valueType="num">
                                      <p:cBhvr>
                                        <p:cTn id="4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1000"/>
                                        <p:tgtEl>
                                          <p:spTgt spid="6">
                                            <p:txEl>
                                              <p:pRg st="7" end="7"/>
                                            </p:txEl>
                                          </p:spTgt>
                                        </p:tgtEl>
                                      </p:cBhvr>
                                    </p:animEffect>
                                    <p:anim calcmode="lin" valueType="num">
                                      <p:cBhvr>
                                        <p:cTn id="4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fade">
                                      <p:cBhvr>
                                        <p:cTn id="51" dur="1000"/>
                                        <p:tgtEl>
                                          <p:spTgt spid="6">
                                            <p:txEl>
                                              <p:pRg st="6" end="6"/>
                                            </p:txEl>
                                          </p:spTgt>
                                        </p:tgtEl>
                                      </p:cBhvr>
                                    </p:animEffect>
                                    <p:anim calcmode="lin" valueType="num">
                                      <p:cBhvr>
                                        <p:cTn id="5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1000"/>
                                        <p:tgtEl>
                                          <p:spTgt spid="6">
                                            <p:txEl>
                                              <p:pRg st="8" end="8"/>
                                            </p:txEl>
                                          </p:spTgt>
                                        </p:tgtEl>
                                      </p:cBhvr>
                                    </p:animEffect>
                                    <p:anim calcmode="lin" valueType="num">
                                      <p:cBhvr>
                                        <p:cTn id="5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fade">
                                      <p:cBhvr>
                                        <p:cTn id="61" dur="1000"/>
                                        <p:tgtEl>
                                          <p:spTgt spid="6">
                                            <p:txEl>
                                              <p:pRg st="9" end="9"/>
                                            </p:txEl>
                                          </p:spTgt>
                                        </p:tgtEl>
                                      </p:cBhvr>
                                    </p:animEffect>
                                    <p:anim calcmode="lin" valueType="num">
                                      <p:cBhvr>
                                        <p:cTn id="62"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10" end="10"/>
                                            </p:txEl>
                                          </p:spTgt>
                                        </p:tgtEl>
                                        <p:attrNameLst>
                                          <p:attrName>style.visibility</p:attrName>
                                        </p:attrNameLst>
                                      </p:cBhvr>
                                      <p:to>
                                        <p:strVal val="visible"/>
                                      </p:to>
                                    </p:set>
                                    <p:animEffect transition="in" filter="fade">
                                      <p:cBhvr>
                                        <p:cTn id="66" dur="1000"/>
                                        <p:tgtEl>
                                          <p:spTgt spid="6">
                                            <p:txEl>
                                              <p:pRg st="10" end="10"/>
                                            </p:txEl>
                                          </p:spTgt>
                                        </p:tgtEl>
                                      </p:cBhvr>
                                    </p:animEffect>
                                    <p:anim calcmode="lin" valueType="num">
                                      <p:cBhvr>
                                        <p:cTn id="6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6">
                                            <p:txEl>
                                              <p:pRg st="11" end="11"/>
                                            </p:txEl>
                                          </p:spTgt>
                                        </p:tgtEl>
                                        <p:attrNameLst>
                                          <p:attrName>style.visibility</p:attrName>
                                        </p:attrNameLst>
                                      </p:cBhvr>
                                      <p:to>
                                        <p:strVal val="visible"/>
                                      </p:to>
                                    </p:set>
                                    <p:animEffect transition="in" filter="fade">
                                      <p:cBhvr>
                                        <p:cTn id="71" dur="1000"/>
                                        <p:tgtEl>
                                          <p:spTgt spid="6">
                                            <p:txEl>
                                              <p:pRg st="11" end="11"/>
                                            </p:txEl>
                                          </p:spTgt>
                                        </p:tgtEl>
                                      </p:cBhvr>
                                    </p:animEffect>
                                    <p:anim calcmode="lin" valueType="num">
                                      <p:cBhvr>
                                        <p:cTn id="72"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6">
                                            <p:txEl>
                                              <p:pRg st="13" end="13"/>
                                            </p:txEl>
                                          </p:spTgt>
                                        </p:tgtEl>
                                        <p:attrNameLst>
                                          <p:attrName>style.visibility</p:attrName>
                                        </p:attrNameLst>
                                      </p:cBhvr>
                                      <p:to>
                                        <p:strVal val="visible"/>
                                      </p:to>
                                    </p:set>
                                    <p:animEffect transition="in" filter="fade">
                                      <p:cBhvr>
                                        <p:cTn id="78" dur="1000"/>
                                        <p:tgtEl>
                                          <p:spTgt spid="6">
                                            <p:txEl>
                                              <p:pRg st="13" end="13"/>
                                            </p:txEl>
                                          </p:spTgt>
                                        </p:tgtEl>
                                      </p:cBhvr>
                                    </p:animEffect>
                                    <p:anim calcmode="lin" valueType="num">
                                      <p:cBhvr>
                                        <p:cTn id="79"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6">
                                            <p:txEl>
                                              <p:pRg st="14" end="14"/>
                                            </p:txEl>
                                          </p:spTgt>
                                        </p:tgtEl>
                                        <p:attrNameLst>
                                          <p:attrName>style.visibility</p:attrName>
                                        </p:attrNameLst>
                                      </p:cBhvr>
                                      <p:to>
                                        <p:strVal val="visible"/>
                                      </p:to>
                                    </p:set>
                                    <p:animEffect transition="in" filter="fade">
                                      <p:cBhvr>
                                        <p:cTn id="83" dur="1000"/>
                                        <p:tgtEl>
                                          <p:spTgt spid="6">
                                            <p:txEl>
                                              <p:pRg st="14" end="14"/>
                                            </p:txEl>
                                          </p:spTgt>
                                        </p:tgtEl>
                                      </p:cBhvr>
                                    </p:animEffect>
                                    <p:anim calcmode="lin" valueType="num">
                                      <p:cBhvr>
                                        <p:cTn id="84"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6">
                                            <p:txEl>
                                              <p:pRg st="15" end="15"/>
                                            </p:txEl>
                                          </p:spTgt>
                                        </p:tgtEl>
                                        <p:attrNameLst>
                                          <p:attrName>style.visibility</p:attrName>
                                        </p:attrNameLst>
                                      </p:cBhvr>
                                      <p:to>
                                        <p:strVal val="visible"/>
                                      </p:to>
                                    </p:set>
                                    <p:animEffect transition="in" filter="fade">
                                      <p:cBhvr>
                                        <p:cTn id="88" dur="1000"/>
                                        <p:tgtEl>
                                          <p:spTgt spid="6">
                                            <p:txEl>
                                              <p:pRg st="15" end="15"/>
                                            </p:txEl>
                                          </p:spTgt>
                                        </p:tgtEl>
                                      </p:cBhvr>
                                    </p:animEffect>
                                    <p:anim calcmode="lin" valueType="num">
                                      <p:cBhvr>
                                        <p:cTn id="89"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
                                            <p:txEl>
                                              <p:pRg st="16" end="16"/>
                                            </p:txEl>
                                          </p:spTgt>
                                        </p:tgtEl>
                                        <p:attrNameLst>
                                          <p:attrName>style.visibility</p:attrName>
                                        </p:attrNameLst>
                                      </p:cBhvr>
                                      <p:to>
                                        <p:strVal val="visible"/>
                                      </p:to>
                                    </p:set>
                                    <p:animEffect transition="in" filter="fade">
                                      <p:cBhvr>
                                        <p:cTn id="93" dur="1000"/>
                                        <p:tgtEl>
                                          <p:spTgt spid="6">
                                            <p:txEl>
                                              <p:pRg st="16" end="16"/>
                                            </p:txEl>
                                          </p:spTgt>
                                        </p:tgtEl>
                                      </p:cBhvr>
                                    </p:animEffect>
                                    <p:anim calcmode="lin" valueType="num">
                                      <p:cBhvr>
                                        <p:cTn id="94"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6">
                                            <p:txEl>
                                              <p:pRg st="16" end="16"/>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6">
                                            <p:txEl>
                                              <p:pRg st="17" end="17"/>
                                            </p:txEl>
                                          </p:spTgt>
                                        </p:tgtEl>
                                        <p:attrNameLst>
                                          <p:attrName>style.visibility</p:attrName>
                                        </p:attrNameLst>
                                      </p:cBhvr>
                                      <p:to>
                                        <p:strVal val="visible"/>
                                      </p:to>
                                    </p:set>
                                    <p:animEffect transition="in" filter="fade">
                                      <p:cBhvr>
                                        <p:cTn id="98" dur="1000"/>
                                        <p:tgtEl>
                                          <p:spTgt spid="6">
                                            <p:txEl>
                                              <p:pRg st="17" end="17"/>
                                            </p:txEl>
                                          </p:spTgt>
                                        </p:tgtEl>
                                      </p:cBhvr>
                                    </p:animEffect>
                                    <p:anim calcmode="lin" valueType="num">
                                      <p:cBhvr>
                                        <p:cTn id="99"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17" end="17"/>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6">
                                            <p:txEl>
                                              <p:pRg st="18" end="18"/>
                                            </p:txEl>
                                          </p:spTgt>
                                        </p:tgtEl>
                                        <p:attrNameLst>
                                          <p:attrName>style.visibility</p:attrName>
                                        </p:attrNameLst>
                                      </p:cBhvr>
                                      <p:to>
                                        <p:strVal val="visible"/>
                                      </p:to>
                                    </p:set>
                                    <p:animEffect transition="in" filter="fade">
                                      <p:cBhvr>
                                        <p:cTn id="103" dur="1000"/>
                                        <p:tgtEl>
                                          <p:spTgt spid="6">
                                            <p:txEl>
                                              <p:pRg st="18" end="18"/>
                                            </p:txEl>
                                          </p:spTgt>
                                        </p:tgtEl>
                                      </p:cBhvr>
                                    </p:animEffect>
                                    <p:anim calcmode="lin" valueType="num">
                                      <p:cBhvr>
                                        <p:cTn id="104" dur="1000" fill="hold"/>
                                        <p:tgtEl>
                                          <p:spTgt spid="6">
                                            <p:txEl>
                                              <p:pRg st="18" end="18"/>
                                            </p:txEl>
                                          </p:spTgt>
                                        </p:tgtEl>
                                        <p:attrNameLst>
                                          <p:attrName>ppt_x</p:attrName>
                                        </p:attrNameLst>
                                      </p:cBhvr>
                                      <p:tavLst>
                                        <p:tav tm="0">
                                          <p:val>
                                            <p:strVal val="#ppt_x"/>
                                          </p:val>
                                        </p:tav>
                                        <p:tav tm="100000">
                                          <p:val>
                                            <p:strVal val="#ppt_x"/>
                                          </p:val>
                                        </p:tav>
                                      </p:tavLst>
                                    </p:anim>
                                    <p:anim calcmode="lin" valueType="num">
                                      <p:cBhvr>
                                        <p:cTn id="105" dur="1000" fill="hold"/>
                                        <p:tgtEl>
                                          <p:spTgt spid="6">
                                            <p:txEl>
                                              <p:pRg st="18" end="18"/>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6">
                                            <p:txEl>
                                              <p:pRg st="19" end="19"/>
                                            </p:txEl>
                                          </p:spTgt>
                                        </p:tgtEl>
                                        <p:attrNameLst>
                                          <p:attrName>style.visibility</p:attrName>
                                        </p:attrNameLst>
                                      </p:cBhvr>
                                      <p:to>
                                        <p:strVal val="visible"/>
                                      </p:to>
                                    </p:set>
                                    <p:animEffect transition="in" filter="fade">
                                      <p:cBhvr>
                                        <p:cTn id="108" dur="1000"/>
                                        <p:tgtEl>
                                          <p:spTgt spid="6">
                                            <p:txEl>
                                              <p:pRg st="19" end="19"/>
                                            </p:txEl>
                                          </p:spTgt>
                                        </p:tgtEl>
                                      </p:cBhvr>
                                    </p:animEffect>
                                    <p:anim calcmode="lin" valueType="num">
                                      <p:cBhvr>
                                        <p:cTn id="109" dur="1000" fill="hold"/>
                                        <p:tgtEl>
                                          <p:spTgt spid="6">
                                            <p:txEl>
                                              <p:pRg st="19" end="19"/>
                                            </p:txEl>
                                          </p:spTgt>
                                        </p:tgtEl>
                                        <p:attrNameLst>
                                          <p:attrName>ppt_x</p:attrName>
                                        </p:attrNameLst>
                                      </p:cBhvr>
                                      <p:tavLst>
                                        <p:tav tm="0">
                                          <p:val>
                                            <p:strVal val="#ppt_x"/>
                                          </p:val>
                                        </p:tav>
                                        <p:tav tm="100000">
                                          <p:val>
                                            <p:strVal val="#ppt_x"/>
                                          </p:val>
                                        </p:tav>
                                      </p:tavLst>
                                    </p:anim>
                                    <p:anim calcmode="lin" valueType="num">
                                      <p:cBhvr>
                                        <p:cTn id="110" dur="1000" fill="hold"/>
                                        <p:tgtEl>
                                          <p:spTgt spid="6">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fade">
                                      <p:cBhvr>
                                        <p:cTn id="115" dur="500"/>
                                        <p:tgtEl>
                                          <p:spTgt spid="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fade">
                                      <p:cBhvr>
                                        <p:cTn id="118" dur="500"/>
                                        <p:tgtEl>
                                          <p:spTgt spid="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fade">
                                      <p:cBhvr>
                                        <p:cTn id="1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a:t>
            </a:r>
            <a:endParaRPr lang="en-US" dirty="0"/>
          </a:p>
        </p:txBody>
      </p:sp>
      <p:sp>
        <p:nvSpPr>
          <p:cNvPr id="3" name="Content Placeholder 2"/>
          <p:cNvSpPr>
            <a:spLocks noGrp="1"/>
          </p:cNvSpPr>
          <p:nvPr>
            <p:ph idx="1"/>
          </p:nvPr>
        </p:nvSpPr>
        <p:spPr>
          <a:xfrm>
            <a:off x="3076574" y="2194561"/>
            <a:ext cx="8429625" cy="1139190"/>
          </a:xfrm>
        </p:spPr>
        <p:txBody>
          <a:bodyPr>
            <a:normAutofit lnSpcReduction="10000"/>
          </a:bodyPr>
          <a:lstStyle/>
          <a:p>
            <a:pPr marL="0" indent="0" algn="r">
              <a:buNone/>
            </a:pPr>
            <a:r>
              <a:rPr lang="en-US" sz="3600" dirty="0" smtClean="0"/>
              <a:t>We should not expect any class </a:t>
            </a:r>
          </a:p>
          <a:p>
            <a:pPr marL="0" indent="0" algn="r">
              <a:buNone/>
            </a:pPr>
            <a:r>
              <a:rPr lang="en-US" sz="3600" dirty="0" smtClean="0"/>
              <a:t>to depend on more than it needs</a:t>
            </a:r>
          </a:p>
        </p:txBody>
      </p:sp>
      <p:sp>
        <p:nvSpPr>
          <p:cNvPr id="4" name="TextBox 3"/>
          <p:cNvSpPr txBox="1"/>
          <p:nvPr/>
        </p:nvSpPr>
        <p:spPr>
          <a:xfrm>
            <a:off x="685800" y="4524375"/>
            <a:ext cx="9687267" cy="1569660"/>
          </a:xfrm>
          <a:prstGeom prst="rect">
            <a:avLst/>
          </a:prstGeom>
          <a:noFill/>
        </p:spPr>
        <p:txBody>
          <a:bodyPr wrap="none" rtlCol="0">
            <a:spAutoFit/>
          </a:bodyPr>
          <a:lstStyle/>
          <a:p>
            <a:r>
              <a:rPr lang="en-US" sz="3200" dirty="0" smtClean="0">
                <a:latin typeface="Consolas" panose="020B0609020204030204" pitchFamily="49" charset="0"/>
                <a:cs typeface="Consolas" panose="020B0609020204030204" pitchFamily="49" charset="0"/>
              </a:rPr>
              <a:t>class </a:t>
            </a:r>
            <a:r>
              <a:rPr lang="en-US" sz="3200" dirty="0">
                <a:latin typeface="Consolas" panose="020B0609020204030204" pitchFamily="49" charset="0"/>
                <a:cs typeface="Consolas" panose="020B0609020204030204" pitchFamily="49" charset="0"/>
              </a:rPr>
              <a:t>Whittler {</a:t>
            </a:r>
          </a:p>
          <a:p>
            <a:r>
              <a:rPr lang="en-US" sz="3200" dirty="0">
                <a:latin typeface="Consolas" panose="020B0609020204030204" pitchFamily="49" charset="0"/>
                <a:cs typeface="Consolas" panose="020B0609020204030204" pitchFamily="49" charset="0"/>
              </a:rPr>
              <a:t>	public </a:t>
            </a:r>
            <a:r>
              <a:rPr lang="en-US" sz="3200" dirty="0" smtClean="0">
                <a:latin typeface="Consolas" panose="020B0609020204030204" pitchFamily="49" charset="0"/>
                <a:cs typeface="Consolas" panose="020B0609020204030204" pitchFamily="49" charset="0"/>
              </a:rPr>
              <a:t>Whittler(</a:t>
            </a:r>
            <a:r>
              <a:rPr lang="en-US" sz="3200" dirty="0" err="1" smtClean="0">
                <a:latin typeface="Consolas" panose="020B0609020204030204" pitchFamily="49" charset="0"/>
                <a:cs typeface="Consolas" panose="020B0609020204030204" pitchFamily="49" charset="0"/>
              </a:rPr>
              <a:t>ISwissArmyKnife</a:t>
            </a:r>
            <a:r>
              <a:rPr lang="en-US" sz="3200" dirty="0" smtClean="0">
                <a:latin typeface="Consolas" panose="020B0609020204030204" pitchFamily="49" charset="0"/>
                <a:cs typeface="Consolas" panose="020B0609020204030204" pitchFamily="49" charset="0"/>
              </a:rPr>
              <a:t> </a:t>
            </a:r>
            <a:r>
              <a:rPr lang="en-US" sz="3200" dirty="0">
                <a:latin typeface="Consolas" panose="020B0609020204030204" pitchFamily="49" charset="0"/>
                <a:cs typeface="Consolas" panose="020B0609020204030204" pitchFamily="49" charset="0"/>
              </a:rPr>
              <a:t>blade){</a:t>
            </a:r>
          </a:p>
          <a:p>
            <a:r>
              <a:rPr lang="en-US" sz="3200" dirty="0">
                <a:latin typeface="Consolas" panose="020B0609020204030204" pitchFamily="49" charset="0"/>
                <a:cs typeface="Consolas" panose="020B0609020204030204" pitchFamily="49" charset="0"/>
              </a:rPr>
              <a:t>	</a:t>
            </a:r>
            <a:r>
              <a:rPr lang="en-US" sz="3200" dirty="0" smtClean="0">
                <a:latin typeface="Consolas" panose="020B0609020204030204" pitchFamily="49" charset="0"/>
                <a:cs typeface="Consolas" panose="020B0609020204030204" pitchFamily="49" charset="0"/>
              </a:rPr>
              <a:t>…</a:t>
            </a:r>
            <a:endParaRPr lang="en-US" sz="3200" dirty="0">
              <a:latin typeface="Consolas" panose="020B0609020204030204" pitchFamily="49" charset="0"/>
              <a:cs typeface="Consolas" panose="020B0609020204030204" pitchFamily="49" charset="0"/>
            </a:endParaRPr>
          </a:p>
        </p:txBody>
      </p:sp>
      <p:sp>
        <p:nvSpPr>
          <p:cNvPr id="5" name="Rounded Rectangular Callout 4"/>
          <p:cNvSpPr/>
          <p:nvPr/>
        </p:nvSpPr>
        <p:spPr>
          <a:xfrm>
            <a:off x="5172075" y="3552826"/>
            <a:ext cx="5743575" cy="1190624"/>
          </a:xfrm>
          <a:prstGeom prst="wedgeRoundRectCallout">
            <a:avLst>
              <a:gd name="adj1" fmla="val -21524"/>
              <a:gd name="adj2" fmla="val 7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Blame the author of </a:t>
            </a:r>
            <a:r>
              <a:rPr lang="en-US" sz="2000" dirty="0" err="1" smtClean="0"/>
              <a:t>ISwissArmyKnife</a:t>
            </a:r>
            <a:r>
              <a:rPr lang="en-US" sz="2000" dirty="0" smtClean="0"/>
              <a:t> </a:t>
            </a:r>
          </a:p>
          <a:p>
            <a:pPr algn="ctr"/>
            <a:r>
              <a:rPr lang="en-US" sz="2000" dirty="0" smtClean="0"/>
              <a:t>…or the author of this code, who misused it!</a:t>
            </a:r>
            <a:endParaRPr lang="en-US" sz="2000" dirty="0"/>
          </a:p>
        </p:txBody>
      </p:sp>
      <p:pic>
        <p:nvPicPr>
          <p:cNvPr id="2050" name="Picture 2" descr="Victorinox Swiss Army Huntsman Knife with Clip Pou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2" y="2179639"/>
            <a:ext cx="1920875" cy="1920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4221" y="1419726"/>
            <a:ext cx="3906743" cy="2930057"/>
          </a:xfrm>
          <a:prstGeom prst="rect">
            <a:avLst/>
          </a:prstGeom>
        </p:spPr>
      </p:pic>
    </p:spTree>
    <p:extLst>
      <p:ext uri="{BB962C8B-B14F-4D97-AF65-F5344CB8AC3E}">
        <p14:creationId xmlns:p14="http://schemas.microsoft.com/office/powerpoint/2010/main" val="30589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3" name="Content Placeholder 2"/>
          <p:cNvSpPr>
            <a:spLocks noGrp="1"/>
          </p:cNvSpPr>
          <p:nvPr>
            <p:ph idx="1"/>
          </p:nvPr>
        </p:nvSpPr>
        <p:spPr>
          <a:xfrm>
            <a:off x="481263" y="2290812"/>
            <a:ext cx="10820400" cy="2291715"/>
          </a:xfrm>
        </p:spPr>
        <p:txBody>
          <a:bodyPr>
            <a:normAutofit fontScale="92500" lnSpcReduction="20000"/>
          </a:bodyPr>
          <a:lstStyle/>
          <a:p>
            <a:pPr>
              <a:lnSpc>
                <a:spcPct val="110000"/>
              </a:lnSpc>
            </a:pPr>
            <a:r>
              <a:rPr lang="en-US" sz="3200" dirty="0" smtClean="0"/>
              <a:t>Depend on abstractions, not on concretions</a:t>
            </a:r>
          </a:p>
          <a:p>
            <a:pPr marL="0" indent="0">
              <a:lnSpc>
                <a:spcPct val="110000"/>
              </a:lnSpc>
              <a:buNone/>
            </a:pPr>
            <a:r>
              <a:rPr lang="en-US" sz="3200" dirty="0" smtClean="0"/>
              <a:t>	(Depend on interfaces, not on classes or instances)</a:t>
            </a:r>
          </a:p>
          <a:p>
            <a:pPr algn="r">
              <a:lnSpc>
                <a:spcPct val="110000"/>
              </a:lnSpc>
            </a:pPr>
            <a:r>
              <a:rPr lang="en-US" sz="3200" dirty="0" smtClean="0"/>
              <a:t>“Don’t call me, just say what you need and I’ll be there”</a:t>
            </a:r>
          </a:p>
          <a:p>
            <a:pPr>
              <a:lnSpc>
                <a:spcPct val="110000"/>
              </a:lnSpc>
            </a:pPr>
            <a:r>
              <a:rPr lang="en-US" sz="3200" dirty="0" smtClean="0">
                <a:solidFill>
                  <a:srgbClr val="FFFF00"/>
                </a:solidFill>
              </a:rPr>
              <a:t>Dependency Injection </a:t>
            </a:r>
            <a:r>
              <a:rPr lang="en-US" sz="3200" dirty="0" smtClean="0"/>
              <a:t>is the way to go</a:t>
            </a:r>
          </a:p>
          <a:p>
            <a:pPr algn="r">
              <a:lnSpc>
                <a:spcPct val="110000"/>
              </a:lnSpc>
            </a:pPr>
            <a:endParaRPr lang="en-US" sz="3200" dirty="0"/>
          </a:p>
        </p:txBody>
      </p:sp>
    </p:spTree>
    <p:extLst>
      <p:ext uri="{BB962C8B-B14F-4D97-AF65-F5344CB8AC3E}">
        <p14:creationId xmlns:p14="http://schemas.microsoft.com/office/powerpoint/2010/main" val="198728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a:bodyPr>
          <a:lstStyle/>
          <a:p>
            <a:pPr marL="0" indent="0">
              <a:buNone/>
            </a:pPr>
            <a:r>
              <a:rPr lang="en-US" sz="4800" dirty="0" smtClean="0"/>
              <a:t>Do you have the GUTS to refactor?</a:t>
            </a:r>
            <a:endParaRPr lang="en-US" sz="4800" dirty="0"/>
          </a:p>
        </p:txBody>
      </p:sp>
      <p:pic>
        <p:nvPicPr>
          <p:cNvPr id="5" name="Picture 4"/>
          <p:cNvPicPr>
            <a:picLocks noChangeAspect="1"/>
          </p:cNvPicPr>
          <p:nvPr/>
        </p:nvPicPr>
        <p:blipFill>
          <a:blip r:embed="rId2"/>
          <a:stretch>
            <a:fillRect/>
          </a:stretch>
        </p:blipFill>
        <p:spPr>
          <a:xfrm>
            <a:off x="3295650" y="2967335"/>
            <a:ext cx="4991100" cy="3743325"/>
          </a:xfrm>
          <a:prstGeom prst="rect">
            <a:avLst/>
          </a:prstGeom>
        </p:spPr>
      </p:pic>
    </p:spTree>
    <p:extLst>
      <p:ext uri="{BB962C8B-B14F-4D97-AF65-F5344CB8AC3E}">
        <p14:creationId xmlns:p14="http://schemas.microsoft.com/office/powerpoint/2010/main" val="427105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1731</TotalTime>
  <Words>598</Words>
  <Application>Microsoft Office PowerPoint</Application>
  <PresentationFormat>Widescreen</PresentationFormat>
  <Paragraphs>92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Consolas</vt:lpstr>
      <vt:lpstr>Vapor Trail</vt:lpstr>
      <vt:lpstr>Refactoring for SOLID and Testability  with less pain and more guts for OBJECT-ORIENTED CODE INCLUDES Early 90s NICKELODEON references</vt:lpstr>
      <vt:lpstr>REFACTOR AS YOU GO</vt:lpstr>
      <vt:lpstr> REFACTOR TO THE SOLID PRINICIPLES</vt:lpstr>
      <vt:lpstr>Single Responsibility</vt:lpstr>
      <vt:lpstr>Open/CLOSED</vt:lpstr>
      <vt:lpstr>LISKOV SUBSTITUTION</vt:lpstr>
      <vt:lpstr>INTERFACE SEGREGATION</vt:lpstr>
      <vt:lpstr>Dependency inversion</vt:lpstr>
      <vt:lpstr>DEMO</vt:lpstr>
      <vt:lpstr>Yuck!  A SLIDE OF SIX TO EIGHT BULLET POINTS!</vt:lpstr>
      <vt:lpstr>MORE BONUS CONTENT</vt:lpstr>
    </vt:vector>
  </TitlesOfParts>
  <Company>General Mills,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Szalapski</dc:creator>
  <cp:lastModifiedBy>Patrick Szalapski</cp:lastModifiedBy>
  <cp:revision>78</cp:revision>
  <dcterms:created xsi:type="dcterms:W3CDTF">2014-03-27T17:50:32Z</dcterms:created>
  <dcterms:modified xsi:type="dcterms:W3CDTF">2015-02-12T16:36:42Z</dcterms:modified>
</cp:coreProperties>
</file>