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1" r:id="rId2"/>
  </p:sldMasterIdLst>
  <p:notesMasterIdLst>
    <p:notesMasterId r:id="rId25"/>
  </p:notesMasterIdLst>
  <p:sldIdLst>
    <p:sldId id="263" r:id="rId3"/>
    <p:sldId id="328" r:id="rId4"/>
    <p:sldId id="345" r:id="rId5"/>
    <p:sldId id="343" r:id="rId6"/>
    <p:sldId id="346" r:id="rId7"/>
    <p:sldId id="347" r:id="rId8"/>
    <p:sldId id="330" r:id="rId9"/>
    <p:sldId id="331" r:id="rId10"/>
    <p:sldId id="334" r:id="rId11"/>
    <p:sldId id="336" r:id="rId12"/>
    <p:sldId id="332" r:id="rId13"/>
    <p:sldId id="342" r:id="rId14"/>
    <p:sldId id="348" r:id="rId15"/>
    <p:sldId id="344" r:id="rId16"/>
    <p:sldId id="337" r:id="rId17"/>
    <p:sldId id="349" r:id="rId18"/>
    <p:sldId id="351" r:id="rId19"/>
    <p:sldId id="350" r:id="rId20"/>
    <p:sldId id="352" r:id="rId21"/>
    <p:sldId id="338" r:id="rId22"/>
    <p:sldId id="339" r:id="rId23"/>
    <p:sldId id="298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0" autoAdjust="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7BC-41D5-B748-5044A7A2A372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Seria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2.4</c:v>
                </c:pt>
                <c:pt idx="1">
                  <c:v>8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BC-41D5-B748-5044A7A2A372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Seria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7BC-41D5-B748-5044A7A2A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16463536"/>
        <c:axId val="316464712"/>
      </c:barChart>
      <c:catAx>
        <c:axId val="316463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l-PL" sz="900" b="0" i="0" u="none" strike="noStrike" kern="1200" baseline="0">
                <a:solidFill>
                  <a:srgbClr val="003767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pl-PL"/>
          </a:p>
        </c:txPr>
        <c:crossAx val="316464712"/>
        <c:crosses val="autoZero"/>
        <c:auto val="1"/>
        <c:lblAlgn val="ctr"/>
        <c:lblOffset val="100"/>
        <c:noMultiLvlLbl val="0"/>
      </c:catAx>
      <c:valAx>
        <c:axId val="316464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l-PL" sz="900" b="0" i="0" u="none" strike="noStrike" kern="1200" baseline="0">
                <a:solidFill>
                  <a:srgbClr val="003767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pl-PL"/>
          </a:p>
        </c:txPr>
        <c:crossAx val="31646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l-PL" sz="900" b="0" i="0" u="none" strike="noStrike" kern="1200" baseline="0">
              <a:solidFill>
                <a:srgbClr val="003767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l-PL" sz="900" baseline="0">
          <a:solidFill>
            <a:srgbClr val="003767"/>
          </a:solidFill>
          <a:latin typeface="Arial" panose="020B0604020202020204" pitchFamily="34" charset="0"/>
        </a:defRPr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Sprzedaż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E43-4561-B0D8-45FFEE7D42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E43-4561-B0D8-45FFEE7D42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E43-4561-B0D8-45FFEE7D4243}"/>
              </c:ext>
            </c:extLst>
          </c:dPt>
          <c:dPt>
            <c:idx val="3"/>
            <c:bubble3D val="0"/>
            <c:spPr>
              <a:solidFill>
                <a:schemeClr val="tx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E43-4561-B0D8-45FFEE7D4243}"/>
              </c:ext>
            </c:extLst>
          </c:dPt>
          <c:cat>
            <c:strRef>
              <c:f>Arkusz1!$A$2:$A$5</c:f>
              <c:strCache>
                <c:ptCount val="4"/>
                <c:pt idx="0">
                  <c:v>1. kwartał</c:v>
                </c:pt>
                <c:pt idx="1">
                  <c:v>2. kwartał</c:v>
                </c:pt>
                <c:pt idx="2">
                  <c:v>3. kwartał</c:v>
                </c:pt>
                <c:pt idx="3">
                  <c:v>4. kwartał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E43-4561-B0D8-45FFEE7D42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3767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D8-4F7C-9BB6-9372DFF910DE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Seria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2.4</c:v>
                </c:pt>
                <c:pt idx="1">
                  <c:v>8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3D8-4F7C-9BB6-9372DFF910DE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Seria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3D8-4F7C-9BB6-9372DFF910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16469808"/>
        <c:axId val="316466280"/>
      </c:barChart>
      <c:catAx>
        <c:axId val="31646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l-PL" sz="900" b="0" i="0" u="none" strike="noStrike" kern="1200" baseline="0">
                <a:solidFill>
                  <a:srgbClr val="003767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pl-PL"/>
          </a:p>
        </c:txPr>
        <c:crossAx val="316466280"/>
        <c:crosses val="autoZero"/>
        <c:auto val="1"/>
        <c:lblAlgn val="ctr"/>
        <c:lblOffset val="100"/>
        <c:noMultiLvlLbl val="0"/>
      </c:catAx>
      <c:valAx>
        <c:axId val="316466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l-PL" sz="900" b="0" i="0" u="none" strike="noStrike" kern="1200" baseline="0">
                <a:solidFill>
                  <a:srgbClr val="003767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pl-PL"/>
          </a:p>
        </c:txPr>
        <c:crossAx val="31646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l-PL" sz="900" b="0" i="0" u="none" strike="noStrike" kern="1200" baseline="0">
              <a:solidFill>
                <a:srgbClr val="003767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l-PL" sz="900" baseline="0">
          <a:solidFill>
            <a:srgbClr val="003767"/>
          </a:solidFill>
          <a:latin typeface="Arial" panose="020B0604020202020204" pitchFamily="34" charset="0"/>
        </a:defRPr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Sprzedaż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C8A-43A7-BCC0-D0298151F3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C8A-43A7-BCC0-D0298151F3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C8A-43A7-BCC0-D0298151F31D}"/>
              </c:ext>
            </c:extLst>
          </c:dPt>
          <c:dPt>
            <c:idx val="3"/>
            <c:bubble3D val="0"/>
            <c:spPr>
              <a:solidFill>
                <a:schemeClr val="tx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C8A-43A7-BCC0-D0298151F31D}"/>
              </c:ext>
            </c:extLst>
          </c:dPt>
          <c:cat>
            <c:strRef>
              <c:f>Arkusz1!$A$2:$A$5</c:f>
              <c:strCache>
                <c:ptCount val="4"/>
                <c:pt idx="0">
                  <c:v>1. kwartał</c:v>
                </c:pt>
                <c:pt idx="1">
                  <c:v>2. kwartał</c:v>
                </c:pt>
                <c:pt idx="2">
                  <c:v>3. kwartał</c:v>
                </c:pt>
                <c:pt idx="3">
                  <c:v>4. kwartał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C8A-43A7-BCC0-D0298151F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3767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36C9-22F6-4F77-A074-454DAD9619DC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DAF62-E7FF-485C-BFED-EE749EBF23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203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AF62-E7FF-485C-BFED-EE749EBF234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94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DAF62-E7FF-485C-BFED-EE749EBF234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29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DAF62-E7FF-485C-BFED-EE749EBF234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1025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DAF62-E7FF-485C-BFED-EE749EBF234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14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4.xm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Arkusz_programu_Microsoft_Excel6.xlsx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Arkusz_programu_Microsoft_Excel3.xlsx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bg>
      <p:bgPr>
        <a:solidFill>
          <a:srgbClr val="003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"/>
          <p:cNvSpPr>
            <a:spLocks noGrp="1"/>
          </p:cNvSpPr>
          <p:nvPr>
            <p:ph type="title"/>
          </p:nvPr>
        </p:nvSpPr>
        <p:spPr>
          <a:xfrm>
            <a:off x="2409600" y="4406901"/>
            <a:ext cx="7420800" cy="1362075"/>
          </a:xfrm>
        </p:spPr>
        <p:txBody>
          <a:bodyPr anchor="t">
            <a:normAutofit/>
          </a:bodyPr>
          <a:lstStyle>
            <a:lvl1pPr algn="ctr">
              <a:defRPr sz="2600" b="0" cap="none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10"/>
          </p:nvPr>
        </p:nvSpPr>
        <p:spPr>
          <a:xfrm>
            <a:off x="2409601" y="5615473"/>
            <a:ext cx="7420800" cy="35547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+mj-lt"/>
              </a:defRPr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72" y="1955087"/>
            <a:ext cx="8109857" cy="123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34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398433" y="1630250"/>
            <a:ext cx="6682767" cy="2057951"/>
          </a:xfrm>
        </p:spPr>
        <p:txBody>
          <a:bodyPr>
            <a:normAutofit/>
          </a:bodyPr>
          <a:lstStyle>
            <a:lvl1pPr marL="285750" indent="-285750" algn="l">
              <a:buClr>
                <a:srgbClr val="E31B23"/>
              </a:buClr>
              <a:buFont typeface="Wingdings" panose="05000000000000000000" pitchFamily="2" charset="2"/>
              <a:buChar char="§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dirty="0"/>
              <a:t>Kliknij, aby edytować styl wzorca tekstu</a:t>
            </a:r>
          </a:p>
        </p:txBody>
      </p:sp>
      <p:sp>
        <p:nvSpPr>
          <p:cNvPr id="2" name="Prostokąt 1"/>
          <p:cNvSpPr/>
          <p:nvPr/>
        </p:nvSpPr>
        <p:spPr>
          <a:xfrm>
            <a:off x="0" y="4310744"/>
            <a:ext cx="3945600" cy="25532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>
              <a:solidFill>
                <a:prstClr val="white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0" y="1630249"/>
            <a:ext cx="3945600" cy="26804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>
              <a:solidFill>
                <a:prstClr val="white"/>
              </a:solidFill>
            </a:endParaRPr>
          </a:p>
        </p:txBody>
      </p:sp>
      <p:sp>
        <p:nvSpPr>
          <p:cNvPr id="15" name="Tytuł 1"/>
          <p:cNvSpPr txBox="1">
            <a:spLocks/>
          </p:cNvSpPr>
          <p:nvPr/>
        </p:nvSpPr>
        <p:spPr>
          <a:xfrm>
            <a:off x="952018" y="5548003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6" name="Tytuł 1"/>
          <p:cNvSpPr txBox="1">
            <a:spLocks/>
          </p:cNvSpPr>
          <p:nvPr/>
        </p:nvSpPr>
        <p:spPr>
          <a:xfrm>
            <a:off x="952018" y="2714176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9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4" name="Łącznik prosty 13"/>
          <p:cNvCxnSpPr/>
          <p:nvPr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996648" y="2618438"/>
            <a:ext cx="5982552" cy="1655762"/>
          </a:xfrm>
        </p:spPr>
        <p:txBody>
          <a:bodyPr>
            <a:normAutofit/>
          </a:bodyPr>
          <a:lstStyle>
            <a:lvl1pPr marL="285750" indent="-285750" algn="l">
              <a:buClr>
                <a:srgbClr val="E31B23"/>
              </a:buClr>
              <a:buFont typeface="Wingdings" panose="05000000000000000000" pitchFamily="2" charset="2"/>
              <a:buChar char="§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dirty="0"/>
              <a:t>Kliknij, aby edytować styl wzorca tekstu</a:t>
            </a:r>
          </a:p>
        </p:txBody>
      </p:sp>
      <p:sp>
        <p:nvSpPr>
          <p:cNvPr id="2" name="Prostokąt 1"/>
          <p:cNvSpPr/>
          <p:nvPr/>
        </p:nvSpPr>
        <p:spPr>
          <a:xfrm>
            <a:off x="7276494" y="1490510"/>
            <a:ext cx="4915505" cy="263509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>
              <a:solidFill>
                <a:prstClr val="white"/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276493" y="4125600"/>
            <a:ext cx="4902160" cy="27358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>
              <a:solidFill>
                <a:prstClr val="white"/>
              </a:solidFill>
            </a:endParaRPr>
          </a:p>
        </p:txBody>
      </p:sp>
      <p:sp>
        <p:nvSpPr>
          <p:cNvPr id="15" name="Tytuł 1"/>
          <p:cNvSpPr txBox="1">
            <a:spLocks/>
          </p:cNvSpPr>
          <p:nvPr/>
        </p:nvSpPr>
        <p:spPr>
          <a:xfrm>
            <a:off x="8910262" y="2578683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7" name="Tytuł 1"/>
          <p:cNvSpPr txBox="1">
            <a:spLocks/>
          </p:cNvSpPr>
          <p:nvPr/>
        </p:nvSpPr>
        <p:spPr>
          <a:xfrm>
            <a:off x="8903590" y="5337142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21" name="Tytuł 1"/>
          <p:cNvSpPr txBox="1">
            <a:spLocks/>
          </p:cNvSpPr>
          <p:nvPr/>
        </p:nvSpPr>
        <p:spPr>
          <a:xfrm>
            <a:off x="1" y="1490511"/>
            <a:ext cx="7276492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Kliknij, aby edytować styl</a:t>
            </a:r>
          </a:p>
        </p:txBody>
      </p:sp>
      <p:sp>
        <p:nvSpPr>
          <p:cNvPr id="10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6" name="Łącznik prosty 15"/>
          <p:cNvCxnSpPr/>
          <p:nvPr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Obraz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5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996648" y="2618438"/>
            <a:ext cx="5982552" cy="1655762"/>
          </a:xfrm>
        </p:spPr>
        <p:txBody>
          <a:bodyPr>
            <a:normAutofit/>
          </a:bodyPr>
          <a:lstStyle>
            <a:lvl1pPr marL="285750" indent="-285750" algn="l">
              <a:buClr>
                <a:srgbClr val="E31B23"/>
              </a:buClr>
              <a:buFont typeface="Wingdings" panose="05000000000000000000" pitchFamily="2" charset="2"/>
              <a:buChar char="§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dirty="0"/>
              <a:t>Kliknij, aby edytować styl wzorca tekstu</a:t>
            </a:r>
          </a:p>
        </p:txBody>
      </p:sp>
      <p:sp>
        <p:nvSpPr>
          <p:cNvPr id="17" name="Tytuł 1"/>
          <p:cNvSpPr txBox="1">
            <a:spLocks/>
          </p:cNvSpPr>
          <p:nvPr/>
        </p:nvSpPr>
        <p:spPr>
          <a:xfrm>
            <a:off x="8903590" y="5337142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SanukPro-Light"/>
              </a:rPr>
              <a:t>foto</a:t>
            </a:r>
          </a:p>
        </p:txBody>
      </p:sp>
      <p:sp>
        <p:nvSpPr>
          <p:cNvPr id="10" name="Tytuł 1"/>
          <p:cNvSpPr txBox="1">
            <a:spLocks/>
          </p:cNvSpPr>
          <p:nvPr/>
        </p:nvSpPr>
        <p:spPr>
          <a:xfrm>
            <a:off x="1" y="1439142"/>
            <a:ext cx="7053943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1800" dirty="0">
              <a:solidFill>
                <a:prstClr val="white"/>
              </a:solidFill>
            </a:endParaRPr>
          </a:p>
        </p:txBody>
      </p:sp>
      <p:sp>
        <p:nvSpPr>
          <p:cNvPr id="11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697361" y="1476743"/>
            <a:ext cx="5585883" cy="406715"/>
          </a:xfrm>
        </p:spPr>
        <p:txBody>
          <a:bodyPr>
            <a:normAutofit/>
          </a:bodyPr>
          <a:lstStyle>
            <a:lvl1pPr marL="0" indent="0">
              <a:buNone/>
              <a:def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</a:t>
            </a:r>
          </a:p>
        </p:txBody>
      </p:sp>
      <p:sp>
        <p:nvSpPr>
          <p:cNvPr id="4" name="Symbol zastępczy obrazu online 3"/>
          <p:cNvSpPr>
            <a:spLocks noGrp="1"/>
          </p:cNvSpPr>
          <p:nvPr>
            <p:ph type="clipArt" sz="quarter" idx="12"/>
          </p:nvPr>
        </p:nvSpPr>
        <p:spPr>
          <a:xfrm>
            <a:off x="7236342" y="1439863"/>
            <a:ext cx="4955657" cy="2616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16" name="Symbol zastępczy obrazu online 3"/>
          <p:cNvSpPr>
            <a:spLocks noGrp="1"/>
          </p:cNvSpPr>
          <p:nvPr>
            <p:ph type="clipArt" sz="quarter" idx="13"/>
          </p:nvPr>
        </p:nvSpPr>
        <p:spPr>
          <a:xfrm>
            <a:off x="7216938" y="4134339"/>
            <a:ext cx="4955657" cy="27123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13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8" name="Łącznik prosty 17"/>
          <p:cNvCxnSpPr/>
          <p:nvPr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Obraz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ctrTitle" hasCustomPrompt="1"/>
          </p:nvPr>
        </p:nvSpPr>
        <p:spPr>
          <a:xfrm>
            <a:off x="6016745" y="536730"/>
            <a:ext cx="6088855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Podsumowanie</a:t>
            </a:r>
          </a:p>
        </p:txBody>
      </p:sp>
      <p:sp>
        <p:nvSpPr>
          <p:cNvPr id="14" name="Zaokrąglony prostokąt 12"/>
          <p:cNvSpPr/>
          <p:nvPr/>
        </p:nvSpPr>
        <p:spPr>
          <a:xfrm>
            <a:off x="2071016" y="4163012"/>
            <a:ext cx="8285811" cy="974838"/>
          </a:xfrm>
          <a:prstGeom prst="roundRect">
            <a:avLst/>
          </a:prstGeom>
          <a:solidFill>
            <a:srgbClr val="00376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Zaokrąglony prostokąt 15"/>
          <p:cNvSpPr/>
          <p:nvPr/>
        </p:nvSpPr>
        <p:spPr>
          <a:xfrm>
            <a:off x="2057269" y="2281289"/>
            <a:ext cx="8285811" cy="861477"/>
          </a:xfrm>
          <a:prstGeom prst="roundRect">
            <a:avLst/>
          </a:prstGeom>
          <a:solidFill>
            <a:srgbClr val="00376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Zaokrąglony prostokąt 18"/>
          <p:cNvSpPr/>
          <p:nvPr/>
        </p:nvSpPr>
        <p:spPr>
          <a:xfrm>
            <a:off x="2064629" y="3239589"/>
            <a:ext cx="8285811" cy="814387"/>
          </a:xfrm>
          <a:prstGeom prst="roundRect">
            <a:avLst/>
          </a:prstGeom>
          <a:solidFill>
            <a:srgbClr val="00376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Zaokrąglony prostokąt 21"/>
          <p:cNvSpPr/>
          <p:nvPr/>
        </p:nvSpPr>
        <p:spPr>
          <a:xfrm>
            <a:off x="2057269" y="1301624"/>
            <a:ext cx="8285811" cy="875428"/>
          </a:xfrm>
          <a:prstGeom prst="roundRect">
            <a:avLst/>
          </a:prstGeom>
          <a:solidFill>
            <a:srgbClr val="00376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Zaokrąglony prostokąt 24"/>
          <p:cNvSpPr/>
          <p:nvPr/>
        </p:nvSpPr>
        <p:spPr>
          <a:xfrm>
            <a:off x="2054083" y="5250193"/>
            <a:ext cx="8285811" cy="875428"/>
          </a:xfrm>
          <a:prstGeom prst="roundRect">
            <a:avLst/>
          </a:prstGeom>
          <a:solidFill>
            <a:srgbClr val="00376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2448168" y="1579565"/>
            <a:ext cx="6555317" cy="4619625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Kliknij, aby edytować style wzorca tekstu</a:t>
            </a:r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Kliknij, aby edytować style wzorca tekstu</a:t>
            </a:r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Kliknij, aby edytować style wzorca tekstu</a:t>
            </a:r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3" name="Łącznik prosty 12"/>
          <p:cNvCxnSpPr/>
          <p:nvPr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Obraz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63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96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12" y="2337920"/>
            <a:ext cx="4668233" cy="210070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89" y="3012621"/>
            <a:ext cx="4973143" cy="7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21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bg>
      <p:bgPr>
        <a:solidFill>
          <a:srgbClr val="003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"/>
          <p:cNvSpPr>
            <a:spLocks noGrp="1"/>
          </p:cNvSpPr>
          <p:nvPr>
            <p:ph type="title"/>
          </p:nvPr>
        </p:nvSpPr>
        <p:spPr>
          <a:xfrm>
            <a:off x="2409600" y="4406901"/>
            <a:ext cx="7420800" cy="1362075"/>
          </a:xfrm>
        </p:spPr>
        <p:txBody>
          <a:bodyPr anchor="t">
            <a:normAutofit/>
          </a:bodyPr>
          <a:lstStyle>
            <a:lvl1pPr algn="ctr">
              <a:defRPr sz="2600" b="0" cap="none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10"/>
          </p:nvPr>
        </p:nvSpPr>
        <p:spPr>
          <a:xfrm>
            <a:off x="2409601" y="5615473"/>
            <a:ext cx="7420800" cy="35547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+mj-lt"/>
              </a:defRPr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pic>
        <p:nvPicPr>
          <p:cNvPr id="3" name="Obraz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72" y="1955087"/>
            <a:ext cx="8109857" cy="123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4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817298"/>
            <a:ext cx="9144000" cy="1655762"/>
          </a:xfrm>
        </p:spPr>
        <p:txBody>
          <a:bodyPr>
            <a:normAutofit/>
          </a:bodyPr>
          <a:lstStyle>
            <a:lvl1pPr marL="285750" indent="-285750" algn="l">
              <a:buClr>
                <a:srgbClr val="E31B23"/>
              </a:buClr>
              <a:buFont typeface="Wingdings" panose="05000000000000000000" pitchFamily="2" charset="2"/>
              <a:buChar char="§"/>
              <a:defRPr sz="16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dirty="0"/>
              <a:t>Kliknij, aby edytować styl wzorca tekstu</a:t>
            </a:r>
          </a:p>
        </p:txBody>
      </p:sp>
      <p:sp>
        <p:nvSpPr>
          <p:cNvPr id="5" name="Tytuł 1"/>
          <p:cNvSpPr txBox="1">
            <a:spLocks/>
          </p:cNvSpPr>
          <p:nvPr userDrawn="1"/>
        </p:nvSpPr>
        <p:spPr>
          <a:xfrm>
            <a:off x="0" y="1431395"/>
            <a:ext cx="12192000" cy="794956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252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1800" dirty="0">
              <a:solidFill>
                <a:prstClr val="white"/>
              </a:solidFill>
            </a:endParaRP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/>
          </p:nvPr>
        </p:nvSpPr>
        <p:spPr>
          <a:xfrm>
            <a:off x="697361" y="1687761"/>
            <a:ext cx="5585883" cy="406715"/>
          </a:xfrm>
        </p:spPr>
        <p:txBody>
          <a:bodyPr>
            <a:normAutofit/>
          </a:bodyPr>
          <a:lstStyle>
            <a:lvl1pPr marL="0" indent="0">
              <a:buNone/>
              <a:def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2" name="Łącznik prosty 11"/>
          <p:cNvCxnSpPr/>
          <p:nvPr userDrawn="1"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2" name="Łącznik prosty 11"/>
          <p:cNvCxnSpPr/>
          <p:nvPr userDrawn="1"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45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Wykres 27"/>
          <p:cNvGraphicFramePr/>
          <p:nvPr userDrawn="1"/>
        </p:nvGraphicFramePr>
        <p:xfrm>
          <a:off x="1030433" y="2534935"/>
          <a:ext cx="10232652" cy="347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ytuł 1"/>
          <p:cNvSpPr txBox="1">
            <a:spLocks/>
          </p:cNvSpPr>
          <p:nvPr userDrawn="1"/>
        </p:nvSpPr>
        <p:spPr>
          <a:xfrm>
            <a:off x="1" y="1439142"/>
            <a:ext cx="7053943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Kliknij, aby edytować styl</a:t>
            </a:r>
          </a:p>
        </p:txBody>
      </p:sp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0" name="Łącznik prosty 9"/>
          <p:cNvCxnSpPr/>
          <p:nvPr userDrawn="1"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az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5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817298"/>
            <a:ext cx="9144000" cy="1655762"/>
          </a:xfrm>
        </p:spPr>
        <p:txBody>
          <a:bodyPr>
            <a:normAutofit/>
          </a:bodyPr>
          <a:lstStyle>
            <a:lvl1pPr marL="285750" indent="-285750" algn="l">
              <a:buClr>
                <a:srgbClr val="E31B23"/>
              </a:buClr>
              <a:buFont typeface="Wingdings" panose="05000000000000000000" pitchFamily="2" charset="2"/>
              <a:buChar char="§"/>
              <a:defRPr sz="16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dirty="0"/>
              <a:t>Kliknij, aby edytować styl wzorca tekstu</a:t>
            </a:r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0" y="1431395"/>
            <a:ext cx="12192000" cy="794956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252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1800" dirty="0">
              <a:solidFill>
                <a:prstClr val="white"/>
              </a:solidFill>
            </a:endParaRP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/>
          </p:nvPr>
        </p:nvSpPr>
        <p:spPr>
          <a:xfrm>
            <a:off x="697361" y="1687761"/>
            <a:ext cx="5585883" cy="406715"/>
          </a:xfrm>
        </p:spPr>
        <p:txBody>
          <a:bodyPr>
            <a:normAutofit/>
          </a:bodyPr>
          <a:lstStyle>
            <a:lvl1pPr marL="0" indent="0">
              <a:buNone/>
              <a:def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2" name="Łącznik prosty 11"/>
          <p:cNvCxnSpPr/>
          <p:nvPr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18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 txBox="1">
            <a:spLocks/>
          </p:cNvSpPr>
          <p:nvPr userDrawn="1"/>
        </p:nvSpPr>
        <p:spPr>
          <a:xfrm>
            <a:off x="1" y="1439142"/>
            <a:ext cx="7053943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1800" dirty="0">
              <a:solidFill>
                <a:prstClr val="white"/>
              </a:solidFill>
            </a:endParaRPr>
          </a:p>
        </p:txBody>
      </p:sp>
      <p:graphicFrame>
        <p:nvGraphicFramePr>
          <p:cNvPr id="5" name="Wykres 4"/>
          <p:cNvGraphicFramePr/>
          <p:nvPr userDrawn="1"/>
        </p:nvGraphicFramePr>
        <p:xfrm>
          <a:off x="634221" y="2606400"/>
          <a:ext cx="5932800" cy="296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7247467" y="2254251"/>
            <a:ext cx="4686300" cy="3059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697361" y="1476743"/>
            <a:ext cx="5585883" cy="406715"/>
          </a:xfrm>
        </p:spPr>
        <p:txBody>
          <a:bodyPr>
            <a:normAutofit/>
          </a:bodyPr>
          <a:lstStyle>
            <a:lvl1pPr marL="0" indent="0">
              <a:buNone/>
              <a:def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</a:t>
            </a:r>
          </a:p>
        </p:txBody>
      </p:sp>
      <p:sp>
        <p:nvSpPr>
          <p:cNvPr id="8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4" name="Łącznik prosty 13"/>
          <p:cNvCxnSpPr/>
          <p:nvPr userDrawn="1"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54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 txBox="1">
            <a:spLocks/>
          </p:cNvSpPr>
          <p:nvPr userDrawn="1"/>
        </p:nvSpPr>
        <p:spPr>
          <a:xfrm>
            <a:off x="1" y="1439142"/>
            <a:ext cx="7053943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1800" dirty="0">
              <a:solidFill>
                <a:prstClr val="white"/>
              </a:solidFill>
            </a:endParaRPr>
          </a:p>
        </p:txBody>
      </p:sp>
      <p:sp>
        <p:nvSpPr>
          <p:cNvPr id="3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1183821" y="2704771"/>
            <a:ext cx="4686300" cy="3059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697361" y="1476743"/>
            <a:ext cx="5585883" cy="406715"/>
          </a:xfrm>
        </p:spPr>
        <p:txBody>
          <a:bodyPr>
            <a:normAutofit/>
          </a:bodyPr>
          <a:lstStyle>
            <a:lvl1pPr marL="0" indent="0">
              <a:buNone/>
              <a:def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</a:t>
            </a:r>
          </a:p>
        </p:txBody>
      </p:sp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3" name="Łącznik prosty 12"/>
          <p:cNvCxnSpPr/>
          <p:nvPr userDrawn="1"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iekt 6"/>
          <p:cNvGraphicFramePr>
            <a:graphicFrameLocks noChangeAspect="1"/>
          </p:cNvGraphicFramePr>
          <p:nvPr userDrawn="1"/>
        </p:nvGraphicFramePr>
        <p:xfrm>
          <a:off x="1121833" y="2517775"/>
          <a:ext cx="6292851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rkusz" r:id="rId4" imgW="3057635" imgH="1304857" progId="Excel.Sheet.12">
                  <p:embed/>
                </p:oleObj>
              </mc:Choice>
              <mc:Fallback>
                <p:oleObj name="Arkusz" r:id="rId4" imgW="3057635" imgH="1304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1833" y="2517775"/>
                        <a:ext cx="6292851" cy="2012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376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ytuł 1"/>
          <p:cNvSpPr txBox="1">
            <a:spLocks/>
          </p:cNvSpPr>
          <p:nvPr userDrawn="1"/>
        </p:nvSpPr>
        <p:spPr>
          <a:xfrm>
            <a:off x="1" y="1439142"/>
            <a:ext cx="7053943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Kliknij, aby edytować styl</a:t>
            </a:r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1"/>
            <a:ext cx="3934293" cy="493819"/>
          </a:xfrm>
          <a:prstGeom prst="rect">
            <a:avLst/>
          </a:prstGeom>
        </p:spPr>
      </p:pic>
      <p:sp>
        <p:nvSpPr>
          <p:cNvPr id="8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5" name="Łącznik prosty 14"/>
          <p:cNvCxnSpPr/>
          <p:nvPr userDrawn="1"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65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 txBox="1">
            <a:spLocks/>
          </p:cNvSpPr>
          <p:nvPr userDrawn="1"/>
        </p:nvSpPr>
        <p:spPr>
          <a:xfrm>
            <a:off x="1" y="1439142"/>
            <a:ext cx="7053943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1800" dirty="0">
              <a:solidFill>
                <a:prstClr val="white"/>
              </a:solidFill>
            </a:endParaRPr>
          </a:p>
        </p:txBody>
      </p:sp>
      <p:sp>
        <p:nvSpPr>
          <p:cNvPr id="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697361" y="1476743"/>
            <a:ext cx="5585883" cy="406715"/>
          </a:xfrm>
        </p:spPr>
        <p:txBody>
          <a:bodyPr>
            <a:normAutofit/>
          </a:bodyPr>
          <a:lstStyle>
            <a:lvl1pPr marL="0" indent="0">
              <a:buNone/>
              <a:def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</a:t>
            </a:r>
          </a:p>
        </p:txBody>
      </p:sp>
      <p:sp>
        <p:nvSpPr>
          <p:cNvPr id="4" name="Symbol zastępczy tabeli 3"/>
          <p:cNvSpPr>
            <a:spLocks noGrp="1"/>
          </p:cNvSpPr>
          <p:nvPr>
            <p:ph type="tbl" sz="quarter" idx="12"/>
          </p:nvPr>
        </p:nvSpPr>
        <p:spPr>
          <a:xfrm>
            <a:off x="697362" y="2368428"/>
            <a:ext cx="6136217" cy="38909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3" name="Łącznik prosty 12"/>
          <p:cNvCxnSpPr/>
          <p:nvPr userDrawn="1"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14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937200" y="2032438"/>
            <a:ext cx="9144000" cy="1655762"/>
          </a:xfrm>
        </p:spPr>
        <p:txBody>
          <a:bodyPr>
            <a:normAutofit/>
          </a:bodyPr>
          <a:lstStyle>
            <a:lvl1pPr marL="285750" indent="-285750" algn="l">
              <a:buClr>
                <a:srgbClr val="E31B23"/>
              </a:buClr>
              <a:buFont typeface="Wingdings" panose="05000000000000000000" pitchFamily="2" charset="2"/>
              <a:buChar char="§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dirty="0"/>
              <a:t>Kliknij, aby edytować styl wzorca tekstu</a:t>
            </a:r>
          </a:p>
        </p:txBody>
      </p:sp>
      <p:sp>
        <p:nvSpPr>
          <p:cNvPr id="2" name="Prostokąt 1"/>
          <p:cNvSpPr/>
          <p:nvPr userDrawn="1"/>
        </p:nvSpPr>
        <p:spPr>
          <a:xfrm>
            <a:off x="0" y="4612936"/>
            <a:ext cx="3945600" cy="22510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>
              <a:solidFill>
                <a:prstClr val="white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945600" y="4612935"/>
            <a:ext cx="4339200" cy="2246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>
              <a:solidFill>
                <a:prstClr val="white"/>
              </a:solidFill>
            </a:endParaRPr>
          </a:p>
        </p:txBody>
      </p:sp>
      <p:sp>
        <p:nvSpPr>
          <p:cNvPr id="14" name="Prostokąt 13"/>
          <p:cNvSpPr/>
          <p:nvPr userDrawn="1"/>
        </p:nvSpPr>
        <p:spPr>
          <a:xfrm>
            <a:off x="8284800" y="4615266"/>
            <a:ext cx="3893853" cy="2246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>
              <a:solidFill>
                <a:prstClr val="white"/>
              </a:solidFill>
            </a:endParaRPr>
          </a:p>
        </p:txBody>
      </p:sp>
      <p:sp>
        <p:nvSpPr>
          <p:cNvPr id="15" name="Tytuł 1"/>
          <p:cNvSpPr txBox="1">
            <a:spLocks/>
          </p:cNvSpPr>
          <p:nvPr userDrawn="1"/>
        </p:nvSpPr>
        <p:spPr>
          <a:xfrm>
            <a:off x="952018" y="5548003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6" name="Tytuł 1"/>
          <p:cNvSpPr txBox="1">
            <a:spLocks/>
          </p:cNvSpPr>
          <p:nvPr userDrawn="1"/>
        </p:nvSpPr>
        <p:spPr>
          <a:xfrm>
            <a:off x="5291218" y="5548003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7" name="Tytuł 1"/>
          <p:cNvSpPr txBox="1">
            <a:spLocks/>
          </p:cNvSpPr>
          <p:nvPr userDrawn="1"/>
        </p:nvSpPr>
        <p:spPr>
          <a:xfrm>
            <a:off x="9474417" y="5548003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1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9" name="Obraz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20" name="Łącznik prosty 19"/>
          <p:cNvCxnSpPr/>
          <p:nvPr userDrawn="1"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50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398433" y="1630250"/>
            <a:ext cx="6682767" cy="2057951"/>
          </a:xfrm>
        </p:spPr>
        <p:txBody>
          <a:bodyPr>
            <a:normAutofit/>
          </a:bodyPr>
          <a:lstStyle>
            <a:lvl1pPr marL="285750" indent="-285750" algn="l">
              <a:buClr>
                <a:srgbClr val="E31B23"/>
              </a:buClr>
              <a:buFont typeface="Wingdings" panose="05000000000000000000" pitchFamily="2" charset="2"/>
              <a:buChar char="§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dirty="0"/>
              <a:t>Kliknij, aby edytować styl wzorca tekstu</a:t>
            </a:r>
          </a:p>
        </p:txBody>
      </p:sp>
      <p:sp>
        <p:nvSpPr>
          <p:cNvPr id="2" name="Prostokąt 1"/>
          <p:cNvSpPr/>
          <p:nvPr userDrawn="1"/>
        </p:nvSpPr>
        <p:spPr>
          <a:xfrm>
            <a:off x="0" y="4310744"/>
            <a:ext cx="3945600" cy="25532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>
              <a:solidFill>
                <a:prstClr val="white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0" y="1630249"/>
            <a:ext cx="3945600" cy="26804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>
              <a:solidFill>
                <a:prstClr val="white"/>
              </a:solidFill>
            </a:endParaRPr>
          </a:p>
        </p:txBody>
      </p:sp>
      <p:sp>
        <p:nvSpPr>
          <p:cNvPr id="15" name="Tytuł 1"/>
          <p:cNvSpPr txBox="1">
            <a:spLocks/>
          </p:cNvSpPr>
          <p:nvPr userDrawn="1"/>
        </p:nvSpPr>
        <p:spPr>
          <a:xfrm>
            <a:off x="952018" y="5548003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6" name="Tytuł 1"/>
          <p:cNvSpPr txBox="1">
            <a:spLocks/>
          </p:cNvSpPr>
          <p:nvPr userDrawn="1"/>
        </p:nvSpPr>
        <p:spPr>
          <a:xfrm>
            <a:off x="952018" y="2714176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9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4" name="Łącznik prosty 13"/>
          <p:cNvCxnSpPr/>
          <p:nvPr userDrawn="1"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88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996648" y="2618438"/>
            <a:ext cx="5982552" cy="1655762"/>
          </a:xfrm>
        </p:spPr>
        <p:txBody>
          <a:bodyPr>
            <a:normAutofit/>
          </a:bodyPr>
          <a:lstStyle>
            <a:lvl1pPr marL="285750" indent="-285750" algn="l">
              <a:buClr>
                <a:srgbClr val="E31B23"/>
              </a:buClr>
              <a:buFont typeface="Wingdings" panose="05000000000000000000" pitchFamily="2" charset="2"/>
              <a:buChar char="§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dirty="0"/>
              <a:t>Kliknij, aby edytować styl wzorca tekstu</a:t>
            </a:r>
          </a:p>
        </p:txBody>
      </p:sp>
      <p:sp>
        <p:nvSpPr>
          <p:cNvPr id="2" name="Prostokąt 1"/>
          <p:cNvSpPr/>
          <p:nvPr userDrawn="1"/>
        </p:nvSpPr>
        <p:spPr>
          <a:xfrm>
            <a:off x="7276494" y="1490510"/>
            <a:ext cx="4915505" cy="263509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>
              <a:solidFill>
                <a:prstClr val="white"/>
              </a:solidFill>
            </a:endParaRPr>
          </a:p>
        </p:txBody>
      </p:sp>
      <p:sp>
        <p:nvSpPr>
          <p:cNvPr id="14" name="Prostokąt 13"/>
          <p:cNvSpPr/>
          <p:nvPr userDrawn="1"/>
        </p:nvSpPr>
        <p:spPr>
          <a:xfrm>
            <a:off x="7276493" y="4125600"/>
            <a:ext cx="4902160" cy="27358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>
              <a:solidFill>
                <a:prstClr val="white"/>
              </a:solidFill>
            </a:endParaRPr>
          </a:p>
        </p:txBody>
      </p:sp>
      <p:sp>
        <p:nvSpPr>
          <p:cNvPr id="15" name="Tytuł 1"/>
          <p:cNvSpPr txBox="1">
            <a:spLocks/>
          </p:cNvSpPr>
          <p:nvPr userDrawn="1"/>
        </p:nvSpPr>
        <p:spPr>
          <a:xfrm>
            <a:off x="8910262" y="2578683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7" name="Tytuł 1"/>
          <p:cNvSpPr txBox="1">
            <a:spLocks/>
          </p:cNvSpPr>
          <p:nvPr userDrawn="1"/>
        </p:nvSpPr>
        <p:spPr>
          <a:xfrm>
            <a:off x="8903590" y="5337142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21" name="Tytuł 1"/>
          <p:cNvSpPr txBox="1">
            <a:spLocks/>
          </p:cNvSpPr>
          <p:nvPr userDrawn="1"/>
        </p:nvSpPr>
        <p:spPr>
          <a:xfrm>
            <a:off x="1" y="1490511"/>
            <a:ext cx="7276492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Kliknij, aby edytować styl</a:t>
            </a:r>
          </a:p>
        </p:txBody>
      </p:sp>
      <p:sp>
        <p:nvSpPr>
          <p:cNvPr id="10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6" name="Łącznik prosty 15"/>
          <p:cNvCxnSpPr/>
          <p:nvPr userDrawn="1"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Obraz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15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996648" y="2618438"/>
            <a:ext cx="5982552" cy="1655762"/>
          </a:xfrm>
        </p:spPr>
        <p:txBody>
          <a:bodyPr>
            <a:normAutofit/>
          </a:bodyPr>
          <a:lstStyle>
            <a:lvl1pPr marL="285750" indent="-285750" algn="l">
              <a:buClr>
                <a:srgbClr val="E31B23"/>
              </a:buClr>
              <a:buFont typeface="Wingdings" panose="05000000000000000000" pitchFamily="2" charset="2"/>
              <a:buChar char="§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dirty="0"/>
              <a:t>Kliknij, aby edytować styl wzorca tekstu</a:t>
            </a:r>
          </a:p>
        </p:txBody>
      </p:sp>
      <p:sp>
        <p:nvSpPr>
          <p:cNvPr id="17" name="Tytuł 1"/>
          <p:cNvSpPr txBox="1">
            <a:spLocks/>
          </p:cNvSpPr>
          <p:nvPr userDrawn="1"/>
        </p:nvSpPr>
        <p:spPr>
          <a:xfrm>
            <a:off x="8903590" y="5337142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SanukPro-Light"/>
              </a:rPr>
              <a:t>foto</a:t>
            </a:r>
          </a:p>
        </p:txBody>
      </p:sp>
      <p:sp>
        <p:nvSpPr>
          <p:cNvPr id="10" name="Tytuł 1"/>
          <p:cNvSpPr txBox="1">
            <a:spLocks/>
          </p:cNvSpPr>
          <p:nvPr userDrawn="1"/>
        </p:nvSpPr>
        <p:spPr>
          <a:xfrm>
            <a:off x="1" y="1439142"/>
            <a:ext cx="7053943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1800" dirty="0">
              <a:solidFill>
                <a:prstClr val="white"/>
              </a:solidFill>
            </a:endParaRPr>
          </a:p>
        </p:txBody>
      </p:sp>
      <p:sp>
        <p:nvSpPr>
          <p:cNvPr id="11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697361" y="1476743"/>
            <a:ext cx="5585883" cy="406715"/>
          </a:xfrm>
        </p:spPr>
        <p:txBody>
          <a:bodyPr>
            <a:normAutofit/>
          </a:bodyPr>
          <a:lstStyle>
            <a:lvl1pPr marL="0" indent="0">
              <a:buNone/>
              <a:def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</a:t>
            </a:r>
          </a:p>
        </p:txBody>
      </p:sp>
      <p:sp>
        <p:nvSpPr>
          <p:cNvPr id="4" name="Symbol zastępczy obrazu online 3"/>
          <p:cNvSpPr>
            <a:spLocks noGrp="1"/>
          </p:cNvSpPr>
          <p:nvPr>
            <p:ph type="clipArt" sz="quarter" idx="12"/>
          </p:nvPr>
        </p:nvSpPr>
        <p:spPr>
          <a:xfrm>
            <a:off x="7236342" y="1439863"/>
            <a:ext cx="4955657" cy="2616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16" name="Symbol zastępczy obrazu online 3"/>
          <p:cNvSpPr>
            <a:spLocks noGrp="1"/>
          </p:cNvSpPr>
          <p:nvPr>
            <p:ph type="clipArt" sz="quarter" idx="13"/>
          </p:nvPr>
        </p:nvSpPr>
        <p:spPr>
          <a:xfrm>
            <a:off x="7216938" y="4134339"/>
            <a:ext cx="4955657" cy="27123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13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5" name="Obraz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8" name="Łącznik prosty 17"/>
          <p:cNvCxnSpPr/>
          <p:nvPr userDrawn="1"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Obraz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463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ctrTitle" hasCustomPrompt="1"/>
          </p:nvPr>
        </p:nvSpPr>
        <p:spPr>
          <a:xfrm>
            <a:off x="6016745" y="536730"/>
            <a:ext cx="6088855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Podsumowanie</a:t>
            </a:r>
          </a:p>
        </p:txBody>
      </p:sp>
      <p:sp>
        <p:nvSpPr>
          <p:cNvPr id="14" name="Zaokrąglony prostokąt 12"/>
          <p:cNvSpPr/>
          <p:nvPr/>
        </p:nvSpPr>
        <p:spPr>
          <a:xfrm>
            <a:off x="2071016" y="4163012"/>
            <a:ext cx="8285811" cy="974838"/>
          </a:xfrm>
          <a:prstGeom prst="roundRect">
            <a:avLst/>
          </a:prstGeom>
          <a:solidFill>
            <a:srgbClr val="00376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Zaokrąglony prostokąt 15"/>
          <p:cNvSpPr/>
          <p:nvPr/>
        </p:nvSpPr>
        <p:spPr>
          <a:xfrm>
            <a:off x="2057269" y="2281289"/>
            <a:ext cx="8285811" cy="861477"/>
          </a:xfrm>
          <a:prstGeom prst="roundRect">
            <a:avLst/>
          </a:prstGeom>
          <a:solidFill>
            <a:srgbClr val="00376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Zaokrąglony prostokąt 18"/>
          <p:cNvSpPr/>
          <p:nvPr/>
        </p:nvSpPr>
        <p:spPr>
          <a:xfrm>
            <a:off x="2064629" y="3239589"/>
            <a:ext cx="8285811" cy="814387"/>
          </a:xfrm>
          <a:prstGeom prst="roundRect">
            <a:avLst/>
          </a:prstGeom>
          <a:solidFill>
            <a:srgbClr val="00376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Zaokrąglony prostokąt 21"/>
          <p:cNvSpPr/>
          <p:nvPr/>
        </p:nvSpPr>
        <p:spPr>
          <a:xfrm>
            <a:off x="2057269" y="1301624"/>
            <a:ext cx="8285811" cy="875428"/>
          </a:xfrm>
          <a:prstGeom prst="roundRect">
            <a:avLst/>
          </a:prstGeom>
          <a:solidFill>
            <a:srgbClr val="00376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Zaokrąglony prostokąt 24"/>
          <p:cNvSpPr/>
          <p:nvPr userDrawn="1"/>
        </p:nvSpPr>
        <p:spPr>
          <a:xfrm>
            <a:off x="2054083" y="5250193"/>
            <a:ext cx="8285811" cy="875428"/>
          </a:xfrm>
          <a:prstGeom prst="roundRect">
            <a:avLst/>
          </a:prstGeom>
          <a:solidFill>
            <a:srgbClr val="00376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2448168" y="1579565"/>
            <a:ext cx="6555317" cy="4619625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Kliknij, aby edytować style wzorca tekstu</a:t>
            </a:r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Kliknij, aby edytować style wzorca tekstu</a:t>
            </a:r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Kliknij, aby edytować style wzorca tekstu</a:t>
            </a:r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3" name="Łącznik prosty 12"/>
          <p:cNvCxnSpPr/>
          <p:nvPr userDrawn="1"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Obraz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809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9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2" name="Łącznik prosty 11"/>
          <p:cNvCxnSpPr/>
          <p:nvPr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73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12" y="2337920"/>
            <a:ext cx="4668233" cy="210070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89" y="3012621"/>
            <a:ext cx="4973143" cy="7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0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Wykres 27"/>
          <p:cNvGraphicFramePr/>
          <p:nvPr/>
        </p:nvGraphicFramePr>
        <p:xfrm>
          <a:off x="1030433" y="2534935"/>
          <a:ext cx="10232652" cy="347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ytuł 1"/>
          <p:cNvSpPr txBox="1">
            <a:spLocks/>
          </p:cNvSpPr>
          <p:nvPr/>
        </p:nvSpPr>
        <p:spPr>
          <a:xfrm>
            <a:off x="1" y="1439142"/>
            <a:ext cx="7053943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Kliknij, aby edytować styl</a:t>
            </a:r>
          </a:p>
        </p:txBody>
      </p:sp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0" name="Łącznik prosty 9"/>
          <p:cNvCxnSpPr/>
          <p:nvPr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 txBox="1">
            <a:spLocks/>
          </p:cNvSpPr>
          <p:nvPr/>
        </p:nvSpPr>
        <p:spPr>
          <a:xfrm>
            <a:off x="1" y="1439142"/>
            <a:ext cx="7053943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1800" dirty="0">
              <a:solidFill>
                <a:prstClr val="white"/>
              </a:solidFill>
            </a:endParaRPr>
          </a:p>
        </p:txBody>
      </p:sp>
      <p:graphicFrame>
        <p:nvGraphicFramePr>
          <p:cNvPr id="5" name="Wykres 4"/>
          <p:cNvGraphicFramePr/>
          <p:nvPr/>
        </p:nvGraphicFramePr>
        <p:xfrm>
          <a:off x="634221" y="2606400"/>
          <a:ext cx="5932800" cy="296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7247467" y="2254251"/>
            <a:ext cx="4686300" cy="3059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697361" y="1476743"/>
            <a:ext cx="5585883" cy="406715"/>
          </a:xfrm>
        </p:spPr>
        <p:txBody>
          <a:bodyPr>
            <a:normAutofit/>
          </a:bodyPr>
          <a:lstStyle>
            <a:lvl1pPr marL="0" indent="0">
              <a:buNone/>
              <a:def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</a:t>
            </a:r>
          </a:p>
        </p:txBody>
      </p:sp>
      <p:sp>
        <p:nvSpPr>
          <p:cNvPr id="8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4" name="Łącznik prosty 13"/>
          <p:cNvCxnSpPr/>
          <p:nvPr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az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9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 txBox="1">
            <a:spLocks/>
          </p:cNvSpPr>
          <p:nvPr/>
        </p:nvSpPr>
        <p:spPr>
          <a:xfrm>
            <a:off x="1" y="1439142"/>
            <a:ext cx="7053943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1800" dirty="0">
              <a:solidFill>
                <a:prstClr val="white"/>
              </a:solidFill>
            </a:endParaRPr>
          </a:p>
        </p:txBody>
      </p:sp>
      <p:sp>
        <p:nvSpPr>
          <p:cNvPr id="3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1183821" y="2704771"/>
            <a:ext cx="4686300" cy="3059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697361" y="1476743"/>
            <a:ext cx="5585883" cy="406715"/>
          </a:xfrm>
        </p:spPr>
        <p:txBody>
          <a:bodyPr>
            <a:normAutofit/>
          </a:bodyPr>
          <a:lstStyle>
            <a:lvl1pPr marL="0" indent="0">
              <a:buNone/>
              <a:def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</a:t>
            </a:r>
          </a:p>
        </p:txBody>
      </p:sp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3" name="Łącznik prosty 12"/>
          <p:cNvCxnSpPr/>
          <p:nvPr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4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iekt 6"/>
          <p:cNvGraphicFramePr>
            <a:graphicFrameLocks noChangeAspect="1"/>
          </p:cNvGraphicFramePr>
          <p:nvPr/>
        </p:nvGraphicFramePr>
        <p:xfrm>
          <a:off x="1121833" y="2517775"/>
          <a:ext cx="6292851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rkusz" r:id="rId4" imgW="3057635" imgH="1304857" progId="Excel.Sheet.12">
                  <p:embed/>
                </p:oleObj>
              </mc:Choice>
              <mc:Fallback>
                <p:oleObj name="Arkusz" r:id="rId4" imgW="3057635" imgH="1304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1833" y="2517775"/>
                        <a:ext cx="6292851" cy="2012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376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ytuł 1"/>
          <p:cNvSpPr txBox="1">
            <a:spLocks/>
          </p:cNvSpPr>
          <p:nvPr/>
        </p:nvSpPr>
        <p:spPr>
          <a:xfrm>
            <a:off x="1" y="1439142"/>
            <a:ext cx="7053943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Kliknij, aby edytować styl</a:t>
            </a:r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"/>
            <a:ext cx="3934293" cy="493819"/>
          </a:xfrm>
          <a:prstGeom prst="rect">
            <a:avLst/>
          </a:prstGeom>
        </p:spPr>
      </p:pic>
      <p:sp>
        <p:nvSpPr>
          <p:cNvPr id="8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5" name="Łącznik prosty 14"/>
          <p:cNvCxnSpPr/>
          <p:nvPr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9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 txBox="1">
            <a:spLocks/>
          </p:cNvSpPr>
          <p:nvPr/>
        </p:nvSpPr>
        <p:spPr>
          <a:xfrm>
            <a:off x="1" y="1439142"/>
            <a:ext cx="7053943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1800" dirty="0">
              <a:solidFill>
                <a:prstClr val="white"/>
              </a:solidFill>
            </a:endParaRPr>
          </a:p>
        </p:txBody>
      </p:sp>
      <p:sp>
        <p:nvSpPr>
          <p:cNvPr id="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697361" y="1476743"/>
            <a:ext cx="5585883" cy="406715"/>
          </a:xfrm>
        </p:spPr>
        <p:txBody>
          <a:bodyPr>
            <a:normAutofit/>
          </a:bodyPr>
          <a:lstStyle>
            <a:lvl1pPr marL="0" indent="0">
              <a:buNone/>
              <a:def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</a:t>
            </a:r>
          </a:p>
        </p:txBody>
      </p:sp>
      <p:sp>
        <p:nvSpPr>
          <p:cNvPr id="4" name="Symbol zastępczy tabeli 3"/>
          <p:cNvSpPr>
            <a:spLocks noGrp="1"/>
          </p:cNvSpPr>
          <p:nvPr>
            <p:ph type="tbl" sz="quarter" idx="12"/>
          </p:nvPr>
        </p:nvSpPr>
        <p:spPr>
          <a:xfrm>
            <a:off x="697362" y="2368428"/>
            <a:ext cx="6136217" cy="38909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13" name="Łącznik prosty 12"/>
          <p:cNvCxnSpPr/>
          <p:nvPr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937200" y="2032438"/>
            <a:ext cx="9144000" cy="1655762"/>
          </a:xfrm>
        </p:spPr>
        <p:txBody>
          <a:bodyPr>
            <a:normAutofit/>
          </a:bodyPr>
          <a:lstStyle>
            <a:lvl1pPr marL="285750" indent="-285750" algn="l">
              <a:buClr>
                <a:srgbClr val="E31B23"/>
              </a:buClr>
              <a:buFont typeface="Wingdings" panose="05000000000000000000" pitchFamily="2" charset="2"/>
              <a:buChar char="§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dirty="0"/>
              <a:t>Kliknij, aby edytować styl wzorca tekstu</a:t>
            </a:r>
          </a:p>
        </p:txBody>
      </p:sp>
      <p:sp>
        <p:nvSpPr>
          <p:cNvPr id="2" name="Prostokąt 1"/>
          <p:cNvSpPr/>
          <p:nvPr/>
        </p:nvSpPr>
        <p:spPr>
          <a:xfrm>
            <a:off x="0" y="4612936"/>
            <a:ext cx="3945600" cy="22510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>
              <a:solidFill>
                <a:prstClr val="white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945600" y="4612935"/>
            <a:ext cx="4339200" cy="2246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>
              <a:solidFill>
                <a:prstClr val="white"/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8284800" y="4615266"/>
            <a:ext cx="3893853" cy="2246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>
              <a:solidFill>
                <a:prstClr val="white"/>
              </a:solidFill>
            </a:endParaRPr>
          </a:p>
        </p:txBody>
      </p:sp>
      <p:sp>
        <p:nvSpPr>
          <p:cNvPr id="15" name="Tytuł 1"/>
          <p:cNvSpPr txBox="1">
            <a:spLocks/>
          </p:cNvSpPr>
          <p:nvPr/>
        </p:nvSpPr>
        <p:spPr>
          <a:xfrm>
            <a:off x="952018" y="5548003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6" name="Tytuł 1"/>
          <p:cNvSpPr txBox="1">
            <a:spLocks/>
          </p:cNvSpPr>
          <p:nvPr/>
        </p:nvSpPr>
        <p:spPr>
          <a:xfrm>
            <a:off x="5291218" y="5548003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7" name="Tytuł 1"/>
          <p:cNvSpPr txBox="1">
            <a:spLocks/>
          </p:cNvSpPr>
          <p:nvPr/>
        </p:nvSpPr>
        <p:spPr>
          <a:xfrm>
            <a:off x="9474417" y="5548003"/>
            <a:ext cx="1647967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solidFill>
                  <a:srgbClr val="003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1" name="Tytuł 1"/>
          <p:cNvSpPr>
            <a:spLocks noGrp="1"/>
          </p:cNvSpPr>
          <p:nvPr>
            <p:ph type="ctrTitle"/>
          </p:nvPr>
        </p:nvSpPr>
        <p:spPr>
          <a:xfrm>
            <a:off x="6039805" y="536730"/>
            <a:ext cx="6152196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54" y="474086"/>
            <a:ext cx="1330476" cy="598715"/>
          </a:xfrm>
          <a:prstGeom prst="rect">
            <a:avLst/>
          </a:prstGeom>
        </p:spPr>
      </p:pic>
      <p:cxnSp>
        <p:nvCxnSpPr>
          <p:cNvPr id="20" name="Łącznik prosty 19"/>
          <p:cNvCxnSpPr/>
          <p:nvPr/>
        </p:nvCxnSpPr>
        <p:spPr>
          <a:xfrm>
            <a:off x="5657087" y="581983"/>
            <a:ext cx="0" cy="414247"/>
          </a:xfrm>
          <a:prstGeom prst="line">
            <a:avLst/>
          </a:prstGeom>
          <a:ln w="12700"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Obraz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0" y="540853"/>
            <a:ext cx="3122396" cy="4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0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342D-BFEB-4330-B4F3-C064C2945100}" type="datetimeFigureOut">
              <a:rPr lang="pl-PL" smtClean="0">
                <a:solidFill>
                  <a:srgbClr val="003767">
                    <a:tint val="75000"/>
                  </a:srgbClr>
                </a:solidFill>
              </a:rPr>
              <a:pPr/>
              <a:t>23.03.2024</a:t>
            </a:fld>
            <a:endParaRPr lang="pl-PL">
              <a:solidFill>
                <a:srgbClr val="003767">
                  <a:tint val="75000"/>
                </a:srgb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>
              <a:solidFill>
                <a:srgbClr val="003767">
                  <a:tint val="75000"/>
                </a:srgb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4E4C-188F-43B4-9E25-398DACDF1415}" type="slidenum">
              <a:rPr lang="pl-PL" smtClean="0">
                <a:solidFill>
                  <a:srgbClr val="003767">
                    <a:tint val="75000"/>
                  </a:srgbClr>
                </a:solidFill>
              </a:rPr>
              <a:pPr/>
              <a:t>‹#›</a:t>
            </a:fld>
            <a:endParaRPr lang="pl-PL">
              <a:solidFill>
                <a:srgbClr val="003767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2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342D-BFEB-4330-B4F3-C064C2945100}" type="datetimeFigureOut">
              <a:rPr lang="pl-PL" smtClean="0">
                <a:solidFill>
                  <a:srgbClr val="003767">
                    <a:tint val="75000"/>
                  </a:srgbClr>
                </a:solidFill>
              </a:rPr>
              <a:pPr/>
              <a:t>23.03.2024</a:t>
            </a:fld>
            <a:endParaRPr lang="pl-PL">
              <a:solidFill>
                <a:srgbClr val="003767">
                  <a:tint val="75000"/>
                </a:srgb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>
              <a:solidFill>
                <a:srgbClr val="003767">
                  <a:tint val="75000"/>
                </a:srgb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4E4C-188F-43B4-9E25-398DACDF1415}" type="slidenum">
              <a:rPr lang="pl-PL" smtClean="0">
                <a:solidFill>
                  <a:srgbClr val="003767">
                    <a:tint val="75000"/>
                  </a:srgbClr>
                </a:solidFill>
              </a:rPr>
              <a:pPr/>
              <a:t>‹#›</a:t>
            </a:fld>
            <a:endParaRPr lang="pl-PL">
              <a:solidFill>
                <a:srgbClr val="003767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43465" y="3949702"/>
            <a:ext cx="7420800" cy="555624"/>
          </a:xfrm>
        </p:spPr>
        <p:txBody>
          <a:bodyPr/>
          <a:lstStyle/>
          <a:p>
            <a:r>
              <a:rPr lang="pl-PL" dirty="0"/>
              <a:t>Predykcja cen nieruchomości w Polsce</a:t>
            </a:r>
          </a:p>
        </p:txBody>
      </p:sp>
      <p:sp>
        <p:nvSpPr>
          <p:cNvPr id="3" name="Prostokąt 2"/>
          <p:cNvSpPr/>
          <p:nvPr/>
        </p:nvSpPr>
        <p:spPr>
          <a:xfrm>
            <a:off x="7643864" y="536961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Oleksandr </a:t>
            </a:r>
            <a:r>
              <a:rPr lang="pl-PL" sz="2400" b="1" dirty="0" err="1"/>
              <a:t>Melnychenko</a:t>
            </a:r>
            <a:endParaRPr lang="pl-PL" sz="2400" b="1" dirty="0"/>
          </a:p>
        </p:txBody>
      </p:sp>
      <p:sp>
        <p:nvSpPr>
          <p:cNvPr id="4" name="Prostokąt 3"/>
          <p:cNvSpPr/>
          <p:nvPr/>
        </p:nvSpPr>
        <p:spPr>
          <a:xfrm>
            <a:off x="10488913" y="6407835"/>
            <a:ext cx="153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23.03.2024 r.</a:t>
            </a:r>
          </a:p>
        </p:txBody>
      </p:sp>
      <p:sp>
        <p:nvSpPr>
          <p:cNvPr id="5" name="Prostokąt 4"/>
          <p:cNvSpPr/>
          <p:nvPr/>
        </p:nvSpPr>
        <p:spPr>
          <a:xfrm>
            <a:off x="1058071" y="5367120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Piotr </a:t>
            </a:r>
            <a:r>
              <a:rPr lang="pl-PL" sz="2400" b="1" dirty="0" err="1"/>
              <a:t>Szelemej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265741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pl-PL" b="0" dirty="0"/>
              <a:t>1. Opracowanie danych  – korelacja po PCA</a:t>
            </a:r>
          </a:p>
          <a:p>
            <a:pPr algn="just"/>
            <a:endParaRPr lang="pl-PL" b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23" y="2241420"/>
            <a:ext cx="5718936" cy="46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dirty="0"/>
              <a:t>Pipeline</a:t>
            </a:r>
            <a:endParaRPr lang="pl-PL" b="0" dirty="0"/>
          </a:p>
        </p:txBody>
      </p:sp>
      <p:sp>
        <p:nvSpPr>
          <p:cNvPr id="5" name="Prostokąt 4"/>
          <p:cNvSpPr/>
          <p:nvPr/>
        </p:nvSpPr>
        <p:spPr>
          <a:xfrm>
            <a:off x="445919" y="2698109"/>
            <a:ext cx="66377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l-PL" dirty="0"/>
              <a:t>Usuwamy zbędne kolumny lub te, które zawierają zbyt dużo braków danych</a:t>
            </a:r>
          </a:p>
          <a:p>
            <a:pPr marL="342900" indent="-342900">
              <a:buFont typeface="+mj-lt"/>
              <a:buAutoNum type="arabicParenR"/>
            </a:pPr>
            <a:r>
              <a:rPr lang="pl-PL" dirty="0"/>
              <a:t>KNN </a:t>
            </a:r>
            <a:r>
              <a:rPr lang="pl-PL" dirty="0" err="1"/>
              <a:t>Imputer</a:t>
            </a:r>
            <a:r>
              <a:rPr lang="pl-PL" dirty="0"/>
              <a:t> (k-</a:t>
            </a:r>
            <a:r>
              <a:rPr lang="pl-PL" dirty="0" err="1"/>
              <a:t>Nearest</a:t>
            </a:r>
            <a:r>
              <a:rPr lang="pl-PL" dirty="0"/>
              <a:t> </a:t>
            </a:r>
            <a:r>
              <a:rPr lang="pl-PL" dirty="0" err="1"/>
              <a:t>Neighbors</a:t>
            </a:r>
            <a:r>
              <a:rPr lang="pl-PL" dirty="0"/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pl-PL" dirty="0"/>
              <a:t>One Hot </a:t>
            </a:r>
            <a:r>
              <a:rPr lang="pl-PL" dirty="0" err="1"/>
              <a:t>Encoding</a:t>
            </a:r>
            <a:r>
              <a:rPr lang="pl-PL" dirty="0"/>
              <a:t> (dla danych kategorycznych)</a:t>
            </a:r>
          </a:p>
          <a:p>
            <a:pPr marL="342900" indent="-342900">
              <a:buFont typeface="+mj-lt"/>
              <a:buAutoNum type="arabicParenR"/>
            </a:pPr>
            <a:r>
              <a:rPr lang="pl-PL" dirty="0"/>
              <a:t>Principal component </a:t>
            </a:r>
            <a:r>
              <a:rPr lang="pl-PL" dirty="0" err="1"/>
              <a:t>analysis</a:t>
            </a:r>
            <a:r>
              <a:rPr lang="pl-PL" dirty="0"/>
              <a:t> (PCA) dla wszystkich kolumn *</a:t>
            </a:r>
            <a:r>
              <a:rPr lang="pl-PL" dirty="0" err="1"/>
              <a:t>Distance</a:t>
            </a:r>
            <a:r>
              <a:rPr lang="pl-PL" dirty="0"/>
              <a:t>, które są skorelowane i mierzone w tej samej jednostce</a:t>
            </a:r>
          </a:p>
          <a:p>
            <a:pPr marL="342900" indent="-342900">
              <a:buFont typeface="+mj-lt"/>
              <a:buAutoNum type="arabicParenR"/>
            </a:pPr>
            <a:r>
              <a:rPr lang="pl-PL" dirty="0"/>
              <a:t>etc.</a:t>
            </a:r>
          </a:p>
        </p:txBody>
      </p:sp>
      <p:pic>
        <p:nvPicPr>
          <p:cNvPr id="4098" name="Picture 2" descr="Using Scikit-learn's I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566" y="2928777"/>
            <a:ext cx="4286893" cy="285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5" y="5124423"/>
            <a:ext cx="6713802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9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pl-PL" b="0" dirty="0"/>
              <a:t>2. Tworzenie i trenowanie modelu – metody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2224930"/>
            <a:ext cx="7800975" cy="3704624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4895902" y="6060008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02124"/>
                </a:solidFill>
                <a:latin typeface="Inter"/>
              </a:rPr>
              <a:t>Cena nieruchomości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818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dirty="0"/>
              <a:t>Pipeline</a:t>
            </a:r>
            <a:endParaRPr lang="pl-PL" b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C5F1AC2-2A38-23F6-7D40-81CD1384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03" y="5006180"/>
            <a:ext cx="9256772" cy="1851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9602028-ECF9-87AB-6A0F-4141A7C0A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630" y="1523233"/>
            <a:ext cx="5852667" cy="4054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FD7C1B2-DEF4-D62E-4CB2-45072211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1" y="2259004"/>
            <a:ext cx="5127425" cy="25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pl-PL" b="0" dirty="0"/>
              <a:t>2. Tworzenie i trenowanie modelu – </a:t>
            </a:r>
            <a:r>
              <a:rPr lang="pl-PL" b="0" dirty="0" err="1"/>
              <a:t>features</a:t>
            </a:r>
            <a:endParaRPr lang="pl-PL" b="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494"/>
            <a:ext cx="12192000" cy="424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9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l-PL" b="0" dirty="0"/>
              <a:t>2. </a:t>
            </a:r>
            <a:r>
              <a:rPr lang="en-US" b="0" dirty="0" err="1"/>
              <a:t>Optymalizacja</a:t>
            </a:r>
            <a:r>
              <a:rPr lang="en-US" b="0" dirty="0"/>
              <a:t> t</a:t>
            </a:r>
            <a:r>
              <a:rPr lang="pl-PL" b="0" dirty="0"/>
              <a:t>worzeni</a:t>
            </a:r>
            <a:r>
              <a:rPr lang="en-US" b="0" dirty="0"/>
              <a:t>a</a:t>
            </a:r>
            <a:r>
              <a:rPr lang="pl-PL" b="0" dirty="0"/>
              <a:t> i trenowani</a:t>
            </a:r>
            <a:r>
              <a:rPr lang="en-US" b="0" dirty="0"/>
              <a:t>a</a:t>
            </a:r>
            <a:r>
              <a:rPr lang="pl-PL" b="0" dirty="0"/>
              <a:t> modelu</a:t>
            </a:r>
            <a:r>
              <a:rPr lang="en-US" b="0" dirty="0"/>
              <a:t> </a:t>
            </a:r>
            <a:r>
              <a:rPr lang="pl-PL" b="0" dirty="0"/>
              <a:t>- </a:t>
            </a:r>
            <a:r>
              <a:rPr lang="en-US" b="0" dirty="0" err="1"/>
              <a:t>Optuna</a:t>
            </a:r>
            <a:endParaRPr lang="pl-PL" b="0" dirty="0"/>
          </a:p>
        </p:txBody>
      </p:sp>
      <p:sp>
        <p:nvSpPr>
          <p:cNvPr id="9" name="Prostokąt 8"/>
          <p:cNvSpPr/>
          <p:nvPr/>
        </p:nvSpPr>
        <p:spPr>
          <a:xfrm>
            <a:off x="6659489" y="3282450"/>
            <a:ext cx="45911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Parametrized: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Algorithm selection: </a:t>
            </a:r>
            <a:r>
              <a:rPr lang="en-US" sz="1200" dirty="0" err="1"/>
              <a:t>LinearRegression</a:t>
            </a:r>
            <a:r>
              <a:rPr lang="en-US" sz="1200" dirty="0"/>
              <a:t>, </a:t>
            </a:r>
            <a:r>
              <a:rPr lang="en-US" sz="1200" dirty="0" err="1"/>
              <a:t>RandomForestRegressor</a:t>
            </a:r>
            <a:r>
              <a:rPr lang="en-US" sz="1200" dirty="0"/>
              <a:t>, </a:t>
            </a:r>
            <a:r>
              <a:rPr lang="en-US" sz="1200" dirty="0" err="1"/>
              <a:t>ExtraTreesRegressor</a:t>
            </a:r>
            <a:r>
              <a:rPr lang="en-US" sz="1200" dirty="0"/>
              <a:t> and </a:t>
            </a:r>
            <a:r>
              <a:rPr lang="en-US" sz="1200" dirty="0" err="1"/>
              <a:t>hyperparamers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Encoders: </a:t>
            </a:r>
            <a:r>
              <a:rPr lang="en-US" sz="1200" dirty="0" err="1"/>
              <a:t>OneHotEncoder</a:t>
            </a:r>
            <a:r>
              <a:rPr lang="en-US" sz="1200" dirty="0"/>
              <a:t>, </a:t>
            </a:r>
            <a:r>
              <a:rPr lang="en-US" sz="1200" dirty="0" err="1"/>
              <a:t>OrdinalEncoder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Imputers: </a:t>
            </a:r>
            <a:r>
              <a:rPr lang="en-US" sz="1200" dirty="0" err="1"/>
              <a:t>KNNImputer</a:t>
            </a:r>
            <a:r>
              <a:rPr lang="en-US" sz="1200" dirty="0"/>
              <a:t>, </a:t>
            </a:r>
            <a:r>
              <a:rPr lang="en-US" sz="1200" dirty="0" err="1"/>
              <a:t>SimpleImputer</a:t>
            </a:r>
            <a:r>
              <a:rPr lang="en-US" sz="1200" dirty="0"/>
              <a:t> x  </a:t>
            </a:r>
            <a:r>
              <a:rPr lang="en-US" sz="1200" dirty="0" err="1"/>
              <a:t>MissingIndicator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Scalers: </a:t>
            </a:r>
            <a:r>
              <a:rPr lang="en-US" sz="1200" dirty="0" err="1"/>
              <a:t>RobustScaler</a:t>
            </a:r>
            <a:r>
              <a:rPr lang="en-US" sz="1200" dirty="0"/>
              <a:t> with Centering or/and with Scaling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Columns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5204484" y="3805670"/>
            <a:ext cx="6582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endParaRPr lang="pl-PL" sz="4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AB94B8F-CF05-3D98-6F29-85B03A3A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15" y="3657542"/>
            <a:ext cx="4138019" cy="13336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EA19D6A-B743-87E1-F2B8-A495B437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489" y="4649225"/>
            <a:ext cx="4747671" cy="15698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921AC75-ECE1-16DD-EB0E-ADC0829FD04B}"/>
              </a:ext>
            </a:extLst>
          </p:cNvPr>
          <p:cNvSpPr txBox="1"/>
          <p:nvPr/>
        </p:nvSpPr>
        <p:spPr>
          <a:xfrm>
            <a:off x="747686" y="6363505"/>
            <a:ext cx="1069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https://medium.com/@walter_sperat/using-optuna-with-sklearn-the-right-way-part-1-6b4ad0ab2451</a:t>
            </a:r>
          </a:p>
        </p:txBody>
      </p:sp>
    </p:spTree>
    <p:extLst>
      <p:ext uri="{BB962C8B-B14F-4D97-AF65-F5344CB8AC3E}">
        <p14:creationId xmlns:p14="http://schemas.microsoft.com/office/powerpoint/2010/main" val="311732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l-PL" b="0" dirty="0"/>
              <a:t>2. </a:t>
            </a:r>
            <a:r>
              <a:rPr lang="en-US" b="0" dirty="0" err="1"/>
              <a:t>Optymalizacja</a:t>
            </a:r>
            <a:r>
              <a:rPr lang="en-US" b="0" dirty="0"/>
              <a:t> t</a:t>
            </a:r>
            <a:r>
              <a:rPr lang="pl-PL" b="0" dirty="0"/>
              <a:t>worzeni</a:t>
            </a:r>
            <a:r>
              <a:rPr lang="en-US" b="0" dirty="0"/>
              <a:t>a</a:t>
            </a:r>
            <a:r>
              <a:rPr lang="pl-PL" b="0" dirty="0"/>
              <a:t> i trenowani</a:t>
            </a:r>
            <a:r>
              <a:rPr lang="en-US" b="0" dirty="0"/>
              <a:t>a</a:t>
            </a:r>
            <a:r>
              <a:rPr lang="pl-PL" b="0" dirty="0"/>
              <a:t> modelu</a:t>
            </a:r>
            <a:r>
              <a:rPr lang="en-US" b="0" dirty="0"/>
              <a:t> </a:t>
            </a:r>
            <a:r>
              <a:rPr lang="pl-PL" b="0" dirty="0"/>
              <a:t>- </a:t>
            </a:r>
            <a:r>
              <a:rPr lang="en-US" b="0" dirty="0" err="1"/>
              <a:t>Optuna</a:t>
            </a:r>
            <a:endParaRPr lang="pl-PL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3996ED-F32E-38F6-E98E-BE0307F5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5" y="2094476"/>
            <a:ext cx="10861756" cy="480389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B786D210-86CC-717E-7DF0-9125CD1B9A6D}"/>
              </a:ext>
            </a:extLst>
          </p:cNvPr>
          <p:cNvSpPr/>
          <p:nvPr/>
        </p:nvSpPr>
        <p:spPr>
          <a:xfrm>
            <a:off x="5625468" y="43829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64743F8-2896-4762-2C17-639D753501C4}"/>
              </a:ext>
            </a:extLst>
          </p:cNvPr>
          <p:cNvSpPr txBox="1"/>
          <p:nvPr/>
        </p:nvSpPr>
        <p:spPr>
          <a:xfrm>
            <a:off x="6577013" y="3748109"/>
            <a:ext cx="56149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PRUNIG</a:t>
            </a:r>
          </a:p>
          <a:p>
            <a:r>
              <a:rPr lang="en-US" sz="3600" dirty="0"/>
              <a:t>On Avg</a:t>
            </a:r>
          </a:p>
          <a:p>
            <a:r>
              <a:rPr lang="en-US" sz="3600" dirty="0"/>
              <a:t>30% faster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D1200313-662C-D3CC-D98B-0837E5BA1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074" y="3472035"/>
            <a:ext cx="3508926" cy="34145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9716283-1234-ED1F-7F57-9963E343D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155" y="2614100"/>
            <a:ext cx="5119245" cy="7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3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l-PL" b="0" dirty="0"/>
              <a:t>2. </a:t>
            </a:r>
            <a:r>
              <a:rPr lang="en-US" b="0" dirty="0" err="1"/>
              <a:t>Optymalizacja</a:t>
            </a:r>
            <a:r>
              <a:rPr lang="en-US" b="0" dirty="0"/>
              <a:t> t</a:t>
            </a:r>
            <a:r>
              <a:rPr lang="pl-PL" b="0" dirty="0"/>
              <a:t>worzeni</a:t>
            </a:r>
            <a:r>
              <a:rPr lang="en-US" b="0" dirty="0"/>
              <a:t>a</a:t>
            </a:r>
            <a:r>
              <a:rPr lang="pl-PL" b="0" dirty="0"/>
              <a:t> i trenowani</a:t>
            </a:r>
            <a:r>
              <a:rPr lang="en-US" b="0" dirty="0"/>
              <a:t>a</a:t>
            </a:r>
            <a:r>
              <a:rPr lang="pl-PL" b="0" dirty="0"/>
              <a:t> modelu</a:t>
            </a:r>
            <a:r>
              <a:rPr lang="en-US" b="0" dirty="0"/>
              <a:t> </a:t>
            </a:r>
            <a:r>
              <a:rPr lang="pl-PL" b="0" dirty="0"/>
              <a:t>- </a:t>
            </a:r>
            <a:r>
              <a:rPr lang="en-US" b="0" dirty="0" err="1"/>
              <a:t>Optuna</a:t>
            </a:r>
            <a:endParaRPr lang="pl-PL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DD78C70-8104-C7F5-A6AB-6CA4B445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6" y="2362200"/>
            <a:ext cx="4195853" cy="28901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BFDD1B6-9DE8-DDC4-36E3-5DDB3D093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340214"/>
            <a:ext cx="7115175" cy="18243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72C1E71-9414-E4DB-EA77-0D4F34D40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09" y="5170239"/>
            <a:ext cx="4546016" cy="145268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85FB1533-FAFE-FDD8-B1AD-364048C8D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073" y="2498803"/>
            <a:ext cx="6994102" cy="13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78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dirty="0"/>
              <a:t>3</a:t>
            </a:r>
            <a:r>
              <a:rPr lang="pl-PL" b="0" dirty="0"/>
              <a:t>. </a:t>
            </a:r>
            <a:r>
              <a:rPr lang="en-US" b="0" dirty="0"/>
              <a:t>Pipeline &amp; Serving - </a:t>
            </a:r>
            <a:r>
              <a:rPr lang="en-US" b="0" dirty="0" err="1"/>
              <a:t>MLFlow</a:t>
            </a:r>
            <a:endParaRPr lang="pl-PL" b="0" dirty="0"/>
          </a:p>
        </p:txBody>
      </p:sp>
      <p:pic>
        <p:nvPicPr>
          <p:cNvPr id="3074" name="Picture 2" descr="End-to-End ML Pipelines with MLflow: Tracking, Projects &amp; Serving | by  Antons Tocilins-Ruberts | Towards Data Science">
            <a:extLst>
              <a:ext uri="{FF2B5EF4-FFF2-40B4-BE49-F238E27FC236}">
                <a16:creationId xmlns:a16="http://schemas.microsoft.com/office/drawing/2014/main" xmlns="" id="{80B1BEB7-F63E-EE26-3D06-2DDE4DEF1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34" y="2328387"/>
            <a:ext cx="6243819" cy="158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F62EE7-F01B-8856-5CC4-89007901904E}"/>
              </a:ext>
            </a:extLst>
          </p:cNvPr>
          <p:cNvSpPr txBox="1"/>
          <p:nvPr/>
        </p:nvSpPr>
        <p:spPr>
          <a:xfrm>
            <a:off x="570890" y="6321270"/>
            <a:ext cx="11754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https://towardsdatascience.com/end-to-end-ml-pipelines-with-mlflow-tracking-projects-serving-1b491bcdc25f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9544A3C-418D-C10F-A2BC-5A554F333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62230"/>
            <a:ext cx="2956744" cy="160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B48846B-DEAF-D64B-EABB-0EC21BE9F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789" y="3845713"/>
            <a:ext cx="4497302" cy="2014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5C9DF0D-0A91-D8BA-70B6-34452D1EC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158" y="3845713"/>
            <a:ext cx="4999842" cy="22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9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dirty="0"/>
              <a:t>3</a:t>
            </a:r>
            <a:r>
              <a:rPr lang="pl-PL" b="0" dirty="0"/>
              <a:t>. </a:t>
            </a:r>
            <a:r>
              <a:rPr lang="en-US" b="0" dirty="0"/>
              <a:t>Pipeline &amp; Serving - </a:t>
            </a:r>
            <a:r>
              <a:rPr lang="en-US" b="0" dirty="0" err="1"/>
              <a:t>MLFlow</a:t>
            </a:r>
            <a:endParaRPr lang="pl-PL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3EEAFE-A02B-5B91-678B-B0579AED2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545" y="1443273"/>
            <a:ext cx="6775079" cy="3016095"/>
          </a:xfrm>
          <a:prstGeom prst="rect">
            <a:avLst/>
          </a:prstGeom>
        </p:spPr>
      </p:pic>
      <p:pic>
        <p:nvPicPr>
          <p:cNvPr id="7" name="Obraz 2">
            <a:extLst>
              <a:ext uri="{FF2B5EF4-FFF2-40B4-BE49-F238E27FC236}">
                <a16:creationId xmlns:a16="http://schemas.microsoft.com/office/drawing/2014/main" xmlns="" id="{043EE29E-0E54-8DAD-0FA6-2DB4F3B2F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76" y="4411743"/>
            <a:ext cx="8396524" cy="21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4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Cel i zadania</a:t>
            </a: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>
          <a:xfrm>
            <a:off x="5086350" y="2407854"/>
            <a:ext cx="6410325" cy="42326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l-PL" sz="2800" b="0" dirty="0"/>
              <a:t>Główny cel – zaprojektowanie </a:t>
            </a:r>
            <a:r>
              <a:rPr lang="pl-PL" sz="2800" b="0" dirty="0" smtClean="0"/>
              <a:t>modelu, który jak najskuteczniej przewidywałby cenę nieruchomości w zależności od podanych parametrów. </a:t>
            </a:r>
          </a:p>
          <a:p>
            <a:pPr marL="0" indent="0" algn="just">
              <a:buNone/>
            </a:pPr>
            <a:endParaRPr lang="pl-PL" sz="2800" b="0" dirty="0" smtClean="0"/>
          </a:p>
          <a:p>
            <a:pPr marL="0" indent="0" algn="just">
              <a:buNone/>
            </a:pPr>
            <a:r>
              <a:rPr lang="pl-PL" sz="2800" b="0" dirty="0" smtClean="0"/>
              <a:t>Zastosowane były  narzędzia pozwalające na optymalne i powtarzalne wykonywanie eksperymentów oraz ich wykorzystanie przez użytkownika</a:t>
            </a:r>
            <a:endParaRPr lang="pl-PL" sz="2800" b="0" dirty="0"/>
          </a:p>
        </p:txBody>
      </p:sp>
      <p:pic>
        <p:nvPicPr>
          <p:cNvPr id="7170" name="Picture 2" descr="https://366e203a.rocketcdn.me/wp-content/uploads/2022/02/Top-5-Common-Life-Goa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0" y="2963870"/>
            <a:ext cx="4369396" cy="245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25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dirty="0"/>
              <a:t>4. </a:t>
            </a:r>
            <a:r>
              <a:rPr lang="en-US" b="0" dirty="0" err="1"/>
              <a:t>Wykorzystanie</a:t>
            </a:r>
            <a:r>
              <a:rPr lang="en-US" b="0" dirty="0"/>
              <a:t> </a:t>
            </a:r>
            <a:r>
              <a:rPr lang="en-US" b="0" dirty="0" err="1"/>
              <a:t>modelu</a:t>
            </a:r>
            <a:endParaRPr lang="pl-PL" b="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69" b="12743"/>
          <a:stretch/>
        </p:blipFill>
        <p:spPr>
          <a:xfrm>
            <a:off x="4656856" y="2594613"/>
            <a:ext cx="5037421" cy="579485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996816" y="2712433"/>
            <a:ext cx="337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łąd najlepszego modelu:</a:t>
            </a:r>
            <a:endParaRPr lang="pl-PL" sz="2400" dirty="0"/>
          </a:p>
        </p:txBody>
      </p:sp>
      <p:sp>
        <p:nvSpPr>
          <p:cNvPr id="10" name="Prostokąt 9"/>
          <p:cNvSpPr/>
          <p:nvPr/>
        </p:nvSpPr>
        <p:spPr>
          <a:xfrm>
            <a:off x="1033079" y="3409057"/>
            <a:ext cx="3929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Co to znaczy w praktyce?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907581" y="4105681"/>
            <a:ext cx="46264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Oczekiwana cena wygenerowana przez model będzie różnić się średnio o 11.2% od rynkowej – oferując każde 100 000zł ryzkujesz 11 200 zł!*</a:t>
            </a:r>
          </a:p>
          <a:p>
            <a:r>
              <a:rPr lang="pl-PL" sz="800" b="1" dirty="0"/>
              <a:t>*To nie jest porada inwestycyjna </a:t>
            </a:r>
            <a:r>
              <a:rPr lang="pl-PL" sz="800" b="1" dirty="0">
                <a:sym typeface="Wingdings" panose="05000000000000000000" pitchFamily="2" charset="2"/>
              </a:rPr>
              <a:t></a:t>
            </a:r>
            <a:endParaRPr lang="pl-PL" sz="800" b="1" dirty="0"/>
          </a:p>
        </p:txBody>
      </p:sp>
      <p:pic>
        <p:nvPicPr>
          <p:cNvPr id="4098" name="Picture 2" descr="Image result for ryzyko">
            <a:extLst>
              <a:ext uri="{FF2B5EF4-FFF2-40B4-BE49-F238E27FC236}">
                <a16:creationId xmlns:a16="http://schemas.microsoft.com/office/drawing/2014/main" xmlns="" id="{86C83890-A287-5D5F-BEAF-AACBA56F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244" y="3639889"/>
            <a:ext cx="3714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72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dirty="0"/>
              <a:t>4.</a:t>
            </a:r>
            <a:r>
              <a:rPr lang="pl-PL" b="0" dirty="0"/>
              <a:t> Wykorzystanie</a:t>
            </a:r>
            <a:r>
              <a:rPr lang="en-US" b="0" dirty="0"/>
              <a:t> </a:t>
            </a:r>
            <a:r>
              <a:rPr lang="en-US" b="0" dirty="0" err="1"/>
              <a:t>modelu</a:t>
            </a:r>
            <a:endParaRPr lang="pl-PL" b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87" y="1388962"/>
            <a:ext cx="5703216" cy="546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76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70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Cel i zadania</a:t>
            </a: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>
          <a:xfrm>
            <a:off x="486137" y="2278351"/>
            <a:ext cx="10924813" cy="40883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l-PL" sz="3200" b="0" dirty="0"/>
              <a:t>Zadania: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3200" b="0" dirty="0"/>
              <a:t>Opracować dostępne dane z rynku nieruchomości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3200" b="0" dirty="0"/>
              <a:t>Wykorzystując instrumenty i metody uczenia maszynowego na podstawie dostępnych danych stworzyć i wytrenować model do predykcji cen nieruchomości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3200" b="0" dirty="0"/>
              <a:t>Zinterpretować wyniki i przedstawić </a:t>
            </a:r>
            <a:r>
              <a:rPr lang="pl-PL" sz="3200" b="0" dirty="0" err="1"/>
              <a:t>user</a:t>
            </a:r>
            <a:r>
              <a:rPr lang="pl-PL" sz="3200" b="0" dirty="0"/>
              <a:t> </a:t>
            </a:r>
            <a:r>
              <a:rPr lang="pl-PL" sz="3200" b="0" dirty="0" err="1"/>
              <a:t>friendly</a:t>
            </a:r>
            <a:r>
              <a:rPr lang="pl-PL" sz="3200" b="0" dirty="0"/>
              <a:t> </a:t>
            </a:r>
            <a:r>
              <a:rPr lang="pl-PL" sz="3200" b="0" dirty="0" err="1"/>
              <a:t>interface</a:t>
            </a:r>
            <a:r>
              <a:rPr lang="pl-PL" sz="3200" b="0" dirty="0"/>
              <a:t> do wykorzystania modelu w celu wyceny nieruchomości</a:t>
            </a:r>
          </a:p>
        </p:txBody>
      </p:sp>
    </p:spTree>
    <p:extLst>
      <p:ext uri="{BB962C8B-B14F-4D97-AF65-F5344CB8AC3E}">
        <p14:creationId xmlns:p14="http://schemas.microsoft.com/office/powerpoint/2010/main" val="366132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Dane</a:t>
            </a:r>
          </a:p>
        </p:txBody>
      </p:sp>
      <p:sp>
        <p:nvSpPr>
          <p:cNvPr id="6" name="Prostokąt 5"/>
          <p:cNvSpPr/>
          <p:nvPr/>
        </p:nvSpPr>
        <p:spPr>
          <a:xfrm>
            <a:off x="561975" y="6106210"/>
            <a:ext cx="10763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https://www.kaggle.com/code/krzysztofjamroz/apartment-for-sale-in-poland-data-analysis/input</a:t>
            </a:r>
          </a:p>
        </p:txBody>
      </p:sp>
      <p:sp>
        <p:nvSpPr>
          <p:cNvPr id="7" name="Prostokąt 6"/>
          <p:cNvSpPr/>
          <p:nvPr/>
        </p:nvSpPr>
        <p:spPr>
          <a:xfrm>
            <a:off x="561975" y="2560507"/>
            <a:ext cx="6646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l-PL" sz="2400" b="1" dirty="0" err="1">
                <a:solidFill>
                  <a:schemeClr val="accent2"/>
                </a:solidFill>
                <a:latin typeface="zeitung"/>
              </a:rPr>
              <a:t>Apartment</a:t>
            </a:r>
            <a:r>
              <a:rPr lang="pl-PL" sz="2400" b="1" dirty="0">
                <a:solidFill>
                  <a:schemeClr val="accent2"/>
                </a:solidFill>
                <a:latin typeface="zeitung"/>
              </a:rPr>
              <a:t> for Sale in Poland - Data </a:t>
            </a:r>
            <a:r>
              <a:rPr lang="pl-PL" sz="2400" b="1" dirty="0" err="1">
                <a:solidFill>
                  <a:schemeClr val="accent2"/>
                </a:solidFill>
                <a:latin typeface="zeitung"/>
              </a:rPr>
              <a:t>analysis</a:t>
            </a:r>
            <a:endParaRPr lang="pl-PL" sz="2400" b="1" i="0" dirty="0">
              <a:solidFill>
                <a:schemeClr val="accent2"/>
              </a:solidFill>
              <a:effectLst/>
              <a:latin typeface="zeitung"/>
            </a:endParaRPr>
          </a:p>
        </p:txBody>
      </p:sp>
      <p:pic>
        <p:nvPicPr>
          <p:cNvPr id="3074" name="Picture 2" descr="https://www.kaggle.com/static/images/home/logged-out/hero-il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5" y="2309812"/>
            <a:ext cx="3904334" cy="3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3488203"/>
            <a:ext cx="4921729" cy="21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3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Stos</a:t>
            </a:r>
            <a:r>
              <a:rPr lang="en-US" dirty="0"/>
              <a:t> </a:t>
            </a:r>
            <a:r>
              <a:rPr lang="en-US" dirty="0" err="1"/>
              <a:t>technologiczny</a:t>
            </a:r>
            <a:endParaRPr lang="pl-P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571D9A3-FC58-CA0A-43DF-09A2955B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83" y="2278351"/>
            <a:ext cx="8037606" cy="45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1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repo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561975" y="6106210"/>
            <a:ext cx="10763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https://github.com/szamasz/ml_project/tree/optuna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521499-B07E-0BDA-C2A4-FA038C8B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477060"/>
            <a:ext cx="56578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6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697361" y="1687762"/>
            <a:ext cx="5923358" cy="395682"/>
          </a:xfrm>
        </p:spPr>
        <p:txBody>
          <a:bodyPr>
            <a:normAutofit/>
          </a:bodyPr>
          <a:lstStyle/>
          <a:p>
            <a:pPr algn="just"/>
            <a:r>
              <a:rPr lang="pl-PL" b="0" dirty="0"/>
              <a:t>1. Opracowanie danych – wizualizacja braków danych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63" y="2238375"/>
            <a:ext cx="9635217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pl-PL" b="0" dirty="0"/>
              <a:t>1. Opracowanie danych - usuwanie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4954"/>
            <a:ext cx="12138990" cy="4328246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0" y="3248025"/>
            <a:ext cx="5095875" cy="666750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560318"/>
            <a:ext cx="5095875" cy="297682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0" y="6553200"/>
            <a:ext cx="5095875" cy="304800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ze strzałką 11"/>
          <p:cNvCxnSpPr>
            <a:stCxn id="8" idx="3"/>
          </p:cNvCxnSpPr>
          <p:nvPr/>
        </p:nvCxnSpPr>
        <p:spPr>
          <a:xfrm>
            <a:off x="5095875" y="3581400"/>
            <a:ext cx="2876550" cy="104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10" idx="3"/>
          </p:cNvCxnSpPr>
          <p:nvPr/>
        </p:nvCxnSpPr>
        <p:spPr>
          <a:xfrm flipV="1">
            <a:off x="5095875" y="4619625"/>
            <a:ext cx="2867025" cy="20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 18"/>
          <p:cNvSpPr/>
          <p:nvPr/>
        </p:nvSpPr>
        <p:spPr>
          <a:xfrm>
            <a:off x="7972425" y="3833812"/>
            <a:ext cx="3619500" cy="1571625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Usuwamy zbędne kolumny lub te, które zawierają zbyt dużo braków danych</a:t>
            </a:r>
          </a:p>
        </p:txBody>
      </p:sp>
    </p:spTree>
    <p:extLst>
      <p:ext uri="{BB962C8B-B14F-4D97-AF65-F5344CB8AC3E}">
        <p14:creationId xmlns:p14="http://schemas.microsoft.com/office/powerpoint/2010/main" val="337649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pl-PL" b="0" dirty="0"/>
              <a:t>1. Opracowanie danych – korelacja danych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81" y="2207230"/>
            <a:ext cx="5578997" cy="46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5088"/>
      </p:ext>
    </p:extLst>
  </p:cSld>
  <p:clrMapOvr>
    <a:masterClrMapping/>
  </p:clrMapOvr>
</p:sld>
</file>

<file path=ppt/theme/theme1.xml><?xml version="1.0" encoding="utf-8"?>
<a:theme xmlns:a="http://schemas.openxmlformats.org/drawingml/2006/main" name="PG">
  <a:themeElements>
    <a:clrScheme name="PG">
      <a:dk1>
        <a:srgbClr val="003767"/>
      </a:dk1>
      <a:lt1>
        <a:sysClr val="window" lastClr="FFFFFF"/>
      </a:lt1>
      <a:dk2>
        <a:srgbClr val="44546A"/>
      </a:dk2>
      <a:lt2>
        <a:srgbClr val="E7E6E6"/>
      </a:lt2>
      <a:accent1>
        <a:srgbClr val="E31B23"/>
      </a:accent1>
      <a:accent2>
        <a:srgbClr val="003767"/>
      </a:accent2>
      <a:accent3>
        <a:srgbClr val="B9DEFF"/>
      </a:accent3>
      <a:accent4>
        <a:srgbClr val="73757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iestandardowy 2">
      <a:majorFont>
        <a:latin typeface="SanukPro-Medium"/>
        <a:ea typeface=""/>
        <a:cs typeface=""/>
      </a:majorFont>
      <a:minorFont>
        <a:latin typeface="SanukPro-Light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3" id="{D0BDE39D-86B0-4351-98C7-2F0027CEB9D1}" vid="{8DEA3497-1FC6-4C77-8314-304DE8BC6512}"/>
    </a:ext>
  </a:extLst>
</a:theme>
</file>

<file path=ppt/theme/theme2.xml><?xml version="1.0" encoding="utf-8"?>
<a:theme xmlns:a="http://schemas.openxmlformats.org/drawingml/2006/main" name="1_PG">
  <a:themeElements>
    <a:clrScheme name="PG">
      <a:dk1>
        <a:srgbClr val="003767"/>
      </a:dk1>
      <a:lt1>
        <a:sysClr val="window" lastClr="FFFFFF"/>
      </a:lt1>
      <a:dk2>
        <a:srgbClr val="44546A"/>
      </a:dk2>
      <a:lt2>
        <a:srgbClr val="E7E6E6"/>
      </a:lt2>
      <a:accent1>
        <a:srgbClr val="E31B23"/>
      </a:accent1>
      <a:accent2>
        <a:srgbClr val="003767"/>
      </a:accent2>
      <a:accent3>
        <a:srgbClr val="B9DEFF"/>
      </a:accent3>
      <a:accent4>
        <a:srgbClr val="73757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iestandardowy 2">
      <a:majorFont>
        <a:latin typeface="SanukPro-Medium"/>
        <a:ea typeface=""/>
        <a:cs typeface=""/>
      </a:majorFont>
      <a:minorFont>
        <a:latin typeface="SanukPro-Light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3" id="{D0BDE39D-86B0-4351-98C7-2F0027CEB9D1}" vid="{8DEA3497-1FC6-4C77-8314-304DE8BC6512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352</Words>
  <Application>Microsoft Office PowerPoint</Application>
  <PresentationFormat>Panoramiczny</PresentationFormat>
  <Paragraphs>61</Paragraphs>
  <Slides>22</Slides>
  <Notes>4</Notes>
  <HiddenSlides>0</HiddenSlides>
  <MMClips>0</MMClips>
  <ScaleCrop>false</ScaleCrop>
  <HeadingPairs>
    <vt:vector size="8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2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33" baseType="lpstr">
      <vt:lpstr>Arial</vt:lpstr>
      <vt:lpstr>Calibri</vt:lpstr>
      <vt:lpstr>Inter</vt:lpstr>
      <vt:lpstr>SanukPro-Light</vt:lpstr>
      <vt:lpstr>SanukPro-Medium</vt:lpstr>
      <vt:lpstr>Times New Roman</vt:lpstr>
      <vt:lpstr>Wingdings</vt:lpstr>
      <vt:lpstr>zeitung</vt:lpstr>
      <vt:lpstr>PG</vt:lpstr>
      <vt:lpstr>1_PG</vt:lpstr>
      <vt:lpstr>Arkusz</vt:lpstr>
      <vt:lpstr>Predykcja cen nieruchomości w Polsce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Finanse gospodarstw domo</dc:title>
  <dc:creator>Konto Microsoft</dc:creator>
  <cp:lastModifiedBy>Konto Microsoft</cp:lastModifiedBy>
  <cp:revision>85</cp:revision>
  <dcterms:created xsi:type="dcterms:W3CDTF">2022-10-03T13:32:57Z</dcterms:created>
  <dcterms:modified xsi:type="dcterms:W3CDTF">2024-03-23T09:57:50Z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b69475-382c-4c7a-b21d-8ca64eeef1bd_Enabled">
    <vt:lpwstr>true</vt:lpwstr>
  </property>
  <property fmtid="{D5CDD505-2E9C-101B-9397-08002B2CF9AE}" pid="3" name="MSIP_Label_ecb69475-382c-4c7a-b21d-8ca64eeef1bd_SetDate">
    <vt:lpwstr>2024-03-22T19:58:34Z</vt:lpwstr>
  </property>
  <property fmtid="{D5CDD505-2E9C-101B-9397-08002B2CF9AE}" pid="4" name="MSIP_Label_ecb69475-382c-4c7a-b21d-8ca64eeef1bd_Method">
    <vt:lpwstr>Standard</vt:lpwstr>
  </property>
  <property fmtid="{D5CDD505-2E9C-101B-9397-08002B2CF9AE}" pid="5" name="MSIP_Label_ecb69475-382c-4c7a-b21d-8ca64eeef1bd_Name">
    <vt:lpwstr>Eviden For Internal Use - All Employees</vt:lpwstr>
  </property>
  <property fmtid="{D5CDD505-2E9C-101B-9397-08002B2CF9AE}" pid="6" name="MSIP_Label_ecb69475-382c-4c7a-b21d-8ca64eeef1bd_SiteId">
    <vt:lpwstr>7d1c7785-2d8a-437d-b842-1ed5d8fbe00a</vt:lpwstr>
  </property>
  <property fmtid="{D5CDD505-2E9C-101B-9397-08002B2CF9AE}" pid="7" name="MSIP_Label_ecb69475-382c-4c7a-b21d-8ca64eeef1bd_ActionId">
    <vt:lpwstr>0134f916-2ef5-41b1-ae58-171422c18e6a</vt:lpwstr>
  </property>
  <property fmtid="{D5CDD505-2E9C-101B-9397-08002B2CF9AE}" pid="8" name="MSIP_Label_ecb69475-382c-4c7a-b21d-8ca64eeef1bd_ContentBits">
    <vt:lpwstr>0</vt:lpwstr>
  </property>
</Properties>
</file>