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3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67" r:id="rId7"/>
    <p:sldId id="263" r:id="rId8"/>
    <p:sldId id="265" r:id="rId9"/>
    <p:sldId id="277" r:id="rId10"/>
    <p:sldId id="274" r:id="rId11"/>
    <p:sldId id="266" r:id="rId12"/>
    <p:sldId id="275" r:id="rId13"/>
    <p:sldId id="269" r:id="rId14"/>
    <p:sldId id="259" r:id="rId15"/>
    <p:sldId id="270" r:id="rId16"/>
    <p:sldId id="272" r:id="rId17"/>
    <p:sldId id="276" r:id="rId18"/>
  </p:sldIdLst>
  <p:sldSz cx="16256000" cy="12192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0BAE8-0CC5-400F-966F-7D259742056B}" type="datetimeFigureOut">
              <a:rPr lang="it-IT" smtClean="0"/>
              <a:t>13/04/2021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CEA33-D8A3-450E-B3F7-340AAFA9791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673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CEA33-D8A3-450E-B3F7-340AAFA9791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4262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CEA33-D8A3-450E-B3F7-340AAFA9791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3286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CEA33-D8A3-450E-B3F7-340AAFA97912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0998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CEA33-D8A3-450E-B3F7-340AAFA97912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7221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CEA33-D8A3-450E-B3F7-340AAFA97912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808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CEA33-D8A3-450E-B3F7-340AAFA97912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CEA33-D8A3-450E-B3F7-340AAFA97912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1656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CEA33-D8A3-450E-B3F7-340AAFA97912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971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CEA33-D8A3-450E-B3F7-340AAFA97912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599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Simone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CEA33-D8A3-450E-B3F7-340AAFA9791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620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Giorgio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CEA33-D8A3-450E-B3F7-340AAFA9791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169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Giorgio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CEA33-D8A3-450E-B3F7-340AAFA9791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541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Giorgio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CEA33-D8A3-450E-B3F7-340AAFA9791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3901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Giorgio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CEA33-D8A3-450E-B3F7-340AAFA9791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481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Giorgio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CEA33-D8A3-450E-B3F7-340AAFA9791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74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CEA33-D8A3-450E-B3F7-340AAFA9791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6664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CEA33-D8A3-450E-B3F7-340AAFA9791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461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1F95B81-BD2F-4BE7-A0BF-EC785941A7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50750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9FD8221B-87B4-44A1-9ACF-1F2133031D3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it-IT" sz="10667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it-IT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it-IT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5318-B90F-4DEA-B8F1-D01F49459302}" type="datetime1">
              <a:rPr lang="it-IT" smtClean="0"/>
              <a:t>13/04/2021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969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68DE32E-B232-446E-9A4B-C38F9F82ABC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5117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A7C9F7F4-7EA5-44C3-880A-8217DD3B891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it-IT" sz="7822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E75E-968A-40FC-9C48-0CF9FEAE82AC}" type="datetime1">
              <a:rPr lang="it-IT" smtClean="0"/>
              <a:t>13/04/2021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141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00F5EE6-98A2-415E-BE90-B0718F580C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54294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41EC875B-782F-4714-8E74-68F9EF8D858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it-IT" sz="7822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it-IT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7635-5F7C-4FEA-8A92-A8A9646C8465}" type="datetime1">
              <a:rPr lang="it-IT" smtClean="0"/>
              <a:t>13/04/2021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169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2584565-BFAC-4079-AFEE-8CEA00A205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17816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1B280643-BE57-4F50-8DFD-4E8E18F0FB1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it-IT" sz="7822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AF51-D9EF-44F0-92F1-C17DB7DDB1C9}" type="datetime1">
              <a:rPr lang="it-IT" smtClean="0"/>
              <a:t>13/04/2021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354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5BD0376-FC7D-4DD4-B7CB-BF29EC13C8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549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E6DAC1B0-8E9E-49F6-885C-C84BAF58CD2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it-IT" sz="10667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it-IT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BFA2-21A1-4833-8AFF-633626893BED}" type="datetime1">
              <a:rPr lang="it-IT" smtClean="0"/>
              <a:t>13/04/2021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379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59EDDCF1-B8D9-4685-BB0D-A40D8D5300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961568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9DDA0B1D-F047-4DE0-8E84-F3539114C71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it-IT" sz="7822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9BA5-8ED1-4D29-8935-7106CFDD009F}" type="datetime1">
              <a:rPr lang="it-IT" smtClean="0"/>
              <a:t>13/04/2021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3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DD01E230-041D-492E-BDF9-F0131FA6F8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9083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2BEAF6C8-C817-4AC0-9295-5F1EED7C8BE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it-IT" sz="7822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it-IT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CF05-B4CE-4EE3-82EC-8D344FA8117C}" type="datetime1">
              <a:rPr lang="it-IT" smtClean="0"/>
              <a:t>13/04/2021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96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A162940-5136-4C95-B67D-86F607C837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78832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91C45AE0-A1CB-45CA-AE41-E5DC13E7CA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it-IT" sz="7822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BC74-A138-478B-9E73-7C6624A07415}" type="datetime1">
              <a:rPr lang="it-IT" smtClean="0"/>
              <a:t>13/04/2021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395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D259C71-06A7-4E24-B03F-EFAF5A866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34328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C704-A479-47FA-959E-690AE9488B1E}" type="datetime1">
              <a:rPr lang="it-IT" smtClean="0"/>
              <a:t>13/04/2021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064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DF8EA8E7-6E0D-41C6-BD09-30B0790F190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76024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A7251083-B30B-4F6A-AB1E-BCE8A8A4944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it-IT" sz="5689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it-IT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FDF7-49F9-457D-97F5-031B2917FBE4}" type="datetime1">
              <a:rPr lang="it-IT" smtClean="0"/>
              <a:t>13/04/2021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247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5DC5AD8-F609-49B9-8B9A-85E3AD1C466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4360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56F2D7E2-C642-46CA-A4B2-C8206F1967B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it-IT" sz="5689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it-IT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it-IT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it-IT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B00D-0AFA-4623-986C-63429D129DCD}" type="datetime1">
              <a:rPr lang="it-IT" smtClean="0"/>
              <a:t>13/04/2021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377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1AAD8-1336-4FF5-A7DC-3F010F0F3321}" type="datetime1">
              <a:rPr lang="it-IT" smtClean="0"/>
              <a:t>13/04/2021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C206D-2104-4DA0-B453-52F9B4D2DEBE}" type="slidenum">
              <a:rPr lang="it-IT" smtClean="0"/>
              <a:t>‹#›</a:t>
            </a:fld>
            <a:endParaRPr lang="it-IT" dirty="0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8199CDC-B679-4764-AEAF-C556E1B2E0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935949432"/>
              </p:ext>
            </p:extLst>
          </p:nvPr>
        </p:nvGraphicFramePr>
        <p:xfrm>
          <a:off x="2118" y="2824"/>
          <a:ext cx="2117" cy="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CB2F264-0EB5-40EF-BB05-D96BE20A74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824"/>
                        <a:ext cx="2117" cy="2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AC881837-7F1F-498D-B943-FD9B662CE807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1" y="0"/>
            <a:ext cx="211667" cy="28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it-IT" sz="7822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15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tags" Target="../tags/tag26.xml"/><Relationship Id="rId7" Type="http://schemas.openxmlformats.org/officeDocument/2006/relationships/image" Target="../media/image1.emf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44.xml"/><Relationship Id="rId7" Type="http://schemas.openxmlformats.org/officeDocument/2006/relationships/image" Target="../media/image1.emf"/><Relationship Id="rId2" Type="http://schemas.openxmlformats.org/officeDocument/2006/relationships/tags" Target="../tags/tag4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46.xml"/><Relationship Id="rId7" Type="http://schemas.openxmlformats.org/officeDocument/2006/relationships/image" Target="../media/image1.emf"/><Relationship Id="rId2" Type="http://schemas.openxmlformats.org/officeDocument/2006/relationships/tags" Target="../tags/tag45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11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8.xml"/><Relationship Id="rId7" Type="http://schemas.openxmlformats.org/officeDocument/2006/relationships/oleObject" Target="../embeddings/oleObject24.bin"/><Relationship Id="rId2" Type="http://schemas.openxmlformats.org/officeDocument/2006/relationships/tags" Target="../tags/tag4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5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4.png"/><Relationship Id="rId3" Type="http://schemas.openxmlformats.org/officeDocument/2006/relationships/tags" Target="../tags/tag50.xml"/><Relationship Id="rId7" Type="http://schemas.openxmlformats.org/officeDocument/2006/relationships/image" Target="../media/image1.emf"/><Relationship Id="rId12" Type="http://schemas.openxmlformats.org/officeDocument/2006/relationships/image" Target="../media/image30.png"/><Relationship Id="rId2" Type="http://schemas.openxmlformats.org/officeDocument/2006/relationships/tags" Target="../tags/tag49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9.png"/><Relationship Id="rId5" Type="http://schemas.openxmlformats.org/officeDocument/2006/relationships/notesSlide" Target="../notesSlides/notesSlide13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52.xml"/><Relationship Id="rId7" Type="http://schemas.openxmlformats.org/officeDocument/2006/relationships/image" Target="../media/image1.emf"/><Relationship Id="rId2" Type="http://schemas.openxmlformats.org/officeDocument/2006/relationships/tags" Target="../tags/tag5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6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54.xml"/><Relationship Id="rId7" Type="http://schemas.openxmlformats.org/officeDocument/2006/relationships/image" Target="../media/image1.emf"/><Relationship Id="rId2" Type="http://schemas.openxmlformats.org/officeDocument/2006/relationships/tags" Target="../tags/tag53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14.png"/><Relationship Id="rId5" Type="http://schemas.openxmlformats.org/officeDocument/2006/relationships/notesSlide" Target="../notesSlides/notesSlide15.xml"/><Relationship Id="rId10" Type="http://schemas.openxmlformats.org/officeDocument/2006/relationships/image" Target="../media/image3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56.xml"/><Relationship Id="rId7" Type="http://schemas.openxmlformats.org/officeDocument/2006/relationships/image" Target="../media/image1.emf"/><Relationship Id="rId2" Type="http://schemas.openxmlformats.org/officeDocument/2006/relationships/tags" Target="../tags/tag55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8.bin"/><Relationship Id="rId5" Type="http://schemas.openxmlformats.org/officeDocument/2006/relationships/notesSlide" Target="../notesSlides/notesSlide16.xml"/><Relationship Id="rId10" Type="http://schemas.openxmlformats.org/officeDocument/2006/relationships/image" Target="../media/image3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58.xml"/><Relationship Id="rId7" Type="http://schemas.openxmlformats.org/officeDocument/2006/relationships/image" Target="../media/image1.emf"/><Relationship Id="rId12" Type="http://schemas.openxmlformats.org/officeDocument/2006/relationships/image" Target="../media/image38.png"/><Relationship Id="rId2" Type="http://schemas.openxmlformats.org/officeDocument/2006/relationships/tags" Target="../tags/tag5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7.png"/><Relationship Id="rId5" Type="http://schemas.openxmlformats.org/officeDocument/2006/relationships/notesSlide" Target="../notesSlides/notesSlide17.xml"/><Relationship Id="rId10" Type="http://schemas.openxmlformats.org/officeDocument/2006/relationships/image" Target="../media/image36.emf"/><Relationship Id="rId4" Type="http://schemas.openxmlformats.org/officeDocument/2006/relationships/slideLayout" Target="../slideLayouts/slideLayout2.xml"/><Relationship Id="rId9" Type="http://schemas.openxmlformats.org/officeDocument/2006/relationships/package" Target="../embeddings/Microsoft_Excel_Worksheet.xls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8.xml"/><Relationship Id="rId7" Type="http://schemas.openxmlformats.org/officeDocument/2006/relationships/image" Target="../media/image1.emf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0.xml"/><Relationship Id="rId7" Type="http://schemas.openxmlformats.org/officeDocument/2006/relationships/image" Target="../media/image1.emf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2.xml"/><Relationship Id="rId7" Type="http://schemas.openxmlformats.org/officeDocument/2006/relationships/image" Target="NULL"/><Relationship Id="rId2" Type="http://schemas.openxmlformats.org/officeDocument/2006/relationships/tags" Target="../tags/tag3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4.xml"/><Relationship Id="rId7" Type="http://schemas.openxmlformats.org/officeDocument/2006/relationships/image" Target="NULL"/><Relationship Id="rId2" Type="http://schemas.openxmlformats.org/officeDocument/2006/relationships/tags" Target="../tags/tag3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36.xml"/><Relationship Id="rId7" Type="http://schemas.openxmlformats.org/officeDocument/2006/relationships/image" Target="../media/image1.emf"/><Relationship Id="rId2" Type="http://schemas.openxmlformats.org/officeDocument/2006/relationships/tags" Target="../tags/tag35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38.xml"/><Relationship Id="rId7" Type="http://schemas.openxmlformats.org/officeDocument/2006/relationships/image" Target="../media/image1.emf"/><Relationship Id="rId2" Type="http://schemas.openxmlformats.org/officeDocument/2006/relationships/tags" Target="../tags/tag3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0.xml"/><Relationship Id="rId7" Type="http://schemas.openxmlformats.org/officeDocument/2006/relationships/image" Target="../media/image1.emf"/><Relationship Id="rId2" Type="http://schemas.openxmlformats.org/officeDocument/2006/relationships/tags" Target="../tags/tag39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notesSlide" Target="../notesSlides/notesSlide8.xm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42.xml"/><Relationship Id="rId7" Type="http://schemas.openxmlformats.org/officeDocument/2006/relationships/image" Target="../media/image1.emf"/><Relationship Id="rId2" Type="http://schemas.openxmlformats.org/officeDocument/2006/relationships/tags" Target="../tags/tag4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9.xml"/><Relationship Id="rId10" Type="http://schemas.openxmlformats.org/officeDocument/2006/relationships/image" Target="../media/image2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0F84546-23A1-4F6E-A010-5DE2D655221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9445618"/>
              </p:ext>
            </p:extLst>
          </p:nvPr>
        </p:nvGraphicFramePr>
        <p:xfrm>
          <a:off x="2118" y="1526119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26119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2CA484C5-3282-4A72-A28C-10CB69CEF78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" y="152400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0667" b="1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  <a:sym typeface="ABBvoice" panose="020D06030205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D3E046-B3D4-469D-8AE0-161B8A41EF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505" y="1308578"/>
            <a:ext cx="7528990" cy="5110301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BFB056-D8AF-4D9E-A12B-ADC582B48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105097"/>
            <a:ext cx="13817600" cy="1591734"/>
          </a:xfrm>
        </p:spPr>
        <p:txBody>
          <a:bodyPr>
            <a:normAutofit/>
          </a:bodyPr>
          <a:lstStyle/>
          <a:p>
            <a:r>
              <a:rPr lang="it-IT" b="1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71E1F-7846-4FAA-8166-0E51C9F44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7054902"/>
            <a:ext cx="12192000" cy="2943577"/>
          </a:xfrm>
        </p:spPr>
        <p:txBody>
          <a:bodyPr>
            <a:normAutofit lnSpcReduction="10000"/>
          </a:bodyPr>
          <a:lstStyle/>
          <a:p>
            <a:r>
              <a:rPr lang="it-IT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Maria Vallarelli</a:t>
            </a:r>
          </a:p>
          <a:p>
            <a:r>
              <a:rPr lang="it-IT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Simone Zambetti</a:t>
            </a:r>
          </a:p>
          <a:p>
            <a:r>
              <a:rPr lang="it-IT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Giorgio Martelli</a:t>
            </a:r>
          </a:p>
          <a:p>
            <a:r>
              <a:rPr lang="it-IT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10/30/2020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0C12CD-2B47-42BE-AF57-7649E1377D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6256000" cy="208788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dirty="0">
              <a:solidFill>
                <a:schemeClr val="bg1"/>
              </a:solidFill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6603DA-8291-4241-98F4-29030FC966A6}"/>
              </a:ext>
            </a:extLst>
          </p:cNvPr>
          <p:cNvSpPr txBox="1">
            <a:spLocks/>
          </p:cNvSpPr>
          <p:nvPr/>
        </p:nvSpPr>
        <p:spPr>
          <a:xfrm>
            <a:off x="0" y="10104120"/>
            <a:ext cx="16256000" cy="208788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3200" dirty="0">
              <a:solidFill>
                <a:schemeClr val="bg1"/>
              </a:solidFill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073371-607A-4C7B-94C6-C306779AEE9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96"/>
          <a:stretch/>
        </p:blipFill>
        <p:spPr>
          <a:xfrm>
            <a:off x="14714299" y="8684251"/>
            <a:ext cx="1541701" cy="131422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0B045C-5B42-4414-BBAB-85E0B767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705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ABB1442-C4D2-4DEB-895D-39AA80DF3B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1526119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ABB1442-C4D2-4DEB-895D-39AA80DF3B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26119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926FDC8-04F3-4583-822B-C2D4FF63B7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" y="152400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7822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7D1D0B-A516-4954-A5DC-5A341AFBA7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6256000" cy="208788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SAS </a:t>
            </a:r>
            <a:r>
              <a:rPr lang="it-IT" sz="3600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I</a:t>
            </a:r>
            <a:r>
              <a:rPr lang="it-IT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</a:t>
            </a:r>
            <a:r>
              <a:rPr lang="it-IT" sz="4000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 </a:t>
            </a:r>
            <a:endParaRPr lang="it-IT" dirty="0">
              <a:solidFill>
                <a:schemeClr val="bg1"/>
              </a:solidFill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8BA6A1-EFB6-4484-A7BF-AE1F6612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93" y="2374491"/>
            <a:ext cx="14928646" cy="6182913"/>
          </a:xfrm>
        </p:spPr>
        <p:txBody>
          <a:bodyPr>
            <a:normAutofit/>
          </a:bodyPr>
          <a:lstStyle/>
          <a:p>
            <a:r>
              <a:rPr lang="it-IT" sz="2800" dirty="0"/>
              <a:t>Tramite il nodo di codice SAS «correlation» abbiamo effettuato una proc corr per individuare eventuali correlazioni tra le variabili ma il coefficiente di correlazione non supera 0.60</a:t>
            </a:r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4EFE055-4538-4D07-A676-D04714F53D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954" y="3521351"/>
            <a:ext cx="14928646" cy="7331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9A351FB-ADB6-4734-B05A-628611499B4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557" r="78317" b="68043"/>
          <a:stretch/>
        </p:blipFill>
        <p:spPr>
          <a:xfrm>
            <a:off x="3333135" y="79215"/>
            <a:ext cx="3524865" cy="18528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D0B564-F895-442F-B076-EFC0CCD1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10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5FBDD1-B88C-46A2-9ED9-EC04E409FBAD}"/>
              </a:ext>
            </a:extLst>
          </p:cNvPr>
          <p:cNvSpPr txBox="1"/>
          <p:nvPr/>
        </p:nvSpPr>
        <p:spPr>
          <a:xfrm>
            <a:off x="177527" y="11621728"/>
            <a:ext cx="161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81645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ABB1442-C4D2-4DEB-895D-39AA80DF3B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1526119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ABB1442-C4D2-4DEB-895D-39AA80DF3B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26119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926FDC8-04F3-4583-822B-C2D4FF63B7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" y="152400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7822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7D1D0B-A516-4954-A5DC-5A341AFBA7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6256000" cy="208788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SAS </a:t>
            </a:r>
            <a:r>
              <a:rPr lang="it-IT" sz="3600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II</a:t>
            </a:r>
            <a:r>
              <a:rPr lang="it-IT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</a:t>
            </a:r>
            <a:r>
              <a:rPr lang="it-IT" sz="4000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 </a:t>
            </a:r>
            <a:endParaRPr lang="it-IT" dirty="0">
              <a:solidFill>
                <a:schemeClr val="bg1"/>
              </a:solidFill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8BA6A1-EFB6-4484-A7BF-AE1F6612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93" y="2788355"/>
            <a:ext cx="14928646" cy="8671141"/>
          </a:xfrm>
        </p:spPr>
        <p:txBody>
          <a:bodyPr>
            <a:normAutofit/>
          </a:bodyPr>
          <a:lstStyle/>
          <a:p>
            <a:r>
              <a:rPr lang="it-IT" sz="2800" dirty="0"/>
              <a:t>Dopo aver partizionato il dataset utilizzando una </a:t>
            </a:r>
            <a:r>
              <a:rPr lang="it-IT" sz="2800" dirty="0" err="1"/>
              <a:t>external</a:t>
            </a:r>
            <a:r>
              <a:rPr lang="it-IT" sz="2800" dirty="0"/>
              <a:t> </a:t>
            </a:r>
            <a:r>
              <a:rPr lang="it-IT" sz="2800" dirty="0" err="1"/>
              <a:t>holdout</a:t>
            </a:r>
            <a:r>
              <a:rPr lang="it-IT" sz="2800" dirty="0"/>
              <a:t> 70-30, è stata effettuata una sostituzione solo per le variabili categoriche </a:t>
            </a:r>
            <a:r>
              <a:rPr lang="it-IT" sz="2800" dirty="0" err="1"/>
              <a:t>missing</a:t>
            </a:r>
            <a:r>
              <a:rPr lang="it-IT" sz="2800" dirty="0"/>
              <a:t>. Non si è ritenuto opportuno sostituire le continue prevedendo di fare un’imputazione prima di applicare i modelli che non gestiscono i valori </a:t>
            </a:r>
            <a:r>
              <a:rPr lang="it-IT" sz="2800" dirty="0" err="1"/>
              <a:t>missing</a:t>
            </a:r>
            <a:r>
              <a:rPr lang="it-IT" sz="2800" dirty="0"/>
              <a:t>.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05AA5DA-FF40-4A49-8043-5198F29477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15" r="2714"/>
          <a:stretch/>
        </p:blipFill>
        <p:spPr>
          <a:xfrm>
            <a:off x="1519083" y="5099047"/>
            <a:ext cx="4645743" cy="52801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4B06126-1C0B-47E6-8307-F44B7D90ED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1372" y="4593140"/>
            <a:ext cx="9196667" cy="68663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6282AB5C-B627-4F9D-A35C-CEEAB39BC1EB}"/>
              </a:ext>
            </a:extLst>
          </p:cNvPr>
          <p:cNvSpPr/>
          <p:nvPr/>
        </p:nvSpPr>
        <p:spPr>
          <a:xfrm>
            <a:off x="7713406" y="8402128"/>
            <a:ext cx="2552029" cy="284671"/>
          </a:xfrm>
          <a:prstGeom prst="rect">
            <a:avLst/>
          </a:prstGeom>
          <a:solidFill>
            <a:srgbClr val="4472C4">
              <a:alpha val="7843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6E7188-8484-4687-B5F5-EE9BE6944480}"/>
              </a:ext>
            </a:extLst>
          </p:cNvPr>
          <p:cNvSpPr/>
          <p:nvPr/>
        </p:nvSpPr>
        <p:spPr>
          <a:xfrm>
            <a:off x="7713406" y="11174825"/>
            <a:ext cx="2552029" cy="284671"/>
          </a:xfrm>
          <a:prstGeom prst="rect">
            <a:avLst/>
          </a:prstGeom>
          <a:solidFill>
            <a:srgbClr val="4472C4">
              <a:alpha val="7843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F65870-36F9-4691-8C31-36D541E2E93A}"/>
              </a:ext>
            </a:extLst>
          </p:cNvPr>
          <p:cNvSpPr/>
          <p:nvPr/>
        </p:nvSpPr>
        <p:spPr>
          <a:xfrm>
            <a:off x="7713405" y="5629431"/>
            <a:ext cx="2552029" cy="284671"/>
          </a:xfrm>
          <a:prstGeom prst="rect">
            <a:avLst/>
          </a:prstGeom>
          <a:solidFill>
            <a:srgbClr val="4472C4">
              <a:alpha val="7843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8">
            <a:extLst>
              <a:ext uri="{FF2B5EF4-FFF2-40B4-BE49-F238E27FC236}">
                <a16:creationId xmlns:a16="http://schemas.microsoft.com/office/drawing/2014/main" id="{B04BC362-7D57-4BAB-87C3-677A6D8B20C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17" t="30898" r="77863" b="50168"/>
          <a:stretch/>
        </p:blipFill>
        <p:spPr>
          <a:xfrm>
            <a:off x="2871692" y="398207"/>
            <a:ext cx="3942064" cy="130984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193CD-2915-4143-82A2-750E741A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11</a:t>
            </a:fld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92AD3AF-56CE-4A2A-AD39-8ACB2FAF7CC8}"/>
              </a:ext>
            </a:extLst>
          </p:cNvPr>
          <p:cNvSpPr txBox="1"/>
          <p:nvPr/>
        </p:nvSpPr>
        <p:spPr>
          <a:xfrm>
            <a:off x="177527" y="11621728"/>
            <a:ext cx="161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86909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2EBFF4B-3D4F-43D9-BF03-164ECC916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714" y="5017435"/>
            <a:ext cx="15936572" cy="59255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ABB1442-C4D2-4DEB-895D-39AA80DF3B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1526119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ABB1442-C4D2-4DEB-895D-39AA80DF3B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26119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926FDC8-04F3-4583-822B-C2D4FF63B7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" y="152400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7822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7D1D0B-A516-4954-A5DC-5A341AFBA7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6256000" cy="208788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Alberi decisionali e gradient boosting</a:t>
            </a:r>
            <a:r>
              <a:rPr lang="it-IT" sz="1800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</a:t>
            </a:r>
            <a:endParaRPr lang="it-IT" sz="4400" dirty="0">
              <a:solidFill>
                <a:schemeClr val="bg1"/>
              </a:solidFill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8BA6A1-EFB6-4484-A7BF-AE1F6612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93" y="2788355"/>
            <a:ext cx="14928646" cy="8671141"/>
          </a:xfrm>
        </p:spPr>
        <p:txBody>
          <a:bodyPr>
            <a:normAutofit/>
          </a:bodyPr>
          <a:lstStyle/>
          <a:p>
            <a:r>
              <a:rPr lang="it-IT" sz="2800" dirty="0"/>
              <a:t>2 tipi di alberi decisionali, uno con pruning automatico ed un gradient boosting</a:t>
            </a:r>
          </a:p>
          <a:p>
            <a:r>
              <a:rPr lang="it-IT" sz="2800" dirty="0"/>
              <a:t>Massima profondità di 6 e una misura di foglia minima di 10</a:t>
            </a:r>
          </a:p>
          <a:p>
            <a:r>
              <a:rPr lang="it-IT" sz="2800" dirty="0"/>
              <a:t>Non abbiamo trattato i missing visto che questi modelli li supportano</a:t>
            </a:r>
          </a:p>
        </p:txBody>
      </p:sp>
      <p:pic>
        <p:nvPicPr>
          <p:cNvPr id="8" name="Immagine 8">
            <a:extLst>
              <a:ext uri="{FF2B5EF4-FFF2-40B4-BE49-F238E27FC236}">
                <a16:creationId xmlns:a16="http://schemas.microsoft.com/office/drawing/2014/main" id="{E9420171-3CA0-4F54-A1F0-912EBE2EACE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3433" t="8470" r="44363" b="63815"/>
          <a:stretch/>
        </p:blipFill>
        <p:spPr>
          <a:xfrm>
            <a:off x="719393" y="85295"/>
            <a:ext cx="2256503" cy="19172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C118-F3F7-40CB-B6A3-4B7640CE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12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80BEF8-EB98-41D2-B210-26C48D1E7339}"/>
              </a:ext>
            </a:extLst>
          </p:cNvPr>
          <p:cNvSpPr txBox="1"/>
          <p:nvPr/>
        </p:nvSpPr>
        <p:spPr>
          <a:xfrm>
            <a:off x="177527" y="11621728"/>
            <a:ext cx="161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85083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ABB1442-C4D2-4DEB-895D-39AA80DF3B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1526119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0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ABB1442-C4D2-4DEB-895D-39AA80DF3B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26119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926FDC8-04F3-4583-822B-C2D4FF63B7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" y="152400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7822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7D1D0B-A516-4954-A5DC-5A341AFBA7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6256000" cy="208788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Imputazione e transformazione</a:t>
            </a:r>
            <a:r>
              <a:rPr lang="it-IT" sz="2000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 </a:t>
            </a:r>
            <a:endParaRPr lang="it-IT" sz="4800" dirty="0">
              <a:solidFill>
                <a:schemeClr val="bg1"/>
              </a:solidFill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8BA6A1-EFB6-4484-A7BF-AE1F6612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93" y="2788355"/>
            <a:ext cx="14928646" cy="8671141"/>
          </a:xfrm>
        </p:spPr>
        <p:txBody>
          <a:bodyPr>
            <a:normAutofit/>
          </a:bodyPr>
          <a:lstStyle/>
          <a:p>
            <a:r>
              <a:rPr lang="it-IT" sz="2800" dirty="0"/>
              <a:t>Prima delle regressioni logistiche sui dataset, sono state imputate le </a:t>
            </a:r>
            <a:r>
              <a:rPr lang="it-IT" sz="2800" dirty="0" err="1"/>
              <a:t>covariate</a:t>
            </a:r>
            <a:r>
              <a:rPr lang="it-IT" sz="2800" dirty="0"/>
              <a:t> categoriche tramite alberi decisionali surrogati e le continue tramite mediana</a:t>
            </a:r>
          </a:p>
          <a:p>
            <a:r>
              <a:rPr lang="it-IT" sz="2800" dirty="0"/>
              <a:t>La trasformazione delle variabili è stata puoi effettuata per redistribuire l’asimmetria della covariata «prezzo» ed abbiamo raggrupato pesi, emissioni, consumi che erano distribuiti più uniformemente, alcuni con una curtosi alta</a:t>
            </a:r>
          </a:p>
          <a:p>
            <a:endParaRPr lang="it-IT" sz="2800" dirty="0"/>
          </a:p>
        </p:txBody>
      </p:sp>
      <p:pic>
        <p:nvPicPr>
          <p:cNvPr id="8" name="Immagine 5">
            <a:extLst>
              <a:ext uri="{FF2B5EF4-FFF2-40B4-BE49-F238E27FC236}">
                <a16:creationId xmlns:a16="http://schemas.microsoft.com/office/drawing/2014/main" id="{16719A44-6729-434E-A77E-C411C71E49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376" y="5550156"/>
            <a:ext cx="7996225" cy="18737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CE85A7D8-A150-4ED6-A389-E99610FC9D6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797" t="9144" r="2495" b="67625"/>
          <a:stretch/>
        </p:blipFill>
        <p:spPr>
          <a:xfrm>
            <a:off x="392983" y="7576820"/>
            <a:ext cx="7735015" cy="12288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EE3B85-991F-4231-8437-5D341C7EBC0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95" t="7912" r="1337" b="74015"/>
          <a:stretch/>
        </p:blipFill>
        <p:spPr>
          <a:xfrm>
            <a:off x="392983" y="8994436"/>
            <a:ext cx="7735015" cy="11373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3BDF66-8D1F-46C7-8336-72EC69E582D5}"/>
              </a:ext>
            </a:extLst>
          </p:cNvPr>
          <p:cNvSpPr txBox="1"/>
          <p:nvPr/>
        </p:nvSpPr>
        <p:spPr>
          <a:xfrm>
            <a:off x="4783394" y="7850945"/>
            <a:ext cx="22073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Emissioni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9AA8C-13CB-41D2-9F00-16CA4CAA9C96}"/>
              </a:ext>
            </a:extLst>
          </p:cNvPr>
          <p:cNvSpPr txBox="1"/>
          <p:nvPr/>
        </p:nvSpPr>
        <p:spPr>
          <a:xfrm>
            <a:off x="4783394" y="9237908"/>
            <a:ext cx="22073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Price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7CEF2D3-4BD8-43DC-B1FB-0BF051E27EC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14776" b="5425"/>
          <a:stretch/>
        </p:blipFill>
        <p:spPr>
          <a:xfrm>
            <a:off x="8454406" y="6376066"/>
            <a:ext cx="7175105" cy="48965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31F4FDF5-262E-4637-A615-8AA902912B6F}"/>
              </a:ext>
            </a:extLst>
          </p:cNvPr>
          <p:cNvSpPr/>
          <p:nvPr/>
        </p:nvSpPr>
        <p:spPr>
          <a:xfrm>
            <a:off x="8454406" y="7435133"/>
            <a:ext cx="3871466" cy="600478"/>
          </a:xfrm>
          <a:prstGeom prst="rect">
            <a:avLst/>
          </a:prstGeom>
          <a:solidFill>
            <a:srgbClr val="4472C4">
              <a:alpha val="7843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54DE6A3-2F3C-4FF2-8B0D-A84D3919F6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980" y="10235869"/>
            <a:ext cx="7735015" cy="1485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A11E85-AA9F-4F2B-B508-B8DF21DCC140}"/>
              </a:ext>
            </a:extLst>
          </p:cNvPr>
          <p:cNvSpPr txBox="1"/>
          <p:nvPr/>
        </p:nvSpPr>
        <p:spPr>
          <a:xfrm>
            <a:off x="4783394" y="10724636"/>
            <a:ext cx="22073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Consumo carburante</a:t>
            </a:r>
          </a:p>
        </p:txBody>
      </p:sp>
      <p:pic>
        <p:nvPicPr>
          <p:cNvPr id="18" name="Immagine 8">
            <a:extLst>
              <a:ext uri="{FF2B5EF4-FFF2-40B4-BE49-F238E27FC236}">
                <a16:creationId xmlns:a16="http://schemas.microsoft.com/office/drawing/2014/main" id="{E720FEE1-0629-4B38-9FD4-44654B7F3AA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526" t="71307" r="70312" b="17215"/>
          <a:stretch/>
        </p:blipFill>
        <p:spPr>
          <a:xfrm>
            <a:off x="12786697" y="732504"/>
            <a:ext cx="3277574" cy="698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B4A1A8-A3EB-48F4-A85F-A8486697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13</a:t>
            </a:fld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915E038-7075-4C36-88E2-732F8B065935}"/>
              </a:ext>
            </a:extLst>
          </p:cNvPr>
          <p:cNvSpPr txBox="1"/>
          <p:nvPr/>
        </p:nvSpPr>
        <p:spPr>
          <a:xfrm>
            <a:off x="177527" y="11621728"/>
            <a:ext cx="161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5280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ABB1442-C4D2-4DEB-895D-39AA80DF3B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1526119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ABB1442-C4D2-4DEB-895D-39AA80DF3B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26119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926FDC8-04F3-4583-822B-C2D4FF63B7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" y="152400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7822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7D1D0B-A516-4954-A5DC-5A341AFBA7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6256000" cy="208788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Regressioni e rete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8BA6A1-EFB6-4484-A7BF-AE1F6612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93" y="2788355"/>
            <a:ext cx="14928646" cy="8671141"/>
          </a:xfrm>
        </p:spPr>
        <p:txBody>
          <a:bodyPr>
            <a:normAutofit/>
          </a:bodyPr>
          <a:lstStyle/>
          <a:p>
            <a:r>
              <a:rPr lang="it-IT" sz="3200" dirty="0"/>
              <a:t>Sono stati dunque creati vari nodi di regressione </a:t>
            </a:r>
            <a:r>
              <a:rPr lang="it-IT" sz="3200" dirty="0" err="1"/>
              <a:t>backward</a:t>
            </a:r>
            <a:r>
              <a:rPr lang="it-IT" sz="3200" dirty="0"/>
              <a:t> e </a:t>
            </a:r>
            <a:r>
              <a:rPr lang="it-IT" sz="3200" dirty="0" err="1"/>
              <a:t>stepwise</a:t>
            </a:r>
            <a:r>
              <a:rPr lang="it-IT" sz="3200" dirty="0"/>
              <a:t> </a:t>
            </a:r>
          </a:p>
          <a:p>
            <a:r>
              <a:rPr lang="it-IT" sz="3200" dirty="0"/>
              <a:t>Sono state anche selezionate le variabili per il ridurne il numero in import alla rete neurale</a:t>
            </a:r>
          </a:p>
          <a:p>
            <a:endParaRPr lang="it-IT" sz="3200" dirty="0"/>
          </a:p>
        </p:txBody>
      </p:sp>
      <p:pic>
        <p:nvPicPr>
          <p:cNvPr id="6" name="Immagine 8">
            <a:extLst>
              <a:ext uri="{FF2B5EF4-FFF2-40B4-BE49-F238E27FC236}">
                <a16:creationId xmlns:a16="http://schemas.microsoft.com/office/drawing/2014/main" id="{ADC290B1-AEC4-4E5A-A29C-59590983BCE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66" t="54994" r="44385" b="-94"/>
          <a:stretch/>
        </p:blipFill>
        <p:spPr>
          <a:xfrm>
            <a:off x="2173748" y="5796116"/>
            <a:ext cx="12019936" cy="4274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A3627E-B559-441B-A924-CA50F5F3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14</a:t>
            </a:fld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F69CC2-5417-4BCB-BDF8-25B70C63A6A1}"/>
              </a:ext>
            </a:extLst>
          </p:cNvPr>
          <p:cNvSpPr txBox="1"/>
          <p:nvPr/>
        </p:nvSpPr>
        <p:spPr>
          <a:xfrm>
            <a:off x="177527" y="11621728"/>
            <a:ext cx="161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1591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ABB1442-C4D2-4DEB-895D-39AA80DF3B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1526119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ABB1442-C4D2-4DEB-895D-39AA80DF3B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26119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926FDC8-04F3-4583-822B-C2D4FF63B7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" y="152400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7822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7D1D0B-A516-4954-A5DC-5A341AFBA7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6256000" cy="208788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        Confronto tra modelli</a:t>
            </a:r>
            <a:r>
              <a:rPr lang="it-IT" sz="4000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 </a:t>
            </a:r>
            <a:endParaRPr lang="it-IT" dirty="0">
              <a:solidFill>
                <a:schemeClr val="bg1"/>
              </a:solidFill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6B979D-87C2-47B6-9900-F5C8686F7F21}"/>
              </a:ext>
            </a:extLst>
          </p:cNvPr>
          <p:cNvSpPr txBox="1"/>
          <p:nvPr/>
        </p:nvSpPr>
        <p:spPr>
          <a:xfrm>
            <a:off x="546783" y="2189555"/>
            <a:ext cx="15162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Durante l’assessment, abbiamo scelto come metodo di selezione la ROC, visto che vogliamo massimizzare TPR e minimizzare FPR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Il modello ad albero decisionale performa meglio su tutte le soglie, massimizzando AUC sempre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ROC ed anche ASE sono consistenti tra train e validation per tutti i modelli</a:t>
            </a:r>
          </a:p>
        </p:txBody>
      </p:sp>
      <p:pic>
        <p:nvPicPr>
          <p:cNvPr id="7" name="Segnaposto contenuto 1">
            <a:extLst>
              <a:ext uri="{FF2B5EF4-FFF2-40B4-BE49-F238E27FC236}">
                <a16:creationId xmlns:a16="http://schemas.microsoft.com/office/drawing/2014/main" id="{98DF2C5E-87ED-4339-B566-3AEC509FD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174625" y="3863553"/>
            <a:ext cx="8619879" cy="43689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magine 5">
            <a:extLst>
              <a:ext uri="{FF2B5EF4-FFF2-40B4-BE49-F238E27FC236}">
                <a16:creationId xmlns:a16="http://schemas.microsoft.com/office/drawing/2014/main" id="{81C8CB70-F809-491F-9760-56D5716E55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3806" y="4335913"/>
            <a:ext cx="7342194" cy="30817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magine 2">
            <a:extLst>
              <a:ext uri="{FF2B5EF4-FFF2-40B4-BE49-F238E27FC236}">
                <a16:creationId xmlns:a16="http://schemas.microsoft.com/office/drawing/2014/main" id="{A60D9813-713C-4E21-A28E-ED5CD43B36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625" y="8232533"/>
            <a:ext cx="15429169" cy="378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magine 8">
            <a:extLst>
              <a:ext uri="{FF2B5EF4-FFF2-40B4-BE49-F238E27FC236}">
                <a16:creationId xmlns:a16="http://schemas.microsoft.com/office/drawing/2014/main" id="{CD7E1C0F-17FF-47F5-BC50-B23D9989E4C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7630" t="37266" r="21556" b="46704"/>
          <a:stretch/>
        </p:blipFill>
        <p:spPr>
          <a:xfrm>
            <a:off x="174625" y="334256"/>
            <a:ext cx="3852172" cy="11100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A2738013-702A-41FA-8B69-B3E2265B8E1B}"/>
              </a:ext>
            </a:extLst>
          </p:cNvPr>
          <p:cNvSpPr/>
          <p:nvPr/>
        </p:nvSpPr>
        <p:spPr>
          <a:xfrm>
            <a:off x="4380272" y="8418890"/>
            <a:ext cx="781664" cy="3438854"/>
          </a:xfrm>
          <a:prstGeom prst="rect">
            <a:avLst/>
          </a:prstGeom>
          <a:solidFill>
            <a:srgbClr val="4472C4">
              <a:alpha val="7843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C3122FA-6754-4D29-89D9-58057262BED8}"/>
              </a:ext>
            </a:extLst>
          </p:cNvPr>
          <p:cNvSpPr/>
          <p:nvPr/>
        </p:nvSpPr>
        <p:spPr>
          <a:xfrm>
            <a:off x="7889209" y="8581679"/>
            <a:ext cx="781664" cy="3438854"/>
          </a:xfrm>
          <a:prstGeom prst="rect">
            <a:avLst/>
          </a:prstGeom>
          <a:solidFill>
            <a:srgbClr val="4472C4">
              <a:alpha val="7843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9E887F7A-6CD3-4FE2-A32E-731C8DC479A2}"/>
              </a:ext>
            </a:extLst>
          </p:cNvPr>
          <p:cNvSpPr/>
          <p:nvPr/>
        </p:nvSpPr>
        <p:spPr>
          <a:xfrm>
            <a:off x="13380525" y="8581679"/>
            <a:ext cx="781664" cy="3438854"/>
          </a:xfrm>
          <a:prstGeom prst="rect">
            <a:avLst/>
          </a:prstGeom>
          <a:solidFill>
            <a:srgbClr val="4472C4">
              <a:alpha val="7843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45009-138E-446B-B29E-9FB7E8C6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813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ABB1442-C4D2-4DEB-895D-39AA80DF3B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3959176"/>
              </p:ext>
            </p:extLst>
          </p:nvPr>
        </p:nvGraphicFramePr>
        <p:xfrm>
          <a:off x="2118" y="1526119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0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ABB1442-C4D2-4DEB-895D-39AA80DF3B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26119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926FDC8-04F3-4583-822B-C2D4FF63B7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" y="152400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7822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7D1D0B-A516-4954-A5DC-5A341AFBA7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6256000" cy="208788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           Scelta del cutoff</a:t>
            </a:r>
            <a:r>
              <a:rPr lang="it-IT" sz="4000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</a:t>
            </a:r>
            <a:endParaRPr lang="it-IT" dirty="0">
              <a:solidFill>
                <a:schemeClr val="bg1"/>
              </a:solidFill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8BA6A1-EFB6-4484-A7BF-AE1F6612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93" y="2227006"/>
            <a:ext cx="14928646" cy="9232491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Non avendo una matrice dei costi/profitti, è stato individuata la soglia in base al criterio statistico sul dataset di validation</a:t>
            </a:r>
          </a:p>
          <a:p>
            <a:r>
              <a:rPr lang="it-IT" sz="24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Nel nostro caso abbiamo voluto massimizzare la precision e sensitivity (ossia F)</a:t>
            </a:r>
          </a:p>
          <a:p>
            <a:r>
              <a:rPr lang="it-IT" sz="24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Abbiamo impostato presion = recall nel nodo di cutoff in SAS, ed esportato i dati di output delle soglie plottando le statistiche di classificazione al variare della soglia di cutoff comprendendo anche F ed </a:t>
            </a:r>
            <a:r>
              <a:rPr lang="it-IT" sz="2400" dirty="0" err="1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error</a:t>
            </a:r>
            <a:r>
              <a:rPr lang="it-IT" sz="24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rate.</a:t>
            </a:r>
          </a:p>
          <a:p>
            <a:r>
              <a:rPr lang="it-IT" sz="24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Abbiamo così scelto una soglia di cutoff di 0.69</a:t>
            </a:r>
          </a:p>
        </p:txBody>
      </p:sp>
      <p:pic>
        <p:nvPicPr>
          <p:cNvPr id="12" name="Immagine 8">
            <a:extLst>
              <a:ext uri="{FF2B5EF4-FFF2-40B4-BE49-F238E27FC236}">
                <a16:creationId xmlns:a16="http://schemas.microsoft.com/office/drawing/2014/main" id="{706E9DF1-0CDE-46DA-9420-7377F07501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9356" t="37266" r="283" b="46704"/>
          <a:stretch/>
        </p:blipFill>
        <p:spPr>
          <a:xfrm>
            <a:off x="206478" y="431924"/>
            <a:ext cx="5279470" cy="10429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5A007E-3006-4989-A0E7-0CD5CCADA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393" y="4936676"/>
            <a:ext cx="11085151" cy="68676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4351E1A-F012-4C31-B075-CCCDC3A02F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6080" y="4562547"/>
            <a:ext cx="6069919" cy="30669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441747-877A-4B30-88AB-C11B62EDD505}"/>
              </a:ext>
            </a:extLst>
          </p:cNvPr>
          <p:cNvCxnSpPr>
            <a:cxnSpLocks/>
          </p:cNvCxnSpPr>
          <p:nvPr/>
        </p:nvCxnSpPr>
        <p:spPr>
          <a:xfrm flipV="1">
            <a:off x="7388943" y="5721630"/>
            <a:ext cx="0" cy="5221672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DF74D9-86FE-4EE3-8679-600757FD4B4A}"/>
              </a:ext>
            </a:extLst>
          </p:cNvPr>
          <p:cNvSpPr txBox="1"/>
          <p:nvPr/>
        </p:nvSpPr>
        <p:spPr>
          <a:xfrm>
            <a:off x="6102298" y="5352298"/>
            <a:ext cx="234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Soglia scelta = 0.69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12828B7-11E4-432D-87C3-AE8E92FF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16</a:t>
            </a:fld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059FBDD-D20D-4A1F-9079-E22EEF11E45C}"/>
              </a:ext>
            </a:extLst>
          </p:cNvPr>
          <p:cNvSpPr txBox="1"/>
          <p:nvPr/>
        </p:nvSpPr>
        <p:spPr>
          <a:xfrm>
            <a:off x="177527" y="11621728"/>
            <a:ext cx="161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15262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ABB1442-C4D2-4DEB-895D-39AA80DF3B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1526119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9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ABB1442-C4D2-4DEB-895D-39AA80DF3B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26119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926FDC8-04F3-4583-822B-C2D4FF63B7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" y="152400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7822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7D1D0B-A516-4954-A5DC-5A341AFBA7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6256000" cy="208788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Scoring</a:t>
            </a:r>
          </a:p>
        </p:txBody>
      </p:sp>
      <p:pic>
        <p:nvPicPr>
          <p:cNvPr id="7" name="Immagine 8">
            <a:extLst>
              <a:ext uri="{FF2B5EF4-FFF2-40B4-BE49-F238E27FC236}">
                <a16:creationId xmlns:a16="http://schemas.microsoft.com/office/drawing/2014/main" id="{E4D7650A-31E1-4671-A0BE-7DA1500BA4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9356" t="50771" r="283" b="33834"/>
          <a:stretch/>
        </p:blipFill>
        <p:spPr>
          <a:xfrm>
            <a:off x="398207" y="543148"/>
            <a:ext cx="5279470" cy="10015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A67B8A-68F7-4130-AF0E-40C98C483321}"/>
              </a:ext>
            </a:extLst>
          </p:cNvPr>
          <p:cNvSpPr txBox="1"/>
          <p:nvPr/>
        </p:nvSpPr>
        <p:spPr>
          <a:xfrm>
            <a:off x="545690" y="2536723"/>
            <a:ext cx="805262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Il dataset di scoring è stato scaricato tramite scraping due/tre settimane più tardi del dataset iniziale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Abbiamo fatto preprocessing fuori da sas con le esatte stesse modalità del dataset di training/validation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Abbiamo dunque scritto del codice sas per applicare il cutoff sul dataset di scoring, come riportato negli </a:t>
            </a:r>
            <a:r>
              <a:rPr lang="it-IT" sz="2800" dirty="0" err="1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screenshot</a:t>
            </a:r>
            <a:r>
              <a:rPr lang="it-IT" sz="28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accanto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Decisione rappresenta la classificazione di scoring, questo dato è stato esportato da sas e salvato come xls nel dataset di partenza (dimostrazione). Questo ci consente di inviarlo ad utenti con il link all’annuncio per conttattare il venditore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AE3A804-9BD5-4633-BF5E-0CEECE7A39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803939"/>
              </p:ext>
            </p:extLst>
          </p:nvPr>
        </p:nvGraphicFramePr>
        <p:xfrm>
          <a:off x="3927475" y="10337800"/>
          <a:ext cx="847725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0" name="Worksheet" showAsIcon="1" r:id="rId9" imgW="380740" imgH="806335" progId="Excel.Sheet.12">
                  <p:embed/>
                </p:oleObj>
              </mc:Choice>
              <mc:Fallback>
                <p:oleObj name="Worksheet" showAsIcon="1" r:id="rId9" imgW="380740" imgH="80633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7475" y="10337800"/>
                        <a:ext cx="847725" cy="179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635EAC3-E102-40BD-AA86-B10E9773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17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2BF059C-76B9-4730-8125-CFC8C13AAC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2263" y="2210463"/>
            <a:ext cx="6946490" cy="388553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8064BF1-9FDD-4665-B120-9F1F2195A5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08299" y="5413410"/>
            <a:ext cx="3982803" cy="653588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37A2EB0-CFF4-46C6-921F-66C29AE421B1}"/>
              </a:ext>
            </a:extLst>
          </p:cNvPr>
          <p:cNvSpPr txBox="1"/>
          <p:nvPr/>
        </p:nvSpPr>
        <p:spPr>
          <a:xfrm>
            <a:off x="177527" y="11621728"/>
            <a:ext cx="161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83155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ABB1442-C4D2-4DEB-895D-39AA80DF3B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59276"/>
              </p:ext>
            </p:extLst>
          </p:nvPr>
        </p:nvGraphicFramePr>
        <p:xfrm>
          <a:off x="2118" y="1526119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26119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926FDC8-04F3-4583-822B-C2D4FF63B7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" y="152400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7822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6524-F002-4B0E-BF6C-A2D7EF238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94" y="2481661"/>
            <a:ext cx="14648426" cy="91400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4000" b="1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Quale autoveicoli a KM0 sono soggetti ad un maggiore sconto?</a:t>
            </a:r>
          </a:p>
          <a:p>
            <a:pPr marL="0" indent="0" algn="ctr">
              <a:buNone/>
            </a:pPr>
            <a:r>
              <a:rPr lang="it-IT" sz="32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</a:t>
            </a:r>
          </a:p>
          <a:p>
            <a:r>
              <a:rPr lang="it-IT" sz="28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Dal punto di vista di un possibile acquirente, vogliamo individuare modelli e caratteristiche di autoveicoli in pronta consegna per le quali vi sia una maggiore convenienza.</a:t>
            </a:r>
          </a:p>
          <a:p>
            <a:r>
              <a:rPr lang="it-IT" sz="28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Ad oggi, alcuni portali di annunci di autoveicoli (in questo progetto vedremo autoscout24.it) già offrono modelli per la classificazione di annunci (come in immagine) ma </a:t>
            </a:r>
            <a:r>
              <a:rPr lang="it-IT" sz="2800" u="sng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solo</a:t>
            </a:r>
            <a:r>
              <a:rPr lang="it-IT" sz="28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per veicoli usati.</a:t>
            </a:r>
            <a:endParaRPr lang="it-IT" sz="24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endParaRPr lang="it-IT" sz="32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endParaRPr lang="it-IT" sz="32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endParaRPr lang="it-IT" sz="32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endParaRPr lang="it-IT" sz="32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7D1D0B-A516-4954-A5DC-5A341AFBA7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6256000" cy="208788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Business target</a:t>
            </a:r>
            <a:r>
              <a:rPr lang="it-IT" sz="4000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 </a:t>
            </a:r>
            <a:endParaRPr lang="it-IT" dirty="0">
              <a:solidFill>
                <a:schemeClr val="bg1"/>
              </a:solidFill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DE754-A890-4056-B45F-085DAF5996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805" y="7519644"/>
            <a:ext cx="10192748" cy="35580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BC77A4-CB40-44CD-8D8C-E03762BF9AA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2812"/>
          <a:stretch/>
        </p:blipFill>
        <p:spPr>
          <a:xfrm>
            <a:off x="10560389" y="7108724"/>
            <a:ext cx="5565806" cy="1651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ED57D8-8D34-4C5C-9877-7A96DE8A48E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5820"/>
          <a:stretch/>
        </p:blipFill>
        <p:spPr>
          <a:xfrm>
            <a:off x="10560390" y="8910035"/>
            <a:ext cx="5565805" cy="30824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A7493A-1EE2-4D6A-981B-18F5173F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2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36259E-D502-447B-B0C7-F135FB142150}"/>
              </a:ext>
            </a:extLst>
          </p:cNvPr>
          <p:cNvSpPr txBox="1"/>
          <p:nvPr/>
        </p:nvSpPr>
        <p:spPr>
          <a:xfrm>
            <a:off x="177527" y="11621728"/>
            <a:ext cx="161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41090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EE9EE89-F613-43D1-B6D3-75BB20AAADF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08222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BF0382B-49EB-49DC-AA49-5CE61443E13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it-IT" sz="7822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  <a:sym typeface="ABBvoice" panose="020D06030205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B9F7F9-421F-4021-B359-A286E936D4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75324" y="4372334"/>
            <a:ext cx="3746857" cy="58684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EA3C70-4D21-44EB-87F1-5FAE3B1A8B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8566" y="4286097"/>
            <a:ext cx="4872117" cy="63996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C8B2FE-60D9-4CB5-9B89-FF2B8AA6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256000" cy="208788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6AFF-90BF-4304-B0C9-EFFCB94BF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599" y="2423160"/>
            <a:ext cx="14224546" cy="815521"/>
          </a:xfrm>
        </p:spPr>
        <p:txBody>
          <a:bodyPr>
            <a:normAutofit fontScale="92500" lnSpcReduction="20000"/>
          </a:bodyPr>
          <a:lstStyle/>
          <a:p>
            <a:r>
              <a:rPr lang="it-IT" sz="32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Abbiamo formato il dataset scaricando gli annunci direttamente dal portale Autoscout24 (leader di mercato in italia):</a:t>
            </a:r>
          </a:p>
          <a:p>
            <a:pPr marL="812810" lvl="1" indent="0">
              <a:buNone/>
            </a:pPr>
            <a:endParaRPr lang="it-IT" sz="24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lvl="1"/>
            <a:endParaRPr lang="it-IT" sz="24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lvl="1"/>
            <a:endParaRPr lang="it-IT" sz="2089" dirty="0"/>
          </a:p>
          <a:p>
            <a:endParaRPr lang="it-IT" sz="2800" dirty="0"/>
          </a:p>
          <a:p>
            <a:endParaRPr lang="it-IT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42456D-629E-428B-8013-05DEDFD4E517}"/>
              </a:ext>
            </a:extLst>
          </p:cNvPr>
          <p:cNvSpPr txBox="1"/>
          <p:nvPr/>
        </p:nvSpPr>
        <p:spPr>
          <a:xfrm>
            <a:off x="7302267" y="8330738"/>
            <a:ext cx="3988424" cy="18368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8755815-A21E-4CBC-8A72-729647301EA2}"/>
              </a:ext>
            </a:extLst>
          </p:cNvPr>
          <p:cNvSpPr/>
          <p:nvPr/>
        </p:nvSpPr>
        <p:spPr>
          <a:xfrm>
            <a:off x="11350542" y="8284700"/>
            <a:ext cx="932256" cy="4515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480AC4-5DA8-46C1-BAD8-6ADD46EA7C44}"/>
              </a:ext>
            </a:extLst>
          </p:cNvPr>
          <p:cNvSpPr txBox="1"/>
          <p:nvPr/>
        </p:nvSpPr>
        <p:spPr>
          <a:xfrm>
            <a:off x="8699918" y="9192654"/>
            <a:ext cx="2780882" cy="65542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40825-5C1E-4748-ACDE-749119DEC3C6}"/>
              </a:ext>
            </a:extLst>
          </p:cNvPr>
          <p:cNvSpPr txBox="1"/>
          <p:nvPr/>
        </p:nvSpPr>
        <p:spPr>
          <a:xfrm>
            <a:off x="7302267" y="8351847"/>
            <a:ext cx="2030419" cy="32075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51CE9-AC39-43B3-9602-5A8E0973BCA0}"/>
              </a:ext>
            </a:extLst>
          </p:cNvPr>
          <p:cNvSpPr txBox="1"/>
          <p:nvPr/>
        </p:nvSpPr>
        <p:spPr>
          <a:xfrm>
            <a:off x="8820179" y="8672601"/>
            <a:ext cx="916047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7B3C1-354E-44EC-A777-152CF2FE4C1D}"/>
              </a:ext>
            </a:extLst>
          </p:cNvPr>
          <p:cNvSpPr txBox="1"/>
          <p:nvPr/>
        </p:nvSpPr>
        <p:spPr>
          <a:xfrm>
            <a:off x="7338298" y="9798302"/>
            <a:ext cx="1828233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BB404-627E-4362-B46A-4989289A6CEA}"/>
              </a:ext>
            </a:extLst>
          </p:cNvPr>
          <p:cNvSpPr txBox="1"/>
          <p:nvPr/>
        </p:nvSpPr>
        <p:spPr>
          <a:xfrm>
            <a:off x="12300810" y="4339139"/>
            <a:ext cx="21533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3EBC73-FDCB-4DB2-A288-37DCC85BCE82}"/>
              </a:ext>
            </a:extLst>
          </p:cNvPr>
          <p:cNvSpPr txBox="1"/>
          <p:nvPr/>
        </p:nvSpPr>
        <p:spPr>
          <a:xfrm>
            <a:off x="12375324" y="6670304"/>
            <a:ext cx="3746856" cy="244271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B641E4-2D7E-45A6-8545-D9D3102294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375" y="171729"/>
            <a:ext cx="3279774" cy="17444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EA3BB34-EAD5-4BD6-B8AB-CF472F486E38}"/>
              </a:ext>
            </a:extLst>
          </p:cNvPr>
          <p:cNvSpPr txBox="1"/>
          <p:nvPr/>
        </p:nvSpPr>
        <p:spPr>
          <a:xfrm>
            <a:off x="6461976" y="3562334"/>
            <a:ext cx="482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Pagina di ricerca annunci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16A626-2B8D-43F4-AFCD-7F926DDE4C78}"/>
              </a:ext>
            </a:extLst>
          </p:cNvPr>
          <p:cNvSpPr txBox="1"/>
          <p:nvPr/>
        </p:nvSpPr>
        <p:spPr>
          <a:xfrm>
            <a:off x="13115738" y="3573961"/>
            <a:ext cx="236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Dettaglio annuncio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71D153B-029E-474B-8C88-61111190A29C}"/>
              </a:ext>
            </a:extLst>
          </p:cNvPr>
          <p:cNvSpPr txBox="1">
            <a:spLocks/>
          </p:cNvSpPr>
          <p:nvPr/>
        </p:nvSpPr>
        <p:spPr>
          <a:xfrm>
            <a:off x="1117599" y="3544957"/>
            <a:ext cx="4435213" cy="69691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In fase di scraping abbiamo filtrato gli annunci più recenti pubblicati </a:t>
            </a:r>
            <a:r>
              <a:rPr lang="it-IT" sz="2800" b="1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solo in provincia di milano e dintorni (100 km di raggio)</a:t>
            </a:r>
          </a:p>
          <a:p>
            <a:r>
              <a:rPr lang="it-IT" sz="28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Siccome </a:t>
            </a:r>
            <a:r>
              <a:rPr lang="it-IT" sz="2800" dirty="0" err="1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autoscout</a:t>
            </a:r>
            <a:r>
              <a:rPr lang="it-IT" sz="28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fornisce solo i primi 400 risultati per query, abbiamo utilizzato una combinazione di filtri come carrozzeria, alimentazione, tipo veicolo (KM0 e nuovo) per comporre il dataset di circa 7000 osservazioni.</a:t>
            </a:r>
          </a:p>
          <a:p>
            <a:endParaRPr lang="it-IT" sz="28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EFC6EA-6B1B-42A1-B016-E9BC73729F1D}"/>
              </a:ext>
            </a:extLst>
          </p:cNvPr>
          <p:cNvSpPr/>
          <p:nvPr/>
        </p:nvSpPr>
        <p:spPr>
          <a:xfrm>
            <a:off x="1145981" y="10792215"/>
            <a:ext cx="12461358" cy="120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Abbiamo cercato di considerare tutte le possibili variabili presenti negli annunci, scartando però equipaggiamenti inseriti opzionalmente dall’utente</a:t>
            </a:r>
          </a:p>
          <a:p>
            <a:pPr algn="ctr"/>
            <a:r>
              <a:rPr lang="it-IT" sz="2400" b="1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(i cosidetti «optional»)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73B853-0939-48DE-B2E4-0AEC5A29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3</a:t>
            </a:fld>
            <a:endParaRPr lang="it-IT" dirty="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7A455E09-F1B0-4F23-891A-53A93609A99F}"/>
              </a:ext>
            </a:extLst>
          </p:cNvPr>
          <p:cNvSpPr/>
          <p:nvPr/>
        </p:nvSpPr>
        <p:spPr>
          <a:xfrm>
            <a:off x="13845262" y="9325127"/>
            <a:ext cx="1060909" cy="88742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4AB463E-BDBB-400E-82CB-2B9CC33EFC92}"/>
              </a:ext>
            </a:extLst>
          </p:cNvPr>
          <p:cNvSpPr txBox="1"/>
          <p:nvPr/>
        </p:nvSpPr>
        <p:spPr>
          <a:xfrm>
            <a:off x="177527" y="11621728"/>
            <a:ext cx="161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26874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ABB1442-C4D2-4DEB-895D-39AA80DF3B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1526119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ABB1442-C4D2-4DEB-895D-39AA80DF3B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26119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926FDC8-04F3-4583-822B-C2D4FF63B7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" y="152400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7822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6524-F002-4B0E-BF6C-A2D7EF238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93" y="2481661"/>
            <a:ext cx="14722167" cy="9140067"/>
          </a:xfrm>
        </p:spPr>
        <p:txBody>
          <a:bodyPr>
            <a:normAutofit/>
          </a:bodyPr>
          <a:lstStyle/>
          <a:p>
            <a:endParaRPr lang="it-IT" sz="32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endParaRPr lang="it-IT" sz="32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endParaRPr lang="it-IT" sz="32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7D1D0B-A516-4954-A5DC-5A341AFBA7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6256000" cy="208788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Preprocessing I  </a:t>
            </a:r>
            <a:endParaRPr lang="it-IT" sz="11500" dirty="0">
              <a:solidFill>
                <a:schemeClr val="bg1"/>
              </a:solidFill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2204BA-3419-4192-B9BD-42DC1385161D}"/>
              </a:ext>
            </a:extLst>
          </p:cNvPr>
          <p:cNvSpPr txBox="1">
            <a:spLocks/>
          </p:cNvSpPr>
          <p:nvPr/>
        </p:nvSpPr>
        <p:spPr>
          <a:xfrm>
            <a:off x="1117599" y="2423156"/>
            <a:ext cx="14224546" cy="88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Una volta scaricati i dati, abbiamo effettuato un’estensiva pulizia tramite OpenRefine. Ad esempio, sono stati risolti i seguenti problemi:</a:t>
            </a:r>
          </a:p>
          <a:p>
            <a:pPr lvl="1"/>
            <a:r>
              <a:rPr lang="it-IT" sz="20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Trasformati i valori </a:t>
            </a:r>
            <a:r>
              <a:rPr lang="it-IT" sz="2000" dirty="0" err="1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missing</a:t>
            </a:r>
            <a:r>
              <a:rPr lang="it-IT" sz="20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per veicoli elettrici dei campi numero di marce cilindrata ed emissioni</a:t>
            </a:r>
          </a:p>
          <a:p>
            <a:pPr lvl="1"/>
            <a:r>
              <a:rPr lang="it-IT" sz="20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Uniformate le codifiche di alimentazione</a:t>
            </a:r>
          </a:p>
          <a:p>
            <a:pPr lvl="1"/>
            <a:r>
              <a:rPr lang="it-IT" sz="20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Esclusi outlier nei prezzi (ad esempio annunci ad 1€)</a:t>
            </a:r>
          </a:p>
          <a:p>
            <a:pPr lvl="1"/>
            <a:r>
              <a:rPr lang="it-IT" sz="20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Esclusi errori di annunci senza marca o modello (prettamente errori dello scraper)</a:t>
            </a:r>
          </a:p>
          <a:p>
            <a:pPr lvl="1"/>
            <a:r>
              <a:rPr lang="it-IT" sz="20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Sistemazione formato dati (numerico, stringa, etc)</a:t>
            </a:r>
          </a:p>
          <a:p>
            <a:pPr lvl="1"/>
            <a:r>
              <a:rPr lang="it-IT" sz="20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Uniformato consumo carburante</a:t>
            </a:r>
          </a:p>
          <a:p>
            <a:pPr lvl="1"/>
            <a:r>
              <a:rPr lang="it-IT" sz="20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… altri campi mancanti sempre tramite approccio deterministico</a:t>
            </a:r>
          </a:p>
          <a:p>
            <a:r>
              <a:rPr lang="it-IT" sz="20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Questo ci ha consentito di familiarizzare meglio con il dataset e le varibili in gioco</a:t>
            </a:r>
          </a:p>
          <a:p>
            <a:pPr marL="812810" lvl="1" indent="0">
              <a:buFont typeface="Arial" panose="020B0604020202020204" pitchFamily="34" charset="0"/>
              <a:buNone/>
            </a:pPr>
            <a:endParaRPr lang="it-IT" sz="20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lvl="1"/>
            <a:endParaRPr lang="it-IT" sz="20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lvl="1"/>
            <a:endParaRPr lang="it-IT" sz="20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endParaRPr lang="it-IT" sz="20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endParaRPr lang="it-IT" sz="20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76638-126C-436D-976C-5FFA9E6228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7471" y="6445483"/>
            <a:ext cx="13540930" cy="4938205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9D6400-C5B2-4878-915E-67AE08FFC3A0}"/>
              </a:ext>
            </a:extLst>
          </p:cNvPr>
          <p:cNvSpPr/>
          <p:nvPr/>
        </p:nvSpPr>
        <p:spPr>
          <a:xfrm>
            <a:off x="1456405" y="10665296"/>
            <a:ext cx="13823061" cy="1204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In generale, abbiamo cercato di ridurre i missing tramite approcci deterministici il più possibile visto che nel nostro caso non rappresentano informazioni aggiuntive ma puramente mancanze da parte di chi ha pubblicato gli annunci</a:t>
            </a:r>
          </a:p>
        </p:txBody>
      </p:sp>
      <p:pic>
        <p:nvPicPr>
          <p:cNvPr id="13" name="Picture 12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F7704C54-B1D9-43B9-B97D-1C7E1619E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099" y="477273"/>
            <a:ext cx="4457143" cy="113333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05179-AFBD-40BF-9F97-184AB65B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4</a:t>
            </a:fld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08D6293-BD67-41CB-B16A-07677FDDBC21}"/>
              </a:ext>
            </a:extLst>
          </p:cNvPr>
          <p:cNvSpPr txBox="1"/>
          <p:nvPr/>
        </p:nvSpPr>
        <p:spPr>
          <a:xfrm>
            <a:off x="177527" y="11621728"/>
            <a:ext cx="161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05244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ABB1442-C4D2-4DEB-895D-39AA80DF3B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1526119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ABB1442-C4D2-4DEB-895D-39AA80DF3B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26119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926FDC8-04F3-4583-822B-C2D4FF63B7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" y="152400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7822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7D1D0B-A516-4954-A5DC-5A341AFBA7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6256000" cy="208788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600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Preprocessing </a:t>
            </a:r>
            <a:r>
              <a:rPr lang="it-IT" sz="6000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II</a:t>
            </a:r>
            <a:endParaRPr lang="it-IT" sz="6600" dirty="0">
              <a:solidFill>
                <a:schemeClr val="bg1"/>
              </a:solidFill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8BEA74-A388-44B1-8A59-E021E7B7D178}"/>
              </a:ext>
            </a:extLst>
          </p:cNvPr>
          <p:cNvSpPr txBox="1">
            <a:spLocks/>
          </p:cNvSpPr>
          <p:nvPr/>
        </p:nvSpPr>
        <p:spPr>
          <a:xfrm>
            <a:off x="807338" y="2511646"/>
            <a:ext cx="14737462" cy="9139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b="1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Individuazione variable target: </a:t>
            </a:r>
            <a:r>
              <a:rPr lang="it-IT" sz="28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avendo scaricato gli annunci di veicoli nuovi e </a:t>
            </a:r>
            <a:r>
              <a:rPr lang="it-IT" sz="2800" dirty="0" err="1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preimmatricolati</a:t>
            </a:r>
            <a:r>
              <a:rPr lang="it-IT" sz="28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abbiamo effettuato una inner join per mantere solo i modelli presenti in entrambe le tipologie.</a:t>
            </a:r>
          </a:p>
          <a:p>
            <a:r>
              <a:rPr lang="it-IT" sz="28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Abbiamo dunque calcolato il prezzo mediano per modello di autoveicolo nuovo come baseline, e calcolato lo sconto per ogni singola osservazione a KM0. Dunque abbiamo  calcolato le % di sconto sul prezzo nuovo per singola osservazione a KM0, le quali sono distribuite nel dataset come segue:</a:t>
            </a:r>
          </a:p>
          <a:p>
            <a:endParaRPr lang="it-IT" sz="20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lvl="1"/>
            <a:endParaRPr lang="it-IT" sz="20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lvl="1"/>
            <a:endParaRPr lang="it-IT" sz="2000" dirty="0"/>
          </a:p>
          <a:p>
            <a:endParaRPr lang="it-IT" sz="2000" dirty="0"/>
          </a:p>
          <a:p>
            <a:endParaRPr lang="it-IT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E376C4-0409-486C-9B23-56E7033384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7342" y="5849555"/>
            <a:ext cx="7264104" cy="46339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447C05-2E7A-43C2-A6E9-1E02B065624D}"/>
              </a:ext>
            </a:extLst>
          </p:cNvPr>
          <p:cNvCxnSpPr>
            <a:cxnSpLocks/>
          </p:cNvCxnSpPr>
          <p:nvPr/>
        </p:nvCxnSpPr>
        <p:spPr>
          <a:xfrm flipV="1">
            <a:off x="9070258" y="6754761"/>
            <a:ext cx="0" cy="24039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283608-BCE2-4B8A-A0AF-3A3E27834AEE}"/>
              </a:ext>
            </a:extLst>
          </p:cNvPr>
          <p:cNvSpPr txBox="1"/>
          <p:nvPr/>
        </p:nvSpPr>
        <p:spPr>
          <a:xfrm>
            <a:off x="8627811" y="6385429"/>
            <a:ext cx="88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&gt;10%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141CE1-D9DC-4299-A74B-F559D25C00C3}"/>
              </a:ext>
            </a:extLst>
          </p:cNvPr>
          <p:cNvSpPr/>
          <p:nvPr/>
        </p:nvSpPr>
        <p:spPr>
          <a:xfrm>
            <a:off x="1106129" y="10716431"/>
            <a:ext cx="14217437" cy="1344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Dunque la variabile dipendente è stata dicotomizzata in base alla soglia del 10%.</a:t>
            </a:r>
          </a:p>
          <a:p>
            <a:pPr algn="ctr"/>
            <a:r>
              <a:rPr lang="it-IT" sz="2400" b="1" dirty="0"/>
              <a:t>Vi è un duplice motivo di business per questa scelta: abbiamo reputato che 10% sia una soglia accettabile di sconto, in più è lo sconto minimo necessario per accedere a incentivi della RL del decreto rilancio</a:t>
            </a:r>
            <a:endParaRPr lang="it-IT" b="1" dirty="0"/>
          </a:p>
        </p:txBody>
      </p:sp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7F8137EC-4C22-4CE7-95EA-4CECF55A45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988" y="467377"/>
            <a:ext cx="2173134" cy="12169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17DCA6-FDDB-4A57-B0D4-BBCEAF1E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5</a:t>
            </a:fld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027DDBE-2886-46C4-8DC5-69BFCFD6133B}"/>
              </a:ext>
            </a:extLst>
          </p:cNvPr>
          <p:cNvSpPr txBox="1"/>
          <p:nvPr/>
        </p:nvSpPr>
        <p:spPr>
          <a:xfrm>
            <a:off x="177527" y="11621728"/>
            <a:ext cx="161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73920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ABB1442-C4D2-4DEB-895D-39AA80DF3B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1526119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ABB1442-C4D2-4DEB-895D-39AA80DF3B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26119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926FDC8-04F3-4583-822B-C2D4FF63B7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" y="152400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7822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7D1D0B-A516-4954-A5DC-5A341AFBA7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6256000" cy="208788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Overall diagram</a:t>
            </a:r>
            <a:r>
              <a:rPr lang="it-IT" sz="4000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 </a:t>
            </a:r>
            <a:endParaRPr lang="it-IT" dirty="0">
              <a:solidFill>
                <a:schemeClr val="bg1"/>
              </a:solidFill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79BAB34-FB21-4C60-BEE7-1E0365D88A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498418"/>
            <a:ext cx="16256000" cy="60823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F8B04F-B5D2-4CB5-85FC-15D74DD939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947" y="620268"/>
            <a:ext cx="2121408" cy="84734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642052-FD15-420C-96DA-D89B7570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6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EC2B88A-FAD8-4FBA-835F-3D2B2CF57839}"/>
              </a:ext>
            </a:extLst>
          </p:cNvPr>
          <p:cNvSpPr txBox="1"/>
          <p:nvPr/>
        </p:nvSpPr>
        <p:spPr>
          <a:xfrm>
            <a:off x="177527" y="11621728"/>
            <a:ext cx="161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18067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ABB1442-C4D2-4DEB-895D-39AA80DF3B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1526119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ABB1442-C4D2-4DEB-895D-39AA80DF3B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26119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926FDC8-04F3-4583-822B-C2D4FF63B7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" y="152400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7822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7D1D0B-A516-4954-A5DC-5A341AFBA7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6256000" cy="208788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SAS </a:t>
            </a:r>
            <a:r>
              <a:rPr lang="it-IT" sz="4000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 </a:t>
            </a:r>
            <a:endParaRPr lang="it-IT" dirty="0">
              <a:solidFill>
                <a:schemeClr val="bg1"/>
              </a:solidFill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8BA6A1-EFB6-4484-A7BF-AE1F6612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93" y="2788355"/>
            <a:ext cx="14928646" cy="8671141"/>
          </a:xfrm>
        </p:spPr>
        <p:txBody>
          <a:bodyPr>
            <a:normAutofit/>
          </a:bodyPr>
          <a:lstStyle/>
          <a:p>
            <a:r>
              <a:rPr lang="it-IT" sz="2800" dirty="0"/>
              <a:t>Il dataset è stato dunque importato su SAS come xlsx e salvato come dataset di sas</a:t>
            </a:r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r>
              <a:rPr lang="it-IT" sz="2800" dirty="0"/>
              <a:t>Le seguenti sono le variabili e target presenti nel dataset: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FEDB7A8-EFC1-4908-AB1E-84A07A5028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1222" y="3248923"/>
            <a:ext cx="5975200" cy="196352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C04E844-10C7-4282-A9F7-CB19BCADC64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8491" r="58450" b="1973"/>
          <a:stretch/>
        </p:blipFill>
        <p:spPr>
          <a:xfrm>
            <a:off x="4221221" y="5673012"/>
            <a:ext cx="5975199" cy="61711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ECCE076-DB74-479A-B7C7-82EB39875CD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557" r="90383" b="86565"/>
          <a:stretch/>
        </p:blipFill>
        <p:spPr>
          <a:xfrm>
            <a:off x="5191433" y="773931"/>
            <a:ext cx="1563330" cy="54001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EB10B2-6912-4773-A7B3-07CADDB7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7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2211426-6D19-4E11-814A-6088EF943DCC}"/>
              </a:ext>
            </a:extLst>
          </p:cNvPr>
          <p:cNvSpPr txBox="1"/>
          <p:nvPr/>
        </p:nvSpPr>
        <p:spPr>
          <a:xfrm>
            <a:off x="177527" y="11621728"/>
            <a:ext cx="161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95549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ABB1442-C4D2-4DEB-895D-39AA80DF3B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1526119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ABB1442-C4D2-4DEB-895D-39AA80DF3B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26119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926FDC8-04F3-4583-822B-C2D4FF63B7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" y="152400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7822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7D1D0B-A516-4954-A5DC-5A341AFBA7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6256000" cy="208788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Esplorative </a:t>
            </a:r>
            <a:r>
              <a:rPr lang="it-IT" sz="4000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 </a:t>
            </a:r>
            <a:endParaRPr lang="it-IT" dirty="0">
              <a:solidFill>
                <a:schemeClr val="bg1"/>
              </a:solidFill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8BA6A1-EFB6-4484-A7BF-AE1F6612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93" y="2374490"/>
            <a:ext cx="14928646" cy="9574801"/>
          </a:xfrm>
        </p:spPr>
        <p:txBody>
          <a:bodyPr>
            <a:normAutofit/>
          </a:bodyPr>
          <a:lstStyle/>
          <a:p>
            <a:r>
              <a:rPr lang="it-IT" sz="2800" dirty="0"/>
              <a:t>Tramite il nodo di statistiche esplorative abbiamo effettuato un test X^2 di associazione X-Y:</a:t>
            </a:r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</p:txBody>
      </p:sp>
      <p:pic>
        <p:nvPicPr>
          <p:cNvPr id="12" name="Immagine 8">
            <a:extLst>
              <a:ext uri="{FF2B5EF4-FFF2-40B4-BE49-F238E27FC236}">
                <a16:creationId xmlns:a16="http://schemas.microsoft.com/office/drawing/2014/main" id="{1FB4034D-5DC2-4AAF-BA5D-292680C1E12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557" r="78317" b="68043"/>
          <a:stretch/>
        </p:blipFill>
        <p:spPr>
          <a:xfrm>
            <a:off x="1578077" y="8701"/>
            <a:ext cx="3524865" cy="1887981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389BB95-972F-447E-8B8F-416D5411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8</a:t>
            </a:fld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2E7C82D-5725-4D72-880F-2B3C750390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4799" y="8847204"/>
            <a:ext cx="10058400" cy="246697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676BC57-9F06-487E-A5AD-D91FDD8E3E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2266" y="3192418"/>
            <a:ext cx="9686925" cy="501967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F154DA4-D682-4DB4-A8B4-5C832976F458}"/>
              </a:ext>
            </a:extLst>
          </p:cNvPr>
          <p:cNvSpPr txBox="1"/>
          <p:nvPr/>
        </p:nvSpPr>
        <p:spPr>
          <a:xfrm>
            <a:off x="177527" y="11621728"/>
            <a:ext cx="161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76128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ABB1442-C4D2-4DEB-895D-39AA80DF3B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1526119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ABB1442-C4D2-4DEB-895D-39AA80DF3B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26119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926FDC8-04F3-4583-822B-C2D4FF63B7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" y="152400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7822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7D1D0B-A516-4954-A5DC-5A341AFBA7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6256000" cy="208788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Esplorative </a:t>
            </a:r>
            <a:r>
              <a:rPr lang="it-IT" sz="4000" dirty="0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  </a:t>
            </a:r>
            <a:endParaRPr lang="it-IT" dirty="0">
              <a:solidFill>
                <a:schemeClr val="bg1"/>
              </a:solidFill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8BA6A1-EFB6-4484-A7BF-AE1F6612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93" y="2374490"/>
            <a:ext cx="14928646" cy="9574801"/>
          </a:xfrm>
        </p:spPr>
        <p:txBody>
          <a:bodyPr>
            <a:normAutofit lnSpcReduction="10000"/>
          </a:bodyPr>
          <a:lstStyle/>
          <a:p>
            <a:r>
              <a:rPr lang="it-IT" sz="2800" dirty="0"/>
              <a:t>Tramite il nodo di statistiche esplorative abbiamo effettuato un test X^2 di associazione X-Y:</a:t>
            </a:r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r>
              <a:rPr lang="it-IT" sz="2800" dirty="0"/>
              <a:t>Abbiamo dunque accettato l’ipotesi nulla (ovvero mancanza di dipendenza) per le covariate conditional_on_price e veicolo_per_non_fumatori, questo ha senso anche dal punto di vista del business.</a:t>
            </a:r>
          </a:p>
          <a:p>
            <a:r>
              <a:rPr lang="it-IT" sz="2800" dirty="0"/>
              <a:t>Inoltre, la covariabile marca è stata rifiutata, perché ridondante rispetto a Modello, visto che ad ogni modello corrisponde una ed una sola marca, e non vi sono problemi di missing o qualità di input.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F0646B2-B201-4D24-9A8E-BAA06F05470D}"/>
              </a:ext>
            </a:extLst>
          </p:cNvPr>
          <p:cNvSpPr/>
          <p:nvPr/>
        </p:nvSpPr>
        <p:spPr>
          <a:xfrm>
            <a:off x="6809083" y="5277464"/>
            <a:ext cx="1622322" cy="1283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67C3C79-46B8-4B48-BBB8-FE41D7645B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4646" y="3077829"/>
            <a:ext cx="5118310" cy="57886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magine 8">
            <a:extLst>
              <a:ext uri="{FF2B5EF4-FFF2-40B4-BE49-F238E27FC236}">
                <a16:creationId xmlns:a16="http://schemas.microsoft.com/office/drawing/2014/main" id="{1FB4034D-5DC2-4AAF-BA5D-292680C1E12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557" r="78317" b="68043"/>
          <a:stretch/>
        </p:blipFill>
        <p:spPr>
          <a:xfrm>
            <a:off x="1578077" y="8701"/>
            <a:ext cx="3524865" cy="1887981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389BB95-972F-447E-8B8F-416D5411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206D-2104-4DA0-B453-52F9B4D2DEBE}" type="slidenum">
              <a:rPr lang="it-IT" smtClean="0"/>
              <a:t>9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ADED178-325E-4867-B53C-3DF180FD10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0526" y="3077829"/>
            <a:ext cx="4791075" cy="5429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D9981E-4E8B-40B6-96AE-440D64AE0244}"/>
              </a:ext>
            </a:extLst>
          </p:cNvPr>
          <p:cNvSpPr/>
          <p:nvPr/>
        </p:nvSpPr>
        <p:spPr>
          <a:xfrm>
            <a:off x="1949121" y="7657350"/>
            <a:ext cx="4188542" cy="176980"/>
          </a:xfrm>
          <a:prstGeom prst="rect">
            <a:avLst/>
          </a:prstGeom>
          <a:solidFill>
            <a:srgbClr val="4472C4">
              <a:alpha val="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0CEAF-560D-4B07-B703-795A5C05AF9D}"/>
              </a:ext>
            </a:extLst>
          </p:cNvPr>
          <p:cNvSpPr/>
          <p:nvPr/>
        </p:nvSpPr>
        <p:spPr>
          <a:xfrm>
            <a:off x="1923044" y="8162628"/>
            <a:ext cx="4188542" cy="176980"/>
          </a:xfrm>
          <a:prstGeom prst="rect">
            <a:avLst/>
          </a:prstGeom>
          <a:solidFill>
            <a:srgbClr val="4472C4">
              <a:alpha val="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558BD50-866C-456E-AE53-9D8E864AF908}"/>
              </a:ext>
            </a:extLst>
          </p:cNvPr>
          <p:cNvSpPr txBox="1"/>
          <p:nvPr/>
        </p:nvSpPr>
        <p:spPr>
          <a:xfrm>
            <a:off x="177527" y="11621728"/>
            <a:ext cx="161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527021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FbQ7u6dYZKEfVnUGH5W4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ALjTO8EDQp3tUzKVIdJS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Q6y486PRZ6YPzkqpxbIR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986DfVdG3jgsWBlH51e7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qbQIcFzlivB99DWBj7p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UL50GBQiBRkUT5QYgEN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AI696gaE4lXoZu8cUez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fN.CaOWtGJoAgNGU35X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_7YurpjczBSQaMgpt8G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6oghr6EXVTe5z0uD2Sg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XF0IWsxfizByeheMrbs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_7YurpjczBSQaMgpt8G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_7YurpjczBSQaMgpt8G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_7YurpjczBSQaMgpt8G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_7YurpjczBSQaMgpt8G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_7YurpjczBSQaMgpt8G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_7YurpjczBSQaMgpt8G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_7YurpjczBSQaMgpt8G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_7YurpjczBSQaMgpt8G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_7YurpjczBSQaMgpt8G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5glqaz9ENUOXTJss3WB6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_7YurpjczBSQaMgpt8G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_7YurpjczBSQaMgpt8G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_7YurpjczBSQaMgpt8G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_7YurpjczBSQaMgpt8G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_7YurpjczBSQaMgpt8G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UopFPbXisPbkrrDPY97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CvNLUeslDPBDkzXdUbP1w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1135</Words>
  <Application>Microsoft Office PowerPoint</Application>
  <PresentationFormat>Custom</PresentationFormat>
  <Paragraphs>178</Paragraphs>
  <Slides>17</Slides>
  <Notes>17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ABBvoice</vt:lpstr>
      <vt:lpstr>Arial</vt:lpstr>
      <vt:lpstr>Calibri</vt:lpstr>
      <vt:lpstr>Calibri Light</vt:lpstr>
      <vt:lpstr>Office Theme</vt:lpstr>
      <vt:lpstr>think-cell Slide</vt:lpstr>
      <vt:lpstr>Worksheet</vt:lpstr>
      <vt:lpstr>Data mining</vt:lpstr>
      <vt:lpstr>PowerPoint Presentation</vt:lpstr>
      <vt:lpstr>Scraping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&amp; analytics - homework Autoscout24 scraping</dc:title>
  <dc:creator>Simone Zambetti</dc:creator>
  <cp:lastModifiedBy>Simone Zambetti</cp:lastModifiedBy>
  <cp:revision>117</cp:revision>
  <dcterms:created xsi:type="dcterms:W3CDTF">2020-07-03T08:35:10Z</dcterms:created>
  <dcterms:modified xsi:type="dcterms:W3CDTF">2021-04-13T09:42:29Z</dcterms:modified>
</cp:coreProperties>
</file>