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3" r:id="rId2"/>
    <p:sldId id="270" r:id="rId3"/>
    <p:sldId id="271" r:id="rId4"/>
    <p:sldId id="272" r:id="rId5"/>
    <p:sldId id="256" r:id="rId6"/>
    <p:sldId id="257" r:id="rId7"/>
    <p:sldId id="258" r:id="rId8"/>
    <p:sldId id="262" r:id="rId9"/>
    <p:sldId id="268" r:id="rId10"/>
    <p:sldId id="269" r:id="rId11"/>
    <p:sldId id="263" r:id="rId12"/>
    <p:sldId id="275" r:id="rId13"/>
    <p:sldId id="274"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DF8"/>
    <a:srgbClr val="B02E15"/>
    <a:srgbClr val="5287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C3D7C-B806-1744-BA67-E950374C8366}" v="98" dt="2022-11-06T11:20:12.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9" autoAdjust="0"/>
    <p:restoredTop sz="95890"/>
  </p:normalViewPr>
  <p:slideViewPr>
    <p:cSldViewPr snapToGrid="0">
      <p:cViewPr varScale="1">
        <p:scale>
          <a:sx n="109" d="100"/>
          <a:sy n="109"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2F0889-4232-9D46-A28C-CB5AC92343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Data Analytics Bootcamp </a:t>
            </a:r>
            <a:endParaRPr lang="en-HU"/>
          </a:p>
        </p:txBody>
      </p:sp>
      <p:sp>
        <p:nvSpPr>
          <p:cNvPr id="3" name="Date Placeholder 2">
            <a:extLst>
              <a:ext uri="{FF2B5EF4-FFF2-40B4-BE49-F238E27FC236}">
                <a16:creationId xmlns:a16="http://schemas.microsoft.com/office/drawing/2014/main" id="{632002CA-F8C6-4220-1B28-DF5DB5A8B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C244C3-AD3F-D641-8B55-F2C1456C30B8}" type="datetimeFigureOut">
              <a:rPr lang="en-HU" smtClean="0"/>
              <a:t>2022. 11. 06.</a:t>
            </a:fld>
            <a:endParaRPr lang="en-HU"/>
          </a:p>
        </p:txBody>
      </p:sp>
      <p:sp>
        <p:nvSpPr>
          <p:cNvPr id="4" name="Footer Placeholder 3">
            <a:extLst>
              <a:ext uri="{FF2B5EF4-FFF2-40B4-BE49-F238E27FC236}">
                <a16:creationId xmlns:a16="http://schemas.microsoft.com/office/drawing/2014/main" id="{9CA766E5-0865-D004-1AF8-9871C4F3EA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Trend Analysis</a:t>
            </a:r>
            <a:endParaRPr lang="en-HU"/>
          </a:p>
        </p:txBody>
      </p:sp>
      <p:sp>
        <p:nvSpPr>
          <p:cNvPr id="5" name="Slide Number Placeholder 4">
            <a:extLst>
              <a:ext uri="{FF2B5EF4-FFF2-40B4-BE49-F238E27FC236}">
                <a16:creationId xmlns:a16="http://schemas.microsoft.com/office/drawing/2014/main" id="{08483751-6916-0C04-D243-478D6FDCBD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61BC30-4638-EE4D-8856-0F30DE897D50}" type="slidenum">
              <a:rPr lang="en-HU" smtClean="0"/>
              <a:t>‹#›</a:t>
            </a:fld>
            <a:endParaRPr lang="en-HU"/>
          </a:p>
        </p:txBody>
      </p:sp>
    </p:spTree>
    <p:extLst>
      <p:ext uri="{BB962C8B-B14F-4D97-AF65-F5344CB8AC3E}">
        <p14:creationId xmlns:p14="http://schemas.microsoft.com/office/powerpoint/2010/main" val="1481313053"/>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Data Analytics Bootcamp </a:t>
            </a:r>
            <a:endParaRPr lang="en-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FF4D2-210B-914E-BDD9-3854B772580C}" type="datetimeFigureOut">
              <a:rPr lang="en-HU" smtClean="0"/>
              <a:t>2022. 11. 06.</a:t>
            </a:fld>
            <a:endParaRPr lang="en-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Trend Analysis</a:t>
            </a:r>
            <a:endParaRPr lang="en-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A3E7E-8400-E149-BD0B-D93D48856EA6}" type="slidenum">
              <a:rPr lang="en-HU" smtClean="0"/>
              <a:t>‹#›</a:t>
            </a:fld>
            <a:endParaRPr lang="en-HU"/>
          </a:p>
        </p:txBody>
      </p:sp>
    </p:spTree>
    <p:extLst>
      <p:ext uri="{BB962C8B-B14F-4D97-AF65-F5344CB8AC3E}">
        <p14:creationId xmlns:p14="http://schemas.microsoft.com/office/powerpoint/2010/main" val="3176320423"/>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U"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The foreign exchange market, often referred to as the Forex</a:t>
            </a:r>
            <a:r>
              <a:rPr lang="hu-HU"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t>
            </a:r>
            <a:r>
              <a:rPr lang="en-HU" sz="1800" spc="5"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is the global marketplace for the trading of one nation's currency for another.</a:t>
            </a:r>
          </a:p>
          <a:p>
            <a:endParaRPr lang="en-H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There are 180 different kinds of official currencies in the world. However, most international forex trades and payments are made using the U.S. dollar, British pound, Japanese yen, and the euro. </a:t>
            </a:r>
          </a:p>
          <a:p>
            <a:endParaRPr lang="en-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endParaRPr>
          </a:p>
          <a:p>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So</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today</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I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will</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follow</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this</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trend and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not</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expand</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to</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that</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hu-HU" sz="1800" spc="5"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wide</a:t>
            </a:r>
            <a:r>
              <a:rPr lang="hu-HU" sz="1800" spc="5"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range. </a:t>
            </a:r>
          </a:p>
        </p:txBody>
      </p:sp>
      <p:sp>
        <p:nvSpPr>
          <p:cNvPr id="5" name="Footer Placeholder 4">
            <a:extLst>
              <a:ext uri="{FF2B5EF4-FFF2-40B4-BE49-F238E27FC236}">
                <a16:creationId xmlns:a16="http://schemas.microsoft.com/office/drawing/2014/main" id="{B6C27980-D929-9253-C0B8-E7821F5FD649}"/>
              </a:ext>
            </a:extLst>
          </p:cNvPr>
          <p:cNvSpPr>
            <a:spLocks noGrp="1"/>
          </p:cNvSpPr>
          <p:nvPr>
            <p:ph type="ftr" sz="quarter" idx="4"/>
          </p:nvPr>
        </p:nvSpPr>
        <p:spPr/>
        <p:txBody>
          <a:bodyPr/>
          <a:lstStyle/>
          <a:p>
            <a:r>
              <a:rPr lang="en-GB"/>
              <a:t>Trend Analysis</a:t>
            </a:r>
            <a:endParaRPr lang="en-HU"/>
          </a:p>
        </p:txBody>
      </p:sp>
      <p:sp>
        <p:nvSpPr>
          <p:cNvPr id="6" name="Header Placeholder 5">
            <a:extLst>
              <a:ext uri="{FF2B5EF4-FFF2-40B4-BE49-F238E27FC236}">
                <a16:creationId xmlns:a16="http://schemas.microsoft.com/office/drawing/2014/main" id="{C9025DA2-4924-486F-52BF-E7A2A655992C}"/>
              </a:ext>
            </a:extLst>
          </p:cNvPr>
          <p:cNvSpPr>
            <a:spLocks noGrp="1"/>
          </p:cNvSpPr>
          <p:nvPr>
            <p:ph type="hdr" sz="quarter"/>
          </p:nvPr>
        </p:nvSpPr>
        <p:spPr/>
        <p:txBody>
          <a:bodyPr/>
          <a:lstStyle/>
          <a:p>
            <a:r>
              <a:rPr lang="en-GB"/>
              <a:t>Data Analytics Bootcamp </a:t>
            </a:r>
            <a:endParaRPr lang="en-HU"/>
          </a:p>
        </p:txBody>
      </p:sp>
    </p:spTree>
    <p:extLst>
      <p:ext uri="{BB962C8B-B14F-4D97-AF65-F5344CB8AC3E}">
        <p14:creationId xmlns:p14="http://schemas.microsoft.com/office/powerpoint/2010/main" val="400478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U" sz="12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U" sz="12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rPr>
              <a:t>The increase in the uncertainly and persistent political instability resulted in financial institutions looking to sell off the pound, and as a result the value of the pound became weaker.</a:t>
            </a:r>
            <a:endParaRPr lang="en-HU"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HU" dirty="0"/>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71548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U" dirty="0"/>
              <a:t>Some insight to my work from this week: </a:t>
            </a:r>
          </a:p>
          <a:p>
            <a:endParaRPr lang="en-HU" dirty="0"/>
          </a:p>
          <a:p>
            <a:r>
              <a:rPr lang="en-HU" dirty="0"/>
              <a:t>I tried to predict the exchange rate    post economic shock, by training the chosen time series analyis model on the pre-shock data including covid as well. </a:t>
            </a:r>
          </a:p>
          <a:p>
            <a:endParaRPr lang="en-HU" dirty="0"/>
          </a:p>
          <a:p>
            <a:r>
              <a:rPr lang="en-HU" dirty="0"/>
              <a:t>As you can, the green and orange lines which represnet the validation data and the predicted data, are fairly close to each other, showing that my model seems to work quite well. </a:t>
            </a:r>
          </a:p>
          <a:p>
            <a:endParaRPr lang="en-HU" dirty="0"/>
          </a:p>
          <a:p>
            <a:r>
              <a:rPr lang="en-HU" dirty="0"/>
              <a:t>And while we could think that with a rmse rate of 0.021 my prediction could be put in use, sadly that is not the case. The forex maket is not that volatile as the stock market, hence investors have to invest hugh amount of money to make a profit, in which case my model would not be accuate enough just YET to rely on my prediction. </a:t>
            </a:r>
          </a:p>
          <a:p>
            <a:endParaRPr lang="en-HU" dirty="0"/>
          </a:p>
          <a:p>
            <a:r>
              <a:rPr lang="en-HU" dirty="0"/>
              <a:t>moving forward I would try out other metrics in my model and I would also train - test my predictions on other currencies as well, bur a one week project, I used LSMT and ARIMA only.</a:t>
            </a: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3020497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333333"/>
                </a:solidFill>
                <a:effectLst/>
                <a:latin typeface="Gotham Narrow SSm A"/>
              </a:rPr>
              <a:t>The Pound being the 4th most-traded currency on the forex market – accounting for almost 13% of daily turnover, it seems to bounce back over the time, keeping its dominance in the world financial sector. </a:t>
            </a:r>
          </a:p>
          <a:p>
            <a:endParaRPr lang="en-GB" b="0" i="0" u="none" strike="noStrike" dirty="0">
              <a:solidFill>
                <a:srgbClr val="333333"/>
              </a:solidFill>
              <a:effectLst/>
              <a:latin typeface="Gotham Narrow SSm A"/>
            </a:endParaRPr>
          </a:p>
          <a:p>
            <a:r>
              <a:rPr lang="en-GB" b="0" i="0" u="none" strike="noStrike" dirty="0">
                <a:solidFill>
                  <a:srgbClr val="333333"/>
                </a:solidFill>
                <a:effectLst/>
                <a:latin typeface="Gotham Narrow SSm A"/>
              </a:rPr>
              <a:t>Despite the bumps I have talked about, overall we can agree that investing in pound seems to pay off in the long run. </a:t>
            </a: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327436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U" sz="1800" b="1" spc="5" dirty="0">
                <a:solidFill>
                  <a:srgbClr val="111111"/>
                </a:solidFill>
                <a:effectLst/>
                <a:latin typeface="Arial" panose="020B0604020202020204" pitchFamily="34" charset="0"/>
                <a:ea typeface="Times New Roman" panose="02020603050405020304" pitchFamily="18" charset="0"/>
              </a:rPr>
              <a:t>In order to analyse forex market data, I had to carry out time series analysis. </a:t>
            </a:r>
          </a:p>
          <a:p>
            <a:endParaRPr lang="en-HU" sz="1800" b="1" spc="5" dirty="0">
              <a:solidFill>
                <a:srgbClr val="111111"/>
              </a:solidFill>
              <a:effectLst/>
              <a:latin typeface="Arial" panose="020B0604020202020204" pitchFamily="34" charset="0"/>
              <a:ea typeface="Times New Roman" panose="02020603050405020304" pitchFamily="18" charset="0"/>
            </a:endParaRPr>
          </a:p>
          <a:p>
            <a:r>
              <a:rPr lang="en-GB" sz="2800" b="0" i="0" u="none" strike="noStrike" dirty="0">
                <a:solidFill>
                  <a:srgbClr val="BDC1C6"/>
                </a:solidFill>
                <a:effectLst/>
                <a:latin typeface="arial" panose="020B0604020202020204" pitchFamily="34" charset="0"/>
              </a:rPr>
              <a:t>Time series analysis is </a:t>
            </a:r>
            <a:r>
              <a:rPr lang="en-GB" sz="2800" b="1" i="0" u="none" strike="noStrike" dirty="0">
                <a:solidFill>
                  <a:srgbClr val="BDC1C6"/>
                </a:solidFill>
                <a:effectLst/>
                <a:latin typeface="arial" panose="020B0604020202020204" pitchFamily="34" charset="0"/>
              </a:rPr>
              <a:t>a specific way of analysing a sequence of data points collected over an interval of time</a:t>
            </a:r>
            <a:r>
              <a:rPr lang="en-GB" sz="2800" b="0" i="0" u="none" strike="noStrike" dirty="0">
                <a:solidFill>
                  <a:srgbClr val="BDC1C6"/>
                </a:solidFill>
                <a:effectLst/>
                <a:latin typeface="arial" panose="020B0604020202020204" pitchFamily="34" charset="0"/>
              </a:rPr>
              <a:t>. In time series analysis, data points are recorded at consistent intervals over a set period of time, rather than just recording the data points intermittently or randomly, hence my continuous line chart. </a:t>
            </a: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347041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chemeClr val="bg1"/>
                </a:solidFill>
                <a:effectLst/>
                <a:latin typeface="open sans" panose="020B0606030504020204" pitchFamily="34" charset="0"/>
              </a:rPr>
              <a:t>I have not included the exact exchange rate on the y axis but rather focused on the trend the forex market shows us. </a:t>
            </a:r>
          </a:p>
          <a:p>
            <a:pPr algn="l"/>
            <a:endParaRPr lang="en-GB" b="0" i="0" u="none" strike="noStrike" dirty="0">
              <a:solidFill>
                <a:schemeClr val="bg1"/>
              </a:solidFill>
              <a:effectLst/>
              <a:latin typeface="open sans" panose="020B0606030504020204" pitchFamily="34" charset="0"/>
            </a:endParaRPr>
          </a:p>
          <a:p>
            <a:pPr algn="l"/>
            <a:r>
              <a:rPr lang="en-GB" b="0" i="0" u="none" strike="noStrike" dirty="0">
                <a:solidFill>
                  <a:schemeClr val="bg1"/>
                </a:solidFill>
                <a:effectLst/>
                <a:latin typeface="open sans" panose="020B0606030504020204" pitchFamily="34" charset="0"/>
              </a:rPr>
              <a:t> By comparing the </a:t>
            </a:r>
          </a:p>
          <a:p>
            <a:pPr algn="l"/>
            <a:r>
              <a:rPr lang="en-GB" b="0" i="0" u="none" strike="noStrike" dirty="0">
                <a:solidFill>
                  <a:schemeClr val="bg1"/>
                </a:solidFill>
                <a:effectLst/>
                <a:latin typeface="open sans" panose="020B0606030504020204" pitchFamily="34" charset="0"/>
              </a:rPr>
              <a:t>- pound to dollars then </a:t>
            </a:r>
          </a:p>
          <a:p>
            <a:pPr algn="l"/>
            <a:r>
              <a:rPr lang="en-GB" b="0" i="0" u="none" strike="noStrike" dirty="0">
                <a:solidFill>
                  <a:schemeClr val="bg1"/>
                </a:solidFill>
                <a:effectLst/>
                <a:latin typeface="open sans" panose="020B0606030504020204" pitchFamily="34" charset="0"/>
              </a:rPr>
              <a:t>- pound to yen we can see a huge fall in the British currency. </a:t>
            </a:r>
          </a:p>
          <a:p>
            <a:pPr algn="l"/>
            <a:endParaRPr lang="en-GB" b="0" i="0" u="none" strike="noStrike" dirty="0">
              <a:solidFill>
                <a:schemeClr val="bg1"/>
              </a:solidFill>
              <a:effectLst/>
              <a:latin typeface="open sans" panose="020B0606030504020204" pitchFamily="34" charset="0"/>
            </a:endParaRPr>
          </a:p>
          <a:p>
            <a:pPr algn="l"/>
            <a:r>
              <a:rPr lang="en-GB" b="0" i="0" u="none" strike="noStrike" dirty="0">
                <a:solidFill>
                  <a:schemeClr val="bg1"/>
                </a:solidFill>
                <a:effectLst/>
                <a:latin typeface="open sans" panose="020B0606030504020204" pitchFamily="34" charset="0"/>
              </a:rPr>
              <a:t>The global financial crisis caused a substantial fall in average UK house prices, which dropped by more than 15% in  February, 2009. </a:t>
            </a:r>
          </a:p>
          <a:p>
            <a:pPr algn="l"/>
            <a:r>
              <a:rPr lang="en-GB" b="0" i="0" u="none" strike="noStrike" dirty="0">
                <a:solidFill>
                  <a:schemeClr val="bg1"/>
                </a:solidFill>
                <a:effectLst/>
                <a:latin typeface="open sans" panose="020B0606030504020204" pitchFamily="34" charset="0"/>
              </a:rPr>
              <a:t>(hit for arrow)</a:t>
            </a:r>
          </a:p>
          <a:p>
            <a:pPr algn="l"/>
            <a:endParaRPr lang="en-GB" b="0" i="0" u="none" strike="noStrike" dirty="0">
              <a:solidFill>
                <a:schemeClr val="bg1"/>
              </a:solidFill>
              <a:effectLst/>
              <a:latin typeface="open sans" panose="020B0606030504020204" pitchFamily="34" charset="0"/>
            </a:endParaRPr>
          </a:p>
          <a:p>
            <a:pPr algn="l"/>
            <a:r>
              <a:rPr lang="en-GB" b="0" i="0" u="none" strike="noStrike" dirty="0">
                <a:solidFill>
                  <a:schemeClr val="bg1"/>
                </a:solidFill>
                <a:effectLst/>
                <a:latin typeface="open sans" panose="020B0606030504020204" pitchFamily="34" charset="0"/>
              </a:rPr>
              <a:t>Between October 2008 and March 2009, the Bank of England base rate was lowered 7 times, reducing the cost of borrowing from 5.0% to 0.5%</a:t>
            </a: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3837347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U" dirty="0"/>
              <a:t>And just by expandig the comparison to the pound to euro forex pair, it is safe to say that time series analyis provides us an overwhelming amount of data. </a:t>
            </a:r>
          </a:p>
          <a:p>
            <a:endParaRPr lang="en-HU" dirty="0"/>
          </a:p>
          <a:p>
            <a:r>
              <a:rPr lang="en-HU" dirty="0"/>
              <a:t>In my project I went deeper and analysed two major economic shocks from the past 2 decades. </a:t>
            </a: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251519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sz="1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a:t>
            </a:r>
            <a:r>
              <a:rPr lang="en-HU" sz="1800" b="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has been just over five years since the UK voted to leave the Europen Union and the world has changed dramatically since June 2016</a:t>
            </a:r>
            <a:r>
              <a:rPr lang="en-HU"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HU" sz="1800" dirty="0">
                <a:effectLst/>
                <a:latin typeface="Calibri" panose="020F0502020204030204" pitchFamily="34" charset="0"/>
                <a:ea typeface="Calibri" panose="020F0502020204030204" pitchFamily="34" charset="0"/>
                <a:cs typeface="Times New Roman" panose="02020603050405020304" pitchFamily="18" charset="0"/>
              </a:rPr>
              <a:t> </a:t>
            </a:r>
            <a:endParaRPr lang="en-HU" sz="18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endParaRPr>
          </a:p>
          <a:p>
            <a:r>
              <a:rPr lang="en-GB" sz="1800" b="0" dirty="0">
                <a:effectLst/>
                <a:latin typeface="Roboto" panose="02000000000000000000" pitchFamily="2" charset="0"/>
              </a:rPr>
              <a:t>However, the fall in the value of sterling happened before Brexit had actually taken place. In contrast, the exchange rate movements were relatively minor when the UK actually left the European Union and the transition period ending at the end of 2020. </a:t>
            </a:r>
          </a:p>
          <a:p>
            <a:endParaRPr lang="en-GB" sz="1800" b="0" dirty="0">
              <a:effectLst/>
              <a:latin typeface="Roboto" panose="02000000000000000000" pitchFamily="2" charset="0"/>
            </a:endParaRP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334505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U" sz="1800" b="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The global pandemic has not helped UK businesses either since the end of the transition period.</a:t>
            </a:r>
            <a:endParaRPr lang="en-H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HU" sz="1800" b="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HU" sz="18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rPr>
              <a:t>The increase in the uncertainly and persistent political instability resulted in financial institutions looking to sell off the pound, and as a result the value of the pound became weaker. </a:t>
            </a:r>
          </a:p>
          <a:p>
            <a:endParaRPr lang="en-H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394969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U" sz="12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rPr>
              <a:t>At the start of 2021, sterling was 15% weaker relative to the euro than it was on the eve on the referendum of the vote for the UK to leave. (23 June,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U" sz="12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U" sz="12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rPr>
              <a:t>There are multiple reasons as to why currency moves, but over the last five years one of the main factors of the fluctuation of currency rates is because of trade frictions between the UK and the EU. </a:t>
            </a:r>
          </a:p>
          <a:p>
            <a:endParaRPr lang="en-HU"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effectLst/>
                <a:latin typeface="Roboto" panose="02000000000000000000" pitchFamily="2" charset="0"/>
              </a:rPr>
              <a:t>One immediate consequence of a fall in sterling is</a:t>
            </a:r>
            <a:br>
              <a:rPr lang="en-GB" sz="1200" b="0" dirty="0">
                <a:effectLst/>
                <a:latin typeface="Roboto" panose="02000000000000000000" pitchFamily="2" charset="0"/>
              </a:rPr>
            </a:br>
            <a:r>
              <a:rPr lang="en-GB" sz="1200" b="0" dirty="0">
                <a:effectLst/>
                <a:latin typeface="Roboto" panose="02000000000000000000" pitchFamily="2" charset="0"/>
              </a:rPr>
              <a:t>that foreign goods, services and assets become more expensive for UK residents. This results in higher levels of inflation and a higher cost of living. </a:t>
            </a:r>
            <a:endParaRPr lang="en-GB" dirty="0"/>
          </a:p>
          <a:p>
            <a:endParaRPr lang="en-HU" dirty="0"/>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35472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U" sz="18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rPr>
              <a:t>The 2nd shock - COVID pandemic.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U" sz="18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U" sz="1800" b="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The global pandemic definitely has not helped UK businesses since the end of the transition period.</a:t>
            </a:r>
            <a:endParaRPr lang="en-H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HU" sz="18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endParaRPr>
          </a:p>
          <a:p>
            <a:r>
              <a:rPr lang="en-HU" sz="18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rPr>
              <a:t>(hit for arrow)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u="none" strike="noStrike" dirty="0">
                <a:solidFill>
                  <a:srgbClr val="323132"/>
                </a:solidFill>
                <a:effectLst/>
                <a:latin typeface="open sans" panose="020B0606030504020204" pitchFamily="34" charset="0"/>
              </a:rPr>
              <a:t>Between April - June 2020, during the first national lockdown, </a:t>
            </a:r>
            <a:r>
              <a:rPr lang="en-HU" sz="2800" b="0" i="0" u="none" strike="noStrike" dirty="0">
                <a:solidFill>
                  <a:srgbClr val="323132"/>
                </a:solidFill>
                <a:effectLst/>
                <a:latin typeface="Open Sans" panose="020B0606030504020204" pitchFamily="34" charset="0"/>
                <a:cs typeface="Times New Roman" panose="02020603050405020304" pitchFamily="18" charset="0"/>
              </a:rPr>
              <a:t>t</a:t>
            </a:r>
            <a:r>
              <a:rPr lang="en-HU" sz="28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rPr>
              <a:t>he pound has fallen to its lowest level against the dollar since 19 85, as the spread of the coronavirus pandemic spooked investors.</a:t>
            </a:r>
            <a:endParaRPr lang="en-HU" sz="2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sz="2800" b="0" i="0" u="none" strike="noStrike" dirty="0">
              <a:solidFill>
                <a:srgbClr val="323132"/>
              </a:solidFill>
              <a:effectLst/>
              <a:latin typeface="open sans" panose="020B0606030504020204" pitchFamily="34" charset="0"/>
            </a:endParaRP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778736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sz="1200" b="0" i="0" u="none" strike="noStrike" dirty="0">
              <a:solidFill>
                <a:srgbClr val="323132"/>
              </a:solidFill>
              <a:effectLst/>
              <a:latin typeface="open sans" panose="020B0606030504020204" pitchFamily="34" charset="0"/>
            </a:endParaRPr>
          </a:p>
          <a:p>
            <a:pPr algn="l"/>
            <a:r>
              <a:rPr lang="en-GB" sz="1200" b="0" i="0" u="none" strike="noStrike" dirty="0">
                <a:solidFill>
                  <a:srgbClr val="323132"/>
                </a:solidFill>
                <a:effectLst/>
                <a:latin typeface="open sans" panose="020B0606030504020204" pitchFamily="34" charset="0"/>
              </a:rPr>
              <a:t>The GDP fell by a record 19.4% before rebounding  17.6% as the country reopened over the summer.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U" sz="1200" dirty="0">
              <a:solidFill>
                <a:srgbClr val="323132"/>
              </a:solidFill>
              <a:effectLst/>
              <a:latin typeface="Open Sans" panose="020B060603050402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r>
              <a:rPr lang="en-GB"/>
              <a:t>Data Analytics Bootcamp </a:t>
            </a:r>
            <a:endParaRPr lang="en-HU"/>
          </a:p>
        </p:txBody>
      </p:sp>
      <p:sp>
        <p:nvSpPr>
          <p:cNvPr id="5" name="Footer Placeholder 4"/>
          <p:cNvSpPr>
            <a:spLocks noGrp="1"/>
          </p:cNvSpPr>
          <p:nvPr>
            <p:ph type="ftr" sz="quarter" idx="4"/>
          </p:nvPr>
        </p:nvSpPr>
        <p:spPr/>
        <p:txBody>
          <a:bodyPr/>
          <a:lstStyle/>
          <a:p>
            <a:r>
              <a:rPr lang="en-GB"/>
              <a:t>Trend Analysis</a:t>
            </a:r>
            <a:endParaRPr lang="en-HU"/>
          </a:p>
        </p:txBody>
      </p:sp>
    </p:spTree>
    <p:extLst>
      <p:ext uri="{BB962C8B-B14F-4D97-AF65-F5344CB8AC3E}">
        <p14:creationId xmlns:p14="http://schemas.microsoft.com/office/powerpoint/2010/main" val="259030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831F7-C114-C7BC-C420-C8F7894C5B66}"/>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F462DF26-3136-F876-CABB-BF514635D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0856E842-5CAC-8161-092D-C99573942996}"/>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5" name="Marcador de Posição do Rodapé 4">
            <a:extLst>
              <a:ext uri="{FF2B5EF4-FFF2-40B4-BE49-F238E27FC236}">
                <a16:creationId xmlns:a16="http://schemas.microsoft.com/office/drawing/2014/main" id="{D69FFF81-5BCF-EDEE-C4AB-2A1BDEDA990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9C0F2AE-E68F-B3C7-7ABE-BD2483FC52B6}"/>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121288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A06D9A-00C4-B7C1-D543-F7950EA8DE89}"/>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6F3478E4-3D30-D189-D6A3-543904BD4F43}"/>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54C372D3-3646-9A25-64C0-3492FE2ED57B}"/>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5" name="Marcador de Posição do Rodapé 4">
            <a:extLst>
              <a:ext uri="{FF2B5EF4-FFF2-40B4-BE49-F238E27FC236}">
                <a16:creationId xmlns:a16="http://schemas.microsoft.com/office/drawing/2014/main" id="{B38DC4E4-5973-0F3C-08AE-6022270447B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7281BFD-8162-ECD5-7E3D-C72205C905A0}"/>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149912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C0D9A3-77DA-86CA-BDE0-BB49C1CED68C}"/>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F57469EF-0ECC-4511-A2FA-2AFC31320141}"/>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6F7B272-53C5-DC23-D8C6-9D4832DBC941}"/>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5" name="Marcador de Posição do Rodapé 4">
            <a:extLst>
              <a:ext uri="{FF2B5EF4-FFF2-40B4-BE49-F238E27FC236}">
                <a16:creationId xmlns:a16="http://schemas.microsoft.com/office/drawing/2014/main" id="{ADF5A319-2D41-BF1A-44D2-5B14133349C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8E41FD7-EA15-3D58-A5A3-FB83B594743A}"/>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189143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222E5-6C6F-5088-E008-018DA2F7FF0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0C40D7B4-3397-6176-0CF9-1D0498E9C3F4}"/>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E37C9C5-A0A6-24E3-C602-218022FAC453}"/>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5" name="Marcador de Posição do Rodapé 4">
            <a:extLst>
              <a:ext uri="{FF2B5EF4-FFF2-40B4-BE49-F238E27FC236}">
                <a16:creationId xmlns:a16="http://schemas.microsoft.com/office/drawing/2014/main" id="{1591C8FA-ECC7-3F2F-91C5-C5EC9241AB7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5C744F2-4673-3943-2889-06B567CC7E16}"/>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239250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B92F8-758C-D58D-AE29-B16E24FB4BAD}"/>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FB40F2F-5295-549C-6030-B7DD2ECB4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9FF7A4AF-F939-AAC7-49E1-FDFC40D4D33E}"/>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5" name="Marcador de Posição do Rodapé 4">
            <a:extLst>
              <a:ext uri="{FF2B5EF4-FFF2-40B4-BE49-F238E27FC236}">
                <a16:creationId xmlns:a16="http://schemas.microsoft.com/office/drawing/2014/main" id="{747C0697-14ED-63C9-2BBA-39825532484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A253119-E185-AE7E-C9D2-76F89408631C}"/>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278447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CD6BE-B2E4-2423-E4DB-30969CDE7D17}"/>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F70FEC1F-55FC-1523-001D-BEE0DB4E2901}"/>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4F425074-6EF0-1C54-ED51-A20EFB1DB983}"/>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5F4CC314-8294-DDFE-E60B-1FC29F848652}"/>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6" name="Marcador de Posição do Rodapé 5">
            <a:extLst>
              <a:ext uri="{FF2B5EF4-FFF2-40B4-BE49-F238E27FC236}">
                <a16:creationId xmlns:a16="http://schemas.microsoft.com/office/drawing/2014/main" id="{A409C598-D5FA-477E-F9CC-A690AD93966D}"/>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508D0515-5116-C47C-DA7A-5E8FC375C8D2}"/>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29058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85884-6E95-53F2-D98B-637AF88BC892}"/>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BE48382E-C2C6-C992-19F6-82C32D63DC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DE488439-118B-D75F-2A35-FAB2D4F07871}"/>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90141BE3-F96C-3A01-7C5D-06015B0B1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0AD495C2-98CC-4746-6F5E-6470EFC9987F}"/>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98690330-73CF-A722-F771-C71B5C72EBF5}"/>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8" name="Marcador de Posição do Rodapé 7">
            <a:extLst>
              <a:ext uri="{FF2B5EF4-FFF2-40B4-BE49-F238E27FC236}">
                <a16:creationId xmlns:a16="http://schemas.microsoft.com/office/drawing/2014/main" id="{70FE7ECD-98BB-978F-6096-0CDF17C21FFF}"/>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3BD6BB82-54C9-855D-45C8-EDAFF41C054C}"/>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25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7E1F4-1055-0A64-CC7D-7FAB48EE4F7D}"/>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0B93C65B-F144-6FE7-272D-02549531F95A}"/>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4" name="Marcador de Posição do Rodapé 3">
            <a:extLst>
              <a:ext uri="{FF2B5EF4-FFF2-40B4-BE49-F238E27FC236}">
                <a16:creationId xmlns:a16="http://schemas.microsoft.com/office/drawing/2014/main" id="{79A5E489-A621-9403-69DC-F046EF59FF92}"/>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458E9A9-1DA1-21F2-792A-485C3322DBB9}"/>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189912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6CAC7C7-02D1-22A7-F8CE-B5B8E5F1C3DC}"/>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3" name="Marcador de Posição do Rodapé 2">
            <a:extLst>
              <a:ext uri="{FF2B5EF4-FFF2-40B4-BE49-F238E27FC236}">
                <a16:creationId xmlns:a16="http://schemas.microsoft.com/office/drawing/2014/main" id="{6C031EFC-F303-B433-E84D-B88E1B9C7792}"/>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C099A2F3-0760-E126-A116-1EACC97B007A}"/>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26361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D1C65-963B-5AC6-8855-9F827C403A95}"/>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CC4DE2A-25AA-AED6-E111-5942E563B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718AF9F0-8315-A012-5DCD-4D5C87D15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803F0315-FF25-111B-80D4-90FE61E28822}"/>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6" name="Marcador de Posição do Rodapé 5">
            <a:extLst>
              <a:ext uri="{FF2B5EF4-FFF2-40B4-BE49-F238E27FC236}">
                <a16:creationId xmlns:a16="http://schemas.microsoft.com/office/drawing/2014/main" id="{AAEA43D2-1A6C-5FEE-3088-1A7D5448812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9F9F227A-251F-1E1D-0C23-208B0CEA9D86}"/>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322578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98217-4491-2FCC-A65B-31B61C3D36BC}"/>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81F12C4F-D552-8478-1A08-9F873285D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3550BDBA-7D9D-9D77-4386-53130EE35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02F0ECF9-1898-8E60-BCE2-06AD26C4F469}"/>
              </a:ext>
            </a:extLst>
          </p:cNvPr>
          <p:cNvSpPr>
            <a:spLocks noGrp="1"/>
          </p:cNvSpPr>
          <p:nvPr>
            <p:ph type="dt" sz="half" idx="10"/>
          </p:nvPr>
        </p:nvSpPr>
        <p:spPr/>
        <p:txBody>
          <a:bodyPr/>
          <a:lstStyle/>
          <a:p>
            <a:fld id="{8B7DEB67-E52E-4F43-B4AB-9AD91754EE5F}" type="datetimeFigureOut">
              <a:rPr lang="pt-PT" smtClean="0"/>
              <a:t>06/11/22</a:t>
            </a:fld>
            <a:endParaRPr lang="pt-PT"/>
          </a:p>
        </p:txBody>
      </p:sp>
      <p:sp>
        <p:nvSpPr>
          <p:cNvPr id="6" name="Marcador de Posição do Rodapé 5">
            <a:extLst>
              <a:ext uri="{FF2B5EF4-FFF2-40B4-BE49-F238E27FC236}">
                <a16:creationId xmlns:a16="http://schemas.microsoft.com/office/drawing/2014/main" id="{B15803AC-1C67-7A31-4C1A-A9C9A21BDCF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16876E4C-20AF-7C01-01DF-68D00D05EABC}"/>
              </a:ext>
            </a:extLst>
          </p:cNvPr>
          <p:cNvSpPr>
            <a:spLocks noGrp="1"/>
          </p:cNvSpPr>
          <p:nvPr>
            <p:ph type="sldNum" sz="quarter" idx="12"/>
          </p:nvPr>
        </p:nvSpPr>
        <p:spPr/>
        <p:txBody>
          <a:bodyPr/>
          <a:lstStyle/>
          <a:p>
            <a:fld id="{4E32B5A0-DF58-48CE-AB8A-0E037B303443}" type="slidenum">
              <a:rPr lang="pt-PT" smtClean="0"/>
              <a:t>‹#›</a:t>
            </a:fld>
            <a:endParaRPr lang="pt-PT"/>
          </a:p>
        </p:txBody>
      </p:sp>
    </p:spTree>
    <p:extLst>
      <p:ext uri="{BB962C8B-B14F-4D97-AF65-F5344CB8AC3E}">
        <p14:creationId xmlns:p14="http://schemas.microsoft.com/office/powerpoint/2010/main" val="78687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3745666E-A061-4E81-CB3B-895F81E46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A3D853EF-9AE6-49EF-9F49-80C9188D4E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BFACCA4-AEE9-6E02-DE96-73C900EDAD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DEB67-E52E-4F43-B4AB-9AD91754EE5F}" type="datetimeFigureOut">
              <a:rPr lang="pt-PT" smtClean="0"/>
              <a:t>06/11/22</a:t>
            </a:fld>
            <a:endParaRPr lang="pt-PT"/>
          </a:p>
        </p:txBody>
      </p:sp>
      <p:sp>
        <p:nvSpPr>
          <p:cNvPr id="5" name="Marcador de Posição do Rodapé 4">
            <a:extLst>
              <a:ext uri="{FF2B5EF4-FFF2-40B4-BE49-F238E27FC236}">
                <a16:creationId xmlns:a16="http://schemas.microsoft.com/office/drawing/2014/main" id="{28842BBC-1066-0623-71AC-BFC61153D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6CE4028-CDD1-A9A9-482B-930AED78F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2B5A0-DF58-48CE-AB8A-0E037B303443}" type="slidenum">
              <a:rPr lang="pt-PT" smtClean="0"/>
              <a:t>‹#›</a:t>
            </a:fld>
            <a:endParaRPr lang="pt-PT"/>
          </a:p>
        </p:txBody>
      </p:sp>
    </p:spTree>
    <p:extLst>
      <p:ext uri="{BB962C8B-B14F-4D97-AF65-F5344CB8AC3E}">
        <p14:creationId xmlns:p14="http://schemas.microsoft.com/office/powerpoint/2010/main" val="2292586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black t-shirt with white text&#10;&#10;Description automatically generated with medium confidence">
            <a:extLst>
              <a:ext uri="{FF2B5EF4-FFF2-40B4-BE49-F238E27FC236}">
                <a16:creationId xmlns:a16="http://schemas.microsoft.com/office/drawing/2014/main" id="{EC8AB030-C671-D458-2C1B-C3A9DDC3243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8796" r="9" b="8729"/>
          <a:stretch/>
        </p:blipFill>
        <p:spPr>
          <a:xfrm>
            <a:off x="5715012" y="1237069"/>
            <a:ext cx="1934870" cy="1744186"/>
          </a:xfrm>
          <a:custGeom>
            <a:avLst/>
            <a:gdLst/>
            <a:ahLst/>
            <a:cxnLst/>
            <a:rect l="l" t="t" r="r" b="b"/>
            <a:pathLst>
              <a:path w="2397514" h="2161236">
                <a:moveTo>
                  <a:pt x="684017" y="0"/>
                </a:moveTo>
                <a:cubicBezTo>
                  <a:pt x="1715801" y="0"/>
                  <a:pt x="1715801" y="0"/>
                  <a:pt x="1715801" y="0"/>
                </a:cubicBezTo>
                <a:cubicBezTo>
                  <a:pt x="1768004" y="0"/>
                  <a:pt x="1835562" y="37478"/>
                  <a:pt x="1863198" y="84326"/>
                </a:cubicBezTo>
                <a:cubicBezTo>
                  <a:pt x="2379089" y="993169"/>
                  <a:pt x="2379089" y="993169"/>
                  <a:pt x="2379089" y="993169"/>
                </a:cubicBezTo>
                <a:cubicBezTo>
                  <a:pt x="2403656" y="1043140"/>
                  <a:pt x="2403656" y="1118096"/>
                  <a:pt x="2379089" y="1168068"/>
                </a:cubicBezTo>
                <a:cubicBezTo>
                  <a:pt x="1863198" y="2076910"/>
                  <a:pt x="1863198" y="2076910"/>
                  <a:pt x="1863198" y="2076910"/>
                </a:cubicBezTo>
                <a:cubicBezTo>
                  <a:pt x="1835562" y="2123759"/>
                  <a:pt x="1768004" y="2161236"/>
                  <a:pt x="1715801" y="2161236"/>
                </a:cubicBezTo>
                <a:lnTo>
                  <a:pt x="684017" y="2161236"/>
                </a:lnTo>
                <a:cubicBezTo>
                  <a:pt x="628744" y="2161236"/>
                  <a:pt x="561187" y="2123759"/>
                  <a:pt x="536621" y="2076910"/>
                </a:cubicBezTo>
                <a:cubicBezTo>
                  <a:pt x="20729" y="1168068"/>
                  <a:pt x="20729" y="1168068"/>
                  <a:pt x="20729" y="1168068"/>
                </a:cubicBezTo>
                <a:cubicBezTo>
                  <a:pt x="-6909" y="1118096"/>
                  <a:pt x="-6909" y="1043140"/>
                  <a:pt x="20729" y="993169"/>
                </a:cubicBezTo>
                <a:cubicBezTo>
                  <a:pt x="536621" y="84326"/>
                  <a:pt x="536621" y="84326"/>
                  <a:pt x="536621" y="84326"/>
                </a:cubicBezTo>
                <a:cubicBezTo>
                  <a:pt x="561187" y="37478"/>
                  <a:pt x="628744" y="0"/>
                  <a:pt x="684017" y="0"/>
                </a:cubicBezTo>
                <a:close/>
              </a:path>
            </a:pathLst>
          </a:custGeom>
        </p:spPr>
      </p:pic>
      <p:pic>
        <p:nvPicPr>
          <p:cNvPr id="5" name="Content Placeholder 4">
            <a:extLst>
              <a:ext uri="{FF2B5EF4-FFF2-40B4-BE49-F238E27FC236}">
                <a16:creationId xmlns:a16="http://schemas.microsoft.com/office/drawing/2014/main" id="{1604A263-9EFA-9D65-0164-59678725DDEC}"/>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7445" r="17465"/>
          <a:stretch/>
        </p:blipFill>
        <p:spPr>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p:spPr>
      </p:pic>
      <p:sp>
        <p:nvSpPr>
          <p:cNvPr id="6" name="TextBox 5">
            <a:extLst>
              <a:ext uri="{FF2B5EF4-FFF2-40B4-BE49-F238E27FC236}">
                <a16:creationId xmlns:a16="http://schemas.microsoft.com/office/drawing/2014/main" id="{4B5855F7-65AB-1C6F-4715-DC37B972CF73}"/>
              </a:ext>
            </a:extLst>
          </p:cNvPr>
          <p:cNvSpPr txBox="1"/>
          <p:nvPr/>
        </p:nvSpPr>
        <p:spPr>
          <a:xfrm>
            <a:off x="7467601" y="3236181"/>
            <a:ext cx="4227576" cy="1535111"/>
          </a:xfrm>
          <a:prstGeom prst="rect">
            <a:avLst/>
          </a:prstGeom>
        </p:spPr>
        <p:txBody>
          <a:bodyPr vert="horz" lIns="91440" tIns="45720" rIns="91440" bIns="45720" rtlCol="0">
            <a:normAutofit/>
          </a:bodyPr>
          <a:lstStyle/>
          <a:p>
            <a:pPr>
              <a:lnSpc>
                <a:spcPct val="90000"/>
              </a:lnSpc>
              <a:spcBef>
                <a:spcPct val="0"/>
              </a:spcBef>
              <a:spcAft>
                <a:spcPts val="600"/>
              </a:spcAft>
            </a:pPr>
            <a:r>
              <a:rPr lang="en-US" sz="3200" dirty="0">
                <a:latin typeface="Apple Braille" pitchFamily="2" charset="0"/>
              </a:rPr>
              <a:t>Forex Trend Analysis</a:t>
            </a:r>
            <a:endParaRPr lang="en-US" sz="2400" dirty="0">
              <a:latin typeface="Apple Braille" pitchFamily="2" charset="0"/>
            </a:endParaRPr>
          </a:p>
          <a:p>
            <a:pPr>
              <a:lnSpc>
                <a:spcPct val="90000"/>
              </a:lnSpc>
              <a:spcBef>
                <a:spcPct val="0"/>
              </a:spcBef>
              <a:spcAft>
                <a:spcPts val="600"/>
              </a:spcAft>
            </a:pPr>
            <a:r>
              <a:rPr lang="en-US" sz="2400" dirty="0">
                <a:latin typeface="Apple Braille" pitchFamily="2" charset="0"/>
              </a:rPr>
              <a:t>		</a:t>
            </a:r>
            <a:r>
              <a:rPr lang="en-US" dirty="0">
                <a:latin typeface="Apple Braille" pitchFamily="2" charset="0"/>
              </a:rPr>
              <a:t>by Nikolett Szabo</a:t>
            </a:r>
            <a:br>
              <a:rPr lang="en-US" dirty="0">
                <a:latin typeface="Apple Braille" pitchFamily="2" charset="0"/>
              </a:rPr>
            </a:br>
            <a:r>
              <a:rPr lang="en-US" dirty="0">
                <a:latin typeface="Apple Braille" pitchFamily="2" charset="0"/>
              </a:rPr>
              <a:t>		      </a:t>
            </a:r>
            <a:r>
              <a:rPr lang="en-US" sz="1400" dirty="0">
                <a:latin typeface="Apple Braille" pitchFamily="2" charset="0"/>
              </a:rPr>
              <a:t>November 2020</a:t>
            </a:r>
          </a:p>
        </p:txBody>
      </p:sp>
    </p:spTree>
    <p:extLst>
      <p:ext uri="{BB962C8B-B14F-4D97-AF65-F5344CB8AC3E}">
        <p14:creationId xmlns:p14="http://schemas.microsoft.com/office/powerpoint/2010/main" val="424753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4C33D9DD-4C19-58F7-3A18-9BEE77083C3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312408" y="233165"/>
            <a:ext cx="11567183" cy="6391669"/>
          </a:xfrm>
          <a:prstGeom prst="rect">
            <a:avLst/>
          </a:prstGeom>
        </p:spPr>
      </p:pic>
      <p:pic>
        <p:nvPicPr>
          <p:cNvPr id="4" name="Imagem 3" descr="Uma imagem com monitor, ecrã, escuro, observação&#10;&#10;Descrição gerada automaticamente">
            <a:extLst>
              <a:ext uri="{FF2B5EF4-FFF2-40B4-BE49-F238E27FC236}">
                <a16:creationId xmlns:a16="http://schemas.microsoft.com/office/drawing/2014/main" id="{6CF029A9-E2F1-9723-0D4F-7D99C8F07AA3}"/>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312408" y="233165"/>
            <a:ext cx="11567183" cy="6391669"/>
          </a:xfrm>
          <a:prstGeom prst="rect">
            <a:avLst/>
          </a:prstGeom>
        </p:spPr>
      </p:pic>
      <p:pic>
        <p:nvPicPr>
          <p:cNvPr id="5" name="Imagem 4" descr="Uma imagem com fogo de artifício, objeto de exterior&#10;&#10;Descrição gerada automaticamente">
            <a:extLst>
              <a:ext uri="{FF2B5EF4-FFF2-40B4-BE49-F238E27FC236}">
                <a16:creationId xmlns:a16="http://schemas.microsoft.com/office/drawing/2014/main" id="{92CCED86-B1F2-42BC-0CA6-27285C560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08" y="233165"/>
            <a:ext cx="11567183" cy="6391669"/>
          </a:xfrm>
          <a:prstGeom prst="rect">
            <a:avLst/>
          </a:prstGeom>
        </p:spPr>
      </p:pic>
    </p:spTree>
    <p:extLst>
      <p:ext uri="{BB962C8B-B14F-4D97-AF65-F5344CB8AC3E}">
        <p14:creationId xmlns:p14="http://schemas.microsoft.com/office/powerpoint/2010/main" val="419721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CDE75CC3-6B28-8669-0F18-49F9E3296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96" y="233165"/>
            <a:ext cx="11987808" cy="6391669"/>
          </a:xfrm>
          <a:prstGeom prst="rect">
            <a:avLst/>
          </a:prstGeom>
        </p:spPr>
      </p:pic>
    </p:spTree>
    <p:extLst>
      <p:ext uri="{BB962C8B-B14F-4D97-AF65-F5344CB8AC3E}">
        <p14:creationId xmlns:p14="http://schemas.microsoft.com/office/powerpoint/2010/main" val="48560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m 3" descr="Uma imagem com monitor, ecrã, escuro, observação&#10;&#10;Descrição gerada automaticamente">
            <a:extLst>
              <a:ext uri="{FF2B5EF4-FFF2-40B4-BE49-F238E27FC236}">
                <a16:creationId xmlns:a16="http://schemas.microsoft.com/office/drawing/2014/main" id="{6CF029A9-E2F1-9723-0D4F-7D99C8F07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2" y="2454323"/>
            <a:ext cx="3517119" cy="1943208"/>
          </a:xfrm>
          <a:prstGeom prst="rect">
            <a:avLst/>
          </a:prstGeom>
        </p:spPr>
      </p:pic>
      <p:cxnSp>
        <p:nvCxnSpPr>
          <p:cNvPr id="25" name="Straight Connector 9">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Imagem 4" descr="Uma imagem com fogo de artifício, objeto de exterior&#10;&#10;Descrição gerada automaticamente">
            <a:extLst>
              <a:ext uri="{FF2B5EF4-FFF2-40B4-BE49-F238E27FC236}">
                <a16:creationId xmlns:a16="http://schemas.microsoft.com/office/drawing/2014/main" id="{92CCED86-B1F2-42BC-0CA6-27285C560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676" y="2448735"/>
            <a:ext cx="3537345" cy="1954383"/>
          </a:xfrm>
          <a:prstGeom prst="rect">
            <a:avLst/>
          </a:prstGeom>
        </p:spPr>
      </p:pic>
      <p:cxnSp>
        <p:nvCxnSpPr>
          <p:cNvPr id="26" name="Straight Connector 11">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Imagem 2">
            <a:extLst>
              <a:ext uri="{FF2B5EF4-FFF2-40B4-BE49-F238E27FC236}">
                <a16:creationId xmlns:a16="http://schemas.microsoft.com/office/drawing/2014/main" id="{4C33D9DD-4C19-58F7-3A18-9BEE77083C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2336" y="2454324"/>
            <a:ext cx="3517120" cy="1943208"/>
          </a:xfrm>
          <a:prstGeom prst="rect">
            <a:avLst/>
          </a:prstGeom>
        </p:spPr>
      </p:pic>
      <p:sp>
        <p:nvSpPr>
          <p:cNvPr id="2" name="TextBox 1">
            <a:extLst>
              <a:ext uri="{FF2B5EF4-FFF2-40B4-BE49-F238E27FC236}">
                <a16:creationId xmlns:a16="http://schemas.microsoft.com/office/drawing/2014/main" id="{9328F2B4-F194-3B73-3AB1-41193027FE15}"/>
              </a:ext>
            </a:extLst>
          </p:cNvPr>
          <p:cNvSpPr txBox="1"/>
          <p:nvPr/>
        </p:nvSpPr>
        <p:spPr>
          <a:xfrm>
            <a:off x="5138057" y="812800"/>
            <a:ext cx="1930337" cy="523220"/>
          </a:xfrm>
          <a:prstGeom prst="rect">
            <a:avLst/>
          </a:prstGeom>
          <a:noFill/>
        </p:spPr>
        <p:txBody>
          <a:bodyPr wrap="none" rtlCol="0">
            <a:spAutoFit/>
          </a:bodyPr>
          <a:lstStyle/>
          <a:p>
            <a:r>
              <a:rPr lang="en-HU" sz="2800" dirty="0">
                <a:latin typeface="Apple Braille" pitchFamily="2" charset="0"/>
              </a:rPr>
              <a:t>Conclusion</a:t>
            </a:r>
            <a:r>
              <a:rPr lang="en-HU" dirty="0"/>
              <a:t> </a:t>
            </a:r>
          </a:p>
        </p:txBody>
      </p:sp>
    </p:spTree>
    <p:extLst>
      <p:ext uri="{BB962C8B-B14F-4D97-AF65-F5344CB8AC3E}">
        <p14:creationId xmlns:p14="http://schemas.microsoft.com/office/powerpoint/2010/main" val="355349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57191F2-5660-A773-D072-87C3ED7170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237"/>
          <a:stretch/>
        </p:blipFill>
        <p:spPr>
          <a:xfrm>
            <a:off x="1"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B485C49-1AF9-216D-1B6A-CFF72F511160}"/>
              </a:ext>
            </a:extLst>
          </p:cNvPr>
          <p:cNvSpPr txBox="1"/>
          <p:nvPr/>
        </p:nvSpPr>
        <p:spPr>
          <a:xfrm>
            <a:off x="8636000" y="4238173"/>
            <a:ext cx="2598058" cy="1219200"/>
          </a:xfrm>
          <a:prstGeom prst="rect">
            <a:avLst/>
          </a:prstGeom>
        </p:spPr>
        <p:txBody>
          <a:bodyPr vert="horz" lIns="91440" tIns="45720" rIns="91440" bIns="45720" rtlCol="0">
            <a:normAutofit/>
          </a:bodyPr>
          <a:lstStyle/>
          <a:p>
            <a:pPr>
              <a:lnSpc>
                <a:spcPct val="90000"/>
              </a:lnSpc>
              <a:spcAft>
                <a:spcPts val="600"/>
              </a:spcAft>
            </a:pPr>
            <a:r>
              <a:rPr lang="en-US" sz="4000" dirty="0">
                <a:latin typeface="Apple Braille Outline 8 Dot" pitchFamily="2" charset="0"/>
              </a:rPr>
              <a:t>The End</a:t>
            </a:r>
          </a:p>
        </p:txBody>
      </p:sp>
    </p:spTree>
    <p:extLst>
      <p:ext uri="{BB962C8B-B14F-4D97-AF65-F5344CB8AC3E}">
        <p14:creationId xmlns:p14="http://schemas.microsoft.com/office/powerpoint/2010/main" val="147048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81E1B18-08EB-A768-5CAC-4860D7017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spTree>
    <p:extLst>
      <p:ext uri="{BB962C8B-B14F-4D97-AF65-F5344CB8AC3E}">
        <p14:creationId xmlns:p14="http://schemas.microsoft.com/office/powerpoint/2010/main" val="42835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81E1B18-08EB-A768-5CAC-4860D7017027}"/>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pic>
        <p:nvPicPr>
          <p:cNvPr id="4" name="Imagem 3" descr="Uma imagem com texto, escuro&#10;&#10;Descrição gerada automaticamente">
            <a:extLst>
              <a:ext uri="{FF2B5EF4-FFF2-40B4-BE49-F238E27FC236}">
                <a16:creationId xmlns:a16="http://schemas.microsoft.com/office/drawing/2014/main" id="{C920A9F6-2896-BDBB-7E5D-A20BD3072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45" y="233165"/>
            <a:ext cx="11274574" cy="6391669"/>
          </a:xfrm>
          <a:prstGeom prst="rect">
            <a:avLst/>
          </a:prstGeom>
        </p:spPr>
      </p:pic>
      <p:cxnSp>
        <p:nvCxnSpPr>
          <p:cNvPr id="5" name="Straight Arrow Connector 4">
            <a:extLst>
              <a:ext uri="{FF2B5EF4-FFF2-40B4-BE49-F238E27FC236}">
                <a16:creationId xmlns:a16="http://schemas.microsoft.com/office/drawing/2014/main" id="{5620A121-BE3B-112F-8BBA-08F8978093F0}"/>
              </a:ext>
            </a:extLst>
          </p:cNvPr>
          <p:cNvCxnSpPr/>
          <p:nvPr/>
        </p:nvCxnSpPr>
        <p:spPr>
          <a:xfrm>
            <a:off x="2883877" y="5509846"/>
            <a:ext cx="93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12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81E1B18-08EB-A768-5CAC-4860D7017027}"/>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pic>
        <p:nvPicPr>
          <p:cNvPr id="4" name="Imagem 3" descr="Uma imagem com texto, escuro&#10;&#10;Descrição gerada automaticamente">
            <a:extLst>
              <a:ext uri="{FF2B5EF4-FFF2-40B4-BE49-F238E27FC236}">
                <a16:creationId xmlns:a16="http://schemas.microsoft.com/office/drawing/2014/main" id="{C920A9F6-2896-BDBB-7E5D-A20BD30720AC}"/>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pic>
        <p:nvPicPr>
          <p:cNvPr id="5" name="Imagem 4" descr="Uma imagem com fogo de artifício&#10;&#10;Descrição gerada automaticamente">
            <a:extLst>
              <a:ext uri="{FF2B5EF4-FFF2-40B4-BE49-F238E27FC236}">
                <a16:creationId xmlns:a16="http://schemas.microsoft.com/office/drawing/2014/main" id="{A8AB8344-E305-F0F2-9BA6-F229C6293A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spTree>
    <p:extLst>
      <p:ext uri="{BB962C8B-B14F-4D97-AF65-F5344CB8AC3E}">
        <p14:creationId xmlns:p14="http://schemas.microsoft.com/office/powerpoint/2010/main" val="143464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420B47F-9483-B1F5-6309-A79BC8442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spTree>
    <p:extLst>
      <p:ext uri="{BB962C8B-B14F-4D97-AF65-F5344CB8AC3E}">
        <p14:creationId xmlns:p14="http://schemas.microsoft.com/office/powerpoint/2010/main" val="15856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420B47F-9483-B1F5-6309-A79BC844207A}"/>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58713" y="215912"/>
            <a:ext cx="11274574" cy="6391669"/>
          </a:xfrm>
          <a:prstGeom prst="rect">
            <a:avLst/>
          </a:prstGeom>
        </p:spPr>
      </p:pic>
      <p:pic>
        <p:nvPicPr>
          <p:cNvPr id="3" name="Imagem 2">
            <a:extLst>
              <a:ext uri="{FF2B5EF4-FFF2-40B4-BE49-F238E27FC236}">
                <a16:creationId xmlns:a16="http://schemas.microsoft.com/office/drawing/2014/main" id="{BF12352D-8ABD-C744-9C39-E4676C4273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spTree>
    <p:extLst>
      <p:ext uri="{BB962C8B-B14F-4D97-AF65-F5344CB8AC3E}">
        <p14:creationId xmlns:p14="http://schemas.microsoft.com/office/powerpoint/2010/main" val="147736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420B47F-9483-B1F5-6309-A79BC844207A}"/>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58713" y="190033"/>
            <a:ext cx="11274574" cy="6391669"/>
          </a:xfrm>
          <a:prstGeom prst="rect">
            <a:avLst/>
          </a:prstGeom>
        </p:spPr>
      </p:pic>
      <p:pic>
        <p:nvPicPr>
          <p:cNvPr id="8" name="Imagem 7">
            <a:extLst>
              <a:ext uri="{FF2B5EF4-FFF2-40B4-BE49-F238E27FC236}">
                <a16:creationId xmlns:a16="http://schemas.microsoft.com/office/drawing/2014/main" id="{7C9B555F-E96B-A382-28C9-D64B01A0C931}"/>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pic>
        <p:nvPicPr>
          <p:cNvPr id="12" name="Imagem 11">
            <a:extLst>
              <a:ext uri="{FF2B5EF4-FFF2-40B4-BE49-F238E27FC236}">
                <a16:creationId xmlns:a16="http://schemas.microsoft.com/office/drawing/2014/main" id="{B74D2726-B99F-9143-CEEE-2F290C12C2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713" y="233165"/>
            <a:ext cx="11274574" cy="6391669"/>
          </a:xfrm>
          <a:prstGeom prst="rect">
            <a:avLst/>
          </a:prstGeom>
        </p:spPr>
      </p:pic>
      <p:sp>
        <p:nvSpPr>
          <p:cNvPr id="4" name="Down Arrow 3">
            <a:extLst>
              <a:ext uri="{FF2B5EF4-FFF2-40B4-BE49-F238E27FC236}">
                <a16:creationId xmlns:a16="http://schemas.microsoft.com/office/drawing/2014/main" id="{9EBB3C89-F251-0FD3-A8C3-DE5A10D26CA0}"/>
              </a:ext>
            </a:extLst>
          </p:cNvPr>
          <p:cNvSpPr/>
          <p:nvPr/>
        </p:nvSpPr>
        <p:spPr>
          <a:xfrm>
            <a:off x="8827477" y="2930769"/>
            <a:ext cx="70338" cy="1699846"/>
          </a:xfrm>
          <a:prstGeom prst="downArrow">
            <a:avLst/>
          </a:prstGeom>
          <a:solidFill>
            <a:srgbClr val="B02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U"/>
          </a:p>
        </p:txBody>
      </p:sp>
      <p:sp>
        <p:nvSpPr>
          <p:cNvPr id="9" name="Up Arrow 8">
            <a:extLst>
              <a:ext uri="{FF2B5EF4-FFF2-40B4-BE49-F238E27FC236}">
                <a16:creationId xmlns:a16="http://schemas.microsoft.com/office/drawing/2014/main" id="{18CF0927-AE16-7751-33FF-A7E2B8ACDC3A}"/>
              </a:ext>
            </a:extLst>
          </p:cNvPr>
          <p:cNvSpPr/>
          <p:nvPr/>
        </p:nvSpPr>
        <p:spPr>
          <a:xfrm>
            <a:off x="3364523" y="4739299"/>
            <a:ext cx="45719" cy="1242646"/>
          </a:xfrm>
          <a:prstGeom prst="upArrow">
            <a:avLst/>
          </a:prstGeom>
          <a:solidFill>
            <a:srgbClr val="B02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U"/>
          </a:p>
        </p:txBody>
      </p:sp>
    </p:spTree>
    <p:extLst>
      <p:ext uri="{BB962C8B-B14F-4D97-AF65-F5344CB8AC3E}">
        <p14:creationId xmlns:p14="http://schemas.microsoft.com/office/powerpoint/2010/main" val="292866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4C33D9DD-4C19-58F7-3A18-9BEE77083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23" y="233165"/>
            <a:ext cx="11567183" cy="6391669"/>
          </a:xfrm>
          <a:prstGeom prst="rect">
            <a:avLst/>
          </a:prstGeom>
        </p:spPr>
      </p:pic>
      <p:sp>
        <p:nvSpPr>
          <p:cNvPr id="2" name="Left Arrow 1">
            <a:extLst>
              <a:ext uri="{FF2B5EF4-FFF2-40B4-BE49-F238E27FC236}">
                <a16:creationId xmlns:a16="http://schemas.microsoft.com/office/drawing/2014/main" id="{517566F7-BEC8-583A-841B-75B4A308DC61}"/>
              </a:ext>
            </a:extLst>
          </p:cNvPr>
          <p:cNvSpPr/>
          <p:nvPr/>
        </p:nvSpPr>
        <p:spPr>
          <a:xfrm>
            <a:off x="4630614" y="4290645"/>
            <a:ext cx="1371600" cy="46893"/>
          </a:xfrm>
          <a:prstGeom prst="leftArrow">
            <a:avLst/>
          </a:prstGeom>
          <a:solidFill>
            <a:srgbClr val="538D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U"/>
          </a:p>
        </p:txBody>
      </p:sp>
    </p:spTree>
    <p:extLst>
      <p:ext uri="{BB962C8B-B14F-4D97-AF65-F5344CB8AC3E}">
        <p14:creationId xmlns:p14="http://schemas.microsoft.com/office/powerpoint/2010/main" val="96914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4C33D9DD-4C19-58F7-3A18-9BEE77083C3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312408" y="233165"/>
            <a:ext cx="11567183" cy="6391669"/>
          </a:xfrm>
          <a:prstGeom prst="rect">
            <a:avLst/>
          </a:prstGeom>
        </p:spPr>
      </p:pic>
      <p:pic>
        <p:nvPicPr>
          <p:cNvPr id="4" name="Imagem 3" descr="Uma imagem com monitor, ecrã, escuro, observação&#10;&#10;Descrição gerada automaticamente">
            <a:extLst>
              <a:ext uri="{FF2B5EF4-FFF2-40B4-BE49-F238E27FC236}">
                <a16:creationId xmlns:a16="http://schemas.microsoft.com/office/drawing/2014/main" id="{6CF029A9-E2F1-9723-0D4F-7D99C8F07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08" y="233165"/>
            <a:ext cx="11567183" cy="6391669"/>
          </a:xfrm>
          <a:prstGeom prst="rect">
            <a:avLst/>
          </a:prstGeom>
        </p:spPr>
      </p:pic>
    </p:spTree>
    <p:extLst>
      <p:ext uri="{BB962C8B-B14F-4D97-AF65-F5344CB8AC3E}">
        <p14:creationId xmlns:p14="http://schemas.microsoft.com/office/powerpoint/2010/main" val="331599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3536</TotalTime>
  <Words>992</Words>
  <Application>Microsoft Macintosh PowerPoint</Application>
  <PresentationFormat>Widescreen</PresentationFormat>
  <Paragraphs>82</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 Braille</vt:lpstr>
      <vt:lpstr>Apple Braille Outline 8 Dot</vt:lpstr>
      <vt:lpstr>Arial</vt:lpstr>
      <vt:lpstr>Arial</vt:lpstr>
      <vt:lpstr>Calibri</vt:lpstr>
      <vt:lpstr>Calibri Light</vt:lpstr>
      <vt:lpstr>Gotham Narrow SSm A</vt:lpstr>
      <vt:lpstr>open sans</vt:lpstr>
      <vt:lpstr>open sans</vt:lpstr>
      <vt:lpstr>Roboto</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10828</dc:creator>
  <cp:lastModifiedBy>Nikolett Szabo</cp:lastModifiedBy>
  <cp:revision>5</cp:revision>
  <dcterms:created xsi:type="dcterms:W3CDTF">2022-11-03T11:22:12Z</dcterms:created>
  <dcterms:modified xsi:type="dcterms:W3CDTF">2022-11-06T11:27:36Z</dcterms:modified>
</cp:coreProperties>
</file>