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1B30-00E6-4F65-B8F6-51E78853397F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64E-5D2C-4D2F-9AC8-BC95E51EAB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61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1B30-00E6-4F65-B8F6-51E78853397F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64E-5D2C-4D2F-9AC8-BC95E51EAB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108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1B30-00E6-4F65-B8F6-51E78853397F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64E-5D2C-4D2F-9AC8-BC95E51EABF9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44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1B30-00E6-4F65-B8F6-51E78853397F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64E-5D2C-4D2F-9AC8-BC95E51EAB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1406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1B30-00E6-4F65-B8F6-51E78853397F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64E-5D2C-4D2F-9AC8-BC95E51EABF9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995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1B30-00E6-4F65-B8F6-51E78853397F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64E-5D2C-4D2F-9AC8-BC95E51EAB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96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1B30-00E6-4F65-B8F6-51E78853397F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64E-5D2C-4D2F-9AC8-BC95E51EAB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658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1B30-00E6-4F65-B8F6-51E78853397F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64E-5D2C-4D2F-9AC8-BC95E51EAB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660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1B30-00E6-4F65-B8F6-51E78853397F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64E-5D2C-4D2F-9AC8-BC95E51EAB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169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1B30-00E6-4F65-B8F6-51E78853397F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64E-5D2C-4D2F-9AC8-BC95E51EAB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091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1B30-00E6-4F65-B8F6-51E78853397F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64E-5D2C-4D2F-9AC8-BC95E51EAB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110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1B30-00E6-4F65-B8F6-51E78853397F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64E-5D2C-4D2F-9AC8-BC95E51EAB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265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1B30-00E6-4F65-B8F6-51E78853397F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64E-5D2C-4D2F-9AC8-BC95E51EAB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2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1B30-00E6-4F65-B8F6-51E78853397F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64E-5D2C-4D2F-9AC8-BC95E51EAB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83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1B30-00E6-4F65-B8F6-51E78853397F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64E-5D2C-4D2F-9AC8-BC95E51EAB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405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1B30-00E6-4F65-B8F6-51E78853397F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864E-5D2C-4D2F-9AC8-BC95E51EAB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203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1B30-00E6-4F65-B8F6-51E78853397F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D1864E-5D2C-4D2F-9AC8-BC95E51EAB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0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6000" dirty="0" smtClean="0"/>
              <a:t>Híres lovagok a világirodalomban és filmekben</a:t>
            </a:r>
            <a:endParaRPr lang="hu-HU" sz="6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</a:t>
            </a:r>
            <a:r>
              <a:rPr lang="hu-HU" dirty="0" err="1" smtClean="0"/>
              <a:t>Oláh-Füzes</a:t>
            </a:r>
            <a:r>
              <a:rPr lang="hu-HU" dirty="0" smtClean="0"/>
              <a:t> Botond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02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467932"/>
            <a:ext cx="8596668" cy="1320800"/>
          </a:xfrm>
        </p:spPr>
        <p:txBody>
          <a:bodyPr>
            <a:noAutofit/>
          </a:bodyPr>
          <a:lstStyle/>
          <a:p>
            <a:r>
              <a:rPr lang="hu-HU" sz="6000" b="1" dirty="0" smtClean="0"/>
              <a:t>Simon de </a:t>
            </a:r>
            <a:r>
              <a:rPr lang="hu-HU" sz="6000" b="1" dirty="0" err="1" smtClean="0"/>
              <a:t>Montfort</a:t>
            </a:r>
            <a:r>
              <a:rPr lang="hu-HU" sz="6000" b="1" dirty="0" smtClean="0"/>
              <a:t/>
            </a:r>
            <a:br>
              <a:rPr lang="hu-HU" sz="6000" b="1" dirty="0" smtClean="0"/>
            </a:br>
            <a:endParaRPr lang="hu-HU" sz="60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3383"/>
            <a:ext cx="7552266" cy="3880773"/>
          </a:xfrm>
        </p:spPr>
        <p:txBody>
          <a:bodyPr/>
          <a:lstStyle/>
          <a:p>
            <a:r>
              <a:rPr lang="hu-HU" sz="2400" dirty="0" smtClean="0"/>
              <a:t>Kíméletlen, brutális keresztes hadjáratot vezetett az </a:t>
            </a:r>
            <a:r>
              <a:rPr lang="hu-HU" sz="2400" dirty="0" err="1" smtClean="0"/>
              <a:t>albigens</a:t>
            </a:r>
            <a:r>
              <a:rPr lang="hu-HU" sz="2400" dirty="0" smtClean="0"/>
              <a:t> eretnekek ellen, ahol ártatlanok ezreit mészároltatta le </a:t>
            </a:r>
          </a:p>
          <a:p>
            <a:r>
              <a:rPr lang="hu-HU" sz="2400" dirty="0" smtClean="0"/>
              <a:t>Tőle ered a hírhedt mondás: „</a:t>
            </a:r>
            <a:r>
              <a:rPr lang="hu-HU" sz="2400" i="1" dirty="0" smtClean="0"/>
              <a:t>Vágjátok le mindent, az Úr majd kiválogatja az övéit</a:t>
            </a:r>
            <a:r>
              <a:rPr lang="hu-HU" sz="2400" dirty="0" smtClean="0"/>
              <a:t>!”).</a:t>
            </a:r>
          </a:p>
          <a:p>
            <a:r>
              <a:rPr lang="hu-HU" sz="2400" dirty="0" smtClean="0"/>
              <a:t>Korábban a negyedik keresztes hadjáratban is harcolt</a:t>
            </a:r>
            <a:r>
              <a:rPr lang="hu-HU" dirty="0" smtClean="0"/>
              <a:t>. </a:t>
            </a:r>
            <a:endParaRPr lang="hu-HU" dirty="0"/>
          </a:p>
        </p:txBody>
      </p:sp>
      <p:sp>
        <p:nvSpPr>
          <p:cNvPr id="4" name="AutoShape 2" descr="Simon de Montfort, the knight, seducer and radical who transformed English  government – for a year"/>
          <p:cNvSpPr>
            <a:spLocks noChangeAspect="1" noChangeArrowheads="1"/>
          </p:cNvSpPr>
          <p:nvPr/>
        </p:nvSpPr>
        <p:spPr bwMode="auto">
          <a:xfrm>
            <a:off x="155575" y="-80803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67" y="2163383"/>
            <a:ext cx="3198124" cy="23985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38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416417"/>
            <a:ext cx="8596668" cy="1320800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Bertrand du Guesclin, Bretagne Sasa</a:t>
            </a:r>
            <a:br>
              <a:rPr lang="fr-FR" sz="6000" b="1" dirty="0" smtClean="0"/>
            </a:b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446986"/>
            <a:ext cx="8596668" cy="3594376"/>
          </a:xfrm>
        </p:spPr>
        <p:txBody>
          <a:bodyPr/>
          <a:lstStyle/>
          <a:p>
            <a:r>
              <a:rPr lang="hu-HU" sz="2400" dirty="0" smtClean="0"/>
              <a:t>A százéves háború egyik leghíresebb francia lovagja, az egyik legkiválóbb francia hadvezér.</a:t>
            </a:r>
          </a:p>
          <a:p>
            <a:r>
              <a:rPr lang="hu-HU" sz="2400" dirty="0" smtClean="0"/>
              <a:t>Agyafúrt és megfontolt irányítása alatt a franciák visszaszerezték az angoloktól a tőlük korábban elvett földek jó részét. 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292" y="2915181"/>
            <a:ext cx="3255883" cy="2657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80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128789"/>
            <a:ext cx="8596668" cy="1801611"/>
          </a:xfrm>
        </p:spPr>
        <p:txBody>
          <a:bodyPr>
            <a:noAutofit/>
          </a:bodyPr>
          <a:lstStyle/>
          <a:p>
            <a:r>
              <a:rPr lang="hu-HU" sz="6000" b="1" dirty="0" smtClean="0"/>
              <a:t>Jean Le </a:t>
            </a:r>
            <a:r>
              <a:rPr lang="hu-HU" sz="6000" b="1" dirty="0" err="1" smtClean="0"/>
              <a:t>Maingre</a:t>
            </a:r>
            <a:r>
              <a:rPr lang="hu-HU" sz="6000" b="1" dirty="0" smtClean="0"/>
              <a:t>, </a:t>
            </a:r>
            <a:r>
              <a:rPr lang="hu-HU" sz="6000" b="1" dirty="0" err="1" smtClean="0"/>
              <a:t>Boucicaut</a:t>
            </a:r>
            <a:r>
              <a:rPr lang="hu-HU" sz="6000" b="1" dirty="0" smtClean="0"/>
              <a:t/>
            </a:r>
            <a:br>
              <a:rPr lang="hu-HU" sz="6000" b="1" dirty="0" smtClean="0"/>
            </a:b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369713"/>
            <a:ext cx="8596668" cy="3671649"/>
          </a:xfrm>
        </p:spPr>
        <p:txBody>
          <a:bodyPr>
            <a:normAutofit/>
          </a:bodyPr>
          <a:lstStyle/>
          <a:p>
            <a:r>
              <a:rPr lang="hu-HU" sz="2400" dirty="0" smtClean="0"/>
              <a:t>Ő is a százéves háborúban szerezte hírnevét.</a:t>
            </a:r>
          </a:p>
          <a:p>
            <a:r>
              <a:rPr lang="hu-HU" sz="2400" dirty="0" smtClean="0"/>
              <a:t>Kiváló hadvezér hírében állt, de a gyengék pártfogolása is fontos volt számára: megalapította a Zöld Pajzs Fehér Hölgye lovagrendet, melynek célja a védtelen nemesasszonyok megvédelmezése volt. 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3298162"/>
            <a:ext cx="1944624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09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19747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hu-HU" sz="6000" b="1" dirty="0" smtClean="0"/>
              <a:t>Jeanne </a:t>
            </a:r>
            <a:r>
              <a:rPr lang="hu-HU" sz="6000" b="1" dirty="0" err="1" smtClean="0"/>
              <a:t>d’Arc</a:t>
            </a:r>
            <a:r>
              <a:rPr lang="hu-HU" sz="6000" b="1" dirty="0" smtClean="0"/>
              <a:t> (Szent Johanna)</a:t>
            </a:r>
            <a:r>
              <a:rPr lang="hu-HU" b="1" dirty="0" smtClean="0"/>
              <a:t/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3" y="2160589"/>
            <a:ext cx="6281551" cy="388077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Egy paraszt lányaként látta meg a napvilágot </a:t>
            </a:r>
            <a:r>
              <a:rPr lang="hu-HU" sz="2400" dirty="0" err="1" smtClean="0"/>
              <a:t>Domrémyben</a:t>
            </a:r>
            <a:r>
              <a:rPr lang="hu-HU" sz="2400" dirty="0" smtClean="0"/>
              <a:t>, később látomásaiban Isten arra kérte, szabadítsa fel Franciaországot.</a:t>
            </a:r>
          </a:p>
          <a:p>
            <a:r>
              <a:rPr lang="hu-HU" sz="2400" dirty="0" smtClean="0"/>
              <a:t> Leghíresebb tette Orléans felszabadítása volt 1429-ben.</a:t>
            </a:r>
          </a:p>
          <a:p>
            <a:r>
              <a:rPr lang="hu-HU" sz="2400" dirty="0" smtClean="0"/>
              <a:t> Ma Franciaország kilenc védőszentjének egyike. 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416" y="2521197"/>
            <a:ext cx="4080755" cy="2720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19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24899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hu-HU" sz="6000" b="1" dirty="0"/>
              <a:t>I. (Oroszlánszívű) Richárd angol király</a:t>
            </a: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5515" y="2415892"/>
            <a:ext cx="8596668" cy="3880773"/>
          </a:xfrm>
        </p:spPr>
        <p:txBody>
          <a:bodyPr>
            <a:normAutofit/>
          </a:bodyPr>
          <a:lstStyle/>
          <a:p>
            <a:r>
              <a:rPr lang="hu-HU" sz="2400" dirty="0"/>
              <a:t>Legendásan bátor, jellegzetes lovagi vonásokkal </a:t>
            </a:r>
            <a:r>
              <a:rPr lang="hu-HU" sz="2400" dirty="0" smtClean="0"/>
              <a:t>is </a:t>
            </a:r>
            <a:r>
              <a:rPr lang="hu-HU" sz="2400" dirty="0"/>
              <a:t>rendelkező uralkodó</a:t>
            </a:r>
            <a:r>
              <a:rPr lang="hu-HU" sz="2400" dirty="0" smtClean="0"/>
              <a:t>.</a:t>
            </a:r>
          </a:p>
          <a:p>
            <a:r>
              <a:rPr lang="hu-HU" sz="2400" dirty="0" smtClean="0"/>
              <a:t>Tízéves </a:t>
            </a:r>
            <a:r>
              <a:rPr lang="hu-HU" sz="2400" dirty="0"/>
              <a:t>uralkodása alatt mindössze fél évet töltött Angliában </a:t>
            </a:r>
            <a:r>
              <a:rPr lang="hu-HU" sz="2400" dirty="0" smtClean="0"/>
              <a:t>a </a:t>
            </a:r>
            <a:r>
              <a:rPr lang="hu-HU" sz="2400" dirty="0"/>
              <a:t>fennmaradó időben vezéri </a:t>
            </a:r>
            <a:r>
              <a:rPr lang="hu-HU" sz="2400" dirty="0" smtClean="0"/>
              <a:t>tapasztalatait kamatoztatta. </a:t>
            </a:r>
          </a:p>
          <a:p>
            <a:r>
              <a:rPr lang="hu-HU" sz="2400" dirty="0" smtClean="0"/>
              <a:t>Halálát </a:t>
            </a:r>
            <a:r>
              <a:rPr lang="hu-HU" sz="2400" dirty="0"/>
              <a:t>egy francia vár ostroma közben, egy értelmetlen felderítőút közben lelte, egy íjász </a:t>
            </a:r>
            <a:r>
              <a:rPr lang="hu-HU" sz="2400" dirty="0" smtClean="0"/>
              <a:t>nyílvesszőjétől. </a:t>
            </a:r>
            <a:endParaRPr lang="hu-HU" sz="24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173" y="2114723"/>
            <a:ext cx="3470999" cy="2440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582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0059" y="429295"/>
            <a:ext cx="9471218" cy="1320800"/>
          </a:xfrm>
        </p:spPr>
        <p:txBody>
          <a:bodyPr>
            <a:noAutofit/>
          </a:bodyPr>
          <a:lstStyle/>
          <a:p>
            <a:r>
              <a:rPr lang="hu-HU" sz="6000" b="1" dirty="0"/>
              <a:t>Edward, a Fekete Herceg</a:t>
            </a:r>
            <a:br>
              <a:rPr lang="hu-HU" sz="6000" b="1" dirty="0"/>
            </a:b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40059" y="1877254"/>
            <a:ext cx="8596668" cy="3880773"/>
          </a:xfrm>
        </p:spPr>
        <p:txBody>
          <a:bodyPr>
            <a:normAutofit/>
          </a:bodyPr>
          <a:lstStyle/>
          <a:p>
            <a:r>
              <a:rPr lang="hu-HU" sz="2400" dirty="0"/>
              <a:t>Az angol trónörökös a százéves háborúban tűnt ki képességeivel, elképesztő győzelmeket aratott az ellenségen</a:t>
            </a:r>
            <a:r>
              <a:rPr lang="hu-HU" sz="2400" dirty="0" smtClean="0"/>
              <a:t>.</a:t>
            </a:r>
          </a:p>
          <a:p>
            <a:r>
              <a:rPr lang="hu-HU" sz="2400" dirty="0"/>
              <a:t>A</a:t>
            </a:r>
            <a:r>
              <a:rPr lang="hu-HU" sz="2400" dirty="0" smtClean="0"/>
              <a:t>z </a:t>
            </a:r>
            <a:r>
              <a:rPr lang="hu-HU" sz="2400" dirty="0"/>
              <a:t>1356-ös </a:t>
            </a:r>
            <a:r>
              <a:rPr lang="hu-HU" sz="2400" dirty="0" err="1"/>
              <a:t>maupertuisi</a:t>
            </a:r>
            <a:r>
              <a:rPr lang="hu-HU" sz="2400" dirty="0"/>
              <a:t> (</a:t>
            </a:r>
            <a:r>
              <a:rPr lang="hu-HU" sz="2400" dirty="0" err="1"/>
              <a:t>poitiersi</a:t>
            </a:r>
            <a:r>
              <a:rPr lang="hu-HU" sz="2400" dirty="0"/>
              <a:t>) csatában 7000 angol harcossal megfutamított 18 000 franciát. Talán fekete páncélzata miatt nevezték el így. 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823" y="1750095"/>
            <a:ext cx="3099579" cy="24920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47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6000" b="1" dirty="0"/>
              <a:t>William </a:t>
            </a:r>
            <a:r>
              <a:rPr lang="hu-HU" sz="6000" b="1" dirty="0" err="1"/>
              <a:t>Marshal</a:t>
            </a:r>
            <a:r>
              <a:rPr lang="hu-HU" sz="6000" b="1" dirty="0"/>
              <a:t/>
            </a:r>
            <a:br>
              <a:rPr lang="hu-HU" sz="6000" b="1" dirty="0"/>
            </a:br>
            <a:endParaRPr lang="hu-HU" sz="6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8273483" cy="3880773"/>
          </a:xfrm>
        </p:spPr>
        <p:txBody>
          <a:bodyPr>
            <a:normAutofit/>
          </a:bodyPr>
          <a:lstStyle/>
          <a:p>
            <a:r>
              <a:rPr lang="hu-HU" sz="2400" dirty="0"/>
              <a:t>Angol lovag, lovagi tornák hőse, a templomosakkal harcolt a Szentföldért</a:t>
            </a:r>
            <a:r>
              <a:rPr lang="hu-HU" sz="2400" dirty="0" smtClean="0"/>
              <a:t>.</a:t>
            </a:r>
          </a:p>
          <a:p>
            <a:r>
              <a:rPr lang="hu-HU" sz="2400" dirty="0" smtClean="0"/>
              <a:t>Három </a:t>
            </a:r>
            <a:r>
              <a:rPr lang="hu-HU" sz="2400" dirty="0"/>
              <a:t>angol királyt szolgált, volt angol követ is. I. Richárd földbirtok-adományaival az ország egyik legvagyonosabb nemesévé emelte.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935" y="3876540"/>
            <a:ext cx="2723882" cy="2723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85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304</Words>
  <Application>Microsoft Office PowerPoint</Application>
  <PresentationFormat>Szélesvásznú</PresentationFormat>
  <Paragraphs>26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Fazetta</vt:lpstr>
      <vt:lpstr>Híres lovagok a világirodalomban és filmekben</vt:lpstr>
      <vt:lpstr>Simon de Montfort </vt:lpstr>
      <vt:lpstr>Bertrand du Guesclin, Bretagne Sasa </vt:lpstr>
      <vt:lpstr>Jean Le Maingre, Boucicaut </vt:lpstr>
      <vt:lpstr>Jeanne d’Arc (Szent Johanna) </vt:lpstr>
      <vt:lpstr>I. (Oroszlánszívű) Richárd angol király </vt:lpstr>
      <vt:lpstr>Edward, a Fekete Herceg </vt:lpstr>
      <vt:lpstr>William Marshal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Híres lovagok a világirodalomban és filmekben</dc:title>
  <dc:creator>iskola</dc:creator>
  <cp:lastModifiedBy>tanulo</cp:lastModifiedBy>
  <cp:revision>10</cp:revision>
  <dcterms:created xsi:type="dcterms:W3CDTF">2022-04-01T08:18:13Z</dcterms:created>
  <dcterms:modified xsi:type="dcterms:W3CDTF">2022-04-07T08:23:54Z</dcterms:modified>
</cp:coreProperties>
</file>