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74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dark, light, lit&#10;&#10;Description automatically generated">
            <a:extLst>
              <a:ext uri="{FF2B5EF4-FFF2-40B4-BE49-F238E27FC236}">
                <a16:creationId xmlns:a16="http://schemas.microsoft.com/office/drawing/2014/main" id="{08646B6B-3819-8E40-8626-F0BFA7E4B7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18886" y="927947"/>
            <a:ext cx="6354228" cy="2541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2639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656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0529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6000" b="0" i="0" cap="none" baseline="0"/>
            </a:lvl1pPr>
          </a:lstStyle>
          <a:p>
            <a:r>
              <a:rPr lang="en-US" dirty="0"/>
              <a:t>Click to add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speaker name</a:t>
            </a:r>
          </a:p>
        </p:txBody>
      </p:sp>
    </p:spTree>
    <p:extLst>
      <p:ext uri="{BB962C8B-B14F-4D97-AF65-F5344CB8AC3E}">
        <p14:creationId xmlns:p14="http://schemas.microsoft.com/office/powerpoint/2010/main" val="263581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3A5C-202B-354A-AD23-9F00FB9290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5691" y="914400"/>
            <a:ext cx="8540620" cy="3657600"/>
          </a:xfrm>
        </p:spPr>
        <p:txBody>
          <a:bodyPr anchor="ctr" anchorCtr="0"/>
          <a:lstStyle>
            <a:lvl1pPr algn="ctr">
              <a:defRPr sz="10000" b="0" i="0" cap="none" baseline="0"/>
            </a:lvl1pPr>
          </a:lstStyle>
          <a:p>
            <a:r>
              <a:rPr lang="en-US" dirty="0"/>
              <a:t>Click to add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077C-1C90-C941-BF65-5845509366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4619501"/>
            <a:ext cx="8540496" cy="864507"/>
          </a:xfrm>
        </p:spPr>
        <p:txBody>
          <a:bodyPr/>
          <a:lstStyle>
            <a:lvl1pPr marL="0" indent="0" algn="ctr">
              <a:buNone/>
              <a:defRPr sz="300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5898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5257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9C9F9D7-7D24-B646-B425-92A28BEE74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5349240" cy="9144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B595A4-507C-7A4E-A18C-CB138650AB1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1600200"/>
            <a:ext cx="5349240" cy="4343400"/>
          </a:xfrm>
        </p:spPr>
        <p:txBody>
          <a:bodyPr/>
          <a:lstStyle>
            <a:lvl1pPr marL="0" indent="0">
              <a:buNone/>
              <a:defRPr sz="280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03138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5257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5257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775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63056" y="685800"/>
            <a:ext cx="4800600" cy="25603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D3EDB7B-FF57-F041-B72F-B229BD41688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1234440" y="685800"/>
            <a:ext cx="4800600" cy="5257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CBCDE2-4B10-214E-A6FA-7B740685B40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156960" y="3383280"/>
            <a:ext cx="4800600" cy="25603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245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Larg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9B7C8-1F12-694E-B698-F53580254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226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57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YU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gn, dark, light, lit&#10;&#10;Description automatically generated">
            <a:extLst>
              <a:ext uri="{FF2B5EF4-FFF2-40B4-BE49-F238E27FC236}">
                <a16:creationId xmlns:a16="http://schemas.microsoft.com/office/drawing/2014/main" id="{B29340B0-9A46-8F4A-97DC-2EB439C567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00483" y="3614101"/>
            <a:ext cx="2791033" cy="1116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57301"/>
            <a:ext cx="9144000" cy="1127127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59038"/>
            <a:ext cx="9144000" cy="6524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4012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5148-D119-C741-8BC4-8B87B1D37E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cap="small" baseline="0">
                <a:solidFill>
                  <a:srgbClr val="002E5D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7E17C-1994-2244-AEB4-38952C3BD0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3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35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0475-22ED-3D41-986C-EB16E33CB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0"/>
            <a:ext cx="10826496" cy="2286000"/>
          </a:xfrm>
        </p:spPr>
        <p:txBody>
          <a:bodyPr anchor="b"/>
          <a:lstStyle>
            <a:lvl1pPr>
              <a:defRPr sz="6000" b="1" i="0" cap="small" baseline="0"/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8BDF-5463-4746-81CA-FCF4DEADBAC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4572000"/>
            <a:ext cx="10826496" cy="1371600"/>
          </a:xfrm>
        </p:spPr>
        <p:txBody>
          <a:bodyPr/>
          <a:lstStyle>
            <a:lvl1pPr marL="0" indent="0">
              <a:buNone/>
              <a:defRPr sz="30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03780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11A2-3E41-E54F-B9FF-C0E47A29FE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 tIns="91440" bIns="91440" anchor="t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DEE2-4AEA-6841-A639-CE456EF974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600200"/>
            <a:ext cx="10826496" cy="4343400"/>
          </a:xfrm>
        </p:spPr>
        <p:txBody>
          <a:bodyPr tIns="91440" bIns="9144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86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8B2-177F-3F48-A057-CA150BE7B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EDEB-E0F8-3E4C-AE91-2F1B8C0BF3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" y="1600200"/>
            <a:ext cx="5349240" cy="4343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F6BC4-EBA3-864C-8376-ECA3C6BE01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3056" y="1600200"/>
            <a:ext cx="5349240" cy="43434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14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88B2-177F-3F48-A057-CA150BE7B1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7B29-8E97-514C-8BCB-4941C1A7C2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800" y="1600200"/>
            <a:ext cx="5349240" cy="685800"/>
          </a:xfrm>
        </p:spPr>
        <p:txBody>
          <a:bodyPr anchor="b"/>
          <a:lstStyle>
            <a:lvl1pPr marL="0" indent="0">
              <a:buNone/>
              <a:defRPr sz="3200" b="0" i="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5EDEB-E0F8-3E4C-AE91-2F1B8C0BF3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5800" y="2286000"/>
            <a:ext cx="5349240" cy="36576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242741-E0F8-E24A-B9AA-E9AC83B3D9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3056" y="1600200"/>
            <a:ext cx="5349240" cy="685800"/>
          </a:xfrm>
        </p:spPr>
        <p:txBody>
          <a:bodyPr anchor="b"/>
          <a:lstStyle>
            <a:lvl1pPr marL="0" indent="0">
              <a:buNone/>
              <a:defRPr sz="3200" b="0" i="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F6BC4-EBA3-864C-8376-ECA3C6BE019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3056" y="2286000"/>
            <a:ext cx="5349240" cy="365760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95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F964-2BDD-9C47-80E4-F7C4245E96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5349240" cy="9144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E495-EF4D-4C44-B2ED-F011B96C53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3056" y="685800"/>
            <a:ext cx="534924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5BCF2-25E9-1E47-A0AB-C0CF1328DE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1600200"/>
            <a:ext cx="5349240" cy="4343400"/>
          </a:xfrm>
        </p:spPr>
        <p:txBody>
          <a:bodyPr/>
          <a:lstStyle>
            <a:lvl1pPr marL="0" indent="0">
              <a:buNone/>
              <a:defRPr sz="2800" cap="small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182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DE2C-2572-2D4E-851C-BE991CF5B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6496" cy="9144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29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CD7466C-7084-EC4C-940D-2F2DEB6616F9}"/>
              </a:ext>
            </a:extLst>
          </p:cNvPr>
          <p:cNvSpPr/>
          <p:nvPr userDrawn="1"/>
        </p:nvSpPr>
        <p:spPr>
          <a:xfrm>
            <a:off x="10464800" y="6004560"/>
            <a:ext cx="1727200" cy="670560"/>
          </a:xfrm>
          <a:prstGeom prst="rect">
            <a:avLst/>
          </a:prstGeom>
          <a:solidFill>
            <a:srgbClr val="002E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oogle Shape;56;p14">
            <a:extLst>
              <a:ext uri="{FF2B5EF4-FFF2-40B4-BE49-F238E27FC236}">
                <a16:creationId xmlns:a16="http://schemas.microsoft.com/office/drawing/2014/main" id="{DBB01EEC-9C0A-B542-900A-C11DAACEAB2B}"/>
              </a:ext>
            </a:extLst>
          </p:cNvPr>
          <p:cNvPicPr preferRelativeResize="0"/>
          <p:nvPr userDrawn="1"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776803" y="6202948"/>
            <a:ext cx="1017523" cy="2882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551E4F-B9A9-AB4C-A6CE-92456FF99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10826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text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FD8F995-45D1-8A40-8B86-192FA8E3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10826496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add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76" r:id="rId2"/>
    <p:sldLayoutId id="2147483775" r:id="rId3"/>
    <p:sldLayoutId id="2147483735" r:id="rId4"/>
    <p:sldLayoutId id="2147483736" r:id="rId5"/>
    <p:sldLayoutId id="2147483737" r:id="rId6"/>
    <p:sldLayoutId id="2147483777" r:id="rId7"/>
    <p:sldLayoutId id="2147483738" r:id="rId8"/>
    <p:sldLayoutId id="2147483742" r:id="rId9"/>
    <p:sldLayoutId id="2147483743" r:id="rId10"/>
    <p:sldLayoutId id="2147483784" r:id="rId11"/>
    <p:sldLayoutId id="2147483739" r:id="rId12"/>
    <p:sldLayoutId id="2147483785" r:id="rId13"/>
    <p:sldLayoutId id="2147483786" r:id="rId14"/>
    <p:sldLayoutId id="2147483740" r:id="rId15"/>
    <p:sldLayoutId id="2147483774" r:id="rId16"/>
    <p:sldLayoutId id="2147483782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kern="1200" baseline="0">
          <a:solidFill>
            <a:srgbClr val="002E5D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18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3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56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75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594" indent="-228594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CEF9-444E-AB25-E989-A74BB61E1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BYU Startup Accelerator and Grant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7657-0E67-60C7-F9C7-DD94B225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88116"/>
          </a:xfrm>
        </p:spPr>
        <p:txBody>
          <a:bodyPr/>
          <a:lstStyle/>
          <a:p>
            <a:r>
              <a:rPr lang="en-US" dirty="0"/>
              <a:t>Sebastian Zapata and Gabriel Zapata</a:t>
            </a:r>
          </a:p>
          <a:p>
            <a:r>
              <a:rPr lang="en-US" sz="2000" dirty="0"/>
              <a:t>May 2025 – August 2025</a:t>
            </a:r>
          </a:p>
          <a:p>
            <a:r>
              <a:rPr lang="en-US" sz="2000" dirty="0"/>
              <a:t>Tennis Drills LLC</a:t>
            </a:r>
          </a:p>
          <a:p>
            <a:r>
              <a:rPr lang="en-US" sz="2000" dirty="0"/>
              <a:t>80 hours spent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48F-6F7A-C2F1-7448-A74B777C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Experience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81398-7A9D-CA1B-7AAD-8531343B3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COVID hobby: Tennis</a:t>
            </a:r>
          </a:p>
          <a:p>
            <a:r>
              <a:rPr lang="en-US" dirty="0"/>
              <a:t>Market research on machine – too pricey!</a:t>
            </a:r>
          </a:p>
          <a:p>
            <a:r>
              <a:rPr lang="en-US" dirty="0"/>
              <a:t>Idea and SIOY 2023-2024 – </a:t>
            </a:r>
            <a:r>
              <a:rPr lang="en-US" b="1" dirty="0"/>
              <a:t>[insert pics!]</a:t>
            </a:r>
          </a:p>
          <a:p>
            <a:r>
              <a:rPr lang="en-US" dirty="0"/>
              <a:t>Launchpad 2024 validation grants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F58-D4D7-815E-A370-F7E7EDB8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Rejection and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8F295-87F5-8CE3-BD9B-DAFD4A9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Launchpad 2024, $2,000 traction grant – rejected </a:t>
            </a:r>
          </a:p>
          <a:p>
            <a:r>
              <a:rPr lang="en-US" dirty="0"/>
              <a:t>Lessons on validation</a:t>
            </a:r>
          </a:p>
          <a:p>
            <a:pPr lvl="1"/>
            <a:r>
              <a:rPr lang="en-US" dirty="0"/>
              <a:t>Ask the market to be brutally honest about your idea</a:t>
            </a:r>
          </a:p>
          <a:p>
            <a:pPr lvl="1"/>
            <a:r>
              <a:rPr lang="en-US" dirty="0"/>
              <a:t>Be specific and study the questions before asking them</a:t>
            </a:r>
          </a:p>
          <a:p>
            <a:pPr lvl="1"/>
            <a:r>
              <a:rPr lang="en-US" dirty="0"/>
              <a:t>Validating concept vs prototype</a:t>
            </a:r>
          </a:p>
          <a:p>
            <a:pPr lvl="1"/>
            <a:r>
              <a:rPr lang="en-US" dirty="0"/>
              <a:t>Target multiple demographics equally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9793-48AE-51AC-5139-C42081A9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Launchpad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6233-7112-7D34-2B2D-93CC932FC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2024 lessons</a:t>
            </a:r>
          </a:p>
          <a:p>
            <a:r>
              <a:rPr lang="en-US" dirty="0"/>
              <a:t>Validation was significantly more effective</a:t>
            </a:r>
          </a:p>
          <a:p>
            <a:r>
              <a:rPr lang="en-US" dirty="0"/>
              <a:t>$2,000 Validation Grant – accepted</a:t>
            </a:r>
          </a:p>
        </p:txBody>
      </p:sp>
    </p:spTree>
    <p:extLst>
      <p:ext uri="{BB962C8B-B14F-4D97-AF65-F5344CB8AC3E}">
        <p14:creationId xmlns:p14="http://schemas.microsoft.com/office/powerpoint/2010/main" val="27714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E1FB-9BC8-65D8-D8A9-B2D53E71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Development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62DC-46E2-3BE4-5C49-282BAEE2A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an inexpensive tennis ball machine </a:t>
            </a:r>
          </a:p>
          <a:p>
            <a:r>
              <a:rPr lang="en-US" dirty="0"/>
              <a:t>Validated features with market</a:t>
            </a:r>
          </a:p>
          <a:p>
            <a:r>
              <a:rPr lang="en-US" dirty="0"/>
              <a:t>Received excellent feedback</a:t>
            </a:r>
          </a:p>
          <a:p>
            <a:r>
              <a:rPr lang="en-US" dirty="0"/>
              <a:t>New insights for future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[insert VIDEO DEMO &amp; PICS]</a:t>
            </a:r>
          </a:p>
        </p:txBody>
      </p:sp>
    </p:spTree>
    <p:extLst>
      <p:ext uri="{BB962C8B-B14F-4D97-AF65-F5344CB8AC3E}">
        <p14:creationId xmlns:p14="http://schemas.microsoft.com/office/powerpoint/2010/main" val="17284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C7A-F5C7-D135-1C6B-F8B2B8D2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7DD7-D7C7-408D-17A0-DD680DE3D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concept and develop a pickleball equivalent for SIOY 2025-2026</a:t>
            </a:r>
          </a:p>
          <a:p>
            <a:r>
              <a:rPr lang="en-US" dirty="0"/>
              <a:t>Develop a high-power tennis solution for 2026</a:t>
            </a:r>
          </a:p>
          <a:p>
            <a:r>
              <a:rPr lang="en-US" dirty="0"/>
              <a:t>Keep surveying market every step of the way</a:t>
            </a:r>
          </a:p>
        </p:txBody>
      </p:sp>
    </p:spTree>
    <p:extLst>
      <p:ext uri="{BB962C8B-B14F-4D97-AF65-F5344CB8AC3E}">
        <p14:creationId xmlns:p14="http://schemas.microsoft.com/office/powerpoint/2010/main" val="29670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5B9-F11F-DE54-DA97-00B07E3C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Weidman Center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E320-6833-C058-99E1-8F1754D8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Problem Solving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Face rejection and accept feedback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Implement engineering and business principles to pitch for funding</a:t>
            </a:r>
          </a:p>
          <a:p>
            <a:r>
              <a:rPr lang="en-US" dirty="0"/>
              <a:t>Effective Teamwork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Weekly meetings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Platforms and accountability</a:t>
            </a:r>
          </a:p>
          <a:p>
            <a:r>
              <a:rPr lang="en-US" dirty="0"/>
              <a:t>Clear Communication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dirty="0"/>
              <a:t>Reports and pitch deck</a:t>
            </a:r>
          </a:p>
        </p:txBody>
      </p:sp>
    </p:spTree>
    <p:extLst>
      <p:ext uri="{BB962C8B-B14F-4D97-AF65-F5344CB8AC3E}">
        <p14:creationId xmlns:p14="http://schemas.microsoft.com/office/powerpoint/2010/main" val="10659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A17E-BD1D-8720-FA85-2504C2C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51" y="2573246"/>
            <a:ext cx="3163297" cy="1644484"/>
          </a:xfrm>
        </p:spPr>
        <p:txBody>
          <a:bodyPr/>
          <a:lstStyle/>
          <a:p>
            <a:pPr algn="ctr"/>
            <a:r>
              <a:rPr lang="en-US" sz="11500" b="1" dirty="0"/>
              <a:t>Q</a:t>
            </a:r>
            <a:r>
              <a:rPr lang="en-US" sz="7200" b="1" dirty="0"/>
              <a:t>&amp;</a:t>
            </a:r>
            <a:r>
              <a:rPr lang="en-US" sz="115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83649836"/>
      </p:ext>
    </p:extLst>
  </p:cSld>
  <p:clrMapOvr>
    <a:masterClrMapping/>
  </p:clrMapOvr>
</p:sld>
</file>

<file path=ppt/theme/theme1.xml><?xml version="1.0" encoding="utf-8"?>
<a:theme xmlns:a="http://schemas.openxmlformats.org/drawingml/2006/main" name="BYU Swoo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FBF0BB6-69F0-FC46-BC2C-ED0CEAF186F1}" vid="{A85DDB28-082C-D146-8306-5B24EACCE7B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4C6AFE1809F4BA138463CBFCA6AFE" ma:contentTypeVersion="10" ma:contentTypeDescription="Create a new document." ma:contentTypeScope="" ma:versionID="40825aafb3e313ed6ad2e1a23ecb50ca">
  <xsd:schema xmlns:xsd="http://www.w3.org/2001/XMLSchema" xmlns:xs="http://www.w3.org/2001/XMLSchema" xmlns:p="http://schemas.microsoft.com/office/2006/metadata/properties" xmlns:ns3="f6c070b8-2e50-400d-8eb9-bdad146daad1" xmlns:ns4="7dff4409-702e-4ed2-90cf-e2002e160842" targetNamespace="http://schemas.microsoft.com/office/2006/metadata/properties" ma:root="true" ma:fieldsID="3a55ec7229a65f0c405aae00f475f679" ns3:_="" ns4:_="">
    <xsd:import namespace="f6c070b8-2e50-400d-8eb9-bdad146daad1"/>
    <xsd:import namespace="7dff4409-702e-4ed2-90cf-e2002e1608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070b8-2e50-400d-8eb9-bdad146daa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ff4409-702e-4ed2-90cf-e2002e160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ff4409-702e-4ed2-90cf-e2002e1608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3C123B-8B23-4BBC-8D2F-B9788C6A4B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c070b8-2e50-400d-8eb9-bdad146daad1"/>
    <ds:schemaRef ds:uri="7dff4409-702e-4ed2-90cf-e2002e1608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364A6B-D21F-4FB8-AA62-47AC87F41337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f6c070b8-2e50-400d-8eb9-bdad146daad1"/>
    <ds:schemaRef ds:uri="7dff4409-702e-4ed2-90cf-e2002e160842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BB7FFE-7334-4C1F-B1AB-32D8472C4B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byuwhite</Template>
  <TotalTime>65</TotalTime>
  <Words>203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Wingdings</vt:lpstr>
      <vt:lpstr>BYU Swoosh</vt:lpstr>
      <vt:lpstr>BYU Startup Accelerator and Grant Application</vt:lpstr>
      <vt:lpstr>Experience Background</vt:lpstr>
      <vt:lpstr>Rejection and Lessons</vt:lpstr>
      <vt:lpstr>Launchpad 2025</vt:lpstr>
      <vt:lpstr>Product Development and Validation</vt:lpstr>
      <vt:lpstr>Next Steps</vt:lpstr>
      <vt:lpstr>Weidman Center Principles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Zapata</dc:creator>
  <cp:lastModifiedBy>Sebastian Zapata</cp:lastModifiedBy>
  <cp:revision>4</cp:revision>
  <dcterms:created xsi:type="dcterms:W3CDTF">2025-09-27T22:48:21Z</dcterms:created>
  <dcterms:modified xsi:type="dcterms:W3CDTF">2025-09-28T00:22:31Z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0x010100CA34C6AFE1809F4BA138463CBFCA6AFE</vt:lpwstr>
  </property>
</Properties>
</file>