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8" r:id="rId12"/>
    <p:sldId id="265" r:id="rId13"/>
    <p:sldId id="266" r:id="rId14"/>
    <p:sldId id="267" r:id="rId15"/>
    <p:sldId id="273" r:id="rId16"/>
    <p:sldId id="271" r:id="rId17"/>
    <p:sldId id="264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BA61-AC46-6B21-7FEC-3DCA8F06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8B34A-1DF2-5012-EEBA-D47762B5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6655-80CA-5165-C6BD-D0C5F8F4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FCC4-404B-89D1-4DEC-25BD7BCA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15A7-B848-6C83-70D9-CD98EA77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9BCF-C471-1977-78D0-CF7BA36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F930-DDE6-CE27-7DAE-66995066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4932-A09D-FD24-F95B-E6C6D45A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7358-86EF-85C8-EF7D-A9B5C5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2F67-E319-1D3D-FB37-633AAB3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19E4C-41EB-EAAC-E882-C8E368C6C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3F73-3826-A9C9-08C5-AB1A79A5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4BE5-3E3B-EA4B-BFF5-3A757EF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5508-34E2-AB91-C4D2-23CBF803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0342-8479-27C7-4539-C90AAADB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5A66-B902-64C0-A8CF-7771F3E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38AA-5A1E-C97D-F70C-C23E782E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6A63-C492-AFA7-A8B4-C959E7D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74CC-6E91-145D-5BEA-3841C877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3F5E-08EC-BF50-159C-10500E5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54A-612A-6CC3-BBC2-C701F6DE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A8F8-068E-E72C-20A5-FD234A59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F29F-FF0A-D6D6-21B8-C993A2F8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53B-AD25-485C-F95B-5099717D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5D0D-33C8-8CC6-3E01-B4DBDCF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E93-0966-5CB2-B01E-13505180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91E0-463E-8B94-C6A1-66BB9273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DF6E8-7B60-EE19-1ABB-893E5ED0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AD8F-52EB-6EF7-B33B-144D6B7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F658-7954-007B-E627-3406DDDC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4718-004E-2373-4A30-603742D8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3347-FC79-EEA1-D8C4-4AE5170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959A-625D-6CBA-0004-5DC2F299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28CF2-781C-5212-14CB-D0C1ED17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D4FF1-7C7E-BDD3-528D-E0FCBB39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21A74-7272-66AD-8D1E-44D3EF172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89DF7-EEA0-0DC9-B871-2F5C526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C39F6-B20E-C220-DF01-312813B9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C8440-6216-911D-B5A5-662E6D20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3C00-5065-4974-7811-203DD399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11453-C4CE-E0B6-3799-F5A8A85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267E2-FBCF-F7E5-2C2A-DA7D1E1F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6F71E-4776-0F00-9DAB-2E5837FA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B99B5-718D-B97E-C3E4-6E8BA262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D2FA-DA1F-4B25-C376-B42302AA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0043-3C3C-8884-51C3-362E05F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1962-ABC8-11C9-3B71-1C6D1E96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723E-9D72-5965-70C8-5BE0622A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799D4-C3AF-9B79-B739-A6D61A7D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CE37-513E-7E34-20C8-380F0F6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BDF20-6BA6-109A-0797-E4FB45FF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75102-30B1-68C1-19B3-A164E62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4A9D-4BCD-8EA4-62C9-87118D90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4B858-FDA8-B874-153C-C21ECD2B8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01C81-6C68-9BC5-6A6B-692C09CE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33F2-93AF-D135-9F3F-1C00C489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6869-1286-36BE-CB5B-5654CD2E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2202-20F2-35B9-0573-28C97F38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1DEF-9F7D-E7AF-B6B1-04575B10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1C09-5F8B-113E-B1E9-D4F01560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3C3F-ACFF-8475-C16A-F1BB553ED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0DF52-C80E-4301-8207-70D667E448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825A-0061-4AD3-B9E8-1D60C734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753-3B0D-9108-6933-DD48E01C5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C51DF-A5D0-4FEE-BA36-F8AAC27E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E6B9-77A0-67FF-2A3A-E8B91A384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 Control </a:t>
            </a:r>
            <a:r>
              <a:rPr lang="en-US"/>
              <a:t>using PID:</a:t>
            </a:r>
            <a:br>
              <a:rPr lang="en-US" dirty="0"/>
            </a:br>
            <a:r>
              <a:rPr lang="en-US" dirty="0"/>
              <a:t>Ball-Beam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078DA-D0A5-6E73-53FE-425A09AEA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Zapata</a:t>
            </a:r>
          </a:p>
          <a:p>
            <a:r>
              <a:rPr lang="en-US" dirty="0"/>
              <a:t>CS 513</a:t>
            </a:r>
          </a:p>
          <a:p>
            <a:r>
              <a:rPr lang="en-US" dirty="0"/>
              <a:t>Winter 2024</a:t>
            </a:r>
          </a:p>
        </p:txBody>
      </p:sp>
    </p:spTree>
    <p:extLst>
      <p:ext uri="{BB962C8B-B14F-4D97-AF65-F5344CB8AC3E}">
        <p14:creationId xmlns:p14="http://schemas.microsoft.com/office/powerpoint/2010/main" val="216972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7292-BC9E-5A20-4C92-0BB3181C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D539-269D-3A4E-618F-FECA1C76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  <a:p>
            <a:r>
              <a:rPr lang="en-US" dirty="0"/>
              <a:t>Different algorithms</a:t>
            </a:r>
          </a:p>
          <a:p>
            <a:pPr lvl="1"/>
            <a:r>
              <a:rPr lang="en-US" dirty="0"/>
              <a:t>Simple sequential adjustment</a:t>
            </a:r>
          </a:p>
          <a:p>
            <a:pPr lvl="1"/>
            <a:r>
              <a:rPr lang="en-US" dirty="0"/>
              <a:t>Classical methods: </a:t>
            </a:r>
          </a:p>
          <a:p>
            <a:pPr lvl="2"/>
            <a:r>
              <a:rPr lang="en-US" dirty="0"/>
              <a:t>Ziegler-Nichols</a:t>
            </a:r>
          </a:p>
          <a:p>
            <a:pPr lvl="2"/>
            <a:r>
              <a:rPr lang="en-US" dirty="0"/>
              <a:t>Cohen Coon</a:t>
            </a:r>
          </a:p>
          <a:p>
            <a:pPr lvl="2"/>
            <a:r>
              <a:rPr lang="en-US" dirty="0"/>
              <a:t>Internal Model Control</a:t>
            </a:r>
          </a:p>
        </p:txBody>
      </p:sp>
    </p:spTree>
    <p:extLst>
      <p:ext uri="{BB962C8B-B14F-4D97-AF65-F5344CB8AC3E}">
        <p14:creationId xmlns:p14="http://schemas.microsoft.com/office/powerpoint/2010/main" val="296237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A08F-2E82-18E9-388F-74D44245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Ziegler-Nichols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904E-D498-41FA-B98B-D5E6B223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Uses only </a:t>
            </a:r>
            <a:r>
              <a:rPr lang="en-US" dirty="0" err="1"/>
              <a:t>Kp</a:t>
            </a:r>
            <a:r>
              <a:rPr lang="en-US" dirty="0"/>
              <a:t> tuning and then Ki and </a:t>
            </a:r>
            <a:r>
              <a:rPr lang="en-US" dirty="0" err="1"/>
              <a:t>Kd</a:t>
            </a:r>
            <a:r>
              <a:rPr lang="en-US" dirty="0"/>
              <a:t> are derived</a:t>
            </a:r>
          </a:p>
          <a:p>
            <a:r>
              <a:rPr lang="en-US" dirty="0"/>
              <a:t>Step response with P control and use oscillations and relationships to derive Ki and </a:t>
            </a:r>
            <a:r>
              <a:rPr lang="en-US" dirty="0" err="1"/>
              <a:t>Kd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6D40A-0E72-3F05-60A7-C3565CF4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" y="3343335"/>
            <a:ext cx="5928089" cy="2924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47BD-0494-248F-F113-9D24CD99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757" y="4319450"/>
            <a:ext cx="2476846" cy="33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6DAE1-1634-C5BD-F3BC-8F5DD9504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9"/>
          <a:stretch/>
        </p:blipFill>
        <p:spPr>
          <a:xfrm>
            <a:off x="6695137" y="5005137"/>
            <a:ext cx="5496863" cy="14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E55-F2BF-165B-C96E-81929A3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524-7726-E84E-5227-68CC4099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 distance sensor issues</a:t>
            </a:r>
          </a:p>
          <a:p>
            <a:r>
              <a:rPr lang="en-US" dirty="0"/>
              <a:t>Only implemented PID control on the angle of the beam, same principles apply</a:t>
            </a:r>
          </a:p>
          <a:p>
            <a:r>
              <a:rPr lang="en-US" dirty="0"/>
              <a:t>Software and hardware Integration</a:t>
            </a:r>
          </a:p>
        </p:txBody>
      </p:sp>
    </p:spTree>
    <p:extLst>
      <p:ext uri="{BB962C8B-B14F-4D97-AF65-F5344CB8AC3E}">
        <p14:creationId xmlns:p14="http://schemas.microsoft.com/office/powerpoint/2010/main" val="120757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B52D-6246-DDBF-A48E-DFDC3EC1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28DD-113E-5B16-6D07-5C959E02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64"/>
            <a:ext cx="10515600" cy="4351338"/>
          </a:xfrm>
        </p:spPr>
        <p:txBody>
          <a:bodyPr/>
          <a:lstStyle/>
          <a:p>
            <a:r>
              <a:rPr lang="en-US" dirty="0"/>
              <a:t>3D printer parts (modeled in Fusion360)</a:t>
            </a:r>
          </a:p>
          <a:p>
            <a:r>
              <a:rPr lang="en-US" dirty="0"/>
              <a:t>Power system</a:t>
            </a:r>
          </a:p>
          <a:p>
            <a:r>
              <a:rPr lang="en-US" dirty="0"/>
              <a:t>Angle adjustment (NEMA 17 stepper, DRV8834)</a:t>
            </a:r>
          </a:p>
          <a:p>
            <a:r>
              <a:rPr lang="en-US" dirty="0"/>
              <a:t>Signal adjustment and serial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E29C-4524-0D8A-831F-C9DD9FFB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55" y="4001294"/>
            <a:ext cx="1988004" cy="1864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58619-96AF-6D0E-3D87-AB2559AC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5" y="4083246"/>
            <a:ext cx="2717218" cy="1362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22FC4-18FB-CF01-25A7-6BB299040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05" y="3855862"/>
            <a:ext cx="1335782" cy="1285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5B213-51A5-5612-83F7-A8C3E04EB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21" y="500061"/>
            <a:ext cx="2829263" cy="2130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8CED2-5161-5486-F574-46A1A317A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983" y="5024418"/>
            <a:ext cx="1888276" cy="1670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35CC3-CAB7-9882-5E2F-BA61A3952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5565" y="2861705"/>
            <a:ext cx="2172578" cy="22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763F-9C6E-B4A0-5F95-27B1968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0FCD-9308-3F3A-0D44-C2AF0407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PlatformIO</a:t>
            </a:r>
            <a:r>
              <a:rPr lang="en-US" dirty="0"/>
              <a:t> (</a:t>
            </a:r>
            <a:r>
              <a:rPr lang="en-US" dirty="0" err="1"/>
              <a:t>VSCode</a:t>
            </a:r>
            <a:r>
              <a:rPr lang="en-US" dirty="0"/>
              <a:t> Micro IDE) – embedded programming</a:t>
            </a:r>
          </a:p>
          <a:p>
            <a:r>
              <a:rPr lang="en-US" dirty="0"/>
              <a:t>Hardware driver libraries (stepper driver, magnetic encoder, distance sensors)</a:t>
            </a:r>
          </a:p>
          <a:p>
            <a:r>
              <a:rPr lang="en-US" dirty="0"/>
              <a:t>Serial communication – USB Serial</a:t>
            </a:r>
          </a:p>
          <a:p>
            <a:r>
              <a:rPr lang="en-US" dirty="0"/>
              <a:t>Flask Web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EB1B4-FFF0-81AA-9960-79ABCDF9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14" y="4850852"/>
            <a:ext cx="1329977" cy="132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08313-E40D-096D-3F2A-D5D3CE0D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369" y="4855162"/>
            <a:ext cx="1329977" cy="132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1E17F-2D96-5BD2-F312-CEAB40F3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46" y="4850852"/>
            <a:ext cx="2734732" cy="1508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8606E-6AA2-E5CF-0873-B6381F0CC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078" y="4850852"/>
            <a:ext cx="1515795" cy="1508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59C3D-EBB4-49B9-9C57-D3A685E1A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715" y="4941816"/>
            <a:ext cx="1213663" cy="13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BFD4-EDB4-52F4-913B-19668FB6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 Snippets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CDB0B-4F66-A5DE-B050-56A6D46E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9" y="2152472"/>
            <a:ext cx="4744112" cy="255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F16AC-1B33-5887-D75A-A29C0F43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85" y="2152472"/>
            <a:ext cx="6424347" cy="29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1802-A0B0-D656-E9CD-8336CC2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5291D-02D4-CBF5-06C4-9A707E3B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6" y="1305547"/>
            <a:ext cx="11764568" cy="48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DBBB-29BE-F5E9-186E-DF77EA4B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65D4-B627-FFFB-60A3-8194AC05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842"/>
            <a:ext cx="10805719" cy="5078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Sensor characterization and calibration are crucial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Spec sheets and practical experimenting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Software and hardware understanding</a:t>
            </a:r>
          </a:p>
          <a:p>
            <a:r>
              <a:rPr lang="en-US" dirty="0"/>
              <a:t>Unit testing for each system stage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Useful to have separate subprojects for drivers</a:t>
            </a:r>
          </a:p>
          <a:p>
            <a:r>
              <a:rPr lang="en-US" dirty="0"/>
              <a:t>Tradeoff between sensor cost and accuracy</a:t>
            </a:r>
          </a:p>
          <a:p>
            <a:r>
              <a:rPr lang="en-US" dirty="0"/>
              <a:t>Short iteration periods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case of concatenated or nested control, intermediate parameters should be controlled faster than final parameters (angle and position of ball beam system)</a:t>
            </a:r>
          </a:p>
          <a:p>
            <a:r>
              <a:rPr lang="en-US" dirty="0"/>
              <a:t>Keep in mind all the physical limitations of each component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3D Printed parts were too heavy in some cases for the current limits applied to the stepper motor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4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4DF9-8124-B51A-4BE5-CB97ED07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628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AF93-1E74-0938-7CBF-DC76EF89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604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7DF2-DAC5-95B0-3214-D592508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D329-D93A-91E9-DEDD-6A35A582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Control Strategies</a:t>
            </a:r>
          </a:p>
          <a:p>
            <a:r>
              <a:rPr lang="en-US" dirty="0"/>
              <a:t>PID background</a:t>
            </a:r>
          </a:p>
          <a:p>
            <a:r>
              <a:rPr lang="en-US" dirty="0"/>
              <a:t>Tuning strategies</a:t>
            </a:r>
          </a:p>
          <a:p>
            <a:r>
              <a:rPr lang="en-US" dirty="0"/>
              <a:t>Project design and architecture</a:t>
            </a:r>
          </a:p>
          <a:p>
            <a:r>
              <a:rPr lang="en-US" dirty="0"/>
              <a:t>Practical lessons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98569-4567-72FD-3E6E-24C92481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85" y="2328963"/>
            <a:ext cx="4966716" cy="1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EF94-C18C-B49C-DC2E-872977FD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49A-0ABF-0578-2533-EFB57276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is widely used for many applications</a:t>
            </a:r>
          </a:p>
          <a:p>
            <a:r>
              <a:rPr lang="en-US" dirty="0"/>
              <a:t>Physical implementation of the algorithm</a:t>
            </a:r>
          </a:p>
          <a:p>
            <a:r>
              <a:rPr lang="en-US" dirty="0"/>
              <a:t>Learn implementation details beyond the theory</a:t>
            </a:r>
          </a:p>
          <a:p>
            <a:r>
              <a:rPr lang="en-US" dirty="0"/>
              <a:t>Disclaimer: ball-beam problem turned into beam problem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  <a:p>
            <a:r>
              <a:rPr lang="en-US" dirty="0"/>
              <a:t>Brief theory overview, most of the work on implementation</a:t>
            </a:r>
          </a:p>
          <a:p>
            <a:pPr lvl="1"/>
            <a:r>
              <a:rPr lang="en-US" dirty="0"/>
              <a:t>2k+ lines of code (Python, C++, JavaScript ,HTML)</a:t>
            </a:r>
          </a:p>
          <a:p>
            <a:pPr lvl="1"/>
            <a:r>
              <a:rPr lang="en-US" dirty="0"/>
              <a:t>STL files</a:t>
            </a:r>
          </a:p>
          <a:p>
            <a:pPr lvl="1"/>
            <a:r>
              <a:rPr lang="en-US" dirty="0"/>
              <a:t>Public repository with code, spec sheets, documentation (reference upon request)</a:t>
            </a:r>
          </a:p>
        </p:txBody>
      </p:sp>
    </p:spTree>
    <p:extLst>
      <p:ext uri="{BB962C8B-B14F-4D97-AF65-F5344CB8AC3E}">
        <p14:creationId xmlns:p14="http://schemas.microsoft.com/office/powerpoint/2010/main" val="28462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8D6C-04C1-E250-2FA5-78874553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Overview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4743-7A5E-FFE2-1FEB-7526BB0A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87"/>
            <a:ext cx="10515600" cy="4351338"/>
          </a:xfrm>
        </p:spPr>
        <p:txBody>
          <a:bodyPr/>
          <a:lstStyle/>
          <a:p>
            <a:r>
              <a:rPr lang="en-US" dirty="0"/>
              <a:t>Objective is to control the behavior of dynamic systems in an automated way</a:t>
            </a:r>
          </a:p>
          <a:p>
            <a:r>
              <a:rPr lang="en-US" dirty="0"/>
              <a:t>The system can be modelled by what’s called the “plant”</a:t>
            </a:r>
          </a:p>
          <a:p>
            <a:r>
              <a:rPr lang="en-US" dirty="0"/>
              <a:t>Arbitrary input vs controlled input</a:t>
            </a:r>
          </a:p>
          <a:p>
            <a:r>
              <a:rPr lang="en-US" dirty="0"/>
              <a:t>Controller: Open loop vs closed loop</a:t>
            </a:r>
          </a:p>
          <a:p>
            <a:r>
              <a:rPr lang="en-US" dirty="0"/>
              <a:t>A variety of methods for closed loop control (LQR, LQG, PID)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A2850-010E-F203-0366-382219D8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6266"/>
            <a:ext cx="4584032" cy="706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DD4C8-3589-ECA1-AB6B-3E096EA9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24" y="4506266"/>
            <a:ext cx="5396666" cy="19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4A5-119B-D16C-21D5-F0FE74EB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F854-3E5E-72E9-52DB-00056309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16116" cy="4558397"/>
          </a:xfrm>
        </p:spPr>
        <p:txBody>
          <a:bodyPr>
            <a:normAutofit/>
          </a:bodyPr>
          <a:lstStyle/>
          <a:p>
            <a:r>
              <a:rPr lang="en-US" dirty="0"/>
              <a:t>Developed in 1911 by Elmer Sperry (arguable)</a:t>
            </a:r>
          </a:p>
          <a:p>
            <a:r>
              <a:rPr lang="en-US" dirty="0"/>
              <a:t>Closed Loop control</a:t>
            </a:r>
          </a:p>
          <a:p>
            <a:r>
              <a:rPr lang="en-US" dirty="0"/>
              <a:t>Reliant on error and 3 main gains: </a:t>
            </a:r>
            <a:r>
              <a:rPr lang="en-US" dirty="0" err="1"/>
              <a:t>Kp</a:t>
            </a:r>
            <a:r>
              <a:rPr lang="en-US" dirty="0"/>
              <a:t>, Ki, and </a:t>
            </a:r>
            <a:r>
              <a:rPr lang="en-US" dirty="0" err="1"/>
              <a:t>Kd</a:t>
            </a:r>
            <a:endParaRPr lang="en-US" dirty="0"/>
          </a:p>
          <a:p>
            <a:r>
              <a:rPr lang="en-US" dirty="0"/>
              <a:t>No requirement on knowledge of system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20482-A68D-BF4D-A743-4E6038A3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78" y="1825625"/>
            <a:ext cx="6244985" cy="314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78010-8E5F-CC6B-A386-F40FA93AF7D4}"/>
              </a:ext>
            </a:extLst>
          </p:cNvPr>
          <p:cNvSpPr txBox="1"/>
          <p:nvPr/>
        </p:nvSpPr>
        <p:spPr>
          <a:xfrm>
            <a:off x="6096000" y="6304547"/>
            <a:ext cx="550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*Pictures courtesy of teaching materials by </a:t>
            </a:r>
            <a:r>
              <a:rPr lang="en-US" dirty="0" err="1"/>
              <a:t>DigiKey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22E2-257B-D254-C7B7-A9D787BF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175-B3BA-2494-F42F-A1038D2B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0053" cy="4351338"/>
          </a:xfrm>
        </p:spPr>
        <p:txBody>
          <a:bodyPr/>
          <a:lstStyle/>
          <a:p>
            <a:r>
              <a:rPr lang="en-US" dirty="0" err="1"/>
              <a:t>Kp</a:t>
            </a:r>
            <a:r>
              <a:rPr lang="en-US" dirty="0"/>
              <a:t> multiples the error by a constant value</a:t>
            </a:r>
          </a:p>
          <a:p>
            <a:r>
              <a:rPr lang="en-US" dirty="0"/>
              <a:t>Input to the process is modified by a proportional response to the error</a:t>
            </a:r>
          </a:p>
          <a:p>
            <a:r>
              <a:rPr lang="en-US" dirty="0"/>
              <a:t>P control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448E7-43A6-21B0-3BD5-09FC5CAF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29" y="1825625"/>
            <a:ext cx="6629522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22E2-257B-D254-C7B7-A9D787BF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175-B3BA-2494-F42F-A1038D2B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93"/>
            <a:ext cx="4841147" cy="4351338"/>
          </a:xfrm>
        </p:spPr>
        <p:txBody>
          <a:bodyPr/>
          <a:lstStyle/>
          <a:p>
            <a:r>
              <a:rPr lang="en-US" dirty="0"/>
              <a:t>Ki multiplies the accumulated error</a:t>
            </a:r>
          </a:p>
          <a:p>
            <a:r>
              <a:rPr lang="en-US" dirty="0"/>
              <a:t>This is especially useful for steady-state error (dynamics &amp; input forms)</a:t>
            </a:r>
          </a:p>
          <a:p>
            <a:r>
              <a:rPr lang="en-US" dirty="0"/>
              <a:t>PI control, usually enough for most common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F2B56-2119-B1D7-B24F-C1B074AA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26" y="1656631"/>
            <a:ext cx="6047874" cy="301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FA112-9AB0-B274-339E-FF3C890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35" y="5035347"/>
            <a:ext cx="566816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22E2-257B-D254-C7B7-A9D787BF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175-B3BA-2494-F42F-A1038D2B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0053" cy="4351338"/>
          </a:xfrm>
        </p:spPr>
        <p:txBody>
          <a:bodyPr/>
          <a:lstStyle/>
          <a:p>
            <a:r>
              <a:rPr lang="en-US" dirty="0" err="1"/>
              <a:t>Kd</a:t>
            </a:r>
            <a:r>
              <a:rPr lang="en-US" dirty="0"/>
              <a:t> multiplies the rate of change of the error</a:t>
            </a:r>
          </a:p>
          <a:p>
            <a:r>
              <a:rPr lang="en-US" dirty="0"/>
              <a:t>This is especially useful for reacting to oscillations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BE342-AE13-9359-3011-A762A834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43" y="1540042"/>
            <a:ext cx="6034807" cy="304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910F0-0E9E-C7BF-AF55-4BAF0D6F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53" y="4736225"/>
            <a:ext cx="557290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D722-B929-2873-8DB9-164FC66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A2EA-5F18-1AA2-EFAC-7AD44FCD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76499" cy="4206685"/>
          </a:xfrm>
        </p:spPr>
        <p:txBody>
          <a:bodyPr/>
          <a:lstStyle/>
          <a:p>
            <a:r>
              <a:rPr lang="en-US" dirty="0"/>
              <a:t>For generic second order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Tuning </a:t>
            </a:r>
            <a:r>
              <a:rPr lang="en-US" dirty="0" err="1"/>
              <a:t>Kp</a:t>
            </a:r>
            <a:r>
              <a:rPr lang="en-US" dirty="0"/>
              <a:t>, Ki, and </a:t>
            </a:r>
            <a:r>
              <a:rPr lang="en-US" dirty="0" err="1"/>
              <a:t>Kd</a:t>
            </a:r>
            <a:r>
              <a:rPr lang="en-US" dirty="0"/>
              <a:t> adjusts the step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9BDC4-B1E5-3BA5-523E-21EB239C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9" y="1825624"/>
            <a:ext cx="5090614" cy="3990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BEA33-7FCB-F471-DAF6-18D94C43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02" y="2827458"/>
            <a:ext cx="3143689" cy="86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6D5FCD-1025-F6A5-EF0B-3E5645ADE51C}"/>
              </a:ext>
            </a:extLst>
          </p:cNvPr>
          <p:cNvSpPr txBox="1"/>
          <p:nvPr/>
        </p:nvSpPr>
        <p:spPr>
          <a:xfrm>
            <a:off x="7892955" y="6488668"/>
            <a:ext cx="4299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Feedback Control, Beard</a:t>
            </a:r>
          </a:p>
        </p:txBody>
      </p:sp>
    </p:spTree>
    <p:extLst>
      <p:ext uri="{BB962C8B-B14F-4D97-AF65-F5344CB8AC3E}">
        <p14:creationId xmlns:p14="http://schemas.microsoft.com/office/powerpoint/2010/main" val="344850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527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Wingdings</vt:lpstr>
      <vt:lpstr>Office Theme</vt:lpstr>
      <vt:lpstr>Feedback Control using PID: Ball-Beam Problem</vt:lpstr>
      <vt:lpstr>Presentation Outline</vt:lpstr>
      <vt:lpstr>Motivation</vt:lpstr>
      <vt:lpstr>Control Overview and Strategies</vt:lpstr>
      <vt:lpstr>PID Background</vt:lpstr>
      <vt:lpstr>Proportional Term</vt:lpstr>
      <vt:lpstr>Integral Term</vt:lpstr>
      <vt:lpstr>Derivative Term</vt:lpstr>
      <vt:lpstr>Step Response</vt:lpstr>
      <vt:lpstr>Tuning</vt:lpstr>
      <vt:lpstr>Ziegler-Nichols Method</vt:lpstr>
      <vt:lpstr>Project Design and Architecture</vt:lpstr>
      <vt:lpstr>Hardware Description</vt:lpstr>
      <vt:lpstr>Software Tools and Architecture</vt:lpstr>
      <vt:lpstr>Key Code Snippets</vt:lpstr>
      <vt:lpstr>Architecture</vt:lpstr>
      <vt:lpstr>Practical Lessons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using PID</dc:title>
  <dc:creator>Sebastian Zapata</dc:creator>
  <cp:lastModifiedBy>Sebastian Zapata</cp:lastModifiedBy>
  <cp:revision>17</cp:revision>
  <dcterms:created xsi:type="dcterms:W3CDTF">2024-04-22T19:27:04Z</dcterms:created>
  <dcterms:modified xsi:type="dcterms:W3CDTF">2024-04-23T03:13:06Z</dcterms:modified>
</cp:coreProperties>
</file>