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8" r:id="rId6"/>
    <p:sldId id="267" r:id="rId7"/>
    <p:sldId id="266" r:id="rId8"/>
    <p:sldId id="262" r:id="rId9"/>
    <p:sldId id="258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3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uncan:Downloads:MathOdysseyData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uncan:Downloads:MathOdysseyData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uncan:Downloads:MathOdysseyData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Time Per Activity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per activity'!$B$1</c:f>
              <c:strCache>
                <c:ptCount val="1"/>
                <c:pt idx="0">
                  <c:v>Total Time Per Activity Player 1</c:v>
                </c:pt>
              </c:strCache>
            </c:strRef>
          </c:tx>
          <c:invertIfNegative val="0"/>
          <c:cat>
            <c:strRef>
              <c:f>'time per activity'!$A$2:$A$23</c:f>
              <c:strCache>
                <c:ptCount val="22"/>
                <c:pt idx="0">
                  <c:v>Balance Board 1</c:v>
                </c:pt>
                <c:pt idx="1">
                  <c:v>Balance Board 2</c:v>
                </c:pt>
                <c:pt idx="2">
                  <c:v>Balance Board 3</c:v>
                </c:pt>
                <c:pt idx="3">
                  <c:v>Multiplying Magic 1</c:v>
                </c:pt>
                <c:pt idx="4">
                  <c:v>Multiplying Magic 2</c:v>
                </c:pt>
                <c:pt idx="5">
                  <c:v>Multiplying Magic 3</c:v>
                </c:pt>
                <c:pt idx="6">
                  <c:v>Perimeter</c:v>
                </c:pt>
                <c:pt idx="7">
                  <c:v>Area</c:v>
                </c:pt>
                <c:pt idx="8">
                  <c:v>Time Trials 1</c:v>
                </c:pt>
                <c:pt idx="9">
                  <c:v>Time Trials 2</c:v>
                </c:pt>
                <c:pt idx="10">
                  <c:v>Time Trials 3</c:v>
                </c:pt>
                <c:pt idx="11">
                  <c:v>Division Dash 1</c:v>
                </c:pt>
                <c:pt idx="12">
                  <c:v>Division Dash 2</c:v>
                </c:pt>
                <c:pt idx="13">
                  <c:v>Division Dash 3</c:v>
                </c:pt>
                <c:pt idx="14">
                  <c:v>Fraction 1</c:v>
                </c:pt>
                <c:pt idx="15">
                  <c:v>Fraction 2</c:v>
                </c:pt>
                <c:pt idx="16">
                  <c:v>Fraction 3</c:v>
                </c:pt>
                <c:pt idx="17">
                  <c:v>Exponential Energy 1</c:v>
                </c:pt>
                <c:pt idx="18">
                  <c:v>Exponential Energy 2</c:v>
                </c:pt>
                <c:pt idx="19">
                  <c:v>Exponential Energy 3</c:v>
                </c:pt>
                <c:pt idx="20">
                  <c:v>Create Mode</c:v>
                </c:pt>
                <c:pt idx="21">
                  <c:v>Answer Mode</c:v>
                </c:pt>
              </c:strCache>
            </c:strRef>
          </c:cat>
          <c:val>
            <c:numRef>
              <c:f>'time per activity'!$B$2:$B$23</c:f>
              <c:numCache>
                <c:formatCode>General</c:formatCode>
                <c:ptCount val="22"/>
                <c:pt idx="0">
                  <c:v>404.0</c:v>
                </c:pt>
                <c:pt idx="1">
                  <c:v>300.0</c:v>
                </c:pt>
                <c:pt idx="2">
                  <c:v>340.0</c:v>
                </c:pt>
                <c:pt idx="3">
                  <c:v>160.0</c:v>
                </c:pt>
                <c:pt idx="4">
                  <c:v>133.0</c:v>
                </c:pt>
                <c:pt idx="5">
                  <c:v>61.0</c:v>
                </c:pt>
                <c:pt idx="6">
                  <c:v>210.0</c:v>
                </c:pt>
                <c:pt idx="7">
                  <c:v>53.0</c:v>
                </c:pt>
                <c:pt idx="8">
                  <c:v>63.0</c:v>
                </c:pt>
                <c:pt idx="9">
                  <c:v>46.0</c:v>
                </c:pt>
                <c:pt idx="10">
                  <c:v>21.0</c:v>
                </c:pt>
                <c:pt idx="11">
                  <c:v>552.0</c:v>
                </c:pt>
                <c:pt idx="12">
                  <c:v>413.0</c:v>
                </c:pt>
                <c:pt idx="13">
                  <c:v>98.0</c:v>
                </c:pt>
                <c:pt idx="14">
                  <c:v>75.0</c:v>
                </c:pt>
                <c:pt idx="15">
                  <c:v>62.0</c:v>
                </c:pt>
                <c:pt idx="16">
                  <c:v>48.0</c:v>
                </c:pt>
                <c:pt idx="17">
                  <c:v>72.0</c:v>
                </c:pt>
                <c:pt idx="18">
                  <c:v>120.0</c:v>
                </c:pt>
                <c:pt idx="19">
                  <c:v>92.0</c:v>
                </c:pt>
                <c:pt idx="20">
                  <c:v>171.0</c:v>
                </c:pt>
                <c:pt idx="21">
                  <c:v>48.0</c:v>
                </c:pt>
              </c:numCache>
            </c:numRef>
          </c:val>
        </c:ser>
        <c:ser>
          <c:idx val="1"/>
          <c:order val="1"/>
          <c:tx>
            <c:v>Total Time Per Activity Player 2</c:v>
          </c:tx>
          <c:invertIfNegative val="0"/>
          <c:val>
            <c:numRef>
              <c:f>'time per activity'!$C$2:$C$23</c:f>
              <c:numCache>
                <c:formatCode>General</c:formatCode>
                <c:ptCount val="22"/>
                <c:pt idx="0">
                  <c:v>145.0</c:v>
                </c:pt>
                <c:pt idx="1">
                  <c:v>181.0</c:v>
                </c:pt>
                <c:pt idx="2">
                  <c:v>151.0</c:v>
                </c:pt>
                <c:pt idx="3">
                  <c:v>40.0</c:v>
                </c:pt>
                <c:pt idx="4">
                  <c:v>48.0</c:v>
                </c:pt>
                <c:pt idx="5">
                  <c:v>53.0</c:v>
                </c:pt>
                <c:pt idx="6">
                  <c:v>26.0</c:v>
                </c:pt>
                <c:pt idx="7">
                  <c:v>41.0</c:v>
                </c:pt>
                <c:pt idx="8">
                  <c:v>44.0</c:v>
                </c:pt>
                <c:pt idx="9">
                  <c:v>32.0</c:v>
                </c:pt>
                <c:pt idx="10">
                  <c:v>39.0</c:v>
                </c:pt>
                <c:pt idx="11">
                  <c:v>192.0</c:v>
                </c:pt>
                <c:pt idx="12">
                  <c:v>200.0</c:v>
                </c:pt>
                <c:pt idx="13">
                  <c:v>88.0</c:v>
                </c:pt>
                <c:pt idx="14">
                  <c:v>33.0</c:v>
                </c:pt>
                <c:pt idx="15">
                  <c:v>40.0</c:v>
                </c:pt>
                <c:pt idx="16">
                  <c:v>29.0</c:v>
                </c:pt>
                <c:pt idx="17">
                  <c:v>45.0</c:v>
                </c:pt>
                <c:pt idx="18">
                  <c:v>99.0</c:v>
                </c:pt>
                <c:pt idx="19">
                  <c:v>33.0</c:v>
                </c:pt>
                <c:pt idx="20">
                  <c:v>30.0</c:v>
                </c:pt>
                <c:pt idx="21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2013080"/>
        <c:axId val="2062018552"/>
      </c:barChart>
      <c:catAx>
        <c:axId val="2062013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Activity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62018552"/>
        <c:crosses val="autoZero"/>
        <c:auto val="1"/>
        <c:lblAlgn val="ctr"/>
        <c:lblOffset val="100"/>
        <c:noMultiLvlLbl val="0"/>
      </c:catAx>
      <c:valAx>
        <c:axId val="2062018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62013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Percentage Correct Pr Activity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'Correct Per Activity'!$B$1</c:f>
              <c:strCache>
                <c:ptCount val="1"/>
                <c:pt idx="0">
                  <c:v>Percentage Correct Player 2</c:v>
                </c:pt>
              </c:strCache>
            </c:strRef>
          </c:tx>
          <c:invertIfNegative val="0"/>
          <c:cat>
            <c:strRef>
              <c:f>'Correct Per Activity'!$A$2:$A$23</c:f>
              <c:strCache>
                <c:ptCount val="22"/>
                <c:pt idx="0">
                  <c:v>Balance Board 1</c:v>
                </c:pt>
                <c:pt idx="1">
                  <c:v>Balance Board 2</c:v>
                </c:pt>
                <c:pt idx="2">
                  <c:v>Balance Board 3</c:v>
                </c:pt>
                <c:pt idx="3">
                  <c:v>Multiplying Magic 1</c:v>
                </c:pt>
                <c:pt idx="4">
                  <c:v>Multiplying Magic 2</c:v>
                </c:pt>
                <c:pt idx="5">
                  <c:v>Multiplying Magic 3</c:v>
                </c:pt>
                <c:pt idx="6">
                  <c:v>Perimeter</c:v>
                </c:pt>
                <c:pt idx="7">
                  <c:v>Area</c:v>
                </c:pt>
                <c:pt idx="8">
                  <c:v>Time Trials 1</c:v>
                </c:pt>
                <c:pt idx="9">
                  <c:v>Time Trials 2</c:v>
                </c:pt>
                <c:pt idx="10">
                  <c:v>Time Trials 3</c:v>
                </c:pt>
                <c:pt idx="11">
                  <c:v>Division Dash 1</c:v>
                </c:pt>
                <c:pt idx="12">
                  <c:v>Division Dash 2</c:v>
                </c:pt>
                <c:pt idx="13">
                  <c:v>Division Dash 3</c:v>
                </c:pt>
                <c:pt idx="14">
                  <c:v>Fraction 1</c:v>
                </c:pt>
                <c:pt idx="15">
                  <c:v>Fraction 2</c:v>
                </c:pt>
                <c:pt idx="16">
                  <c:v>Fraction 3</c:v>
                </c:pt>
                <c:pt idx="17">
                  <c:v>Exponential Energy 1</c:v>
                </c:pt>
                <c:pt idx="18">
                  <c:v>Exponential Energy 2</c:v>
                </c:pt>
                <c:pt idx="19">
                  <c:v>Exponential Energy 3</c:v>
                </c:pt>
                <c:pt idx="20">
                  <c:v>Create Mode</c:v>
                </c:pt>
                <c:pt idx="21">
                  <c:v>Answer Mode</c:v>
                </c:pt>
              </c:strCache>
            </c:strRef>
          </c:cat>
          <c:val>
            <c:numRef>
              <c:f>'Correct Per Activity'!$C$2:$C$23</c:f>
              <c:numCache>
                <c:formatCode>General</c:formatCode>
                <c:ptCount val="22"/>
                <c:pt idx="0">
                  <c:v>80.0</c:v>
                </c:pt>
                <c:pt idx="1">
                  <c:v>88.0</c:v>
                </c:pt>
                <c:pt idx="2">
                  <c:v>91.0</c:v>
                </c:pt>
                <c:pt idx="3">
                  <c:v>100.0</c:v>
                </c:pt>
                <c:pt idx="4">
                  <c:v>85.0</c:v>
                </c:pt>
                <c:pt idx="5">
                  <c:v>64.0</c:v>
                </c:pt>
                <c:pt idx="6">
                  <c:v>85.0</c:v>
                </c:pt>
                <c:pt idx="7">
                  <c:v>57.0</c:v>
                </c:pt>
                <c:pt idx="8">
                  <c:v>100.0</c:v>
                </c:pt>
                <c:pt idx="9">
                  <c:v>90.0</c:v>
                </c:pt>
                <c:pt idx="10">
                  <c:v>80.0</c:v>
                </c:pt>
                <c:pt idx="11">
                  <c:v>100.0</c:v>
                </c:pt>
                <c:pt idx="12">
                  <c:v>88.0</c:v>
                </c:pt>
                <c:pt idx="13">
                  <c:v>89.0</c:v>
                </c:pt>
                <c:pt idx="14">
                  <c:v>78.0</c:v>
                </c:pt>
                <c:pt idx="15">
                  <c:v>84.0</c:v>
                </c:pt>
                <c:pt idx="16">
                  <c:v>81.0</c:v>
                </c:pt>
                <c:pt idx="17">
                  <c:v>60.0</c:v>
                </c:pt>
                <c:pt idx="18">
                  <c:v>94.0</c:v>
                </c:pt>
                <c:pt idx="19">
                  <c:v>97.0</c:v>
                </c:pt>
                <c:pt idx="20">
                  <c:v>71.0</c:v>
                </c:pt>
                <c:pt idx="21">
                  <c:v>89.0</c:v>
                </c:pt>
              </c:numCache>
            </c:numRef>
          </c:val>
        </c:ser>
        <c:ser>
          <c:idx val="1"/>
          <c:order val="1"/>
          <c:tx>
            <c:v>Percentage Correct Player 2</c:v>
          </c:tx>
          <c:invertIfNegative val="0"/>
          <c:val>
            <c:numRef>
              <c:f>'Correct Per Activity'!$D$2:$D$23</c:f>
              <c:numCache>
                <c:formatCode>General</c:formatCode>
                <c:ptCount val="22"/>
                <c:pt idx="0">
                  <c:v>85.0</c:v>
                </c:pt>
                <c:pt idx="1">
                  <c:v>87.0</c:v>
                </c:pt>
                <c:pt idx="2">
                  <c:v>79.0</c:v>
                </c:pt>
                <c:pt idx="3">
                  <c:v>100.0</c:v>
                </c:pt>
                <c:pt idx="4">
                  <c:v>69.0</c:v>
                </c:pt>
                <c:pt idx="5">
                  <c:v>93.0</c:v>
                </c:pt>
                <c:pt idx="6">
                  <c:v>94.0</c:v>
                </c:pt>
                <c:pt idx="7">
                  <c:v>89.0</c:v>
                </c:pt>
                <c:pt idx="8">
                  <c:v>90.0</c:v>
                </c:pt>
                <c:pt idx="9">
                  <c:v>90.0</c:v>
                </c:pt>
                <c:pt idx="10">
                  <c:v>90.0</c:v>
                </c:pt>
                <c:pt idx="11">
                  <c:v>100.0</c:v>
                </c:pt>
                <c:pt idx="12">
                  <c:v>83.0</c:v>
                </c:pt>
                <c:pt idx="13">
                  <c:v>77.0</c:v>
                </c:pt>
                <c:pt idx="14">
                  <c:v>80.0</c:v>
                </c:pt>
                <c:pt idx="15">
                  <c:v>85.0</c:v>
                </c:pt>
                <c:pt idx="16">
                  <c:v>89.0</c:v>
                </c:pt>
                <c:pt idx="17">
                  <c:v>73.0</c:v>
                </c:pt>
                <c:pt idx="18">
                  <c:v>84.0</c:v>
                </c:pt>
                <c:pt idx="19">
                  <c:v>48.0</c:v>
                </c:pt>
                <c:pt idx="20">
                  <c:v>80.0</c:v>
                </c:pt>
                <c:pt idx="21">
                  <c:v>66.0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0717800"/>
        <c:axId val="2080723256"/>
      </c:barChart>
      <c:catAx>
        <c:axId val="2080717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Activity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80723256"/>
        <c:crosses val="autoZero"/>
        <c:auto val="1"/>
        <c:lblAlgn val="ctr"/>
        <c:lblOffset val="100"/>
        <c:noMultiLvlLbl val="0"/>
      </c:catAx>
      <c:valAx>
        <c:axId val="2080723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0717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Sessions Per Activity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'Sessions per Activity'!$B$1</c:f>
              <c:strCache>
                <c:ptCount val="1"/>
                <c:pt idx="0">
                  <c:v>Sessions Per Activity Player 1</c:v>
                </c:pt>
              </c:strCache>
            </c:strRef>
          </c:tx>
          <c:invertIfNegative val="0"/>
          <c:cat>
            <c:strRef>
              <c:f>'Sessions per Activity'!$A$2:$A$21</c:f>
              <c:strCache>
                <c:ptCount val="20"/>
                <c:pt idx="0">
                  <c:v>Balance Board 1</c:v>
                </c:pt>
                <c:pt idx="1">
                  <c:v>Balance Board 2</c:v>
                </c:pt>
                <c:pt idx="2">
                  <c:v>Balance Board 3</c:v>
                </c:pt>
                <c:pt idx="3">
                  <c:v>Multiplying Magic 1</c:v>
                </c:pt>
                <c:pt idx="4">
                  <c:v>Multiplying Magic 2</c:v>
                </c:pt>
                <c:pt idx="5">
                  <c:v>Multiplying Magic 3</c:v>
                </c:pt>
                <c:pt idx="6">
                  <c:v>Perimeter</c:v>
                </c:pt>
                <c:pt idx="7">
                  <c:v>Area</c:v>
                </c:pt>
                <c:pt idx="8">
                  <c:v>Time Trials 1</c:v>
                </c:pt>
                <c:pt idx="9">
                  <c:v>Time Trials 2</c:v>
                </c:pt>
                <c:pt idx="10">
                  <c:v>Time Trials 3</c:v>
                </c:pt>
                <c:pt idx="11">
                  <c:v>Division Dash 1</c:v>
                </c:pt>
                <c:pt idx="12">
                  <c:v>Division Dash 2</c:v>
                </c:pt>
                <c:pt idx="13">
                  <c:v>Division Dash 3</c:v>
                </c:pt>
                <c:pt idx="14">
                  <c:v>Fraction 1</c:v>
                </c:pt>
                <c:pt idx="15">
                  <c:v>Fraction 2</c:v>
                </c:pt>
                <c:pt idx="16">
                  <c:v>Fraction 3</c:v>
                </c:pt>
                <c:pt idx="17">
                  <c:v>Exponential Energy 1</c:v>
                </c:pt>
                <c:pt idx="18">
                  <c:v>Exponential Energy 2</c:v>
                </c:pt>
                <c:pt idx="19">
                  <c:v>Exponential Energy 3</c:v>
                </c:pt>
              </c:strCache>
            </c:strRef>
          </c:cat>
          <c:val>
            <c:numRef>
              <c:f>'Sessions per Activity'!$B$2:$B$21</c:f>
              <c:numCache>
                <c:formatCode>General</c:formatCode>
                <c:ptCount val="20"/>
                <c:pt idx="0">
                  <c:v>16.0</c:v>
                </c:pt>
                <c:pt idx="1">
                  <c:v>17.0</c:v>
                </c:pt>
                <c:pt idx="2">
                  <c:v>13.0</c:v>
                </c:pt>
                <c:pt idx="3">
                  <c:v>7.0</c:v>
                </c:pt>
                <c:pt idx="4">
                  <c:v>9.0</c:v>
                </c:pt>
                <c:pt idx="5">
                  <c:v>7.0</c:v>
                </c:pt>
                <c:pt idx="6">
                  <c:v>14.0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6.0</c:v>
                </c:pt>
                <c:pt idx="12">
                  <c:v>16.0</c:v>
                </c:pt>
                <c:pt idx="13">
                  <c:v>6.0</c:v>
                </c:pt>
                <c:pt idx="14">
                  <c:v>5.0</c:v>
                </c:pt>
                <c:pt idx="15">
                  <c:v>7.0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5.0</c:v>
                </c:pt>
              </c:numCache>
            </c:numRef>
          </c:val>
        </c:ser>
        <c:ser>
          <c:idx val="1"/>
          <c:order val="1"/>
          <c:tx>
            <c:v>Sessions Per Activity Player 2</c:v>
          </c:tx>
          <c:invertIfNegative val="0"/>
          <c:val>
            <c:numRef>
              <c:f>'Sessions per Activity'!$C$2:$C$21</c:f>
              <c:numCache>
                <c:formatCode>General</c:formatCode>
                <c:ptCount val="20"/>
                <c:pt idx="0">
                  <c:v>3.0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4.0</c:v>
                </c:pt>
                <c:pt idx="8">
                  <c:v>2.0</c:v>
                </c:pt>
                <c:pt idx="9">
                  <c:v>4.0</c:v>
                </c:pt>
                <c:pt idx="10">
                  <c:v>1.0</c:v>
                </c:pt>
                <c:pt idx="11">
                  <c:v>2.0</c:v>
                </c:pt>
                <c:pt idx="12">
                  <c:v>3.0</c:v>
                </c:pt>
                <c:pt idx="13">
                  <c:v>3.0</c:v>
                </c:pt>
                <c:pt idx="14">
                  <c:v>1.0</c:v>
                </c:pt>
                <c:pt idx="15">
                  <c:v>1.0</c:v>
                </c:pt>
                <c:pt idx="16">
                  <c:v>2.0</c:v>
                </c:pt>
                <c:pt idx="17">
                  <c:v>3.0</c:v>
                </c:pt>
                <c:pt idx="18">
                  <c:v>4.0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0761672"/>
        <c:axId val="2080767128"/>
      </c:barChart>
      <c:catAx>
        <c:axId val="2080761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Activity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80767128"/>
        <c:crosses val="autoZero"/>
        <c:auto val="1"/>
        <c:lblAlgn val="ctr"/>
        <c:lblOffset val="100"/>
        <c:noMultiLvlLbl val="0"/>
      </c:catAx>
      <c:valAx>
        <c:axId val="2080767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Sessions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0761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2A348-9814-40F0-803F-C8C3E7F8DB3E}" type="datetimeFigureOut">
              <a:rPr lang="en-CA" smtClean="0"/>
              <a:t>4/3/14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A9F8B-D4BB-41CE-8660-2C13BBE474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64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Matt – Talk about</a:t>
            </a:r>
            <a:r>
              <a:rPr lang="en-CA" baseline="0" dirty="0" smtClean="0"/>
              <a:t> overview of the game, focus on how it has two parts, target audience, use of story/social aspect as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F8B-D4BB-41CE-8660-2C13BBE4741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Duncan – Tal</a:t>
            </a:r>
            <a:r>
              <a:rPr lang="en-CA" baseline="0" dirty="0" smtClean="0"/>
              <a:t>k in detail about story, number of worlds, difference between worlds and moon and how they are connected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F8B-D4BB-41CE-8660-2C13BBE4741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94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Duncan – Talk about train</a:t>
            </a:r>
            <a:r>
              <a:rPr lang="en-CA" baseline="0" dirty="0" smtClean="0"/>
              <a:t> mode, creation and sharing, earning coins for in game store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F8B-D4BB-41CE-8660-2C13BBE4741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80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Matt</a:t>
            </a:r>
            <a:r>
              <a:rPr lang="en-CA" baseline="0" dirty="0" smtClean="0"/>
              <a:t> – say that these are the features….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F8B-D4BB-41CE-8660-2C13BBE4741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Matt – Talk</a:t>
            </a:r>
            <a:r>
              <a:rPr lang="en-CA" baseline="0" dirty="0" smtClean="0"/>
              <a:t> about what types of questions are created, how we are storing the data,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F8B-D4BB-41CE-8660-2C13BBE4741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27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Duncan –</a:t>
            </a:r>
            <a:r>
              <a:rPr lang="en-CA" baseline="0" dirty="0" smtClean="0"/>
              <a:t> Talk about how users solve questions created by other </a:t>
            </a:r>
            <a:r>
              <a:rPr lang="en-CA" baseline="0" dirty="0" err="1" smtClean="0"/>
              <a:t>ppl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F8B-D4BB-41CE-8660-2C13BBE4741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07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Duncan– Talk about how in game store, 3 ships and 3 companions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F8B-D4BB-41CE-8660-2C13BBE4741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03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F8B-D4BB-41CE-8660-2C13BBE4741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7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53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0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4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39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80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49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422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53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0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41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6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1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37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78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09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9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7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DD93-075D-446F-9F38-1D475778B942}" type="datetimeFigureOut">
              <a:rPr lang="en-CA" smtClean="0"/>
              <a:t>4/3/14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ED7F-35AB-400B-ADD0-7329E452FF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279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8000" dirty="0" smtClean="0"/>
              <a:t>Math Odyssey</a:t>
            </a:r>
            <a:endParaRPr lang="en-CA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Matthew </a:t>
            </a:r>
            <a:r>
              <a:rPr lang="en-CA" sz="3200" dirty="0" err="1" smtClean="0"/>
              <a:t>Bojey</a:t>
            </a:r>
            <a:r>
              <a:rPr lang="en-CA" sz="3200" dirty="0" smtClean="0"/>
              <a:t> and Duncan </a:t>
            </a:r>
            <a:r>
              <a:rPr lang="en-CA" sz="3200" dirty="0" err="1" smtClean="0"/>
              <a:t>Szarmes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8481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Features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User generated content</a:t>
            </a:r>
          </a:p>
          <a:p>
            <a:r>
              <a:rPr lang="en-CA" sz="3200" dirty="0" smtClean="0"/>
              <a:t>Analytics</a:t>
            </a:r>
          </a:p>
          <a:p>
            <a:pPr lvl="1"/>
            <a:r>
              <a:rPr lang="en-CA" sz="3000" dirty="0" smtClean="0"/>
              <a:t>Store all sorts of data</a:t>
            </a:r>
          </a:p>
          <a:p>
            <a:r>
              <a:rPr lang="en-CA" sz="3400" dirty="0" smtClean="0"/>
              <a:t>In</a:t>
            </a:r>
            <a:r>
              <a:rPr lang="en-CA" sz="3400" dirty="0" smtClean="0"/>
              <a:t>-game store</a:t>
            </a:r>
            <a:endParaRPr lang="en-CA" sz="3400" dirty="0"/>
          </a:p>
        </p:txBody>
      </p:sp>
    </p:spTree>
    <p:extLst>
      <p:ext uri="{BB962C8B-B14F-4D97-AF65-F5344CB8AC3E}">
        <p14:creationId xmlns:p14="http://schemas.microsoft.com/office/powerpoint/2010/main" val="293941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Features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User generated content</a:t>
            </a:r>
          </a:p>
          <a:p>
            <a:r>
              <a:rPr lang="en-CA" sz="3200" dirty="0" smtClean="0"/>
              <a:t>Analytics</a:t>
            </a:r>
            <a:endParaRPr lang="en-CA" sz="3200" dirty="0" smtClean="0"/>
          </a:p>
          <a:p>
            <a:r>
              <a:rPr lang="en-CA" sz="3200" dirty="0" smtClean="0"/>
              <a:t>In-game store</a:t>
            </a:r>
          </a:p>
          <a:p>
            <a:pPr lvl="1"/>
            <a:r>
              <a:rPr lang="en-CA" sz="3200" dirty="0" smtClean="0"/>
              <a:t>Train mode rewards coins</a:t>
            </a:r>
          </a:p>
          <a:p>
            <a:pPr lvl="1"/>
            <a:r>
              <a:rPr lang="en-CA" sz="3200" dirty="0" smtClean="0"/>
              <a:t>Coins can be spent on new ships or companions </a:t>
            </a:r>
            <a:endParaRPr lang="en-CA" sz="3200" dirty="0" smtClean="0"/>
          </a:p>
          <a:p>
            <a:pPr lvl="1"/>
            <a:r>
              <a:rPr lang="en-CA" sz="3200" dirty="0" smtClean="0"/>
              <a:t>More unlockables to be added in the future</a:t>
            </a: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64145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4557"/>
            <a:ext cx="10820400" cy="62152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CA" sz="6000" dirty="0" smtClean="0"/>
          </a:p>
          <a:p>
            <a:pPr marL="0" indent="0" algn="ctr">
              <a:buNone/>
            </a:pPr>
            <a:r>
              <a:rPr lang="en-CA" sz="13800" dirty="0" smtClean="0"/>
              <a:t>Now for a live demo!</a:t>
            </a:r>
            <a:endParaRPr lang="en-CA" sz="13800" dirty="0"/>
          </a:p>
        </p:txBody>
      </p:sp>
    </p:spTree>
    <p:extLst>
      <p:ext uri="{BB962C8B-B14F-4D97-AF65-F5344CB8AC3E}">
        <p14:creationId xmlns:p14="http://schemas.microsoft.com/office/powerpoint/2010/main" val="9853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What is Math Odyssey?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2 main parts</a:t>
            </a:r>
          </a:p>
          <a:p>
            <a:pPr lvl="1"/>
            <a:r>
              <a:rPr lang="en-CA" sz="3200" dirty="0" smtClean="0"/>
              <a:t>Adventure throughout a solar system solving problems on planets</a:t>
            </a:r>
          </a:p>
          <a:p>
            <a:pPr lvl="1"/>
            <a:r>
              <a:rPr lang="en-CA" sz="3200" dirty="0" smtClean="0"/>
              <a:t>Train by creating and solving problems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72622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What is Math Odyssey?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2 main parts</a:t>
            </a:r>
          </a:p>
          <a:p>
            <a:pPr lvl="1"/>
            <a:r>
              <a:rPr lang="en-CA" sz="3200" dirty="0" smtClean="0"/>
              <a:t>Adventure throughout a solar system solving problems on planets</a:t>
            </a:r>
          </a:p>
          <a:p>
            <a:pPr lvl="2"/>
            <a:r>
              <a:rPr lang="en-CA" sz="2800" dirty="0" smtClean="0"/>
              <a:t>Chase down a thief who stole the golden calculator</a:t>
            </a:r>
          </a:p>
          <a:p>
            <a:pPr lvl="2"/>
            <a:r>
              <a:rPr lang="en-CA" sz="2800" dirty="0" smtClean="0"/>
              <a:t>Each planet focuses on a topic</a:t>
            </a:r>
          </a:p>
          <a:p>
            <a:pPr lvl="2"/>
            <a:r>
              <a:rPr lang="en-CA" sz="2800" dirty="0" smtClean="0"/>
              <a:t>5 planets and 2 moons</a:t>
            </a:r>
          </a:p>
          <a:p>
            <a:pPr lvl="1"/>
            <a:r>
              <a:rPr lang="en-CA" sz="3200" dirty="0" smtClean="0"/>
              <a:t>Train by creating and solving problems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8547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What is Math Odyssey?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2 main parts</a:t>
            </a:r>
          </a:p>
          <a:p>
            <a:pPr lvl="1"/>
            <a:r>
              <a:rPr lang="en-CA" sz="3200" dirty="0" smtClean="0"/>
              <a:t>Adventure throughout a solar system solving problems on planets</a:t>
            </a:r>
          </a:p>
          <a:p>
            <a:pPr lvl="1"/>
            <a:r>
              <a:rPr lang="en-CA" sz="3200" dirty="0" smtClean="0"/>
              <a:t>Train by creating and solving problems</a:t>
            </a:r>
          </a:p>
          <a:p>
            <a:pPr lvl="2"/>
            <a:r>
              <a:rPr lang="en-CA" sz="2800" dirty="0" smtClean="0"/>
              <a:t>Create basic arithmetic problems</a:t>
            </a:r>
          </a:p>
          <a:p>
            <a:pPr lvl="2"/>
            <a:r>
              <a:rPr lang="en-CA" sz="2800" dirty="0" smtClean="0"/>
              <a:t>Shared between all users</a:t>
            </a:r>
          </a:p>
          <a:p>
            <a:pPr lvl="2"/>
            <a:r>
              <a:rPr lang="en-CA" sz="2800" dirty="0" smtClean="0"/>
              <a:t>Gives coins to be used in store</a:t>
            </a:r>
          </a:p>
        </p:txBody>
      </p:sp>
    </p:spTree>
    <p:extLst>
      <p:ext uri="{BB962C8B-B14F-4D97-AF65-F5344CB8AC3E}">
        <p14:creationId xmlns:p14="http://schemas.microsoft.com/office/powerpoint/2010/main" val="395296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669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99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360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Features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User generated content</a:t>
            </a:r>
          </a:p>
          <a:p>
            <a:r>
              <a:rPr lang="en-CA" sz="3200" dirty="0" smtClean="0"/>
              <a:t>Analytics</a:t>
            </a:r>
            <a:endParaRPr lang="en-CA" sz="3200" dirty="0" smtClean="0"/>
          </a:p>
          <a:p>
            <a:r>
              <a:rPr lang="en-CA" sz="3200" dirty="0" smtClean="0"/>
              <a:t>In-game store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77871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Features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User generated content</a:t>
            </a:r>
          </a:p>
          <a:p>
            <a:pPr lvl="1"/>
            <a:r>
              <a:rPr lang="en-CA" sz="3200" dirty="0" smtClean="0"/>
              <a:t>Create questions based on arithmetic operations</a:t>
            </a:r>
          </a:p>
          <a:p>
            <a:pPr lvl="1"/>
            <a:r>
              <a:rPr lang="en-CA" sz="3200" dirty="0" smtClean="0"/>
              <a:t>Store questions using </a:t>
            </a:r>
            <a:r>
              <a:rPr lang="en-CA" sz="3200" dirty="0" err="1" smtClean="0"/>
              <a:t>parse.com</a:t>
            </a:r>
            <a:endParaRPr lang="en-CA" sz="3200" dirty="0" smtClean="0"/>
          </a:p>
          <a:p>
            <a:pPr lvl="1"/>
            <a:r>
              <a:rPr lang="en-CA" sz="3200" dirty="0" smtClean="0"/>
              <a:t>Questions get added to the global pool of questions</a:t>
            </a:r>
            <a:endParaRPr lang="en-CA" sz="3200" dirty="0" smtClean="0"/>
          </a:p>
          <a:p>
            <a:r>
              <a:rPr lang="en-CA" sz="3200" dirty="0" smtClean="0"/>
              <a:t>Analytics</a:t>
            </a:r>
          </a:p>
          <a:p>
            <a:r>
              <a:rPr lang="en-CA" sz="3200" dirty="0" smtClean="0"/>
              <a:t>In</a:t>
            </a:r>
            <a:r>
              <a:rPr lang="en-CA" sz="3200" dirty="0" smtClean="0"/>
              <a:t>-game store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3126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</TotalTime>
  <Words>358</Words>
  <Application>Microsoft Macintosh PowerPoint</Application>
  <PresentationFormat>Custom</PresentationFormat>
  <Paragraphs>72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Math Odyssey</vt:lpstr>
      <vt:lpstr>What is Math Odyssey?</vt:lpstr>
      <vt:lpstr>What is Math Odyssey?</vt:lpstr>
      <vt:lpstr>What is Math Odyssey?</vt:lpstr>
      <vt:lpstr>Data collection</vt:lpstr>
      <vt:lpstr>Data collection</vt:lpstr>
      <vt:lpstr>Data collection</vt:lpstr>
      <vt:lpstr>Features</vt:lpstr>
      <vt:lpstr>Features</vt:lpstr>
      <vt:lpstr>Features</vt:lpstr>
      <vt:lpstr>Features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Odyssey</dc:title>
  <dc:creator>Matthew Bojey</dc:creator>
  <cp:lastModifiedBy>Duncan Szarmes</cp:lastModifiedBy>
  <cp:revision>7</cp:revision>
  <dcterms:created xsi:type="dcterms:W3CDTF">2014-04-03T23:09:08Z</dcterms:created>
  <dcterms:modified xsi:type="dcterms:W3CDTF">2014-04-04T02:13:17Z</dcterms:modified>
</cp:coreProperties>
</file>