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88149250_2145x1620.jpg"/>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1169517375_2880x1920.jpg"/>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184386109_2439x1626.jpg"/>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1169517375_2880x1920.jpg"/>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1169517375_2880x1920.jpg"/>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84386109_2439x1626.jpg"/>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988149250_2145x1620.jpg"/>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Critical Design Review"/>
          <p:cNvSpPr txBox="1"/>
          <p:nvPr>
            <p:ph type="ctrTitle"/>
          </p:nvPr>
        </p:nvSpPr>
        <p:spPr>
          <a:prstGeom prst="rect">
            <a:avLst/>
          </a:prstGeom>
        </p:spPr>
        <p:txBody>
          <a:bodyPr/>
          <a:lstStyle/>
          <a:p>
            <a:pPr/>
            <a:r>
              <a:t>Critical Design Review</a:t>
            </a:r>
          </a:p>
        </p:txBody>
      </p:sp>
      <p:sp>
        <p:nvSpPr>
          <p:cNvPr id="152" name="Subhia Zaroura , Ahmad Adawi , Hazem Kurd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Subhia Zaroura , Ahmad Adawi , Hazem Kurdi </a:t>
            </a:r>
          </a:p>
        </p:txBody>
      </p:sp>
      <p:sp>
        <p:nvSpPr>
          <p:cNvPr id="153" name="Presentation Subtitle"/>
          <p:cNvSpPr txBox="1"/>
          <p:nvPr>
            <p:ph type="subTitle" sz="quarter" idx="1"/>
          </p:nvPr>
        </p:nvSpPr>
        <p:spPr>
          <a:prstGeom prst="rect">
            <a:avLst/>
          </a:prstGeom>
        </p:spPr>
        <p:txBody>
          <a:bodyPr/>
          <a:lstStyle/>
          <a:p>
            <a:pP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Advantages of Using Picoquic Protocol"/>
          <p:cNvSpPr txBox="1"/>
          <p:nvPr>
            <p:ph type="title"/>
          </p:nvPr>
        </p:nvSpPr>
        <p:spPr>
          <a:prstGeom prst="rect">
            <a:avLst/>
          </a:prstGeom>
        </p:spPr>
        <p:txBody>
          <a:bodyPr/>
          <a:lstStyle/>
          <a:p>
            <a:pPr defTabSz="610870">
              <a:lnSpc>
                <a:spcPct val="90000"/>
              </a:lnSpc>
              <a:defRPr spc="-257" sz="8584">
                <a:gradFill flip="none" rotWithShape="1">
                  <a:gsLst>
                    <a:gs pos="0">
                      <a:srgbClr val="FF00D8"/>
                    </a:gs>
                    <a:gs pos="100000">
                      <a:srgbClr val="FF542E"/>
                    </a:gs>
                  </a:gsLst>
                  <a:lin ang="3960000" scaled="0"/>
                </a:gradFill>
              </a:defRPr>
            </a:pPr>
            <a:r>
              <a:t>Advantages of Using Picoquic Protocol</a:t>
            </a:r>
            <a:r>
              <a:rPr spc="-26" sz="888">
                <a:solidFill>
                  <a:srgbClr val="000000"/>
                </a:solidFill>
              </a:rPr>
              <a:t> </a:t>
            </a:r>
          </a:p>
        </p:txBody>
      </p:sp>
      <p:sp>
        <p:nvSpPr>
          <p:cNvPr id="190" name="Slide Subtitle"/>
          <p:cNvSpPr txBox="1"/>
          <p:nvPr>
            <p:ph type="body" idx="21"/>
          </p:nvPr>
        </p:nvSpPr>
        <p:spPr>
          <a:prstGeom prst="rect">
            <a:avLst/>
          </a:prstGeom>
        </p:spPr>
        <p:txBody>
          <a:bodyPr/>
          <a:lstStyle/>
          <a:p>
            <a:pPr defTabSz="1121663">
              <a:lnSpc>
                <a:spcPct val="90000"/>
              </a:lnSpc>
              <a:defRPr spc="-160" sz="5336">
                <a:solidFill>
                  <a:srgbClr val="FFFFFF"/>
                </a:solidFill>
                <a:latin typeface="+mn-lt"/>
                <a:ea typeface="+mn-ea"/>
                <a:cs typeface="+mn-cs"/>
                <a:sym typeface="Graphik Semibold"/>
              </a:defRPr>
            </a:pPr>
          </a:p>
        </p:txBody>
      </p:sp>
      <p:sp>
        <p:nvSpPr>
          <p:cNvPr id="191" name="2. Enhanced Security  :…"/>
          <p:cNvSpPr txBox="1"/>
          <p:nvPr>
            <p:ph type="body" idx="1"/>
          </p:nvPr>
        </p:nvSpPr>
        <p:spPr>
          <a:xfrm>
            <a:off x="1270000" y="4271367"/>
            <a:ext cx="21844000" cy="8432801"/>
          </a:xfrm>
          <a:prstGeom prst="rect">
            <a:avLst/>
          </a:prstGeom>
        </p:spPr>
        <p:txBody>
          <a:bodyPr/>
          <a:lstStyle/>
          <a:p>
            <a:pPr marL="0" indent="0" algn="ctr" defTabSz="718184">
              <a:lnSpc>
                <a:spcPct val="80000"/>
              </a:lnSpc>
              <a:spcBef>
                <a:spcPts val="0"/>
              </a:spcBef>
              <a:buClrTx/>
              <a:buSzTx/>
              <a:buNone/>
              <a:defRPr spc="-219" sz="7308">
                <a:gradFill flip="none" rotWithShape="1">
                  <a:gsLst>
                    <a:gs pos="0">
                      <a:srgbClr val="5E03FF"/>
                    </a:gs>
                    <a:gs pos="100000">
                      <a:srgbClr val="FF00F7"/>
                    </a:gs>
                  </a:gsLst>
                  <a:lin ang="3960000" scaled="0"/>
                </a:gradFill>
                <a:latin typeface="+mn-lt"/>
                <a:ea typeface="+mn-ea"/>
                <a:cs typeface="+mn-cs"/>
                <a:sym typeface="Graphik Semibold"/>
              </a:defRPr>
            </a:pPr>
            <a:r>
              <a:t> 2. Enhanced Security</a:t>
            </a:r>
            <a:r>
              <a:rPr spc="-31" sz="1044"/>
              <a:t> </a:t>
            </a:r>
            <a:r>
              <a:t> :</a:t>
            </a:r>
          </a:p>
          <a:p>
            <a:pPr marL="0" indent="0" defTabSz="2121408">
              <a:spcBef>
                <a:spcPts val="2000"/>
              </a:spcBef>
              <a:buClrTx/>
              <a:buSzTx/>
              <a:buNone/>
              <a:defRPr sz="4176"/>
            </a:pPr>
            <a:r>
              <a:t>•Picoquic incorporates encryption using Transport Layer Security (TLS), which can protect data from eavesdropping and tampering, ensuring data privacy and integrity.</a:t>
            </a:r>
          </a:p>
          <a:p>
            <a:pPr marL="0" indent="0" defTabSz="2121408">
              <a:spcBef>
                <a:spcPts val="2000"/>
              </a:spcBef>
              <a:buClrTx/>
              <a:buSzTx/>
              <a:buNone/>
              <a:defRPr sz="4176"/>
            </a:pPr>
            <a:r>
              <a:t>•Picoquic supports authentication and server certificate validation, helping to prevent man-in-the-middle attacks and ensuring that data is exchanged with trusted endpoints.</a:t>
            </a:r>
          </a:p>
          <a:p>
            <a:pPr marL="0" indent="0" defTabSz="2121408">
              <a:spcBef>
                <a:spcPts val="2000"/>
              </a:spcBef>
              <a:buClrTx/>
              <a:buSzTx/>
              <a:buNone/>
              <a:defRPr sz="4176"/>
            </a:pPr>
            <a:r>
              <a:t>•Picoquic implements forward secrecy, which generates unique session keys for each connection, providing an additional layer of security by ensuring that past communications remain secure even if the session keys are compromised.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Advantages of Using Picoquic Protocol"/>
          <p:cNvSpPr txBox="1"/>
          <p:nvPr>
            <p:ph type="title"/>
          </p:nvPr>
        </p:nvSpPr>
        <p:spPr>
          <a:prstGeom prst="rect">
            <a:avLst/>
          </a:prstGeom>
        </p:spPr>
        <p:txBody>
          <a:bodyPr/>
          <a:lstStyle/>
          <a:p>
            <a:pPr defTabSz="610870">
              <a:lnSpc>
                <a:spcPct val="90000"/>
              </a:lnSpc>
              <a:defRPr spc="-257" sz="8584">
                <a:gradFill flip="none" rotWithShape="1">
                  <a:gsLst>
                    <a:gs pos="0">
                      <a:srgbClr val="FF00D8"/>
                    </a:gs>
                    <a:gs pos="100000">
                      <a:srgbClr val="FF542E"/>
                    </a:gs>
                  </a:gsLst>
                  <a:lin ang="3960000" scaled="0"/>
                </a:gradFill>
              </a:defRPr>
            </a:pPr>
            <a:r>
              <a:t>Advantages of Using Picoquic Protocol</a:t>
            </a:r>
            <a:r>
              <a:rPr spc="-26" sz="888">
                <a:solidFill>
                  <a:srgbClr val="000000"/>
                </a:solidFill>
              </a:rPr>
              <a:t> </a:t>
            </a:r>
          </a:p>
        </p:txBody>
      </p:sp>
      <p:sp>
        <p:nvSpPr>
          <p:cNvPr id="194" name="Slide Subtitle"/>
          <p:cNvSpPr txBox="1"/>
          <p:nvPr>
            <p:ph type="body" idx="21"/>
          </p:nvPr>
        </p:nvSpPr>
        <p:spPr>
          <a:prstGeom prst="rect">
            <a:avLst/>
          </a:prstGeom>
        </p:spPr>
        <p:txBody>
          <a:bodyPr/>
          <a:lstStyle/>
          <a:p>
            <a:pPr defTabSz="1121663">
              <a:lnSpc>
                <a:spcPct val="90000"/>
              </a:lnSpc>
              <a:defRPr spc="-160" sz="5336">
                <a:solidFill>
                  <a:srgbClr val="FFFFFF"/>
                </a:solidFill>
                <a:latin typeface="+mn-lt"/>
                <a:ea typeface="+mn-ea"/>
                <a:cs typeface="+mn-cs"/>
                <a:sym typeface="Graphik Semibold"/>
              </a:defRPr>
            </a:pPr>
          </a:p>
        </p:txBody>
      </p:sp>
      <p:sp>
        <p:nvSpPr>
          <p:cNvPr id="195" name="3. Flexibility and Scalability   :…"/>
          <p:cNvSpPr txBox="1"/>
          <p:nvPr>
            <p:ph type="body" idx="1"/>
          </p:nvPr>
        </p:nvSpPr>
        <p:spPr>
          <a:xfrm>
            <a:off x="1270000" y="4271367"/>
            <a:ext cx="21844000" cy="8432801"/>
          </a:xfrm>
          <a:prstGeom prst="rect">
            <a:avLst/>
          </a:prstGeom>
        </p:spPr>
        <p:txBody>
          <a:bodyPr/>
          <a:lstStyle/>
          <a:p>
            <a:pPr marL="0" indent="0" algn="ctr" defTabSz="718184">
              <a:lnSpc>
                <a:spcPct val="80000"/>
              </a:lnSpc>
              <a:spcBef>
                <a:spcPts val="0"/>
              </a:spcBef>
              <a:buClrTx/>
              <a:buSzTx/>
              <a:buNone/>
              <a:defRPr spc="-219" sz="7308">
                <a:gradFill flip="none" rotWithShape="1">
                  <a:gsLst>
                    <a:gs pos="0">
                      <a:srgbClr val="5E03FF"/>
                    </a:gs>
                    <a:gs pos="100000">
                      <a:srgbClr val="FF00F7"/>
                    </a:gs>
                  </a:gsLst>
                  <a:lin ang="3960000" scaled="0"/>
                </a:gradFill>
                <a:latin typeface="+mn-lt"/>
                <a:ea typeface="+mn-ea"/>
                <a:cs typeface="+mn-cs"/>
                <a:sym typeface="Graphik Semibold"/>
              </a:defRPr>
            </a:pPr>
            <a:r>
              <a:t> 3. Flexibility and Scalability</a:t>
            </a:r>
            <a:r>
              <a:rPr spc="-31" sz="1044"/>
              <a:t>  </a:t>
            </a:r>
            <a:r>
              <a:t> :</a:t>
            </a:r>
          </a:p>
          <a:p>
            <a:pPr marL="0" indent="0" defTabSz="2121408">
              <a:spcBef>
                <a:spcPts val="2000"/>
              </a:spcBef>
              <a:buClrTx/>
              <a:buSzTx/>
              <a:buNone/>
              <a:defRPr sz="4176"/>
            </a:pPr>
            <a:r>
              <a:t>•Picoquic can be easily deployed and integrated into existing applications and systems with minimal modifications, making it a versatile choice for various use cases, including web browsing, real-time communication, file transfer, and IoT applications.</a:t>
            </a:r>
          </a:p>
          <a:p>
            <a:pPr marL="0" indent="0" defTabSz="2121408">
              <a:spcBef>
                <a:spcPts val="2000"/>
              </a:spcBef>
              <a:buClrTx/>
              <a:buSzTx/>
              <a:buNone/>
              <a:defRPr sz="4176"/>
            </a:pPr>
            <a:r>
              <a:t>•Picoquic is not tied to any specific application or protocol, making it adaptable to different environments, network types, and devices.</a:t>
            </a:r>
          </a:p>
          <a:p>
            <a:pPr marL="0" indent="0" defTabSz="2121408">
              <a:spcBef>
                <a:spcPts val="2000"/>
              </a:spcBef>
              <a:buClrTx/>
              <a:buSzTx/>
              <a:buNone/>
              <a:defRPr sz="4176"/>
            </a:pPr>
            <a:r>
              <a:t>•Picoquic supports dynamic and adaptive congestion control mechanisms, allowing it to adapt to changing network conditions and providing reliable performance even in challenging network scenarios.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dvantages of Using Picoquic Protocol"/>
          <p:cNvSpPr txBox="1"/>
          <p:nvPr>
            <p:ph type="title"/>
          </p:nvPr>
        </p:nvSpPr>
        <p:spPr>
          <a:prstGeom prst="rect">
            <a:avLst/>
          </a:prstGeom>
        </p:spPr>
        <p:txBody>
          <a:bodyPr/>
          <a:lstStyle/>
          <a:p>
            <a:pPr defTabSz="610870">
              <a:lnSpc>
                <a:spcPct val="90000"/>
              </a:lnSpc>
              <a:defRPr spc="-257" sz="8584">
                <a:gradFill flip="none" rotWithShape="1">
                  <a:gsLst>
                    <a:gs pos="0">
                      <a:srgbClr val="FF00D8"/>
                    </a:gs>
                    <a:gs pos="100000">
                      <a:srgbClr val="FF542E"/>
                    </a:gs>
                  </a:gsLst>
                  <a:lin ang="3960000" scaled="0"/>
                </a:gradFill>
              </a:defRPr>
            </a:pPr>
            <a:r>
              <a:t>Advantages of Using Picoquic Protocol</a:t>
            </a:r>
            <a:r>
              <a:rPr spc="-26" sz="888">
                <a:solidFill>
                  <a:srgbClr val="000000"/>
                </a:solidFill>
              </a:rPr>
              <a:t> </a:t>
            </a:r>
          </a:p>
        </p:txBody>
      </p:sp>
      <p:sp>
        <p:nvSpPr>
          <p:cNvPr id="198" name="Slide Subtitle"/>
          <p:cNvSpPr txBox="1"/>
          <p:nvPr>
            <p:ph type="body" idx="21"/>
          </p:nvPr>
        </p:nvSpPr>
        <p:spPr>
          <a:prstGeom prst="rect">
            <a:avLst/>
          </a:prstGeom>
        </p:spPr>
        <p:txBody>
          <a:bodyPr/>
          <a:lstStyle/>
          <a:p>
            <a:pPr defTabSz="1121663">
              <a:lnSpc>
                <a:spcPct val="90000"/>
              </a:lnSpc>
              <a:defRPr spc="-160" sz="5336">
                <a:solidFill>
                  <a:srgbClr val="FFFFFF"/>
                </a:solidFill>
                <a:latin typeface="+mn-lt"/>
                <a:ea typeface="+mn-ea"/>
                <a:cs typeface="+mn-cs"/>
                <a:sym typeface="Graphik Semibold"/>
              </a:defRPr>
            </a:pPr>
          </a:p>
        </p:txBody>
      </p:sp>
      <p:sp>
        <p:nvSpPr>
          <p:cNvPr id="199" name="4. Support for Multipath and Multi-streaming    :…"/>
          <p:cNvSpPr txBox="1"/>
          <p:nvPr>
            <p:ph type="body" idx="1"/>
          </p:nvPr>
        </p:nvSpPr>
        <p:spPr>
          <a:xfrm>
            <a:off x="1270000" y="4271367"/>
            <a:ext cx="21844000" cy="8432801"/>
          </a:xfrm>
          <a:prstGeom prst="rect">
            <a:avLst/>
          </a:prstGeom>
        </p:spPr>
        <p:txBody>
          <a:bodyPr/>
          <a:lstStyle/>
          <a:p>
            <a:pPr marL="0" indent="0" algn="ctr" defTabSz="751205">
              <a:lnSpc>
                <a:spcPct val="80000"/>
              </a:lnSpc>
              <a:spcBef>
                <a:spcPts val="0"/>
              </a:spcBef>
              <a:buClrTx/>
              <a:buSzTx/>
              <a:buNone/>
              <a:defRPr spc="-229" sz="7644">
                <a:gradFill flip="none" rotWithShape="1">
                  <a:gsLst>
                    <a:gs pos="0">
                      <a:srgbClr val="5E03FF"/>
                    </a:gs>
                    <a:gs pos="100000">
                      <a:srgbClr val="FF00F7"/>
                    </a:gs>
                  </a:gsLst>
                  <a:lin ang="3960000" scaled="0"/>
                </a:gradFill>
                <a:latin typeface="+mn-lt"/>
                <a:ea typeface="+mn-ea"/>
                <a:cs typeface="+mn-cs"/>
                <a:sym typeface="Graphik Semibold"/>
              </a:defRPr>
            </a:pPr>
            <a:r>
              <a:t> 4. Support for Multipath and Multi-streaming</a:t>
            </a:r>
            <a:r>
              <a:rPr spc="-32" sz="1092"/>
              <a:t>   </a:t>
            </a:r>
            <a:r>
              <a:t> :</a:t>
            </a:r>
          </a:p>
          <a:p>
            <a:pPr marL="0" indent="0" defTabSz="2218944">
              <a:spcBef>
                <a:spcPts val="2100"/>
              </a:spcBef>
              <a:buClrTx/>
              <a:buSzTx/>
              <a:buNone/>
              <a:defRPr sz="4368"/>
            </a:pPr>
            <a:r>
              <a:t>•Picoquic allows for simultaneous data transfer over multiple paths or streams, increasing throughput and improving overall performance.</a:t>
            </a:r>
          </a:p>
          <a:p>
            <a:pPr marL="0" indent="0" defTabSz="2218944">
              <a:spcBef>
                <a:spcPts val="2100"/>
              </a:spcBef>
              <a:buClrTx/>
              <a:buSzTx/>
              <a:buNone/>
              <a:defRPr sz="4368"/>
            </a:pPr>
            <a:r>
              <a:t>•Picoquic can take advantage of multiple network interfaces, such as Wi-Fi and cellular, for data transfer, enhancing resilience and reliability in diverse networking environments.</a:t>
            </a:r>
          </a:p>
          <a:p>
            <a:pPr marL="0" indent="0" defTabSz="2218944">
              <a:spcBef>
                <a:spcPts val="2100"/>
              </a:spcBef>
              <a:buClrTx/>
              <a:buSzTx/>
              <a:buNone/>
              <a:defRPr sz="4368"/>
            </a:pPr>
            <a:r>
              <a:t>•Picoquic can dynamically adjust the amount of data sent over each path or stream, optimizing data transfer based on network conditions and improving efficiency.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ecurity  Vulnerabilities"/>
          <p:cNvSpPr txBox="1"/>
          <p:nvPr>
            <p:ph type="title"/>
          </p:nvPr>
        </p:nvSpPr>
        <p:spPr>
          <a:prstGeom prst="rect">
            <a:avLst/>
          </a:prstGeom>
        </p:spPr>
        <p:txBody>
          <a:bodyPr/>
          <a:lstStyle/>
          <a:p>
            <a:pPr defTabSz="610870">
              <a:lnSpc>
                <a:spcPct val="90000"/>
              </a:lnSpc>
              <a:defRPr spc="-257" sz="8584">
                <a:gradFill flip="none" rotWithShape="1">
                  <a:gsLst>
                    <a:gs pos="0">
                      <a:srgbClr val="FF00D8"/>
                    </a:gs>
                    <a:gs pos="100000">
                      <a:srgbClr val="FF542E"/>
                    </a:gs>
                  </a:gsLst>
                  <a:lin ang="3960000" scaled="0"/>
                </a:gradFill>
              </a:defRPr>
            </a:pPr>
            <a:r>
              <a:t>Security </a:t>
            </a:r>
            <a:r>
              <a:rPr spc="-26" sz="888"/>
              <a:t> </a:t>
            </a:r>
            <a:r>
              <a:t>Vulnerabilities</a:t>
            </a:r>
          </a:p>
        </p:txBody>
      </p:sp>
      <p:sp>
        <p:nvSpPr>
          <p:cNvPr id="202" name="Slide Subtitle"/>
          <p:cNvSpPr txBox="1"/>
          <p:nvPr>
            <p:ph type="body" idx="21"/>
          </p:nvPr>
        </p:nvSpPr>
        <p:spPr>
          <a:prstGeom prst="rect">
            <a:avLst/>
          </a:prstGeom>
        </p:spPr>
        <p:txBody>
          <a:bodyPr/>
          <a:lstStyle/>
          <a:p>
            <a:pPr defTabSz="1121663">
              <a:lnSpc>
                <a:spcPct val="90000"/>
              </a:lnSpc>
              <a:defRPr spc="-160" sz="5336">
                <a:solidFill>
                  <a:srgbClr val="FFFFFF"/>
                </a:solidFill>
                <a:latin typeface="+mn-lt"/>
                <a:ea typeface="+mn-ea"/>
                <a:cs typeface="+mn-cs"/>
                <a:sym typeface="Graphik Semibold"/>
              </a:defRPr>
            </a:pPr>
          </a:p>
        </p:txBody>
      </p:sp>
      <p:sp>
        <p:nvSpPr>
          <p:cNvPr id="203" name="•Vulnerabilities in encryption: As with any encryption protocol, there is a risk of vulnerabilities in the encryption algorithms or key management that could potentially be exploited by attackers. Regular updates and patches should be applied to ensure t"/>
          <p:cNvSpPr txBox="1"/>
          <p:nvPr>
            <p:ph type="body" idx="1"/>
          </p:nvPr>
        </p:nvSpPr>
        <p:spPr>
          <a:xfrm>
            <a:off x="1269999" y="3814371"/>
            <a:ext cx="21844001" cy="8432801"/>
          </a:xfrm>
          <a:prstGeom prst="rect">
            <a:avLst/>
          </a:prstGeom>
        </p:spPr>
        <p:txBody>
          <a:bodyPr/>
          <a:lstStyle/>
          <a:p>
            <a:pPr marL="0" indent="0" defTabSz="1584959">
              <a:spcBef>
                <a:spcPts val="1500"/>
              </a:spcBef>
              <a:buClrTx/>
              <a:buSzTx/>
              <a:buNone/>
              <a:defRPr sz="3120"/>
            </a:pPr>
          </a:p>
          <a:p>
            <a:pPr marL="0" indent="0" defTabSz="1584959">
              <a:spcBef>
                <a:spcPts val="1500"/>
              </a:spcBef>
              <a:buClrTx/>
              <a:buSzTx/>
              <a:buNone/>
              <a:defRPr sz="3120"/>
            </a:pPr>
            <a:r>
              <a:rPr b="1"/>
              <a:t>•Vulnerabilities in encryption:</a:t>
            </a:r>
            <a:r>
              <a:t> As with any encryption protocol, there is a risk of vulnerabilities in the encryption algorithms or key management that could potentially be exploited by attackers. Regular updates and patches should be applied to ensure the use of the latest secure encryption practices.</a:t>
            </a:r>
          </a:p>
          <a:p>
            <a:pPr marL="0" indent="0" defTabSz="1584959">
              <a:spcBef>
                <a:spcPts val="1500"/>
              </a:spcBef>
              <a:buClrTx/>
              <a:buSzTx/>
              <a:buNone/>
              <a:defRPr sz="3120"/>
            </a:pPr>
            <a:r>
              <a:rPr b="1"/>
              <a:t>•Denial of Service (DoS) attacks:</a:t>
            </a:r>
            <a:r>
              <a:t> Picoquic, like any other protocol, may be susceptible to DoS attacks that can overwhelm the server or network resources, causing disruption or unavailability of the service. Implementing proper DoS mitigation techniques, such as rate limiting and throttling, is important to protect against such attacks.</a:t>
            </a:r>
          </a:p>
          <a:p>
            <a:pPr marL="0" indent="0" defTabSz="1584959">
              <a:spcBef>
                <a:spcPts val="1500"/>
              </a:spcBef>
              <a:buClrTx/>
              <a:buSzTx/>
              <a:buNone/>
              <a:defRPr sz="3120"/>
            </a:pPr>
            <a:r>
              <a:rPr b="1"/>
              <a:t>•Implementation flaws:</a:t>
            </a:r>
            <a:r>
              <a:t> Any software implementation, including Picoquic protocol, may have implementation flaws or coding errors that could lead to security vulnerabilities. Thorough code reviews, security audits, and regular software updates can help identify and fix such vulnerabilities.</a:t>
            </a:r>
          </a:p>
          <a:p>
            <a:pPr marL="0" indent="0" defTabSz="1584959">
              <a:spcBef>
                <a:spcPts val="1500"/>
              </a:spcBef>
              <a:buClrTx/>
              <a:buSzTx/>
              <a:buNone/>
              <a:defRPr sz="3120"/>
            </a:pPr>
            <a:r>
              <a:t>•</a:t>
            </a:r>
            <a:r>
              <a:rPr b="1"/>
              <a:t>Transport layer attacks: </a:t>
            </a:r>
            <a:r>
              <a:t>As a transport layer protocol, Picoquic may be vulnerable to attacks such as man-in-the-middle attacks, replay attacks, and other network-level attacks. Proper encryption, authentication, and integrity checks should be implemented to mitigate these risks.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Overall"/>
          <p:cNvSpPr txBox="1"/>
          <p:nvPr>
            <p:ph type="title"/>
          </p:nvPr>
        </p:nvSpPr>
        <p:spPr>
          <a:prstGeom prst="rect">
            <a:avLst/>
          </a:prstGeom>
        </p:spPr>
        <p:txBody>
          <a:bodyPr/>
          <a:lstStyle/>
          <a:p>
            <a:pPr defTabSz="610870">
              <a:lnSpc>
                <a:spcPct val="90000"/>
              </a:lnSpc>
              <a:defRPr spc="-257" sz="8584">
                <a:gradFill flip="none" rotWithShape="1">
                  <a:gsLst>
                    <a:gs pos="0">
                      <a:srgbClr val="FF00D8"/>
                    </a:gs>
                    <a:gs pos="100000">
                      <a:srgbClr val="FF542E"/>
                    </a:gs>
                  </a:gsLst>
                  <a:lin ang="3960000" scaled="0"/>
                </a:gradFill>
              </a:defRPr>
            </a:pPr>
            <a:r>
              <a:t>Overall</a:t>
            </a:r>
            <a:r>
              <a:rPr spc="-26" sz="888"/>
              <a:t> </a:t>
            </a:r>
          </a:p>
        </p:txBody>
      </p:sp>
      <p:sp>
        <p:nvSpPr>
          <p:cNvPr id="206" name="Slide Subtitle"/>
          <p:cNvSpPr txBox="1"/>
          <p:nvPr>
            <p:ph type="body" idx="21"/>
          </p:nvPr>
        </p:nvSpPr>
        <p:spPr>
          <a:prstGeom prst="rect">
            <a:avLst/>
          </a:prstGeom>
        </p:spPr>
        <p:txBody>
          <a:bodyPr/>
          <a:lstStyle/>
          <a:p>
            <a:pPr defTabSz="1121663">
              <a:lnSpc>
                <a:spcPct val="90000"/>
              </a:lnSpc>
              <a:defRPr spc="-160" sz="5336">
                <a:solidFill>
                  <a:srgbClr val="FFFFFF"/>
                </a:solidFill>
                <a:latin typeface="+mn-lt"/>
                <a:ea typeface="+mn-ea"/>
                <a:cs typeface="+mn-cs"/>
                <a:sym typeface="Graphik Semibold"/>
              </a:defRPr>
            </a:pPr>
          </a:p>
        </p:txBody>
      </p:sp>
      <p:sp>
        <p:nvSpPr>
          <p:cNvPr id="207" name="•Picoquic protocol offers a combination of performance, reliability, flexibility, security, and community-driven development that makes it a compelling choice for modern communication applications that demand efficient, robust, and secure data transfer o"/>
          <p:cNvSpPr txBox="1"/>
          <p:nvPr>
            <p:ph type="body" idx="1"/>
          </p:nvPr>
        </p:nvSpPr>
        <p:spPr>
          <a:xfrm>
            <a:off x="1400570" y="3275768"/>
            <a:ext cx="21844001" cy="8432801"/>
          </a:xfrm>
          <a:prstGeom prst="rect">
            <a:avLst/>
          </a:prstGeom>
        </p:spPr>
        <p:txBody>
          <a:bodyPr/>
          <a:lstStyle/>
          <a:p>
            <a:pPr marL="0" indent="0" defTabSz="1804416">
              <a:spcBef>
                <a:spcPts val="1700"/>
              </a:spcBef>
              <a:buClrTx/>
              <a:buSzTx/>
              <a:buNone/>
              <a:defRPr sz="3552"/>
            </a:pPr>
          </a:p>
          <a:p>
            <a:pPr marL="0" indent="0" defTabSz="1804416">
              <a:spcBef>
                <a:spcPts val="1700"/>
              </a:spcBef>
              <a:buClrTx/>
              <a:buSzTx/>
              <a:buNone/>
              <a:defRPr sz="3552"/>
            </a:pPr>
            <a:r>
              <a:rPr>
                <a:latin typeface="Arial"/>
                <a:ea typeface="Arial"/>
                <a:cs typeface="Arial"/>
                <a:sym typeface="Arial"/>
              </a:rPr>
              <a:t>•</a:t>
            </a:r>
            <a:r>
              <a:t>Picoquic protocol offers a combination of performance, reliability, flexibility, security, and community-driven development that makes it a compelling choice for modern communication applications that demand efficient, robust, and secure data transfer over the internet.</a:t>
            </a:r>
            <a:endParaRPr sz="888"/>
          </a:p>
          <a:p>
            <a:pPr marL="0" indent="0" defTabSz="1804416">
              <a:spcBef>
                <a:spcPts val="1700"/>
              </a:spcBef>
              <a:buClrTx/>
              <a:buSzTx/>
              <a:buNone/>
              <a:defRPr sz="3552"/>
            </a:pPr>
            <a:r>
              <a:rPr>
                <a:latin typeface="Arial"/>
                <a:ea typeface="Arial"/>
                <a:cs typeface="Arial"/>
                <a:sym typeface="Arial"/>
              </a:rPr>
              <a:t>•</a:t>
            </a:r>
            <a:r>
              <a:t>Picoquic is an open-source protocol with an active community that fosters continuous improvement, innovation, and community contributions, making it a collaborative choice for ongoing development and support.</a:t>
            </a:r>
            <a:endParaRPr sz="888"/>
          </a:p>
          <a:p>
            <a:pPr marL="0" indent="0" defTabSz="1804416">
              <a:spcBef>
                <a:spcPts val="1700"/>
              </a:spcBef>
              <a:buClrTx/>
              <a:buSzTx/>
              <a:buNone/>
              <a:defRPr sz="3552"/>
            </a:pPr>
            <a:r>
              <a:rPr>
                <a:latin typeface="Arial"/>
                <a:ea typeface="Arial"/>
                <a:cs typeface="Arial"/>
                <a:sym typeface="Arial"/>
              </a:rPr>
              <a:t>•</a:t>
            </a:r>
            <a:r>
              <a:t>Written in C: Picoquic is implemented in the widely used C programming language, which may be familiar to us, allowing for easier customization, optimization, and integration into existing C-based applications.</a:t>
            </a:r>
            <a:endParaRPr sz="888">
              <a:latin typeface="Times Roman"/>
              <a:ea typeface="Times Roman"/>
              <a:cs typeface="Times Roman"/>
              <a:sym typeface="Times Roman"/>
            </a:endParaRPr>
          </a:p>
          <a:p>
            <a:pPr marL="0" indent="0" defTabSz="1804416">
              <a:spcBef>
                <a:spcPts val="1700"/>
              </a:spcBef>
              <a:buClrTx/>
              <a:buSzTx/>
              <a:buNone/>
              <a:defRPr sz="3552"/>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Overall"/>
          <p:cNvSpPr txBox="1"/>
          <p:nvPr>
            <p:ph type="title"/>
          </p:nvPr>
        </p:nvSpPr>
        <p:spPr>
          <a:prstGeom prst="rect">
            <a:avLst/>
          </a:prstGeom>
        </p:spPr>
        <p:txBody>
          <a:bodyPr/>
          <a:lstStyle/>
          <a:p>
            <a:pPr defTabSz="610870">
              <a:lnSpc>
                <a:spcPct val="90000"/>
              </a:lnSpc>
              <a:defRPr spc="-257" sz="8584">
                <a:gradFill flip="none" rotWithShape="1">
                  <a:gsLst>
                    <a:gs pos="0">
                      <a:srgbClr val="FF00D8"/>
                    </a:gs>
                    <a:gs pos="100000">
                      <a:srgbClr val="FF542E"/>
                    </a:gs>
                  </a:gsLst>
                  <a:lin ang="3960000" scaled="0"/>
                </a:gradFill>
              </a:defRPr>
            </a:pPr>
            <a:r>
              <a:t>Overall</a:t>
            </a:r>
            <a:r>
              <a:rPr spc="-26" sz="888"/>
              <a:t> </a:t>
            </a:r>
          </a:p>
        </p:txBody>
      </p:sp>
      <p:sp>
        <p:nvSpPr>
          <p:cNvPr id="210" name="Slide Subtitle"/>
          <p:cNvSpPr txBox="1"/>
          <p:nvPr>
            <p:ph type="body" idx="21"/>
          </p:nvPr>
        </p:nvSpPr>
        <p:spPr>
          <a:prstGeom prst="rect">
            <a:avLst/>
          </a:prstGeom>
        </p:spPr>
        <p:txBody>
          <a:bodyPr/>
          <a:lstStyle/>
          <a:p>
            <a:pPr defTabSz="1121663">
              <a:lnSpc>
                <a:spcPct val="90000"/>
              </a:lnSpc>
              <a:defRPr spc="-160" sz="5336">
                <a:solidFill>
                  <a:srgbClr val="FFFFFF"/>
                </a:solidFill>
                <a:latin typeface="+mn-lt"/>
                <a:ea typeface="+mn-ea"/>
                <a:cs typeface="+mn-cs"/>
                <a:sym typeface="Graphik Semibold"/>
              </a:defRPr>
            </a:pPr>
          </a:p>
        </p:txBody>
      </p:sp>
      <p:sp>
        <p:nvSpPr>
          <p:cNvPr id="211" name="•Picoquic protocol offers a combination of performance, reliability, flexibility, security, and community-driven development that makes it a compelling choice for modern communication applications that demand efficient, robust, and secure data transfer o"/>
          <p:cNvSpPr txBox="1"/>
          <p:nvPr>
            <p:ph type="body" idx="1"/>
          </p:nvPr>
        </p:nvSpPr>
        <p:spPr>
          <a:xfrm>
            <a:off x="1400570" y="3275768"/>
            <a:ext cx="21844001" cy="8432801"/>
          </a:xfrm>
          <a:prstGeom prst="rect">
            <a:avLst/>
          </a:prstGeom>
        </p:spPr>
        <p:txBody>
          <a:bodyPr/>
          <a:lstStyle/>
          <a:p>
            <a:pPr marL="0" indent="0" defTabSz="1804416">
              <a:spcBef>
                <a:spcPts val="1700"/>
              </a:spcBef>
              <a:buClrTx/>
              <a:buSzTx/>
              <a:buNone/>
              <a:defRPr sz="3552"/>
            </a:pPr>
          </a:p>
          <a:p>
            <a:pPr marL="0" indent="0" defTabSz="1804416">
              <a:spcBef>
                <a:spcPts val="1700"/>
              </a:spcBef>
              <a:buClrTx/>
              <a:buSzTx/>
              <a:buNone/>
              <a:defRPr sz="3552"/>
            </a:pPr>
            <a:r>
              <a:rPr>
                <a:latin typeface="Arial"/>
                <a:ea typeface="Arial"/>
                <a:cs typeface="Arial"/>
                <a:sym typeface="Arial"/>
              </a:rPr>
              <a:t>•</a:t>
            </a:r>
            <a:r>
              <a:t>Picoquic protocol offers a combination of performance, reliability, flexibility, security, and community-driven development that makes it a compelling choice for modern communication applications that demand efficient, robust, and secure data transfer over the internet.</a:t>
            </a:r>
            <a:endParaRPr sz="888"/>
          </a:p>
          <a:p>
            <a:pPr marL="0" indent="0" defTabSz="1804416">
              <a:spcBef>
                <a:spcPts val="1700"/>
              </a:spcBef>
              <a:buClrTx/>
              <a:buSzTx/>
              <a:buNone/>
              <a:defRPr sz="3552"/>
            </a:pPr>
            <a:r>
              <a:rPr>
                <a:latin typeface="Arial"/>
                <a:ea typeface="Arial"/>
                <a:cs typeface="Arial"/>
                <a:sym typeface="Arial"/>
              </a:rPr>
              <a:t>•</a:t>
            </a:r>
            <a:r>
              <a:t>Picoquic is an open-source protocol with an active community that fosters continuous improvement, innovation, and community contributions, making it a collaborative choice for ongoing development and support.</a:t>
            </a:r>
            <a:endParaRPr sz="888"/>
          </a:p>
          <a:p>
            <a:pPr marL="0" indent="0" defTabSz="1804416">
              <a:spcBef>
                <a:spcPts val="1700"/>
              </a:spcBef>
              <a:buClrTx/>
              <a:buSzTx/>
              <a:buNone/>
              <a:defRPr sz="3552"/>
            </a:pPr>
            <a:r>
              <a:rPr>
                <a:latin typeface="Arial"/>
                <a:ea typeface="Arial"/>
                <a:cs typeface="Arial"/>
                <a:sym typeface="Arial"/>
              </a:rPr>
              <a:t>•</a:t>
            </a:r>
            <a:r>
              <a:t>Written in C: Picoquic is implemented in the widely used C programming language, which may be familiar to us, allowing for easier customization, optimization, and integration into existing C-based applications.</a:t>
            </a:r>
            <a:endParaRPr sz="888">
              <a:latin typeface="Times Roman"/>
              <a:ea typeface="Times Roman"/>
              <a:cs typeface="Times Roman"/>
              <a:sym typeface="Times Roman"/>
            </a:endParaRPr>
          </a:p>
          <a:p>
            <a:pPr marL="0" indent="0" defTabSz="1804416">
              <a:spcBef>
                <a:spcPts val="1700"/>
              </a:spcBef>
              <a:buClrTx/>
              <a:buSzTx/>
              <a:buNone/>
              <a:defRPr sz="3552"/>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Quic security vulnerabilities"/>
          <p:cNvSpPr txBox="1"/>
          <p:nvPr>
            <p:ph type="title"/>
          </p:nvPr>
        </p:nvSpPr>
        <p:spPr>
          <a:prstGeom prst="rect">
            <a:avLst/>
          </a:prstGeom>
        </p:spPr>
        <p:txBody>
          <a:bodyPr/>
          <a:lstStyle>
            <a:lvl1pPr defTabSz="610870">
              <a:lnSpc>
                <a:spcPct val="90000"/>
              </a:lnSpc>
              <a:defRPr spc="-257" sz="8584">
                <a:gradFill flip="none" rotWithShape="1">
                  <a:gsLst>
                    <a:gs pos="0">
                      <a:srgbClr val="FF00D8"/>
                    </a:gs>
                    <a:gs pos="100000">
                      <a:srgbClr val="FF542E"/>
                    </a:gs>
                  </a:gsLst>
                  <a:lin ang="3960000" scaled="0"/>
                </a:gradFill>
              </a:defRPr>
            </a:lvl1pPr>
          </a:lstStyle>
          <a:p>
            <a:pPr/>
            <a:r>
              <a:t>Quic security vulnerabilities </a:t>
            </a:r>
          </a:p>
        </p:txBody>
      </p:sp>
      <p:sp>
        <p:nvSpPr>
          <p:cNvPr id="214" name="Hazem Kurd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28319">
              <a:lnSpc>
                <a:spcPct val="80000"/>
              </a:lnSpc>
              <a:defRPr spc="-161" sz="5376">
                <a:gradFill flip="none" rotWithShape="1">
                  <a:gsLst>
                    <a:gs pos="0">
                      <a:srgbClr val="5E03FF"/>
                    </a:gs>
                    <a:gs pos="100000">
                      <a:srgbClr val="FF00F7"/>
                    </a:gs>
                  </a:gsLst>
                  <a:lin ang="3960000" scaled="0"/>
                </a:gradFill>
                <a:latin typeface="+mn-lt"/>
                <a:ea typeface="+mn-ea"/>
                <a:cs typeface="+mn-cs"/>
                <a:sym typeface="Graphik Semibold"/>
              </a:defRPr>
            </a:lvl1pPr>
          </a:lstStyle>
          <a:p>
            <a:pPr/>
            <a:r>
              <a:t>Hazem Kurdi</a:t>
            </a:r>
          </a:p>
        </p:txBody>
      </p:sp>
      <p:sp>
        <p:nvSpPr>
          <p:cNvPr id="215" name="•Denial-of-service (DoS) attacks: DoS attacks aim to overwhelm a website or network with traffic to make it unavailable to legitimate users.…"/>
          <p:cNvSpPr txBox="1"/>
          <p:nvPr>
            <p:ph type="body" idx="1"/>
          </p:nvPr>
        </p:nvSpPr>
        <p:spPr>
          <a:xfrm>
            <a:off x="1384248" y="4271367"/>
            <a:ext cx="21844001" cy="8432801"/>
          </a:xfrm>
          <a:prstGeom prst="rect">
            <a:avLst/>
          </a:prstGeom>
        </p:spPr>
        <p:txBody>
          <a:bodyPr/>
          <a:lstStyle/>
          <a:p>
            <a:pPr marL="0" indent="0" defTabSz="2023872">
              <a:spcBef>
                <a:spcPts val="1900"/>
              </a:spcBef>
              <a:buClrTx/>
              <a:buSzTx/>
              <a:buNone/>
              <a:defRPr sz="3984"/>
            </a:pPr>
            <a:r>
              <a:rPr b="1"/>
              <a:t>•Denial-of-service (DoS) attacks:</a:t>
            </a:r>
            <a:r>
              <a:t> DoS attacks aim to overwhelm a website or network with traffic to make it unavailable to legitimate users.</a:t>
            </a:r>
            <a:endParaRPr sz="996"/>
          </a:p>
          <a:p>
            <a:pPr marL="0" indent="0" defTabSz="2023872">
              <a:spcBef>
                <a:spcPts val="1900"/>
              </a:spcBef>
              <a:buClrTx/>
              <a:buSzTx/>
              <a:buNone/>
              <a:defRPr sz="3984"/>
            </a:pPr>
            <a:r>
              <a:rPr b="1"/>
              <a:t>• Server side:</a:t>
            </a:r>
            <a:r>
              <a:t> attackers can send a large volume of packets to the server or flood it with requests, causing resource exhaustion and service disruption. </a:t>
            </a:r>
            <a:endParaRPr sz="996"/>
          </a:p>
          <a:p>
            <a:pPr marL="0" indent="0" defTabSz="2023872">
              <a:spcBef>
                <a:spcPts val="1900"/>
              </a:spcBef>
              <a:buClrTx/>
              <a:buSzTx/>
              <a:buNone/>
              <a:defRPr sz="3984"/>
            </a:pPr>
            <a:r>
              <a:t>•To mitigate the impact of DoS attacks, it's important for QUIC implementations to incorporate measures such as rate limiting, traffic filtering, and resource allocation to prevent excessive resource consumption by malicious traffic.</a:t>
            </a:r>
          </a:p>
          <a:p>
            <a:pPr marL="463804" indent="-463804" defTabSz="2023872">
              <a:spcBef>
                <a:spcPts val="1900"/>
              </a:spcBef>
              <a:defRPr sz="3984"/>
            </a:pPr>
            <a:r>
              <a:rPr b="1"/>
              <a:t> Client side:</a:t>
            </a:r>
            <a:r>
              <a:t> attackers can also use amplification attacks, where a small request is sent to a server, and the server responds with a much larger response, thus overwhelming the client's resources.</a:t>
            </a:r>
            <a:endParaRPr sz="996"/>
          </a:p>
          <a:p>
            <a:pPr marL="0" indent="0" defTabSz="2023872">
              <a:spcBef>
                <a:spcPts val="1900"/>
              </a:spcBef>
              <a:buClrTx/>
              <a:buSzTx/>
              <a:buNone/>
              <a:defRPr sz="3984"/>
            </a:pPr>
            <a:endParaRPr sz="996"/>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Quic security vulnerabilities"/>
          <p:cNvSpPr txBox="1"/>
          <p:nvPr>
            <p:ph type="title"/>
          </p:nvPr>
        </p:nvSpPr>
        <p:spPr>
          <a:prstGeom prst="rect">
            <a:avLst/>
          </a:prstGeom>
        </p:spPr>
        <p:txBody>
          <a:bodyPr/>
          <a:lstStyle>
            <a:lvl1pPr defTabSz="610870">
              <a:lnSpc>
                <a:spcPct val="90000"/>
              </a:lnSpc>
              <a:defRPr spc="-257" sz="8584">
                <a:gradFill flip="none" rotWithShape="1">
                  <a:gsLst>
                    <a:gs pos="0">
                      <a:srgbClr val="FF00D8"/>
                    </a:gs>
                    <a:gs pos="100000">
                      <a:srgbClr val="FF542E"/>
                    </a:gs>
                  </a:gsLst>
                  <a:lin ang="3960000" scaled="0"/>
                </a:gradFill>
              </a:defRPr>
            </a:lvl1pPr>
          </a:lstStyle>
          <a:p>
            <a:pPr/>
            <a:r>
              <a:t>Quic security vulnerabilities </a:t>
            </a:r>
          </a:p>
        </p:txBody>
      </p:sp>
      <p:sp>
        <p:nvSpPr>
          <p:cNvPr id="218" name="Hazem Kurd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93419">
              <a:defRPr sz="5376">
                <a:solidFill>
                  <a:srgbClr val="FFFFFF"/>
                </a:solidFill>
              </a:defRPr>
            </a:lvl1pPr>
          </a:lstStyle>
          <a:p>
            <a:pPr/>
            <a:r>
              <a:t>Hazem Kurdi</a:t>
            </a:r>
          </a:p>
        </p:txBody>
      </p:sp>
      <p:sp>
        <p:nvSpPr>
          <p:cNvPr id="219" name="•2- Packet forging attacks: packet forging attacks can be launched by an attacker who intercepts and modifies packets in transit. This can involve modifying the header or payload of a packet, or even creating entirely new packets. By doing this, the atta"/>
          <p:cNvSpPr txBox="1"/>
          <p:nvPr>
            <p:ph type="body" idx="1"/>
          </p:nvPr>
        </p:nvSpPr>
        <p:spPr>
          <a:prstGeom prst="rect">
            <a:avLst/>
          </a:prstGeom>
        </p:spPr>
        <p:txBody>
          <a:bodyPr/>
          <a:lstStyle/>
          <a:p>
            <a:pPr marL="0" indent="0" defTabSz="1828800">
              <a:spcBef>
                <a:spcPts val="1800"/>
              </a:spcBef>
              <a:buClrTx/>
              <a:buSzTx/>
              <a:buNone/>
              <a:defRPr sz="3600"/>
            </a:pPr>
            <a:r>
              <a:rPr b="1"/>
              <a:t>•2- Packet forging attacks:</a:t>
            </a:r>
            <a:r>
              <a:t> packet forging attacks can be launched by an attacker who intercepts and modifies packets in transit. This can involve modifying the header or payload of a packet, or even creating entirely new packets. By doing this, the attacker can attempt to trick the receiver into accepting or processing the forged packets, leading to various security issues such as data corruption, unauthorized access, or even a full system compromise.</a:t>
            </a:r>
            <a:endParaRPr sz="900"/>
          </a:p>
          <a:p>
            <a:pPr marL="0" indent="0" defTabSz="1828800">
              <a:spcBef>
                <a:spcPts val="1800"/>
              </a:spcBef>
              <a:buClrTx/>
              <a:buSzTx/>
              <a:buNone/>
              <a:defRPr sz="3600"/>
            </a:pPr>
            <a:r>
              <a:t>•One specific type of packet forging attack on QUIC is the spoofing attack. In this attack, the attacker spoofs the IP address of a legitimate endpoint in order to impersonate it and send malicious packets to the other endpoint. By doing this, the attacker can bypass any security mechanisms that rely on IP address authentication, such as firewall rules or access controls.</a:t>
            </a:r>
            <a:endParaRPr sz="900"/>
          </a:p>
          <a:p>
            <a:pPr marL="0" indent="0" defTabSz="1828800">
              <a:spcBef>
                <a:spcPts val="1800"/>
              </a:spcBef>
              <a:buClrTx/>
              <a:buSzTx/>
              <a:buNone/>
              <a:defRPr sz="3600"/>
            </a:pPr>
            <a:r>
              <a:t>•An example measure to mitigate these attacks is to implement cryptographic mechanisms, such as digital signatures or message authentication codes, to verify the authenticity and integrity of packets.</a:t>
            </a:r>
            <a:endParaRPr sz="900"/>
          </a:p>
          <a:p>
            <a:pPr marL="0" indent="0" defTabSz="1828800">
              <a:spcBef>
                <a:spcPts val="1800"/>
              </a:spcBef>
              <a:buClrTx/>
              <a:buSzTx/>
              <a:buNone/>
              <a:defRPr sz="3600"/>
            </a:pPr>
            <a:endParaRPr sz="900"/>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Quic security vulnerabilities"/>
          <p:cNvSpPr txBox="1"/>
          <p:nvPr>
            <p:ph type="title"/>
          </p:nvPr>
        </p:nvSpPr>
        <p:spPr>
          <a:prstGeom prst="rect">
            <a:avLst/>
          </a:prstGeom>
        </p:spPr>
        <p:txBody>
          <a:bodyPr/>
          <a:lstStyle>
            <a:lvl1pPr defTabSz="610870">
              <a:lnSpc>
                <a:spcPct val="90000"/>
              </a:lnSpc>
              <a:defRPr spc="-257" sz="8584">
                <a:gradFill flip="none" rotWithShape="1">
                  <a:gsLst>
                    <a:gs pos="0">
                      <a:srgbClr val="FF00D8"/>
                    </a:gs>
                    <a:gs pos="100000">
                      <a:srgbClr val="FF542E"/>
                    </a:gs>
                  </a:gsLst>
                  <a:lin ang="3960000" scaled="0"/>
                </a:gradFill>
              </a:defRPr>
            </a:lvl1pPr>
          </a:lstStyle>
          <a:p>
            <a:pPr/>
            <a:r>
              <a:t>Quic security vulnerabilities </a:t>
            </a:r>
          </a:p>
        </p:txBody>
      </p:sp>
      <p:sp>
        <p:nvSpPr>
          <p:cNvPr id="222" name="Hazem Kurd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93419">
              <a:defRPr sz="5376">
                <a:solidFill>
                  <a:srgbClr val="FFFFFF"/>
                </a:solidFill>
              </a:defRPr>
            </a:lvl1pPr>
          </a:lstStyle>
          <a:p>
            <a:pPr/>
            <a:r>
              <a:t>Hazem Kurdi</a:t>
            </a:r>
          </a:p>
        </p:txBody>
      </p:sp>
      <p:sp>
        <p:nvSpPr>
          <p:cNvPr id="223" name="3- Timing attacks: Timing attacks involve an attacker attempting to learn sensitive information about a communication by observing the timing of packets being sent and received.…"/>
          <p:cNvSpPr txBox="1"/>
          <p:nvPr>
            <p:ph type="body" idx="1"/>
          </p:nvPr>
        </p:nvSpPr>
        <p:spPr>
          <a:prstGeom prst="rect">
            <a:avLst/>
          </a:prstGeom>
        </p:spPr>
        <p:txBody>
          <a:bodyPr/>
          <a:lstStyle/>
          <a:p>
            <a:pPr marL="0" indent="0" defTabSz="1731263">
              <a:spcBef>
                <a:spcPts val="1700"/>
              </a:spcBef>
              <a:buClrTx/>
              <a:buSzTx/>
              <a:buNone/>
              <a:defRPr sz="3407"/>
            </a:pPr>
            <a:r>
              <a:rPr b="1"/>
              <a:t>3- Timing attacks:</a:t>
            </a:r>
            <a:r>
              <a:t> Timing attacks involve an attacker attempting to learn sensitive information about a communication by observing the timing of packets being sent and received.</a:t>
            </a:r>
            <a:endParaRPr sz="851"/>
          </a:p>
          <a:p>
            <a:pPr marL="0" indent="0" defTabSz="1731263">
              <a:spcBef>
                <a:spcPts val="1700"/>
              </a:spcBef>
              <a:buClrTx/>
              <a:buSzTx/>
              <a:buNone/>
              <a:defRPr sz="3407"/>
            </a:pPr>
            <a:r>
              <a:rPr>
                <a:latin typeface="Arial"/>
                <a:ea typeface="Arial"/>
                <a:cs typeface="Arial"/>
                <a:sym typeface="Arial"/>
              </a:rPr>
              <a:t>•</a:t>
            </a:r>
            <a:r>
              <a:t>an attacker can measure the time it takes for a server to respond to a client's request and use that information to infer the size or content of the response. This can be done by repeatedly sending requests and measuring the time it takes for each response to arrive. By doing this, the attacker can build a profile of the server's behaviour and use it to deduce information about the communication.</a:t>
            </a:r>
            <a:endParaRPr sz="851"/>
          </a:p>
          <a:p>
            <a:pPr marL="0" indent="0" defTabSz="1731263">
              <a:spcBef>
                <a:spcPts val="1700"/>
              </a:spcBef>
              <a:buClrTx/>
              <a:buSzTx/>
              <a:buNone/>
              <a:defRPr sz="3407"/>
            </a:pPr>
            <a:r>
              <a:rPr>
                <a:latin typeface="Arial"/>
                <a:ea typeface="Arial"/>
                <a:cs typeface="Arial"/>
                <a:sym typeface="Arial"/>
              </a:rPr>
              <a:t>•</a:t>
            </a:r>
            <a:r>
              <a:t>Another type of timing attack on QUIC is the side-channel attack. In this attack, the attacker can infer information about the encryption keys used by QUIC by measuring the time it takes for the server to perform cryptographic operations. By analysing the timing of these operations, the attacker can gain information about the keys used by the server and use it to decrypt or modify the communication.</a:t>
            </a:r>
            <a:endParaRPr sz="851"/>
          </a:p>
          <a:p>
            <a:pPr marL="0" indent="0" defTabSz="1731263">
              <a:spcBef>
                <a:spcPts val="1700"/>
              </a:spcBef>
              <a:buClrTx/>
              <a:buSzTx/>
              <a:buNone/>
              <a:defRPr sz="3407"/>
            </a:pPr>
            <a:r>
              <a:t>To protect against timing attacks, QUIC implementations can use a variety of countermeasures. For example, they can add random delays to the transmission of packets.</a:t>
            </a:r>
            <a:endParaRPr sz="851"/>
          </a:p>
          <a:p>
            <a:pPr marL="0" indent="0" defTabSz="1731263">
              <a:spcBef>
                <a:spcPts val="1700"/>
              </a:spcBef>
              <a:buClrTx/>
              <a:buSzTx/>
              <a:buNone/>
              <a:defRPr sz="3407"/>
            </a:pPr>
            <a:endParaRPr sz="851"/>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Quic security vulnerabilities"/>
          <p:cNvSpPr txBox="1"/>
          <p:nvPr>
            <p:ph type="title"/>
          </p:nvPr>
        </p:nvSpPr>
        <p:spPr>
          <a:prstGeom prst="rect">
            <a:avLst/>
          </a:prstGeom>
        </p:spPr>
        <p:txBody>
          <a:bodyPr/>
          <a:lstStyle>
            <a:lvl1pPr defTabSz="610870">
              <a:lnSpc>
                <a:spcPct val="90000"/>
              </a:lnSpc>
              <a:defRPr spc="-257" sz="8584">
                <a:gradFill flip="none" rotWithShape="1">
                  <a:gsLst>
                    <a:gs pos="0">
                      <a:srgbClr val="FF00D8"/>
                    </a:gs>
                    <a:gs pos="100000">
                      <a:srgbClr val="FF542E"/>
                    </a:gs>
                  </a:gsLst>
                  <a:lin ang="3960000" scaled="0"/>
                </a:gradFill>
              </a:defRPr>
            </a:lvl1pPr>
          </a:lstStyle>
          <a:p>
            <a:pPr/>
            <a:r>
              <a:t>Quic security vulnerabilities </a:t>
            </a:r>
          </a:p>
        </p:txBody>
      </p:sp>
      <p:sp>
        <p:nvSpPr>
          <p:cNvPr id="226" name="Hazem Kurd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93419">
              <a:defRPr sz="5376">
                <a:solidFill>
                  <a:srgbClr val="FFFFFF"/>
                </a:solidFill>
              </a:defRPr>
            </a:lvl1pPr>
          </a:lstStyle>
          <a:p>
            <a:pPr/>
            <a:r>
              <a:t>Hazem Kurdi</a:t>
            </a:r>
          </a:p>
        </p:txBody>
      </p:sp>
      <p:sp>
        <p:nvSpPr>
          <p:cNvPr id="227" name="•4- A downgrade attack on QUIC is a type of security exploit in which an attacker forces a connection to use an older or weaker version of the protocol. This can be done by intercepting and modifying the packets exchanged between the client and the serve"/>
          <p:cNvSpPr txBox="1"/>
          <p:nvPr>
            <p:ph type="body" idx="1"/>
          </p:nvPr>
        </p:nvSpPr>
        <p:spPr>
          <a:prstGeom prst="rect">
            <a:avLst/>
          </a:prstGeom>
        </p:spPr>
        <p:txBody>
          <a:bodyPr/>
          <a:lstStyle/>
          <a:p>
            <a:pPr marL="0" indent="0" defTabSz="1804416">
              <a:spcBef>
                <a:spcPts val="1700"/>
              </a:spcBef>
              <a:buClrTx/>
              <a:buSzTx/>
              <a:buNone/>
              <a:defRPr sz="3552"/>
            </a:pPr>
            <a:r>
              <a:rPr b="1"/>
              <a:t>•4- A downgrade attack on QUIC</a:t>
            </a:r>
            <a:r>
              <a:t> is a type of security exploit in which an attacker forces a connection to use an older or weaker version of the protocol. This can be done by intercepting and modifying the packets exchanged between the client and the server, in order to make it appear as though the newer, more secure version of QUIC is not supported.</a:t>
            </a:r>
            <a:endParaRPr b="1"/>
          </a:p>
          <a:p>
            <a:pPr marL="0" indent="0" defTabSz="1804416">
              <a:spcBef>
                <a:spcPts val="1700"/>
              </a:spcBef>
              <a:buClrTx/>
              <a:buSzTx/>
              <a:buNone/>
              <a:defRPr sz="3552"/>
            </a:pPr>
            <a:r>
              <a:rPr>
                <a:latin typeface="Arial"/>
                <a:ea typeface="Arial"/>
                <a:cs typeface="Arial"/>
                <a:sym typeface="Arial"/>
              </a:rPr>
              <a:t>•In a downgrade attack, the attacker may try to force the connection to use an earlier version of the protocol that has known vulnerabilities or weaknesses, or they may try to disable or weaken security features that are present in newer versions of the protocol. This can put the communication at risk of various attacks, including eavesdropping, man-in-the-middle attacks, and data tampering.</a:t>
            </a:r>
            <a:endParaRPr>
              <a:latin typeface="Arial"/>
              <a:ea typeface="Arial"/>
              <a:cs typeface="Arial"/>
              <a:sym typeface="Arial"/>
            </a:endParaRPr>
          </a:p>
          <a:p>
            <a:pPr marL="0" indent="0" defTabSz="1804416">
              <a:spcBef>
                <a:spcPts val="1700"/>
              </a:spcBef>
              <a:buClrTx/>
              <a:buSzTx/>
              <a:buNone/>
              <a:defRPr sz="3552"/>
            </a:pPr>
            <a:r>
              <a:rPr>
                <a:latin typeface="Arial"/>
                <a:ea typeface="Arial"/>
                <a:cs typeface="Arial"/>
                <a:sym typeface="Arial"/>
              </a:rPr>
              <a:t>•To protect against downgrade attacks on QUIC, the protocol includes various mechanisms to ensure that both the client and the server agree on a common version of the protocol and its associated security parameters. For example, QUIC uses a version negotiation mechanism during the initial handshake to ensure that both parties support the same version of the protocol. If a version mismatch is detected, the connection will not proceed.</a:t>
            </a:r>
            <a:endParaRPr>
              <a:latin typeface="Arial"/>
              <a:ea typeface="Arial"/>
              <a:cs typeface="Arial"/>
              <a:sym typeface="Arial"/>
            </a:endParaRPr>
          </a:p>
          <a:p>
            <a:pPr marL="0" indent="0" defTabSz="1804416">
              <a:spcBef>
                <a:spcPts val="1700"/>
              </a:spcBef>
              <a:buClrTx/>
              <a:buSzTx/>
              <a:buNone/>
              <a:defRPr sz="3552"/>
            </a:pPr>
            <a:endParaRPr sz="888"/>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Agenda"/>
          <p:cNvSpPr txBox="1"/>
          <p:nvPr>
            <p:ph type="title"/>
          </p:nvPr>
        </p:nvSpPr>
        <p:spPr>
          <a:prstGeom prst="rect">
            <a:avLst/>
          </a:prstGeom>
        </p:spPr>
        <p:txBody>
          <a:bodyPr/>
          <a:lstStyle>
            <a:lvl1pPr defTabSz="1804370">
              <a:lnSpc>
                <a:spcPct val="90000"/>
              </a:lnSpc>
              <a:defRPr spc="-257" sz="8584">
                <a:gradFill flip="none" rotWithShape="1">
                  <a:gsLst>
                    <a:gs pos="0">
                      <a:srgbClr val="1E98FD"/>
                    </a:gs>
                    <a:gs pos="100000">
                      <a:srgbClr val="FF00F7"/>
                    </a:gs>
                  </a:gsLst>
                  <a:lin ang="3960000" scaled="0"/>
                </a:gradFill>
              </a:defRPr>
            </a:lvl1pPr>
          </a:lstStyle>
          <a:p>
            <a:pPr/>
            <a:r>
              <a:t>Agenda </a:t>
            </a:r>
          </a:p>
        </p:txBody>
      </p:sp>
      <p:sp>
        <p:nvSpPr>
          <p:cNvPr id="156" name="Slide Subtitle"/>
          <p:cNvSpPr txBox="1"/>
          <p:nvPr>
            <p:ph type="body" idx="21"/>
          </p:nvPr>
        </p:nvSpPr>
        <p:spPr>
          <a:prstGeom prst="rect">
            <a:avLst/>
          </a:prstGeom>
        </p:spPr>
        <p:txBody>
          <a:bodyPr/>
          <a:lstStyle/>
          <a:p>
            <a:pPr defTabSz="693419">
              <a:defRPr sz="5376">
                <a:solidFill>
                  <a:srgbClr val="FFFFFF"/>
                </a:solidFill>
              </a:defRPr>
            </a:pPr>
          </a:p>
        </p:txBody>
      </p:sp>
      <p:sp>
        <p:nvSpPr>
          <p:cNvPr id="157" name="Presenting the students  ?…"/>
          <p:cNvSpPr txBox="1"/>
          <p:nvPr>
            <p:ph type="body" idx="1"/>
          </p:nvPr>
        </p:nvSpPr>
        <p:spPr>
          <a:prstGeom prst="rect">
            <a:avLst/>
          </a:prstGeom>
        </p:spPr>
        <p:txBody>
          <a:bodyPr/>
          <a:lstStyle/>
          <a:p>
            <a:pPr/>
            <a:r>
              <a:t>Presenting the students  ? </a:t>
            </a:r>
          </a:p>
          <a:p>
            <a:pPr/>
            <a:r>
              <a:t>The project </a:t>
            </a:r>
          </a:p>
          <a:p>
            <a:pPr/>
            <a:r>
              <a:t>Theoretical Review </a:t>
            </a:r>
          </a:p>
          <a:p>
            <a:pPr/>
            <a:r>
              <a:t>QUIC implementations </a:t>
            </a:r>
          </a:p>
          <a:p>
            <a:pPr/>
            <a:r>
              <a:t>Work plan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Worklpan"/>
          <p:cNvSpPr txBox="1"/>
          <p:nvPr>
            <p:ph type="title"/>
          </p:nvPr>
        </p:nvSpPr>
        <p:spPr>
          <a:prstGeom prst="rect">
            <a:avLst/>
          </a:prstGeom>
        </p:spPr>
        <p:txBody>
          <a:bodyPr/>
          <a:lstStyle>
            <a:lvl1pPr defTabSz="610870">
              <a:lnSpc>
                <a:spcPct val="90000"/>
              </a:lnSpc>
              <a:defRPr spc="-257" sz="8584">
                <a:gradFill flip="none" rotWithShape="1">
                  <a:gsLst>
                    <a:gs pos="0">
                      <a:srgbClr val="FF00D8"/>
                    </a:gs>
                    <a:gs pos="100000">
                      <a:srgbClr val="FF542E"/>
                    </a:gs>
                  </a:gsLst>
                  <a:lin ang="3960000" scaled="0"/>
                </a:gradFill>
              </a:defRPr>
            </a:lvl1pPr>
          </a:lstStyle>
          <a:p>
            <a:pPr/>
            <a:r>
              <a:t>Worklpan </a:t>
            </a:r>
          </a:p>
        </p:txBody>
      </p:sp>
      <p:sp>
        <p:nvSpPr>
          <p:cNvPr id="230" name="Hazem Kurd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93419">
              <a:defRPr sz="5376">
                <a:solidFill>
                  <a:srgbClr val="FFFFFF"/>
                </a:solidFill>
              </a:defRPr>
            </a:lvl1pPr>
          </a:lstStyle>
          <a:p>
            <a:pPr/>
            <a:r>
              <a:t>Hazem Kurdi</a:t>
            </a:r>
          </a:p>
        </p:txBody>
      </p:sp>
      <p:sp>
        <p:nvSpPr>
          <p:cNvPr id="231" name="We will be recreating the following attacks :"/>
          <p:cNvSpPr txBox="1"/>
          <p:nvPr>
            <p:ph type="body" idx="1"/>
          </p:nvPr>
        </p:nvSpPr>
        <p:spPr>
          <a:prstGeom prst="rect">
            <a:avLst/>
          </a:prstGeom>
        </p:spPr>
        <p:txBody>
          <a:bodyPr/>
          <a:lstStyle/>
          <a:p>
            <a:pPr marL="0" indent="0">
              <a:buClrTx/>
              <a:buSzTx/>
              <a:buNone/>
              <a:defRPr b="1"/>
            </a:pPr>
            <a:r>
              <a:t>We will be recreating the following attacks : </a:t>
            </a:r>
          </a:p>
          <a:p>
            <a:pPr marL="0" indent="0">
              <a:buClrTx/>
              <a:buSzTx/>
              <a:buNone/>
              <a:defRPr b="1"/>
            </a:pPr>
            <a:endParaRPr sz="1200"/>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istockphoto-1152472627-612x612.jpg" descr="istockphoto-1152472627-612x612.jpg"/>
          <p:cNvPicPr>
            <a:picLocks noChangeAspect="1"/>
          </p:cNvPicPr>
          <p:nvPr>
            <p:ph type="pic" idx="21"/>
          </p:nvPr>
        </p:nvPicPr>
        <p:blipFill>
          <a:blip r:embed="rId2">
            <a:extLst/>
          </a:blip>
          <a:srcRect l="36" t="0" r="36" b="0"/>
          <a:stretch>
            <a:fillRect/>
          </a:stretch>
        </p:blipFill>
        <p:spPr>
          <a:xfrm>
            <a:off x="0" y="0"/>
            <a:ext cx="24384000" cy="13716000"/>
          </a:xfrm>
          <a:prstGeom prst="rect">
            <a:avLst/>
          </a:prstGeom>
        </p:spPr>
      </p:pic>
      <p:sp>
        <p:nvSpPr>
          <p:cNvPr id="234" name="Author and Date"/>
          <p:cNvSpPr txBox="1"/>
          <p:nvPr>
            <p:ph type="body" idx="22"/>
          </p:nvPr>
        </p:nvSpPr>
        <p:spPr>
          <a:prstGeom prst="rect">
            <a:avLst/>
          </a:prstGeom>
        </p:spPr>
        <p:txBody>
          <a:bodyPr/>
          <a:lstStyle/>
          <a:p>
            <a:pPr/>
          </a:p>
        </p:txBody>
      </p:sp>
      <p:sp>
        <p:nvSpPr>
          <p:cNvPr id="235" name="Presentation Title"/>
          <p:cNvSpPr txBox="1"/>
          <p:nvPr>
            <p:ph type="title"/>
          </p:nvPr>
        </p:nvSpPr>
        <p:spPr>
          <a:prstGeom prst="rect">
            <a:avLst/>
          </a:prstGeom>
        </p:spPr>
        <p:txBody>
          <a:bodyPr/>
          <a:lstStyle/>
          <a:p>
            <a:pPr/>
          </a:p>
        </p:txBody>
      </p:sp>
      <p:sp>
        <p:nvSpPr>
          <p:cNvPr id="236" name="Presentation Subtitle"/>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ecurity Analysis of the QUIC Protocol"/>
          <p:cNvSpPr txBox="1"/>
          <p:nvPr>
            <p:ph type="title"/>
          </p:nvPr>
        </p:nvSpPr>
        <p:spPr>
          <a:xfrm>
            <a:off x="1396999" y="481044"/>
            <a:ext cx="21844001" cy="1557438"/>
          </a:xfrm>
          <a:prstGeom prst="rect">
            <a:avLst/>
          </a:prstGeom>
        </p:spPr>
        <p:txBody>
          <a:bodyPr/>
          <a:lstStyle>
            <a:lvl1pPr defTabSz="1804370">
              <a:lnSpc>
                <a:spcPct val="90000"/>
              </a:lnSpc>
              <a:defRPr spc="-257" sz="8584">
                <a:gradFill flip="none" rotWithShape="1">
                  <a:gsLst>
                    <a:gs pos="0">
                      <a:srgbClr val="1E98FD"/>
                    </a:gs>
                    <a:gs pos="100000">
                      <a:srgbClr val="FF00F7"/>
                    </a:gs>
                  </a:gsLst>
                  <a:lin ang="3960000" scaled="0"/>
                </a:gradFill>
              </a:defRPr>
            </a:lvl1pPr>
          </a:lstStyle>
          <a:p>
            <a:pPr/>
            <a:r>
              <a:t>Security Analysis of the QUIC Protocol </a:t>
            </a:r>
            <a:endParaRPr spc="-26" sz="888">
              <a:solidFill>
                <a:srgbClr val="000000"/>
              </a:solidFill>
              <a:latin typeface="Graphik"/>
              <a:ea typeface="Graphik"/>
              <a:cs typeface="Graphik"/>
              <a:sym typeface="Graphik"/>
            </a:endParaRPr>
          </a:p>
        </p:txBody>
      </p:sp>
      <p:sp>
        <p:nvSpPr>
          <p:cNvPr id="160" name="Slide Subtitle"/>
          <p:cNvSpPr txBox="1"/>
          <p:nvPr>
            <p:ph type="body" idx="21"/>
          </p:nvPr>
        </p:nvSpPr>
        <p:spPr>
          <a:prstGeom prst="rect">
            <a:avLst/>
          </a:prstGeom>
        </p:spPr>
        <p:txBody>
          <a:bodyPr/>
          <a:lstStyle/>
          <a:p>
            <a:pPr defTabSz="693419">
              <a:defRPr sz="5376">
                <a:solidFill>
                  <a:srgbClr val="FFFFFF"/>
                </a:solidFill>
              </a:defRPr>
            </a:pPr>
          </a:p>
        </p:txBody>
      </p:sp>
      <p:sp>
        <p:nvSpPr>
          <p:cNvPr id="161" name="Examine the resiliency of the QUIC protocol to cyber attacks"/>
          <p:cNvSpPr txBox="1"/>
          <p:nvPr>
            <p:ph type="body" idx="1"/>
          </p:nvPr>
        </p:nvSpPr>
        <p:spPr>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stStyle>
          <a:p>
            <a:pPr/>
            <a:r>
              <a:t>Examine the resiliency of the QUIC protocol to cyber attacks </a:t>
            </a:r>
            <a:endParaRPr sz="1200">
              <a:latin typeface="Times Roman"/>
              <a:ea typeface="Times Roman"/>
              <a:cs typeface="Times Roman"/>
              <a:sym typeface="Times Roman"/>
            </a:endParaRPr>
          </a:p>
        </p:txBody>
      </p:sp>
      <p:sp>
        <p:nvSpPr>
          <p:cNvPr id="162" name="Project objective"/>
          <p:cNvSpPr txBox="1"/>
          <p:nvPr/>
        </p:nvSpPr>
        <p:spPr>
          <a:xfrm>
            <a:off x="8068259" y="2018284"/>
            <a:ext cx="8501482" cy="15006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spc="-252" sz="8400">
                <a:gradFill flip="none" rotWithShape="1">
                  <a:gsLst>
                    <a:gs pos="0">
                      <a:srgbClr val="FF00D8"/>
                    </a:gs>
                    <a:gs pos="100000">
                      <a:srgbClr val="FF542E"/>
                    </a:gs>
                  </a:gsLst>
                  <a:lin ang="3960000" scaled="0"/>
                </a:gradFill>
                <a:latin typeface="+mn-lt"/>
                <a:ea typeface="+mn-ea"/>
                <a:cs typeface="+mn-cs"/>
                <a:sym typeface="Graphik Semibold"/>
              </a:defRPr>
            </a:lvl1pPr>
          </a:lstStyle>
          <a:p>
            <a:pPr/>
            <a:r>
              <a:t>Project objective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What is QUIC ?"/>
          <p:cNvSpPr txBox="1"/>
          <p:nvPr>
            <p:ph type="title"/>
          </p:nvPr>
        </p:nvSpPr>
        <p:spPr>
          <a:prstGeom prst="rect">
            <a:avLst/>
          </a:prstGeom>
        </p:spPr>
        <p:txBody>
          <a:bodyPr/>
          <a:lstStyle>
            <a:lvl1pPr defTabSz="1804370">
              <a:lnSpc>
                <a:spcPct val="90000"/>
              </a:lnSpc>
              <a:defRPr spc="-257" sz="8584">
                <a:gradFill flip="none" rotWithShape="1">
                  <a:gsLst>
                    <a:gs pos="0">
                      <a:srgbClr val="1E98FD"/>
                    </a:gs>
                    <a:gs pos="100000">
                      <a:srgbClr val="FF00F7"/>
                    </a:gs>
                  </a:gsLst>
                  <a:lin ang="3960000" scaled="0"/>
                </a:gradFill>
              </a:defRPr>
            </a:lvl1pPr>
          </a:lstStyle>
          <a:p>
            <a:pPr/>
            <a:r>
              <a:t>What is QUIC ?</a:t>
            </a:r>
          </a:p>
        </p:txBody>
      </p:sp>
      <p:sp>
        <p:nvSpPr>
          <p:cNvPr id="165" name="Slide Subtitle"/>
          <p:cNvSpPr txBox="1"/>
          <p:nvPr>
            <p:ph type="body" idx="21"/>
          </p:nvPr>
        </p:nvSpPr>
        <p:spPr>
          <a:prstGeom prst="rect">
            <a:avLst/>
          </a:prstGeom>
        </p:spPr>
        <p:txBody>
          <a:bodyPr/>
          <a:lstStyle/>
          <a:p>
            <a:pPr defTabSz="693419">
              <a:defRPr sz="5376">
                <a:solidFill>
                  <a:srgbClr val="FFFFFF"/>
                </a:solidFill>
              </a:defRPr>
            </a:pPr>
          </a:p>
        </p:txBody>
      </p:sp>
      <p:sp>
        <p:nvSpPr>
          <p:cNvPr id="166" name="QUIC (Quick UDP Internet Connections) is a transport layer protocol that was developed by Google to improve the performance of web applications. It is designed to replace the traditional transport layer protocols such as TCP (Transmission Control Protoco"/>
          <p:cNvSpPr txBox="1"/>
          <p:nvPr>
            <p:ph type="body" idx="1"/>
          </p:nvPr>
        </p:nvSpPr>
        <p:spPr>
          <a:prstGeom prst="rect">
            <a:avLst/>
          </a:prstGeom>
        </p:spPr>
        <p:txBody>
          <a:bodyPr/>
          <a:lstStyle/>
          <a:p>
            <a:pPr marL="0" indent="0" algn="ctr" defTabSz="825500">
              <a:spcBef>
                <a:spcPts val="0"/>
              </a:spcBef>
              <a:buClrTx/>
              <a:buSzTx/>
              <a:buNone/>
              <a:defRPr sz="4400">
                <a:latin typeface="Graphik Medium"/>
                <a:ea typeface="Graphik Medium"/>
                <a:cs typeface="Graphik Medium"/>
                <a:sym typeface="Graphik Medium"/>
              </a:defRPr>
            </a:pPr>
            <a:r>
              <a:t>QUIC (Quick UDP Internet Connections) is a transport layer protocol that was developed by Google to improve the performance of web applications. It is designed to replace the traditional transport layer protocols such as TCP (Transmission Control Protocol) and UDP (User Datagram Protocol) that are used for data transmission over the Internet. </a:t>
            </a:r>
          </a:p>
          <a:p>
            <a:pPr marL="0" indent="0" algn="ctr" defTabSz="825500">
              <a:spcBef>
                <a:spcPts val="0"/>
              </a:spcBef>
              <a:buClrTx/>
              <a:buSzTx/>
              <a:buNone/>
              <a:defRPr sz="4400">
                <a:latin typeface="Graphik Medium"/>
                <a:ea typeface="Graphik Medium"/>
                <a:cs typeface="Graphik Medium"/>
                <a:sym typeface="Graphik Medium"/>
              </a:defRPr>
            </a:pPr>
            <a:r>
              <a:t>QUIC combines the features of both TCP and UDP and is implemented on top of the UDP protocol. It offers several advantages over TCP, such as reduced latency, faster connection establishment, and improved congestion control. Additionally, QUIC provides enhanced security features, including encryption and authentication, to protect against various types of attacks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What is QUIC ?"/>
          <p:cNvSpPr txBox="1"/>
          <p:nvPr>
            <p:ph type="title"/>
          </p:nvPr>
        </p:nvSpPr>
        <p:spPr>
          <a:prstGeom prst="rect">
            <a:avLst/>
          </a:prstGeom>
        </p:spPr>
        <p:txBody>
          <a:bodyPr/>
          <a:lstStyle>
            <a:lvl1pPr defTabSz="1804370">
              <a:lnSpc>
                <a:spcPct val="90000"/>
              </a:lnSpc>
              <a:defRPr spc="-257" sz="8584">
                <a:gradFill flip="none" rotWithShape="1">
                  <a:gsLst>
                    <a:gs pos="0">
                      <a:srgbClr val="1E98FD"/>
                    </a:gs>
                    <a:gs pos="100000">
                      <a:srgbClr val="FF00F7"/>
                    </a:gs>
                  </a:gsLst>
                  <a:lin ang="3960000" scaled="0"/>
                </a:gradFill>
              </a:defRPr>
            </a:lvl1pPr>
          </a:lstStyle>
          <a:p>
            <a:pPr/>
            <a:r>
              <a:t>What is QUIC ?</a:t>
            </a:r>
          </a:p>
        </p:txBody>
      </p:sp>
      <p:sp>
        <p:nvSpPr>
          <p:cNvPr id="169" name="Slide Subtitle"/>
          <p:cNvSpPr txBox="1"/>
          <p:nvPr>
            <p:ph type="body" idx="21"/>
          </p:nvPr>
        </p:nvSpPr>
        <p:spPr>
          <a:prstGeom prst="rect">
            <a:avLst/>
          </a:prstGeom>
        </p:spPr>
        <p:txBody>
          <a:bodyPr/>
          <a:lstStyle/>
          <a:p>
            <a:pPr defTabSz="693419">
              <a:defRPr sz="5376">
                <a:solidFill>
                  <a:srgbClr val="FFFFFF"/>
                </a:solidFill>
              </a:defRPr>
            </a:pPr>
          </a:p>
        </p:txBody>
      </p:sp>
      <p:sp>
        <p:nvSpPr>
          <p:cNvPr id="170" name="It offers several advantages over TCP, such as reduced latency, faster connection establishment, and improved congestion control. Additionally, QUIC provides enhanced security features, including encryption and authentication, to protect against various "/>
          <p:cNvSpPr txBox="1"/>
          <p:nvPr>
            <p:ph type="body" idx="1"/>
          </p:nvPr>
        </p:nvSpPr>
        <p:spPr>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It offers several advantages over TCP, such as reduced latency, faster connection establishment, and improved congestion control. Additionally, QUIC provides enhanced security features, including encryption and authentication, to protect against various types of attacks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heoretical Review"/>
          <p:cNvSpPr txBox="1"/>
          <p:nvPr>
            <p:ph type="title"/>
          </p:nvPr>
        </p:nvSpPr>
        <p:spPr>
          <a:prstGeom prst="rect">
            <a:avLst/>
          </a:prstGeom>
        </p:spPr>
        <p:txBody>
          <a:bodyPr/>
          <a:lstStyle>
            <a:lvl1pPr defTabSz="610870">
              <a:lnSpc>
                <a:spcPct val="90000"/>
              </a:lnSpc>
              <a:defRPr spc="-257" sz="8584">
                <a:gradFill flip="none" rotWithShape="1">
                  <a:gsLst>
                    <a:gs pos="0">
                      <a:srgbClr val="FF00D8"/>
                    </a:gs>
                    <a:gs pos="100000">
                      <a:srgbClr val="FF542E"/>
                    </a:gs>
                  </a:gsLst>
                  <a:lin ang="3960000" scaled="0"/>
                </a:gradFill>
              </a:defRPr>
            </a:lvl1pPr>
          </a:lstStyle>
          <a:p>
            <a:pPr/>
            <a:r>
              <a:t>Theoretical Review</a:t>
            </a:r>
          </a:p>
        </p:txBody>
      </p:sp>
      <p:sp>
        <p:nvSpPr>
          <p:cNvPr id="173" name="Paper Over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28319">
              <a:lnSpc>
                <a:spcPct val="80000"/>
              </a:lnSpc>
              <a:defRPr spc="-161" sz="5376">
                <a:gradFill flip="none" rotWithShape="1">
                  <a:gsLst>
                    <a:gs pos="0">
                      <a:srgbClr val="5E03FF"/>
                    </a:gs>
                    <a:gs pos="100000">
                      <a:srgbClr val="FF00F7"/>
                    </a:gs>
                  </a:gsLst>
                  <a:lin ang="3960000" scaled="0"/>
                </a:gradFill>
                <a:latin typeface="+mn-lt"/>
                <a:ea typeface="+mn-ea"/>
                <a:cs typeface="+mn-cs"/>
                <a:sym typeface="Graphik Semibold"/>
              </a:defRPr>
            </a:lvl1pPr>
          </a:lstStyle>
          <a:p>
            <a:pPr/>
            <a:r>
              <a:t>Paper Overview </a:t>
            </a:r>
          </a:p>
        </p:txBody>
      </p:sp>
      <p:sp>
        <p:nvSpPr>
          <p:cNvPr id="174" name="Revisiting QUIC attacks: A comprehensive review on QUIC security and a hands-on study.&quot; International Journal of Information Security (2022).…"/>
          <p:cNvSpPr txBox="1"/>
          <p:nvPr>
            <p:ph type="body" idx="1"/>
          </p:nvPr>
        </p:nvSpPr>
        <p:spPr>
          <a:prstGeom prst="rect">
            <a:avLst/>
          </a:prstGeom>
        </p:spPr>
        <p:txBody>
          <a:bodyPr/>
          <a:lstStyle/>
          <a:p>
            <a:pPr marL="228600" indent="-228600">
              <a:buClrTx/>
            </a:pPr>
            <a:r>
              <a:t>Revisiting QUIC attacks: A comprehensive review on QUIC security and a hands-on study." International Journal of Information Security (2022).</a:t>
            </a:r>
          </a:p>
          <a:p>
            <a:pPr marL="0" indent="0">
              <a:buSzTx/>
              <a:buNone/>
            </a:pPr>
            <a:r>
              <a:t>1. Introduction </a:t>
            </a:r>
          </a:p>
          <a:p>
            <a:pPr marL="0" indent="0">
              <a:buSzTx/>
              <a:buNone/>
            </a:pPr>
            <a:r>
              <a:t>2. Background</a:t>
            </a:r>
          </a:p>
          <a:p>
            <a:pPr marL="0" indent="0">
              <a:buSzTx/>
              <a:buNone/>
            </a:pPr>
            <a:r>
              <a:t>3. Related work </a:t>
            </a:r>
          </a:p>
          <a:p>
            <a:pPr marL="0" indent="0">
              <a:buSzTx/>
              <a:buNone/>
            </a:pPr>
            <a:r>
              <a:t>4. Comprehensive Review</a:t>
            </a:r>
          </a:p>
          <a:p>
            <a:pPr marL="0" indent="0">
              <a:buSzTx/>
              <a:buNone/>
            </a:pPr>
            <a:r>
              <a:t>5.Hands-on Study</a:t>
            </a:r>
          </a:p>
          <a:p>
            <a:pPr marL="0" indent="0">
              <a:buSzTx/>
              <a:buNone/>
            </a:pPr>
            <a:r>
              <a:t>6. Discussion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genda Topics"/>
          <p:cNvSpPr txBox="1"/>
          <p:nvPr>
            <p:ph type="body" idx="1"/>
          </p:nvPr>
        </p:nvSpPr>
        <p:spPr>
          <a:xfrm>
            <a:off x="1270000" y="2845392"/>
            <a:ext cx="21844000" cy="8432801"/>
          </a:xfrm>
          <a:prstGeom prst="rect">
            <a:avLst/>
          </a:prstGeom>
        </p:spPr>
        <p:txBody>
          <a:bodyPr/>
          <a:lstStyle/>
          <a:p>
            <a:pPr>
              <a:defRPr>
                <a:solidFill>
                  <a:srgbClr val="FFFFFF"/>
                </a:solidFill>
              </a:defRPr>
            </a:pPr>
          </a:p>
        </p:txBody>
      </p:sp>
      <p:grpSp>
        <p:nvGrpSpPr>
          <p:cNvPr id="179" name="Screenshot 2023-04-13 at 13.22.22.png"/>
          <p:cNvGrpSpPr/>
          <p:nvPr/>
        </p:nvGrpSpPr>
        <p:grpSpPr>
          <a:xfrm>
            <a:off x="1931547" y="21123"/>
            <a:ext cx="20520906" cy="13673754"/>
            <a:chOff x="0" y="0"/>
            <a:chExt cx="20520904" cy="13673752"/>
          </a:xfrm>
        </p:grpSpPr>
        <p:pic>
          <p:nvPicPr>
            <p:cNvPr id="178" name="Screenshot 2023-04-13 at 13.22.22.png" descr="Screenshot 2023-04-13 at 13.22.22.png"/>
            <p:cNvPicPr>
              <a:picLocks noChangeAspect="1"/>
            </p:cNvPicPr>
            <p:nvPr/>
          </p:nvPicPr>
          <p:blipFill>
            <a:blip r:embed="rId2">
              <a:extLst/>
            </a:blip>
            <a:srcRect l="0" t="0" r="0" b="0"/>
            <a:stretch>
              <a:fillRect/>
            </a:stretch>
          </p:blipFill>
          <p:spPr>
            <a:xfrm>
              <a:off x="126999" y="88900"/>
              <a:ext cx="20266906" cy="13343553"/>
            </a:xfrm>
            <a:prstGeom prst="rect">
              <a:avLst/>
            </a:prstGeom>
            <a:ln>
              <a:noFill/>
            </a:ln>
            <a:effectLst/>
          </p:spPr>
        </p:pic>
        <p:pic>
          <p:nvPicPr>
            <p:cNvPr id="177" name="Screenshot 2023-04-13 at 13.22.22.png" descr="Screenshot 2023-04-13 at 13.22.22.png"/>
            <p:cNvPicPr>
              <a:picLocks noChangeAspect="0"/>
            </p:cNvPicPr>
            <p:nvPr/>
          </p:nvPicPr>
          <p:blipFill>
            <a:blip r:embed="rId3">
              <a:extLst/>
            </a:blip>
            <a:stretch>
              <a:fillRect/>
            </a:stretch>
          </p:blipFill>
          <p:spPr>
            <a:xfrm>
              <a:off x="-1" y="0"/>
              <a:ext cx="20520906" cy="13673753"/>
            </a:xfrm>
            <a:prstGeom prst="rect">
              <a:avLst/>
            </a:prstGeom>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QUIC implementation Review"/>
          <p:cNvSpPr txBox="1"/>
          <p:nvPr>
            <p:ph type="title"/>
          </p:nvPr>
        </p:nvSpPr>
        <p:spPr>
          <a:prstGeom prst="rect">
            <a:avLst/>
          </a:prstGeom>
        </p:spPr>
        <p:txBody>
          <a:bodyPr/>
          <a:lstStyle>
            <a:lvl1pPr defTabSz="610870">
              <a:lnSpc>
                <a:spcPct val="90000"/>
              </a:lnSpc>
              <a:defRPr spc="-257" sz="8584">
                <a:gradFill flip="none" rotWithShape="1">
                  <a:gsLst>
                    <a:gs pos="0">
                      <a:srgbClr val="FF00D8"/>
                    </a:gs>
                    <a:gs pos="100000">
                      <a:srgbClr val="FF542E"/>
                    </a:gs>
                  </a:gsLst>
                  <a:lin ang="3960000" scaled="0"/>
                </a:gradFill>
              </a:defRPr>
            </a:lvl1pPr>
          </a:lstStyle>
          <a:p>
            <a:pPr/>
            <a:r>
              <a:t>QUIC implementation Review </a:t>
            </a:r>
          </a:p>
        </p:txBody>
      </p:sp>
      <p:sp>
        <p:nvSpPr>
          <p:cNvPr id="182" name="Ahmad Adaw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28319">
              <a:lnSpc>
                <a:spcPct val="80000"/>
              </a:lnSpc>
              <a:defRPr spc="-161" sz="5376">
                <a:gradFill flip="none" rotWithShape="1">
                  <a:gsLst>
                    <a:gs pos="0">
                      <a:srgbClr val="5E03FF"/>
                    </a:gs>
                    <a:gs pos="100000">
                      <a:srgbClr val="FF00F7"/>
                    </a:gs>
                  </a:gsLst>
                  <a:lin ang="3960000" scaled="0"/>
                </a:gradFill>
                <a:latin typeface="+mn-lt"/>
                <a:ea typeface="+mn-ea"/>
                <a:cs typeface="+mn-cs"/>
                <a:sym typeface="Graphik Semibold"/>
              </a:defRPr>
            </a:lvl1pPr>
          </a:lstStyle>
          <a:p>
            <a:pPr/>
            <a:r>
              <a:t>Ahmad Adawi</a:t>
            </a:r>
          </a:p>
        </p:txBody>
      </p:sp>
      <p:sp>
        <p:nvSpPr>
          <p:cNvPr id="183" name="We will be using Picoquic ."/>
          <p:cNvSpPr txBox="1"/>
          <p:nvPr>
            <p:ph type="body" idx="1"/>
          </p:nvPr>
        </p:nvSpPr>
        <p:spPr>
          <a:xfrm>
            <a:off x="1269999" y="4271367"/>
            <a:ext cx="21844001" cy="8432801"/>
          </a:xfrm>
          <a:prstGeom prst="rect">
            <a:avLst/>
          </a:prstGeom>
        </p:spPr>
        <p:txBody>
          <a:bodyP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stStyle>
          <a:p>
            <a:pPr/>
            <a:r>
              <a:t>We will be using Picoquic .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dvantages of Using Picoquic Protocol"/>
          <p:cNvSpPr txBox="1"/>
          <p:nvPr>
            <p:ph type="title"/>
          </p:nvPr>
        </p:nvSpPr>
        <p:spPr>
          <a:prstGeom prst="rect">
            <a:avLst/>
          </a:prstGeom>
        </p:spPr>
        <p:txBody>
          <a:bodyPr/>
          <a:lstStyle/>
          <a:p>
            <a:pPr defTabSz="610870">
              <a:lnSpc>
                <a:spcPct val="90000"/>
              </a:lnSpc>
              <a:defRPr spc="-257" sz="8584">
                <a:gradFill flip="none" rotWithShape="1">
                  <a:gsLst>
                    <a:gs pos="0">
                      <a:srgbClr val="FF00D8"/>
                    </a:gs>
                    <a:gs pos="100000">
                      <a:srgbClr val="FF542E"/>
                    </a:gs>
                  </a:gsLst>
                  <a:lin ang="3960000" scaled="0"/>
                </a:gradFill>
              </a:defRPr>
            </a:pPr>
            <a:r>
              <a:t>Advantages of Using Picoquic Protocol</a:t>
            </a:r>
            <a:r>
              <a:rPr spc="-26" sz="888">
                <a:solidFill>
                  <a:srgbClr val="000000"/>
                </a:solidFill>
              </a:rPr>
              <a:t> </a:t>
            </a:r>
          </a:p>
        </p:txBody>
      </p:sp>
      <p:sp>
        <p:nvSpPr>
          <p:cNvPr id="186" name="Slide Subtitle"/>
          <p:cNvSpPr txBox="1"/>
          <p:nvPr>
            <p:ph type="body" idx="21"/>
          </p:nvPr>
        </p:nvSpPr>
        <p:spPr>
          <a:prstGeom prst="rect">
            <a:avLst/>
          </a:prstGeom>
        </p:spPr>
        <p:txBody>
          <a:bodyPr/>
          <a:lstStyle/>
          <a:p>
            <a:pPr defTabSz="1121663">
              <a:lnSpc>
                <a:spcPct val="90000"/>
              </a:lnSpc>
              <a:defRPr spc="-160" sz="5336">
                <a:solidFill>
                  <a:srgbClr val="FFFFFF"/>
                </a:solidFill>
                <a:latin typeface="+mn-lt"/>
                <a:ea typeface="+mn-ea"/>
                <a:cs typeface="+mn-cs"/>
                <a:sym typeface="Graphik Semibold"/>
              </a:defRPr>
            </a:pPr>
          </a:p>
        </p:txBody>
      </p:sp>
      <p:sp>
        <p:nvSpPr>
          <p:cNvPr id="187" name="1. Improved Performance :…"/>
          <p:cNvSpPr txBox="1"/>
          <p:nvPr>
            <p:ph type="body" idx="1"/>
          </p:nvPr>
        </p:nvSpPr>
        <p:spPr>
          <a:xfrm>
            <a:off x="1270000" y="4271367"/>
            <a:ext cx="21844000" cy="8432801"/>
          </a:xfrm>
          <a:prstGeom prst="rect">
            <a:avLst/>
          </a:prstGeom>
        </p:spPr>
        <p:txBody>
          <a:bodyPr/>
          <a:lstStyle/>
          <a:p>
            <a:pPr marL="0" indent="0" algn="ctr" defTabSz="817244">
              <a:lnSpc>
                <a:spcPct val="80000"/>
              </a:lnSpc>
              <a:spcBef>
                <a:spcPts val="0"/>
              </a:spcBef>
              <a:buClrTx/>
              <a:buSzTx/>
              <a:buNone/>
              <a:defRPr spc="-249" sz="8316">
                <a:gradFill flip="none" rotWithShape="1">
                  <a:gsLst>
                    <a:gs pos="0">
                      <a:srgbClr val="5E03FF"/>
                    </a:gs>
                    <a:gs pos="100000">
                      <a:srgbClr val="FF00F7"/>
                    </a:gs>
                  </a:gsLst>
                  <a:lin ang="3960000" scaled="0"/>
                </a:gradFill>
                <a:latin typeface="+mn-lt"/>
                <a:ea typeface="+mn-ea"/>
                <a:cs typeface="+mn-cs"/>
                <a:sym typeface="Graphik Semibold"/>
              </a:defRPr>
            </a:pPr>
            <a:r>
              <a:t> 1. Improved Performance :</a:t>
            </a:r>
          </a:p>
          <a:p>
            <a:pPr marL="226313" indent="-226313" defTabSz="2414016">
              <a:spcBef>
                <a:spcPts val="2300"/>
              </a:spcBef>
              <a:buClrTx/>
              <a:defRPr sz="4752"/>
            </a:pPr>
            <a:r>
              <a:t>Picoquic uses modern congestion control algorithms that are optimized for high-speed networks, allowing for faster and more reliable data transfer.</a:t>
            </a:r>
          </a:p>
          <a:p>
            <a:pPr marL="0" indent="0" defTabSz="2414016">
              <a:spcBef>
                <a:spcPts val="2300"/>
              </a:spcBef>
              <a:buClrTx/>
              <a:buSzTx/>
              <a:buNone/>
              <a:defRPr sz="4752"/>
            </a:pPr>
            <a:r>
              <a:t>•Picoquic reduces latency by minimizing the number of round trips required to establish a connection, which can result in faster data transfer for time-sensitive applications.</a:t>
            </a:r>
          </a:p>
          <a:p>
            <a:pPr marL="0" indent="0" defTabSz="2414016">
              <a:spcBef>
                <a:spcPts val="2300"/>
              </a:spcBef>
              <a:buClrTx/>
              <a:buSzTx/>
              <a:buNone/>
              <a:defRPr sz="4752"/>
            </a:pPr>
            <a:r>
              <a:t>•Picoquic is designed to handle network disruptions, such as changes in network conditions or loss of connectivity, more efficiently, ensuring smoother and more reliable data transfer.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