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76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507" r:id="rId11"/>
    <p:sldId id="479" r:id="rId12"/>
    <p:sldId id="497" r:id="rId13"/>
    <p:sldId id="498" r:id="rId14"/>
    <p:sldId id="500" r:id="rId15"/>
    <p:sldId id="501" r:id="rId16"/>
    <p:sldId id="503" r:id="rId17"/>
    <p:sldId id="504" r:id="rId18"/>
    <p:sldId id="508" r:id="rId19"/>
    <p:sldId id="509" r:id="rId20"/>
  </p:sldIdLst>
  <p:sldSz cx="9144000" cy="6858000" type="screen4x3"/>
  <p:notesSz cx="6881813" cy="9167813"/>
  <p:custDataLst>
    <p:tags r:id="rId23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399FF"/>
    <a:srgbClr val="639B7E"/>
    <a:srgbClr val="FF00FF"/>
    <a:srgbClr val="707070"/>
    <a:srgbClr val="DDDDDD"/>
    <a:srgbClr val="F40A0A"/>
    <a:srgbClr val="9933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7" autoAdjust="0"/>
    <p:restoredTop sz="94668" autoAdjust="0"/>
  </p:normalViewPr>
  <p:slideViewPr>
    <p:cSldViewPr snapToObjects="1">
      <p:cViewPr varScale="1">
        <p:scale>
          <a:sx n="78" d="100"/>
          <a:sy n="78" d="100"/>
        </p:scale>
        <p:origin x="-912" y="-96"/>
      </p:cViewPr>
      <p:guideLst>
        <p:guide orient="horz" pos="2064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notesViewPr>
    <p:cSldViewPr snapToObjects="1">
      <p:cViewPr varScale="1">
        <p:scale>
          <a:sx n="61" d="100"/>
          <a:sy n="61" d="100"/>
        </p:scale>
        <p:origin x="-1704" y="-72"/>
      </p:cViewPr>
      <p:guideLst>
        <p:guide orient="horz" pos="2887"/>
        <p:guide pos="21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4513"/>
            <a:ext cx="5046663" cy="4125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46" tIns="44576" rIns="90746" bIns="44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9373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84700" cy="3438525"/>
          </a:xfrm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56100"/>
            <a:ext cx="5046663" cy="41243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84700" cy="3438525"/>
          </a:xfrm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56100"/>
            <a:ext cx="5046663" cy="41243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354513"/>
            <a:ext cx="5505450" cy="4125912"/>
          </a:xfrm>
        </p:spPr>
        <p:txBody>
          <a:bodyPr/>
          <a:lstStyle/>
          <a:p>
            <a:r>
              <a:rPr lang="en-GB"/>
              <a:t>Here are some images from my last hiking trip in England.  And would it be great if we could just do the following. Drag rectangle. Create a nice photomontage with an extreamly simple user interface.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354513"/>
            <a:ext cx="5505450" cy="4125912"/>
          </a:xfrm>
        </p:spPr>
        <p:txBody>
          <a:bodyPr/>
          <a:lstStyle/>
          <a:p>
            <a:r>
              <a:rPr lang="en-GB"/>
              <a:t>Iterations are not shown to the user; Converges: proof in the paper.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354513"/>
            <a:ext cx="5505450" cy="4125912"/>
          </a:xfrm>
        </p:spPr>
        <p:txBody>
          <a:bodyPr/>
          <a:lstStyle/>
          <a:p>
            <a:r>
              <a:rPr lang="en-GB"/>
              <a:t>Moderately straightforward examples- after the user input automnatically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7388"/>
            <a:ext cx="4584700" cy="3438525"/>
          </a:xfrm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None/>
            </a:pPr>
            <a:r>
              <a:rPr lang="en-US" altLang="en-US">
                <a:latin typeface="Times" pitchFamily="18" charset="0"/>
              </a:rPr>
              <a:t> 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0" y="2206625"/>
            <a:ext cx="9144000" cy="519113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V="1">
            <a:off x="8153400" y="2209800"/>
            <a:ext cx="1588" cy="4645025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0" y="2725738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5943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1">
                <a:solidFill>
                  <a:srgbClr val="FC0128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853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800225" y="2819400"/>
            <a:ext cx="5981700" cy="838200"/>
          </a:xfrm>
        </p:spPr>
        <p:txBody>
          <a:bodyPr/>
          <a:lstStyle>
            <a:lvl1pPr algn="l">
              <a:defRPr sz="3400" b="0">
                <a:solidFill>
                  <a:srgbClr val="FC0128"/>
                </a:solidFill>
              </a:defRPr>
            </a:lvl1pPr>
          </a:lstStyle>
          <a:p>
            <a:r>
              <a:rPr lang="en-US" altLang="en-US"/>
              <a:t>Insert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1035FB-C171-40BA-BB87-FB0F472E9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28600"/>
            <a:ext cx="6021387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D0C216-16B5-4443-A873-F9C433F62B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67A60F-B684-47EF-98C2-C07F093627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F892BD-219C-44B1-A0D1-F0C2C43835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40187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DB54F6-B742-4BBE-A5E3-CBEA65057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D6FA5-B128-4B44-BA5B-709D7D9C85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76D07F-7D5F-4381-80BC-441CE8A529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BF27F6-976A-45C8-AC8E-FB385E8BF5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6F452-A650-4D51-A04B-0A5C76053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352DD-28E2-4FC6-9301-E8E606C0B1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0" y="6134100"/>
            <a:ext cx="9144000" cy="7223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0" y="6673850"/>
            <a:ext cx="9144000" cy="180975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8153400" y="6096000"/>
            <a:ext cx="1588" cy="762000"/>
          </a:xfrm>
          <a:prstGeom prst="line">
            <a:avLst/>
          </a:prstGeom>
          <a:noFill/>
          <a:ln w="14288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0" y="667702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838200" y="457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endParaRPr lang="en-US">
              <a:latin typeface="Times" pitchFamily="18" charset="0"/>
            </a:endParaRP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219200"/>
            <a:ext cx="823118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24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0C963C7F-71AA-4203-A38B-536B620DFB1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332" name="Picture 12" descr="culogo_6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34" name="Picture 14" descr="CU Web Logo at its minimum siz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34100"/>
            <a:ext cx="2505075" cy="723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Þ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Þ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Þ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Þ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Þ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33858-F509-4419-B917-2E49AA98F472}" type="slidenum">
              <a:rPr lang="en-US"/>
              <a:pPr/>
              <a:t>1</a:t>
            </a:fld>
            <a:endParaRPr lang="en-US"/>
          </a:p>
        </p:txBody>
      </p:sp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s-t</a:t>
            </a:r>
            <a:r>
              <a:rPr lang="en-US"/>
              <a:t> Graph Cuts for</a:t>
            </a:r>
            <a:br>
              <a:rPr lang="en-US"/>
            </a:br>
            <a:r>
              <a:rPr lang="en-US"/>
              <a:t>Binary Energy Minimization</a:t>
            </a:r>
            <a:endParaRPr lang="en-US" sz="2800"/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2387600"/>
            <a:ext cx="8907462" cy="1793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Now that we have an energy function, the big question is how do we minimize it? </a:t>
            </a:r>
          </a:p>
        </p:txBody>
      </p:sp>
      <p:sp>
        <p:nvSpPr>
          <p:cNvPr id="1164303" name="Rectangle 15"/>
          <p:cNvSpPr>
            <a:spLocks noChangeArrowheads="1"/>
          </p:cNvSpPr>
          <p:nvPr/>
        </p:nvSpPr>
        <p:spPr bwMode="auto">
          <a:xfrm>
            <a:off x="165100" y="4057650"/>
            <a:ext cx="606266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/>
              <a:t>Exhaustive search is exponential: if </a:t>
            </a:r>
            <a:r>
              <a:rPr lang="en-US" b="1" i="1"/>
              <a:t>n</a:t>
            </a:r>
            <a:r>
              <a:rPr lang="en-US"/>
              <a:t> is the number of pixels, there are </a:t>
            </a:r>
            <a:r>
              <a:rPr lang="en-US" b="1" i="1"/>
              <a:t>2</a:t>
            </a:r>
            <a:r>
              <a:rPr lang="en-US" b="1" i="1" baseline="30000"/>
              <a:t>n</a:t>
            </a:r>
            <a:r>
              <a:rPr lang="en-US"/>
              <a:t> possible labelings </a:t>
            </a:r>
            <a:r>
              <a:rPr lang="en-US" b="1" i="1"/>
              <a:t>L</a:t>
            </a:r>
          </a:p>
        </p:txBody>
      </p:sp>
      <p:grpSp>
        <p:nvGrpSpPr>
          <p:cNvPr id="1164304" name="Group 16"/>
          <p:cNvGrpSpPr>
            <a:grpSpLocks/>
          </p:cNvGrpSpPr>
          <p:nvPr/>
        </p:nvGrpSpPr>
        <p:grpSpPr bwMode="auto">
          <a:xfrm>
            <a:off x="6497638" y="4114800"/>
            <a:ext cx="2417762" cy="2058988"/>
            <a:chOff x="2338" y="2849"/>
            <a:chExt cx="1523" cy="1297"/>
          </a:xfrm>
        </p:grpSpPr>
        <p:sp>
          <p:nvSpPr>
            <p:cNvPr id="1164305" name="Line 17"/>
            <p:cNvSpPr>
              <a:spLocks noChangeShapeType="1"/>
            </p:cNvSpPr>
            <p:nvPr/>
          </p:nvSpPr>
          <p:spPr bwMode="auto">
            <a:xfrm flipV="1">
              <a:off x="2403" y="2896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06" name="Line 18"/>
            <p:cNvSpPr>
              <a:spLocks noChangeShapeType="1"/>
            </p:cNvSpPr>
            <p:nvPr/>
          </p:nvSpPr>
          <p:spPr bwMode="auto">
            <a:xfrm flipV="1">
              <a:off x="2427" y="3073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07" name="Line 19"/>
            <p:cNvSpPr>
              <a:spLocks noChangeShapeType="1"/>
            </p:cNvSpPr>
            <p:nvPr/>
          </p:nvSpPr>
          <p:spPr bwMode="auto">
            <a:xfrm flipV="1">
              <a:off x="2409" y="3253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08" name="Line 20"/>
            <p:cNvSpPr>
              <a:spLocks noChangeShapeType="1"/>
            </p:cNvSpPr>
            <p:nvPr/>
          </p:nvSpPr>
          <p:spPr bwMode="auto">
            <a:xfrm flipV="1">
              <a:off x="2400" y="3388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09" name="Line 21"/>
            <p:cNvSpPr>
              <a:spLocks noChangeShapeType="1"/>
            </p:cNvSpPr>
            <p:nvPr/>
          </p:nvSpPr>
          <p:spPr bwMode="auto">
            <a:xfrm flipV="1">
              <a:off x="2424" y="3565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0" name="Line 22"/>
            <p:cNvSpPr>
              <a:spLocks noChangeShapeType="1"/>
            </p:cNvSpPr>
            <p:nvPr/>
          </p:nvSpPr>
          <p:spPr bwMode="auto">
            <a:xfrm flipV="1">
              <a:off x="2406" y="3745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1" name="Line 23"/>
            <p:cNvSpPr>
              <a:spLocks noChangeShapeType="1"/>
            </p:cNvSpPr>
            <p:nvPr/>
          </p:nvSpPr>
          <p:spPr bwMode="auto">
            <a:xfrm flipV="1">
              <a:off x="2391" y="3910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2" name="Line 24"/>
            <p:cNvSpPr>
              <a:spLocks noChangeShapeType="1"/>
            </p:cNvSpPr>
            <p:nvPr/>
          </p:nvSpPr>
          <p:spPr bwMode="auto">
            <a:xfrm flipV="1">
              <a:off x="2415" y="4087"/>
              <a:ext cx="1381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3" name="Line 25"/>
            <p:cNvSpPr>
              <a:spLocks noChangeShapeType="1"/>
            </p:cNvSpPr>
            <p:nvPr/>
          </p:nvSpPr>
          <p:spPr bwMode="auto">
            <a:xfrm rot="16200000" flipV="1">
              <a:off x="1785" y="3494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4" name="Line 26"/>
            <p:cNvSpPr>
              <a:spLocks noChangeShapeType="1"/>
            </p:cNvSpPr>
            <p:nvPr/>
          </p:nvSpPr>
          <p:spPr bwMode="auto">
            <a:xfrm rot="16200000" flipV="1">
              <a:off x="1971" y="3500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5" name="Line 27"/>
            <p:cNvSpPr>
              <a:spLocks noChangeShapeType="1"/>
            </p:cNvSpPr>
            <p:nvPr/>
          </p:nvSpPr>
          <p:spPr bwMode="auto">
            <a:xfrm rot="16200000" flipV="1">
              <a:off x="2196" y="3491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6" name="Line 28"/>
            <p:cNvSpPr>
              <a:spLocks noChangeShapeType="1"/>
            </p:cNvSpPr>
            <p:nvPr/>
          </p:nvSpPr>
          <p:spPr bwMode="auto">
            <a:xfrm rot="16200000" flipV="1">
              <a:off x="2382" y="3497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7" name="Line 29"/>
            <p:cNvSpPr>
              <a:spLocks noChangeShapeType="1"/>
            </p:cNvSpPr>
            <p:nvPr/>
          </p:nvSpPr>
          <p:spPr bwMode="auto">
            <a:xfrm rot="16200000" flipV="1">
              <a:off x="2592" y="3491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8" name="Line 30"/>
            <p:cNvSpPr>
              <a:spLocks noChangeShapeType="1"/>
            </p:cNvSpPr>
            <p:nvPr/>
          </p:nvSpPr>
          <p:spPr bwMode="auto">
            <a:xfrm rot="16200000" flipV="1">
              <a:off x="2778" y="3497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19" name="Line 31"/>
            <p:cNvSpPr>
              <a:spLocks noChangeShapeType="1"/>
            </p:cNvSpPr>
            <p:nvPr/>
          </p:nvSpPr>
          <p:spPr bwMode="auto">
            <a:xfrm rot="16200000" flipV="1">
              <a:off x="3003" y="3488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4320" name="Line 32"/>
            <p:cNvSpPr>
              <a:spLocks noChangeShapeType="1"/>
            </p:cNvSpPr>
            <p:nvPr/>
          </p:nvSpPr>
          <p:spPr bwMode="auto">
            <a:xfrm rot="16200000" flipV="1">
              <a:off x="3189" y="3494"/>
              <a:ext cx="1217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4321" name="Group 33"/>
            <p:cNvGrpSpPr>
              <a:grpSpLocks/>
            </p:cNvGrpSpPr>
            <p:nvPr/>
          </p:nvGrpSpPr>
          <p:grpSpPr bwMode="auto">
            <a:xfrm>
              <a:off x="2338" y="2849"/>
              <a:ext cx="1523" cy="1297"/>
              <a:chOff x="1565" y="2643"/>
              <a:chExt cx="1523" cy="1297"/>
            </a:xfrm>
          </p:grpSpPr>
          <p:grpSp>
            <p:nvGrpSpPr>
              <p:cNvPr id="1164322" name="Group 34"/>
              <p:cNvGrpSpPr>
                <a:grpSpLocks/>
              </p:cNvGrpSpPr>
              <p:nvPr/>
            </p:nvGrpSpPr>
            <p:grpSpPr bwMode="auto">
              <a:xfrm>
                <a:off x="1574" y="2643"/>
                <a:ext cx="1514" cy="115"/>
                <a:chOff x="1565" y="2643"/>
                <a:chExt cx="1514" cy="115"/>
              </a:xfrm>
            </p:grpSpPr>
            <p:sp>
              <p:nvSpPr>
                <p:cNvPr id="1164323" name="Rectangle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65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24" name="Rectangle 36"/>
                <p:cNvSpPr>
                  <a:spLocks noChangeAspect="1" noChangeArrowheads="1"/>
                </p:cNvSpPr>
                <p:nvPr/>
              </p:nvSpPr>
              <p:spPr bwMode="auto">
                <a:xfrm>
                  <a:off x="1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25" name="Rectangle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26" name="Rectangle 38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27" name="Rectangle 39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28" name="Rectangle 40"/>
                <p:cNvSpPr>
                  <a:spLocks noChangeAspect="1" noChangeArrowheads="1"/>
                </p:cNvSpPr>
                <p:nvPr/>
              </p:nvSpPr>
              <p:spPr bwMode="auto">
                <a:xfrm>
                  <a:off x="25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29" name="Rectangle 41"/>
                <p:cNvSpPr>
                  <a:spLocks noChangeAspect="1" noChangeArrowheads="1"/>
                </p:cNvSpPr>
                <p:nvPr/>
              </p:nvSpPr>
              <p:spPr bwMode="auto">
                <a:xfrm>
                  <a:off x="2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0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2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31" name="Group 43"/>
              <p:cNvGrpSpPr>
                <a:grpSpLocks/>
              </p:cNvGrpSpPr>
              <p:nvPr/>
            </p:nvGrpSpPr>
            <p:grpSpPr bwMode="auto">
              <a:xfrm>
                <a:off x="1571" y="2811"/>
                <a:ext cx="1514" cy="115"/>
                <a:chOff x="1574" y="2652"/>
                <a:chExt cx="1514" cy="115"/>
              </a:xfrm>
            </p:grpSpPr>
            <p:sp>
              <p:nvSpPr>
                <p:cNvPr id="1164332" name="Rectangle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574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3" name="Rectangle 45"/>
                <p:cNvSpPr>
                  <a:spLocks noChangeAspect="1" noChangeArrowheads="1"/>
                </p:cNvSpPr>
                <p:nvPr/>
              </p:nvSpPr>
              <p:spPr bwMode="auto">
                <a:xfrm>
                  <a:off x="1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4" name="Rectangle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5" name="Rectangle 47"/>
                <p:cNvSpPr>
                  <a:spLocks noChangeAspect="1" noChangeArrowheads="1"/>
                </p:cNvSpPr>
                <p:nvPr/>
              </p:nvSpPr>
              <p:spPr bwMode="auto">
                <a:xfrm>
                  <a:off x="21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6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23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7" name="Rectangle 49"/>
                <p:cNvSpPr>
                  <a:spLocks noChangeAspect="1" noChangeArrowheads="1"/>
                </p:cNvSpPr>
                <p:nvPr/>
              </p:nvSpPr>
              <p:spPr bwMode="auto">
                <a:xfrm>
                  <a:off x="25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8" name="Rectangle 50"/>
                <p:cNvSpPr>
                  <a:spLocks noChangeAspect="1" noChangeArrowheads="1"/>
                </p:cNvSpPr>
                <p:nvPr/>
              </p:nvSpPr>
              <p:spPr bwMode="auto">
                <a:xfrm>
                  <a:off x="2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39" name="Rectangle 51"/>
                <p:cNvSpPr>
                  <a:spLocks noChangeAspect="1" noChangeArrowheads="1"/>
                </p:cNvSpPr>
                <p:nvPr/>
              </p:nvSpPr>
              <p:spPr bwMode="auto">
                <a:xfrm>
                  <a:off x="2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40" name="Group 52"/>
              <p:cNvGrpSpPr>
                <a:grpSpLocks/>
              </p:cNvGrpSpPr>
              <p:nvPr/>
            </p:nvGrpSpPr>
            <p:grpSpPr bwMode="auto">
              <a:xfrm>
                <a:off x="1568" y="2985"/>
                <a:ext cx="1514" cy="115"/>
                <a:chOff x="1565" y="2643"/>
                <a:chExt cx="1514" cy="115"/>
              </a:xfrm>
            </p:grpSpPr>
            <p:sp>
              <p:nvSpPr>
                <p:cNvPr id="1164341" name="Rectangle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565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2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1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3" name="Rectangle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4" name="Rectangle 56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5" name="Rectangl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6" name="Rectangl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25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7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2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48" name="Rectangle 60"/>
                <p:cNvSpPr>
                  <a:spLocks noChangeAspect="1" noChangeArrowheads="1"/>
                </p:cNvSpPr>
                <p:nvPr/>
              </p:nvSpPr>
              <p:spPr bwMode="auto">
                <a:xfrm>
                  <a:off x="2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49" name="Group 61"/>
              <p:cNvGrpSpPr>
                <a:grpSpLocks/>
              </p:cNvGrpSpPr>
              <p:nvPr/>
            </p:nvGrpSpPr>
            <p:grpSpPr bwMode="auto">
              <a:xfrm>
                <a:off x="1565" y="3153"/>
                <a:ext cx="1514" cy="115"/>
                <a:chOff x="1574" y="2652"/>
                <a:chExt cx="1514" cy="115"/>
              </a:xfrm>
            </p:grpSpPr>
            <p:sp>
              <p:nvSpPr>
                <p:cNvPr id="1164350" name="Rectangle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574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1" name="Rectangle 63"/>
                <p:cNvSpPr>
                  <a:spLocks noChangeAspect="1" noChangeArrowheads="1"/>
                </p:cNvSpPr>
                <p:nvPr/>
              </p:nvSpPr>
              <p:spPr bwMode="auto">
                <a:xfrm>
                  <a:off x="1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2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3" name="Rectangle 65"/>
                <p:cNvSpPr>
                  <a:spLocks noChangeAspect="1" noChangeArrowheads="1"/>
                </p:cNvSpPr>
                <p:nvPr/>
              </p:nvSpPr>
              <p:spPr bwMode="auto">
                <a:xfrm>
                  <a:off x="21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4" name="Rectangle 66"/>
                <p:cNvSpPr>
                  <a:spLocks noChangeAspect="1" noChangeArrowheads="1"/>
                </p:cNvSpPr>
                <p:nvPr/>
              </p:nvSpPr>
              <p:spPr bwMode="auto">
                <a:xfrm>
                  <a:off x="23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5" name="Rectangle 67"/>
                <p:cNvSpPr>
                  <a:spLocks noChangeAspect="1" noChangeArrowheads="1"/>
                </p:cNvSpPr>
                <p:nvPr/>
              </p:nvSpPr>
              <p:spPr bwMode="auto">
                <a:xfrm>
                  <a:off x="25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6" name="Rectangle 68"/>
                <p:cNvSpPr>
                  <a:spLocks noChangeAspect="1" noChangeArrowheads="1"/>
                </p:cNvSpPr>
                <p:nvPr/>
              </p:nvSpPr>
              <p:spPr bwMode="auto">
                <a:xfrm>
                  <a:off x="2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57" name="Rectangle 69"/>
                <p:cNvSpPr>
                  <a:spLocks noChangeAspect="1" noChangeArrowheads="1"/>
                </p:cNvSpPr>
                <p:nvPr/>
              </p:nvSpPr>
              <p:spPr bwMode="auto">
                <a:xfrm>
                  <a:off x="2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58" name="Group 70"/>
              <p:cNvGrpSpPr>
                <a:grpSpLocks/>
              </p:cNvGrpSpPr>
              <p:nvPr/>
            </p:nvGrpSpPr>
            <p:grpSpPr bwMode="auto">
              <a:xfrm>
                <a:off x="1574" y="3315"/>
                <a:ext cx="1514" cy="115"/>
                <a:chOff x="1565" y="2643"/>
                <a:chExt cx="1514" cy="115"/>
              </a:xfrm>
            </p:grpSpPr>
            <p:sp>
              <p:nvSpPr>
                <p:cNvPr id="1164359" name="Rectangle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565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0" name="Rectangle 72"/>
                <p:cNvSpPr>
                  <a:spLocks noChangeAspect="1" noChangeArrowheads="1"/>
                </p:cNvSpPr>
                <p:nvPr/>
              </p:nvSpPr>
              <p:spPr bwMode="auto">
                <a:xfrm>
                  <a:off x="1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1" name="Rectangle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2" name="Rectangl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3" name="Rectangl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4" name="Rectangle 76"/>
                <p:cNvSpPr>
                  <a:spLocks noChangeAspect="1" noChangeArrowheads="1"/>
                </p:cNvSpPr>
                <p:nvPr/>
              </p:nvSpPr>
              <p:spPr bwMode="auto">
                <a:xfrm>
                  <a:off x="25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5" name="Rectangle 77"/>
                <p:cNvSpPr>
                  <a:spLocks noChangeAspect="1" noChangeArrowheads="1"/>
                </p:cNvSpPr>
                <p:nvPr/>
              </p:nvSpPr>
              <p:spPr bwMode="auto">
                <a:xfrm>
                  <a:off x="2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6" name="Rectangle 78"/>
                <p:cNvSpPr>
                  <a:spLocks noChangeAspect="1" noChangeArrowheads="1"/>
                </p:cNvSpPr>
                <p:nvPr/>
              </p:nvSpPr>
              <p:spPr bwMode="auto">
                <a:xfrm>
                  <a:off x="2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67" name="Group 79"/>
              <p:cNvGrpSpPr>
                <a:grpSpLocks/>
              </p:cNvGrpSpPr>
              <p:nvPr/>
            </p:nvGrpSpPr>
            <p:grpSpPr bwMode="auto">
              <a:xfrm>
                <a:off x="1571" y="3483"/>
                <a:ext cx="1514" cy="115"/>
                <a:chOff x="1574" y="2652"/>
                <a:chExt cx="1514" cy="115"/>
              </a:xfrm>
            </p:grpSpPr>
            <p:sp>
              <p:nvSpPr>
                <p:cNvPr id="1164368" name="Rectangle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574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69" name="Rectangle 81"/>
                <p:cNvSpPr>
                  <a:spLocks noChangeAspect="1" noChangeArrowheads="1"/>
                </p:cNvSpPr>
                <p:nvPr/>
              </p:nvSpPr>
              <p:spPr bwMode="auto">
                <a:xfrm>
                  <a:off x="1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0" name="Rectangle 82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1" name="Rectangle 83"/>
                <p:cNvSpPr>
                  <a:spLocks noChangeAspect="1" noChangeArrowheads="1"/>
                </p:cNvSpPr>
                <p:nvPr/>
              </p:nvSpPr>
              <p:spPr bwMode="auto">
                <a:xfrm>
                  <a:off x="21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2" name="Rectangle 84"/>
                <p:cNvSpPr>
                  <a:spLocks noChangeAspect="1" noChangeArrowheads="1"/>
                </p:cNvSpPr>
                <p:nvPr/>
              </p:nvSpPr>
              <p:spPr bwMode="auto">
                <a:xfrm>
                  <a:off x="23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3" name="Rectangle 85"/>
                <p:cNvSpPr>
                  <a:spLocks noChangeAspect="1" noChangeArrowheads="1"/>
                </p:cNvSpPr>
                <p:nvPr/>
              </p:nvSpPr>
              <p:spPr bwMode="auto">
                <a:xfrm>
                  <a:off x="25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4" name="Rectangle 86"/>
                <p:cNvSpPr>
                  <a:spLocks noChangeAspect="1" noChangeArrowheads="1"/>
                </p:cNvSpPr>
                <p:nvPr/>
              </p:nvSpPr>
              <p:spPr bwMode="auto">
                <a:xfrm>
                  <a:off x="2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5" name="Rectangle 87"/>
                <p:cNvSpPr>
                  <a:spLocks noChangeAspect="1" noChangeArrowheads="1"/>
                </p:cNvSpPr>
                <p:nvPr/>
              </p:nvSpPr>
              <p:spPr bwMode="auto">
                <a:xfrm>
                  <a:off x="2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76" name="Group 88"/>
              <p:cNvGrpSpPr>
                <a:grpSpLocks/>
              </p:cNvGrpSpPr>
              <p:nvPr/>
            </p:nvGrpSpPr>
            <p:grpSpPr bwMode="auto">
              <a:xfrm>
                <a:off x="1568" y="3657"/>
                <a:ext cx="1514" cy="115"/>
                <a:chOff x="1565" y="2643"/>
                <a:chExt cx="1514" cy="115"/>
              </a:xfrm>
            </p:grpSpPr>
            <p:sp>
              <p:nvSpPr>
                <p:cNvPr id="1164377" name="Rectangle 89"/>
                <p:cNvSpPr>
                  <a:spLocks noChangeAspect="1" noChangeArrowheads="1"/>
                </p:cNvSpPr>
                <p:nvPr/>
              </p:nvSpPr>
              <p:spPr bwMode="auto">
                <a:xfrm>
                  <a:off x="1565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8" name="Rectangle 90"/>
                <p:cNvSpPr>
                  <a:spLocks noChangeAspect="1" noChangeArrowheads="1"/>
                </p:cNvSpPr>
                <p:nvPr/>
              </p:nvSpPr>
              <p:spPr bwMode="auto">
                <a:xfrm>
                  <a:off x="1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79" name="Rectangl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0" name="Rectangle 92"/>
                <p:cNvSpPr>
                  <a:spLocks noChangeAspect="1" noChangeArrowheads="1"/>
                </p:cNvSpPr>
                <p:nvPr/>
              </p:nvSpPr>
              <p:spPr bwMode="auto">
                <a:xfrm>
                  <a:off x="21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1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23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2" name="Rectangle 94"/>
                <p:cNvSpPr>
                  <a:spLocks noChangeAspect="1" noChangeArrowheads="1"/>
                </p:cNvSpPr>
                <p:nvPr/>
              </p:nvSpPr>
              <p:spPr bwMode="auto">
                <a:xfrm>
                  <a:off x="25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3" name="Rectangle 95"/>
                <p:cNvSpPr>
                  <a:spLocks noChangeAspect="1" noChangeArrowheads="1"/>
                </p:cNvSpPr>
                <p:nvPr/>
              </p:nvSpPr>
              <p:spPr bwMode="auto">
                <a:xfrm>
                  <a:off x="27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4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2964" y="2643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4385" name="Group 97"/>
              <p:cNvGrpSpPr>
                <a:grpSpLocks/>
              </p:cNvGrpSpPr>
              <p:nvPr/>
            </p:nvGrpSpPr>
            <p:grpSpPr bwMode="auto">
              <a:xfrm>
                <a:off x="1565" y="3825"/>
                <a:ext cx="1514" cy="115"/>
                <a:chOff x="1574" y="2652"/>
                <a:chExt cx="1514" cy="115"/>
              </a:xfrm>
            </p:grpSpPr>
            <p:sp>
              <p:nvSpPr>
                <p:cNvPr id="1164386" name="Rectangle 98"/>
                <p:cNvSpPr>
                  <a:spLocks noChangeAspect="1" noChangeArrowheads="1"/>
                </p:cNvSpPr>
                <p:nvPr/>
              </p:nvSpPr>
              <p:spPr bwMode="auto">
                <a:xfrm>
                  <a:off x="1574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7" name="Rectangle 99"/>
                <p:cNvSpPr>
                  <a:spLocks noChangeAspect="1" noChangeArrowheads="1"/>
                </p:cNvSpPr>
                <p:nvPr/>
              </p:nvSpPr>
              <p:spPr bwMode="auto">
                <a:xfrm>
                  <a:off x="1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8" name="Rectangle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1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89" name="Rectangle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21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90" name="Rectangle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23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91" name="Rectangle 103"/>
                <p:cNvSpPr>
                  <a:spLocks noChangeAspect="1" noChangeArrowheads="1"/>
                </p:cNvSpPr>
                <p:nvPr/>
              </p:nvSpPr>
              <p:spPr bwMode="auto">
                <a:xfrm>
                  <a:off x="25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92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27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393" name="Rectangle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2973" y="2652"/>
                  <a:ext cx="115" cy="1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164394" name="Object 106"/>
          <p:cNvGraphicFramePr>
            <a:graphicFrameLocks noChangeAspect="1"/>
          </p:cNvGraphicFramePr>
          <p:nvPr/>
        </p:nvGraphicFramePr>
        <p:xfrm>
          <a:off x="1536700" y="1849438"/>
          <a:ext cx="4818063" cy="628650"/>
        </p:xfrm>
        <a:graphic>
          <a:graphicData uri="http://schemas.openxmlformats.org/presentationml/2006/ole">
            <p:oleObj spid="_x0000_s1164394" name="Equation" r:id="rId4" imgW="3060360" imgH="355320" progId="Equation.3">
              <p:embed/>
            </p:oleObj>
          </a:graphicData>
        </a:graphic>
      </p:graphicFrame>
      <p:sp>
        <p:nvSpPr>
          <p:cNvPr id="1164395" name="Text Box 107"/>
          <p:cNvSpPr txBox="1">
            <a:spLocks noChangeArrowheads="1"/>
          </p:cNvSpPr>
          <p:nvPr/>
        </p:nvSpPr>
        <p:spPr bwMode="auto">
          <a:xfrm>
            <a:off x="2208213" y="1441450"/>
            <a:ext cx="177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None/>
            </a:pPr>
            <a:r>
              <a:rPr lang="en-US" b="1">
                <a:solidFill>
                  <a:srgbClr val="339933"/>
                </a:solidFill>
                <a:latin typeface="Tahoma" pitchFamily="34" charset="0"/>
              </a:rPr>
              <a:t>data  term</a:t>
            </a:r>
          </a:p>
        </p:txBody>
      </p:sp>
      <p:sp>
        <p:nvSpPr>
          <p:cNvPr id="1164396" name="Text Box 108"/>
          <p:cNvSpPr txBox="1">
            <a:spLocks noChangeArrowheads="1"/>
          </p:cNvSpPr>
          <p:nvPr/>
        </p:nvSpPr>
        <p:spPr bwMode="auto">
          <a:xfrm>
            <a:off x="4978400" y="1449388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buFontTx/>
              <a:buNone/>
            </a:pPr>
            <a:r>
              <a:rPr lang="en-US" b="1">
                <a:solidFill>
                  <a:srgbClr val="339933"/>
                </a:solidFill>
                <a:latin typeface="Tahoma" pitchFamily="34" charset="0"/>
              </a:rPr>
              <a:t>prior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291" grpId="0" build="p" bldLvl="4" autoUpdateAnimBg="0"/>
      <p:bldP spid="11643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9D97C-2FAA-4A8C-9604-002CE2B74787}" type="slidenum">
              <a:rPr lang="en-US"/>
              <a:pPr/>
              <a:t>10</a:t>
            </a:fld>
            <a:endParaRPr lang="en-US"/>
          </a:p>
        </p:txBody>
      </p:sp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construction</a:t>
            </a:r>
          </a:p>
        </p:txBody>
      </p:sp>
      <p:sp>
        <p:nvSpPr>
          <p:cNvPr id="170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19200"/>
            <a:ext cx="4878387" cy="4876800"/>
          </a:xfrm>
        </p:spPr>
        <p:txBody>
          <a:bodyPr/>
          <a:lstStyle/>
          <a:p>
            <a:r>
              <a:rPr lang="en-US"/>
              <a:t>One non-terminal vertex per pixel</a:t>
            </a:r>
          </a:p>
          <a:p>
            <a:r>
              <a:rPr lang="en-US"/>
              <a:t>Each pixel connects directly to s,t</a:t>
            </a:r>
          </a:p>
          <a:p>
            <a:pPr lvl="1"/>
            <a:r>
              <a:rPr lang="en-US"/>
              <a:t>Severing these edges corresponds to giving labels 0,1 to the pixel</a:t>
            </a:r>
          </a:p>
          <a:p>
            <a:r>
              <a:rPr lang="en-US"/>
              <a:t>Cost of cut is the cost of the entire labeling</a:t>
            </a:r>
          </a:p>
        </p:txBody>
      </p:sp>
      <p:grpSp>
        <p:nvGrpSpPr>
          <p:cNvPr id="2" name="Group 138"/>
          <p:cNvGrpSpPr>
            <a:grpSpLocks/>
          </p:cNvGrpSpPr>
          <p:nvPr/>
        </p:nvGrpSpPr>
        <p:grpSpPr bwMode="auto">
          <a:xfrm>
            <a:off x="6362700" y="2882900"/>
            <a:ext cx="2616200" cy="2222500"/>
            <a:chOff x="4008" y="816"/>
            <a:chExt cx="1648" cy="1400"/>
          </a:xfrm>
        </p:grpSpPr>
        <p:sp>
          <p:nvSpPr>
            <p:cNvPr id="1701994" name="Freeform 106"/>
            <p:cNvSpPr>
              <a:spLocks/>
            </p:cNvSpPr>
            <p:nvPr/>
          </p:nvSpPr>
          <p:spPr bwMode="auto">
            <a:xfrm>
              <a:off x="4008" y="968"/>
              <a:ext cx="1056" cy="1248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864" y="480"/>
                </a:cxn>
                <a:cxn ang="0">
                  <a:pos x="672" y="720"/>
                </a:cxn>
                <a:cxn ang="0">
                  <a:pos x="384" y="672"/>
                </a:cxn>
                <a:cxn ang="0">
                  <a:pos x="144" y="912"/>
                </a:cxn>
                <a:cxn ang="0">
                  <a:pos x="0" y="1248"/>
                </a:cxn>
              </a:cxnLst>
              <a:rect l="0" t="0" r="r" b="b"/>
              <a:pathLst>
                <a:path w="1056" h="1248">
                  <a:moveTo>
                    <a:pt x="1056" y="0"/>
                  </a:moveTo>
                  <a:cubicBezTo>
                    <a:pt x="992" y="180"/>
                    <a:pt x="928" y="360"/>
                    <a:pt x="864" y="480"/>
                  </a:cubicBezTo>
                  <a:cubicBezTo>
                    <a:pt x="800" y="600"/>
                    <a:pt x="752" y="688"/>
                    <a:pt x="672" y="720"/>
                  </a:cubicBezTo>
                  <a:cubicBezTo>
                    <a:pt x="592" y="752"/>
                    <a:pt x="472" y="640"/>
                    <a:pt x="384" y="672"/>
                  </a:cubicBezTo>
                  <a:cubicBezTo>
                    <a:pt x="296" y="704"/>
                    <a:pt x="208" y="816"/>
                    <a:pt x="144" y="912"/>
                  </a:cubicBezTo>
                  <a:cubicBezTo>
                    <a:pt x="80" y="1008"/>
                    <a:pt x="40" y="1128"/>
                    <a:pt x="0" y="124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95" name="Text Box 107"/>
            <p:cNvSpPr txBox="1">
              <a:spLocks noChangeArrowheads="1"/>
            </p:cNvSpPr>
            <p:nvPr/>
          </p:nvSpPr>
          <p:spPr bwMode="auto">
            <a:xfrm>
              <a:off x="5112" y="816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2800" i="0">
                  <a:solidFill>
                    <a:srgbClr val="FF0000"/>
                  </a:solidFill>
                </a:rPr>
                <a:t>a cut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6453188" y="2571750"/>
            <a:ext cx="1735137" cy="2735263"/>
            <a:chOff x="4065" y="1620"/>
            <a:chExt cx="1093" cy="1723"/>
          </a:xfrm>
        </p:grpSpPr>
        <p:grpSp>
          <p:nvGrpSpPr>
            <p:cNvPr id="4" name="Group 134"/>
            <p:cNvGrpSpPr>
              <a:grpSpLocks/>
            </p:cNvGrpSpPr>
            <p:nvPr/>
          </p:nvGrpSpPr>
          <p:grpSpPr bwMode="auto">
            <a:xfrm>
              <a:off x="4100" y="2352"/>
              <a:ext cx="1058" cy="991"/>
              <a:chOff x="4100" y="2352"/>
              <a:chExt cx="1058" cy="991"/>
            </a:xfrm>
          </p:grpSpPr>
          <p:grpSp>
            <p:nvGrpSpPr>
              <p:cNvPr id="5" name="Group 120"/>
              <p:cNvGrpSpPr>
                <a:grpSpLocks/>
              </p:cNvGrpSpPr>
              <p:nvPr/>
            </p:nvGrpSpPr>
            <p:grpSpPr bwMode="auto">
              <a:xfrm>
                <a:off x="4100" y="2352"/>
                <a:ext cx="1058" cy="768"/>
                <a:chOff x="1773" y="3216"/>
                <a:chExt cx="1058" cy="768"/>
              </a:xfrm>
            </p:grpSpPr>
            <p:sp>
              <p:nvSpPr>
                <p:cNvPr id="1702009" name="Freeform 121"/>
                <p:cNvSpPr>
                  <a:spLocks/>
                </p:cNvSpPr>
                <p:nvPr/>
              </p:nvSpPr>
              <p:spPr bwMode="auto">
                <a:xfrm rot="10836302">
                  <a:off x="2350" y="3601"/>
                  <a:ext cx="192" cy="336"/>
                </a:xfrm>
                <a:custGeom>
                  <a:avLst/>
                  <a:gdLst/>
                  <a:ahLst/>
                  <a:cxnLst>
                    <a:cxn ang="0">
                      <a:pos x="192" y="0"/>
                    </a:cxn>
                    <a:cxn ang="0">
                      <a:pos x="48" y="144"/>
                    </a:cxn>
                    <a:cxn ang="0">
                      <a:pos x="0" y="336"/>
                    </a:cxn>
                  </a:cxnLst>
                  <a:rect l="0" t="0" r="r" b="b"/>
                  <a:pathLst>
                    <a:path w="192" h="336">
                      <a:moveTo>
                        <a:pt x="192" y="0"/>
                      </a:moveTo>
                      <a:cubicBezTo>
                        <a:pt x="136" y="44"/>
                        <a:pt x="80" y="88"/>
                        <a:pt x="48" y="144"/>
                      </a:cubicBezTo>
                      <a:cubicBezTo>
                        <a:pt x="16" y="200"/>
                        <a:pt x="8" y="268"/>
                        <a:pt x="0" y="33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0" name="Freeform 122"/>
                <p:cNvSpPr>
                  <a:spLocks/>
                </p:cNvSpPr>
                <p:nvPr/>
              </p:nvSpPr>
              <p:spPr bwMode="auto">
                <a:xfrm rot="10836302">
                  <a:off x="2304" y="3408"/>
                  <a:ext cx="390" cy="574"/>
                </a:xfrm>
                <a:custGeom>
                  <a:avLst/>
                  <a:gdLst/>
                  <a:ahLst/>
                  <a:cxnLst>
                    <a:cxn ang="0">
                      <a:pos x="344" y="0"/>
                    </a:cxn>
                    <a:cxn ang="0">
                      <a:pos x="56" y="192"/>
                    </a:cxn>
                    <a:cxn ang="0">
                      <a:pos x="8" y="576"/>
                    </a:cxn>
                  </a:cxnLst>
                  <a:rect l="0" t="0" r="r" b="b"/>
                  <a:pathLst>
                    <a:path w="344" h="576">
                      <a:moveTo>
                        <a:pt x="344" y="0"/>
                      </a:moveTo>
                      <a:cubicBezTo>
                        <a:pt x="228" y="48"/>
                        <a:pt x="112" y="96"/>
                        <a:pt x="56" y="192"/>
                      </a:cubicBezTo>
                      <a:cubicBezTo>
                        <a:pt x="0" y="288"/>
                        <a:pt x="4" y="432"/>
                        <a:pt x="8" y="57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1" name="Freeform 123"/>
                <p:cNvSpPr>
                  <a:spLocks/>
                </p:cNvSpPr>
                <p:nvPr/>
              </p:nvSpPr>
              <p:spPr bwMode="auto">
                <a:xfrm rot="10836302">
                  <a:off x="2351" y="3219"/>
                  <a:ext cx="480" cy="765"/>
                </a:xfrm>
                <a:custGeom>
                  <a:avLst/>
                  <a:gdLst/>
                  <a:ahLst/>
                  <a:cxnLst>
                    <a:cxn ang="0">
                      <a:pos x="480" y="0"/>
                    </a:cxn>
                    <a:cxn ang="0">
                      <a:pos x="96" y="192"/>
                    </a:cxn>
                    <a:cxn ang="0">
                      <a:pos x="0" y="816"/>
                    </a:cxn>
                  </a:cxnLst>
                  <a:rect l="0" t="0" r="r" b="b"/>
                  <a:pathLst>
                    <a:path w="480" h="816">
                      <a:moveTo>
                        <a:pt x="480" y="0"/>
                      </a:moveTo>
                      <a:cubicBezTo>
                        <a:pt x="328" y="28"/>
                        <a:pt x="176" y="56"/>
                        <a:pt x="96" y="192"/>
                      </a:cubicBezTo>
                      <a:cubicBezTo>
                        <a:pt x="16" y="328"/>
                        <a:pt x="8" y="572"/>
                        <a:pt x="0" y="81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2" name="Freeform 124"/>
                <p:cNvSpPr>
                  <a:spLocks/>
                </p:cNvSpPr>
                <p:nvPr/>
              </p:nvSpPr>
              <p:spPr bwMode="auto">
                <a:xfrm rot="10836302">
                  <a:off x="2142" y="3598"/>
                  <a:ext cx="112" cy="3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6" y="192"/>
                    </a:cxn>
                    <a:cxn ang="0">
                      <a:pos x="96" y="336"/>
                    </a:cxn>
                  </a:cxnLst>
                  <a:rect l="0" t="0" r="r" b="b"/>
                  <a:pathLst>
                    <a:path w="112" h="336">
                      <a:moveTo>
                        <a:pt x="0" y="0"/>
                      </a:moveTo>
                      <a:cubicBezTo>
                        <a:pt x="40" y="68"/>
                        <a:pt x="80" y="136"/>
                        <a:pt x="96" y="192"/>
                      </a:cubicBezTo>
                      <a:cubicBezTo>
                        <a:pt x="112" y="248"/>
                        <a:pt x="104" y="292"/>
                        <a:pt x="96" y="33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3" name="Freeform 125"/>
                <p:cNvSpPr>
                  <a:spLocks/>
                </p:cNvSpPr>
                <p:nvPr/>
              </p:nvSpPr>
              <p:spPr bwMode="auto">
                <a:xfrm rot="10836302">
                  <a:off x="2301" y="3407"/>
                  <a:ext cx="1" cy="52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28"/>
                    </a:cxn>
                  </a:cxnLst>
                  <a:rect l="0" t="0" r="r" b="b"/>
                  <a:pathLst>
                    <a:path w="1" h="528">
                      <a:moveTo>
                        <a:pt x="0" y="0"/>
                      </a:moveTo>
                      <a:cubicBezTo>
                        <a:pt x="0" y="0"/>
                        <a:pt x="0" y="264"/>
                        <a:pt x="0" y="528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4" name="Freeform 126"/>
                <p:cNvSpPr>
                  <a:spLocks/>
                </p:cNvSpPr>
                <p:nvPr/>
              </p:nvSpPr>
              <p:spPr bwMode="auto">
                <a:xfrm rot="10836302">
                  <a:off x="2351" y="3216"/>
                  <a:ext cx="120" cy="720"/>
                </a:xfrm>
                <a:custGeom>
                  <a:avLst/>
                  <a:gdLst/>
                  <a:ahLst/>
                  <a:cxnLst>
                    <a:cxn ang="0">
                      <a:pos x="168" y="0"/>
                    </a:cxn>
                    <a:cxn ang="0">
                      <a:pos x="24" y="480"/>
                    </a:cxn>
                    <a:cxn ang="0">
                      <a:pos x="24" y="720"/>
                    </a:cxn>
                  </a:cxnLst>
                  <a:rect l="0" t="0" r="r" b="b"/>
                  <a:pathLst>
                    <a:path w="168" h="720">
                      <a:moveTo>
                        <a:pt x="168" y="0"/>
                      </a:moveTo>
                      <a:cubicBezTo>
                        <a:pt x="108" y="180"/>
                        <a:pt x="48" y="360"/>
                        <a:pt x="24" y="480"/>
                      </a:cubicBezTo>
                      <a:cubicBezTo>
                        <a:pt x="0" y="600"/>
                        <a:pt x="12" y="660"/>
                        <a:pt x="24" y="72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5" name="Freeform 127"/>
                <p:cNvSpPr>
                  <a:spLocks/>
                </p:cNvSpPr>
                <p:nvPr/>
              </p:nvSpPr>
              <p:spPr bwMode="auto">
                <a:xfrm rot="10836302">
                  <a:off x="1773" y="3596"/>
                  <a:ext cx="480" cy="3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6" y="96"/>
                    </a:cxn>
                    <a:cxn ang="0">
                      <a:pos x="480" y="432"/>
                    </a:cxn>
                  </a:cxnLst>
                  <a:rect l="0" t="0" r="r" b="b"/>
                  <a:pathLst>
                    <a:path w="480" h="432">
                      <a:moveTo>
                        <a:pt x="0" y="0"/>
                      </a:moveTo>
                      <a:cubicBezTo>
                        <a:pt x="128" y="12"/>
                        <a:pt x="256" y="24"/>
                        <a:pt x="336" y="96"/>
                      </a:cubicBezTo>
                      <a:cubicBezTo>
                        <a:pt x="416" y="168"/>
                        <a:pt x="448" y="300"/>
                        <a:pt x="480" y="43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2016" name="Freeform 128"/>
                <p:cNvSpPr>
                  <a:spLocks/>
                </p:cNvSpPr>
                <p:nvPr/>
              </p:nvSpPr>
              <p:spPr bwMode="auto">
                <a:xfrm rot="10836302">
                  <a:off x="1911" y="3405"/>
                  <a:ext cx="344" cy="57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88" y="288"/>
                    </a:cxn>
                    <a:cxn ang="0">
                      <a:pos x="336" y="576"/>
                    </a:cxn>
                  </a:cxnLst>
                  <a:rect l="0" t="0" r="r" b="b"/>
                  <a:pathLst>
                    <a:path w="344" h="576">
                      <a:moveTo>
                        <a:pt x="0" y="0"/>
                      </a:moveTo>
                      <a:cubicBezTo>
                        <a:pt x="116" y="96"/>
                        <a:pt x="232" y="192"/>
                        <a:pt x="288" y="288"/>
                      </a:cubicBezTo>
                      <a:cubicBezTo>
                        <a:pt x="344" y="384"/>
                        <a:pt x="340" y="480"/>
                        <a:pt x="336" y="57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0"/>
              <p:cNvGrpSpPr>
                <a:grpSpLocks/>
              </p:cNvGrpSpPr>
              <p:nvPr/>
            </p:nvGrpSpPr>
            <p:grpSpPr bwMode="auto">
              <a:xfrm>
                <a:off x="4533" y="3016"/>
                <a:ext cx="347" cy="327"/>
                <a:chOff x="4533" y="3016"/>
                <a:chExt cx="347" cy="327"/>
              </a:xfrm>
            </p:grpSpPr>
            <p:sp>
              <p:nvSpPr>
                <p:cNvPr id="1701990" name="Oval 102"/>
                <p:cNvSpPr>
                  <a:spLocks noChangeArrowheads="1"/>
                </p:cNvSpPr>
                <p:nvPr/>
              </p:nvSpPr>
              <p:spPr bwMode="auto">
                <a:xfrm>
                  <a:off x="4533" y="301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0199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677" y="3016"/>
                  <a:ext cx="20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buFontTx/>
                    <a:buNone/>
                  </a:pPr>
                  <a:r>
                    <a:rPr lang="en-US" sz="2800" b="1">
                      <a:solidFill>
                        <a:schemeClr val="accent1"/>
                      </a:solidFill>
                    </a:rPr>
                    <a:t>s</a:t>
                  </a:r>
                  <a:endParaRPr lang="en-US" sz="2800" b="1" i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4065" y="1908"/>
              <a:ext cx="1056" cy="768"/>
              <a:chOff x="1776" y="2832"/>
              <a:chExt cx="1056" cy="768"/>
            </a:xfrm>
          </p:grpSpPr>
          <p:sp>
            <p:nvSpPr>
              <p:cNvPr id="1701998" name="Freeform 110"/>
              <p:cNvSpPr>
                <a:spLocks/>
              </p:cNvSpPr>
              <p:nvPr/>
            </p:nvSpPr>
            <p:spPr bwMode="auto">
              <a:xfrm>
                <a:off x="2064" y="2880"/>
                <a:ext cx="192" cy="336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48" y="144"/>
                  </a:cxn>
                  <a:cxn ang="0">
                    <a:pos x="0" y="336"/>
                  </a:cxn>
                </a:cxnLst>
                <a:rect l="0" t="0" r="r" b="b"/>
                <a:pathLst>
                  <a:path w="192" h="336">
                    <a:moveTo>
                      <a:pt x="192" y="0"/>
                    </a:moveTo>
                    <a:cubicBezTo>
                      <a:pt x="136" y="44"/>
                      <a:pt x="80" y="88"/>
                      <a:pt x="48" y="144"/>
                    </a:cubicBezTo>
                    <a:cubicBezTo>
                      <a:pt x="16" y="200"/>
                      <a:pt x="8" y="268"/>
                      <a:pt x="0" y="33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99" name="Freeform 111"/>
              <p:cNvSpPr>
                <a:spLocks/>
              </p:cNvSpPr>
              <p:nvPr/>
            </p:nvSpPr>
            <p:spPr bwMode="auto">
              <a:xfrm>
                <a:off x="1912" y="2832"/>
                <a:ext cx="392" cy="576"/>
              </a:xfrm>
              <a:custGeom>
                <a:avLst/>
                <a:gdLst/>
                <a:ahLst/>
                <a:cxnLst>
                  <a:cxn ang="0">
                    <a:pos x="344" y="0"/>
                  </a:cxn>
                  <a:cxn ang="0">
                    <a:pos x="56" y="192"/>
                  </a:cxn>
                  <a:cxn ang="0">
                    <a:pos x="8" y="576"/>
                  </a:cxn>
                </a:cxnLst>
                <a:rect l="0" t="0" r="r" b="b"/>
                <a:pathLst>
                  <a:path w="344" h="576">
                    <a:moveTo>
                      <a:pt x="344" y="0"/>
                    </a:moveTo>
                    <a:cubicBezTo>
                      <a:pt x="228" y="48"/>
                      <a:pt x="112" y="96"/>
                      <a:pt x="56" y="192"/>
                    </a:cubicBezTo>
                    <a:cubicBezTo>
                      <a:pt x="0" y="288"/>
                      <a:pt x="4" y="432"/>
                      <a:pt x="8" y="57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000" name="Freeform 112"/>
              <p:cNvSpPr>
                <a:spLocks/>
              </p:cNvSpPr>
              <p:nvPr/>
            </p:nvSpPr>
            <p:spPr bwMode="auto">
              <a:xfrm>
                <a:off x="1776" y="2832"/>
                <a:ext cx="480" cy="768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96" y="192"/>
                  </a:cxn>
                  <a:cxn ang="0">
                    <a:pos x="0" y="816"/>
                  </a:cxn>
                </a:cxnLst>
                <a:rect l="0" t="0" r="r" b="b"/>
                <a:pathLst>
                  <a:path w="480" h="816">
                    <a:moveTo>
                      <a:pt x="480" y="0"/>
                    </a:moveTo>
                    <a:cubicBezTo>
                      <a:pt x="328" y="28"/>
                      <a:pt x="176" y="56"/>
                      <a:pt x="96" y="192"/>
                    </a:cubicBezTo>
                    <a:cubicBezTo>
                      <a:pt x="16" y="328"/>
                      <a:pt x="8" y="572"/>
                      <a:pt x="0" y="81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001" name="Freeform 113"/>
              <p:cNvSpPr>
                <a:spLocks/>
              </p:cNvSpPr>
              <p:nvPr/>
            </p:nvSpPr>
            <p:spPr bwMode="auto">
              <a:xfrm>
                <a:off x="2352" y="2880"/>
                <a:ext cx="112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192"/>
                  </a:cxn>
                  <a:cxn ang="0">
                    <a:pos x="96" y="336"/>
                  </a:cxn>
                </a:cxnLst>
                <a:rect l="0" t="0" r="r" b="b"/>
                <a:pathLst>
                  <a:path w="112" h="336">
                    <a:moveTo>
                      <a:pt x="0" y="0"/>
                    </a:moveTo>
                    <a:cubicBezTo>
                      <a:pt x="40" y="68"/>
                      <a:pt x="80" y="136"/>
                      <a:pt x="96" y="192"/>
                    </a:cubicBezTo>
                    <a:cubicBezTo>
                      <a:pt x="112" y="248"/>
                      <a:pt x="104" y="292"/>
                      <a:pt x="96" y="336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002" name="Freeform 114"/>
              <p:cNvSpPr>
                <a:spLocks/>
              </p:cNvSpPr>
              <p:nvPr/>
            </p:nvSpPr>
            <p:spPr bwMode="auto">
              <a:xfrm>
                <a:off x="2304" y="2880"/>
                <a:ext cx="1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</a:cxnLst>
                <a:rect l="0" t="0" r="r" b="b"/>
                <a:pathLst>
                  <a:path w="1" h="528">
                    <a:moveTo>
                      <a:pt x="0" y="0"/>
                    </a:moveTo>
                    <a:cubicBezTo>
                      <a:pt x="0" y="0"/>
                      <a:pt x="0" y="264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003" name="Freeform 115"/>
              <p:cNvSpPr>
                <a:spLocks/>
              </p:cNvSpPr>
              <p:nvPr/>
            </p:nvSpPr>
            <p:spPr bwMode="auto">
              <a:xfrm>
                <a:off x="2136" y="2880"/>
                <a:ext cx="120" cy="720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24" y="480"/>
                  </a:cxn>
                  <a:cxn ang="0">
                    <a:pos x="24" y="720"/>
                  </a:cxn>
                </a:cxnLst>
                <a:rect l="0" t="0" r="r" b="b"/>
                <a:pathLst>
                  <a:path w="168" h="720">
                    <a:moveTo>
                      <a:pt x="168" y="0"/>
                    </a:moveTo>
                    <a:cubicBezTo>
                      <a:pt x="108" y="180"/>
                      <a:pt x="48" y="360"/>
                      <a:pt x="24" y="480"/>
                    </a:cubicBezTo>
                    <a:cubicBezTo>
                      <a:pt x="0" y="600"/>
                      <a:pt x="12" y="660"/>
                      <a:pt x="24" y="720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004" name="Freeform 116"/>
              <p:cNvSpPr>
                <a:spLocks/>
              </p:cNvSpPr>
              <p:nvPr/>
            </p:nvSpPr>
            <p:spPr bwMode="auto">
              <a:xfrm>
                <a:off x="2352" y="2832"/>
                <a:ext cx="480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96"/>
                  </a:cxn>
                  <a:cxn ang="0">
                    <a:pos x="480" y="432"/>
                  </a:cxn>
                </a:cxnLst>
                <a:rect l="0" t="0" r="r" b="b"/>
                <a:pathLst>
                  <a:path w="480" h="432">
                    <a:moveTo>
                      <a:pt x="0" y="0"/>
                    </a:moveTo>
                    <a:cubicBezTo>
                      <a:pt x="128" y="12"/>
                      <a:pt x="256" y="24"/>
                      <a:pt x="336" y="96"/>
                    </a:cubicBezTo>
                    <a:cubicBezTo>
                      <a:pt x="416" y="168"/>
                      <a:pt x="448" y="300"/>
                      <a:pt x="480" y="43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2005" name="Freeform 117"/>
              <p:cNvSpPr>
                <a:spLocks/>
              </p:cNvSpPr>
              <p:nvPr/>
            </p:nvSpPr>
            <p:spPr bwMode="auto">
              <a:xfrm>
                <a:off x="2352" y="2832"/>
                <a:ext cx="344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288"/>
                  </a:cxn>
                  <a:cxn ang="0">
                    <a:pos x="336" y="576"/>
                  </a:cxn>
                </a:cxnLst>
                <a:rect l="0" t="0" r="r" b="b"/>
                <a:pathLst>
                  <a:path w="344" h="576">
                    <a:moveTo>
                      <a:pt x="0" y="0"/>
                    </a:moveTo>
                    <a:cubicBezTo>
                      <a:pt x="116" y="96"/>
                      <a:pt x="232" y="192"/>
                      <a:pt x="288" y="288"/>
                    </a:cubicBezTo>
                    <a:cubicBezTo>
                      <a:pt x="344" y="384"/>
                      <a:pt x="340" y="480"/>
                      <a:pt x="336" y="57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4389" y="1620"/>
              <a:ext cx="336" cy="384"/>
              <a:chOff x="4389" y="1672"/>
              <a:chExt cx="336" cy="384"/>
            </a:xfrm>
          </p:grpSpPr>
          <p:sp>
            <p:nvSpPr>
              <p:cNvPr id="1701989" name="Oval 101"/>
              <p:cNvSpPr>
                <a:spLocks noChangeArrowheads="1"/>
              </p:cNvSpPr>
              <p:nvPr/>
            </p:nvSpPr>
            <p:spPr bwMode="auto">
              <a:xfrm>
                <a:off x="4533" y="1864"/>
                <a:ext cx="192" cy="19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92" name="Text Box 104"/>
              <p:cNvSpPr txBox="1">
                <a:spLocks noChangeArrowheads="1"/>
              </p:cNvSpPr>
              <p:nvPr/>
            </p:nvSpPr>
            <p:spPr bwMode="auto">
              <a:xfrm>
                <a:off x="4389" y="1672"/>
                <a:ext cx="1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buFontTx/>
                  <a:buNone/>
                </a:pPr>
                <a:r>
                  <a:rPr lang="en-US" sz="2800" b="1">
                    <a:solidFill>
                      <a:schemeClr val="accent2"/>
                    </a:solidFill>
                  </a:rPr>
                  <a:t>t</a:t>
                </a:r>
                <a:endParaRPr lang="en-US" sz="2800" b="1" i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9" name="Group 140"/>
          <p:cNvGrpSpPr>
            <a:grpSpLocks/>
          </p:cNvGrpSpPr>
          <p:nvPr/>
        </p:nvGrpSpPr>
        <p:grpSpPr bwMode="auto">
          <a:xfrm>
            <a:off x="6096000" y="2124075"/>
            <a:ext cx="871538" cy="3586163"/>
            <a:chOff x="3840" y="1338"/>
            <a:chExt cx="549" cy="2259"/>
          </a:xfrm>
        </p:grpSpPr>
        <p:sp>
          <p:nvSpPr>
            <p:cNvPr id="1702024" name="AutoShape 136"/>
            <p:cNvSpPr>
              <a:spLocks noChangeArrowheads="1"/>
            </p:cNvSpPr>
            <p:nvPr/>
          </p:nvSpPr>
          <p:spPr bwMode="auto">
            <a:xfrm>
              <a:off x="3840" y="1338"/>
              <a:ext cx="549" cy="294"/>
            </a:xfrm>
            <a:prstGeom prst="wedgeRectCallout">
              <a:avLst>
                <a:gd name="adj1" fmla="val 15208"/>
                <a:gd name="adj2" fmla="val 17414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b="1"/>
                <a:t>D</a:t>
              </a:r>
              <a:r>
                <a:rPr lang="en-US" b="1" baseline="-25000"/>
                <a:t>p</a:t>
              </a:r>
              <a:r>
                <a:rPr lang="en-US" b="1" i="0"/>
                <a:t>(</a:t>
              </a:r>
              <a:r>
                <a:rPr lang="en-US" b="1"/>
                <a:t>0</a:t>
              </a:r>
              <a:r>
                <a:rPr lang="en-US" b="1" i="0"/>
                <a:t>)</a:t>
              </a:r>
              <a:endParaRPr lang="en-US"/>
            </a:p>
          </p:txBody>
        </p:sp>
        <p:sp>
          <p:nvSpPr>
            <p:cNvPr id="1702025" name="AutoShape 137"/>
            <p:cNvSpPr>
              <a:spLocks noChangeArrowheads="1"/>
            </p:cNvSpPr>
            <p:nvPr/>
          </p:nvSpPr>
          <p:spPr bwMode="auto">
            <a:xfrm>
              <a:off x="3840" y="3303"/>
              <a:ext cx="549" cy="294"/>
            </a:xfrm>
            <a:prstGeom prst="wedgeRectCallout">
              <a:avLst>
                <a:gd name="adj1" fmla="val 18486"/>
                <a:gd name="adj2" fmla="val -14659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b="1"/>
                <a:t>D</a:t>
              </a:r>
              <a:r>
                <a:rPr lang="en-US" b="1" baseline="-25000"/>
                <a:t>p</a:t>
              </a:r>
              <a:r>
                <a:rPr lang="en-US" b="1" i="0"/>
                <a:t>(</a:t>
              </a:r>
              <a:r>
                <a:rPr lang="en-US" b="1"/>
                <a:t>1</a:t>
              </a:r>
              <a:r>
                <a:rPr lang="en-US" b="1" i="0"/>
                <a:t>)</a:t>
              </a:r>
              <a:endParaRPr lang="en-US"/>
            </a:p>
          </p:txBody>
        </p:sp>
      </p:grp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6324600" y="3657600"/>
            <a:ext cx="1981200" cy="762000"/>
            <a:chOff x="1680" y="3168"/>
            <a:chExt cx="1248" cy="480"/>
          </a:xfrm>
        </p:grpSpPr>
        <p:sp>
          <p:nvSpPr>
            <p:cNvPr id="1701967" name="Line 79"/>
            <p:cNvSpPr>
              <a:spLocks noChangeShapeType="1"/>
            </p:cNvSpPr>
            <p:nvPr/>
          </p:nvSpPr>
          <p:spPr bwMode="auto">
            <a:xfrm flipH="1">
              <a:off x="1776" y="3216"/>
              <a:ext cx="288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68" name="Line 80"/>
            <p:cNvSpPr>
              <a:spLocks noChangeShapeType="1"/>
            </p:cNvSpPr>
            <p:nvPr/>
          </p:nvSpPr>
          <p:spPr bwMode="auto">
            <a:xfrm flipH="1">
              <a:off x="2304" y="3216"/>
              <a:ext cx="144" cy="192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69" name="Line 81"/>
            <p:cNvSpPr>
              <a:spLocks noChangeShapeType="1"/>
            </p:cNvSpPr>
            <p:nvPr/>
          </p:nvSpPr>
          <p:spPr bwMode="auto">
            <a:xfrm flipH="1">
              <a:off x="2544" y="3216"/>
              <a:ext cx="288" cy="384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0" name="Line 82"/>
            <p:cNvSpPr>
              <a:spLocks noChangeShapeType="1"/>
            </p:cNvSpPr>
            <p:nvPr/>
          </p:nvSpPr>
          <p:spPr bwMode="auto">
            <a:xfrm>
              <a:off x="2160" y="3600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1" name="Line 83"/>
            <p:cNvSpPr>
              <a:spLocks noChangeShapeType="1"/>
            </p:cNvSpPr>
            <p:nvPr/>
          </p:nvSpPr>
          <p:spPr bwMode="auto">
            <a:xfrm>
              <a:off x="1920" y="3408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2" name="Line 84"/>
            <p:cNvSpPr>
              <a:spLocks noChangeShapeType="1"/>
            </p:cNvSpPr>
            <p:nvPr/>
          </p:nvSpPr>
          <p:spPr bwMode="auto">
            <a:xfrm>
              <a:off x="2064" y="3216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3" name="Line 85"/>
            <p:cNvSpPr>
              <a:spLocks noChangeShapeType="1"/>
            </p:cNvSpPr>
            <p:nvPr/>
          </p:nvSpPr>
          <p:spPr bwMode="auto">
            <a:xfrm flipH="1">
              <a:off x="1776" y="3216"/>
              <a:ext cx="288" cy="384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4" name="Line 86"/>
            <p:cNvSpPr>
              <a:spLocks noChangeShapeType="1"/>
            </p:cNvSpPr>
            <p:nvPr/>
          </p:nvSpPr>
          <p:spPr bwMode="auto">
            <a:xfrm>
              <a:off x="1776" y="3600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5" name="Line 87"/>
            <p:cNvSpPr>
              <a:spLocks noChangeShapeType="1"/>
            </p:cNvSpPr>
            <p:nvPr/>
          </p:nvSpPr>
          <p:spPr bwMode="auto">
            <a:xfrm>
              <a:off x="2304" y="3408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6" name="Line 88"/>
            <p:cNvSpPr>
              <a:spLocks noChangeShapeType="1"/>
            </p:cNvSpPr>
            <p:nvPr/>
          </p:nvSpPr>
          <p:spPr bwMode="auto">
            <a:xfrm>
              <a:off x="2448" y="3216"/>
              <a:ext cx="384" cy="0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1977" name="Line 89"/>
            <p:cNvSpPr>
              <a:spLocks noChangeShapeType="1"/>
            </p:cNvSpPr>
            <p:nvPr/>
          </p:nvSpPr>
          <p:spPr bwMode="auto">
            <a:xfrm flipH="1">
              <a:off x="2160" y="3408"/>
              <a:ext cx="144" cy="192"/>
            </a:xfrm>
            <a:prstGeom prst="line">
              <a:avLst/>
            </a:prstGeom>
            <a:noFill/>
            <a:ln w="38100">
              <a:solidFill>
                <a:srgbClr val="E4B7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1680" y="3168"/>
              <a:ext cx="1248" cy="480"/>
              <a:chOff x="2256" y="1536"/>
              <a:chExt cx="1248" cy="480"/>
            </a:xfrm>
          </p:grpSpPr>
          <p:sp>
            <p:nvSpPr>
              <p:cNvPr id="1701979" name="Oval 91"/>
              <p:cNvSpPr>
                <a:spLocks noChangeArrowheads="1"/>
              </p:cNvSpPr>
              <p:nvPr/>
            </p:nvSpPr>
            <p:spPr bwMode="auto">
              <a:xfrm>
                <a:off x="2544" y="1536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0" name="Oval 92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1" name="Oval 93"/>
              <p:cNvSpPr>
                <a:spLocks noChangeArrowheads="1"/>
              </p:cNvSpPr>
              <p:nvPr/>
            </p:nvSpPr>
            <p:spPr bwMode="auto">
              <a:xfrm>
                <a:off x="2256" y="1920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2" name="Oval 94"/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3" name="Oval 95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4" name="Oval 96"/>
              <p:cNvSpPr>
                <a:spLocks noChangeArrowheads="1"/>
              </p:cNvSpPr>
              <p:nvPr/>
            </p:nvSpPr>
            <p:spPr bwMode="auto">
              <a:xfrm>
                <a:off x="2640" y="1920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5" name="Oval 97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6" name="Oval 98"/>
              <p:cNvSpPr>
                <a:spLocks noChangeArrowheads="1"/>
              </p:cNvSpPr>
              <p:nvPr/>
            </p:nvSpPr>
            <p:spPr bwMode="auto">
              <a:xfrm>
                <a:off x="3168" y="1728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1987" name="Oval 99"/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192" cy="96"/>
              </a:xfrm>
              <a:prstGeom prst="ellipse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0C6B9-6BF4-4B87-9146-1D2CD2CE9E6A}" type="slidenum">
              <a:rPr lang="en-US"/>
              <a:pPr/>
              <a:t>11</a:t>
            </a:fld>
            <a:endParaRPr 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70435" name="Rectangle 3"/>
          <p:cNvSpPr>
            <a:spLocks noChangeArrowheads="1"/>
          </p:cNvSpPr>
          <p:nvPr/>
        </p:nvSpPr>
        <p:spPr bwMode="auto">
          <a:xfrm>
            <a:off x="307975" y="1600200"/>
            <a:ext cx="8588375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/>
              <a:t>For clarity, let’s look at 1 dimensional example but everything works in 2 or higher dimensions. Suppose our image has 4 pixels: </a:t>
            </a:r>
          </a:p>
        </p:txBody>
      </p:sp>
      <p:grpSp>
        <p:nvGrpSpPr>
          <p:cNvPr id="1170436" name="Group 4"/>
          <p:cNvGrpSpPr>
            <a:grpSpLocks/>
          </p:cNvGrpSpPr>
          <p:nvPr/>
        </p:nvGrpSpPr>
        <p:grpSpPr bwMode="auto">
          <a:xfrm>
            <a:off x="798513" y="4945063"/>
            <a:ext cx="3309937" cy="909637"/>
            <a:chOff x="1891" y="3272"/>
            <a:chExt cx="2085" cy="573"/>
          </a:xfrm>
        </p:grpSpPr>
        <p:sp>
          <p:nvSpPr>
            <p:cNvPr id="1170437" name="Freeform 5"/>
            <p:cNvSpPr>
              <a:spLocks/>
            </p:cNvSpPr>
            <p:nvPr/>
          </p:nvSpPr>
          <p:spPr bwMode="auto">
            <a:xfrm flipV="1">
              <a:off x="1891" y="3306"/>
              <a:ext cx="831" cy="491"/>
            </a:xfrm>
            <a:custGeom>
              <a:avLst/>
              <a:gdLst/>
              <a:ahLst/>
              <a:cxnLst>
                <a:cxn ang="0">
                  <a:pos x="1565" y="0"/>
                </a:cxn>
                <a:cxn ang="0">
                  <a:pos x="1021" y="106"/>
                </a:cxn>
                <a:cxn ang="0">
                  <a:pos x="413" y="349"/>
                </a:cxn>
                <a:cxn ang="0">
                  <a:pos x="0" y="835"/>
                </a:cxn>
              </a:cxnLst>
              <a:rect l="0" t="0" r="r" b="b"/>
              <a:pathLst>
                <a:path w="1565" h="835">
                  <a:moveTo>
                    <a:pt x="1565" y="0"/>
                  </a:moveTo>
                  <a:cubicBezTo>
                    <a:pt x="1389" y="24"/>
                    <a:pt x="1213" y="48"/>
                    <a:pt x="1021" y="106"/>
                  </a:cubicBezTo>
                  <a:cubicBezTo>
                    <a:pt x="829" y="164"/>
                    <a:pt x="583" y="228"/>
                    <a:pt x="413" y="349"/>
                  </a:cubicBezTo>
                  <a:cubicBezTo>
                    <a:pt x="243" y="470"/>
                    <a:pt x="69" y="749"/>
                    <a:pt x="0" y="835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38" name="Freeform 6"/>
            <p:cNvSpPr>
              <a:spLocks/>
            </p:cNvSpPr>
            <p:nvPr/>
          </p:nvSpPr>
          <p:spPr bwMode="auto">
            <a:xfrm flipH="1" flipV="1">
              <a:off x="3081" y="3282"/>
              <a:ext cx="895" cy="563"/>
            </a:xfrm>
            <a:custGeom>
              <a:avLst/>
              <a:gdLst/>
              <a:ahLst/>
              <a:cxnLst>
                <a:cxn ang="0">
                  <a:pos x="1565" y="0"/>
                </a:cxn>
                <a:cxn ang="0">
                  <a:pos x="1021" y="106"/>
                </a:cxn>
                <a:cxn ang="0">
                  <a:pos x="413" y="349"/>
                </a:cxn>
                <a:cxn ang="0">
                  <a:pos x="0" y="835"/>
                </a:cxn>
              </a:cxnLst>
              <a:rect l="0" t="0" r="r" b="b"/>
              <a:pathLst>
                <a:path w="1565" h="835">
                  <a:moveTo>
                    <a:pt x="1565" y="0"/>
                  </a:moveTo>
                  <a:cubicBezTo>
                    <a:pt x="1389" y="24"/>
                    <a:pt x="1213" y="48"/>
                    <a:pt x="1021" y="106"/>
                  </a:cubicBezTo>
                  <a:cubicBezTo>
                    <a:pt x="829" y="164"/>
                    <a:pt x="583" y="228"/>
                    <a:pt x="413" y="349"/>
                  </a:cubicBezTo>
                  <a:cubicBezTo>
                    <a:pt x="243" y="470"/>
                    <a:pt x="69" y="749"/>
                    <a:pt x="0" y="835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39" name="Freeform 7"/>
            <p:cNvSpPr>
              <a:spLocks/>
            </p:cNvSpPr>
            <p:nvPr/>
          </p:nvSpPr>
          <p:spPr bwMode="auto">
            <a:xfrm flipV="1">
              <a:off x="2410" y="3279"/>
              <a:ext cx="330" cy="39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163" y="219"/>
                </a:cxn>
                <a:cxn ang="0">
                  <a:pos x="33" y="487"/>
                </a:cxn>
                <a:cxn ang="0">
                  <a:pos x="0" y="730"/>
                </a:cxn>
              </a:cxnLst>
              <a:rect l="0" t="0" r="r" b="b"/>
              <a:pathLst>
                <a:path w="398" h="730">
                  <a:moveTo>
                    <a:pt x="398" y="0"/>
                  </a:moveTo>
                  <a:cubicBezTo>
                    <a:pt x="311" y="69"/>
                    <a:pt x="224" y="138"/>
                    <a:pt x="163" y="219"/>
                  </a:cubicBezTo>
                  <a:cubicBezTo>
                    <a:pt x="102" y="300"/>
                    <a:pt x="60" y="402"/>
                    <a:pt x="33" y="487"/>
                  </a:cubicBezTo>
                  <a:cubicBezTo>
                    <a:pt x="6" y="572"/>
                    <a:pt x="5" y="688"/>
                    <a:pt x="0" y="7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40" name="Freeform 8"/>
            <p:cNvSpPr>
              <a:spLocks/>
            </p:cNvSpPr>
            <p:nvPr/>
          </p:nvSpPr>
          <p:spPr bwMode="auto">
            <a:xfrm flipH="1" flipV="1">
              <a:off x="3062" y="3272"/>
              <a:ext cx="376" cy="38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163" y="219"/>
                </a:cxn>
                <a:cxn ang="0">
                  <a:pos x="33" y="487"/>
                </a:cxn>
                <a:cxn ang="0">
                  <a:pos x="0" y="730"/>
                </a:cxn>
              </a:cxnLst>
              <a:rect l="0" t="0" r="r" b="b"/>
              <a:pathLst>
                <a:path w="398" h="730">
                  <a:moveTo>
                    <a:pt x="398" y="0"/>
                  </a:moveTo>
                  <a:cubicBezTo>
                    <a:pt x="311" y="69"/>
                    <a:pt x="224" y="138"/>
                    <a:pt x="163" y="219"/>
                  </a:cubicBezTo>
                  <a:cubicBezTo>
                    <a:pt x="102" y="300"/>
                    <a:pt x="60" y="402"/>
                    <a:pt x="33" y="487"/>
                  </a:cubicBezTo>
                  <a:cubicBezTo>
                    <a:pt x="6" y="572"/>
                    <a:pt x="5" y="688"/>
                    <a:pt x="0" y="7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0441" name="Group 9"/>
          <p:cNvGrpSpPr>
            <a:grpSpLocks/>
          </p:cNvGrpSpPr>
          <p:nvPr/>
        </p:nvGrpSpPr>
        <p:grpSpPr bwMode="auto">
          <a:xfrm>
            <a:off x="742950" y="3667125"/>
            <a:ext cx="3344863" cy="938213"/>
            <a:chOff x="1856" y="2467"/>
            <a:chExt cx="2107" cy="591"/>
          </a:xfrm>
        </p:grpSpPr>
        <p:sp>
          <p:nvSpPr>
            <p:cNvPr id="1170442" name="Freeform 10"/>
            <p:cNvSpPr>
              <a:spLocks/>
            </p:cNvSpPr>
            <p:nvPr/>
          </p:nvSpPr>
          <p:spPr bwMode="auto">
            <a:xfrm>
              <a:off x="1856" y="2470"/>
              <a:ext cx="904" cy="555"/>
            </a:xfrm>
            <a:custGeom>
              <a:avLst/>
              <a:gdLst/>
              <a:ahLst/>
              <a:cxnLst>
                <a:cxn ang="0">
                  <a:pos x="1565" y="0"/>
                </a:cxn>
                <a:cxn ang="0">
                  <a:pos x="1021" y="106"/>
                </a:cxn>
                <a:cxn ang="0">
                  <a:pos x="413" y="349"/>
                </a:cxn>
                <a:cxn ang="0">
                  <a:pos x="0" y="835"/>
                </a:cxn>
              </a:cxnLst>
              <a:rect l="0" t="0" r="r" b="b"/>
              <a:pathLst>
                <a:path w="1565" h="835">
                  <a:moveTo>
                    <a:pt x="1565" y="0"/>
                  </a:moveTo>
                  <a:cubicBezTo>
                    <a:pt x="1389" y="24"/>
                    <a:pt x="1213" y="48"/>
                    <a:pt x="1021" y="106"/>
                  </a:cubicBezTo>
                  <a:cubicBezTo>
                    <a:pt x="829" y="164"/>
                    <a:pt x="583" y="228"/>
                    <a:pt x="413" y="349"/>
                  </a:cubicBezTo>
                  <a:cubicBezTo>
                    <a:pt x="243" y="470"/>
                    <a:pt x="69" y="749"/>
                    <a:pt x="0" y="83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43" name="Freeform 11"/>
            <p:cNvSpPr>
              <a:spLocks/>
            </p:cNvSpPr>
            <p:nvPr/>
          </p:nvSpPr>
          <p:spPr bwMode="auto">
            <a:xfrm flipH="1">
              <a:off x="3050" y="2467"/>
              <a:ext cx="913" cy="573"/>
            </a:xfrm>
            <a:custGeom>
              <a:avLst/>
              <a:gdLst/>
              <a:ahLst/>
              <a:cxnLst>
                <a:cxn ang="0">
                  <a:pos x="1565" y="0"/>
                </a:cxn>
                <a:cxn ang="0">
                  <a:pos x="1021" y="106"/>
                </a:cxn>
                <a:cxn ang="0">
                  <a:pos x="413" y="349"/>
                </a:cxn>
                <a:cxn ang="0">
                  <a:pos x="0" y="835"/>
                </a:cxn>
              </a:cxnLst>
              <a:rect l="0" t="0" r="r" b="b"/>
              <a:pathLst>
                <a:path w="1565" h="835">
                  <a:moveTo>
                    <a:pt x="1565" y="0"/>
                  </a:moveTo>
                  <a:cubicBezTo>
                    <a:pt x="1389" y="24"/>
                    <a:pt x="1213" y="48"/>
                    <a:pt x="1021" y="106"/>
                  </a:cubicBezTo>
                  <a:cubicBezTo>
                    <a:pt x="829" y="164"/>
                    <a:pt x="583" y="228"/>
                    <a:pt x="413" y="349"/>
                  </a:cubicBezTo>
                  <a:cubicBezTo>
                    <a:pt x="243" y="470"/>
                    <a:pt x="69" y="749"/>
                    <a:pt x="0" y="83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44" name="Freeform 12"/>
            <p:cNvSpPr>
              <a:spLocks/>
            </p:cNvSpPr>
            <p:nvPr/>
          </p:nvSpPr>
          <p:spPr bwMode="auto">
            <a:xfrm>
              <a:off x="2419" y="2525"/>
              <a:ext cx="329" cy="529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163" y="219"/>
                </a:cxn>
                <a:cxn ang="0">
                  <a:pos x="33" y="487"/>
                </a:cxn>
                <a:cxn ang="0">
                  <a:pos x="0" y="730"/>
                </a:cxn>
              </a:cxnLst>
              <a:rect l="0" t="0" r="r" b="b"/>
              <a:pathLst>
                <a:path w="398" h="730">
                  <a:moveTo>
                    <a:pt x="398" y="0"/>
                  </a:moveTo>
                  <a:cubicBezTo>
                    <a:pt x="311" y="69"/>
                    <a:pt x="224" y="138"/>
                    <a:pt x="163" y="219"/>
                  </a:cubicBezTo>
                  <a:cubicBezTo>
                    <a:pt x="102" y="300"/>
                    <a:pt x="60" y="402"/>
                    <a:pt x="33" y="487"/>
                  </a:cubicBezTo>
                  <a:cubicBezTo>
                    <a:pt x="6" y="572"/>
                    <a:pt x="5" y="688"/>
                    <a:pt x="0" y="73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45" name="Freeform 13"/>
            <p:cNvSpPr>
              <a:spLocks/>
            </p:cNvSpPr>
            <p:nvPr/>
          </p:nvSpPr>
          <p:spPr bwMode="auto">
            <a:xfrm flipH="1">
              <a:off x="3125" y="2538"/>
              <a:ext cx="312" cy="520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163" y="219"/>
                </a:cxn>
                <a:cxn ang="0">
                  <a:pos x="33" y="487"/>
                </a:cxn>
                <a:cxn ang="0">
                  <a:pos x="0" y="730"/>
                </a:cxn>
              </a:cxnLst>
              <a:rect l="0" t="0" r="r" b="b"/>
              <a:pathLst>
                <a:path w="398" h="730">
                  <a:moveTo>
                    <a:pt x="398" y="0"/>
                  </a:moveTo>
                  <a:cubicBezTo>
                    <a:pt x="311" y="69"/>
                    <a:pt x="224" y="138"/>
                    <a:pt x="163" y="219"/>
                  </a:cubicBezTo>
                  <a:cubicBezTo>
                    <a:pt x="102" y="300"/>
                    <a:pt x="60" y="402"/>
                    <a:pt x="33" y="487"/>
                  </a:cubicBezTo>
                  <a:cubicBezTo>
                    <a:pt x="6" y="572"/>
                    <a:pt x="5" y="688"/>
                    <a:pt x="0" y="73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0446" name="Group 14"/>
          <p:cNvGrpSpPr>
            <a:grpSpLocks/>
          </p:cNvGrpSpPr>
          <p:nvPr/>
        </p:nvGrpSpPr>
        <p:grpSpPr bwMode="auto">
          <a:xfrm>
            <a:off x="3649663" y="2278063"/>
            <a:ext cx="1987550" cy="500062"/>
            <a:chOff x="2299" y="1802"/>
            <a:chExt cx="1252" cy="315"/>
          </a:xfrm>
        </p:grpSpPr>
        <p:grpSp>
          <p:nvGrpSpPr>
            <p:cNvPr id="1170447" name="Group 15"/>
            <p:cNvGrpSpPr>
              <a:grpSpLocks/>
            </p:cNvGrpSpPr>
            <p:nvPr/>
          </p:nvGrpSpPr>
          <p:grpSpPr bwMode="auto">
            <a:xfrm>
              <a:off x="2299" y="1811"/>
              <a:ext cx="249" cy="288"/>
              <a:chOff x="965" y="1548"/>
              <a:chExt cx="249" cy="288"/>
            </a:xfrm>
          </p:grpSpPr>
          <p:sp>
            <p:nvSpPr>
              <p:cNvPr id="1170448" name="Rectangle 16"/>
              <p:cNvSpPr>
                <a:spLocks noChangeArrowheads="1"/>
              </p:cNvSpPr>
              <p:nvPr/>
            </p:nvSpPr>
            <p:spPr bwMode="auto">
              <a:xfrm>
                <a:off x="965" y="1606"/>
                <a:ext cx="249" cy="2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49" name="Text Box 17"/>
              <p:cNvSpPr txBox="1">
                <a:spLocks noChangeArrowheads="1"/>
              </p:cNvSpPr>
              <p:nvPr/>
            </p:nvSpPr>
            <p:spPr bwMode="auto">
              <a:xfrm>
                <a:off x="997" y="154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p</a:t>
                </a:r>
              </a:p>
            </p:txBody>
          </p:sp>
        </p:grpSp>
        <p:grpSp>
          <p:nvGrpSpPr>
            <p:cNvPr id="1170450" name="Group 18"/>
            <p:cNvGrpSpPr>
              <a:grpSpLocks/>
            </p:cNvGrpSpPr>
            <p:nvPr/>
          </p:nvGrpSpPr>
          <p:grpSpPr bwMode="auto">
            <a:xfrm>
              <a:off x="2974" y="1829"/>
              <a:ext cx="248" cy="288"/>
              <a:chOff x="2913" y="1564"/>
              <a:chExt cx="248" cy="288"/>
            </a:xfrm>
          </p:grpSpPr>
          <p:sp>
            <p:nvSpPr>
              <p:cNvPr id="1170451" name="Rectangle 19"/>
              <p:cNvSpPr>
                <a:spLocks noChangeArrowheads="1"/>
              </p:cNvSpPr>
              <p:nvPr/>
            </p:nvSpPr>
            <p:spPr bwMode="auto">
              <a:xfrm>
                <a:off x="2913" y="1606"/>
                <a:ext cx="248" cy="2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52" name="Text Box 20"/>
              <p:cNvSpPr txBox="1">
                <a:spLocks noChangeArrowheads="1"/>
              </p:cNvSpPr>
              <p:nvPr/>
            </p:nvSpPr>
            <p:spPr bwMode="auto">
              <a:xfrm>
                <a:off x="2952" y="156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r</a:t>
                </a:r>
              </a:p>
            </p:txBody>
          </p:sp>
        </p:grpSp>
        <p:sp>
          <p:nvSpPr>
            <p:cNvPr id="1170453" name="Rectangle 21"/>
            <p:cNvSpPr>
              <a:spLocks noChangeArrowheads="1"/>
            </p:cNvSpPr>
            <p:nvPr/>
          </p:nvSpPr>
          <p:spPr bwMode="auto">
            <a:xfrm>
              <a:off x="2635" y="1874"/>
              <a:ext cx="249" cy="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54" name="Text Box 22"/>
            <p:cNvSpPr txBox="1">
              <a:spLocks noChangeArrowheads="1"/>
            </p:cNvSpPr>
            <p:nvPr/>
          </p:nvSpPr>
          <p:spPr bwMode="auto">
            <a:xfrm>
              <a:off x="2652" y="18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>
                  <a:solidFill>
                    <a:schemeClr val="bg1"/>
                  </a:solidFill>
                </a:rPr>
                <a:t>q</a:t>
              </a:r>
            </a:p>
          </p:txBody>
        </p:sp>
        <p:grpSp>
          <p:nvGrpSpPr>
            <p:cNvPr id="1170455" name="Group 23"/>
            <p:cNvGrpSpPr>
              <a:grpSpLocks/>
            </p:cNvGrpSpPr>
            <p:nvPr/>
          </p:nvGrpSpPr>
          <p:grpSpPr bwMode="auto">
            <a:xfrm>
              <a:off x="3302" y="1819"/>
              <a:ext cx="249" cy="288"/>
              <a:chOff x="4152" y="1856"/>
              <a:chExt cx="249" cy="288"/>
            </a:xfrm>
          </p:grpSpPr>
          <p:sp>
            <p:nvSpPr>
              <p:cNvPr id="1170456" name="Rectangle 24"/>
              <p:cNvSpPr>
                <a:spLocks noChangeArrowheads="1"/>
              </p:cNvSpPr>
              <p:nvPr/>
            </p:nvSpPr>
            <p:spPr bwMode="auto">
              <a:xfrm>
                <a:off x="4152" y="1899"/>
                <a:ext cx="249" cy="2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57" name="Text Box 25"/>
              <p:cNvSpPr txBox="1">
                <a:spLocks noChangeArrowheads="1"/>
              </p:cNvSpPr>
              <p:nvPr/>
            </p:nvSpPr>
            <p:spPr bwMode="auto">
              <a:xfrm>
                <a:off x="4187" y="1856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</p:grpSp>
      <p:grpSp>
        <p:nvGrpSpPr>
          <p:cNvPr id="1170458" name="Group 26"/>
          <p:cNvGrpSpPr>
            <a:grpSpLocks/>
          </p:cNvGrpSpPr>
          <p:nvPr/>
        </p:nvGrpSpPr>
        <p:grpSpPr bwMode="auto">
          <a:xfrm>
            <a:off x="593725" y="4495800"/>
            <a:ext cx="3752850" cy="514350"/>
            <a:chOff x="1762" y="2989"/>
            <a:chExt cx="2364" cy="324"/>
          </a:xfrm>
        </p:grpSpPr>
        <p:grpSp>
          <p:nvGrpSpPr>
            <p:cNvPr id="1170459" name="Group 27"/>
            <p:cNvGrpSpPr>
              <a:grpSpLocks/>
            </p:cNvGrpSpPr>
            <p:nvPr/>
          </p:nvGrpSpPr>
          <p:grpSpPr bwMode="auto">
            <a:xfrm>
              <a:off x="1762" y="3000"/>
              <a:ext cx="249" cy="288"/>
              <a:chOff x="965" y="1548"/>
              <a:chExt cx="249" cy="288"/>
            </a:xfrm>
          </p:grpSpPr>
          <p:sp>
            <p:nvSpPr>
              <p:cNvPr id="1170460" name="Rectangle 28"/>
              <p:cNvSpPr>
                <a:spLocks noChangeArrowheads="1"/>
              </p:cNvSpPr>
              <p:nvPr/>
            </p:nvSpPr>
            <p:spPr bwMode="auto">
              <a:xfrm>
                <a:off x="965" y="1606"/>
                <a:ext cx="249" cy="2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61" name="Text Box 29"/>
              <p:cNvSpPr txBox="1">
                <a:spLocks noChangeArrowheads="1"/>
              </p:cNvSpPr>
              <p:nvPr/>
            </p:nvSpPr>
            <p:spPr bwMode="auto">
              <a:xfrm>
                <a:off x="997" y="154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p</a:t>
                </a:r>
              </a:p>
            </p:txBody>
          </p:sp>
        </p:grpSp>
        <p:grpSp>
          <p:nvGrpSpPr>
            <p:cNvPr id="1170462" name="Group 30"/>
            <p:cNvGrpSpPr>
              <a:grpSpLocks/>
            </p:cNvGrpSpPr>
            <p:nvPr/>
          </p:nvGrpSpPr>
          <p:grpSpPr bwMode="auto">
            <a:xfrm>
              <a:off x="3307" y="3000"/>
              <a:ext cx="248" cy="288"/>
              <a:chOff x="4958" y="2622"/>
              <a:chExt cx="248" cy="288"/>
            </a:xfrm>
          </p:grpSpPr>
          <p:sp>
            <p:nvSpPr>
              <p:cNvPr id="1170463" name="Rectangle 31"/>
              <p:cNvSpPr>
                <a:spLocks noChangeArrowheads="1"/>
              </p:cNvSpPr>
              <p:nvPr/>
            </p:nvSpPr>
            <p:spPr bwMode="auto">
              <a:xfrm>
                <a:off x="4958" y="2673"/>
                <a:ext cx="248" cy="2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64" name="Text Box 32"/>
              <p:cNvSpPr txBox="1">
                <a:spLocks noChangeArrowheads="1"/>
              </p:cNvSpPr>
              <p:nvPr/>
            </p:nvSpPr>
            <p:spPr bwMode="auto">
              <a:xfrm>
                <a:off x="4997" y="2622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r</a:t>
                </a:r>
              </a:p>
            </p:txBody>
          </p:sp>
        </p:grpSp>
        <p:grpSp>
          <p:nvGrpSpPr>
            <p:cNvPr id="1170465" name="Group 33"/>
            <p:cNvGrpSpPr>
              <a:grpSpLocks/>
            </p:cNvGrpSpPr>
            <p:nvPr/>
          </p:nvGrpSpPr>
          <p:grpSpPr bwMode="auto">
            <a:xfrm>
              <a:off x="2296" y="2989"/>
              <a:ext cx="249" cy="290"/>
              <a:chOff x="2731" y="1898"/>
              <a:chExt cx="249" cy="290"/>
            </a:xfrm>
          </p:grpSpPr>
          <p:sp>
            <p:nvSpPr>
              <p:cNvPr id="1170466" name="Rectangle 34"/>
              <p:cNvSpPr>
                <a:spLocks noChangeArrowheads="1"/>
              </p:cNvSpPr>
              <p:nvPr/>
            </p:nvSpPr>
            <p:spPr bwMode="auto">
              <a:xfrm>
                <a:off x="2731" y="1970"/>
                <a:ext cx="249" cy="2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67" name="Text Box 35"/>
              <p:cNvSpPr txBox="1">
                <a:spLocks noChangeArrowheads="1"/>
              </p:cNvSpPr>
              <p:nvPr/>
            </p:nvSpPr>
            <p:spPr bwMode="auto">
              <a:xfrm>
                <a:off x="2748" y="189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q</a:t>
                </a:r>
              </a:p>
            </p:txBody>
          </p:sp>
        </p:grpSp>
        <p:grpSp>
          <p:nvGrpSpPr>
            <p:cNvPr id="1170468" name="Group 36"/>
            <p:cNvGrpSpPr>
              <a:grpSpLocks/>
            </p:cNvGrpSpPr>
            <p:nvPr/>
          </p:nvGrpSpPr>
          <p:grpSpPr bwMode="auto">
            <a:xfrm>
              <a:off x="3877" y="3025"/>
              <a:ext cx="249" cy="288"/>
              <a:chOff x="4152" y="1856"/>
              <a:chExt cx="249" cy="288"/>
            </a:xfrm>
          </p:grpSpPr>
          <p:sp>
            <p:nvSpPr>
              <p:cNvPr id="1170469" name="Rectangle 37"/>
              <p:cNvSpPr>
                <a:spLocks noChangeArrowheads="1"/>
              </p:cNvSpPr>
              <p:nvPr/>
            </p:nvSpPr>
            <p:spPr bwMode="auto">
              <a:xfrm>
                <a:off x="4152" y="1899"/>
                <a:ext cx="249" cy="2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470" name="Text Box 38"/>
              <p:cNvSpPr txBox="1">
                <a:spLocks noChangeArrowheads="1"/>
              </p:cNvSpPr>
              <p:nvPr/>
            </p:nvSpPr>
            <p:spPr bwMode="auto">
              <a:xfrm>
                <a:off x="4187" y="1856"/>
                <a:ext cx="19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</p:grpSp>
      <p:sp>
        <p:nvSpPr>
          <p:cNvPr id="1170471" name="Line 39"/>
          <p:cNvSpPr>
            <a:spLocks noChangeShapeType="1"/>
          </p:cNvSpPr>
          <p:nvPr/>
        </p:nvSpPr>
        <p:spPr bwMode="auto">
          <a:xfrm>
            <a:off x="1023938" y="4778375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0472" name="Line 40"/>
          <p:cNvSpPr>
            <a:spLocks noChangeShapeType="1"/>
          </p:cNvSpPr>
          <p:nvPr/>
        </p:nvSpPr>
        <p:spPr bwMode="auto">
          <a:xfrm>
            <a:off x="3449638" y="4787900"/>
            <a:ext cx="4651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0473" name="Line 41"/>
          <p:cNvSpPr>
            <a:spLocks noChangeShapeType="1"/>
          </p:cNvSpPr>
          <p:nvPr/>
        </p:nvSpPr>
        <p:spPr bwMode="auto">
          <a:xfrm>
            <a:off x="1830388" y="4765675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0474" name="Rectangle 42"/>
          <p:cNvSpPr>
            <a:spLocks noChangeArrowheads="1"/>
          </p:cNvSpPr>
          <p:nvPr/>
        </p:nvSpPr>
        <p:spPr bwMode="auto">
          <a:xfrm>
            <a:off x="317500" y="2938463"/>
            <a:ext cx="4103688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/>
              <a:t>We build a graph: </a:t>
            </a:r>
          </a:p>
        </p:txBody>
      </p:sp>
      <p:sp>
        <p:nvSpPr>
          <p:cNvPr id="1170475" name="Freeform 43"/>
          <p:cNvSpPr>
            <a:spLocks/>
          </p:cNvSpPr>
          <p:nvPr/>
        </p:nvSpPr>
        <p:spPr bwMode="auto">
          <a:xfrm>
            <a:off x="869950" y="3787775"/>
            <a:ext cx="2932113" cy="203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" y="247"/>
              </a:cxn>
              <a:cxn ang="0">
                <a:pos x="933" y="420"/>
              </a:cxn>
              <a:cxn ang="0">
                <a:pos x="1299" y="914"/>
              </a:cxn>
              <a:cxn ang="0">
                <a:pos x="1847" y="1280"/>
              </a:cxn>
            </a:cxnLst>
            <a:rect l="0" t="0" r="r" b="b"/>
            <a:pathLst>
              <a:path w="1847" h="1280">
                <a:moveTo>
                  <a:pt x="0" y="0"/>
                </a:moveTo>
                <a:cubicBezTo>
                  <a:pt x="86" y="88"/>
                  <a:pt x="173" y="177"/>
                  <a:pt x="329" y="247"/>
                </a:cubicBezTo>
                <a:cubicBezTo>
                  <a:pt x="485" y="317"/>
                  <a:pt x="771" y="309"/>
                  <a:pt x="933" y="420"/>
                </a:cubicBezTo>
                <a:cubicBezTo>
                  <a:pt x="1095" y="531"/>
                  <a:pt x="1147" y="771"/>
                  <a:pt x="1299" y="914"/>
                </a:cubicBezTo>
                <a:cubicBezTo>
                  <a:pt x="1451" y="1057"/>
                  <a:pt x="1756" y="1220"/>
                  <a:pt x="1847" y="1280"/>
                </a:cubicBezTo>
              </a:path>
            </a:pathLst>
          </a:custGeom>
          <a:noFill/>
          <a:ln w="57150" cap="flat" cmpd="sng">
            <a:solidFill>
              <a:srgbClr val="990000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0476" name="Group 44"/>
          <p:cNvGrpSpPr>
            <a:grpSpLocks/>
          </p:cNvGrpSpPr>
          <p:nvPr/>
        </p:nvGrpSpPr>
        <p:grpSpPr bwMode="auto">
          <a:xfrm>
            <a:off x="4635500" y="2932113"/>
            <a:ext cx="4103688" cy="1114425"/>
            <a:chOff x="2920" y="2214"/>
            <a:chExt cx="2585" cy="702"/>
          </a:xfrm>
        </p:grpSpPr>
        <p:sp>
          <p:nvSpPr>
            <p:cNvPr id="1170477" name="Rectangle 45"/>
            <p:cNvSpPr>
              <a:spLocks noChangeArrowheads="1"/>
            </p:cNvSpPr>
            <p:nvPr/>
          </p:nvSpPr>
          <p:spPr bwMode="auto">
            <a:xfrm>
              <a:off x="2920" y="2214"/>
              <a:ext cx="2585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</a:pPr>
              <a:r>
                <a:rPr lang="en-US"/>
                <a:t>The cut in </a:t>
              </a:r>
              <a:r>
                <a:rPr lang="en-US">
                  <a:solidFill>
                    <a:srgbClr val="990000"/>
                  </a:solidFill>
                </a:rPr>
                <a:t>red </a:t>
              </a:r>
              <a:r>
                <a:rPr lang="en-US"/>
                <a:t>corresponds to labeling</a:t>
              </a:r>
            </a:p>
          </p:txBody>
        </p:sp>
        <p:sp>
          <p:nvSpPr>
            <p:cNvPr id="1170478" name="Rectangle 46"/>
            <p:cNvSpPr>
              <a:spLocks noChangeArrowheads="1"/>
            </p:cNvSpPr>
            <p:nvPr/>
          </p:nvSpPr>
          <p:spPr bwMode="auto">
            <a:xfrm>
              <a:off x="3656" y="2693"/>
              <a:ext cx="249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79" name="Rectangle 47"/>
            <p:cNvSpPr>
              <a:spLocks noChangeArrowheads="1"/>
            </p:cNvSpPr>
            <p:nvPr/>
          </p:nvSpPr>
          <p:spPr bwMode="auto">
            <a:xfrm>
              <a:off x="4331" y="2695"/>
              <a:ext cx="248" cy="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80" name="Rectangle 48"/>
            <p:cNvSpPr>
              <a:spLocks noChangeArrowheads="1"/>
            </p:cNvSpPr>
            <p:nvPr/>
          </p:nvSpPr>
          <p:spPr bwMode="auto">
            <a:xfrm>
              <a:off x="3992" y="2698"/>
              <a:ext cx="249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81" name="Rectangle 49"/>
            <p:cNvSpPr>
              <a:spLocks noChangeArrowheads="1"/>
            </p:cNvSpPr>
            <p:nvPr/>
          </p:nvSpPr>
          <p:spPr bwMode="auto">
            <a:xfrm>
              <a:off x="4659" y="2686"/>
              <a:ext cx="249" cy="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0482" name="Freeform 50"/>
          <p:cNvSpPr>
            <a:spLocks/>
          </p:cNvSpPr>
          <p:nvPr/>
        </p:nvSpPr>
        <p:spPr bwMode="auto">
          <a:xfrm>
            <a:off x="1582738" y="3351213"/>
            <a:ext cx="2089150" cy="1146175"/>
          </a:xfrm>
          <a:custGeom>
            <a:avLst/>
            <a:gdLst/>
            <a:ahLst/>
            <a:cxnLst>
              <a:cxn ang="0">
                <a:pos x="1316" y="0"/>
              </a:cxn>
              <a:cxn ang="0">
                <a:pos x="868" y="567"/>
              </a:cxn>
              <a:cxn ang="0">
                <a:pos x="484" y="640"/>
              </a:cxn>
              <a:cxn ang="0">
                <a:pos x="0" y="73"/>
              </a:cxn>
            </a:cxnLst>
            <a:rect l="0" t="0" r="r" b="b"/>
            <a:pathLst>
              <a:path w="1316" h="722">
                <a:moveTo>
                  <a:pt x="1316" y="0"/>
                </a:moveTo>
                <a:cubicBezTo>
                  <a:pt x="1161" y="230"/>
                  <a:pt x="1007" y="460"/>
                  <a:pt x="868" y="567"/>
                </a:cubicBezTo>
                <a:cubicBezTo>
                  <a:pt x="729" y="674"/>
                  <a:pt x="629" y="722"/>
                  <a:pt x="484" y="640"/>
                </a:cubicBezTo>
                <a:cubicBezTo>
                  <a:pt x="339" y="558"/>
                  <a:pt x="85" y="166"/>
                  <a:pt x="0" y="73"/>
                </a:cubicBezTo>
              </a:path>
            </a:pathLst>
          </a:custGeom>
          <a:noFill/>
          <a:ln w="38100" cap="rnd" cmpd="sng">
            <a:solidFill>
              <a:srgbClr val="339933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0483" name="Group 51"/>
          <p:cNvGrpSpPr>
            <a:grpSpLocks/>
          </p:cNvGrpSpPr>
          <p:nvPr/>
        </p:nvGrpSpPr>
        <p:grpSpPr bwMode="auto">
          <a:xfrm>
            <a:off x="4645025" y="4427538"/>
            <a:ext cx="4103688" cy="1228725"/>
            <a:chOff x="2926" y="3156"/>
            <a:chExt cx="2585" cy="774"/>
          </a:xfrm>
        </p:grpSpPr>
        <p:sp>
          <p:nvSpPr>
            <p:cNvPr id="1170484" name="Rectangle 52"/>
            <p:cNvSpPr>
              <a:spLocks noChangeArrowheads="1"/>
            </p:cNvSpPr>
            <p:nvPr/>
          </p:nvSpPr>
          <p:spPr bwMode="auto">
            <a:xfrm>
              <a:off x="2926" y="3156"/>
              <a:ext cx="2585" cy="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l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n"/>
              </a:pPr>
              <a:r>
                <a:rPr lang="en-US"/>
                <a:t>The cut in</a:t>
              </a:r>
              <a:r>
                <a:rPr lang="en-US">
                  <a:solidFill>
                    <a:srgbClr val="339933"/>
                  </a:solidFill>
                </a:rPr>
                <a:t> green</a:t>
              </a:r>
              <a:r>
                <a:rPr lang="en-US"/>
                <a:t> corresponds to labeling</a:t>
              </a:r>
            </a:p>
          </p:txBody>
        </p:sp>
        <p:sp>
          <p:nvSpPr>
            <p:cNvPr id="1170485" name="Rectangle 53"/>
            <p:cNvSpPr>
              <a:spLocks noChangeArrowheads="1"/>
            </p:cNvSpPr>
            <p:nvPr/>
          </p:nvSpPr>
          <p:spPr bwMode="auto">
            <a:xfrm>
              <a:off x="3725" y="3707"/>
              <a:ext cx="249" cy="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86" name="Rectangle 54"/>
            <p:cNvSpPr>
              <a:spLocks noChangeArrowheads="1"/>
            </p:cNvSpPr>
            <p:nvPr/>
          </p:nvSpPr>
          <p:spPr bwMode="auto">
            <a:xfrm>
              <a:off x="4400" y="3709"/>
              <a:ext cx="248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87" name="Rectangle 55"/>
            <p:cNvSpPr>
              <a:spLocks noChangeArrowheads="1"/>
            </p:cNvSpPr>
            <p:nvPr/>
          </p:nvSpPr>
          <p:spPr bwMode="auto">
            <a:xfrm>
              <a:off x="4061" y="3712"/>
              <a:ext cx="249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88" name="Rectangle 56"/>
            <p:cNvSpPr>
              <a:spLocks noChangeArrowheads="1"/>
            </p:cNvSpPr>
            <p:nvPr/>
          </p:nvSpPr>
          <p:spPr bwMode="auto">
            <a:xfrm>
              <a:off x="4728" y="3700"/>
              <a:ext cx="249" cy="2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0489" name="Group 57"/>
          <p:cNvGrpSpPr>
            <a:grpSpLocks/>
          </p:cNvGrpSpPr>
          <p:nvPr/>
        </p:nvGrpSpPr>
        <p:grpSpPr bwMode="auto">
          <a:xfrm>
            <a:off x="2143125" y="3352800"/>
            <a:ext cx="792163" cy="695325"/>
            <a:chOff x="1350" y="2479"/>
            <a:chExt cx="499" cy="438"/>
          </a:xfrm>
        </p:grpSpPr>
        <p:sp>
          <p:nvSpPr>
            <p:cNvPr id="1170490" name="AutoShape 58"/>
            <p:cNvSpPr>
              <a:spLocks noChangeArrowheads="1"/>
            </p:cNvSpPr>
            <p:nvPr/>
          </p:nvSpPr>
          <p:spPr bwMode="auto">
            <a:xfrm>
              <a:off x="1374" y="2685"/>
              <a:ext cx="349" cy="232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r>
                <a:rPr lang="en-US">
                  <a:solidFill>
                    <a:schemeClr val="bg1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170491" name="Text Box 59"/>
            <p:cNvSpPr txBox="1">
              <a:spLocks noChangeArrowheads="1"/>
            </p:cNvSpPr>
            <p:nvPr/>
          </p:nvSpPr>
          <p:spPr bwMode="auto">
            <a:xfrm>
              <a:off x="1350" y="2479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800" b="1">
                  <a:latin typeface="Tahoma" pitchFamily="34" charset="0"/>
                </a:rPr>
                <a:t>black</a:t>
              </a:r>
            </a:p>
          </p:txBody>
        </p:sp>
      </p:grpSp>
      <p:grpSp>
        <p:nvGrpSpPr>
          <p:cNvPr id="1170492" name="Group 60"/>
          <p:cNvGrpSpPr>
            <a:grpSpLocks/>
          </p:cNvGrpSpPr>
          <p:nvPr/>
        </p:nvGrpSpPr>
        <p:grpSpPr bwMode="auto">
          <a:xfrm>
            <a:off x="2063750" y="5497513"/>
            <a:ext cx="833438" cy="682625"/>
            <a:chOff x="1300" y="3830"/>
            <a:chExt cx="525" cy="430"/>
          </a:xfrm>
        </p:grpSpPr>
        <p:sp>
          <p:nvSpPr>
            <p:cNvPr id="1170493" name="AutoShape 61"/>
            <p:cNvSpPr>
              <a:spLocks noChangeArrowheads="1"/>
            </p:cNvSpPr>
            <p:nvPr/>
          </p:nvSpPr>
          <p:spPr bwMode="auto">
            <a:xfrm>
              <a:off x="1365" y="3830"/>
              <a:ext cx="349" cy="232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Tx/>
                <a:buNone/>
              </a:pPr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170494" name="Text Box 62"/>
            <p:cNvSpPr txBox="1">
              <a:spLocks noChangeArrowheads="1"/>
            </p:cNvSpPr>
            <p:nvPr/>
          </p:nvSpPr>
          <p:spPr bwMode="auto">
            <a:xfrm>
              <a:off x="1300" y="4029"/>
              <a:ext cx="5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sz="1800" b="1">
                  <a:latin typeface="Tahoma" pitchFamily="34" charset="0"/>
                </a:rPr>
                <a:t>white</a:t>
              </a:r>
            </a:p>
          </p:txBody>
        </p:sp>
      </p:grpSp>
      <p:graphicFrame>
        <p:nvGraphicFramePr>
          <p:cNvPr id="1170495" name="Object 63"/>
          <p:cNvGraphicFramePr>
            <a:graphicFrameLocks noChangeAspect="1"/>
          </p:cNvGraphicFramePr>
          <p:nvPr/>
        </p:nvGraphicFramePr>
        <p:xfrm>
          <a:off x="2667000" y="990600"/>
          <a:ext cx="4097338" cy="628650"/>
        </p:xfrm>
        <a:graphic>
          <a:graphicData uri="http://schemas.openxmlformats.org/presentationml/2006/ole">
            <p:oleObj spid="_x0000_s1170495" name="Equation" r:id="rId4" imgW="26031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5" grpId="0" autoUpdateAnimBg="0"/>
      <p:bldP spid="1170471" grpId="0" animBg="1"/>
      <p:bldP spid="1170472" grpId="0" animBg="1"/>
      <p:bldP spid="1170473" grpId="0" animBg="1"/>
      <p:bldP spid="1170474" grpId="0" autoUpdateAnimBg="0"/>
      <p:bldP spid="1170475" grpId="0" animBg="1"/>
      <p:bldP spid="11704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0A38-CE97-4B4D-9A04-79938500CCF2}" type="slidenum">
              <a:rPr lang="en-US"/>
              <a:pPr/>
              <a:t>12</a:t>
            </a:fld>
            <a:endParaRPr lang="en-US"/>
          </a:p>
        </p:txBody>
      </p:sp>
      <p:sp>
        <p:nvSpPr>
          <p:cNvPr id="173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binary faxes</a:t>
            </a:r>
          </a:p>
        </p:txBody>
      </p:sp>
      <p:sp>
        <p:nvSpPr>
          <p:cNvPr id="173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we really need is a cost function</a:t>
            </a:r>
          </a:p>
          <a:p>
            <a:pPr lvl="1"/>
            <a:r>
              <a:rPr lang="en-US" dirty="0"/>
              <a:t>Suppose that label 1 means “foreground” and label 0 means “background”</a:t>
            </a:r>
          </a:p>
          <a:p>
            <a:r>
              <a:rPr lang="en-US" dirty="0"/>
              <a:t>How do we figure out if a pixel prefers to be in the foreground or background?</a:t>
            </a:r>
          </a:p>
          <a:p>
            <a:pPr lvl="1"/>
            <a:r>
              <a:rPr lang="en-US" dirty="0"/>
              <a:t>Predefined intensities: for instance, the foreground object tends to have intensities in the range 50-75</a:t>
            </a:r>
          </a:p>
          <a:p>
            <a:pPr lvl="2"/>
            <a:r>
              <a:rPr lang="en-US" dirty="0"/>
              <a:t>So if we observed an intensity in this range at p,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(1</a:t>
            </a:r>
            <a:r>
              <a:rPr lang="en-US" dirty="0"/>
              <a:t>) is small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not </a:t>
            </a:r>
            <a:r>
              <a:rPr lang="en-US" dirty="0"/>
              <a:t>image </a:t>
            </a:r>
            <a:r>
              <a:rPr lang="en-US" dirty="0" err="1"/>
              <a:t>thresholding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420E7-E99E-4E34-A7E5-90408F693A68}" type="slidenum">
              <a:rPr lang="en-US"/>
              <a:pPr/>
              <a:t>13</a:t>
            </a:fld>
            <a:endParaRPr lang="en-US"/>
          </a:p>
        </p:txBody>
      </p:sp>
      <p:sp>
        <p:nvSpPr>
          <p:cNvPr id="174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intensity models</a:t>
            </a:r>
          </a:p>
        </p:txBody>
      </p:sp>
      <p:sp>
        <p:nvSpPr>
          <p:cNvPr id="174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compute the range of intensities dynamically rather than statically</a:t>
            </a:r>
          </a:p>
          <a:p>
            <a:pPr lvl="1"/>
            <a:r>
              <a:rPr lang="en-US" dirty="0"/>
              <a:t>Both for foreground and for background</a:t>
            </a:r>
          </a:p>
          <a:p>
            <a:r>
              <a:rPr lang="en-US" dirty="0"/>
              <a:t>User marks some pixels as being foreground, and some as background</a:t>
            </a:r>
          </a:p>
          <a:p>
            <a:pPr lvl="1"/>
            <a:r>
              <a:rPr lang="en-US" dirty="0"/>
              <a:t>Compute a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/>
              <a:t>based on this</a:t>
            </a:r>
          </a:p>
          <a:p>
            <a:pPr lvl="1"/>
            <a:r>
              <a:rPr lang="en-US" dirty="0"/>
              <a:t>For instance,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(1</a:t>
            </a:r>
            <a:r>
              <a:rPr lang="en-US" dirty="0"/>
              <a:t>) is small if p looks like pixels marked as being foreground</a:t>
            </a:r>
          </a:p>
          <a:p>
            <a:r>
              <a:rPr lang="en-US" dirty="0"/>
              <a:t>Based on the resulting segmentation, mark additional 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1D0F8-B0DB-4B33-9A4B-3CFF7DDA3C99}" type="slidenum">
              <a:rPr lang="en-US"/>
              <a:pPr/>
              <a:t>14</a:t>
            </a:fld>
            <a:endParaRPr lang="en-US"/>
          </a:p>
        </p:txBody>
      </p:sp>
      <p:sp>
        <p:nvSpPr>
          <p:cNvPr id="174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serious implementation</a:t>
            </a:r>
          </a:p>
        </p:txBody>
      </p:sp>
      <p:sp>
        <p:nvSpPr>
          <p:cNvPr id="174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basic segmentation algorithm is now in a Microsoft product</a:t>
            </a:r>
          </a:p>
          <a:p>
            <a:pPr lvl="1"/>
            <a:r>
              <a:rPr lang="en-US" dirty="0"/>
              <a:t>SIGGRAPH paper on “</a:t>
            </a:r>
            <a:r>
              <a:rPr lang="en-US" dirty="0" err="1"/>
              <a:t>GrabCut</a:t>
            </a:r>
            <a:r>
              <a:rPr lang="en-US" dirty="0"/>
              <a:t>”</a:t>
            </a:r>
          </a:p>
          <a:p>
            <a:r>
              <a:rPr lang="en-US" dirty="0"/>
              <a:t>Same basic idea, but simpler UI</a:t>
            </a:r>
          </a:p>
          <a:p>
            <a:pPr lvl="1"/>
            <a:r>
              <a:rPr lang="en-US" dirty="0"/>
              <a:t>Assume the background is outside and the foreground is inside a user-supplied box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p</a:t>
            </a:r>
            <a:r>
              <a:rPr lang="en-US" dirty="0" smtClean="0"/>
              <a:t>(1</a:t>
            </a:r>
            <a:r>
              <a:rPr lang="en-US" dirty="0"/>
              <a:t>) is small if p looks like the pixels inside the box, large if like the pixels outside</a:t>
            </a:r>
          </a:p>
          <a:p>
            <a:pPr lvl="1"/>
            <a:r>
              <a:rPr lang="en-US" dirty="0"/>
              <a:t>Create a new segmentation and use it to re-estimate foreground and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11430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  GrabCut</a:t>
            </a:r>
          </a:p>
        </p:txBody>
      </p:sp>
      <p:pic>
        <p:nvPicPr>
          <p:cNvPr id="1708035" name="Picture 3" descr="103_03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388" y="941388"/>
            <a:ext cx="1765300" cy="2247900"/>
          </a:xfrm>
          <a:prstGeom prst="rect">
            <a:avLst/>
          </a:prstGeom>
          <a:noFill/>
        </p:spPr>
      </p:pic>
      <p:sp>
        <p:nvSpPr>
          <p:cNvPr id="1708036" name="Rectangle 4"/>
          <p:cNvSpPr>
            <a:spLocks noChangeArrowheads="1"/>
          </p:cNvSpPr>
          <p:nvPr/>
        </p:nvSpPr>
        <p:spPr bwMode="auto">
          <a:xfrm>
            <a:off x="5154613" y="1447800"/>
            <a:ext cx="736600" cy="1595438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708037" name="Picture 5" descr="102_02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5763" y="2462213"/>
            <a:ext cx="2160587" cy="2811462"/>
          </a:xfrm>
          <a:prstGeom prst="rect">
            <a:avLst/>
          </a:prstGeom>
          <a:noFill/>
        </p:spPr>
      </p:pic>
      <p:sp>
        <p:nvSpPr>
          <p:cNvPr id="1708038" name="Rectangle 6"/>
          <p:cNvSpPr>
            <a:spLocks noChangeArrowheads="1"/>
          </p:cNvSpPr>
          <p:nvPr/>
        </p:nvSpPr>
        <p:spPr bwMode="auto">
          <a:xfrm>
            <a:off x="6754813" y="2801938"/>
            <a:ext cx="1635125" cy="246221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708039" name="Picture 7" descr="103_03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6800" y="3255963"/>
            <a:ext cx="4198938" cy="3181350"/>
          </a:xfrm>
          <a:prstGeom prst="rect">
            <a:avLst/>
          </a:prstGeom>
          <a:noFill/>
        </p:spPr>
      </p:pic>
      <p:pic>
        <p:nvPicPr>
          <p:cNvPr id="1708040" name="Picture 8" descr="te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92463" y="4146550"/>
            <a:ext cx="681037" cy="168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08041" name="Picture 9" descr="te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19613" y="3973513"/>
            <a:ext cx="2033587" cy="2505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08042" name="Picture 10" descr="r8"/>
          <p:cNvPicPr>
            <a:picLocks noChangeAspect="1" noChangeArrowheads="1"/>
          </p:cNvPicPr>
          <p:nvPr/>
        </p:nvPicPr>
        <p:blipFill>
          <a:blip r:embed="rId8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2339975" y="4851400"/>
            <a:ext cx="242888" cy="906463"/>
          </a:xfrm>
          <a:prstGeom prst="rect">
            <a:avLst/>
          </a:prstGeom>
          <a:noFill/>
        </p:spPr>
      </p:pic>
      <p:pic>
        <p:nvPicPr>
          <p:cNvPr id="1708043" name="Picture 11" descr="102_024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20925" y="942975"/>
            <a:ext cx="1811338" cy="2268538"/>
          </a:xfrm>
          <a:prstGeom prst="rect">
            <a:avLst/>
          </a:prstGeom>
          <a:noFill/>
        </p:spPr>
      </p:pic>
      <p:sp>
        <p:nvSpPr>
          <p:cNvPr id="1708044" name="Rectangle 12"/>
          <p:cNvSpPr>
            <a:spLocks noChangeArrowheads="1"/>
          </p:cNvSpPr>
          <p:nvPr/>
        </p:nvSpPr>
        <p:spPr bwMode="auto">
          <a:xfrm>
            <a:off x="2732088" y="1652588"/>
            <a:ext cx="928687" cy="143351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708045" name="Picture 13" descr="102_024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2088" y="2541588"/>
            <a:ext cx="1957387" cy="2586037"/>
          </a:xfrm>
          <a:prstGeom prst="rect">
            <a:avLst/>
          </a:prstGeom>
          <a:noFill/>
        </p:spPr>
      </p:pic>
      <p:sp>
        <p:nvSpPr>
          <p:cNvPr id="1708046" name="Rectangle 14"/>
          <p:cNvSpPr>
            <a:spLocks noChangeArrowheads="1"/>
          </p:cNvSpPr>
          <p:nvPr/>
        </p:nvSpPr>
        <p:spPr bwMode="auto">
          <a:xfrm>
            <a:off x="723900" y="2574925"/>
            <a:ext cx="1100138" cy="250825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1708047" name="Picture 15" descr="r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82888" y="4711700"/>
            <a:ext cx="455612" cy="1004888"/>
          </a:xfrm>
          <a:prstGeom prst="rect">
            <a:avLst/>
          </a:prstGeom>
          <a:noFill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6440488"/>
            <a:ext cx="9144000" cy="417512"/>
            <a:chOff x="0" y="4057"/>
            <a:chExt cx="5760" cy="263"/>
          </a:xfrm>
        </p:grpSpPr>
        <p:pic>
          <p:nvPicPr>
            <p:cNvPr id="1708049" name="Picture 17" descr="MSRClogo"/>
            <p:cNvPicPr>
              <a:picLocks noChangeAspect="1" noChangeArrowheads="1"/>
            </p:cNvPicPr>
            <p:nvPr/>
          </p:nvPicPr>
          <p:blipFill>
            <a:blip r:embed="rId1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0" y="4057"/>
              <a:ext cx="81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8050" name="Line 18"/>
            <p:cNvSpPr>
              <a:spLocks noChangeShapeType="1"/>
            </p:cNvSpPr>
            <p:nvPr/>
          </p:nvSpPr>
          <p:spPr bwMode="auto">
            <a:xfrm>
              <a:off x="703" y="4065"/>
              <a:ext cx="5057" cy="0"/>
            </a:xfrm>
            <a:prstGeom prst="line">
              <a:avLst/>
            </a:prstGeom>
            <a:noFill/>
            <a:ln w="34925">
              <a:solidFill>
                <a:srgbClr val="C8C8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8051" name="Text Box 19"/>
            <p:cNvSpPr txBox="1">
              <a:spLocks noChangeArrowheads="1"/>
            </p:cNvSpPr>
            <p:nvPr/>
          </p:nvSpPr>
          <p:spPr bwMode="auto">
            <a:xfrm>
              <a:off x="996" y="4108"/>
              <a:ext cx="4764" cy="212"/>
            </a:xfrm>
            <a:prstGeom prst="rect">
              <a:avLst/>
            </a:prstGeom>
            <a:noFill/>
            <a:ln w="730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GB" sz="1600" b="1" i="0">
                  <a:solidFill>
                    <a:srgbClr val="B7B7FF"/>
                  </a:solidFill>
                  <a:latin typeface="Arial" charset="0"/>
                </a:rPr>
                <a:t>        </a:t>
              </a:r>
              <a:r>
                <a:rPr lang="en-GB" sz="1600" b="1" i="0">
                  <a:solidFill>
                    <a:srgbClr val="C8C8FF"/>
                  </a:solidFill>
                  <a:latin typeface="Arial" charset="0"/>
                </a:rPr>
                <a:t>GrabCut – Interactive Foreground Extraction</a:t>
              </a:r>
              <a:r>
                <a:rPr lang="en-GB" sz="1600" i="0">
                  <a:solidFill>
                    <a:srgbClr val="7979FF"/>
                  </a:solidFill>
                  <a:latin typeface="Arial" charset="0"/>
                </a:rPr>
                <a:t>    		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036" grpId="0" animBg="1"/>
      <p:bldP spid="1708038" grpId="0" animBg="1"/>
      <p:bldP spid="1708044" grpId="0" animBg="1"/>
      <p:bldP spid="17080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979613"/>
            <a:ext cx="4581525" cy="3059112"/>
            <a:chOff x="288" y="1261"/>
            <a:chExt cx="2886" cy="1927"/>
          </a:xfrm>
        </p:grpSpPr>
        <p:pic>
          <p:nvPicPr>
            <p:cNvPr id="1722371" name="Picture 3" descr="12408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1261"/>
              <a:ext cx="2886" cy="1927"/>
            </a:xfrm>
            <a:prstGeom prst="rect">
              <a:avLst/>
            </a:prstGeom>
            <a:noFill/>
          </p:spPr>
        </p:pic>
        <p:sp>
          <p:nvSpPr>
            <p:cNvPr id="1722372" name="Rectangle 4"/>
            <p:cNvSpPr>
              <a:spLocks noChangeArrowheads="1"/>
            </p:cNvSpPr>
            <p:nvPr/>
          </p:nvSpPr>
          <p:spPr bwMode="auto">
            <a:xfrm>
              <a:off x="408" y="1373"/>
              <a:ext cx="2488" cy="1750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2374" name="Rectangle 6"/>
          <p:cNvSpPr>
            <a:spLocks noChangeArrowheads="1"/>
          </p:cNvSpPr>
          <p:nvPr/>
        </p:nvSpPr>
        <p:spPr bwMode="auto">
          <a:xfrm>
            <a:off x="5626100" y="2157413"/>
            <a:ext cx="2895600" cy="2592387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2375" name="Line 7"/>
          <p:cNvSpPr>
            <a:spLocks noChangeShapeType="1"/>
          </p:cNvSpPr>
          <p:nvPr/>
        </p:nvSpPr>
        <p:spPr bwMode="auto">
          <a:xfrm>
            <a:off x="5624513" y="4686300"/>
            <a:ext cx="0" cy="152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2376" name="Line 8"/>
          <p:cNvSpPr>
            <a:spLocks noChangeShapeType="1"/>
          </p:cNvSpPr>
          <p:nvPr/>
        </p:nvSpPr>
        <p:spPr bwMode="auto">
          <a:xfrm>
            <a:off x="6253163" y="4676775"/>
            <a:ext cx="0" cy="152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2377" name="Line 9"/>
          <p:cNvSpPr>
            <a:spLocks noChangeShapeType="1"/>
          </p:cNvSpPr>
          <p:nvPr/>
        </p:nvSpPr>
        <p:spPr bwMode="auto">
          <a:xfrm>
            <a:off x="6934200" y="4681538"/>
            <a:ext cx="0" cy="152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2378" name="Line 10"/>
          <p:cNvSpPr>
            <a:spLocks noChangeShapeType="1"/>
          </p:cNvSpPr>
          <p:nvPr/>
        </p:nvSpPr>
        <p:spPr bwMode="auto">
          <a:xfrm>
            <a:off x="8520113" y="4662488"/>
            <a:ext cx="0" cy="152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2379" name="Line 11"/>
          <p:cNvSpPr>
            <a:spLocks noChangeShapeType="1"/>
          </p:cNvSpPr>
          <p:nvPr/>
        </p:nvSpPr>
        <p:spPr bwMode="auto">
          <a:xfrm>
            <a:off x="7667625" y="4676775"/>
            <a:ext cx="0" cy="1524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2380" name="Text Box 12"/>
          <p:cNvSpPr txBox="1">
            <a:spLocks noChangeArrowheads="1"/>
          </p:cNvSpPr>
          <p:nvPr/>
        </p:nvSpPr>
        <p:spPr bwMode="auto">
          <a:xfrm>
            <a:off x="6081713" y="4757738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GB" sz="1800" i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722381" name="Text Box 13"/>
          <p:cNvSpPr txBox="1">
            <a:spLocks noChangeArrowheads="1"/>
          </p:cNvSpPr>
          <p:nvPr/>
        </p:nvSpPr>
        <p:spPr bwMode="auto">
          <a:xfrm>
            <a:off x="6791325" y="4762500"/>
            <a:ext cx="49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GB" sz="1800" i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722382" name="Text Box 14"/>
          <p:cNvSpPr txBox="1">
            <a:spLocks noChangeArrowheads="1"/>
          </p:cNvSpPr>
          <p:nvPr/>
        </p:nvSpPr>
        <p:spPr bwMode="auto">
          <a:xfrm>
            <a:off x="7505700" y="4757738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GB" sz="1800" i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722383" name="Text Box 15"/>
          <p:cNvSpPr txBox="1">
            <a:spLocks noChangeArrowheads="1"/>
          </p:cNvSpPr>
          <p:nvPr/>
        </p:nvSpPr>
        <p:spPr bwMode="auto">
          <a:xfrm>
            <a:off x="8348663" y="4757738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GB" sz="1800" i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1981200"/>
            <a:ext cx="5832475" cy="3057525"/>
            <a:chOff x="276" y="1245"/>
            <a:chExt cx="3674" cy="1926"/>
          </a:xfrm>
        </p:grpSpPr>
        <p:pic>
          <p:nvPicPr>
            <p:cNvPr id="1722385" name="Picture 17" descr="t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6" y="1245"/>
              <a:ext cx="2898" cy="1926"/>
            </a:xfrm>
            <a:prstGeom prst="rect">
              <a:avLst/>
            </a:prstGeom>
            <a:noFill/>
          </p:spPr>
        </p:pic>
        <p:sp>
          <p:nvSpPr>
            <p:cNvPr id="1722386" name="Freeform 18"/>
            <p:cNvSpPr>
              <a:spLocks/>
            </p:cNvSpPr>
            <p:nvPr/>
          </p:nvSpPr>
          <p:spPr bwMode="auto">
            <a:xfrm>
              <a:off x="3548" y="1642"/>
              <a:ext cx="402" cy="7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2" y="708"/>
                </a:cxn>
              </a:cxnLst>
              <a:rect l="0" t="0" r="r" b="b"/>
              <a:pathLst>
                <a:path w="402" h="708">
                  <a:moveTo>
                    <a:pt x="0" y="0"/>
                  </a:moveTo>
                  <a:lnTo>
                    <a:pt x="402" y="70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2387" name="Rectangle 19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00800" cy="11430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  Iterated Graph Cuts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6440488"/>
            <a:ext cx="9144000" cy="417512"/>
            <a:chOff x="0" y="4057"/>
            <a:chExt cx="5760" cy="263"/>
          </a:xfrm>
        </p:grpSpPr>
        <p:pic>
          <p:nvPicPr>
            <p:cNvPr id="1722389" name="Picture 21" descr="MSRClogo"/>
            <p:cNvPicPr>
              <a:picLocks noChangeAspect="1" noChangeArrowheads="1"/>
            </p:cNvPicPr>
            <p:nvPr/>
          </p:nvPicPr>
          <p:blipFill>
            <a:blip r:embed="rId5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0" y="4057"/>
              <a:ext cx="81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22390" name="Line 22"/>
            <p:cNvSpPr>
              <a:spLocks noChangeShapeType="1"/>
            </p:cNvSpPr>
            <p:nvPr/>
          </p:nvSpPr>
          <p:spPr bwMode="auto">
            <a:xfrm>
              <a:off x="703" y="4065"/>
              <a:ext cx="5057" cy="0"/>
            </a:xfrm>
            <a:prstGeom prst="line">
              <a:avLst/>
            </a:prstGeom>
            <a:noFill/>
            <a:ln w="34925">
              <a:solidFill>
                <a:srgbClr val="C8C8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2391" name="Text Box 23"/>
            <p:cNvSpPr txBox="1">
              <a:spLocks noChangeArrowheads="1"/>
            </p:cNvSpPr>
            <p:nvPr/>
          </p:nvSpPr>
          <p:spPr bwMode="auto">
            <a:xfrm>
              <a:off x="996" y="4108"/>
              <a:ext cx="4764" cy="212"/>
            </a:xfrm>
            <a:prstGeom prst="rect">
              <a:avLst/>
            </a:prstGeom>
            <a:noFill/>
            <a:ln w="730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GB" sz="1600" b="1" i="0">
                  <a:solidFill>
                    <a:srgbClr val="B7B7FF"/>
                  </a:solidFill>
                  <a:latin typeface="Arial" charset="0"/>
                </a:rPr>
                <a:t>        </a:t>
              </a:r>
              <a:r>
                <a:rPr lang="en-GB" sz="1600" b="1" i="0">
                  <a:solidFill>
                    <a:srgbClr val="C8C8FF"/>
                  </a:solidFill>
                  <a:latin typeface="Arial" charset="0"/>
                </a:rPr>
                <a:t>GrabCut – Interactive Foreground Extraction</a:t>
              </a:r>
              <a:r>
                <a:rPr lang="en-GB" sz="1600" i="0">
                  <a:solidFill>
                    <a:srgbClr val="7979FF"/>
                  </a:solidFill>
                  <a:latin typeface="Arial" charset="0"/>
                </a:rPr>
                <a:t>    		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57200" y="1976438"/>
            <a:ext cx="6503988" cy="3057525"/>
            <a:chOff x="288" y="1245"/>
            <a:chExt cx="4097" cy="1926"/>
          </a:xfrm>
        </p:grpSpPr>
        <p:pic>
          <p:nvPicPr>
            <p:cNvPr id="1722394" name="Picture 26" descr="t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8" y="1245"/>
              <a:ext cx="2886" cy="1926"/>
            </a:xfrm>
            <a:prstGeom prst="rect">
              <a:avLst/>
            </a:prstGeom>
            <a:noFill/>
          </p:spPr>
        </p:pic>
        <p:sp>
          <p:nvSpPr>
            <p:cNvPr id="1722395" name="Freeform 27"/>
            <p:cNvSpPr>
              <a:spLocks/>
            </p:cNvSpPr>
            <p:nvPr/>
          </p:nvSpPr>
          <p:spPr bwMode="auto">
            <a:xfrm>
              <a:off x="3560" y="1645"/>
              <a:ext cx="825" cy="9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2" y="708"/>
                </a:cxn>
                <a:cxn ang="0">
                  <a:pos x="825" y="954"/>
                </a:cxn>
              </a:cxnLst>
              <a:rect l="0" t="0" r="r" b="b"/>
              <a:pathLst>
                <a:path w="825" h="954">
                  <a:moveTo>
                    <a:pt x="0" y="0"/>
                  </a:moveTo>
                  <a:lnTo>
                    <a:pt x="402" y="708"/>
                  </a:lnTo>
                  <a:lnTo>
                    <a:pt x="825" y="954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57200" y="1976438"/>
            <a:ext cx="7224713" cy="3057525"/>
            <a:chOff x="288" y="1245"/>
            <a:chExt cx="4551" cy="1926"/>
          </a:xfrm>
        </p:grpSpPr>
        <p:sp>
          <p:nvSpPr>
            <p:cNvPr id="1722397" name="Freeform 29"/>
            <p:cNvSpPr>
              <a:spLocks/>
            </p:cNvSpPr>
            <p:nvPr/>
          </p:nvSpPr>
          <p:spPr bwMode="auto">
            <a:xfrm>
              <a:off x="3560" y="1645"/>
              <a:ext cx="1279" cy="10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2" y="708"/>
                </a:cxn>
                <a:cxn ang="0">
                  <a:pos x="825" y="954"/>
                </a:cxn>
                <a:cxn ang="0">
                  <a:pos x="1279" y="1086"/>
                </a:cxn>
              </a:cxnLst>
              <a:rect l="0" t="0" r="r" b="b"/>
              <a:pathLst>
                <a:path w="1279" h="1086">
                  <a:moveTo>
                    <a:pt x="0" y="0"/>
                  </a:moveTo>
                  <a:lnTo>
                    <a:pt x="402" y="708"/>
                  </a:lnTo>
                  <a:lnTo>
                    <a:pt x="825" y="954"/>
                  </a:lnTo>
                  <a:lnTo>
                    <a:pt x="1279" y="1086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722398" name="Picture 30" descr="t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" y="1245"/>
              <a:ext cx="2886" cy="1926"/>
            </a:xfrm>
            <a:prstGeom prst="rect">
              <a:avLst/>
            </a:prstGeom>
            <a:noFill/>
          </p:spPr>
        </p:pic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457200" y="1976438"/>
            <a:ext cx="8077200" cy="3057525"/>
            <a:chOff x="288" y="1245"/>
            <a:chExt cx="5088" cy="1926"/>
          </a:xfrm>
        </p:grpSpPr>
        <p:sp>
          <p:nvSpPr>
            <p:cNvPr id="1722400" name="Freeform 32"/>
            <p:cNvSpPr>
              <a:spLocks/>
            </p:cNvSpPr>
            <p:nvPr/>
          </p:nvSpPr>
          <p:spPr bwMode="auto">
            <a:xfrm>
              <a:off x="3557" y="1643"/>
              <a:ext cx="1819" cy="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1" y="708"/>
                </a:cxn>
                <a:cxn ang="0">
                  <a:pos x="824" y="954"/>
                </a:cxn>
                <a:cxn ang="0">
                  <a:pos x="1277" y="1086"/>
                </a:cxn>
                <a:cxn ang="0">
                  <a:pos x="1816" y="1142"/>
                </a:cxn>
              </a:cxnLst>
              <a:rect l="0" t="0" r="r" b="b"/>
              <a:pathLst>
                <a:path w="1816" h="1142">
                  <a:moveTo>
                    <a:pt x="0" y="0"/>
                  </a:moveTo>
                  <a:lnTo>
                    <a:pt x="401" y="708"/>
                  </a:lnTo>
                  <a:lnTo>
                    <a:pt x="824" y="954"/>
                  </a:lnTo>
                  <a:lnTo>
                    <a:pt x="1277" y="1086"/>
                  </a:lnTo>
                  <a:lnTo>
                    <a:pt x="1816" y="114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722401" name="Picture 33" descr="t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8" y="1245"/>
              <a:ext cx="2886" cy="1926"/>
            </a:xfrm>
            <a:prstGeom prst="rect">
              <a:avLst/>
            </a:prstGeom>
            <a:noFill/>
          </p:spPr>
        </p:pic>
      </p:grpSp>
      <p:sp>
        <p:nvSpPr>
          <p:cNvPr id="1722402" name="Text Box 34"/>
          <p:cNvSpPr txBox="1">
            <a:spLocks noChangeArrowheads="1"/>
          </p:cNvSpPr>
          <p:nvPr/>
        </p:nvSpPr>
        <p:spPr bwMode="auto">
          <a:xfrm>
            <a:off x="2082800" y="5392738"/>
            <a:ext cx="147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GB" i="0">
                <a:solidFill>
                  <a:srgbClr val="F1AE05"/>
                </a:solidFill>
                <a:latin typeface="Arial" charset="0"/>
              </a:rPr>
              <a:t>Result</a:t>
            </a:r>
          </a:p>
        </p:txBody>
      </p:sp>
      <p:sp>
        <p:nvSpPr>
          <p:cNvPr id="1722403" name="Text Box 35"/>
          <p:cNvSpPr txBox="1">
            <a:spLocks noChangeArrowheads="1"/>
          </p:cNvSpPr>
          <p:nvPr/>
        </p:nvSpPr>
        <p:spPr bwMode="auto">
          <a:xfrm rot="1924658">
            <a:off x="6118225" y="2749550"/>
            <a:ext cx="2346325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b="1">
                <a:solidFill>
                  <a:srgbClr val="F1AE05"/>
                </a:solidFill>
                <a:latin typeface="Arial" charset="0"/>
              </a:rPr>
              <a:t>Guaranteed</a:t>
            </a:r>
            <a:r>
              <a:rPr lang="en-GB">
                <a:solidFill>
                  <a:srgbClr val="F1AE05"/>
                </a:solidFill>
                <a:latin typeface="Arial" charset="0"/>
              </a:rPr>
              <a:t> </a:t>
            </a:r>
            <a:r>
              <a:rPr lang="en-GB" b="1">
                <a:solidFill>
                  <a:srgbClr val="F1AE05"/>
                </a:solidFill>
                <a:latin typeface="Arial" charset="0"/>
              </a:rPr>
              <a:t> to</a:t>
            </a:r>
            <a:br>
              <a:rPr lang="en-GB" b="1">
                <a:solidFill>
                  <a:srgbClr val="F1AE05"/>
                </a:solidFill>
                <a:latin typeface="Arial" charset="0"/>
              </a:rPr>
            </a:br>
            <a:r>
              <a:rPr lang="en-GB" b="1">
                <a:solidFill>
                  <a:srgbClr val="F1AE05"/>
                </a:solidFill>
                <a:latin typeface="Arial" charset="0"/>
              </a:rPr>
              <a:t>converge</a:t>
            </a:r>
            <a:r>
              <a:rPr lang="en-GB" b="1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6013" y="6019800"/>
            <a:ext cx="723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800" dirty="0" smtClean="0"/>
              <a:t>See: http://www.youtube.com/watch?v=9jNB6fza0nA&amp;feature=related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24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616700" cy="1409700"/>
          </a:xfrm>
        </p:spPr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  Moderately straightforward </a:t>
            </a:r>
            <a:b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  examples</a:t>
            </a:r>
          </a:p>
        </p:txBody>
      </p:sp>
      <p:pic>
        <p:nvPicPr>
          <p:cNvPr id="1728515" name="Picture 3" descr="DSC034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8" y="1643063"/>
            <a:ext cx="2286000" cy="1714500"/>
          </a:xfrm>
          <a:prstGeom prst="rect">
            <a:avLst/>
          </a:prstGeom>
          <a:noFill/>
        </p:spPr>
      </p:pic>
      <p:sp>
        <p:nvSpPr>
          <p:cNvPr id="1728516" name="Rectangle 4"/>
          <p:cNvSpPr>
            <a:spLocks noChangeArrowheads="1"/>
          </p:cNvSpPr>
          <p:nvPr/>
        </p:nvSpPr>
        <p:spPr bwMode="auto">
          <a:xfrm>
            <a:off x="996950" y="1782763"/>
            <a:ext cx="1498600" cy="1458912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728517" name="Rectangle 5"/>
          <p:cNvSpPr>
            <a:spLocks noChangeArrowheads="1"/>
          </p:cNvSpPr>
          <p:nvPr/>
        </p:nvSpPr>
        <p:spPr bwMode="auto">
          <a:xfrm>
            <a:off x="142875" y="5749925"/>
            <a:ext cx="867092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1" tIns="45700" rIns="91401" bIns="45700"/>
          <a:lstStyle/>
          <a:p>
            <a:pPr marL="342900" indent="-342900" eaLnBrk="1" hangingPunct="1">
              <a:spcBef>
                <a:spcPct val="20000"/>
              </a:spcBef>
              <a:buFontTx/>
              <a:buNone/>
            </a:pPr>
            <a:r>
              <a:rPr lang="en-GB" sz="3200" b="1" i="0">
                <a:latin typeface="Arial" charset="0"/>
                <a:cs typeface="Arial" charset="0"/>
              </a:rPr>
              <a:t>… GrabCut completes automatically</a:t>
            </a:r>
          </a:p>
        </p:txBody>
      </p:sp>
      <p:pic>
        <p:nvPicPr>
          <p:cNvPr id="1728518" name="Picture 6" descr="r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6325" y="3640138"/>
            <a:ext cx="2308225" cy="1827212"/>
          </a:xfrm>
          <a:prstGeom prst="rect">
            <a:avLst/>
          </a:prstGeom>
          <a:noFill/>
        </p:spPr>
      </p:pic>
      <p:pic>
        <p:nvPicPr>
          <p:cNvPr id="1728519" name="Picture 7" descr="te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5625" y="3432175"/>
            <a:ext cx="873125" cy="2359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28520" name="Picture 8" descr="153_536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9825" y="1655763"/>
            <a:ext cx="2308225" cy="1730375"/>
          </a:xfrm>
          <a:prstGeom prst="rect">
            <a:avLst/>
          </a:prstGeom>
          <a:noFill/>
        </p:spPr>
      </p:pic>
      <p:pic>
        <p:nvPicPr>
          <p:cNvPr id="1728522" name="Picture 10" descr="IMG_3872_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26225" y="1425575"/>
            <a:ext cx="1450975" cy="1935163"/>
          </a:xfrm>
          <a:prstGeom prst="rect">
            <a:avLst/>
          </a:prstGeom>
          <a:noFill/>
        </p:spPr>
      </p:pic>
      <p:sp>
        <p:nvSpPr>
          <p:cNvPr id="1728523" name="Rectangle 11"/>
          <p:cNvSpPr>
            <a:spLocks noChangeArrowheads="1"/>
          </p:cNvSpPr>
          <p:nvPr/>
        </p:nvSpPr>
        <p:spPr bwMode="auto">
          <a:xfrm>
            <a:off x="7083425" y="1776413"/>
            <a:ext cx="457200" cy="1217612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440488"/>
            <a:ext cx="9144000" cy="417512"/>
            <a:chOff x="0" y="4057"/>
            <a:chExt cx="5760" cy="263"/>
          </a:xfrm>
        </p:grpSpPr>
        <p:pic>
          <p:nvPicPr>
            <p:cNvPr id="1728525" name="Picture 13" descr="MSRClogo"/>
            <p:cNvPicPr>
              <a:picLocks noChangeAspect="1" noChangeArrowheads="1"/>
            </p:cNvPicPr>
            <p:nvPr/>
          </p:nvPicPr>
          <p:blipFill>
            <a:blip r:embed="rId8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0" y="4057"/>
              <a:ext cx="812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28526" name="Line 14"/>
            <p:cNvSpPr>
              <a:spLocks noChangeShapeType="1"/>
            </p:cNvSpPr>
            <p:nvPr/>
          </p:nvSpPr>
          <p:spPr bwMode="auto">
            <a:xfrm>
              <a:off x="703" y="4065"/>
              <a:ext cx="5057" cy="0"/>
            </a:xfrm>
            <a:prstGeom prst="line">
              <a:avLst/>
            </a:prstGeom>
            <a:noFill/>
            <a:ln w="34925">
              <a:solidFill>
                <a:srgbClr val="C8C8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8527" name="Text Box 15"/>
            <p:cNvSpPr txBox="1">
              <a:spLocks noChangeArrowheads="1"/>
            </p:cNvSpPr>
            <p:nvPr/>
          </p:nvSpPr>
          <p:spPr bwMode="auto">
            <a:xfrm>
              <a:off x="996" y="4108"/>
              <a:ext cx="4764" cy="212"/>
            </a:xfrm>
            <a:prstGeom prst="rect">
              <a:avLst/>
            </a:prstGeom>
            <a:noFill/>
            <a:ln w="730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GB" sz="1600" b="1" i="0">
                  <a:solidFill>
                    <a:srgbClr val="B7B7FF"/>
                  </a:solidFill>
                  <a:latin typeface="Arial" charset="0"/>
                </a:rPr>
                <a:t>        </a:t>
              </a:r>
              <a:r>
                <a:rPr lang="en-GB" sz="1600" b="1" i="0">
                  <a:solidFill>
                    <a:srgbClr val="C8C8FF"/>
                  </a:solidFill>
                  <a:latin typeface="Arial" charset="0"/>
                </a:rPr>
                <a:t>GrabCut – Interactive Foreground Extraction</a:t>
              </a:r>
              <a:r>
                <a:rPr lang="en-GB" sz="1600" i="0">
                  <a:solidFill>
                    <a:srgbClr val="7979FF"/>
                  </a:solidFill>
                  <a:latin typeface="Arial" charset="0"/>
                </a:rPr>
                <a:t>    		</a:t>
              </a:r>
            </a:p>
          </p:txBody>
        </p:sp>
      </p:grpSp>
      <p:sp>
        <p:nvSpPr>
          <p:cNvPr id="1728528" name="Freeform 16"/>
          <p:cNvSpPr>
            <a:spLocks/>
          </p:cNvSpPr>
          <p:nvPr/>
        </p:nvSpPr>
        <p:spPr bwMode="auto">
          <a:xfrm>
            <a:off x="3670300" y="1533525"/>
            <a:ext cx="2330450" cy="1984375"/>
          </a:xfrm>
          <a:custGeom>
            <a:avLst/>
            <a:gdLst/>
            <a:ahLst/>
            <a:cxnLst>
              <a:cxn ang="0">
                <a:pos x="24" y="270"/>
              </a:cxn>
              <a:cxn ang="0">
                <a:pos x="180" y="198"/>
              </a:cxn>
              <a:cxn ang="0">
                <a:pos x="246" y="174"/>
              </a:cxn>
              <a:cxn ang="0">
                <a:pos x="318" y="156"/>
              </a:cxn>
              <a:cxn ang="0">
                <a:pos x="354" y="126"/>
              </a:cxn>
              <a:cxn ang="0">
                <a:pos x="696" y="0"/>
              </a:cxn>
              <a:cxn ang="0">
                <a:pos x="834" y="12"/>
              </a:cxn>
              <a:cxn ang="0">
                <a:pos x="942" y="48"/>
              </a:cxn>
              <a:cxn ang="0">
                <a:pos x="1044" y="192"/>
              </a:cxn>
              <a:cxn ang="0">
                <a:pos x="1116" y="276"/>
              </a:cxn>
              <a:cxn ang="0">
                <a:pos x="1188" y="348"/>
              </a:cxn>
              <a:cxn ang="0">
                <a:pos x="1212" y="372"/>
              </a:cxn>
              <a:cxn ang="0">
                <a:pos x="1230" y="390"/>
              </a:cxn>
              <a:cxn ang="0">
                <a:pos x="1272" y="462"/>
              </a:cxn>
              <a:cxn ang="0">
                <a:pos x="1296" y="498"/>
              </a:cxn>
              <a:cxn ang="0">
                <a:pos x="1338" y="600"/>
              </a:cxn>
              <a:cxn ang="0">
                <a:pos x="1356" y="660"/>
              </a:cxn>
              <a:cxn ang="0">
                <a:pos x="1272" y="1014"/>
              </a:cxn>
              <a:cxn ang="0">
                <a:pos x="1188" y="1146"/>
              </a:cxn>
              <a:cxn ang="0">
                <a:pos x="1134" y="1188"/>
              </a:cxn>
              <a:cxn ang="0">
                <a:pos x="990" y="1242"/>
              </a:cxn>
              <a:cxn ang="0">
                <a:pos x="684" y="1218"/>
              </a:cxn>
              <a:cxn ang="0">
                <a:pos x="474" y="1158"/>
              </a:cxn>
              <a:cxn ang="0">
                <a:pos x="414" y="1128"/>
              </a:cxn>
              <a:cxn ang="0">
                <a:pos x="330" y="1050"/>
              </a:cxn>
              <a:cxn ang="0">
                <a:pos x="258" y="978"/>
              </a:cxn>
              <a:cxn ang="0">
                <a:pos x="204" y="924"/>
              </a:cxn>
              <a:cxn ang="0">
                <a:pos x="96" y="762"/>
              </a:cxn>
              <a:cxn ang="0">
                <a:pos x="84" y="726"/>
              </a:cxn>
              <a:cxn ang="0">
                <a:pos x="30" y="564"/>
              </a:cxn>
              <a:cxn ang="0">
                <a:pos x="0" y="408"/>
              </a:cxn>
              <a:cxn ang="0">
                <a:pos x="24" y="270"/>
              </a:cxn>
            </a:cxnLst>
            <a:rect l="0" t="0" r="r" b="b"/>
            <a:pathLst>
              <a:path w="1356" h="1242">
                <a:moveTo>
                  <a:pt x="24" y="270"/>
                </a:moveTo>
                <a:cubicBezTo>
                  <a:pt x="61" y="214"/>
                  <a:pt x="119" y="207"/>
                  <a:pt x="180" y="198"/>
                </a:cubicBezTo>
                <a:cubicBezTo>
                  <a:pt x="203" y="190"/>
                  <a:pt x="222" y="179"/>
                  <a:pt x="246" y="174"/>
                </a:cubicBezTo>
                <a:cubicBezTo>
                  <a:pt x="265" y="170"/>
                  <a:pt x="301" y="167"/>
                  <a:pt x="318" y="156"/>
                </a:cubicBezTo>
                <a:cubicBezTo>
                  <a:pt x="331" y="147"/>
                  <a:pt x="341" y="135"/>
                  <a:pt x="354" y="126"/>
                </a:cubicBezTo>
                <a:cubicBezTo>
                  <a:pt x="454" y="59"/>
                  <a:pt x="579" y="23"/>
                  <a:pt x="696" y="0"/>
                </a:cubicBezTo>
                <a:cubicBezTo>
                  <a:pt x="744" y="3"/>
                  <a:pt x="788" y="2"/>
                  <a:pt x="834" y="12"/>
                </a:cubicBezTo>
                <a:cubicBezTo>
                  <a:pt x="872" y="20"/>
                  <a:pt x="905" y="39"/>
                  <a:pt x="942" y="48"/>
                </a:cubicBezTo>
                <a:cubicBezTo>
                  <a:pt x="989" y="84"/>
                  <a:pt x="1011" y="143"/>
                  <a:pt x="1044" y="192"/>
                </a:cubicBezTo>
                <a:cubicBezTo>
                  <a:pt x="1067" y="227"/>
                  <a:pt x="1090" y="246"/>
                  <a:pt x="1116" y="276"/>
                </a:cubicBezTo>
                <a:cubicBezTo>
                  <a:pt x="1138" y="301"/>
                  <a:pt x="1164" y="324"/>
                  <a:pt x="1188" y="348"/>
                </a:cubicBezTo>
                <a:cubicBezTo>
                  <a:pt x="1196" y="356"/>
                  <a:pt x="1204" y="364"/>
                  <a:pt x="1212" y="372"/>
                </a:cubicBezTo>
                <a:cubicBezTo>
                  <a:pt x="1218" y="378"/>
                  <a:pt x="1230" y="390"/>
                  <a:pt x="1230" y="390"/>
                </a:cubicBezTo>
                <a:cubicBezTo>
                  <a:pt x="1239" y="417"/>
                  <a:pt x="1256" y="438"/>
                  <a:pt x="1272" y="462"/>
                </a:cubicBezTo>
                <a:cubicBezTo>
                  <a:pt x="1280" y="474"/>
                  <a:pt x="1296" y="498"/>
                  <a:pt x="1296" y="498"/>
                </a:cubicBezTo>
                <a:cubicBezTo>
                  <a:pt x="1305" y="535"/>
                  <a:pt x="1328" y="564"/>
                  <a:pt x="1338" y="600"/>
                </a:cubicBezTo>
                <a:cubicBezTo>
                  <a:pt x="1344" y="620"/>
                  <a:pt x="1356" y="660"/>
                  <a:pt x="1356" y="660"/>
                </a:cubicBezTo>
                <a:cubicBezTo>
                  <a:pt x="1351" y="786"/>
                  <a:pt x="1343" y="907"/>
                  <a:pt x="1272" y="1014"/>
                </a:cubicBezTo>
                <a:cubicBezTo>
                  <a:pt x="1263" y="1071"/>
                  <a:pt x="1230" y="1109"/>
                  <a:pt x="1188" y="1146"/>
                </a:cubicBezTo>
                <a:cubicBezTo>
                  <a:pt x="1139" y="1189"/>
                  <a:pt x="1171" y="1176"/>
                  <a:pt x="1134" y="1188"/>
                </a:cubicBezTo>
                <a:cubicBezTo>
                  <a:pt x="1106" y="1209"/>
                  <a:pt x="1028" y="1233"/>
                  <a:pt x="990" y="1242"/>
                </a:cubicBezTo>
                <a:cubicBezTo>
                  <a:pt x="885" y="1238"/>
                  <a:pt x="788" y="1225"/>
                  <a:pt x="684" y="1218"/>
                </a:cubicBezTo>
                <a:cubicBezTo>
                  <a:pt x="610" y="1207"/>
                  <a:pt x="546" y="1176"/>
                  <a:pt x="474" y="1158"/>
                </a:cubicBezTo>
                <a:cubicBezTo>
                  <a:pt x="454" y="1145"/>
                  <a:pt x="433" y="1143"/>
                  <a:pt x="414" y="1128"/>
                </a:cubicBezTo>
                <a:cubicBezTo>
                  <a:pt x="385" y="1104"/>
                  <a:pt x="361" y="1071"/>
                  <a:pt x="330" y="1050"/>
                </a:cubicBezTo>
                <a:cubicBezTo>
                  <a:pt x="311" y="1022"/>
                  <a:pt x="282" y="1002"/>
                  <a:pt x="258" y="978"/>
                </a:cubicBezTo>
                <a:cubicBezTo>
                  <a:pt x="239" y="959"/>
                  <a:pt x="226" y="939"/>
                  <a:pt x="204" y="924"/>
                </a:cubicBezTo>
                <a:cubicBezTo>
                  <a:pt x="168" y="870"/>
                  <a:pt x="132" y="816"/>
                  <a:pt x="96" y="762"/>
                </a:cubicBezTo>
                <a:cubicBezTo>
                  <a:pt x="89" y="751"/>
                  <a:pt x="91" y="737"/>
                  <a:pt x="84" y="726"/>
                </a:cubicBezTo>
                <a:cubicBezTo>
                  <a:pt x="52" y="678"/>
                  <a:pt x="48" y="617"/>
                  <a:pt x="30" y="564"/>
                </a:cubicBezTo>
                <a:cubicBezTo>
                  <a:pt x="11" y="508"/>
                  <a:pt x="0" y="467"/>
                  <a:pt x="0" y="408"/>
                </a:cubicBezTo>
                <a:lnTo>
                  <a:pt x="24" y="270"/>
                </a:lnTo>
                <a:close/>
              </a:path>
            </a:pathLst>
          </a:custGeom>
          <a:noFill/>
          <a:ln w="603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28529" name="Picture 17" descr="o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0125" y="3559175"/>
            <a:ext cx="1976438" cy="1906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8516" grpId="0" animBg="1"/>
      <p:bldP spid="1728523" grpId="0" animBg="1"/>
      <p:bldP spid="17285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8953B-A948-4F91-976B-F48F31C39EF5}" type="slidenum">
              <a:rPr lang="en-US"/>
              <a:pPr/>
              <a:t>18</a:t>
            </a:fld>
            <a:endParaRPr lang="en-US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properties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Very efficient in practice</a:t>
            </a:r>
          </a:p>
          <a:p>
            <a:pPr lvl="1"/>
            <a:r>
              <a:rPr lang="en-US"/>
              <a:t>Lots of short paths, so roughly linear</a:t>
            </a:r>
          </a:p>
          <a:p>
            <a:r>
              <a:rPr lang="en-US"/>
              <a:t>Construction is symmetric (0 vs 1)</a:t>
            </a:r>
          </a:p>
          <a:p>
            <a:r>
              <a:rPr lang="en-US"/>
              <a:t>Specific to 2 labels</a:t>
            </a:r>
          </a:p>
          <a:p>
            <a:pPr lvl="1"/>
            <a:r>
              <a:rPr lang="en-US"/>
              <a:t>Min cut with &gt;2 labels is NP-hard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832CC-DD86-461C-92A2-E8ED6529AD55}" type="slidenum">
              <a:rPr lang="en-US"/>
              <a:pPr/>
              <a:t>19</a:t>
            </a:fld>
            <a:endParaRPr lang="en-US"/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this be generalized?</a:t>
            </a:r>
          </a:p>
        </p:txBody>
      </p:sp>
      <p:sp>
        <p:nvSpPr>
          <p:cNvPr id="169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NP-hard for Potts model </a:t>
            </a:r>
            <a:r>
              <a:rPr lang="en-US" sz="2400"/>
              <a:t>[K/BVZ 01]</a:t>
            </a:r>
          </a:p>
          <a:p>
            <a:pPr marL="533400" indent="-533400"/>
            <a:r>
              <a:rPr lang="en-US"/>
              <a:t>Two main approaches</a:t>
            </a:r>
          </a:p>
          <a:p>
            <a:pPr marL="914400" lvl="1" indent="-457200">
              <a:buFontTx/>
              <a:buNone/>
            </a:pPr>
            <a:r>
              <a:rPr lang="en-US"/>
              <a:t>1. Exact solution </a:t>
            </a:r>
            <a:r>
              <a:rPr lang="en-US" sz="2000"/>
              <a:t>[Ishikawa 03]</a:t>
            </a:r>
          </a:p>
          <a:p>
            <a:pPr marL="1333500" lvl="2" indent="-419100"/>
            <a:r>
              <a:rPr lang="en-US"/>
              <a:t>Large graph, convex </a:t>
            </a:r>
            <a:r>
              <a:rPr lang="en-US" b="1" i="1">
                <a:latin typeface="Times New Roman" pitchFamily="18" charset="0"/>
              </a:rPr>
              <a:t>V</a:t>
            </a:r>
            <a:r>
              <a:rPr lang="en-US"/>
              <a:t> (arbitrary </a:t>
            </a:r>
            <a:r>
              <a:rPr lang="en-US" b="1" i="1">
                <a:latin typeface="Times New Roman" pitchFamily="18" charset="0"/>
              </a:rPr>
              <a:t>D</a:t>
            </a:r>
            <a:r>
              <a:rPr lang="en-US"/>
              <a:t>)</a:t>
            </a:r>
          </a:p>
          <a:p>
            <a:pPr marL="1333500" lvl="2" indent="-419100"/>
            <a:r>
              <a:rPr lang="en-US"/>
              <a:t>Not the considered the right prior for vision</a:t>
            </a:r>
          </a:p>
          <a:p>
            <a:pPr marL="914400" lvl="1" indent="-457200">
              <a:buFontTx/>
              <a:buNone/>
            </a:pPr>
            <a:r>
              <a:rPr lang="en-US"/>
              <a:t>2. Approximate solutions </a:t>
            </a:r>
            <a:r>
              <a:rPr lang="en-US" sz="2000"/>
              <a:t>[BVZ 01]</a:t>
            </a:r>
          </a:p>
          <a:p>
            <a:pPr marL="1333500" lvl="2" indent="-419100"/>
            <a:r>
              <a:rPr lang="en-US"/>
              <a:t>Solve a binary labeling problem, repeatedly</a:t>
            </a:r>
          </a:p>
          <a:p>
            <a:pPr marL="1333500" lvl="2" indent="-419100"/>
            <a:r>
              <a:rPr lang="en-US"/>
              <a:t>Expansion move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A375B-3722-4C10-9BFA-BE9D6D6708EB}" type="slidenum">
              <a:rPr lang="en-US"/>
              <a:pPr/>
              <a:t>2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flow problem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0" y="1981200"/>
            <a:ext cx="4191000" cy="3733800"/>
          </a:xfrm>
        </p:spPr>
        <p:txBody>
          <a:bodyPr/>
          <a:lstStyle/>
          <a:p>
            <a:r>
              <a:rPr lang="en-US"/>
              <a:t>Max flow problem:</a:t>
            </a:r>
          </a:p>
          <a:p>
            <a:pPr lvl="1"/>
            <a:r>
              <a:rPr lang="en-US" sz="2000"/>
              <a:t>Each edge is a “pipe”</a:t>
            </a:r>
          </a:p>
          <a:p>
            <a:pPr lvl="1"/>
            <a:r>
              <a:rPr lang="en-US" sz="2000"/>
              <a:t>Find the largest flow F of “water” that can be sent from the “source” to the “sink” along the pipes</a:t>
            </a:r>
          </a:p>
          <a:p>
            <a:pPr lvl="1"/>
            <a:r>
              <a:rPr lang="en-US" sz="2000"/>
              <a:t>Source output = sink input = flow value</a:t>
            </a:r>
          </a:p>
          <a:p>
            <a:pPr lvl="1"/>
            <a:r>
              <a:rPr lang="en-US" sz="2000"/>
              <a:t>Edge weights give the pipe’s capacity</a:t>
            </a:r>
          </a:p>
        </p:txBody>
      </p:sp>
      <p:grpSp>
        <p:nvGrpSpPr>
          <p:cNvPr id="1190916" name="Group 4"/>
          <p:cNvGrpSpPr>
            <a:grpSpLocks/>
          </p:cNvGrpSpPr>
          <p:nvPr/>
        </p:nvGrpSpPr>
        <p:grpSpPr bwMode="auto">
          <a:xfrm>
            <a:off x="152400" y="2667000"/>
            <a:ext cx="4800600" cy="3048000"/>
            <a:chOff x="96" y="1680"/>
            <a:chExt cx="3024" cy="1920"/>
          </a:xfrm>
        </p:grpSpPr>
        <p:sp>
          <p:nvSpPr>
            <p:cNvPr id="1190917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 sz="2000"/>
                <a:t>“source”</a:t>
              </a:r>
            </a:p>
          </p:txBody>
        </p:sp>
        <p:grpSp>
          <p:nvGrpSpPr>
            <p:cNvPr id="1190918" name="Group 6"/>
            <p:cNvGrpSpPr>
              <a:grpSpLocks/>
            </p:cNvGrpSpPr>
            <p:nvPr/>
          </p:nvGrpSpPr>
          <p:grpSpPr bwMode="auto">
            <a:xfrm>
              <a:off x="288" y="1680"/>
              <a:ext cx="2832" cy="1920"/>
              <a:chOff x="144" y="1728"/>
              <a:chExt cx="2832" cy="1920"/>
            </a:xfrm>
          </p:grpSpPr>
          <p:sp>
            <p:nvSpPr>
              <p:cNvPr id="1190919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0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1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2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3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4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5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6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7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8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29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0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1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2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3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A graph with two terminals</a:t>
                </a:r>
              </a:p>
            </p:txBody>
          </p:sp>
          <p:sp>
            <p:nvSpPr>
              <p:cNvPr id="1190934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5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6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7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8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39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0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1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2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3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4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5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6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7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b="1"/>
              </a:p>
            </p:txBody>
          </p:sp>
          <p:sp>
            <p:nvSpPr>
              <p:cNvPr id="1190948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49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190950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190951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/>
                  <a:t>“sink”</a:t>
                </a:r>
              </a:p>
            </p:txBody>
          </p:sp>
        </p:grpSp>
      </p:grpSp>
      <p:grpSp>
        <p:nvGrpSpPr>
          <p:cNvPr id="1190952" name="Group 40"/>
          <p:cNvGrpSpPr>
            <a:grpSpLocks/>
          </p:cNvGrpSpPr>
          <p:nvPr/>
        </p:nvGrpSpPr>
        <p:grpSpPr bwMode="auto">
          <a:xfrm>
            <a:off x="152400" y="1905000"/>
            <a:ext cx="4878388" cy="2667000"/>
            <a:chOff x="96" y="1200"/>
            <a:chExt cx="3073" cy="1680"/>
          </a:xfrm>
        </p:grpSpPr>
        <p:sp>
          <p:nvSpPr>
            <p:cNvPr id="1190953" name="Text Box 41"/>
            <p:cNvSpPr txBox="1">
              <a:spLocks noChangeArrowheads="1"/>
            </p:cNvSpPr>
            <p:nvPr/>
          </p:nvSpPr>
          <p:spPr bwMode="auto">
            <a:xfrm>
              <a:off x="1344" y="1200"/>
              <a:ext cx="762" cy="294"/>
            </a:xfrm>
            <a:prstGeom prst="rect">
              <a:avLst/>
            </a:prstGeom>
            <a:solidFill>
              <a:srgbClr val="F40A0A"/>
            </a:solidFill>
            <a:ln w="9525">
              <a:solidFill>
                <a:srgbClr val="F40A0A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/>
                <a:t>a flow F</a:t>
              </a:r>
            </a:p>
          </p:txBody>
        </p:sp>
        <p:grpSp>
          <p:nvGrpSpPr>
            <p:cNvPr id="1190954" name="Group 42"/>
            <p:cNvGrpSpPr>
              <a:grpSpLocks/>
            </p:cNvGrpSpPr>
            <p:nvPr/>
          </p:nvGrpSpPr>
          <p:grpSpPr bwMode="auto">
            <a:xfrm>
              <a:off x="96" y="1776"/>
              <a:ext cx="3073" cy="1104"/>
              <a:chOff x="96" y="1776"/>
              <a:chExt cx="3073" cy="1104"/>
            </a:xfrm>
          </p:grpSpPr>
          <p:grpSp>
            <p:nvGrpSpPr>
              <p:cNvPr id="1190955" name="Group 43"/>
              <p:cNvGrpSpPr>
                <a:grpSpLocks/>
              </p:cNvGrpSpPr>
              <p:nvPr/>
            </p:nvGrpSpPr>
            <p:grpSpPr bwMode="auto">
              <a:xfrm>
                <a:off x="672" y="1776"/>
                <a:ext cx="2064" cy="1104"/>
                <a:chOff x="528" y="1824"/>
                <a:chExt cx="2064" cy="1104"/>
              </a:xfrm>
            </p:grpSpPr>
            <p:sp>
              <p:nvSpPr>
                <p:cNvPr id="119095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28" y="2064"/>
                  <a:ext cx="336" cy="192"/>
                </a:xfrm>
                <a:prstGeom prst="line">
                  <a:avLst/>
                </a:prstGeom>
                <a:noFill/>
                <a:ln w="5715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57" name="Line 45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58" name="Line 46"/>
                <p:cNvSpPr>
                  <a:spLocks noChangeShapeType="1"/>
                </p:cNvSpPr>
                <p:nvPr/>
              </p:nvSpPr>
              <p:spPr bwMode="auto">
                <a:xfrm>
                  <a:off x="528" y="2592"/>
                  <a:ext cx="240" cy="192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59" name="Line 47"/>
                <p:cNvSpPr>
                  <a:spLocks noChangeShapeType="1"/>
                </p:cNvSpPr>
                <p:nvPr/>
              </p:nvSpPr>
              <p:spPr bwMode="auto">
                <a:xfrm>
                  <a:off x="2256" y="2016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0" name="Line 48"/>
                <p:cNvSpPr>
                  <a:spLocks noChangeShapeType="1"/>
                </p:cNvSpPr>
                <p:nvPr/>
              </p:nvSpPr>
              <p:spPr bwMode="auto">
                <a:xfrm>
                  <a:off x="2256" y="240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304" y="2592"/>
                  <a:ext cx="288" cy="192"/>
                </a:xfrm>
                <a:prstGeom prst="line">
                  <a:avLst/>
                </a:prstGeom>
                <a:noFill/>
                <a:ln w="5715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2" name="Line 50"/>
                <p:cNvSpPr>
                  <a:spLocks noChangeShapeType="1"/>
                </p:cNvSpPr>
                <p:nvPr/>
              </p:nvSpPr>
              <p:spPr bwMode="auto">
                <a:xfrm>
                  <a:off x="1152" y="182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3" name="Line 51"/>
                <p:cNvSpPr>
                  <a:spLocks noChangeShapeType="1"/>
                </p:cNvSpPr>
                <p:nvPr/>
              </p:nvSpPr>
              <p:spPr bwMode="auto">
                <a:xfrm>
                  <a:off x="1680" y="182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960" y="2016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40A0A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5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1488" y="201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6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8" y="249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016" y="249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8" name="Line 56"/>
                <p:cNvSpPr>
                  <a:spLocks noChangeShapeType="1"/>
                </p:cNvSpPr>
                <p:nvPr/>
              </p:nvSpPr>
              <p:spPr bwMode="auto">
                <a:xfrm>
                  <a:off x="1152" y="240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69" name="Line 57"/>
                <p:cNvSpPr>
                  <a:spLocks noChangeShapeType="1"/>
                </p:cNvSpPr>
                <p:nvPr/>
              </p:nvSpPr>
              <p:spPr bwMode="auto">
                <a:xfrm>
                  <a:off x="1680" y="2400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70" name="Line 58"/>
                <p:cNvSpPr>
                  <a:spLocks noChangeShapeType="1"/>
                </p:cNvSpPr>
                <p:nvPr/>
              </p:nvSpPr>
              <p:spPr bwMode="auto">
                <a:xfrm>
                  <a:off x="1152" y="292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971" name="Line 59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F40A0A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90972" name="AutoShape 60"/>
              <p:cNvSpPr>
                <a:spLocks noChangeArrowheads="1"/>
              </p:cNvSpPr>
              <p:nvPr/>
            </p:nvSpPr>
            <p:spPr bwMode="auto">
              <a:xfrm rot="-16195739">
                <a:off x="2929" y="2255"/>
                <a:ext cx="336" cy="145"/>
              </a:xfrm>
              <a:prstGeom prst="upArrow">
                <a:avLst>
                  <a:gd name="adj1" fmla="val 53565"/>
                  <a:gd name="adj2" fmla="val 54514"/>
                </a:avLst>
              </a:prstGeom>
              <a:solidFill>
                <a:srgbClr val="F40A0A"/>
              </a:solidFill>
              <a:ln w="9525">
                <a:solidFill>
                  <a:srgbClr val="F40A0A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973" name="AutoShape 61"/>
              <p:cNvSpPr>
                <a:spLocks noChangeArrowheads="1"/>
              </p:cNvSpPr>
              <p:nvPr/>
            </p:nvSpPr>
            <p:spPr bwMode="auto">
              <a:xfrm rot="-16195739">
                <a:off x="1" y="2255"/>
                <a:ext cx="336" cy="145"/>
              </a:xfrm>
              <a:prstGeom prst="upArrow">
                <a:avLst>
                  <a:gd name="adj1" fmla="val 53565"/>
                  <a:gd name="adj2" fmla="val 54514"/>
                </a:avLst>
              </a:prstGeom>
              <a:solidFill>
                <a:srgbClr val="F40A0A"/>
              </a:solidFill>
              <a:ln w="9525">
                <a:solidFill>
                  <a:srgbClr val="F40A0A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5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04974-5DE3-4F90-B228-03D4BBBE1EAD}" type="slidenum">
              <a:rPr lang="en-US"/>
              <a:pPr/>
              <a:t>3</a:t>
            </a:fld>
            <a:endParaRPr lang="en-US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cut problem 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0" y="1981200"/>
            <a:ext cx="4191000" cy="3733800"/>
          </a:xfrm>
        </p:spPr>
        <p:txBody>
          <a:bodyPr/>
          <a:lstStyle/>
          <a:p>
            <a:r>
              <a:rPr lang="en-US"/>
              <a:t>Min cut problem:</a:t>
            </a:r>
          </a:p>
          <a:p>
            <a:pPr lvl="1"/>
            <a:r>
              <a:rPr lang="en-US" sz="2000"/>
              <a:t>Find the cheapest way to cut the edges so that the “source” is separated from the “sink”</a:t>
            </a:r>
          </a:p>
          <a:p>
            <a:pPr lvl="1"/>
            <a:r>
              <a:rPr lang="en-US" sz="2000"/>
              <a:t>Cut edges going from source side to sink side</a:t>
            </a:r>
          </a:p>
          <a:p>
            <a:pPr lvl="1"/>
            <a:r>
              <a:rPr lang="en-US" sz="2000"/>
              <a:t>Edge weights now represent cutting “costs”</a:t>
            </a:r>
          </a:p>
        </p:txBody>
      </p:sp>
      <p:grpSp>
        <p:nvGrpSpPr>
          <p:cNvPr id="1192964" name="Group 4"/>
          <p:cNvGrpSpPr>
            <a:grpSpLocks/>
          </p:cNvGrpSpPr>
          <p:nvPr/>
        </p:nvGrpSpPr>
        <p:grpSpPr bwMode="auto">
          <a:xfrm>
            <a:off x="2209800" y="1905000"/>
            <a:ext cx="1503363" cy="3048000"/>
            <a:chOff x="1392" y="1200"/>
            <a:chExt cx="947" cy="1920"/>
          </a:xfrm>
        </p:grpSpPr>
        <p:sp>
          <p:nvSpPr>
            <p:cNvPr id="1192965" name="Freeform 5"/>
            <p:cNvSpPr>
              <a:spLocks/>
            </p:cNvSpPr>
            <p:nvPr/>
          </p:nvSpPr>
          <p:spPr bwMode="auto">
            <a:xfrm>
              <a:off x="1392" y="1488"/>
              <a:ext cx="624" cy="1632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512" y="576"/>
                </a:cxn>
                <a:cxn ang="0">
                  <a:pos x="80" y="624"/>
                </a:cxn>
                <a:cxn ang="0">
                  <a:pos x="32" y="1728"/>
                </a:cxn>
              </a:cxnLst>
              <a:rect l="0" t="0" r="r" b="b"/>
              <a:pathLst>
                <a:path w="656" h="1728">
                  <a:moveTo>
                    <a:pt x="656" y="0"/>
                  </a:moveTo>
                  <a:cubicBezTo>
                    <a:pt x="632" y="236"/>
                    <a:pt x="608" y="472"/>
                    <a:pt x="512" y="576"/>
                  </a:cubicBezTo>
                  <a:cubicBezTo>
                    <a:pt x="416" y="680"/>
                    <a:pt x="160" y="432"/>
                    <a:pt x="80" y="624"/>
                  </a:cubicBezTo>
                  <a:cubicBezTo>
                    <a:pt x="0" y="816"/>
                    <a:pt x="16" y="1272"/>
                    <a:pt x="32" y="1728"/>
                  </a:cubicBezTo>
                </a:path>
              </a:pathLst>
            </a:custGeom>
            <a:noFill/>
            <a:ln w="28575" cap="flat" cmpd="sng">
              <a:solidFill>
                <a:srgbClr val="00CC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966" name="Text Box 6"/>
            <p:cNvSpPr txBox="1">
              <a:spLocks noChangeArrowheads="1"/>
            </p:cNvSpPr>
            <p:nvPr/>
          </p:nvSpPr>
          <p:spPr bwMode="auto">
            <a:xfrm>
              <a:off x="1680" y="1200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>
                  <a:solidFill>
                    <a:srgbClr val="00CC00"/>
                  </a:solidFill>
                </a:rPr>
                <a:t>a cut C</a:t>
              </a:r>
            </a:p>
          </p:txBody>
        </p:sp>
      </p:grpSp>
      <p:grpSp>
        <p:nvGrpSpPr>
          <p:cNvPr id="1192967" name="Group 7"/>
          <p:cNvGrpSpPr>
            <a:grpSpLocks/>
          </p:cNvGrpSpPr>
          <p:nvPr/>
        </p:nvGrpSpPr>
        <p:grpSpPr bwMode="auto">
          <a:xfrm>
            <a:off x="152400" y="2667000"/>
            <a:ext cx="4800600" cy="3048000"/>
            <a:chOff x="96" y="1680"/>
            <a:chExt cx="3024" cy="1920"/>
          </a:xfrm>
        </p:grpSpPr>
        <p:sp>
          <p:nvSpPr>
            <p:cNvPr id="1192968" name="Text Box 8"/>
            <p:cNvSpPr txBox="1">
              <a:spLocks noChangeArrowheads="1"/>
            </p:cNvSpPr>
            <p:nvPr/>
          </p:nvSpPr>
          <p:spPr bwMode="auto">
            <a:xfrm>
              <a:off x="96" y="1862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 sz="2000"/>
                <a:t>“source”</a:t>
              </a:r>
            </a:p>
          </p:txBody>
        </p:sp>
        <p:grpSp>
          <p:nvGrpSpPr>
            <p:cNvPr id="1192969" name="Group 9"/>
            <p:cNvGrpSpPr>
              <a:grpSpLocks/>
            </p:cNvGrpSpPr>
            <p:nvPr/>
          </p:nvGrpSpPr>
          <p:grpSpPr bwMode="auto">
            <a:xfrm>
              <a:off x="288" y="1680"/>
              <a:ext cx="2832" cy="1920"/>
              <a:chOff x="144" y="1728"/>
              <a:chExt cx="2832" cy="1920"/>
            </a:xfrm>
          </p:grpSpPr>
          <p:sp>
            <p:nvSpPr>
              <p:cNvPr id="1192970" name="Line 10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1" name="Line 11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2" name="Line 12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3" name="Line 13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4" name="Line 14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5" name="Line 15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6" name="Line 16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7" name="Line 17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8" name="Line 18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79" name="Line 19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0" name="Line 20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1" name="Line 21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2" name="Line 22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3" name="Line 23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4" name="Text Box 24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A graph with two terminals</a:t>
                </a:r>
              </a:p>
            </p:txBody>
          </p:sp>
          <p:sp>
            <p:nvSpPr>
              <p:cNvPr id="1192985" name="Oval 25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6" name="Oval 26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7" name="Oval 27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8" name="Line 28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89" name="Line 29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0" name="Line 30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1" name="Line 31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2" name="Oval 32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3" name="Oval 33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4" name="Oval 34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5" name="Oval 35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6" name="Oval 3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7" name="Oval 37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998" name="Oval 38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b="1"/>
              </a:p>
            </p:txBody>
          </p:sp>
          <p:sp>
            <p:nvSpPr>
              <p:cNvPr id="1192999" name="Oval 39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000" name="Text Box 40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193001" name="Text Box 41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193002" name="Text Box 42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/>
                  <a:t>“sink”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3" grpId="0" build="p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01DC0-36CD-4F64-A4C3-240E69132951}" type="slidenum">
              <a:rPr lang="en-US"/>
              <a:pPr/>
              <a:t>4</a:t>
            </a:fld>
            <a:endParaRPr lang="en-US"/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flow/Min cut theorem</a:t>
            </a:r>
          </a:p>
        </p:txBody>
      </p:sp>
      <p:sp>
        <p:nvSpPr>
          <p:cNvPr id="119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0" y="1981200"/>
            <a:ext cx="4191000" cy="3733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Max Flow = Min Cut: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Proof sketch: value of a flow is value over any cut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Maximum flow saturates the edges along the minimum cut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Ford and Fulkerson, 1962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Problem reduction!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Ford and Fulkerson gave first polynomial time algorithm for globally optimal solution </a:t>
            </a:r>
          </a:p>
        </p:txBody>
      </p:sp>
      <p:grpSp>
        <p:nvGrpSpPr>
          <p:cNvPr id="1195012" name="Group 4"/>
          <p:cNvGrpSpPr>
            <a:grpSpLocks/>
          </p:cNvGrpSpPr>
          <p:nvPr/>
        </p:nvGrpSpPr>
        <p:grpSpPr bwMode="auto">
          <a:xfrm>
            <a:off x="152400" y="2667000"/>
            <a:ext cx="4800600" cy="3048000"/>
            <a:chOff x="96" y="1680"/>
            <a:chExt cx="3024" cy="1920"/>
          </a:xfrm>
        </p:grpSpPr>
        <p:sp>
          <p:nvSpPr>
            <p:cNvPr id="1195013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 sz="2000"/>
                <a:t>“source”</a:t>
              </a:r>
            </a:p>
          </p:txBody>
        </p:sp>
        <p:grpSp>
          <p:nvGrpSpPr>
            <p:cNvPr id="1195014" name="Group 6"/>
            <p:cNvGrpSpPr>
              <a:grpSpLocks/>
            </p:cNvGrpSpPr>
            <p:nvPr/>
          </p:nvGrpSpPr>
          <p:grpSpPr bwMode="auto">
            <a:xfrm>
              <a:off x="288" y="1680"/>
              <a:ext cx="2832" cy="1920"/>
              <a:chOff x="144" y="1728"/>
              <a:chExt cx="2832" cy="1920"/>
            </a:xfrm>
          </p:grpSpPr>
          <p:sp>
            <p:nvSpPr>
              <p:cNvPr id="1195015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16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17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18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19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0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1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2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3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4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5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6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7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8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29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A graph with two terminals</a:t>
                </a:r>
              </a:p>
            </p:txBody>
          </p:sp>
          <p:sp>
            <p:nvSpPr>
              <p:cNvPr id="1195030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1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2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3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4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5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6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7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8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39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40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41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42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43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b="1"/>
              </a:p>
            </p:txBody>
          </p:sp>
          <p:sp>
            <p:nvSpPr>
              <p:cNvPr id="1195044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45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195046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195047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/>
                  <a:t>“sink”</a:t>
                </a:r>
              </a:p>
            </p:txBody>
          </p:sp>
        </p:grpSp>
      </p:grpSp>
      <p:sp>
        <p:nvSpPr>
          <p:cNvPr id="1195048" name="Freeform 40"/>
          <p:cNvSpPr>
            <a:spLocks/>
          </p:cNvSpPr>
          <p:nvPr/>
        </p:nvSpPr>
        <p:spPr bwMode="auto">
          <a:xfrm>
            <a:off x="2209800" y="2362200"/>
            <a:ext cx="990600" cy="2590800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512" y="576"/>
              </a:cxn>
              <a:cxn ang="0">
                <a:pos x="80" y="624"/>
              </a:cxn>
              <a:cxn ang="0">
                <a:pos x="32" y="1728"/>
              </a:cxn>
            </a:cxnLst>
            <a:rect l="0" t="0" r="r" b="b"/>
            <a:pathLst>
              <a:path w="656" h="1728">
                <a:moveTo>
                  <a:pt x="656" y="0"/>
                </a:moveTo>
                <a:cubicBezTo>
                  <a:pt x="632" y="236"/>
                  <a:pt x="608" y="472"/>
                  <a:pt x="512" y="576"/>
                </a:cubicBezTo>
                <a:cubicBezTo>
                  <a:pt x="416" y="680"/>
                  <a:pt x="160" y="432"/>
                  <a:pt x="80" y="624"/>
                </a:cubicBezTo>
                <a:cubicBezTo>
                  <a:pt x="0" y="816"/>
                  <a:pt x="16" y="1272"/>
                  <a:pt x="32" y="172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5049" name="Group 41"/>
          <p:cNvGrpSpPr>
            <a:grpSpLocks/>
          </p:cNvGrpSpPr>
          <p:nvPr/>
        </p:nvGrpSpPr>
        <p:grpSpPr bwMode="auto">
          <a:xfrm>
            <a:off x="152400" y="2819400"/>
            <a:ext cx="4878388" cy="1752600"/>
            <a:chOff x="96" y="1776"/>
            <a:chExt cx="3073" cy="1104"/>
          </a:xfrm>
        </p:grpSpPr>
        <p:grpSp>
          <p:nvGrpSpPr>
            <p:cNvPr id="1195050" name="Group 42"/>
            <p:cNvGrpSpPr>
              <a:grpSpLocks/>
            </p:cNvGrpSpPr>
            <p:nvPr/>
          </p:nvGrpSpPr>
          <p:grpSpPr bwMode="auto">
            <a:xfrm>
              <a:off x="672" y="1776"/>
              <a:ext cx="2064" cy="1104"/>
              <a:chOff x="528" y="1824"/>
              <a:chExt cx="2064" cy="1104"/>
            </a:xfrm>
          </p:grpSpPr>
          <p:sp>
            <p:nvSpPr>
              <p:cNvPr id="1195051" name="Line 43"/>
              <p:cNvSpPr>
                <a:spLocks noChangeShapeType="1"/>
              </p:cNvSpPr>
              <p:nvPr/>
            </p:nvSpPr>
            <p:spPr bwMode="auto">
              <a:xfrm flipV="1">
                <a:off x="528" y="2064"/>
                <a:ext cx="336" cy="192"/>
              </a:xfrm>
              <a:prstGeom prst="line">
                <a:avLst/>
              </a:prstGeom>
              <a:noFill/>
              <a:ln w="5715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2" name="Line 44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3" name="Line 45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4" name="Line 46"/>
              <p:cNvSpPr>
                <a:spLocks noChangeShapeType="1"/>
              </p:cNvSpPr>
              <p:nvPr/>
            </p:nvSpPr>
            <p:spPr bwMode="auto">
              <a:xfrm>
                <a:off x="2256" y="2016"/>
                <a:ext cx="240" cy="192"/>
              </a:xfrm>
              <a:prstGeom prst="line">
                <a:avLst/>
              </a:prstGeom>
              <a:noFill/>
              <a:ln w="1905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5" name="Line 47"/>
              <p:cNvSpPr>
                <a:spLocks noChangeShapeType="1"/>
              </p:cNvSpPr>
              <p:nvPr/>
            </p:nvSpPr>
            <p:spPr bwMode="auto">
              <a:xfrm>
                <a:off x="2256" y="240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6" name="Line 48"/>
              <p:cNvSpPr>
                <a:spLocks noChangeShapeType="1"/>
              </p:cNvSpPr>
              <p:nvPr/>
            </p:nvSpPr>
            <p:spPr bwMode="auto">
              <a:xfrm flipV="1">
                <a:off x="2304" y="2592"/>
                <a:ext cx="288" cy="192"/>
              </a:xfrm>
              <a:prstGeom prst="line">
                <a:avLst/>
              </a:prstGeom>
              <a:noFill/>
              <a:ln w="5715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7" name="Line 49"/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8" name="Line 50"/>
              <p:cNvSpPr>
                <a:spLocks noChangeShapeType="1"/>
              </p:cNvSpPr>
              <p:nvPr/>
            </p:nvSpPr>
            <p:spPr bwMode="auto">
              <a:xfrm>
                <a:off x="1680" y="182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59" name="Line 51"/>
              <p:cNvSpPr>
                <a:spLocks noChangeShapeType="1"/>
              </p:cNvSpPr>
              <p:nvPr/>
            </p:nvSpPr>
            <p:spPr bwMode="auto">
              <a:xfrm flipV="1">
                <a:off x="960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40A0A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0" name="Line 52"/>
              <p:cNvSpPr>
                <a:spLocks noChangeShapeType="1"/>
              </p:cNvSpPr>
              <p:nvPr/>
            </p:nvSpPr>
            <p:spPr bwMode="auto">
              <a:xfrm flipH="1" flipV="1">
                <a:off x="1488" y="201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1" name="Line 53"/>
              <p:cNvSpPr>
                <a:spLocks noChangeShapeType="1"/>
              </p:cNvSpPr>
              <p:nvPr/>
            </p:nvSpPr>
            <p:spPr bwMode="auto">
              <a:xfrm flipV="1">
                <a:off x="1488" y="249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2" name="Line 54"/>
              <p:cNvSpPr>
                <a:spLocks noChangeShapeType="1"/>
              </p:cNvSpPr>
              <p:nvPr/>
            </p:nvSpPr>
            <p:spPr bwMode="auto">
              <a:xfrm flipV="1">
                <a:off x="2016" y="24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3" name="Line 55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4" name="Line 56"/>
              <p:cNvSpPr>
                <a:spLocks noChangeShapeType="1"/>
              </p:cNvSpPr>
              <p:nvPr/>
            </p:nvSpPr>
            <p:spPr bwMode="auto">
              <a:xfrm>
                <a:off x="1680" y="2400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5" name="Line 57"/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066" name="Line 58"/>
              <p:cNvSpPr>
                <a:spLocks noChangeShapeType="1"/>
              </p:cNvSpPr>
              <p:nvPr/>
            </p:nvSpPr>
            <p:spPr bwMode="auto">
              <a:xfrm>
                <a:off x="1680" y="2928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40A0A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95067" name="AutoShape 59"/>
            <p:cNvSpPr>
              <a:spLocks noChangeArrowheads="1"/>
            </p:cNvSpPr>
            <p:nvPr/>
          </p:nvSpPr>
          <p:spPr bwMode="auto">
            <a:xfrm rot="-16195739">
              <a:off x="2929" y="2255"/>
              <a:ext cx="336" cy="145"/>
            </a:xfrm>
            <a:prstGeom prst="upArrow">
              <a:avLst>
                <a:gd name="adj1" fmla="val 53565"/>
                <a:gd name="adj2" fmla="val 54514"/>
              </a:avLst>
            </a:prstGeom>
            <a:solidFill>
              <a:srgbClr val="F40A0A"/>
            </a:solidFill>
            <a:ln w="9525">
              <a:solidFill>
                <a:srgbClr val="F40A0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5068" name="AutoShape 60"/>
            <p:cNvSpPr>
              <a:spLocks noChangeArrowheads="1"/>
            </p:cNvSpPr>
            <p:nvPr/>
          </p:nvSpPr>
          <p:spPr bwMode="auto">
            <a:xfrm rot="-16195739">
              <a:off x="1" y="2255"/>
              <a:ext cx="336" cy="145"/>
            </a:xfrm>
            <a:prstGeom prst="upArrow">
              <a:avLst>
                <a:gd name="adj1" fmla="val 53565"/>
                <a:gd name="adj2" fmla="val 54514"/>
              </a:avLst>
            </a:prstGeom>
            <a:solidFill>
              <a:srgbClr val="F40A0A"/>
            </a:solidFill>
            <a:ln w="9525">
              <a:solidFill>
                <a:srgbClr val="F40A0A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1" grpId="0" uiExpand="1" build="p" autoUpdateAnimBg="0"/>
      <p:bldP spid="11950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6EA6F-C772-4667-AFFE-7B2411DB69A6}" type="slidenum">
              <a:rPr lang="en-US"/>
              <a:pPr/>
              <a:t>5</a:t>
            </a:fld>
            <a:endParaRPr lang="en-US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 algorithms for min cut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 flow problem can be solved fast</a:t>
            </a:r>
          </a:p>
          <a:p>
            <a:pPr lvl="1"/>
            <a:r>
              <a:rPr lang="en-US"/>
              <a:t>Many algorithms, we’ll sketch one</a:t>
            </a:r>
          </a:p>
          <a:p>
            <a:r>
              <a:rPr lang="en-US"/>
              <a:t>This is not at all obvious</a:t>
            </a:r>
          </a:p>
          <a:p>
            <a:pPr lvl="1"/>
            <a:r>
              <a:rPr lang="en-US"/>
              <a:t>Variants of min cut are NP-hard</a:t>
            </a:r>
          </a:p>
          <a:p>
            <a:r>
              <a:rPr lang="en-US"/>
              <a:t>Multiway cut problem</a:t>
            </a:r>
          </a:p>
          <a:p>
            <a:pPr lvl="1"/>
            <a:r>
              <a:rPr lang="en-US"/>
              <a:t>More than 2 terminals</a:t>
            </a:r>
          </a:p>
          <a:p>
            <a:pPr lvl="1"/>
            <a:r>
              <a:rPr lang="en-US"/>
              <a:t>Find lowest cost edges separating them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5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9A397-7469-4B4C-ADBF-3D2CC18E30EC}" type="slidenum">
              <a:rPr lang="en-US"/>
              <a:pPr/>
              <a:t>6</a:t>
            </a:fld>
            <a:endParaRPr lang="en-US"/>
          </a:p>
        </p:txBody>
      </p:sp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“Augmenting Path” algorithms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676400"/>
            <a:ext cx="3733800" cy="1447800"/>
          </a:xfrm>
        </p:spPr>
        <p:txBody>
          <a:bodyPr/>
          <a:lstStyle/>
          <a:p>
            <a:r>
              <a:rPr lang="en-US" sz="2400"/>
              <a:t>Find a path from S to T along non-saturated edges</a:t>
            </a:r>
          </a:p>
          <a:p>
            <a:endParaRPr lang="en-US" sz="2400"/>
          </a:p>
        </p:txBody>
      </p:sp>
      <p:grpSp>
        <p:nvGrpSpPr>
          <p:cNvPr id="1199108" name="Group 4"/>
          <p:cNvGrpSpPr>
            <a:grpSpLocks/>
          </p:cNvGrpSpPr>
          <p:nvPr/>
        </p:nvGrpSpPr>
        <p:grpSpPr bwMode="auto">
          <a:xfrm>
            <a:off x="152400" y="2667000"/>
            <a:ext cx="4800600" cy="3048000"/>
            <a:chOff x="96" y="1680"/>
            <a:chExt cx="3024" cy="1920"/>
          </a:xfrm>
        </p:grpSpPr>
        <p:sp>
          <p:nvSpPr>
            <p:cNvPr id="1199109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 sz="2000"/>
                <a:t>“source”</a:t>
              </a:r>
            </a:p>
          </p:txBody>
        </p:sp>
        <p:grpSp>
          <p:nvGrpSpPr>
            <p:cNvPr id="1199110" name="Group 6"/>
            <p:cNvGrpSpPr>
              <a:grpSpLocks/>
            </p:cNvGrpSpPr>
            <p:nvPr/>
          </p:nvGrpSpPr>
          <p:grpSpPr bwMode="auto">
            <a:xfrm>
              <a:off x="288" y="1680"/>
              <a:ext cx="2832" cy="1920"/>
              <a:chOff x="144" y="1728"/>
              <a:chExt cx="2832" cy="1920"/>
            </a:xfrm>
          </p:grpSpPr>
          <p:sp>
            <p:nvSpPr>
              <p:cNvPr id="1199111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2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3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4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5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6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7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8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19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0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1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2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3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4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5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A graph with two terminals</a:t>
                </a:r>
              </a:p>
            </p:txBody>
          </p:sp>
          <p:sp>
            <p:nvSpPr>
              <p:cNvPr id="1199126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7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8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29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0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1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2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3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4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5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6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7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8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39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b="1"/>
              </a:p>
            </p:txBody>
          </p:sp>
          <p:sp>
            <p:nvSpPr>
              <p:cNvPr id="1199140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141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199142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199143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/>
                  <a:t>“sink”</a:t>
                </a:r>
              </a:p>
            </p:txBody>
          </p:sp>
        </p:grpSp>
      </p:grpSp>
      <p:sp>
        <p:nvSpPr>
          <p:cNvPr id="1199144" name="Rectangle 40"/>
          <p:cNvSpPr>
            <a:spLocks noChangeArrowheads="1"/>
          </p:cNvSpPr>
          <p:nvPr/>
        </p:nvSpPr>
        <p:spPr bwMode="auto">
          <a:xfrm>
            <a:off x="5257800" y="32004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sz="2800"/>
              <a:t>Increase flow along this path until some edge saturates</a:t>
            </a:r>
          </a:p>
        </p:txBody>
      </p:sp>
      <p:sp>
        <p:nvSpPr>
          <p:cNvPr id="1199145" name="Freeform 41"/>
          <p:cNvSpPr>
            <a:spLocks/>
          </p:cNvSpPr>
          <p:nvPr/>
        </p:nvSpPr>
        <p:spPr bwMode="auto">
          <a:xfrm>
            <a:off x="914400" y="2971800"/>
            <a:ext cx="33528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624" y="0"/>
              </a:cxn>
              <a:cxn ang="0">
                <a:pos x="1152" y="0"/>
              </a:cxn>
              <a:cxn ang="0">
                <a:pos x="1152" y="384"/>
              </a:cxn>
              <a:cxn ang="0">
                <a:pos x="2112" y="384"/>
              </a:cxn>
            </a:cxnLst>
            <a:rect l="0" t="0" r="r" b="b"/>
            <a:pathLst>
              <a:path w="2112" h="384">
                <a:moveTo>
                  <a:pt x="0" y="384"/>
                </a:moveTo>
                <a:lnTo>
                  <a:pt x="624" y="0"/>
                </a:lnTo>
                <a:lnTo>
                  <a:pt x="1152" y="0"/>
                </a:lnTo>
                <a:lnTo>
                  <a:pt x="1152" y="384"/>
                </a:lnTo>
                <a:lnTo>
                  <a:pt x="2112" y="384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9146" name="Group 42"/>
          <p:cNvGrpSpPr>
            <a:grpSpLocks/>
          </p:cNvGrpSpPr>
          <p:nvPr/>
        </p:nvGrpSpPr>
        <p:grpSpPr bwMode="auto">
          <a:xfrm>
            <a:off x="1143000" y="2819400"/>
            <a:ext cx="3048000" cy="914400"/>
            <a:chOff x="720" y="1776"/>
            <a:chExt cx="1920" cy="576"/>
          </a:xfrm>
        </p:grpSpPr>
        <p:sp>
          <p:nvSpPr>
            <p:cNvPr id="1199147" name="Line 43"/>
            <p:cNvSpPr>
              <a:spLocks noChangeShapeType="1"/>
            </p:cNvSpPr>
            <p:nvPr/>
          </p:nvSpPr>
          <p:spPr bwMode="auto">
            <a:xfrm>
              <a:off x="2400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48" name="Line 44"/>
            <p:cNvSpPr>
              <a:spLocks noChangeShapeType="1"/>
            </p:cNvSpPr>
            <p:nvPr/>
          </p:nvSpPr>
          <p:spPr bwMode="auto">
            <a:xfrm>
              <a:off x="1824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49" name="Line 45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50" name="Line 46"/>
            <p:cNvSpPr>
              <a:spLocks noChangeShapeType="1"/>
            </p:cNvSpPr>
            <p:nvPr/>
          </p:nvSpPr>
          <p:spPr bwMode="auto">
            <a:xfrm flipV="1">
              <a:off x="720" y="2016"/>
              <a:ext cx="240" cy="144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51" name="Line 47"/>
            <p:cNvSpPr>
              <a:spLocks noChangeShapeType="1"/>
            </p:cNvSpPr>
            <p:nvPr/>
          </p:nvSpPr>
          <p:spPr bwMode="auto">
            <a:xfrm>
              <a:off x="1632" y="1968"/>
              <a:ext cx="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9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7" grpId="0" build="p" autoUpdateAnimBg="0"/>
      <p:bldP spid="1199144" grpId="0" autoUpdateAnimBg="0"/>
      <p:bldP spid="11991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4E125-F6D9-4426-9BA5-E1D037DBF4A4}" type="slidenum">
              <a:rPr lang="en-US"/>
              <a:pPr/>
              <a:t>7</a:t>
            </a:fld>
            <a:endParaRPr lang="en-US"/>
          </a:p>
        </p:txBody>
      </p:sp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“Augmenting Path” algorithms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676400"/>
            <a:ext cx="3733800" cy="1447800"/>
          </a:xfrm>
        </p:spPr>
        <p:txBody>
          <a:bodyPr/>
          <a:lstStyle/>
          <a:p>
            <a:r>
              <a:rPr lang="en-US" sz="2400"/>
              <a:t>Find a path from S to T along non-saturated edges</a:t>
            </a:r>
          </a:p>
          <a:p>
            <a:endParaRPr lang="en-US" sz="2400"/>
          </a:p>
        </p:txBody>
      </p:sp>
      <p:grpSp>
        <p:nvGrpSpPr>
          <p:cNvPr id="1201156" name="Group 4"/>
          <p:cNvGrpSpPr>
            <a:grpSpLocks/>
          </p:cNvGrpSpPr>
          <p:nvPr/>
        </p:nvGrpSpPr>
        <p:grpSpPr bwMode="auto">
          <a:xfrm>
            <a:off x="152400" y="2667000"/>
            <a:ext cx="4800600" cy="3048000"/>
            <a:chOff x="96" y="1680"/>
            <a:chExt cx="3024" cy="1920"/>
          </a:xfrm>
        </p:grpSpPr>
        <p:sp>
          <p:nvSpPr>
            <p:cNvPr id="1201157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 sz="2000"/>
                <a:t>“source”</a:t>
              </a:r>
            </a:p>
          </p:txBody>
        </p:sp>
        <p:grpSp>
          <p:nvGrpSpPr>
            <p:cNvPr id="1201158" name="Group 6"/>
            <p:cNvGrpSpPr>
              <a:grpSpLocks/>
            </p:cNvGrpSpPr>
            <p:nvPr/>
          </p:nvGrpSpPr>
          <p:grpSpPr bwMode="auto">
            <a:xfrm>
              <a:off x="288" y="1680"/>
              <a:ext cx="2832" cy="1920"/>
              <a:chOff x="144" y="1728"/>
              <a:chExt cx="2832" cy="1920"/>
            </a:xfrm>
          </p:grpSpPr>
          <p:sp>
            <p:nvSpPr>
              <p:cNvPr id="1201159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0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1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2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3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4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5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6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7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8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69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0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1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2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3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A graph with two terminals</a:t>
                </a:r>
              </a:p>
            </p:txBody>
          </p:sp>
          <p:sp>
            <p:nvSpPr>
              <p:cNvPr id="1201174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5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6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7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8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79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0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1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2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3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4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5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6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7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b="1"/>
              </a:p>
            </p:txBody>
          </p:sp>
          <p:sp>
            <p:nvSpPr>
              <p:cNvPr id="1201188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189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201190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201191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/>
                  <a:t>“sink”</a:t>
                </a:r>
              </a:p>
            </p:txBody>
          </p:sp>
        </p:grpSp>
      </p:grpSp>
      <p:grpSp>
        <p:nvGrpSpPr>
          <p:cNvPr id="1201192" name="Group 40"/>
          <p:cNvGrpSpPr>
            <a:grpSpLocks/>
          </p:cNvGrpSpPr>
          <p:nvPr/>
        </p:nvGrpSpPr>
        <p:grpSpPr bwMode="auto">
          <a:xfrm>
            <a:off x="1066800" y="2819400"/>
            <a:ext cx="3124200" cy="685800"/>
            <a:chOff x="672" y="1776"/>
            <a:chExt cx="1968" cy="432"/>
          </a:xfrm>
        </p:grpSpPr>
        <p:sp>
          <p:nvSpPr>
            <p:cNvPr id="1201193" name="Line 41"/>
            <p:cNvSpPr>
              <a:spLocks noChangeShapeType="1"/>
            </p:cNvSpPr>
            <p:nvPr/>
          </p:nvSpPr>
          <p:spPr bwMode="auto">
            <a:xfrm flipV="1">
              <a:off x="672" y="2016"/>
              <a:ext cx="336" cy="192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94" name="Line 42"/>
            <p:cNvSpPr>
              <a:spLocks noChangeShapeType="1"/>
            </p:cNvSpPr>
            <p:nvPr/>
          </p:nvSpPr>
          <p:spPr bwMode="auto">
            <a:xfrm>
              <a:off x="2400" y="1824"/>
              <a:ext cx="240" cy="192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95" name="Line 43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96" name="Line 44"/>
            <p:cNvSpPr>
              <a:spLocks noChangeShapeType="1"/>
            </p:cNvSpPr>
            <p:nvPr/>
          </p:nvSpPr>
          <p:spPr bwMode="auto">
            <a:xfrm>
              <a:off x="1824" y="1776"/>
              <a:ext cx="240" cy="0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1197" name="Rectangle 45"/>
          <p:cNvSpPr>
            <a:spLocks noChangeArrowheads="1"/>
          </p:cNvSpPr>
          <p:nvPr/>
        </p:nvSpPr>
        <p:spPr bwMode="auto">
          <a:xfrm>
            <a:off x="5257800" y="32004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sz="2800"/>
              <a:t>Increase flow along this path until some edge saturates</a:t>
            </a:r>
          </a:p>
        </p:txBody>
      </p:sp>
      <p:sp>
        <p:nvSpPr>
          <p:cNvPr id="1201198" name="Rectangle 46"/>
          <p:cNvSpPr>
            <a:spLocks noChangeArrowheads="1"/>
          </p:cNvSpPr>
          <p:nvPr/>
        </p:nvSpPr>
        <p:spPr bwMode="auto">
          <a:xfrm>
            <a:off x="5257800" y="5029200"/>
            <a:ext cx="373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sz="2800"/>
              <a:t>Find next path…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endParaRPr lang="en-US" sz="2800"/>
          </a:p>
        </p:txBody>
      </p:sp>
      <p:grpSp>
        <p:nvGrpSpPr>
          <p:cNvPr id="1201199" name="Group 47"/>
          <p:cNvGrpSpPr>
            <a:grpSpLocks/>
          </p:cNvGrpSpPr>
          <p:nvPr/>
        </p:nvGrpSpPr>
        <p:grpSpPr bwMode="auto">
          <a:xfrm>
            <a:off x="1143000" y="2819400"/>
            <a:ext cx="3048000" cy="914400"/>
            <a:chOff x="720" y="1776"/>
            <a:chExt cx="1920" cy="576"/>
          </a:xfrm>
        </p:grpSpPr>
        <p:sp>
          <p:nvSpPr>
            <p:cNvPr id="1201200" name="Line 48"/>
            <p:cNvSpPr>
              <a:spLocks noChangeShapeType="1"/>
            </p:cNvSpPr>
            <p:nvPr/>
          </p:nvSpPr>
          <p:spPr bwMode="auto">
            <a:xfrm>
              <a:off x="2400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201" name="Line 49"/>
            <p:cNvSpPr>
              <a:spLocks noChangeShapeType="1"/>
            </p:cNvSpPr>
            <p:nvPr/>
          </p:nvSpPr>
          <p:spPr bwMode="auto">
            <a:xfrm>
              <a:off x="1824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202" name="Line 50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203" name="Line 51"/>
            <p:cNvSpPr>
              <a:spLocks noChangeShapeType="1"/>
            </p:cNvSpPr>
            <p:nvPr/>
          </p:nvSpPr>
          <p:spPr bwMode="auto">
            <a:xfrm flipV="1">
              <a:off x="720" y="2016"/>
              <a:ext cx="240" cy="144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204" name="Line 52"/>
            <p:cNvSpPr>
              <a:spLocks noChangeShapeType="1"/>
            </p:cNvSpPr>
            <p:nvPr/>
          </p:nvSpPr>
          <p:spPr bwMode="auto">
            <a:xfrm>
              <a:off x="1632" y="1968"/>
              <a:ext cx="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1205" name="Freeform 53"/>
          <p:cNvSpPr>
            <a:spLocks/>
          </p:cNvSpPr>
          <p:nvPr/>
        </p:nvSpPr>
        <p:spPr bwMode="auto">
          <a:xfrm>
            <a:off x="914400" y="2971800"/>
            <a:ext cx="34290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624" y="0"/>
              </a:cxn>
              <a:cxn ang="0">
                <a:pos x="1680" y="0"/>
              </a:cxn>
              <a:cxn ang="0">
                <a:pos x="2160" y="384"/>
              </a:cxn>
            </a:cxnLst>
            <a:rect l="0" t="0" r="r" b="b"/>
            <a:pathLst>
              <a:path w="2160" h="384">
                <a:moveTo>
                  <a:pt x="0" y="384"/>
                </a:moveTo>
                <a:lnTo>
                  <a:pt x="624" y="0"/>
                </a:lnTo>
                <a:lnTo>
                  <a:pt x="1680" y="0"/>
                </a:lnTo>
                <a:lnTo>
                  <a:pt x="2160" y="384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1206" name="Rectangle 54"/>
          <p:cNvSpPr>
            <a:spLocks noChangeArrowheads="1"/>
          </p:cNvSpPr>
          <p:nvPr/>
        </p:nvSpPr>
        <p:spPr bwMode="auto">
          <a:xfrm>
            <a:off x="5257800" y="5486400"/>
            <a:ext cx="373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sz="2800"/>
              <a:t>Increase flow…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0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205" grpId="0" animBg="1"/>
      <p:bldP spid="120120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A9909-5637-4240-B254-408851E40AE8}" type="slidenum">
              <a:rPr lang="en-US"/>
              <a:pPr/>
              <a:t>8</a:t>
            </a:fld>
            <a:endParaRPr lang="en-US"/>
          </a:p>
        </p:txBody>
      </p:sp>
      <p:sp>
        <p:nvSpPr>
          <p:cNvPr id="120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“Augmenting Path” algorithms</a:t>
            </a:r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7800" y="1676400"/>
            <a:ext cx="3733800" cy="1447800"/>
          </a:xfrm>
        </p:spPr>
        <p:txBody>
          <a:bodyPr/>
          <a:lstStyle/>
          <a:p>
            <a:r>
              <a:rPr lang="en-US" sz="2400"/>
              <a:t>Find a path from S to T along non-saturated edges</a:t>
            </a:r>
          </a:p>
          <a:p>
            <a:endParaRPr lang="en-US" sz="2400"/>
          </a:p>
        </p:txBody>
      </p:sp>
      <p:grpSp>
        <p:nvGrpSpPr>
          <p:cNvPr id="1203204" name="Group 4"/>
          <p:cNvGrpSpPr>
            <a:grpSpLocks/>
          </p:cNvGrpSpPr>
          <p:nvPr/>
        </p:nvGrpSpPr>
        <p:grpSpPr bwMode="auto">
          <a:xfrm>
            <a:off x="152400" y="2667000"/>
            <a:ext cx="4800600" cy="3048000"/>
            <a:chOff x="96" y="1680"/>
            <a:chExt cx="3024" cy="1920"/>
          </a:xfrm>
        </p:grpSpPr>
        <p:sp>
          <p:nvSpPr>
            <p:cNvPr id="1203205" name="Text Box 5"/>
            <p:cNvSpPr txBox="1">
              <a:spLocks noChangeArrowheads="1"/>
            </p:cNvSpPr>
            <p:nvPr/>
          </p:nvSpPr>
          <p:spPr bwMode="auto">
            <a:xfrm>
              <a:off x="96" y="1862"/>
              <a:ext cx="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en-US" sz="2000"/>
                <a:t>“source”</a:t>
              </a:r>
            </a:p>
          </p:txBody>
        </p:sp>
        <p:grpSp>
          <p:nvGrpSpPr>
            <p:cNvPr id="1203206" name="Group 6"/>
            <p:cNvGrpSpPr>
              <a:grpSpLocks/>
            </p:cNvGrpSpPr>
            <p:nvPr/>
          </p:nvGrpSpPr>
          <p:grpSpPr bwMode="auto">
            <a:xfrm>
              <a:off x="288" y="1680"/>
              <a:ext cx="2832" cy="1920"/>
              <a:chOff x="144" y="1728"/>
              <a:chExt cx="2832" cy="1920"/>
            </a:xfrm>
          </p:grpSpPr>
          <p:sp>
            <p:nvSpPr>
              <p:cNvPr id="1203207" name="Line 7"/>
              <p:cNvSpPr>
                <a:spLocks noChangeShapeType="1"/>
              </p:cNvSpPr>
              <p:nvPr/>
            </p:nvSpPr>
            <p:spPr bwMode="auto">
              <a:xfrm flipV="1">
                <a:off x="336" y="1920"/>
                <a:ext cx="624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08" name="Line 8"/>
              <p:cNvSpPr>
                <a:spLocks noChangeShapeType="1"/>
              </p:cNvSpPr>
              <p:nvPr/>
            </p:nvSpPr>
            <p:spPr bwMode="auto">
              <a:xfrm flipV="1">
                <a:off x="384" y="235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09" name="Line 9"/>
              <p:cNvSpPr>
                <a:spLocks noChangeShapeType="1"/>
              </p:cNvSpPr>
              <p:nvPr/>
            </p:nvSpPr>
            <p:spPr bwMode="auto">
              <a:xfrm>
                <a:off x="336" y="2400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0" name="Line 10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528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1" name="Line 11"/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2" name="Line 12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3" name="Line 13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4" name="Line 14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5" name="Line 15"/>
              <p:cNvSpPr>
                <a:spLocks noChangeShapeType="1"/>
              </p:cNvSpPr>
              <p:nvPr/>
            </p:nvSpPr>
            <p:spPr bwMode="auto">
              <a:xfrm flipV="1">
                <a:off x="1008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6" name="Line 16"/>
              <p:cNvSpPr>
                <a:spLocks noChangeShapeType="1"/>
              </p:cNvSpPr>
              <p:nvPr/>
            </p:nvSpPr>
            <p:spPr bwMode="auto">
              <a:xfrm flipV="1">
                <a:off x="1536" y="192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7" name="Line 17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8" name="Line 18"/>
              <p:cNvSpPr>
                <a:spLocks noChangeShapeType="1"/>
              </p:cNvSpPr>
              <p:nvPr/>
            </p:nvSpPr>
            <p:spPr bwMode="auto">
              <a:xfrm flipV="1">
                <a:off x="1008" y="2448"/>
                <a:ext cx="0" cy="3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19" name="Line 19"/>
              <p:cNvSpPr>
                <a:spLocks noChangeShapeType="1"/>
              </p:cNvSpPr>
              <p:nvPr/>
            </p:nvSpPr>
            <p:spPr bwMode="auto">
              <a:xfrm flipV="1">
                <a:off x="1536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0" name="Line 20"/>
              <p:cNvSpPr>
                <a:spLocks noChangeShapeType="1"/>
              </p:cNvSpPr>
              <p:nvPr/>
            </p:nvSpPr>
            <p:spPr bwMode="auto">
              <a:xfrm flipV="1">
                <a:off x="2064" y="244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1" name="Text Box 21"/>
              <p:cNvSpPr txBox="1">
                <a:spLocks noChangeArrowheads="1"/>
              </p:cNvSpPr>
              <p:nvPr/>
            </p:nvSpPr>
            <p:spPr bwMode="auto">
              <a:xfrm>
                <a:off x="462" y="3360"/>
                <a:ext cx="22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/>
                  <a:t>A graph with two terminals</a:t>
                </a:r>
              </a:p>
            </p:txBody>
          </p:sp>
          <p:sp>
            <p:nvSpPr>
              <p:cNvPr id="1203222" name="Oval 22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3" name="Oval 2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4" name="Oval 24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5" name="Line 25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6" name="Line 26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7" name="Line 27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8" name="Line 28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29" name="Oval 29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0" name="Oval 30"/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1" name="Oval 31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2" name="Oval 32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3" name="Oval 3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4" name="Oval 34"/>
              <p:cNvSpPr>
                <a:spLocks noChangeArrowheads="1"/>
              </p:cNvSpPr>
              <p:nvPr/>
            </p:nvSpPr>
            <p:spPr bwMode="auto">
              <a:xfrm>
                <a:off x="864" y="2736"/>
                <a:ext cx="288" cy="288"/>
              </a:xfrm>
              <a:prstGeom prst="ellipse">
                <a:avLst/>
              </a:prstGeom>
              <a:solidFill>
                <a:srgbClr val="C8C8C8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5" name="Oval 35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</a:pPr>
                <a:endParaRPr lang="en-US" b="1"/>
              </a:p>
            </p:txBody>
          </p:sp>
          <p:sp>
            <p:nvSpPr>
              <p:cNvPr id="1203236" name="Oval 3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237" name="Text Box 37"/>
              <p:cNvSpPr txBox="1">
                <a:spLocks noChangeArrowheads="1"/>
              </p:cNvSpPr>
              <p:nvPr/>
            </p:nvSpPr>
            <p:spPr bwMode="auto">
              <a:xfrm>
                <a:off x="161" y="217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1203238" name="Text Box 38"/>
              <p:cNvSpPr txBox="1">
                <a:spLocks noChangeArrowheads="1"/>
              </p:cNvSpPr>
              <p:nvPr/>
            </p:nvSpPr>
            <p:spPr bwMode="auto">
              <a:xfrm>
                <a:off x="2544" y="2169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800" b="1">
                    <a:solidFill>
                      <a:schemeClr val="bg1"/>
                    </a:solidFill>
                  </a:rPr>
                  <a:t>T</a:t>
                </a:r>
              </a:p>
            </p:txBody>
          </p:sp>
          <p:sp>
            <p:nvSpPr>
              <p:cNvPr id="1203239" name="Text Box 39"/>
              <p:cNvSpPr txBox="1">
                <a:spLocks noChangeArrowheads="1"/>
              </p:cNvSpPr>
              <p:nvPr/>
            </p:nvSpPr>
            <p:spPr bwMode="auto">
              <a:xfrm>
                <a:off x="2452" y="1910"/>
                <a:ext cx="52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en-US" sz="2000"/>
                  <a:t>“sink”</a:t>
                </a:r>
              </a:p>
            </p:txBody>
          </p:sp>
        </p:grpSp>
      </p:grpSp>
      <p:grpSp>
        <p:nvGrpSpPr>
          <p:cNvPr id="1203240" name="Group 40"/>
          <p:cNvGrpSpPr>
            <a:grpSpLocks/>
          </p:cNvGrpSpPr>
          <p:nvPr/>
        </p:nvGrpSpPr>
        <p:grpSpPr bwMode="auto">
          <a:xfrm>
            <a:off x="1066800" y="3124200"/>
            <a:ext cx="3276600" cy="1447800"/>
            <a:chOff x="672" y="3216"/>
            <a:chExt cx="2064" cy="912"/>
          </a:xfrm>
        </p:grpSpPr>
        <p:sp>
          <p:nvSpPr>
            <p:cNvPr id="1203241" name="Line 41"/>
            <p:cNvSpPr>
              <a:spLocks noChangeShapeType="1"/>
            </p:cNvSpPr>
            <p:nvPr/>
          </p:nvSpPr>
          <p:spPr bwMode="auto">
            <a:xfrm>
              <a:off x="672" y="3600"/>
              <a:ext cx="288" cy="0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2" name="Line 42"/>
            <p:cNvSpPr>
              <a:spLocks noChangeShapeType="1"/>
            </p:cNvSpPr>
            <p:nvPr/>
          </p:nvSpPr>
          <p:spPr bwMode="auto">
            <a:xfrm>
              <a:off x="672" y="3792"/>
              <a:ext cx="24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3" name="Line 43"/>
            <p:cNvSpPr>
              <a:spLocks noChangeShapeType="1"/>
            </p:cNvSpPr>
            <p:nvPr/>
          </p:nvSpPr>
          <p:spPr bwMode="auto">
            <a:xfrm flipV="1">
              <a:off x="2448" y="3792"/>
              <a:ext cx="288" cy="192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4" name="Line 44"/>
            <p:cNvSpPr>
              <a:spLocks noChangeShapeType="1"/>
            </p:cNvSpPr>
            <p:nvPr/>
          </p:nvSpPr>
          <p:spPr bwMode="auto">
            <a:xfrm flipV="1">
              <a:off x="1104" y="3216"/>
              <a:ext cx="0" cy="192"/>
            </a:xfrm>
            <a:prstGeom prst="line">
              <a:avLst/>
            </a:prstGeom>
            <a:noFill/>
            <a:ln w="28575">
              <a:solidFill>
                <a:srgbClr val="F40A0A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5" name="Line 45"/>
            <p:cNvSpPr>
              <a:spLocks noChangeShapeType="1"/>
            </p:cNvSpPr>
            <p:nvPr/>
          </p:nvSpPr>
          <p:spPr bwMode="auto">
            <a:xfrm flipV="1">
              <a:off x="1632" y="3696"/>
              <a:ext cx="0" cy="240"/>
            </a:xfrm>
            <a:prstGeom prst="line">
              <a:avLst/>
            </a:prstGeom>
            <a:noFill/>
            <a:ln w="28575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6" name="Line 46"/>
            <p:cNvSpPr>
              <a:spLocks noChangeShapeType="1"/>
            </p:cNvSpPr>
            <p:nvPr/>
          </p:nvSpPr>
          <p:spPr bwMode="auto">
            <a:xfrm flipV="1">
              <a:off x="2160" y="3696"/>
              <a:ext cx="0" cy="24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7" name="Line 47"/>
            <p:cNvSpPr>
              <a:spLocks noChangeShapeType="1"/>
            </p:cNvSpPr>
            <p:nvPr/>
          </p:nvSpPr>
          <p:spPr bwMode="auto">
            <a:xfrm>
              <a:off x="1296" y="3600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8" name="Line 48"/>
            <p:cNvSpPr>
              <a:spLocks noChangeShapeType="1"/>
            </p:cNvSpPr>
            <p:nvPr/>
          </p:nvSpPr>
          <p:spPr bwMode="auto">
            <a:xfrm>
              <a:off x="1824" y="3600"/>
              <a:ext cx="240" cy="0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49" name="Line 49"/>
            <p:cNvSpPr>
              <a:spLocks noChangeShapeType="1"/>
            </p:cNvSpPr>
            <p:nvPr/>
          </p:nvSpPr>
          <p:spPr bwMode="auto">
            <a:xfrm>
              <a:off x="1296" y="4128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50" name="Line 50"/>
            <p:cNvSpPr>
              <a:spLocks noChangeShapeType="1"/>
            </p:cNvSpPr>
            <p:nvPr/>
          </p:nvSpPr>
          <p:spPr bwMode="auto">
            <a:xfrm>
              <a:off x="1824" y="4128"/>
              <a:ext cx="240" cy="0"/>
            </a:xfrm>
            <a:prstGeom prst="line">
              <a:avLst/>
            </a:prstGeom>
            <a:noFill/>
            <a:ln w="28575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3251" name="Rectangle 51"/>
          <p:cNvSpPr>
            <a:spLocks noChangeArrowheads="1"/>
          </p:cNvSpPr>
          <p:nvPr/>
        </p:nvSpPr>
        <p:spPr bwMode="auto">
          <a:xfrm>
            <a:off x="5257800" y="3200400"/>
            <a:ext cx="388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n"/>
            </a:pPr>
            <a:r>
              <a:rPr lang="en-US" sz="2800"/>
              <a:t>Increase flow along this path until some edge saturates</a:t>
            </a:r>
          </a:p>
        </p:txBody>
      </p:sp>
      <p:sp>
        <p:nvSpPr>
          <p:cNvPr id="1203252" name="Rectangle 52"/>
          <p:cNvSpPr>
            <a:spLocks noChangeArrowheads="1"/>
          </p:cNvSpPr>
          <p:nvPr/>
        </p:nvSpPr>
        <p:spPr bwMode="auto">
          <a:xfrm>
            <a:off x="5029200" y="4953000"/>
            <a:ext cx="3886200" cy="1447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/>
              <a:t>               Iterate until …      all paths from S to T have at least one saturated edge</a:t>
            </a:r>
            <a:endParaRPr lang="en-US" sz="2800"/>
          </a:p>
        </p:txBody>
      </p:sp>
      <p:grpSp>
        <p:nvGrpSpPr>
          <p:cNvPr id="1203253" name="Group 53"/>
          <p:cNvGrpSpPr>
            <a:grpSpLocks/>
          </p:cNvGrpSpPr>
          <p:nvPr/>
        </p:nvGrpSpPr>
        <p:grpSpPr bwMode="auto">
          <a:xfrm>
            <a:off x="1143000" y="2819400"/>
            <a:ext cx="3048000" cy="914400"/>
            <a:chOff x="720" y="1776"/>
            <a:chExt cx="1920" cy="576"/>
          </a:xfrm>
        </p:grpSpPr>
        <p:sp>
          <p:nvSpPr>
            <p:cNvPr id="1203254" name="Line 54"/>
            <p:cNvSpPr>
              <a:spLocks noChangeShapeType="1"/>
            </p:cNvSpPr>
            <p:nvPr/>
          </p:nvSpPr>
          <p:spPr bwMode="auto">
            <a:xfrm>
              <a:off x="2400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55" name="Line 55"/>
            <p:cNvSpPr>
              <a:spLocks noChangeShapeType="1"/>
            </p:cNvSpPr>
            <p:nvPr/>
          </p:nvSpPr>
          <p:spPr bwMode="auto">
            <a:xfrm>
              <a:off x="1824" y="2352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56" name="Line 56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57" name="Line 57"/>
            <p:cNvSpPr>
              <a:spLocks noChangeShapeType="1"/>
            </p:cNvSpPr>
            <p:nvPr/>
          </p:nvSpPr>
          <p:spPr bwMode="auto">
            <a:xfrm flipV="1">
              <a:off x="720" y="2016"/>
              <a:ext cx="240" cy="144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58" name="Line 58"/>
            <p:cNvSpPr>
              <a:spLocks noChangeShapeType="1"/>
            </p:cNvSpPr>
            <p:nvPr/>
          </p:nvSpPr>
          <p:spPr bwMode="auto">
            <a:xfrm>
              <a:off x="1632" y="1968"/>
              <a:ext cx="0" cy="192"/>
            </a:xfrm>
            <a:prstGeom prst="line">
              <a:avLst/>
            </a:prstGeom>
            <a:noFill/>
            <a:ln w="3810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3259" name="Freeform 59"/>
          <p:cNvSpPr>
            <a:spLocks/>
          </p:cNvSpPr>
          <p:nvPr/>
        </p:nvSpPr>
        <p:spPr bwMode="auto">
          <a:xfrm>
            <a:off x="2209800" y="2362200"/>
            <a:ext cx="990600" cy="2590800"/>
          </a:xfrm>
          <a:custGeom>
            <a:avLst/>
            <a:gdLst/>
            <a:ahLst/>
            <a:cxnLst>
              <a:cxn ang="0">
                <a:pos x="656" y="0"/>
              </a:cxn>
              <a:cxn ang="0">
                <a:pos x="512" y="576"/>
              </a:cxn>
              <a:cxn ang="0">
                <a:pos x="80" y="624"/>
              </a:cxn>
              <a:cxn ang="0">
                <a:pos x="32" y="1728"/>
              </a:cxn>
            </a:cxnLst>
            <a:rect l="0" t="0" r="r" b="b"/>
            <a:pathLst>
              <a:path w="656" h="1728">
                <a:moveTo>
                  <a:pt x="656" y="0"/>
                </a:moveTo>
                <a:cubicBezTo>
                  <a:pt x="632" y="236"/>
                  <a:pt x="608" y="472"/>
                  <a:pt x="512" y="576"/>
                </a:cubicBezTo>
                <a:cubicBezTo>
                  <a:pt x="416" y="680"/>
                  <a:pt x="160" y="432"/>
                  <a:pt x="80" y="624"/>
                </a:cubicBezTo>
                <a:cubicBezTo>
                  <a:pt x="0" y="816"/>
                  <a:pt x="16" y="1272"/>
                  <a:pt x="32" y="172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3260" name="Group 60"/>
          <p:cNvGrpSpPr>
            <a:grpSpLocks/>
          </p:cNvGrpSpPr>
          <p:nvPr/>
        </p:nvGrpSpPr>
        <p:grpSpPr bwMode="auto">
          <a:xfrm>
            <a:off x="1066800" y="2819400"/>
            <a:ext cx="3124200" cy="685800"/>
            <a:chOff x="672" y="1776"/>
            <a:chExt cx="1968" cy="432"/>
          </a:xfrm>
        </p:grpSpPr>
        <p:sp>
          <p:nvSpPr>
            <p:cNvPr id="1203261" name="Line 61"/>
            <p:cNvSpPr>
              <a:spLocks noChangeShapeType="1"/>
            </p:cNvSpPr>
            <p:nvPr/>
          </p:nvSpPr>
          <p:spPr bwMode="auto">
            <a:xfrm flipV="1">
              <a:off x="672" y="2016"/>
              <a:ext cx="336" cy="192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62" name="Line 62"/>
            <p:cNvSpPr>
              <a:spLocks noChangeShapeType="1"/>
            </p:cNvSpPr>
            <p:nvPr/>
          </p:nvSpPr>
          <p:spPr bwMode="auto">
            <a:xfrm>
              <a:off x="2400" y="1824"/>
              <a:ext cx="240" cy="192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63" name="Line 63"/>
            <p:cNvSpPr>
              <a:spLocks noChangeShapeType="1"/>
            </p:cNvSpPr>
            <p:nvPr/>
          </p:nvSpPr>
          <p:spPr bwMode="auto">
            <a:xfrm>
              <a:off x="1296" y="1776"/>
              <a:ext cx="240" cy="0"/>
            </a:xfrm>
            <a:prstGeom prst="line">
              <a:avLst/>
            </a:prstGeom>
            <a:noFill/>
            <a:ln w="571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3264" name="Line 64"/>
            <p:cNvSpPr>
              <a:spLocks noChangeShapeType="1"/>
            </p:cNvSpPr>
            <p:nvPr/>
          </p:nvSpPr>
          <p:spPr bwMode="auto">
            <a:xfrm>
              <a:off x="1824" y="1776"/>
              <a:ext cx="240" cy="0"/>
            </a:xfrm>
            <a:prstGeom prst="line">
              <a:avLst/>
            </a:prstGeom>
            <a:noFill/>
            <a:ln w="19050">
              <a:solidFill>
                <a:srgbClr val="F40A0A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D3E54-6010-4011-8C5C-43B339695D3C}" type="slidenum">
              <a:rPr lang="en-US"/>
              <a:pPr/>
              <a:t>9</a:t>
            </a:fld>
            <a:endParaRPr lang="en-US"/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notes</a:t>
            </a:r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There are many fast flow algorithms</a:t>
            </a:r>
          </a:p>
          <a:p>
            <a:pPr>
              <a:lnSpc>
                <a:spcPct val="90000"/>
              </a:lnSpc>
            </a:pPr>
            <a:r>
              <a:rPr lang="en-US"/>
              <a:t>Augmenting paths depends on ordering</a:t>
            </a:r>
          </a:p>
          <a:p>
            <a:pPr lvl="1">
              <a:lnSpc>
                <a:spcPct val="90000"/>
              </a:lnSpc>
            </a:pPr>
            <a:r>
              <a:rPr lang="en-US"/>
              <a:t>Breadth first = Edmonds-Karp</a:t>
            </a:r>
          </a:p>
          <a:p>
            <a:pPr lvl="1">
              <a:lnSpc>
                <a:spcPct val="90000"/>
              </a:lnSpc>
            </a:pPr>
            <a:r>
              <a:rPr lang="en-US"/>
              <a:t>Vision problems have many short paths</a:t>
            </a:r>
          </a:p>
          <a:p>
            <a:pPr lvl="1">
              <a:lnSpc>
                <a:spcPct val="90000"/>
              </a:lnSpc>
            </a:pPr>
            <a:r>
              <a:rPr lang="en-US"/>
              <a:t>Subtleties needed due to directed edges</a:t>
            </a:r>
          </a:p>
          <a:p>
            <a:pPr>
              <a:lnSpc>
                <a:spcPct val="90000"/>
              </a:lnSpc>
            </a:pPr>
            <a:r>
              <a:rPr lang="en-US"/>
              <a:t>[BK ’04] gives an algorithm especially for vision problems</a:t>
            </a:r>
          </a:p>
          <a:p>
            <a:pPr lvl="1">
              <a:lnSpc>
                <a:spcPct val="90000"/>
              </a:lnSpc>
            </a:pPr>
            <a:r>
              <a:rPr lang="en-US"/>
              <a:t>Software is freely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1" grpId="0" build="p" bldLvl="2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43"/>
  <p:tag name="DEFAULTHEIGHT" val="334"/>
</p:tagLst>
</file>

<file path=ppt/theme/theme1.xml><?xml version="1.0" encoding="utf-8"?>
<a:theme xmlns:a="http://schemas.openxmlformats.org/drawingml/2006/main" name="IM PowerPoint templates">
  <a:themeElements>
    <a:clrScheme name="IM PowerPoint templa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 PowerPoint templat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M PowerPoint templa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 PowerPoint templa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 PowerPoint templa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 PowerPoint templa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 PowerPoint templa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 PowerPoint templa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 PowerPoint templa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C:\users\bsd\IM PowerPoint templates.pot</Template>
  <TotalTime>57317</TotalTime>
  <Pages>9</Pages>
  <Words>991</Words>
  <Application>Microsoft Office PowerPoint</Application>
  <PresentationFormat>On-screen Show (4:3)</PresentationFormat>
  <Paragraphs>181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IM PowerPoint templates</vt:lpstr>
      <vt:lpstr>Equation</vt:lpstr>
      <vt:lpstr>s-t Graph Cuts for Binary Energy Minimization</vt:lpstr>
      <vt:lpstr>Maximum flow problem</vt:lpstr>
      <vt:lpstr>Minimum cut problem </vt:lpstr>
      <vt:lpstr>Max flow/Min cut theorem</vt:lpstr>
      <vt:lpstr>Fast algorithms for min cut</vt:lpstr>
      <vt:lpstr>“Augmenting Path” algorithms</vt:lpstr>
      <vt:lpstr>“Augmenting Path” algorithms</vt:lpstr>
      <vt:lpstr>“Augmenting Path” algorithms</vt:lpstr>
      <vt:lpstr>Implementation notes</vt:lpstr>
      <vt:lpstr>Basic construction</vt:lpstr>
      <vt:lpstr>Example</vt:lpstr>
      <vt:lpstr>Beyond binary faxes</vt:lpstr>
      <vt:lpstr>Better intensity models</vt:lpstr>
      <vt:lpstr>A serious implementation</vt:lpstr>
      <vt:lpstr>  GrabCut</vt:lpstr>
      <vt:lpstr>  Iterated Graph Cuts</vt:lpstr>
      <vt:lpstr>  Moderately straightforward    examples</vt:lpstr>
      <vt:lpstr>Important properties</vt:lpstr>
      <vt:lpstr>Can this be generalized?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CVPR05 tutorial</dc:title>
  <dc:creator>Ramin Zabih</dc:creator>
  <cp:lastModifiedBy>Oxhorn</cp:lastModifiedBy>
  <cp:revision>2456</cp:revision>
  <cp:lastPrinted>1999-04-09T01:53:10Z</cp:lastPrinted>
  <dcterms:created xsi:type="dcterms:W3CDTF">1997-04-08T15:48:36Z</dcterms:created>
  <dcterms:modified xsi:type="dcterms:W3CDTF">2010-04-09T18:55:16Z</dcterms:modified>
</cp:coreProperties>
</file>