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23" r:id="rId3"/>
    <p:sldId id="322" r:id="rId4"/>
    <p:sldId id="321" r:id="rId5"/>
    <p:sldId id="324" r:id="rId6"/>
    <p:sldId id="325" r:id="rId7"/>
  </p:sldIdLst>
  <p:sldSz cx="12192000" cy="6858000"/>
  <p:notesSz cx="6858000" cy="9144000"/>
  <p:embeddedFontLst>
    <p:embeddedFont>
      <p:font typeface="BrowalliaUPC" panose="020B0604020202020204" pitchFamily="34" charset="-34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等线" panose="02010600030101010101" charset="-122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pos="4747" userDrawn="1">
          <p15:clr>
            <a:srgbClr val="A4A3A4"/>
          </p15:clr>
        </p15:guide>
        <p15:guide id="18" pos="2933" userDrawn="1">
          <p15:clr>
            <a:srgbClr val="A4A3A4"/>
          </p15:clr>
        </p15:guide>
        <p15:guide id="19" pos="1799" userDrawn="1">
          <p15:clr>
            <a:srgbClr val="A4A3A4"/>
          </p15:clr>
        </p15:guide>
        <p15:guide id="20" pos="710" userDrawn="1">
          <p15:clr>
            <a:srgbClr val="A4A3A4"/>
          </p15:clr>
        </p15:guide>
        <p15:guide id="21" pos="6970" userDrawn="1">
          <p15:clr>
            <a:srgbClr val="A4A3A4"/>
          </p15:clr>
        </p15:guide>
        <p15:guide id="22" orient="horz" pos="3861" userDrawn="1">
          <p15:clr>
            <a:srgbClr val="A4A3A4"/>
          </p15:clr>
        </p15:guide>
        <p15:guide id="23" orient="horz" pos="459" userDrawn="1">
          <p15:clr>
            <a:srgbClr val="A4A3A4"/>
          </p15:clr>
        </p15:guide>
        <p15:guide id="24" pos="5881" userDrawn="1">
          <p15:clr>
            <a:srgbClr val="A4A3A4"/>
          </p15:clr>
        </p15:guide>
        <p15:guide id="25" orient="horz" pos="2296" userDrawn="1">
          <p15:clr>
            <a:srgbClr val="A4A3A4"/>
          </p15:clr>
        </p15:guide>
        <p15:guide id="26" orient="horz" pos="2024" userDrawn="1">
          <p15:clr>
            <a:srgbClr val="A4A3A4"/>
          </p15:clr>
        </p15:guide>
        <p15:guide id="27" orient="horz" pos="2364" userDrawn="1">
          <p15:clr>
            <a:srgbClr val="A4A3A4"/>
          </p15:clr>
        </p15:guide>
        <p15:guide id="28" orient="horz" pos="1956" userDrawn="1">
          <p15:clr>
            <a:srgbClr val="A4A3A4"/>
          </p15:clr>
        </p15:guide>
        <p15:guide id="29" pos="121" userDrawn="1">
          <p15:clr>
            <a:srgbClr val="A4A3A4"/>
          </p15:clr>
        </p15:guide>
        <p15:guide id="30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5B9BD5"/>
    <a:srgbClr val="D1AA73"/>
    <a:srgbClr val="534C49"/>
    <a:srgbClr val="E7CF8F"/>
    <a:srgbClr val="CCCCCC"/>
    <a:srgbClr val="EBD79A"/>
    <a:srgbClr val="09090C"/>
    <a:srgbClr val="EFEFEF"/>
    <a:srgbClr val="EDD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337" autoAdjust="0"/>
  </p:normalViewPr>
  <p:slideViewPr>
    <p:cSldViewPr snapToGrid="0" showGuides="1">
      <p:cViewPr varScale="1">
        <p:scale>
          <a:sx n="69" d="100"/>
          <a:sy n="69" d="100"/>
        </p:scale>
        <p:origin x="708" y="60"/>
      </p:cViewPr>
      <p:guideLst>
        <p:guide pos="3840"/>
        <p:guide orient="horz" pos="2160"/>
        <p:guide pos="4747"/>
        <p:guide pos="2933"/>
        <p:guide pos="1799"/>
        <p:guide pos="710"/>
        <p:guide pos="6970"/>
        <p:guide orient="horz" pos="3861"/>
        <p:guide orient="horz" pos="459"/>
        <p:guide pos="5881"/>
        <p:guide orient="horz" pos="2296"/>
        <p:guide orient="horz" pos="2024"/>
        <p:guide orient="horz" pos="2364"/>
        <p:guide orient="horz" pos="195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3E7FC-7750-4077-B788-F79D86962DE3}" type="datetimeFigureOut">
              <a:rPr lang="zh-CN" altLang="en-US" smtClean="0"/>
              <a:t>2016/9/25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6FD6-6ED6-480B-9354-748E4F80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48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E456D-83FB-4C39-81EF-00E0CA386978}" type="datetimeFigureOut">
              <a:rPr lang="zh-CN" altLang="en-US" smtClean="0"/>
              <a:t>2016/9/25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2D475-1346-46DB-B471-206D4B526A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0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ABD9-1B29-4A83-B153-EDAAA498EEEE}" type="datetimeFigureOut">
              <a:rPr lang="zh-CN" altLang="en-US" smtClean="0"/>
              <a:pPr/>
              <a:t>2016/9/25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1E6E-10D6-4DBD-9B09-13EDC1C7D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124635" y="5050360"/>
            <a:ext cx="786539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实时推送消息至中央站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125734" y="2362844"/>
            <a:ext cx="7864293" cy="241854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kumimoji="0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中央站</a:t>
            </a:r>
            <a:endParaRPr kumimoji="0"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6254801" y="2661464"/>
            <a:ext cx="3472180" cy="18772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endParaRPr kumimoji="0"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6545417" y="3237825"/>
            <a:ext cx="853523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6783542" y="3167974"/>
            <a:ext cx="655337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7669368" y="3196550"/>
            <a:ext cx="779534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7907492" y="3129875"/>
            <a:ext cx="581347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8721880" y="3196550"/>
            <a:ext cx="75971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8912380" y="3129875"/>
            <a:ext cx="601165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7682860" y="3876173"/>
            <a:ext cx="757073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7907493" y="3817262"/>
            <a:ext cx="590596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6561292" y="3887112"/>
            <a:ext cx="840311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6797830" y="3817262"/>
            <a:ext cx="643445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  <a:endParaRPr kumimoji="0" 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2220132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kumimoji="0" lang="en-US" altLang="zh-CN" sz="9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565067" y="4656012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</a:t>
            </a: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kumimoji="0"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kumimoji="0" lang="zh-CN" altLang="en-US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kumimoji="0"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498392" y="5032250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374567" y="5025900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498392" y="5522787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374567" y="5522787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517442" y="594506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374567" y="5945062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507917" y="6353050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365042" y="6353050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zh-CN" sz="9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kumimoji="0" lang="zh-CN" sz="18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</a:t>
            </a:r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kumimoji="0" lang="en-US" altLang="zh-C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 eaLnBrk="1" hangingPunct="1">
              <a:defRPr/>
            </a:pPr>
            <a:r>
              <a:rPr kumimoji="0"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 eaLnBrk="1" hangingPunct="1">
              <a:defRPr/>
            </a:pPr>
            <a:r>
              <a:rPr kumimoji="0"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kumimoji="0"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3432411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4644690" y="5461303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6308247" y="5461303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监护系统信息化解决方案现状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kumimoji="0" lang="en-US" alt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kumimoji="0"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</a:t>
            </a:r>
            <a:r>
              <a:rPr kumimoji="0"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zh-CN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系统</a:t>
            </a:r>
            <a:endParaRPr kumimoji="0" 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2139256" y="976423"/>
            <a:ext cx="7850771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 eaLnBrk="1" hangingPunct="1">
              <a:defRPr/>
            </a:pPr>
            <a:r>
              <a:rPr kumimoji="0"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kumimoji="0"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 eaLnBrk="1" hangingPunct="1"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  <a:endParaRPr kumimoji="0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2234753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3447032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4659311" y="1387366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63228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7536968" y="1387366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AutoShape 126"/>
          <p:cNvSpPr>
            <a:spLocks noChangeArrowheads="1"/>
          </p:cNvSpPr>
          <p:nvPr/>
        </p:nvSpPr>
        <p:spPr bwMode="auto">
          <a:xfrm>
            <a:off x="2640349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获取医嘱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126"/>
          <p:cNvSpPr>
            <a:spLocks noChangeArrowheads="1"/>
          </p:cNvSpPr>
          <p:nvPr/>
        </p:nvSpPr>
        <p:spPr bwMode="auto">
          <a:xfrm>
            <a:off x="3947878" y="2735858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发送报告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AutoShape 126"/>
          <p:cNvSpPr>
            <a:spLocks noChangeArrowheads="1"/>
          </p:cNvSpPr>
          <p:nvPr/>
        </p:nvSpPr>
        <p:spPr bwMode="auto">
          <a:xfrm>
            <a:off x="2666126" y="3488931"/>
            <a:ext cx="2387041" cy="3960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对设备发送操作命令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AutoShape 126"/>
          <p:cNvSpPr>
            <a:spLocks noChangeArrowheads="1"/>
          </p:cNvSpPr>
          <p:nvPr/>
        </p:nvSpPr>
        <p:spPr bwMode="auto">
          <a:xfrm>
            <a:off x="2678449" y="4088729"/>
            <a:ext cx="2363502" cy="418187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来自设备数据包存储</a:t>
            </a:r>
            <a:endParaRPr kumimoji="0" lang="zh-CN" sz="1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AutoShape 180"/>
          <p:cNvSpPr>
            <a:spLocks noChangeArrowheads="1"/>
          </p:cNvSpPr>
          <p:nvPr/>
        </p:nvSpPr>
        <p:spPr bwMode="auto">
          <a:xfrm>
            <a:off x="2306984" y="2552537"/>
            <a:ext cx="3692972" cy="69881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院内系统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180"/>
          <p:cNvSpPr>
            <a:spLocks noChangeArrowheads="1"/>
          </p:cNvSpPr>
          <p:nvPr/>
        </p:nvSpPr>
        <p:spPr bwMode="auto">
          <a:xfrm>
            <a:off x="2306984" y="3312886"/>
            <a:ext cx="3692972" cy="134312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监护系统</a:t>
            </a:r>
            <a:endParaRPr kumimoji="0" lang="zh-CN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上下箭头 108"/>
          <p:cNvSpPr/>
          <p:nvPr/>
        </p:nvSpPr>
        <p:spPr>
          <a:xfrm>
            <a:off x="4138224" y="4503779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上下箭头 107"/>
          <p:cNvSpPr/>
          <p:nvPr/>
        </p:nvSpPr>
        <p:spPr>
          <a:xfrm>
            <a:off x="4072921" y="1821358"/>
            <a:ext cx="1796221" cy="824193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2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51913" y="5432489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实时推送消息至存储端接口</a:t>
            </a:r>
          </a:p>
        </p:txBody>
      </p:sp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253012" y="3012624"/>
            <a:ext cx="8564562" cy="2153931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AutoShape 179"/>
          <p:cNvSpPr>
            <a:spLocks noChangeArrowheads="1"/>
          </p:cNvSpPr>
          <p:nvPr/>
        </p:nvSpPr>
        <p:spPr bwMode="auto">
          <a:xfrm>
            <a:off x="354807" y="3218805"/>
            <a:ext cx="4171892" cy="1717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kumimoji="0" lang="zh-CN" altLang="en-US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-DB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178"/>
          <p:cNvSpPr>
            <a:spLocks noChangeArrowheads="1"/>
          </p:cNvSpPr>
          <p:nvPr/>
        </p:nvSpPr>
        <p:spPr bwMode="auto">
          <a:xfrm>
            <a:off x="483394" y="3609330"/>
            <a:ext cx="10255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77"/>
          <p:cNvSpPr>
            <a:spLocks noChangeArrowheads="1"/>
          </p:cNvSpPr>
          <p:nvPr/>
        </p:nvSpPr>
        <p:spPr bwMode="auto">
          <a:xfrm>
            <a:off x="721519" y="3539479"/>
            <a:ext cx="787400" cy="39846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6"/>
          <p:cNvSpPr>
            <a:spLocks noChangeArrowheads="1"/>
          </p:cNvSpPr>
          <p:nvPr/>
        </p:nvSpPr>
        <p:spPr bwMode="auto">
          <a:xfrm>
            <a:off x="1797844" y="3568055"/>
            <a:ext cx="936625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035969" y="3501380"/>
            <a:ext cx="698500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就诊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4"/>
          <p:cNvSpPr>
            <a:spLocks noChangeArrowheads="1"/>
          </p:cNvSpPr>
          <p:nvPr/>
        </p:nvSpPr>
        <p:spPr bwMode="auto">
          <a:xfrm>
            <a:off x="3117057" y="3568055"/>
            <a:ext cx="912812" cy="338137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173"/>
          <p:cNvSpPr>
            <a:spLocks noChangeArrowheads="1"/>
          </p:cNvSpPr>
          <p:nvPr/>
        </p:nvSpPr>
        <p:spPr bwMode="auto">
          <a:xfrm>
            <a:off x="3307557" y="3501380"/>
            <a:ext cx="722312" cy="40481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</a:t>
            </a:r>
          </a:p>
        </p:txBody>
      </p:sp>
      <p:sp>
        <p:nvSpPr>
          <p:cNvPr id="25" name="AutoShape 172"/>
          <p:cNvSpPr>
            <a:spLocks noChangeArrowheads="1"/>
          </p:cNvSpPr>
          <p:nvPr/>
        </p:nvSpPr>
        <p:spPr bwMode="auto">
          <a:xfrm>
            <a:off x="1811337" y="4133378"/>
            <a:ext cx="909638" cy="336550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71"/>
          <p:cNvSpPr>
            <a:spLocks noChangeArrowheads="1"/>
          </p:cNvSpPr>
          <p:nvPr/>
        </p:nvSpPr>
        <p:spPr bwMode="auto">
          <a:xfrm>
            <a:off x="2035969" y="4074467"/>
            <a:ext cx="709613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endParaRPr lang="zh-CN" altLang="en-US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170"/>
          <p:cNvSpPr>
            <a:spLocks noChangeArrowheads="1"/>
          </p:cNvSpPr>
          <p:nvPr/>
        </p:nvSpPr>
        <p:spPr bwMode="auto">
          <a:xfrm>
            <a:off x="499269" y="4144317"/>
            <a:ext cx="1009650" cy="334963"/>
          </a:xfrm>
          <a:prstGeom prst="flowChartMagneticDisk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69"/>
          <p:cNvSpPr>
            <a:spLocks noChangeArrowheads="1"/>
          </p:cNvSpPr>
          <p:nvPr/>
        </p:nvSpPr>
        <p:spPr bwMode="auto">
          <a:xfrm>
            <a:off x="735807" y="4074467"/>
            <a:ext cx="773112" cy="4064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报告</a:t>
            </a: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3135417" y="7156797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4705454" y="7156797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6258029" y="7156797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3383067" y="7510810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4269686" y="7138541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5857186" y="7122666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126"/>
          <p:cNvSpPr>
            <a:spLocks noChangeArrowheads="1"/>
          </p:cNvSpPr>
          <p:nvPr/>
        </p:nvSpPr>
        <p:spPr bwMode="auto">
          <a:xfrm>
            <a:off x="347410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holter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4146689" y="-1922598"/>
            <a:ext cx="871262" cy="856456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460376" y="2442890"/>
            <a:ext cx="1495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3596488" y="2442890"/>
            <a:ext cx="1484313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243847" y="2442275"/>
            <a:ext cx="1296987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100263" y="2442890"/>
            <a:ext cx="1368425" cy="29845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-2920106" y="5329584"/>
            <a:ext cx="1023937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患者主索引服务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718809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-8978900" y="1389062"/>
            <a:ext cx="5365750" cy="2444750"/>
          </a:xfrm>
          <a:prstGeom prst="round2Diag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临床数据中心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(CDR)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1559689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AutoShape 126"/>
          <p:cNvSpPr>
            <a:spLocks noChangeArrowheads="1"/>
          </p:cNvSpPr>
          <p:nvPr/>
        </p:nvSpPr>
        <p:spPr bwMode="auto">
          <a:xfrm>
            <a:off x="2771968" y="5843432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多参数监护仪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AutoShape 126"/>
          <p:cNvSpPr>
            <a:spLocks noChangeArrowheads="1"/>
          </p:cNvSpPr>
          <p:nvPr/>
        </p:nvSpPr>
        <p:spPr bwMode="auto">
          <a:xfrm>
            <a:off x="4435525" y="5843432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10447017" y="-1210010"/>
            <a:ext cx="304800" cy="901700"/>
          </a:xfrm>
          <a:prstGeom prst="upDownArrow">
            <a:avLst>
              <a:gd name="adj1" fmla="val 50000"/>
              <a:gd name="adj2" fmla="val 46101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AutoShape 179"/>
          <p:cNvSpPr>
            <a:spLocks noChangeArrowheads="1"/>
          </p:cNvSpPr>
          <p:nvPr/>
        </p:nvSpPr>
        <p:spPr bwMode="auto">
          <a:xfrm>
            <a:off x="4808437" y="3215629"/>
            <a:ext cx="3766561" cy="17176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消息转换服务</a:t>
            </a:r>
            <a:r>
              <a:rPr kumimoji="0" lang="en-US" altLang="zh-CN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10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</a:t>
            </a:r>
            <a:endParaRPr kumimoji="0" lang="zh-CN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5541627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AutoShape 126"/>
          <p:cNvSpPr>
            <a:spLocks noChangeArrowheads="1"/>
          </p:cNvSpPr>
          <p:nvPr/>
        </p:nvSpPr>
        <p:spPr bwMode="auto">
          <a:xfrm>
            <a:off x="5541627" y="4148759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AutoShape 126"/>
          <p:cNvSpPr>
            <a:spLocks noChangeArrowheads="1"/>
          </p:cNvSpPr>
          <p:nvPr/>
        </p:nvSpPr>
        <p:spPr bwMode="auto">
          <a:xfrm>
            <a:off x="6850240" y="3613422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v3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50240" y="4151934"/>
            <a:ext cx="1114425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1403349" y="4752151"/>
            <a:ext cx="1664955" cy="859656"/>
          </a:xfrm>
          <a:prstGeom prst="upArrow">
            <a:avLst>
              <a:gd name="adj1" fmla="val 6541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20369" y="3366257"/>
            <a:ext cx="1247030" cy="79821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ETL</a:t>
            </a:r>
            <a:r>
              <a:rPr lang="zh-CN" altLang="en-US" sz="1200" dirty="0" smtClean="0">
                <a:solidFill>
                  <a:prstClr val="black"/>
                </a:solidFill>
              </a:rPr>
              <a:t>或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 smtClean="0">
                <a:solidFill>
                  <a:prstClr val="black"/>
                </a:solidFill>
              </a:rPr>
              <a:t>系统操作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20571" y="3980264"/>
            <a:ext cx="1233178" cy="8416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4" y="518416"/>
            <a:ext cx="8564562" cy="1034771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362031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1574310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2786589" y="9293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44501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5664246" y="9293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1837190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3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1"/>
          <p:cNvSpPr>
            <a:spLocks noChangeArrowheads="1"/>
          </p:cNvSpPr>
          <p:nvPr/>
        </p:nvSpPr>
        <p:spPr bwMode="auto">
          <a:xfrm>
            <a:off x="6270050" y="3296269"/>
            <a:ext cx="5662541" cy="3298579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>
              <a:defRPr/>
            </a:pP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158"/>
          <p:cNvSpPr>
            <a:spLocks noChangeArrowheads="1"/>
          </p:cNvSpPr>
          <p:nvPr/>
        </p:nvSpPr>
        <p:spPr bwMode="auto">
          <a:xfrm>
            <a:off x="-5328343" y="8406159"/>
            <a:ext cx="1042987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临床数据存储库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57"/>
          <p:cNvSpPr>
            <a:spLocks noChangeArrowheads="1"/>
          </p:cNvSpPr>
          <p:nvPr/>
        </p:nvSpPr>
        <p:spPr bwMode="auto">
          <a:xfrm>
            <a:off x="-3758306" y="8406159"/>
            <a:ext cx="1042988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科研数据存储库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56"/>
          <p:cNvSpPr>
            <a:spLocks noChangeArrowheads="1"/>
          </p:cNvSpPr>
          <p:nvPr/>
        </p:nvSpPr>
        <p:spPr bwMode="auto">
          <a:xfrm>
            <a:off x="-2205731" y="8406159"/>
            <a:ext cx="1084263" cy="39370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临床知识库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142"/>
          <p:cNvSpPr>
            <a:spLocks noChangeArrowheads="1"/>
          </p:cNvSpPr>
          <p:nvPr/>
        </p:nvSpPr>
        <p:spPr bwMode="auto">
          <a:xfrm>
            <a:off x="-5107681" y="5329584"/>
            <a:ext cx="936625" cy="2181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规则管理</a:t>
            </a:r>
            <a:endParaRPr kumimoji="0" lang="zh-CN" altLang="zh-CN" sz="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141"/>
          <p:cNvSpPr>
            <a:spLocks noChangeArrowheads="1"/>
          </p:cNvSpPr>
          <p:nvPr/>
        </p:nvSpPr>
        <p:spPr bwMode="auto">
          <a:xfrm>
            <a:off x="-5107681" y="5872509"/>
            <a:ext cx="822325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140"/>
          <p:cNvSpPr>
            <a:spLocks noChangeArrowheads="1"/>
          </p:cNvSpPr>
          <p:nvPr/>
        </p:nvSpPr>
        <p:spPr bwMode="auto">
          <a:xfrm>
            <a:off x="-4933056" y="5870922"/>
            <a:ext cx="719137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AutoShape 139"/>
          <p:cNvSpPr>
            <a:spLocks noChangeArrowheads="1"/>
          </p:cNvSpPr>
          <p:nvPr/>
        </p:nvSpPr>
        <p:spPr bwMode="auto">
          <a:xfrm>
            <a:off x="-5107681" y="6339234"/>
            <a:ext cx="838200" cy="388938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38"/>
          <p:cNvSpPr>
            <a:spLocks noChangeArrowheads="1"/>
          </p:cNvSpPr>
          <p:nvPr/>
        </p:nvSpPr>
        <p:spPr bwMode="auto">
          <a:xfrm>
            <a:off x="-4933056" y="6339234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访问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131"/>
          <p:cNvSpPr>
            <a:spLocks noChangeArrowheads="1"/>
          </p:cNvSpPr>
          <p:nvPr/>
        </p:nvSpPr>
        <p:spPr bwMode="auto">
          <a:xfrm>
            <a:off x="-1050925" y="7398097"/>
            <a:ext cx="390525" cy="336550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30"/>
          <p:cNvSpPr>
            <a:spLocks noChangeArrowheads="1"/>
          </p:cNvSpPr>
          <p:nvPr/>
        </p:nvSpPr>
        <p:spPr bwMode="auto">
          <a:xfrm>
            <a:off x="-5080693" y="8760172"/>
            <a:ext cx="390525" cy="207962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129"/>
          <p:cNvSpPr>
            <a:spLocks noChangeArrowheads="1"/>
          </p:cNvSpPr>
          <p:nvPr/>
        </p:nvSpPr>
        <p:spPr bwMode="auto">
          <a:xfrm rot="5400000">
            <a:off x="-4194074" y="8387903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128"/>
          <p:cNvSpPr>
            <a:spLocks noChangeArrowheads="1"/>
          </p:cNvSpPr>
          <p:nvPr/>
        </p:nvSpPr>
        <p:spPr bwMode="auto">
          <a:xfrm rot="5400000">
            <a:off x="-2606574" y="8372028"/>
            <a:ext cx="304800" cy="433387"/>
          </a:xfrm>
          <a:prstGeom prst="upDownArrow">
            <a:avLst>
              <a:gd name="adj1" fmla="val 50000"/>
              <a:gd name="adj2" fmla="val 2215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139"/>
          <p:cNvSpPr>
            <a:spLocks noChangeArrowheads="1"/>
          </p:cNvSpPr>
          <p:nvPr/>
        </p:nvSpPr>
        <p:spPr bwMode="auto">
          <a:xfrm>
            <a:off x="-5099744" y="680119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38"/>
          <p:cNvSpPr>
            <a:spLocks noChangeArrowheads="1"/>
          </p:cNvSpPr>
          <p:nvPr/>
        </p:nvSpPr>
        <p:spPr bwMode="auto">
          <a:xfrm>
            <a:off x="-4933056" y="6799609"/>
            <a:ext cx="719137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规则</a:t>
            </a:r>
            <a:endParaRPr lang="en-US" altLang="zh-CN" sz="9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发布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柱形 46"/>
          <p:cNvSpPr/>
          <p:nvPr/>
        </p:nvSpPr>
        <p:spPr>
          <a:xfrm rot="5400000">
            <a:off x="5625381" y="-3401290"/>
            <a:ext cx="981868" cy="11632553"/>
          </a:xfrm>
          <a:prstGeom prst="can">
            <a:avLst>
              <a:gd name="adj" fmla="val 27222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院内数据统一接入平台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技术实现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6"/>
          <p:cNvSpPr>
            <a:spLocks noChangeArrowheads="1"/>
          </p:cNvSpPr>
          <p:nvPr/>
        </p:nvSpPr>
        <p:spPr bwMode="auto">
          <a:xfrm>
            <a:off x="1089026" y="2423840"/>
            <a:ext cx="1495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</a:p>
        </p:txBody>
      </p:sp>
      <p:sp>
        <p:nvSpPr>
          <p:cNvPr id="49" name="Rectangle 115"/>
          <p:cNvSpPr>
            <a:spLocks noChangeArrowheads="1"/>
          </p:cNvSpPr>
          <p:nvPr/>
        </p:nvSpPr>
        <p:spPr bwMode="auto">
          <a:xfrm>
            <a:off x="4225138" y="2423840"/>
            <a:ext cx="1484313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zh-CN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115"/>
          <p:cNvSpPr>
            <a:spLocks noChangeArrowheads="1"/>
          </p:cNvSpPr>
          <p:nvPr/>
        </p:nvSpPr>
        <p:spPr bwMode="auto">
          <a:xfrm>
            <a:off x="5872497" y="2423225"/>
            <a:ext cx="1296987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115"/>
          <p:cNvSpPr>
            <a:spLocks noChangeArrowheads="1"/>
          </p:cNvSpPr>
          <p:nvPr/>
        </p:nvSpPr>
        <p:spPr bwMode="auto">
          <a:xfrm>
            <a:off x="2728913" y="2423840"/>
            <a:ext cx="1368425" cy="3960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180"/>
          <p:cNvSpPr>
            <a:spLocks noChangeArrowheads="1"/>
          </p:cNvSpPr>
          <p:nvPr/>
        </p:nvSpPr>
        <p:spPr bwMode="auto">
          <a:xfrm>
            <a:off x="6559599" y="3677591"/>
            <a:ext cx="1972081" cy="267895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后台应用程序</a:t>
            </a:r>
            <a:endParaRPr kumimoji="0" lang="zh-CN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155"/>
          <p:cNvSpPr>
            <a:spLocks noChangeArrowheads="1"/>
          </p:cNvSpPr>
          <p:nvPr/>
        </p:nvSpPr>
        <p:spPr bwMode="auto">
          <a:xfrm>
            <a:off x="-4107556" y="5329584"/>
            <a:ext cx="1103312" cy="2260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zh-CN" sz="1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主数据管理服务</a:t>
            </a:r>
            <a:endParaRPr kumimoji="0" lang="zh-CN" altLang="zh-CN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154"/>
          <p:cNvSpPr>
            <a:spLocks noChangeArrowheads="1"/>
          </p:cNvSpPr>
          <p:nvPr/>
        </p:nvSpPr>
        <p:spPr bwMode="auto">
          <a:xfrm>
            <a:off x="-405358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53"/>
          <p:cNvSpPr>
            <a:spLocks noChangeArrowheads="1"/>
          </p:cNvSpPr>
          <p:nvPr/>
        </p:nvSpPr>
        <p:spPr bwMode="auto">
          <a:xfrm>
            <a:off x="-3867844" y="570582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医疗卫生人员注册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52"/>
          <p:cNvSpPr>
            <a:spLocks noChangeArrowheads="1"/>
          </p:cNvSpPr>
          <p:nvPr/>
        </p:nvSpPr>
        <p:spPr bwMode="auto">
          <a:xfrm>
            <a:off x="-4053581" y="6196359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Rectangle 151"/>
          <p:cNvSpPr>
            <a:spLocks noChangeArrowheads="1"/>
          </p:cNvSpPr>
          <p:nvPr/>
        </p:nvSpPr>
        <p:spPr bwMode="auto">
          <a:xfrm>
            <a:off x="-3867844" y="6196359"/>
            <a:ext cx="806450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科室注册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AutoShape 150"/>
          <p:cNvSpPr>
            <a:spLocks noChangeArrowheads="1"/>
          </p:cNvSpPr>
          <p:nvPr/>
        </p:nvSpPr>
        <p:spPr bwMode="auto">
          <a:xfrm>
            <a:off x="-4034531" y="662657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149"/>
          <p:cNvSpPr>
            <a:spLocks noChangeArrowheads="1"/>
          </p:cNvSpPr>
          <p:nvPr/>
        </p:nvSpPr>
        <p:spPr bwMode="auto">
          <a:xfrm>
            <a:off x="-3867844" y="6626572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术语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字典注册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-2853431" y="5705822"/>
            <a:ext cx="838200" cy="388937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47"/>
          <p:cNvSpPr>
            <a:spLocks noChangeArrowheads="1"/>
          </p:cNvSpPr>
          <p:nvPr/>
        </p:nvSpPr>
        <p:spPr bwMode="auto">
          <a:xfrm>
            <a:off x="-2729606" y="5699472"/>
            <a:ext cx="733425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患者信息注册服务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AutoShape 146"/>
          <p:cNvSpPr>
            <a:spLocks noChangeArrowheads="1"/>
          </p:cNvSpPr>
          <p:nvPr/>
        </p:nvSpPr>
        <p:spPr bwMode="auto">
          <a:xfrm>
            <a:off x="-2853431" y="6196359"/>
            <a:ext cx="706437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45"/>
          <p:cNvSpPr>
            <a:spLocks noChangeArrowheads="1"/>
          </p:cNvSpPr>
          <p:nvPr/>
        </p:nvSpPr>
        <p:spPr bwMode="auto">
          <a:xfrm>
            <a:off x="-2729606" y="6196359"/>
            <a:ext cx="733425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患者信息查询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44"/>
          <p:cNvSpPr>
            <a:spLocks noChangeArrowheads="1"/>
          </p:cNvSpPr>
          <p:nvPr/>
        </p:nvSpPr>
        <p:spPr bwMode="auto">
          <a:xfrm>
            <a:off x="-2872481" y="6618634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43"/>
          <p:cNvSpPr>
            <a:spLocks noChangeArrowheads="1"/>
          </p:cNvSpPr>
          <p:nvPr/>
        </p:nvSpPr>
        <p:spPr bwMode="auto">
          <a:xfrm>
            <a:off x="-2729606" y="6618634"/>
            <a:ext cx="735012" cy="388938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患者信息交叉检索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AutoShape 135"/>
          <p:cNvSpPr>
            <a:spLocks noChangeArrowheads="1"/>
          </p:cNvSpPr>
          <p:nvPr/>
        </p:nvSpPr>
        <p:spPr bwMode="auto">
          <a:xfrm>
            <a:off x="4762" y="7436197"/>
            <a:ext cx="392113" cy="338138"/>
          </a:xfrm>
          <a:prstGeom prst="upDownArrow">
            <a:avLst>
              <a:gd name="adj1" fmla="val 50000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AutoShape 134"/>
          <p:cNvSpPr>
            <a:spLocks noChangeArrowheads="1"/>
          </p:cNvSpPr>
          <p:nvPr/>
        </p:nvSpPr>
        <p:spPr bwMode="auto">
          <a:xfrm>
            <a:off x="6650037" y="2526092"/>
            <a:ext cx="1986611" cy="831172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AutoShape 120"/>
          <p:cNvSpPr>
            <a:spLocks noChangeArrowheads="1"/>
          </p:cNvSpPr>
          <p:nvPr/>
        </p:nvSpPr>
        <p:spPr bwMode="auto">
          <a:xfrm>
            <a:off x="-4044056" y="7048847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19"/>
          <p:cNvSpPr>
            <a:spLocks noChangeArrowheads="1"/>
          </p:cNvSpPr>
          <p:nvPr/>
        </p:nvSpPr>
        <p:spPr bwMode="auto">
          <a:xfrm>
            <a:off x="-3867844" y="7048847"/>
            <a:ext cx="806450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主数据更新通知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18"/>
          <p:cNvSpPr>
            <a:spLocks noChangeArrowheads="1"/>
          </p:cNvSpPr>
          <p:nvPr/>
        </p:nvSpPr>
        <p:spPr bwMode="auto">
          <a:xfrm>
            <a:off x="-2862956" y="7026622"/>
            <a:ext cx="838200" cy="387350"/>
          </a:xfrm>
          <a:prstGeom prst="flowChartMagneticDisk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endParaRPr lang="zh-CN" alt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117"/>
          <p:cNvSpPr>
            <a:spLocks noChangeArrowheads="1"/>
          </p:cNvSpPr>
          <p:nvPr/>
        </p:nvSpPr>
        <p:spPr bwMode="auto">
          <a:xfrm>
            <a:off x="-2720081" y="7026622"/>
            <a:ext cx="735012" cy="388937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zh-CN" altLang="en-US" sz="9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患者信息更新通知</a:t>
            </a:r>
            <a:endParaRPr lang="zh-CN" altLang="en-US" sz="180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对角圆角矩形 73"/>
          <p:cNvSpPr/>
          <p:nvPr/>
        </p:nvSpPr>
        <p:spPr bwMode="auto">
          <a:xfrm>
            <a:off x="-3624263" y="1387474"/>
            <a:ext cx="2193925" cy="2424112"/>
          </a:xfrm>
          <a:prstGeom prst="round2Diag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公共</a:t>
            </a:r>
            <a:endParaRPr lang="en-US" altLang="zh-CN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75" name="对角圆角矩形 74"/>
          <p:cNvSpPr/>
          <p:nvPr/>
        </p:nvSpPr>
        <p:spPr bwMode="auto">
          <a:xfrm>
            <a:off x="-2842420" y="481807"/>
            <a:ext cx="1185863" cy="2424112"/>
          </a:xfrm>
          <a:prstGeom prst="round2Diag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lIns="36000" tIns="36000" rIns="36000" bIns="36000" anchor="ctr"/>
          <a:lstStyle/>
          <a:p>
            <a:pPr algn="ctr" defTabSz="801688">
              <a:defRPr/>
            </a:pPr>
            <a:r>
              <a:rPr lang="en-US" altLang="zh-CN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EMPI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6830" y="43970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接口标准化改造方案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83" name="Rectangle 182"/>
          <p:cNvSpPr>
            <a:spLocks noChangeArrowheads="1"/>
          </p:cNvSpPr>
          <p:nvPr/>
        </p:nvSpPr>
        <p:spPr bwMode="auto">
          <a:xfrm>
            <a:off x="4277094" y="-2691680"/>
            <a:ext cx="8589962" cy="68262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基于集成平台的应用系统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16"/>
          <p:cNvSpPr>
            <a:spLocks noChangeArrowheads="1"/>
          </p:cNvSpPr>
          <p:nvPr/>
        </p:nvSpPr>
        <p:spPr bwMode="auto">
          <a:xfrm>
            <a:off x="4345356" y="-2404343"/>
            <a:ext cx="2117725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临床数据中心管理系统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集成视图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6778994" y="-2404343"/>
            <a:ext cx="1484312" cy="30003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临床辅助决策支持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123"/>
          <p:cNvSpPr>
            <a:spLocks noChangeArrowheads="1"/>
          </p:cNvSpPr>
          <p:nvPr/>
        </p:nvSpPr>
        <p:spPr bwMode="auto">
          <a:xfrm>
            <a:off x="5094656" y="-2117005"/>
            <a:ext cx="484188" cy="2159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7255244" y="-2117005"/>
            <a:ext cx="484187" cy="2921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11454181" y="-2475780"/>
            <a:ext cx="1368425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患者主索引管理系统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15"/>
          <p:cNvSpPr>
            <a:spLocks noChangeArrowheads="1"/>
          </p:cNvSpPr>
          <p:nvPr/>
        </p:nvSpPr>
        <p:spPr bwMode="auto">
          <a:xfrm>
            <a:off x="9726981" y="-2475780"/>
            <a:ext cx="1295400" cy="2984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公用服务管理系统</a:t>
            </a:r>
            <a:endParaRPr lang="zh-CN" altLang="en-US" sz="18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AutoShape 123"/>
          <p:cNvSpPr>
            <a:spLocks noChangeArrowheads="1"/>
          </p:cNvSpPr>
          <p:nvPr/>
        </p:nvSpPr>
        <p:spPr bwMode="auto">
          <a:xfrm>
            <a:off x="11959006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AutoShape 123"/>
          <p:cNvSpPr>
            <a:spLocks noChangeArrowheads="1"/>
          </p:cNvSpPr>
          <p:nvPr/>
        </p:nvSpPr>
        <p:spPr bwMode="auto">
          <a:xfrm>
            <a:off x="10158781" y="-2188443"/>
            <a:ext cx="484188" cy="290513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AutoShape 126"/>
          <p:cNvSpPr>
            <a:spLocks noChangeArrowheads="1"/>
          </p:cNvSpPr>
          <p:nvPr/>
        </p:nvSpPr>
        <p:spPr bwMode="auto">
          <a:xfrm>
            <a:off x="7255244" y="-911559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ETL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126"/>
          <p:cNvSpPr>
            <a:spLocks noChangeArrowheads="1"/>
          </p:cNvSpPr>
          <p:nvPr/>
        </p:nvSpPr>
        <p:spPr bwMode="auto">
          <a:xfrm>
            <a:off x="8533422" y="-911560"/>
            <a:ext cx="1114425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WS/MQ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126"/>
          <p:cNvSpPr>
            <a:spLocks noChangeArrowheads="1"/>
          </p:cNvSpPr>
          <p:nvPr/>
        </p:nvSpPr>
        <p:spPr bwMode="auto">
          <a:xfrm>
            <a:off x="6877167" y="4086128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数据转换</a:t>
            </a:r>
          </a:p>
        </p:txBody>
      </p:sp>
      <p:sp>
        <p:nvSpPr>
          <p:cNvPr id="101" name="矩形 100"/>
          <p:cNvSpPr/>
          <p:nvPr/>
        </p:nvSpPr>
        <p:spPr bwMode="auto">
          <a:xfrm>
            <a:off x="266533" y="518417"/>
            <a:ext cx="11666057" cy="99152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院内业务数据</a:t>
            </a:r>
            <a:endParaRPr lang="en-US" altLang="zh-CN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实时推送消息至平台</a:t>
            </a:r>
          </a:p>
        </p:txBody>
      </p:sp>
      <p:sp>
        <p:nvSpPr>
          <p:cNvPr id="102" name="AutoShape 126"/>
          <p:cNvSpPr>
            <a:spLocks noChangeArrowheads="1"/>
          </p:cNvSpPr>
          <p:nvPr/>
        </p:nvSpPr>
        <p:spPr bwMode="auto">
          <a:xfrm>
            <a:off x="1124031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患者办卡</a:t>
            </a:r>
          </a:p>
        </p:txBody>
      </p:sp>
      <p:sp>
        <p:nvSpPr>
          <p:cNvPr id="103" name="AutoShape 126"/>
          <p:cNvSpPr>
            <a:spLocks noChangeArrowheads="1"/>
          </p:cNvSpPr>
          <p:nvPr/>
        </p:nvSpPr>
        <p:spPr bwMode="auto">
          <a:xfrm>
            <a:off x="2336310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患者就诊</a:t>
            </a:r>
          </a:p>
        </p:txBody>
      </p:sp>
      <p:sp>
        <p:nvSpPr>
          <p:cNvPr id="104" name="AutoShape 126"/>
          <p:cNvSpPr>
            <a:spLocks noChangeArrowheads="1"/>
          </p:cNvSpPr>
          <p:nvPr/>
        </p:nvSpPr>
        <p:spPr bwMode="auto">
          <a:xfrm>
            <a:off x="3548589" y="967459"/>
            <a:ext cx="1525262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医嘱开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撤</a:t>
            </a:r>
          </a:p>
        </p:txBody>
      </p:sp>
      <p:sp>
        <p:nvSpPr>
          <p:cNvPr id="105" name="AutoShape 126"/>
          <p:cNvSpPr>
            <a:spLocks noChangeArrowheads="1"/>
          </p:cNvSpPr>
          <p:nvPr/>
        </p:nvSpPr>
        <p:spPr bwMode="auto">
          <a:xfrm>
            <a:off x="52121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</a:p>
        </p:txBody>
      </p:sp>
      <p:sp>
        <p:nvSpPr>
          <p:cNvPr id="106" name="AutoShape 126"/>
          <p:cNvSpPr>
            <a:spLocks noChangeArrowheads="1"/>
          </p:cNvSpPr>
          <p:nvPr/>
        </p:nvSpPr>
        <p:spPr bwMode="auto">
          <a:xfrm>
            <a:off x="6426246" y="967459"/>
            <a:ext cx="1080000" cy="396875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34"/>
          <p:cNvSpPr>
            <a:spLocks noChangeArrowheads="1"/>
          </p:cNvSpPr>
          <p:nvPr/>
        </p:nvSpPr>
        <p:spPr bwMode="auto">
          <a:xfrm>
            <a:off x="6577526" y="1332726"/>
            <a:ext cx="2059122" cy="873039"/>
          </a:xfrm>
          <a:prstGeom prst="upDownArrow">
            <a:avLst>
              <a:gd name="adj1" fmla="val 66907"/>
              <a:gd name="adj2" fmla="val 19969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1913" y="3311095"/>
            <a:ext cx="5853919" cy="3270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设备产生业务数据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 defTabSz="801688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实时推送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消息至存储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0939" y="4881035"/>
            <a:ext cx="5527469" cy="1475514"/>
            <a:chOff x="244180" y="3128616"/>
            <a:chExt cx="4439084" cy="1475514"/>
          </a:xfrm>
          <a:solidFill>
            <a:schemeClr val="bg1">
              <a:lumMod val="95000"/>
            </a:schemeClr>
          </a:solidFill>
        </p:grpSpPr>
        <p:sp>
          <p:nvSpPr>
            <p:cNvPr id="18" name="AutoShape 179"/>
            <p:cNvSpPr>
              <a:spLocks noChangeArrowheads="1"/>
            </p:cNvSpPr>
            <p:nvPr/>
          </p:nvSpPr>
          <p:spPr bwMode="auto">
            <a:xfrm>
              <a:off x="244180" y="3128616"/>
              <a:ext cx="4439084" cy="1475514"/>
            </a:xfrm>
            <a:prstGeom prst="roundRect">
              <a:avLst>
                <a:gd name="adj" fmla="val 16667"/>
              </a:avLst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中央站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心电工作站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/PC</a:t>
              </a: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r>
                <a:rPr kumimoji="0"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-DB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178"/>
            <p:cNvSpPr>
              <a:spLocks noChangeArrowheads="1"/>
            </p:cNvSpPr>
            <p:nvPr/>
          </p:nvSpPr>
          <p:spPr bwMode="auto">
            <a:xfrm>
              <a:off x="483394" y="3609330"/>
              <a:ext cx="10255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177"/>
            <p:cNvSpPr>
              <a:spLocks noChangeArrowheads="1"/>
            </p:cNvSpPr>
            <p:nvPr/>
          </p:nvSpPr>
          <p:spPr bwMode="auto">
            <a:xfrm>
              <a:off x="721519" y="3539479"/>
              <a:ext cx="787400" cy="39846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患者</a:t>
              </a:r>
              <a:endParaRPr lang="zh-CN" altLang="en-US" sz="1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76"/>
            <p:cNvSpPr>
              <a:spLocks noChangeArrowheads="1"/>
            </p:cNvSpPr>
            <p:nvPr/>
          </p:nvSpPr>
          <p:spPr bwMode="auto">
            <a:xfrm>
              <a:off x="1797844" y="3568055"/>
              <a:ext cx="936625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175"/>
            <p:cNvSpPr>
              <a:spLocks noChangeArrowheads="1"/>
            </p:cNvSpPr>
            <p:nvPr/>
          </p:nvSpPr>
          <p:spPr bwMode="auto">
            <a:xfrm>
              <a:off x="2035969" y="3501380"/>
              <a:ext cx="698500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就诊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74"/>
            <p:cNvSpPr>
              <a:spLocks noChangeArrowheads="1"/>
            </p:cNvSpPr>
            <p:nvPr/>
          </p:nvSpPr>
          <p:spPr bwMode="auto">
            <a:xfrm>
              <a:off x="3117057" y="3568055"/>
              <a:ext cx="912812" cy="338137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173"/>
            <p:cNvSpPr>
              <a:spLocks noChangeArrowheads="1"/>
            </p:cNvSpPr>
            <p:nvPr/>
          </p:nvSpPr>
          <p:spPr bwMode="auto">
            <a:xfrm>
              <a:off x="3307557" y="3501380"/>
              <a:ext cx="722312" cy="40481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医嘱</a:t>
              </a:r>
            </a:p>
          </p:txBody>
        </p:sp>
        <p:sp>
          <p:nvSpPr>
            <p:cNvPr id="25" name="AutoShape 172"/>
            <p:cNvSpPr>
              <a:spLocks noChangeArrowheads="1"/>
            </p:cNvSpPr>
            <p:nvPr/>
          </p:nvSpPr>
          <p:spPr bwMode="auto">
            <a:xfrm>
              <a:off x="1811337" y="4133378"/>
              <a:ext cx="909638" cy="336550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71"/>
            <p:cNvSpPr>
              <a:spLocks noChangeArrowheads="1"/>
            </p:cNvSpPr>
            <p:nvPr/>
          </p:nvSpPr>
          <p:spPr bwMode="auto">
            <a:xfrm>
              <a:off x="2035969" y="4074467"/>
              <a:ext cx="709613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9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170"/>
            <p:cNvSpPr>
              <a:spLocks noChangeArrowheads="1"/>
            </p:cNvSpPr>
            <p:nvPr/>
          </p:nvSpPr>
          <p:spPr bwMode="auto">
            <a:xfrm>
              <a:off x="499269" y="4144317"/>
              <a:ext cx="1009650" cy="334963"/>
            </a:xfrm>
            <a:prstGeom prst="flowChartMagneticDisk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169"/>
            <p:cNvSpPr>
              <a:spLocks noChangeArrowheads="1"/>
            </p:cNvSpPr>
            <p:nvPr/>
          </p:nvSpPr>
          <p:spPr bwMode="auto">
            <a:xfrm>
              <a:off x="735807" y="4074467"/>
              <a:ext cx="773112" cy="4064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报告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008" y="3818525"/>
            <a:ext cx="5527468" cy="962234"/>
            <a:chOff x="-6522040" y="-803763"/>
            <a:chExt cx="5527468" cy="962234"/>
          </a:xfrm>
        </p:grpSpPr>
        <p:sp>
          <p:nvSpPr>
            <p:cNvPr id="96" name="AutoShape 179"/>
            <p:cNvSpPr>
              <a:spLocks noChangeArrowheads="1"/>
            </p:cNvSpPr>
            <p:nvPr/>
          </p:nvSpPr>
          <p:spPr bwMode="auto">
            <a:xfrm>
              <a:off x="-6522040" y="-803763"/>
              <a:ext cx="5527468" cy="96223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所有设备</a:t>
              </a:r>
              <a:endParaRPr kumimoji="0"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126"/>
            <p:cNvSpPr>
              <a:spLocks noChangeArrowheads="1"/>
            </p:cNvSpPr>
            <p:nvPr/>
          </p:nvSpPr>
          <p:spPr bwMode="auto">
            <a:xfrm>
              <a:off x="-6384291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Holter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AutoShape 126"/>
            <p:cNvSpPr>
              <a:spLocks noChangeArrowheads="1"/>
            </p:cNvSpPr>
            <p:nvPr/>
          </p:nvSpPr>
          <p:spPr bwMode="auto">
            <a:xfrm>
              <a:off x="-5172012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心电图机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26"/>
            <p:cNvSpPr>
              <a:spLocks noChangeArrowheads="1"/>
            </p:cNvSpPr>
            <p:nvPr/>
          </p:nvSpPr>
          <p:spPr bwMode="auto">
            <a:xfrm>
              <a:off x="-3959733" y="-399459"/>
              <a:ext cx="1525262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多参数监护仪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utoShape 126"/>
            <p:cNvSpPr>
              <a:spLocks noChangeArrowheads="1"/>
            </p:cNvSpPr>
            <p:nvPr/>
          </p:nvSpPr>
          <p:spPr bwMode="auto">
            <a:xfrm>
              <a:off x="-2296176" y="-399459"/>
              <a:ext cx="1080000" cy="39687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bg1"/>
                  </a:solidFill>
                  <a:latin typeface="FrutigerNext LT Regular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5833377" y="4754998"/>
            <a:ext cx="1003070" cy="1061178"/>
          </a:xfrm>
          <a:prstGeom prst="rightArrow">
            <a:avLst>
              <a:gd name="adj1" fmla="val 47220"/>
              <a:gd name="adj2" fmla="val 2849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系统操作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416107" y="5322836"/>
            <a:ext cx="1051626" cy="1009657"/>
          </a:xfrm>
          <a:prstGeom prst="leftArrow">
            <a:avLst>
              <a:gd name="adj1" fmla="val 47079"/>
              <a:gd name="adj2" fmla="val 32512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监听并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解析消息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下箭头 3"/>
          <p:cNvSpPr/>
          <p:nvPr/>
        </p:nvSpPr>
        <p:spPr>
          <a:xfrm>
            <a:off x="3895120" y="4496860"/>
            <a:ext cx="1430265" cy="629515"/>
          </a:xfrm>
          <a:prstGeom prst="upDownArrow">
            <a:avLst>
              <a:gd name="adj1" fmla="val 66499"/>
              <a:gd name="adj2" fmla="val 336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126"/>
          <p:cNvSpPr>
            <a:spLocks noChangeArrowheads="1"/>
          </p:cNvSpPr>
          <p:nvPr/>
        </p:nvSpPr>
        <p:spPr bwMode="auto">
          <a:xfrm>
            <a:off x="9978835" y="5686119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普通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0" name="AutoShape 126"/>
          <p:cNvSpPr>
            <a:spLocks noChangeArrowheads="1"/>
          </p:cNvSpPr>
          <p:nvPr/>
        </p:nvSpPr>
        <p:spPr bwMode="auto">
          <a:xfrm>
            <a:off x="9971398" y="4082006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1" name="AutoShape 126"/>
          <p:cNvSpPr>
            <a:spLocks noChangeArrowheads="1"/>
          </p:cNvSpPr>
          <p:nvPr/>
        </p:nvSpPr>
        <p:spPr bwMode="auto">
          <a:xfrm>
            <a:off x="6894666" y="4809690"/>
            <a:ext cx="1307164" cy="41502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消息封装</a:t>
            </a:r>
          </a:p>
        </p:txBody>
      </p:sp>
      <p:sp>
        <p:nvSpPr>
          <p:cNvPr id="122" name="AutoShape 126"/>
          <p:cNvSpPr>
            <a:spLocks noChangeArrowheads="1"/>
          </p:cNvSpPr>
          <p:nvPr/>
        </p:nvSpPr>
        <p:spPr bwMode="auto">
          <a:xfrm>
            <a:off x="6894666" y="5571986"/>
            <a:ext cx="1307164" cy="624373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业务数据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抽取</a:t>
            </a:r>
            <a:endParaRPr lang="zh-CN" altLang="en-US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179"/>
          <p:cNvSpPr>
            <a:spLocks noChangeArrowheads="1"/>
          </p:cNvSpPr>
          <p:nvPr/>
        </p:nvSpPr>
        <p:spPr bwMode="auto">
          <a:xfrm>
            <a:off x="8761979" y="3677592"/>
            <a:ext cx="3027730" cy="2654902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HL7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消息模板库</a:t>
            </a:r>
            <a:r>
              <a:rPr kumimoji="0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消息转换规则库</a:t>
            </a:r>
            <a:endParaRPr kumimoji="0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126"/>
          <p:cNvSpPr>
            <a:spLocks noChangeArrowheads="1"/>
          </p:cNvSpPr>
          <p:nvPr/>
        </p:nvSpPr>
        <p:spPr bwMode="auto">
          <a:xfrm>
            <a:off x="9971398" y="5151414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 v3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25" name="AutoShape 126"/>
          <p:cNvSpPr>
            <a:spLocks noChangeArrowheads="1"/>
          </p:cNvSpPr>
          <p:nvPr/>
        </p:nvSpPr>
        <p:spPr bwMode="auto">
          <a:xfrm>
            <a:off x="9975453" y="4616710"/>
            <a:ext cx="1478728" cy="39687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 v2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92" name="AutoShape 127"/>
          <p:cNvSpPr>
            <a:spLocks noChangeArrowheads="1"/>
          </p:cNvSpPr>
          <p:nvPr/>
        </p:nvSpPr>
        <p:spPr bwMode="auto">
          <a:xfrm rot="5400000">
            <a:off x="8335934" y="4601882"/>
            <a:ext cx="396876" cy="703108"/>
          </a:xfrm>
          <a:prstGeom prst="upDownArrow">
            <a:avLst>
              <a:gd name="adj1" fmla="val 50000"/>
              <a:gd name="adj2" fmla="val 46101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对角圆角矩形 72"/>
          <p:cNvSpPr/>
          <p:nvPr/>
        </p:nvSpPr>
        <p:spPr bwMode="auto">
          <a:xfrm>
            <a:off x="323355" y="3260202"/>
            <a:ext cx="5853918" cy="36616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/>
          <a:lstStyle/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标配</a:t>
            </a:r>
            <a:endParaRPr lang="en-US" altLang="zh-CN" sz="4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defTabSz="801688"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维持现状</a:t>
            </a:r>
            <a:endParaRPr lang="zh-CN" altLang="en-US" sz="4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AutoShape 126"/>
          <p:cNvSpPr>
            <a:spLocks noChangeArrowheads="1"/>
          </p:cNvSpPr>
          <p:nvPr/>
        </p:nvSpPr>
        <p:spPr bwMode="auto">
          <a:xfrm>
            <a:off x="9116225" y="4084269"/>
            <a:ext cx="604967" cy="2084211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消息转换规则库</a:t>
            </a:r>
          </a:p>
        </p:txBody>
      </p:sp>
    </p:spTree>
    <p:extLst>
      <p:ext uri="{BB962C8B-B14F-4D97-AF65-F5344CB8AC3E}">
        <p14:creationId xmlns:p14="http://schemas.microsoft.com/office/powerpoint/2010/main" val="21273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2747945" y="147724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</a:rPr>
              <a:t>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查询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7321804" y="1417285"/>
            <a:ext cx="2146859" cy="6511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</a:rPr>
              <a:t>数据</a:t>
            </a:r>
            <a:r>
              <a:rPr lang="zh-CN" altLang="en-US" sz="1400" dirty="0" smtClean="0">
                <a:solidFill>
                  <a:prstClr val="black"/>
                </a:solidFill>
              </a:rPr>
              <a:t>查询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7228166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1" name="左箭头 10"/>
          <p:cNvSpPr/>
          <p:nvPr/>
        </p:nvSpPr>
        <p:spPr>
          <a:xfrm>
            <a:off x="2747944" y="2233285"/>
            <a:ext cx="2146859" cy="59986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V2</a:t>
            </a:r>
            <a:r>
              <a:rPr lang="zh-CN" altLang="en-US" sz="1400" dirty="0">
                <a:solidFill>
                  <a:prstClr val="black"/>
                </a:solidFill>
              </a:rPr>
              <a:t>或</a:t>
            </a:r>
            <a:r>
              <a:rPr lang="en-US" altLang="zh-CN" sz="1400" dirty="0">
                <a:solidFill>
                  <a:prstClr val="black"/>
                </a:solidFill>
              </a:rPr>
              <a:t>V3</a:t>
            </a:r>
            <a:r>
              <a:rPr lang="zh-CN" altLang="en-US" sz="1400" dirty="0">
                <a:solidFill>
                  <a:prstClr val="black"/>
                </a:solidFill>
              </a:rPr>
              <a:t>数据</a:t>
            </a:r>
          </a:p>
        </p:txBody>
      </p:sp>
      <p:sp>
        <p:nvSpPr>
          <p:cNvPr id="13" name="AutoShape 134"/>
          <p:cNvSpPr>
            <a:spLocks noChangeArrowheads="1"/>
          </p:cNvSpPr>
          <p:nvPr/>
        </p:nvSpPr>
        <p:spPr bwMode="auto">
          <a:xfrm>
            <a:off x="1625733" y="3174267"/>
            <a:ext cx="513825" cy="1348919"/>
          </a:xfrm>
          <a:prstGeom prst="upDownArrow">
            <a:avLst>
              <a:gd name="adj1" fmla="val 72146"/>
              <a:gd name="adj2" fmla="val 22176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prstClr val="black"/>
                </a:solidFill>
                <a:latin typeface="+mn-lt"/>
                <a:ea typeface="+mn-ea"/>
              </a:rPr>
              <a:t>数据交换</a:t>
            </a: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225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业务架构图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603654" y="1177441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22897" y="1177443"/>
            <a:ext cx="2153757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00471" y="1177442"/>
            <a:ext cx="1495426" cy="18355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电管理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15318" y="4665086"/>
            <a:ext cx="1495426" cy="11929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180"/>
          <p:cNvSpPr>
            <a:spLocks noChangeArrowheads="1"/>
          </p:cNvSpPr>
          <p:nvPr/>
        </p:nvSpPr>
        <p:spPr bwMode="auto">
          <a:xfrm>
            <a:off x="9481316" y="1166766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数据交换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80"/>
          <p:cNvSpPr>
            <a:spLocks noChangeArrowheads="1"/>
          </p:cNvSpPr>
          <p:nvPr/>
        </p:nvSpPr>
        <p:spPr bwMode="auto">
          <a:xfrm>
            <a:off x="7319859" y="1166767"/>
            <a:ext cx="1923508" cy="35343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180"/>
          <p:cNvSpPr>
            <a:spLocks noChangeArrowheads="1"/>
          </p:cNvSpPr>
          <p:nvPr/>
        </p:nvSpPr>
        <p:spPr bwMode="auto">
          <a:xfrm>
            <a:off x="692723" y="665758"/>
            <a:ext cx="6040582" cy="460682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整体层次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225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技术架构图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821" y="402372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存储层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768633" y="4023721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02821" y="3319183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访问层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768633" y="3319183"/>
            <a:ext cx="3798415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Doma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2820" y="2614645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数据转化层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768632" y="2614645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消息适配器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02820" y="1205569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服务层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755931" y="1221778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webservice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91251" y="1926551"/>
            <a:ext cx="1865811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控制层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755931" y="1926551"/>
            <a:ext cx="3798416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945664" y="1178394"/>
            <a:ext cx="304800" cy="3522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7550615" y="1743847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HL7V2.x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557808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HL7V3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557808" y="3560438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互联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互通测评标准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786119" y="1744381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TCP Socket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786119" y="2631089"/>
            <a:ext cx="1313902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WMQ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AA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63233" y="715072"/>
            <a:ext cx="7758545" cy="4660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830" y="43970"/>
            <a:ext cx="3738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心电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监护系统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rPr>
              <a:t>业务系统部署图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rowalliaUPC" panose="020B0604020202020204" pitchFamily="34" charset="-3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7324" y="2901112"/>
            <a:ext cx="1564423" cy="8312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876215" y="4319537"/>
            <a:ext cx="1231895" cy="8569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</a:rPr>
              <a:t>……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097842" y="4443903"/>
            <a:ext cx="2053770" cy="565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心电图机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AutoShape 180"/>
          <p:cNvSpPr>
            <a:spLocks noChangeArrowheads="1"/>
          </p:cNvSpPr>
          <p:nvPr/>
        </p:nvSpPr>
        <p:spPr bwMode="auto">
          <a:xfrm>
            <a:off x="2713835" y="1222745"/>
            <a:ext cx="4795325" cy="266241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心电</a:t>
            </a:r>
            <a:r>
              <a:rPr kumimoji="0"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kumimoji="0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</a:t>
            </a:r>
            <a:endParaRPr kumimoji="0" lang="zh-CN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979801" y="1665041"/>
            <a:ext cx="2110034" cy="678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心电管理系统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79801" y="2960701"/>
            <a:ext cx="2110034" cy="704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心电管理系统</a:t>
            </a:r>
            <a:endParaRPr lang="en-US" altLang="zh-CN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数据适配器程序</a:t>
            </a:r>
            <a:endParaRPr lang="en-US" altLang="zh-CN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5888371" y="2327190"/>
            <a:ext cx="1414965" cy="88102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SQLite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43" idx="2"/>
            <a:endCxn id="49" idx="0"/>
          </p:cNvCxnSpPr>
          <p:nvPr/>
        </p:nvCxnSpPr>
        <p:spPr>
          <a:xfrm>
            <a:off x="4034818" y="2343588"/>
            <a:ext cx="0" cy="617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2"/>
            <a:endCxn id="43" idx="3"/>
          </p:cNvCxnSpPr>
          <p:nvPr/>
        </p:nvCxnSpPr>
        <p:spPr>
          <a:xfrm flipH="1" flipV="1">
            <a:off x="5089835" y="2004315"/>
            <a:ext cx="798536" cy="76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6"/>
            <a:endCxn id="49" idx="1"/>
          </p:cNvCxnSpPr>
          <p:nvPr/>
        </p:nvCxnSpPr>
        <p:spPr>
          <a:xfrm flipV="1">
            <a:off x="2171747" y="3312970"/>
            <a:ext cx="808054" cy="3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4" idx="0"/>
            <a:endCxn id="24" idx="2"/>
          </p:cNvCxnSpPr>
          <p:nvPr/>
        </p:nvCxnSpPr>
        <p:spPr>
          <a:xfrm flipH="1" flipV="1">
            <a:off x="5111498" y="3885161"/>
            <a:ext cx="13229" cy="558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6072</TotalTime>
  <Words>703</Words>
  <Application>Microsoft Office PowerPoint</Application>
  <PresentationFormat>宽屏</PresentationFormat>
  <Paragraphs>251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BrowalliaUPC</vt:lpstr>
      <vt:lpstr>Calibri</vt:lpstr>
      <vt:lpstr>Arial</vt:lpstr>
      <vt:lpstr>Times New Roman</vt:lpstr>
      <vt:lpstr>微软雅黑</vt:lpstr>
      <vt:lpstr>等线</vt:lpstr>
      <vt:lpstr>Calibri Light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姚会新</dc:creator>
  <cp:lastModifiedBy>AutoBVT</cp:lastModifiedBy>
  <cp:revision>584</cp:revision>
  <dcterms:created xsi:type="dcterms:W3CDTF">2015-07-31T08:22:33Z</dcterms:created>
  <dcterms:modified xsi:type="dcterms:W3CDTF">2016-09-25T12:21:18Z</dcterms:modified>
</cp:coreProperties>
</file>