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0" r:id="rId2"/>
    <p:sldId id="323" r:id="rId3"/>
    <p:sldId id="322" r:id="rId4"/>
    <p:sldId id="324" r:id="rId5"/>
    <p:sldId id="321" r:id="rId6"/>
  </p:sldIdLst>
  <p:sldSz cx="12192000" cy="6858000"/>
  <p:notesSz cx="6858000" cy="9144000"/>
  <p:embeddedFontLst>
    <p:embeddedFont>
      <p:font typeface="微软雅黑" panose="020B0503020204020204" pitchFamily="34" charset="-122"/>
      <p:regular r:id="rId9"/>
      <p:bold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等线" panose="02010600030101010101" charset="-122"/>
      <p:regular r:id="rId13"/>
      <p:bold r:id="rId14"/>
    </p:embeddedFont>
    <p:embeddedFont>
      <p:font typeface="BrowalliaUPC" panose="020B0604020202020204" pitchFamily="34" charset="-34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6" orient="horz" pos="2160" userDrawn="1">
          <p15:clr>
            <a:srgbClr val="A4A3A4"/>
          </p15:clr>
        </p15:guide>
        <p15:guide id="17" pos="4747" userDrawn="1">
          <p15:clr>
            <a:srgbClr val="A4A3A4"/>
          </p15:clr>
        </p15:guide>
        <p15:guide id="18" pos="2933" userDrawn="1">
          <p15:clr>
            <a:srgbClr val="A4A3A4"/>
          </p15:clr>
        </p15:guide>
        <p15:guide id="19" pos="1799" userDrawn="1">
          <p15:clr>
            <a:srgbClr val="A4A3A4"/>
          </p15:clr>
        </p15:guide>
        <p15:guide id="20" pos="710" userDrawn="1">
          <p15:clr>
            <a:srgbClr val="A4A3A4"/>
          </p15:clr>
        </p15:guide>
        <p15:guide id="21" pos="6970" userDrawn="1">
          <p15:clr>
            <a:srgbClr val="A4A3A4"/>
          </p15:clr>
        </p15:guide>
        <p15:guide id="22" orient="horz" pos="3861" userDrawn="1">
          <p15:clr>
            <a:srgbClr val="A4A3A4"/>
          </p15:clr>
        </p15:guide>
        <p15:guide id="23" orient="horz" pos="459" userDrawn="1">
          <p15:clr>
            <a:srgbClr val="A4A3A4"/>
          </p15:clr>
        </p15:guide>
        <p15:guide id="24" pos="5881" userDrawn="1">
          <p15:clr>
            <a:srgbClr val="A4A3A4"/>
          </p15:clr>
        </p15:guide>
        <p15:guide id="25" orient="horz" pos="2296" userDrawn="1">
          <p15:clr>
            <a:srgbClr val="A4A3A4"/>
          </p15:clr>
        </p15:guide>
        <p15:guide id="26" orient="horz" pos="2024" userDrawn="1">
          <p15:clr>
            <a:srgbClr val="A4A3A4"/>
          </p15:clr>
        </p15:guide>
        <p15:guide id="27" orient="horz" pos="2364" userDrawn="1">
          <p15:clr>
            <a:srgbClr val="A4A3A4"/>
          </p15:clr>
        </p15:guide>
        <p15:guide id="28" orient="horz" pos="1956" userDrawn="1">
          <p15:clr>
            <a:srgbClr val="A4A3A4"/>
          </p15:clr>
        </p15:guide>
        <p15:guide id="29" pos="121" userDrawn="1">
          <p15:clr>
            <a:srgbClr val="A4A3A4"/>
          </p15:clr>
        </p15:guide>
        <p15:guide id="30" pos="75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B8B8B8"/>
    <a:srgbClr val="5B9BD5"/>
    <a:srgbClr val="D1AA73"/>
    <a:srgbClr val="534C49"/>
    <a:srgbClr val="E7CF8F"/>
    <a:srgbClr val="CCCCCC"/>
    <a:srgbClr val="EBD79A"/>
    <a:srgbClr val="09090C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4337" autoAdjust="0"/>
  </p:normalViewPr>
  <p:slideViewPr>
    <p:cSldViewPr snapToGrid="0" showGuides="1">
      <p:cViewPr varScale="1">
        <p:scale>
          <a:sx n="68" d="100"/>
          <a:sy n="68" d="100"/>
        </p:scale>
        <p:origin x="666" y="60"/>
      </p:cViewPr>
      <p:guideLst>
        <p:guide pos="3840"/>
        <p:guide orient="horz" pos="2160"/>
        <p:guide pos="4747"/>
        <p:guide pos="2933"/>
        <p:guide pos="1799"/>
        <p:guide pos="710"/>
        <p:guide pos="6970"/>
        <p:guide orient="horz" pos="3861"/>
        <p:guide orient="horz" pos="459"/>
        <p:guide pos="5881"/>
        <p:guide orient="horz" pos="2296"/>
        <p:guide orient="horz" pos="2024"/>
        <p:guide orient="horz" pos="2364"/>
        <p:guide orient="horz" pos="1956"/>
        <p:guide pos="121"/>
        <p:guide pos="75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3E7FC-7750-4077-B788-F79D86962DE3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F6FD6-6ED6-480B-9354-748E4F805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648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E456D-83FB-4C39-81EF-00E0CA386978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2D475-1346-46DB-B471-206D4B526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242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51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68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2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6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4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74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50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82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75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48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0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0ABD9-1B29-4A83-B153-EDAAA498EEEE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2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 bwMode="auto">
          <a:xfrm>
            <a:off x="2124635" y="5050360"/>
            <a:ext cx="7865392" cy="1034771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defTabSz="801688" eaLnBrk="1" hangingPunct="1">
              <a:defRPr/>
            </a:pPr>
            <a:r>
              <a:rPr kumimoji="0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设备产生业务数据</a:t>
            </a:r>
            <a:endParaRPr kumimoji="0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 eaLnBrk="1" hangingPunct="1">
              <a:defRPr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实时推送消息至中央站</a:t>
            </a:r>
            <a:endParaRPr kumimoji="0"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181"/>
          <p:cNvSpPr>
            <a:spLocks noChangeArrowheads="1"/>
          </p:cNvSpPr>
          <p:nvPr/>
        </p:nvSpPr>
        <p:spPr bwMode="auto">
          <a:xfrm>
            <a:off x="2125734" y="2362844"/>
            <a:ext cx="7864293" cy="241854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kumimoji="0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中央站</a:t>
            </a:r>
            <a:endParaRPr kumimoji="0"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AutoShape 179"/>
          <p:cNvSpPr>
            <a:spLocks noChangeArrowheads="1"/>
          </p:cNvSpPr>
          <p:nvPr/>
        </p:nvSpPr>
        <p:spPr bwMode="auto">
          <a:xfrm>
            <a:off x="6254801" y="2661464"/>
            <a:ext cx="3472180" cy="187720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存储结构</a:t>
            </a:r>
            <a:endParaRPr kumimoji="0"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178"/>
          <p:cNvSpPr>
            <a:spLocks noChangeArrowheads="1"/>
          </p:cNvSpPr>
          <p:nvPr/>
        </p:nvSpPr>
        <p:spPr bwMode="auto">
          <a:xfrm>
            <a:off x="6545417" y="3237825"/>
            <a:ext cx="853523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77"/>
          <p:cNvSpPr>
            <a:spLocks noChangeArrowheads="1"/>
          </p:cNvSpPr>
          <p:nvPr/>
        </p:nvSpPr>
        <p:spPr bwMode="auto">
          <a:xfrm>
            <a:off x="6783542" y="3167974"/>
            <a:ext cx="655337" cy="39846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176"/>
          <p:cNvSpPr>
            <a:spLocks noChangeArrowheads="1"/>
          </p:cNvSpPr>
          <p:nvPr/>
        </p:nvSpPr>
        <p:spPr bwMode="auto">
          <a:xfrm>
            <a:off x="7669368" y="3196550"/>
            <a:ext cx="779534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75"/>
          <p:cNvSpPr>
            <a:spLocks noChangeArrowheads="1"/>
          </p:cNvSpPr>
          <p:nvPr/>
        </p:nvSpPr>
        <p:spPr bwMode="auto">
          <a:xfrm>
            <a:off x="7907492" y="3129875"/>
            <a:ext cx="581347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就诊</a:t>
            </a:r>
            <a:endParaRPr kumimoji="0" 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4"/>
          <p:cNvSpPr>
            <a:spLocks noChangeArrowheads="1"/>
          </p:cNvSpPr>
          <p:nvPr/>
        </p:nvSpPr>
        <p:spPr bwMode="auto">
          <a:xfrm>
            <a:off x="8721880" y="3196550"/>
            <a:ext cx="759715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173"/>
          <p:cNvSpPr>
            <a:spLocks noChangeArrowheads="1"/>
          </p:cNvSpPr>
          <p:nvPr/>
        </p:nvSpPr>
        <p:spPr bwMode="auto">
          <a:xfrm>
            <a:off x="8912380" y="3129875"/>
            <a:ext cx="601165" cy="40481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医嘱</a:t>
            </a:r>
            <a:endParaRPr kumimoji="0" 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172"/>
          <p:cNvSpPr>
            <a:spLocks noChangeArrowheads="1"/>
          </p:cNvSpPr>
          <p:nvPr/>
        </p:nvSpPr>
        <p:spPr bwMode="auto">
          <a:xfrm>
            <a:off x="7682860" y="3876173"/>
            <a:ext cx="757073" cy="336550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171"/>
          <p:cNvSpPr>
            <a:spLocks noChangeArrowheads="1"/>
          </p:cNvSpPr>
          <p:nvPr/>
        </p:nvSpPr>
        <p:spPr bwMode="auto">
          <a:xfrm>
            <a:off x="7907493" y="3817262"/>
            <a:ext cx="590596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kumimoji="0" 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170"/>
          <p:cNvSpPr>
            <a:spLocks noChangeArrowheads="1"/>
          </p:cNvSpPr>
          <p:nvPr/>
        </p:nvSpPr>
        <p:spPr bwMode="auto">
          <a:xfrm>
            <a:off x="6561292" y="3887112"/>
            <a:ext cx="840311" cy="334963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169"/>
          <p:cNvSpPr>
            <a:spLocks noChangeArrowheads="1"/>
          </p:cNvSpPr>
          <p:nvPr/>
        </p:nvSpPr>
        <p:spPr bwMode="auto">
          <a:xfrm>
            <a:off x="6797830" y="3817262"/>
            <a:ext cx="643445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报告</a:t>
            </a:r>
            <a:endParaRPr kumimoji="0" 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AutoShape 158"/>
          <p:cNvSpPr>
            <a:spLocks noChangeArrowheads="1"/>
          </p:cNvSpPr>
          <p:nvPr/>
        </p:nvSpPr>
        <p:spPr bwMode="auto">
          <a:xfrm>
            <a:off x="3135417" y="7156797"/>
            <a:ext cx="1042987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临床数据存储库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AutoShape 157"/>
          <p:cNvSpPr>
            <a:spLocks noChangeArrowheads="1"/>
          </p:cNvSpPr>
          <p:nvPr/>
        </p:nvSpPr>
        <p:spPr bwMode="auto">
          <a:xfrm>
            <a:off x="4705454" y="7156797"/>
            <a:ext cx="1042988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sz="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科研数据存储库</a:t>
            </a:r>
            <a:endParaRPr kumimoji="0" lang="zh-CN" sz="18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AutoShape 156"/>
          <p:cNvSpPr>
            <a:spLocks noChangeArrowheads="1"/>
          </p:cNvSpPr>
          <p:nvPr/>
        </p:nvSpPr>
        <p:spPr bwMode="auto">
          <a:xfrm>
            <a:off x="6258029" y="7156797"/>
            <a:ext cx="1084263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临床知识库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AutoShape 142"/>
          <p:cNvSpPr>
            <a:spLocks noChangeArrowheads="1"/>
          </p:cNvSpPr>
          <p:nvPr/>
        </p:nvSpPr>
        <p:spPr bwMode="auto">
          <a:xfrm>
            <a:off x="-5107681" y="5329584"/>
            <a:ext cx="936625" cy="21812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规则管理</a:t>
            </a:r>
            <a:endParaRPr kumimoji="0" lang="zh-CN" altLang="zh-CN" sz="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endParaRPr kumimoji="0"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AutoShape 141"/>
          <p:cNvSpPr>
            <a:spLocks noChangeArrowheads="1"/>
          </p:cNvSpPr>
          <p:nvPr/>
        </p:nvSpPr>
        <p:spPr bwMode="auto">
          <a:xfrm>
            <a:off x="-5107681" y="5872509"/>
            <a:ext cx="822325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140"/>
          <p:cNvSpPr>
            <a:spLocks noChangeArrowheads="1"/>
          </p:cNvSpPr>
          <p:nvPr/>
        </p:nvSpPr>
        <p:spPr bwMode="auto">
          <a:xfrm>
            <a:off x="-4933056" y="5870922"/>
            <a:ext cx="719137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kumimoji="0" lang="en-US" alt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创建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AutoShape 139"/>
          <p:cNvSpPr>
            <a:spLocks noChangeArrowheads="1"/>
          </p:cNvSpPr>
          <p:nvPr/>
        </p:nvSpPr>
        <p:spPr bwMode="auto">
          <a:xfrm>
            <a:off x="-5107681" y="6339234"/>
            <a:ext cx="838200" cy="388938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138"/>
          <p:cNvSpPr>
            <a:spLocks noChangeArrowheads="1"/>
          </p:cNvSpPr>
          <p:nvPr/>
        </p:nvSpPr>
        <p:spPr bwMode="auto">
          <a:xfrm>
            <a:off x="-4933056" y="6339234"/>
            <a:ext cx="719137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kumimoji="0" lang="en-US" alt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访问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AutoShape 131"/>
          <p:cNvSpPr>
            <a:spLocks noChangeArrowheads="1"/>
          </p:cNvSpPr>
          <p:nvPr/>
        </p:nvSpPr>
        <p:spPr bwMode="auto">
          <a:xfrm>
            <a:off x="-1050925" y="7398097"/>
            <a:ext cx="390525" cy="336550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AutoShape 130"/>
          <p:cNvSpPr>
            <a:spLocks noChangeArrowheads="1"/>
          </p:cNvSpPr>
          <p:nvPr/>
        </p:nvSpPr>
        <p:spPr bwMode="auto">
          <a:xfrm>
            <a:off x="3383067" y="7510810"/>
            <a:ext cx="390525" cy="207962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129"/>
          <p:cNvSpPr>
            <a:spLocks noChangeArrowheads="1"/>
          </p:cNvSpPr>
          <p:nvPr/>
        </p:nvSpPr>
        <p:spPr bwMode="auto">
          <a:xfrm rot="5400000">
            <a:off x="4269686" y="7138541"/>
            <a:ext cx="304800" cy="433387"/>
          </a:xfrm>
          <a:prstGeom prst="upDownArrow">
            <a:avLst>
              <a:gd name="adj1" fmla="val 50000"/>
              <a:gd name="adj2" fmla="val 2215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128"/>
          <p:cNvSpPr>
            <a:spLocks noChangeArrowheads="1"/>
          </p:cNvSpPr>
          <p:nvPr/>
        </p:nvSpPr>
        <p:spPr bwMode="auto">
          <a:xfrm rot="5400000">
            <a:off x="5857186" y="7122666"/>
            <a:ext cx="304800" cy="433387"/>
          </a:xfrm>
          <a:prstGeom prst="upDownArrow">
            <a:avLst>
              <a:gd name="adj1" fmla="val 50000"/>
              <a:gd name="adj2" fmla="val 2215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126"/>
          <p:cNvSpPr>
            <a:spLocks noChangeArrowheads="1"/>
          </p:cNvSpPr>
          <p:nvPr/>
        </p:nvSpPr>
        <p:spPr bwMode="auto">
          <a:xfrm>
            <a:off x="2220132" y="5461303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holter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AutoShape 139"/>
          <p:cNvSpPr>
            <a:spLocks noChangeArrowheads="1"/>
          </p:cNvSpPr>
          <p:nvPr/>
        </p:nvSpPr>
        <p:spPr bwMode="auto">
          <a:xfrm>
            <a:off x="-5099744" y="6801197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Rectangle 138"/>
          <p:cNvSpPr>
            <a:spLocks noChangeArrowheads="1"/>
          </p:cNvSpPr>
          <p:nvPr/>
        </p:nvSpPr>
        <p:spPr bwMode="auto">
          <a:xfrm>
            <a:off x="-4933056" y="6799609"/>
            <a:ext cx="719137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kumimoji="0" lang="en-US" alt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发布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AutoShape 180"/>
          <p:cNvSpPr>
            <a:spLocks noChangeArrowheads="1"/>
          </p:cNvSpPr>
          <p:nvPr/>
        </p:nvSpPr>
        <p:spPr bwMode="auto">
          <a:xfrm>
            <a:off x="-2565067" y="4656012"/>
            <a:ext cx="1023937" cy="226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患者主索引服务</a:t>
            </a:r>
            <a:endParaRPr kumimoji="0"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155"/>
          <p:cNvSpPr>
            <a:spLocks noChangeArrowheads="1"/>
          </p:cNvSpPr>
          <p:nvPr/>
        </p:nvSpPr>
        <p:spPr bwMode="auto">
          <a:xfrm>
            <a:off x="-4107556" y="5329584"/>
            <a:ext cx="1103312" cy="226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主数据管理服务</a:t>
            </a:r>
            <a:endParaRPr kumimoji="0"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154"/>
          <p:cNvSpPr>
            <a:spLocks noChangeArrowheads="1"/>
          </p:cNvSpPr>
          <p:nvPr/>
        </p:nvSpPr>
        <p:spPr bwMode="auto">
          <a:xfrm>
            <a:off x="-4053581" y="5705822"/>
            <a:ext cx="838200" cy="388937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Rectangle 153"/>
          <p:cNvSpPr>
            <a:spLocks noChangeArrowheads="1"/>
          </p:cNvSpPr>
          <p:nvPr/>
        </p:nvSpPr>
        <p:spPr bwMode="auto">
          <a:xfrm>
            <a:off x="-3867844" y="5705822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医疗卫生人员注册</a:t>
            </a:r>
            <a:r>
              <a:rPr kumimoji="0"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</a:t>
            </a: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AutoShape 152"/>
          <p:cNvSpPr>
            <a:spLocks noChangeArrowheads="1"/>
          </p:cNvSpPr>
          <p:nvPr/>
        </p:nvSpPr>
        <p:spPr bwMode="auto">
          <a:xfrm>
            <a:off x="-4053581" y="6196359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151"/>
          <p:cNvSpPr>
            <a:spLocks noChangeArrowheads="1"/>
          </p:cNvSpPr>
          <p:nvPr/>
        </p:nvSpPr>
        <p:spPr bwMode="auto">
          <a:xfrm>
            <a:off x="-3867844" y="6196359"/>
            <a:ext cx="806450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科室注册</a:t>
            </a:r>
            <a:r>
              <a:rPr kumimoji="0"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</a:t>
            </a: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AutoShape 150"/>
          <p:cNvSpPr>
            <a:spLocks noChangeArrowheads="1"/>
          </p:cNvSpPr>
          <p:nvPr/>
        </p:nvSpPr>
        <p:spPr bwMode="auto">
          <a:xfrm>
            <a:off x="-4034531" y="6626572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Rectangle 149"/>
          <p:cNvSpPr>
            <a:spLocks noChangeArrowheads="1"/>
          </p:cNvSpPr>
          <p:nvPr/>
        </p:nvSpPr>
        <p:spPr bwMode="auto">
          <a:xfrm>
            <a:off x="-3867844" y="6626572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术语</a:t>
            </a:r>
            <a:r>
              <a:rPr kumimoji="0"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字典注册</a:t>
            </a:r>
            <a:r>
              <a:rPr kumimoji="0"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kumimoji="0"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AutoShape 148"/>
          <p:cNvSpPr>
            <a:spLocks noChangeArrowheads="1"/>
          </p:cNvSpPr>
          <p:nvPr/>
        </p:nvSpPr>
        <p:spPr bwMode="auto">
          <a:xfrm>
            <a:off x="-2498392" y="5032250"/>
            <a:ext cx="838200" cy="388937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147"/>
          <p:cNvSpPr>
            <a:spLocks noChangeArrowheads="1"/>
          </p:cNvSpPr>
          <p:nvPr/>
        </p:nvSpPr>
        <p:spPr bwMode="auto">
          <a:xfrm>
            <a:off x="-2374567" y="5025900"/>
            <a:ext cx="733425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患者信息注册服务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AutoShape 146"/>
          <p:cNvSpPr>
            <a:spLocks noChangeArrowheads="1"/>
          </p:cNvSpPr>
          <p:nvPr/>
        </p:nvSpPr>
        <p:spPr bwMode="auto">
          <a:xfrm>
            <a:off x="-2498392" y="5522787"/>
            <a:ext cx="706437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tangle 145"/>
          <p:cNvSpPr>
            <a:spLocks noChangeArrowheads="1"/>
          </p:cNvSpPr>
          <p:nvPr/>
        </p:nvSpPr>
        <p:spPr bwMode="auto">
          <a:xfrm>
            <a:off x="-2374567" y="5522787"/>
            <a:ext cx="733425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患者信息查询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AutoShape 144"/>
          <p:cNvSpPr>
            <a:spLocks noChangeArrowheads="1"/>
          </p:cNvSpPr>
          <p:nvPr/>
        </p:nvSpPr>
        <p:spPr bwMode="auto">
          <a:xfrm>
            <a:off x="-2517442" y="5945062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143"/>
          <p:cNvSpPr>
            <a:spLocks noChangeArrowheads="1"/>
          </p:cNvSpPr>
          <p:nvPr/>
        </p:nvSpPr>
        <p:spPr bwMode="auto">
          <a:xfrm>
            <a:off x="-2374567" y="5945062"/>
            <a:ext cx="735012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患者信息交叉检索</a:t>
            </a:r>
            <a:endParaRPr kumimoji="0" lang="zh-CN" sz="18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AutoShape 135"/>
          <p:cNvSpPr>
            <a:spLocks noChangeArrowheads="1"/>
          </p:cNvSpPr>
          <p:nvPr/>
        </p:nvSpPr>
        <p:spPr bwMode="auto">
          <a:xfrm>
            <a:off x="4762" y="7436197"/>
            <a:ext cx="392113" cy="338138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AutoShape 120"/>
          <p:cNvSpPr>
            <a:spLocks noChangeArrowheads="1"/>
          </p:cNvSpPr>
          <p:nvPr/>
        </p:nvSpPr>
        <p:spPr bwMode="auto">
          <a:xfrm>
            <a:off x="-4044056" y="7048847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Rectangle 119"/>
          <p:cNvSpPr>
            <a:spLocks noChangeArrowheads="1"/>
          </p:cNvSpPr>
          <p:nvPr/>
        </p:nvSpPr>
        <p:spPr bwMode="auto">
          <a:xfrm>
            <a:off x="-3867844" y="7048847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主数据更新通知</a:t>
            </a:r>
            <a:endParaRPr kumimoji="0" lang="zh-CN" sz="18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AutoShape 118"/>
          <p:cNvSpPr>
            <a:spLocks noChangeArrowheads="1"/>
          </p:cNvSpPr>
          <p:nvPr/>
        </p:nvSpPr>
        <p:spPr bwMode="auto">
          <a:xfrm>
            <a:off x="-2507917" y="6353050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Rectangle 117"/>
          <p:cNvSpPr>
            <a:spLocks noChangeArrowheads="1"/>
          </p:cNvSpPr>
          <p:nvPr/>
        </p:nvSpPr>
        <p:spPr bwMode="auto">
          <a:xfrm>
            <a:off x="-2365042" y="6353050"/>
            <a:ext cx="735012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患者信息更新通知</a:t>
            </a:r>
            <a:endParaRPr kumimoji="0" lang="zh-CN" sz="18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对角圆角矩形 72"/>
          <p:cNvSpPr/>
          <p:nvPr/>
        </p:nvSpPr>
        <p:spPr bwMode="auto">
          <a:xfrm>
            <a:off x="-8978900" y="1389062"/>
            <a:ext cx="5365750" cy="2444750"/>
          </a:xfrm>
          <a:prstGeom prst="round2Diag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 defTabSz="801688" eaLnBrk="1" hangingPunct="1">
              <a:defRPr/>
            </a:pP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临床数据中心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801688" eaLnBrk="1" hangingPunct="1">
              <a:defRPr/>
            </a:pPr>
            <a:r>
              <a:rPr kumimoji="0"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(CDR</a:t>
            </a: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endParaRPr kumimoji="0"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对角圆角矩形 73"/>
          <p:cNvSpPr/>
          <p:nvPr/>
        </p:nvSpPr>
        <p:spPr bwMode="auto">
          <a:xfrm>
            <a:off x="-3624263" y="1387474"/>
            <a:ext cx="2193925" cy="2424112"/>
          </a:xfrm>
          <a:prstGeom prst="round2Diag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 defTabSz="801688" eaLnBrk="1" hangingPunct="1">
              <a:defRPr/>
            </a:pPr>
            <a:r>
              <a:rPr kumimoji="0"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公共</a:t>
            </a:r>
            <a:endParaRPr kumimoji="0"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801688" eaLnBrk="1" hangingPunct="1">
              <a:defRPr/>
            </a:pPr>
            <a:r>
              <a:rPr kumimoji="0"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服务</a:t>
            </a:r>
          </a:p>
        </p:txBody>
      </p:sp>
      <p:sp>
        <p:nvSpPr>
          <p:cNvPr id="75" name="对角圆角矩形 74"/>
          <p:cNvSpPr/>
          <p:nvPr/>
        </p:nvSpPr>
        <p:spPr bwMode="auto">
          <a:xfrm>
            <a:off x="-2842420" y="481807"/>
            <a:ext cx="1185863" cy="2424112"/>
          </a:xfrm>
          <a:prstGeom prst="round2Diag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36000" tIns="36000" rIns="36000" bIns="36000" anchor="ctr"/>
          <a:lstStyle/>
          <a:p>
            <a:pPr algn="ctr" defTabSz="801688" eaLnBrk="1" hangingPunct="1">
              <a:defRPr/>
            </a:pPr>
            <a:r>
              <a:rPr kumimoji="0"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EMPI</a:t>
            </a:r>
            <a:endParaRPr kumimoji="0"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AutoShape 126"/>
          <p:cNvSpPr>
            <a:spLocks noChangeArrowheads="1"/>
          </p:cNvSpPr>
          <p:nvPr/>
        </p:nvSpPr>
        <p:spPr bwMode="auto">
          <a:xfrm>
            <a:off x="3432411" y="5461303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心电图机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AutoShape 126"/>
          <p:cNvSpPr>
            <a:spLocks noChangeArrowheads="1"/>
          </p:cNvSpPr>
          <p:nvPr/>
        </p:nvSpPr>
        <p:spPr bwMode="auto">
          <a:xfrm>
            <a:off x="4644690" y="5461303"/>
            <a:ext cx="1525262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多参数监护仪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AutoShape 126"/>
          <p:cNvSpPr>
            <a:spLocks noChangeArrowheads="1"/>
          </p:cNvSpPr>
          <p:nvPr/>
        </p:nvSpPr>
        <p:spPr bwMode="auto">
          <a:xfrm>
            <a:off x="6308247" y="5461303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6830" y="43970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监护系统信息化解决方案现状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83" name="Rectangle 182"/>
          <p:cNvSpPr>
            <a:spLocks noChangeArrowheads="1"/>
          </p:cNvSpPr>
          <p:nvPr/>
        </p:nvSpPr>
        <p:spPr bwMode="auto">
          <a:xfrm>
            <a:off x="4277094" y="-2691680"/>
            <a:ext cx="8589962" cy="68262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基于集成平台的应用系统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Rectangle 116"/>
          <p:cNvSpPr>
            <a:spLocks noChangeArrowheads="1"/>
          </p:cNvSpPr>
          <p:nvPr/>
        </p:nvSpPr>
        <p:spPr bwMode="auto">
          <a:xfrm>
            <a:off x="4345356" y="-2404343"/>
            <a:ext cx="2117725" cy="300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临床数据中心管理系统</a:t>
            </a:r>
            <a:r>
              <a:rPr kumimoji="0"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0"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集成视图</a:t>
            </a:r>
            <a:r>
              <a:rPr kumimoji="0"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endParaRPr kumimoji="0"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Rectangle 115"/>
          <p:cNvSpPr>
            <a:spLocks noChangeArrowheads="1"/>
          </p:cNvSpPr>
          <p:nvPr/>
        </p:nvSpPr>
        <p:spPr bwMode="auto">
          <a:xfrm>
            <a:off x="6778994" y="-2404343"/>
            <a:ext cx="1484312" cy="300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临床辅助决策支持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AutoShape 123"/>
          <p:cNvSpPr>
            <a:spLocks noChangeArrowheads="1"/>
          </p:cNvSpPr>
          <p:nvPr/>
        </p:nvSpPr>
        <p:spPr bwMode="auto">
          <a:xfrm>
            <a:off x="5094656" y="-2117005"/>
            <a:ext cx="484188" cy="2159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AutoShape 123"/>
          <p:cNvSpPr>
            <a:spLocks noChangeArrowheads="1"/>
          </p:cNvSpPr>
          <p:nvPr/>
        </p:nvSpPr>
        <p:spPr bwMode="auto">
          <a:xfrm>
            <a:off x="7255244" y="-2117005"/>
            <a:ext cx="484187" cy="2921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ctangle 115"/>
          <p:cNvSpPr>
            <a:spLocks noChangeArrowheads="1"/>
          </p:cNvSpPr>
          <p:nvPr/>
        </p:nvSpPr>
        <p:spPr bwMode="auto">
          <a:xfrm>
            <a:off x="11454181" y="-2475780"/>
            <a:ext cx="1368425" cy="298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患者主索引管理</a:t>
            </a:r>
            <a:r>
              <a:rPr kumimoji="0" 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系统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Rectangle 115"/>
          <p:cNvSpPr>
            <a:spLocks noChangeArrowheads="1"/>
          </p:cNvSpPr>
          <p:nvPr/>
        </p:nvSpPr>
        <p:spPr bwMode="auto">
          <a:xfrm>
            <a:off x="9726981" y="-2475780"/>
            <a:ext cx="1295400" cy="298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公用服务</a:t>
            </a:r>
            <a:r>
              <a:rPr kumimoji="0"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管理</a:t>
            </a:r>
            <a:r>
              <a:rPr kumimoji="0" 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系统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AutoShape 123"/>
          <p:cNvSpPr>
            <a:spLocks noChangeArrowheads="1"/>
          </p:cNvSpPr>
          <p:nvPr/>
        </p:nvSpPr>
        <p:spPr bwMode="auto">
          <a:xfrm>
            <a:off x="11959006" y="-2188443"/>
            <a:ext cx="484188" cy="29051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AutoShape 123"/>
          <p:cNvSpPr>
            <a:spLocks noChangeArrowheads="1"/>
          </p:cNvSpPr>
          <p:nvPr/>
        </p:nvSpPr>
        <p:spPr bwMode="auto">
          <a:xfrm>
            <a:off x="10158781" y="-2188443"/>
            <a:ext cx="484188" cy="29051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AutoShape 127"/>
          <p:cNvSpPr>
            <a:spLocks noChangeArrowheads="1"/>
          </p:cNvSpPr>
          <p:nvPr/>
        </p:nvSpPr>
        <p:spPr bwMode="auto">
          <a:xfrm rot="5400000">
            <a:off x="10447017" y="-1210010"/>
            <a:ext cx="304800" cy="901700"/>
          </a:xfrm>
          <a:prstGeom prst="upDownArrow">
            <a:avLst>
              <a:gd name="adj1" fmla="val 50000"/>
              <a:gd name="adj2" fmla="val 46101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AutoShape 126"/>
          <p:cNvSpPr>
            <a:spLocks noChangeArrowheads="1"/>
          </p:cNvSpPr>
          <p:nvPr/>
        </p:nvSpPr>
        <p:spPr bwMode="auto">
          <a:xfrm>
            <a:off x="7255244" y="-911559"/>
            <a:ext cx="111442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ETL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AutoShape 126"/>
          <p:cNvSpPr>
            <a:spLocks noChangeArrowheads="1"/>
          </p:cNvSpPr>
          <p:nvPr/>
        </p:nvSpPr>
        <p:spPr bwMode="auto">
          <a:xfrm>
            <a:off x="8533422" y="-911560"/>
            <a:ext cx="111442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WS/MQ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2139256" y="976423"/>
            <a:ext cx="7850771" cy="1034771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defTabSz="801688" eaLnBrk="1" hangingPunct="1">
              <a:defRPr/>
            </a:pPr>
            <a:r>
              <a:rPr kumimoji="0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院内业务数据</a:t>
            </a:r>
            <a:endParaRPr kumimoji="0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 eaLnBrk="1" hangingPunct="1">
              <a:defRPr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实时推送消息至平台</a:t>
            </a:r>
            <a:endParaRPr kumimoji="0"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AutoShape 126"/>
          <p:cNvSpPr>
            <a:spLocks noChangeArrowheads="1"/>
          </p:cNvSpPr>
          <p:nvPr/>
        </p:nvSpPr>
        <p:spPr bwMode="auto">
          <a:xfrm>
            <a:off x="2234753" y="1387366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患者办卡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AutoShape 126"/>
          <p:cNvSpPr>
            <a:spLocks noChangeArrowheads="1"/>
          </p:cNvSpPr>
          <p:nvPr/>
        </p:nvSpPr>
        <p:spPr bwMode="auto">
          <a:xfrm>
            <a:off x="3447032" y="1387366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患者就诊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AutoShape 126"/>
          <p:cNvSpPr>
            <a:spLocks noChangeArrowheads="1"/>
          </p:cNvSpPr>
          <p:nvPr/>
        </p:nvSpPr>
        <p:spPr bwMode="auto">
          <a:xfrm>
            <a:off x="4659311" y="1387366"/>
            <a:ext cx="1525262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kumimoji="0"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医嘱开</a:t>
            </a:r>
            <a:r>
              <a:rPr kumimoji="0"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撤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AutoShape 126"/>
          <p:cNvSpPr>
            <a:spLocks noChangeArrowheads="1"/>
          </p:cNvSpPr>
          <p:nvPr/>
        </p:nvSpPr>
        <p:spPr bwMode="auto">
          <a:xfrm>
            <a:off x="6322868" y="1387366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数据中心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AutoShape 126"/>
          <p:cNvSpPr>
            <a:spLocks noChangeArrowheads="1"/>
          </p:cNvSpPr>
          <p:nvPr/>
        </p:nvSpPr>
        <p:spPr bwMode="auto">
          <a:xfrm>
            <a:off x="7536968" y="1387366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AutoShape 126"/>
          <p:cNvSpPr>
            <a:spLocks noChangeArrowheads="1"/>
          </p:cNvSpPr>
          <p:nvPr/>
        </p:nvSpPr>
        <p:spPr bwMode="auto">
          <a:xfrm>
            <a:off x="2640349" y="2735858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kumimoji="0"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获取医嘱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AutoShape 126"/>
          <p:cNvSpPr>
            <a:spLocks noChangeArrowheads="1"/>
          </p:cNvSpPr>
          <p:nvPr/>
        </p:nvSpPr>
        <p:spPr bwMode="auto">
          <a:xfrm>
            <a:off x="3947878" y="2735858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kumimoji="0"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发送报告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AutoShape 126"/>
          <p:cNvSpPr>
            <a:spLocks noChangeArrowheads="1"/>
          </p:cNvSpPr>
          <p:nvPr/>
        </p:nvSpPr>
        <p:spPr bwMode="auto">
          <a:xfrm>
            <a:off x="2666126" y="3488931"/>
            <a:ext cx="2387041" cy="3960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kumimoji="0"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对设备发送操作命令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AutoShape 126"/>
          <p:cNvSpPr>
            <a:spLocks noChangeArrowheads="1"/>
          </p:cNvSpPr>
          <p:nvPr/>
        </p:nvSpPr>
        <p:spPr bwMode="auto">
          <a:xfrm>
            <a:off x="2678449" y="4088729"/>
            <a:ext cx="2363502" cy="418187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来自设备数据包存储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AutoShape 180"/>
          <p:cNvSpPr>
            <a:spLocks noChangeArrowheads="1"/>
          </p:cNvSpPr>
          <p:nvPr/>
        </p:nvSpPr>
        <p:spPr bwMode="auto">
          <a:xfrm>
            <a:off x="2306984" y="2552537"/>
            <a:ext cx="3692972" cy="69881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院内系统</a:t>
            </a:r>
            <a:endParaRPr kumimoji="0" lang="zh-CN" altLang="zh-CN" sz="1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6" name="AutoShape 180"/>
          <p:cNvSpPr>
            <a:spLocks noChangeArrowheads="1"/>
          </p:cNvSpPr>
          <p:nvPr/>
        </p:nvSpPr>
        <p:spPr bwMode="auto">
          <a:xfrm>
            <a:off x="2306984" y="3312886"/>
            <a:ext cx="3692972" cy="1343126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监护系统</a:t>
            </a:r>
            <a:endParaRPr kumimoji="0" lang="zh-CN" altLang="zh-CN" sz="1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9" name="上下箭头 108"/>
          <p:cNvSpPr/>
          <p:nvPr/>
        </p:nvSpPr>
        <p:spPr>
          <a:xfrm>
            <a:off x="4138224" y="4503779"/>
            <a:ext cx="1796221" cy="824193"/>
          </a:xfrm>
          <a:prstGeom prst="upDownArrow">
            <a:avLst>
              <a:gd name="adj1" fmla="val 66499"/>
              <a:gd name="adj2" fmla="val 336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上下箭头 107"/>
          <p:cNvSpPr/>
          <p:nvPr/>
        </p:nvSpPr>
        <p:spPr>
          <a:xfrm>
            <a:off x="4072921" y="1821358"/>
            <a:ext cx="1796221" cy="824193"/>
          </a:xfrm>
          <a:prstGeom prst="upDownArrow">
            <a:avLst>
              <a:gd name="adj1" fmla="val 66499"/>
              <a:gd name="adj2" fmla="val 336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存储过程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228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 bwMode="auto">
          <a:xfrm>
            <a:off x="251913" y="5432489"/>
            <a:ext cx="8564562" cy="1034771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defTabSz="801688"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设备产生业务数据</a:t>
            </a:r>
            <a:endParaRPr lang="en-US" altLang="zh-CN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实时推送消息至存储端接口</a:t>
            </a:r>
          </a:p>
        </p:txBody>
      </p:sp>
      <p:sp>
        <p:nvSpPr>
          <p:cNvPr id="17" name="Rectangle 181"/>
          <p:cNvSpPr>
            <a:spLocks noChangeArrowheads="1"/>
          </p:cNvSpPr>
          <p:nvPr/>
        </p:nvSpPr>
        <p:spPr bwMode="auto">
          <a:xfrm>
            <a:off x="253012" y="3012624"/>
            <a:ext cx="8564562" cy="2153931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>
              <a:defRPr/>
            </a:pP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AutoShape 179"/>
          <p:cNvSpPr>
            <a:spLocks noChangeArrowheads="1"/>
          </p:cNvSpPr>
          <p:nvPr/>
        </p:nvSpPr>
        <p:spPr bwMode="auto">
          <a:xfrm>
            <a:off x="354807" y="3218805"/>
            <a:ext cx="4171892" cy="17176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kumimoji="0" lang="zh-CN" altLang="en-US" sz="10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</a:t>
            </a:r>
            <a:r>
              <a:rPr kumimoji="0" lang="zh-CN" altLang="en-US" sz="1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r>
              <a:rPr kumimoji="0" lang="en-US" altLang="zh-CN" sz="1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-DB</a:t>
            </a:r>
            <a:endParaRPr kumimoji="0" lang="zh-CN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178"/>
          <p:cNvSpPr>
            <a:spLocks noChangeArrowheads="1"/>
          </p:cNvSpPr>
          <p:nvPr/>
        </p:nvSpPr>
        <p:spPr bwMode="auto">
          <a:xfrm>
            <a:off x="483394" y="3609330"/>
            <a:ext cx="1025525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77"/>
          <p:cNvSpPr>
            <a:spLocks noChangeArrowheads="1"/>
          </p:cNvSpPr>
          <p:nvPr/>
        </p:nvSpPr>
        <p:spPr bwMode="auto">
          <a:xfrm>
            <a:off x="721519" y="3539479"/>
            <a:ext cx="787400" cy="39846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176"/>
          <p:cNvSpPr>
            <a:spLocks noChangeArrowheads="1"/>
          </p:cNvSpPr>
          <p:nvPr/>
        </p:nvSpPr>
        <p:spPr bwMode="auto">
          <a:xfrm>
            <a:off x="1797844" y="3568055"/>
            <a:ext cx="936625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75"/>
          <p:cNvSpPr>
            <a:spLocks noChangeArrowheads="1"/>
          </p:cNvSpPr>
          <p:nvPr/>
        </p:nvSpPr>
        <p:spPr bwMode="auto">
          <a:xfrm>
            <a:off x="2035969" y="3501380"/>
            <a:ext cx="698500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就诊</a:t>
            </a:r>
            <a:endParaRPr lang="zh-CN" altLang="en-US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4"/>
          <p:cNvSpPr>
            <a:spLocks noChangeArrowheads="1"/>
          </p:cNvSpPr>
          <p:nvPr/>
        </p:nvSpPr>
        <p:spPr bwMode="auto">
          <a:xfrm>
            <a:off x="3117057" y="3568055"/>
            <a:ext cx="912812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173"/>
          <p:cNvSpPr>
            <a:spLocks noChangeArrowheads="1"/>
          </p:cNvSpPr>
          <p:nvPr/>
        </p:nvSpPr>
        <p:spPr bwMode="auto">
          <a:xfrm>
            <a:off x="3307557" y="3501380"/>
            <a:ext cx="722312" cy="40481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医嘱</a:t>
            </a:r>
          </a:p>
        </p:txBody>
      </p:sp>
      <p:sp>
        <p:nvSpPr>
          <p:cNvPr id="25" name="AutoShape 172"/>
          <p:cNvSpPr>
            <a:spLocks noChangeArrowheads="1"/>
          </p:cNvSpPr>
          <p:nvPr/>
        </p:nvSpPr>
        <p:spPr bwMode="auto">
          <a:xfrm>
            <a:off x="1811337" y="4133378"/>
            <a:ext cx="909638" cy="336550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171"/>
          <p:cNvSpPr>
            <a:spLocks noChangeArrowheads="1"/>
          </p:cNvSpPr>
          <p:nvPr/>
        </p:nvSpPr>
        <p:spPr bwMode="auto">
          <a:xfrm>
            <a:off x="2035969" y="4074467"/>
            <a:ext cx="709613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费用</a:t>
            </a:r>
            <a:endParaRPr lang="zh-CN" altLang="en-US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170"/>
          <p:cNvSpPr>
            <a:spLocks noChangeArrowheads="1"/>
          </p:cNvSpPr>
          <p:nvPr/>
        </p:nvSpPr>
        <p:spPr bwMode="auto">
          <a:xfrm>
            <a:off x="499269" y="4144317"/>
            <a:ext cx="1009650" cy="334963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169"/>
          <p:cNvSpPr>
            <a:spLocks noChangeArrowheads="1"/>
          </p:cNvSpPr>
          <p:nvPr/>
        </p:nvSpPr>
        <p:spPr bwMode="auto">
          <a:xfrm>
            <a:off x="735807" y="4074467"/>
            <a:ext cx="773112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报告</a:t>
            </a:r>
          </a:p>
        </p:txBody>
      </p:sp>
      <p:sp>
        <p:nvSpPr>
          <p:cNvPr id="29" name="AutoShape 158"/>
          <p:cNvSpPr>
            <a:spLocks noChangeArrowheads="1"/>
          </p:cNvSpPr>
          <p:nvPr/>
        </p:nvSpPr>
        <p:spPr bwMode="auto">
          <a:xfrm>
            <a:off x="3135417" y="7156797"/>
            <a:ext cx="1042987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临床数据存储库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AutoShape 157"/>
          <p:cNvSpPr>
            <a:spLocks noChangeArrowheads="1"/>
          </p:cNvSpPr>
          <p:nvPr/>
        </p:nvSpPr>
        <p:spPr bwMode="auto">
          <a:xfrm>
            <a:off x="4705454" y="7156797"/>
            <a:ext cx="1042988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科研数据存储库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AutoShape 156"/>
          <p:cNvSpPr>
            <a:spLocks noChangeArrowheads="1"/>
          </p:cNvSpPr>
          <p:nvPr/>
        </p:nvSpPr>
        <p:spPr bwMode="auto">
          <a:xfrm>
            <a:off x="6258029" y="7156797"/>
            <a:ext cx="1084263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临床知识库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AutoShape 142"/>
          <p:cNvSpPr>
            <a:spLocks noChangeArrowheads="1"/>
          </p:cNvSpPr>
          <p:nvPr/>
        </p:nvSpPr>
        <p:spPr bwMode="auto">
          <a:xfrm>
            <a:off x="-5107681" y="5329584"/>
            <a:ext cx="936625" cy="21812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规则管理</a:t>
            </a:r>
            <a:endParaRPr kumimoji="0" lang="zh-CN" altLang="zh-CN" sz="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endParaRPr kumimoji="0" lang="zh-CN" altLang="zh-CN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AutoShape 141"/>
          <p:cNvSpPr>
            <a:spLocks noChangeArrowheads="1"/>
          </p:cNvSpPr>
          <p:nvPr/>
        </p:nvSpPr>
        <p:spPr bwMode="auto">
          <a:xfrm>
            <a:off x="-5107681" y="5872509"/>
            <a:ext cx="822325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140"/>
          <p:cNvSpPr>
            <a:spLocks noChangeArrowheads="1"/>
          </p:cNvSpPr>
          <p:nvPr/>
        </p:nvSpPr>
        <p:spPr bwMode="auto">
          <a:xfrm>
            <a:off x="-4933056" y="5870922"/>
            <a:ext cx="719137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lang="en-US" altLang="zh-CN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创建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AutoShape 139"/>
          <p:cNvSpPr>
            <a:spLocks noChangeArrowheads="1"/>
          </p:cNvSpPr>
          <p:nvPr/>
        </p:nvSpPr>
        <p:spPr bwMode="auto">
          <a:xfrm>
            <a:off x="-5107681" y="6339234"/>
            <a:ext cx="838200" cy="388938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138"/>
          <p:cNvSpPr>
            <a:spLocks noChangeArrowheads="1"/>
          </p:cNvSpPr>
          <p:nvPr/>
        </p:nvSpPr>
        <p:spPr bwMode="auto">
          <a:xfrm>
            <a:off x="-4933056" y="6339234"/>
            <a:ext cx="719137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lang="en-US" altLang="zh-CN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访问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AutoShape 131"/>
          <p:cNvSpPr>
            <a:spLocks noChangeArrowheads="1"/>
          </p:cNvSpPr>
          <p:nvPr/>
        </p:nvSpPr>
        <p:spPr bwMode="auto">
          <a:xfrm>
            <a:off x="-1050925" y="7398097"/>
            <a:ext cx="390525" cy="336550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AutoShape 130"/>
          <p:cNvSpPr>
            <a:spLocks noChangeArrowheads="1"/>
          </p:cNvSpPr>
          <p:nvPr/>
        </p:nvSpPr>
        <p:spPr bwMode="auto">
          <a:xfrm>
            <a:off x="3383067" y="7510810"/>
            <a:ext cx="390525" cy="207962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129"/>
          <p:cNvSpPr>
            <a:spLocks noChangeArrowheads="1"/>
          </p:cNvSpPr>
          <p:nvPr/>
        </p:nvSpPr>
        <p:spPr bwMode="auto">
          <a:xfrm rot="5400000">
            <a:off x="4269686" y="7138541"/>
            <a:ext cx="304800" cy="433387"/>
          </a:xfrm>
          <a:prstGeom prst="upDownArrow">
            <a:avLst>
              <a:gd name="adj1" fmla="val 50000"/>
              <a:gd name="adj2" fmla="val 2215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128"/>
          <p:cNvSpPr>
            <a:spLocks noChangeArrowheads="1"/>
          </p:cNvSpPr>
          <p:nvPr/>
        </p:nvSpPr>
        <p:spPr bwMode="auto">
          <a:xfrm rot="5400000">
            <a:off x="5857186" y="7122666"/>
            <a:ext cx="304800" cy="433387"/>
          </a:xfrm>
          <a:prstGeom prst="upDownArrow">
            <a:avLst>
              <a:gd name="adj1" fmla="val 50000"/>
              <a:gd name="adj2" fmla="val 2215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126"/>
          <p:cNvSpPr>
            <a:spLocks noChangeArrowheads="1"/>
          </p:cNvSpPr>
          <p:nvPr/>
        </p:nvSpPr>
        <p:spPr bwMode="auto">
          <a:xfrm>
            <a:off x="347410" y="5843432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holter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AutoShape 139"/>
          <p:cNvSpPr>
            <a:spLocks noChangeArrowheads="1"/>
          </p:cNvSpPr>
          <p:nvPr/>
        </p:nvSpPr>
        <p:spPr bwMode="auto">
          <a:xfrm>
            <a:off x="-5099744" y="6801197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Rectangle 138"/>
          <p:cNvSpPr>
            <a:spLocks noChangeArrowheads="1"/>
          </p:cNvSpPr>
          <p:nvPr/>
        </p:nvSpPr>
        <p:spPr bwMode="auto">
          <a:xfrm>
            <a:off x="-4933056" y="6799609"/>
            <a:ext cx="719137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lang="en-US" altLang="zh-CN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发布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圆柱形 46"/>
          <p:cNvSpPr/>
          <p:nvPr/>
        </p:nvSpPr>
        <p:spPr>
          <a:xfrm rot="5400000">
            <a:off x="4146689" y="-1922598"/>
            <a:ext cx="871262" cy="8564563"/>
          </a:xfrm>
          <a:prstGeom prst="can">
            <a:avLst>
              <a:gd name="adj" fmla="val 27222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院内数据统一接入平台</a:t>
            </a:r>
            <a:r>
              <a:rPr lang="en-US" altLang="zh-CN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技术实现</a:t>
            </a:r>
            <a:endParaRPr lang="zh-CN" altLang="en-US" sz="1600" dirty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116"/>
          <p:cNvSpPr>
            <a:spLocks noChangeArrowheads="1"/>
          </p:cNvSpPr>
          <p:nvPr/>
        </p:nvSpPr>
        <p:spPr bwMode="auto">
          <a:xfrm>
            <a:off x="460376" y="2442890"/>
            <a:ext cx="1495425" cy="29845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</a:p>
        </p:txBody>
      </p:sp>
      <p:sp>
        <p:nvSpPr>
          <p:cNvPr id="49" name="Rectangle 115"/>
          <p:cNvSpPr>
            <a:spLocks noChangeArrowheads="1"/>
          </p:cNvSpPr>
          <p:nvPr/>
        </p:nvSpPr>
        <p:spPr bwMode="auto">
          <a:xfrm>
            <a:off x="3596488" y="2442890"/>
            <a:ext cx="1484313" cy="29845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WebService</a:t>
            </a:r>
            <a:endParaRPr lang="zh-CN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Rectangle 115"/>
          <p:cNvSpPr>
            <a:spLocks noChangeArrowheads="1"/>
          </p:cNvSpPr>
          <p:nvPr/>
        </p:nvSpPr>
        <p:spPr bwMode="auto">
          <a:xfrm>
            <a:off x="5243847" y="2442275"/>
            <a:ext cx="1296987" cy="29845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....</a:t>
            </a:r>
            <a:endParaRPr lang="zh-CN" altLang="en-US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Rectangle 115"/>
          <p:cNvSpPr>
            <a:spLocks noChangeArrowheads="1"/>
          </p:cNvSpPr>
          <p:nvPr/>
        </p:nvSpPr>
        <p:spPr bwMode="auto">
          <a:xfrm>
            <a:off x="2100263" y="2442890"/>
            <a:ext cx="1368425" cy="29845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MQ</a:t>
            </a:r>
            <a:endParaRPr lang="zh-CN" altLang="en-US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AutoShape 180"/>
          <p:cNvSpPr>
            <a:spLocks noChangeArrowheads="1"/>
          </p:cNvSpPr>
          <p:nvPr/>
        </p:nvSpPr>
        <p:spPr bwMode="auto">
          <a:xfrm>
            <a:off x="-2920106" y="5329584"/>
            <a:ext cx="1023937" cy="226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患者主索引服务</a:t>
            </a:r>
            <a:endParaRPr kumimoji="0" lang="zh-CN" altLang="zh-CN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155"/>
          <p:cNvSpPr>
            <a:spLocks noChangeArrowheads="1"/>
          </p:cNvSpPr>
          <p:nvPr/>
        </p:nvSpPr>
        <p:spPr bwMode="auto">
          <a:xfrm>
            <a:off x="-4107556" y="5329584"/>
            <a:ext cx="1103312" cy="226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主数据管理服务</a:t>
            </a:r>
            <a:endParaRPr kumimoji="0" lang="zh-CN" altLang="zh-CN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154"/>
          <p:cNvSpPr>
            <a:spLocks noChangeArrowheads="1"/>
          </p:cNvSpPr>
          <p:nvPr/>
        </p:nvSpPr>
        <p:spPr bwMode="auto">
          <a:xfrm>
            <a:off x="-4053581" y="5705822"/>
            <a:ext cx="838200" cy="388937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Rectangle 153"/>
          <p:cNvSpPr>
            <a:spLocks noChangeArrowheads="1"/>
          </p:cNvSpPr>
          <p:nvPr/>
        </p:nvSpPr>
        <p:spPr bwMode="auto">
          <a:xfrm>
            <a:off x="-3867844" y="5705822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医疗卫生人员注册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AutoShape 152"/>
          <p:cNvSpPr>
            <a:spLocks noChangeArrowheads="1"/>
          </p:cNvSpPr>
          <p:nvPr/>
        </p:nvSpPr>
        <p:spPr bwMode="auto">
          <a:xfrm>
            <a:off x="-4053581" y="6196359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151"/>
          <p:cNvSpPr>
            <a:spLocks noChangeArrowheads="1"/>
          </p:cNvSpPr>
          <p:nvPr/>
        </p:nvSpPr>
        <p:spPr bwMode="auto">
          <a:xfrm>
            <a:off x="-3867844" y="6196359"/>
            <a:ext cx="806450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科室注册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AutoShape 150"/>
          <p:cNvSpPr>
            <a:spLocks noChangeArrowheads="1"/>
          </p:cNvSpPr>
          <p:nvPr/>
        </p:nvSpPr>
        <p:spPr bwMode="auto">
          <a:xfrm>
            <a:off x="-4034531" y="6626572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Rectangle 149"/>
          <p:cNvSpPr>
            <a:spLocks noChangeArrowheads="1"/>
          </p:cNvSpPr>
          <p:nvPr/>
        </p:nvSpPr>
        <p:spPr bwMode="auto">
          <a:xfrm>
            <a:off x="-3867844" y="6626572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术语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字典注册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AutoShape 148"/>
          <p:cNvSpPr>
            <a:spLocks noChangeArrowheads="1"/>
          </p:cNvSpPr>
          <p:nvPr/>
        </p:nvSpPr>
        <p:spPr bwMode="auto">
          <a:xfrm>
            <a:off x="-2853431" y="5705822"/>
            <a:ext cx="838200" cy="388937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147"/>
          <p:cNvSpPr>
            <a:spLocks noChangeArrowheads="1"/>
          </p:cNvSpPr>
          <p:nvPr/>
        </p:nvSpPr>
        <p:spPr bwMode="auto">
          <a:xfrm>
            <a:off x="-2729606" y="5699472"/>
            <a:ext cx="733425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患者信息注册服务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AutoShape 146"/>
          <p:cNvSpPr>
            <a:spLocks noChangeArrowheads="1"/>
          </p:cNvSpPr>
          <p:nvPr/>
        </p:nvSpPr>
        <p:spPr bwMode="auto">
          <a:xfrm>
            <a:off x="-2853431" y="6196359"/>
            <a:ext cx="706437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tangle 145"/>
          <p:cNvSpPr>
            <a:spLocks noChangeArrowheads="1"/>
          </p:cNvSpPr>
          <p:nvPr/>
        </p:nvSpPr>
        <p:spPr bwMode="auto">
          <a:xfrm>
            <a:off x="-2729606" y="6196359"/>
            <a:ext cx="733425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患者信息查询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AutoShape 144"/>
          <p:cNvSpPr>
            <a:spLocks noChangeArrowheads="1"/>
          </p:cNvSpPr>
          <p:nvPr/>
        </p:nvSpPr>
        <p:spPr bwMode="auto">
          <a:xfrm>
            <a:off x="-2872481" y="6618634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143"/>
          <p:cNvSpPr>
            <a:spLocks noChangeArrowheads="1"/>
          </p:cNvSpPr>
          <p:nvPr/>
        </p:nvSpPr>
        <p:spPr bwMode="auto">
          <a:xfrm>
            <a:off x="-2729606" y="6618634"/>
            <a:ext cx="735012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患者信息交叉检索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AutoShape 135"/>
          <p:cNvSpPr>
            <a:spLocks noChangeArrowheads="1"/>
          </p:cNvSpPr>
          <p:nvPr/>
        </p:nvSpPr>
        <p:spPr bwMode="auto">
          <a:xfrm>
            <a:off x="4762" y="7436197"/>
            <a:ext cx="392113" cy="338138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AutoShape 134"/>
          <p:cNvSpPr>
            <a:spLocks noChangeArrowheads="1"/>
          </p:cNvSpPr>
          <p:nvPr/>
        </p:nvSpPr>
        <p:spPr bwMode="auto">
          <a:xfrm>
            <a:off x="6650037" y="2526092"/>
            <a:ext cx="1718809" cy="831172"/>
          </a:xfrm>
          <a:prstGeom prst="upDownArrow">
            <a:avLst>
              <a:gd name="adj1" fmla="val 72146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数据封装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AutoShape 120"/>
          <p:cNvSpPr>
            <a:spLocks noChangeArrowheads="1"/>
          </p:cNvSpPr>
          <p:nvPr/>
        </p:nvSpPr>
        <p:spPr bwMode="auto">
          <a:xfrm>
            <a:off x="-4044056" y="7048847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Rectangle 119"/>
          <p:cNvSpPr>
            <a:spLocks noChangeArrowheads="1"/>
          </p:cNvSpPr>
          <p:nvPr/>
        </p:nvSpPr>
        <p:spPr bwMode="auto">
          <a:xfrm>
            <a:off x="-3867844" y="7048847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主数据更新通知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AutoShape 118"/>
          <p:cNvSpPr>
            <a:spLocks noChangeArrowheads="1"/>
          </p:cNvSpPr>
          <p:nvPr/>
        </p:nvSpPr>
        <p:spPr bwMode="auto">
          <a:xfrm>
            <a:off x="-2862956" y="7026622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Rectangle 117"/>
          <p:cNvSpPr>
            <a:spLocks noChangeArrowheads="1"/>
          </p:cNvSpPr>
          <p:nvPr/>
        </p:nvSpPr>
        <p:spPr bwMode="auto">
          <a:xfrm>
            <a:off x="-2720081" y="7026622"/>
            <a:ext cx="735012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患者信息更新通知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对角圆角矩形 72"/>
          <p:cNvSpPr/>
          <p:nvPr/>
        </p:nvSpPr>
        <p:spPr bwMode="auto">
          <a:xfrm>
            <a:off x="-8978900" y="1389062"/>
            <a:ext cx="5365750" cy="2444750"/>
          </a:xfrm>
          <a:prstGeom prst="round2Diag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 defTabSz="801688">
              <a:defRPr/>
            </a:pPr>
            <a:r>
              <a:rPr lang="zh-CN" altLang="en-US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临床数据中心</a:t>
            </a:r>
            <a:endParaRPr lang="en-US" altLang="zh-CN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801688">
              <a:defRPr/>
            </a:pPr>
            <a:r>
              <a:rPr lang="en-US" altLang="zh-CN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(CDR)</a:t>
            </a:r>
            <a:endParaRPr lang="zh-CN" altLang="en-US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对角圆角矩形 73"/>
          <p:cNvSpPr/>
          <p:nvPr/>
        </p:nvSpPr>
        <p:spPr bwMode="auto">
          <a:xfrm>
            <a:off x="-3624263" y="1387474"/>
            <a:ext cx="2193925" cy="2424112"/>
          </a:xfrm>
          <a:prstGeom prst="round2Diag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 defTabSz="801688">
              <a:defRPr/>
            </a:pPr>
            <a:r>
              <a:rPr lang="zh-CN" altLang="en-US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公共</a:t>
            </a:r>
            <a:endParaRPr lang="en-US" altLang="zh-CN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801688">
              <a:defRPr/>
            </a:pPr>
            <a:r>
              <a:rPr lang="zh-CN" altLang="en-US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服务</a:t>
            </a:r>
          </a:p>
        </p:txBody>
      </p:sp>
      <p:sp>
        <p:nvSpPr>
          <p:cNvPr id="75" name="对角圆角矩形 74"/>
          <p:cNvSpPr/>
          <p:nvPr/>
        </p:nvSpPr>
        <p:spPr bwMode="auto">
          <a:xfrm>
            <a:off x="-2842420" y="481807"/>
            <a:ext cx="1185863" cy="2424112"/>
          </a:xfrm>
          <a:prstGeom prst="round2Diag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36000" tIns="36000" rIns="36000" bIns="36000" anchor="ctr"/>
          <a:lstStyle/>
          <a:p>
            <a:pPr algn="ctr" defTabSz="801688">
              <a:defRPr/>
            </a:pPr>
            <a:r>
              <a:rPr lang="en-US" altLang="zh-CN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EMPI</a:t>
            </a:r>
            <a:endParaRPr lang="zh-CN" altLang="en-US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AutoShape 126"/>
          <p:cNvSpPr>
            <a:spLocks noChangeArrowheads="1"/>
          </p:cNvSpPr>
          <p:nvPr/>
        </p:nvSpPr>
        <p:spPr bwMode="auto">
          <a:xfrm>
            <a:off x="1559689" y="5843432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心电图机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AutoShape 126"/>
          <p:cNvSpPr>
            <a:spLocks noChangeArrowheads="1"/>
          </p:cNvSpPr>
          <p:nvPr/>
        </p:nvSpPr>
        <p:spPr bwMode="auto">
          <a:xfrm>
            <a:off x="2771968" y="5843432"/>
            <a:ext cx="1525262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多参数监护仪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AutoShape 126"/>
          <p:cNvSpPr>
            <a:spLocks noChangeArrowheads="1"/>
          </p:cNvSpPr>
          <p:nvPr/>
        </p:nvSpPr>
        <p:spPr bwMode="auto">
          <a:xfrm>
            <a:off x="4435525" y="5843432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6830" y="43970"/>
            <a:ext cx="4251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心电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/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监护系统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-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接口标准化改造方案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83" name="Rectangle 182"/>
          <p:cNvSpPr>
            <a:spLocks noChangeArrowheads="1"/>
          </p:cNvSpPr>
          <p:nvPr/>
        </p:nvSpPr>
        <p:spPr bwMode="auto">
          <a:xfrm>
            <a:off x="4277094" y="-2691680"/>
            <a:ext cx="8589962" cy="68262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基于集成平台的应用系统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Rectangle 116"/>
          <p:cNvSpPr>
            <a:spLocks noChangeArrowheads="1"/>
          </p:cNvSpPr>
          <p:nvPr/>
        </p:nvSpPr>
        <p:spPr bwMode="auto">
          <a:xfrm>
            <a:off x="4345356" y="-2404343"/>
            <a:ext cx="2117725" cy="300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临床数据中心管理系统</a:t>
            </a:r>
            <a:r>
              <a:rPr lang="en-US" altLang="zh-CN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集成视图</a:t>
            </a:r>
            <a:r>
              <a:rPr lang="en-US" altLang="zh-CN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Rectangle 115"/>
          <p:cNvSpPr>
            <a:spLocks noChangeArrowheads="1"/>
          </p:cNvSpPr>
          <p:nvPr/>
        </p:nvSpPr>
        <p:spPr bwMode="auto">
          <a:xfrm>
            <a:off x="6778994" y="-2404343"/>
            <a:ext cx="1484312" cy="300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临床辅助决策支持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AutoShape 123"/>
          <p:cNvSpPr>
            <a:spLocks noChangeArrowheads="1"/>
          </p:cNvSpPr>
          <p:nvPr/>
        </p:nvSpPr>
        <p:spPr bwMode="auto">
          <a:xfrm>
            <a:off x="5094656" y="-2117005"/>
            <a:ext cx="484188" cy="2159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AutoShape 123"/>
          <p:cNvSpPr>
            <a:spLocks noChangeArrowheads="1"/>
          </p:cNvSpPr>
          <p:nvPr/>
        </p:nvSpPr>
        <p:spPr bwMode="auto">
          <a:xfrm>
            <a:off x="7255244" y="-2117005"/>
            <a:ext cx="484187" cy="2921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ctangle 115"/>
          <p:cNvSpPr>
            <a:spLocks noChangeArrowheads="1"/>
          </p:cNvSpPr>
          <p:nvPr/>
        </p:nvSpPr>
        <p:spPr bwMode="auto">
          <a:xfrm>
            <a:off x="11454181" y="-2475780"/>
            <a:ext cx="1368425" cy="298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患者主索引管理系统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Rectangle 115"/>
          <p:cNvSpPr>
            <a:spLocks noChangeArrowheads="1"/>
          </p:cNvSpPr>
          <p:nvPr/>
        </p:nvSpPr>
        <p:spPr bwMode="auto">
          <a:xfrm>
            <a:off x="9726981" y="-2475780"/>
            <a:ext cx="1295400" cy="298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公用服务管理系统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AutoShape 123"/>
          <p:cNvSpPr>
            <a:spLocks noChangeArrowheads="1"/>
          </p:cNvSpPr>
          <p:nvPr/>
        </p:nvSpPr>
        <p:spPr bwMode="auto">
          <a:xfrm>
            <a:off x="11959006" y="-2188443"/>
            <a:ext cx="484188" cy="29051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AutoShape 123"/>
          <p:cNvSpPr>
            <a:spLocks noChangeArrowheads="1"/>
          </p:cNvSpPr>
          <p:nvPr/>
        </p:nvSpPr>
        <p:spPr bwMode="auto">
          <a:xfrm>
            <a:off x="10158781" y="-2188443"/>
            <a:ext cx="484188" cy="29051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AutoShape 127"/>
          <p:cNvSpPr>
            <a:spLocks noChangeArrowheads="1"/>
          </p:cNvSpPr>
          <p:nvPr/>
        </p:nvSpPr>
        <p:spPr bwMode="auto">
          <a:xfrm rot="5400000">
            <a:off x="10447017" y="-1210010"/>
            <a:ext cx="304800" cy="901700"/>
          </a:xfrm>
          <a:prstGeom prst="upDownArrow">
            <a:avLst>
              <a:gd name="adj1" fmla="val 50000"/>
              <a:gd name="adj2" fmla="val 46101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AutoShape 179"/>
          <p:cNvSpPr>
            <a:spLocks noChangeArrowheads="1"/>
          </p:cNvSpPr>
          <p:nvPr/>
        </p:nvSpPr>
        <p:spPr bwMode="auto">
          <a:xfrm>
            <a:off x="4808437" y="3215629"/>
            <a:ext cx="3766561" cy="17176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消息转换服务</a:t>
            </a:r>
            <a:r>
              <a:rPr kumimoji="0" lang="en-US" altLang="zh-CN" sz="1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1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消息</a:t>
            </a:r>
            <a:endParaRPr kumimoji="0" lang="zh-CN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126"/>
          <p:cNvSpPr>
            <a:spLocks noChangeArrowheads="1"/>
          </p:cNvSpPr>
          <p:nvPr/>
        </p:nvSpPr>
        <p:spPr bwMode="auto">
          <a:xfrm>
            <a:off x="7255244" y="-911559"/>
            <a:ext cx="111442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ETL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AutoShape 126"/>
          <p:cNvSpPr>
            <a:spLocks noChangeArrowheads="1"/>
          </p:cNvSpPr>
          <p:nvPr/>
        </p:nvSpPr>
        <p:spPr bwMode="auto">
          <a:xfrm>
            <a:off x="8533422" y="-911560"/>
            <a:ext cx="111442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WS/MQ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AutoShape 126"/>
          <p:cNvSpPr>
            <a:spLocks noChangeArrowheads="1"/>
          </p:cNvSpPr>
          <p:nvPr/>
        </p:nvSpPr>
        <p:spPr bwMode="auto">
          <a:xfrm>
            <a:off x="5541627" y="3613422"/>
            <a:ext cx="1114425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HL7 v2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AutoShape 126"/>
          <p:cNvSpPr>
            <a:spLocks noChangeArrowheads="1"/>
          </p:cNvSpPr>
          <p:nvPr/>
        </p:nvSpPr>
        <p:spPr bwMode="auto">
          <a:xfrm>
            <a:off x="5541627" y="4148759"/>
            <a:ext cx="1114425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AutoShape 126"/>
          <p:cNvSpPr>
            <a:spLocks noChangeArrowheads="1"/>
          </p:cNvSpPr>
          <p:nvPr/>
        </p:nvSpPr>
        <p:spPr bwMode="auto">
          <a:xfrm>
            <a:off x="6850240" y="3613422"/>
            <a:ext cx="1114425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HL7 v3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AutoShape 126"/>
          <p:cNvSpPr>
            <a:spLocks noChangeArrowheads="1"/>
          </p:cNvSpPr>
          <p:nvPr/>
        </p:nvSpPr>
        <p:spPr bwMode="auto">
          <a:xfrm>
            <a:off x="6850240" y="4151934"/>
            <a:ext cx="1114425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上箭头 4"/>
          <p:cNvSpPr/>
          <p:nvPr/>
        </p:nvSpPr>
        <p:spPr>
          <a:xfrm>
            <a:off x="1403349" y="4752151"/>
            <a:ext cx="1664955" cy="859656"/>
          </a:xfrm>
          <a:prstGeom prst="upArrow">
            <a:avLst>
              <a:gd name="adj1" fmla="val 65416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220369" y="3366257"/>
            <a:ext cx="1247030" cy="79821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prstClr val="black"/>
                </a:solidFill>
              </a:rPr>
              <a:t>ETL</a:t>
            </a:r>
            <a:r>
              <a:rPr lang="zh-CN" altLang="en-US" sz="1200" dirty="0" smtClean="0">
                <a:solidFill>
                  <a:prstClr val="black"/>
                </a:solidFill>
              </a:rPr>
              <a:t>或</a:t>
            </a:r>
            <a:endParaRPr lang="en-US" altLang="zh-CN" sz="1200" dirty="0" smtClean="0">
              <a:solidFill>
                <a:prstClr val="black"/>
              </a:solidFill>
            </a:endParaRPr>
          </a:p>
          <a:p>
            <a:pPr algn="ctr"/>
            <a:r>
              <a:rPr lang="zh-CN" altLang="en-US" sz="1200" dirty="0" smtClean="0">
                <a:solidFill>
                  <a:prstClr val="black"/>
                </a:solidFill>
              </a:rPr>
              <a:t>系统操作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3820571" y="3980264"/>
            <a:ext cx="1233178" cy="841663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</a:p>
        </p:txBody>
      </p:sp>
      <p:sp>
        <p:nvSpPr>
          <p:cNvPr id="101" name="矩形 100"/>
          <p:cNvSpPr/>
          <p:nvPr/>
        </p:nvSpPr>
        <p:spPr bwMode="auto">
          <a:xfrm>
            <a:off x="266534" y="518416"/>
            <a:ext cx="8564562" cy="1034771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defTabSz="801688"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院内业务数据</a:t>
            </a:r>
            <a:endParaRPr lang="en-US" altLang="zh-CN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实时推送消息至平台</a:t>
            </a:r>
          </a:p>
        </p:txBody>
      </p:sp>
      <p:sp>
        <p:nvSpPr>
          <p:cNvPr id="102" name="AutoShape 126"/>
          <p:cNvSpPr>
            <a:spLocks noChangeArrowheads="1"/>
          </p:cNvSpPr>
          <p:nvPr/>
        </p:nvSpPr>
        <p:spPr bwMode="auto">
          <a:xfrm>
            <a:off x="362031" y="9293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患者办卡</a:t>
            </a:r>
          </a:p>
        </p:txBody>
      </p:sp>
      <p:sp>
        <p:nvSpPr>
          <p:cNvPr id="103" name="AutoShape 126"/>
          <p:cNvSpPr>
            <a:spLocks noChangeArrowheads="1"/>
          </p:cNvSpPr>
          <p:nvPr/>
        </p:nvSpPr>
        <p:spPr bwMode="auto">
          <a:xfrm>
            <a:off x="1574310" y="9293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患者就诊</a:t>
            </a:r>
          </a:p>
        </p:txBody>
      </p:sp>
      <p:sp>
        <p:nvSpPr>
          <p:cNvPr id="104" name="AutoShape 126"/>
          <p:cNvSpPr>
            <a:spLocks noChangeArrowheads="1"/>
          </p:cNvSpPr>
          <p:nvPr/>
        </p:nvSpPr>
        <p:spPr bwMode="auto">
          <a:xfrm>
            <a:off x="2786589" y="929359"/>
            <a:ext cx="1525262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医嘱开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撤</a:t>
            </a:r>
          </a:p>
        </p:txBody>
      </p:sp>
      <p:sp>
        <p:nvSpPr>
          <p:cNvPr id="105" name="AutoShape 126"/>
          <p:cNvSpPr>
            <a:spLocks noChangeArrowheads="1"/>
          </p:cNvSpPr>
          <p:nvPr/>
        </p:nvSpPr>
        <p:spPr bwMode="auto">
          <a:xfrm>
            <a:off x="4450146" y="9293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数据中心</a:t>
            </a:r>
          </a:p>
        </p:txBody>
      </p:sp>
      <p:sp>
        <p:nvSpPr>
          <p:cNvPr id="106" name="AutoShape 126"/>
          <p:cNvSpPr>
            <a:spLocks noChangeArrowheads="1"/>
          </p:cNvSpPr>
          <p:nvPr/>
        </p:nvSpPr>
        <p:spPr bwMode="auto">
          <a:xfrm>
            <a:off x="5664246" y="9293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AutoShape 134"/>
          <p:cNvSpPr>
            <a:spLocks noChangeArrowheads="1"/>
          </p:cNvSpPr>
          <p:nvPr/>
        </p:nvSpPr>
        <p:spPr bwMode="auto">
          <a:xfrm>
            <a:off x="6577526" y="1332726"/>
            <a:ext cx="1837190" cy="873039"/>
          </a:xfrm>
          <a:prstGeom prst="upDownArrow">
            <a:avLst>
              <a:gd name="adj1" fmla="val 66907"/>
              <a:gd name="adj2" fmla="val 19969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数据封装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33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1"/>
          <p:cNvSpPr>
            <a:spLocks noChangeArrowheads="1"/>
          </p:cNvSpPr>
          <p:nvPr/>
        </p:nvSpPr>
        <p:spPr bwMode="auto">
          <a:xfrm>
            <a:off x="6270050" y="3296269"/>
            <a:ext cx="5662541" cy="3298579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>
              <a:defRPr/>
            </a:pP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AutoShape 158"/>
          <p:cNvSpPr>
            <a:spLocks noChangeArrowheads="1"/>
          </p:cNvSpPr>
          <p:nvPr/>
        </p:nvSpPr>
        <p:spPr bwMode="auto">
          <a:xfrm>
            <a:off x="-5328343" y="8406159"/>
            <a:ext cx="1042987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临床数据存储库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AutoShape 157"/>
          <p:cNvSpPr>
            <a:spLocks noChangeArrowheads="1"/>
          </p:cNvSpPr>
          <p:nvPr/>
        </p:nvSpPr>
        <p:spPr bwMode="auto">
          <a:xfrm>
            <a:off x="-3758306" y="8406159"/>
            <a:ext cx="1042988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科研数据存储库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AutoShape 156"/>
          <p:cNvSpPr>
            <a:spLocks noChangeArrowheads="1"/>
          </p:cNvSpPr>
          <p:nvPr/>
        </p:nvSpPr>
        <p:spPr bwMode="auto">
          <a:xfrm>
            <a:off x="-2205731" y="8406159"/>
            <a:ext cx="1084263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临床知识库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AutoShape 142"/>
          <p:cNvSpPr>
            <a:spLocks noChangeArrowheads="1"/>
          </p:cNvSpPr>
          <p:nvPr/>
        </p:nvSpPr>
        <p:spPr bwMode="auto">
          <a:xfrm>
            <a:off x="-5107681" y="5329584"/>
            <a:ext cx="936625" cy="21812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规则管理</a:t>
            </a:r>
            <a:endParaRPr kumimoji="0" lang="zh-CN" altLang="zh-CN" sz="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endParaRPr kumimoji="0" lang="zh-CN" altLang="zh-CN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AutoShape 141"/>
          <p:cNvSpPr>
            <a:spLocks noChangeArrowheads="1"/>
          </p:cNvSpPr>
          <p:nvPr/>
        </p:nvSpPr>
        <p:spPr bwMode="auto">
          <a:xfrm>
            <a:off x="-5107681" y="5872509"/>
            <a:ext cx="822325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140"/>
          <p:cNvSpPr>
            <a:spLocks noChangeArrowheads="1"/>
          </p:cNvSpPr>
          <p:nvPr/>
        </p:nvSpPr>
        <p:spPr bwMode="auto">
          <a:xfrm>
            <a:off x="-4933056" y="5870922"/>
            <a:ext cx="719137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lang="en-US" altLang="zh-CN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创建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AutoShape 139"/>
          <p:cNvSpPr>
            <a:spLocks noChangeArrowheads="1"/>
          </p:cNvSpPr>
          <p:nvPr/>
        </p:nvSpPr>
        <p:spPr bwMode="auto">
          <a:xfrm>
            <a:off x="-5107681" y="6339234"/>
            <a:ext cx="838200" cy="388938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138"/>
          <p:cNvSpPr>
            <a:spLocks noChangeArrowheads="1"/>
          </p:cNvSpPr>
          <p:nvPr/>
        </p:nvSpPr>
        <p:spPr bwMode="auto">
          <a:xfrm>
            <a:off x="-4933056" y="6339234"/>
            <a:ext cx="719137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lang="en-US" altLang="zh-CN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访问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AutoShape 131"/>
          <p:cNvSpPr>
            <a:spLocks noChangeArrowheads="1"/>
          </p:cNvSpPr>
          <p:nvPr/>
        </p:nvSpPr>
        <p:spPr bwMode="auto">
          <a:xfrm>
            <a:off x="-1050925" y="7398097"/>
            <a:ext cx="390525" cy="336550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AutoShape 130"/>
          <p:cNvSpPr>
            <a:spLocks noChangeArrowheads="1"/>
          </p:cNvSpPr>
          <p:nvPr/>
        </p:nvSpPr>
        <p:spPr bwMode="auto">
          <a:xfrm>
            <a:off x="-5080693" y="8760172"/>
            <a:ext cx="390525" cy="207962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129"/>
          <p:cNvSpPr>
            <a:spLocks noChangeArrowheads="1"/>
          </p:cNvSpPr>
          <p:nvPr/>
        </p:nvSpPr>
        <p:spPr bwMode="auto">
          <a:xfrm rot="5400000">
            <a:off x="-4194074" y="8387903"/>
            <a:ext cx="304800" cy="433387"/>
          </a:xfrm>
          <a:prstGeom prst="upDownArrow">
            <a:avLst>
              <a:gd name="adj1" fmla="val 50000"/>
              <a:gd name="adj2" fmla="val 2215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128"/>
          <p:cNvSpPr>
            <a:spLocks noChangeArrowheads="1"/>
          </p:cNvSpPr>
          <p:nvPr/>
        </p:nvSpPr>
        <p:spPr bwMode="auto">
          <a:xfrm rot="5400000">
            <a:off x="-2606574" y="8372028"/>
            <a:ext cx="304800" cy="433387"/>
          </a:xfrm>
          <a:prstGeom prst="upDownArrow">
            <a:avLst>
              <a:gd name="adj1" fmla="val 50000"/>
              <a:gd name="adj2" fmla="val 2215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AutoShape 139"/>
          <p:cNvSpPr>
            <a:spLocks noChangeArrowheads="1"/>
          </p:cNvSpPr>
          <p:nvPr/>
        </p:nvSpPr>
        <p:spPr bwMode="auto">
          <a:xfrm>
            <a:off x="-5099744" y="6801197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Rectangle 138"/>
          <p:cNvSpPr>
            <a:spLocks noChangeArrowheads="1"/>
          </p:cNvSpPr>
          <p:nvPr/>
        </p:nvSpPr>
        <p:spPr bwMode="auto">
          <a:xfrm>
            <a:off x="-4933056" y="6799609"/>
            <a:ext cx="719137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lang="en-US" altLang="zh-CN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发布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圆柱形 46"/>
          <p:cNvSpPr/>
          <p:nvPr/>
        </p:nvSpPr>
        <p:spPr>
          <a:xfrm rot="5400000">
            <a:off x="5625381" y="-3401290"/>
            <a:ext cx="981868" cy="11632553"/>
          </a:xfrm>
          <a:prstGeom prst="can">
            <a:avLst>
              <a:gd name="adj" fmla="val 27222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院内数据统一接入平台</a:t>
            </a:r>
            <a:r>
              <a:rPr lang="en-US" altLang="zh-CN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技术实现</a:t>
            </a:r>
            <a:endParaRPr lang="zh-CN" altLang="en-US" sz="1600" dirty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116"/>
          <p:cNvSpPr>
            <a:spLocks noChangeArrowheads="1"/>
          </p:cNvSpPr>
          <p:nvPr/>
        </p:nvSpPr>
        <p:spPr bwMode="auto">
          <a:xfrm>
            <a:off x="1089026" y="2423840"/>
            <a:ext cx="1495425" cy="396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</a:p>
        </p:txBody>
      </p:sp>
      <p:sp>
        <p:nvSpPr>
          <p:cNvPr id="49" name="Rectangle 115"/>
          <p:cNvSpPr>
            <a:spLocks noChangeArrowheads="1"/>
          </p:cNvSpPr>
          <p:nvPr/>
        </p:nvSpPr>
        <p:spPr bwMode="auto">
          <a:xfrm>
            <a:off x="4225138" y="2423840"/>
            <a:ext cx="1484313" cy="396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WebService</a:t>
            </a:r>
            <a:endParaRPr lang="zh-CN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Rectangle 115"/>
          <p:cNvSpPr>
            <a:spLocks noChangeArrowheads="1"/>
          </p:cNvSpPr>
          <p:nvPr/>
        </p:nvSpPr>
        <p:spPr bwMode="auto">
          <a:xfrm>
            <a:off x="5872497" y="2423225"/>
            <a:ext cx="1296987" cy="396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....</a:t>
            </a:r>
            <a:endParaRPr lang="zh-CN" altLang="en-US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Rectangle 115"/>
          <p:cNvSpPr>
            <a:spLocks noChangeArrowheads="1"/>
          </p:cNvSpPr>
          <p:nvPr/>
        </p:nvSpPr>
        <p:spPr bwMode="auto">
          <a:xfrm>
            <a:off x="2728913" y="2423840"/>
            <a:ext cx="1368425" cy="396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MQ</a:t>
            </a:r>
            <a:endParaRPr lang="zh-CN" altLang="en-US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AutoShape 180"/>
          <p:cNvSpPr>
            <a:spLocks noChangeArrowheads="1"/>
          </p:cNvSpPr>
          <p:nvPr/>
        </p:nvSpPr>
        <p:spPr bwMode="auto">
          <a:xfrm>
            <a:off x="6559599" y="3677591"/>
            <a:ext cx="1972081" cy="267895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后台应用程序</a:t>
            </a:r>
            <a:endParaRPr kumimoji="0" lang="zh-CN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155"/>
          <p:cNvSpPr>
            <a:spLocks noChangeArrowheads="1"/>
          </p:cNvSpPr>
          <p:nvPr/>
        </p:nvSpPr>
        <p:spPr bwMode="auto">
          <a:xfrm>
            <a:off x="-4107556" y="5329584"/>
            <a:ext cx="1103312" cy="226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主数据管理服务</a:t>
            </a:r>
            <a:endParaRPr kumimoji="0" lang="zh-CN" altLang="zh-CN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154"/>
          <p:cNvSpPr>
            <a:spLocks noChangeArrowheads="1"/>
          </p:cNvSpPr>
          <p:nvPr/>
        </p:nvSpPr>
        <p:spPr bwMode="auto">
          <a:xfrm>
            <a:off x="-4053581" y="5705822"/>
            <a:ext cx="838200" cy="388937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Rectangle 153"/>
          <p:cNvSpPr>
            <a:spLocks noChangeArrowheads="1"/>
          </p:cNvSpPr>
          <p:nvPr/>
        </p:nvSpPr>
        <p:spPr bwMode="auto">
          <a:xfrm>
            <a:off x="-3867844" y="5705822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医疗卫生人员注册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AutoShape 152"/>
          <p:cNvSpPr>
            <a:spLocks noChangeArrowheads="1"/>
          </p:cNvSpPr>
          <p:nvPr/>
        </p:nvSpPr>
        <p:spPr bwMode="auto">
          <a:xfrm>
            <a:off x="-4053581" y="6196359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151"/>
          <p:cNvSpPr>
            <a:spLocks noChangeArrowheads="1"/>
          </p:cNvSpPr>
          <p:nvPr/>
        </p:nvSpPr>
        <p:spPr bwMode="auto">
          <a:xfrm>
            <a:off x="-3867844" y="6196359"/>
            <a:ext cx="806450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科室注册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AutoShape 150"/>
          <p:cNvSpPr>
            <a:spLocks noChangeArrowheads="1"/>
          </p:cNvSpPr>
          <p:nvPr/>
        </p:nvSpPr>
        <p:spPr bwMode="auto">
          <a:xfrm>
            <a:off x="-4034531" y="6626572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Rectangle 149"/>
          <p:cNvSpPr>
            <a:spLocks noChangeArrowheads="1"/>
          </p:cNvSpPr>
          <p:nvPr/>
        </p:nvSpPr>
        <p:spPr bwMode="auto">
          <a:xfrm>
            <a:off x="-3867844" y="6626572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术语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字典注册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AutoShape 148"/>
          <p:cNvSpPr>
            <a:spLocks noChangeArrowheads="1"/>
          </p:cNvSpPr>
          <p:nvPr/>
        </p:nvSpPr>
        <p:spPr bwMode="auto">
          <a:xfrm>
            <a:off x="-2853431" y="5705822"/>
            <a:ext cx="838200" cy="388937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147"/>
          <p:cNvSpPr>
            <a:spLocks noChangeArrowheads="1"/>
          </p:cNvSpPr>
          <p:nvPr/>
        </p:nvSpPr>
        <p:spPr bwMode="auto">
          <a:xfrm>
            <a:off x="-2729606" y="5699472"/>
            <a:ext cx="733425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患者信息注册服务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AutoShape 146"/>
          <p:cNvSpPr>
            <a:spLocks noChangeArrowheads="1"/>
          </p:cNvSpPr>
          <p:nvPr/>
        </p:nvSpPr>
        <p:spPr bwMode="auto">
          <a:xfrm>
            <a:off x="-2853431" y="6196359"/>
            <a:ext cx="706437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tangle 145"/>
          <p:cNvSpPr>
            <a:spLocks noChangeArrowheads="1"/>
          </p:cNvSpPr>
          <p:nvPr/>
        </p:nvSpPr>
        <p:spPr bwMode="auto">
          <a:xfrm>
            <a:off x="-2729606" y="6196359"/>
            <a:ext cx="733425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患者信息查询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AutoShape 144"/>
          <p:cNvSpPr>
            <a:spLocks noChangeArrowheads="1"/>
          </p:cNvSpPr>
          <p:nvPr/>
        </p:nvSpPr>
        <p:spPr bwMode="auto">
          <a:xfrm>
            <a:off x="-2872481" y="6618634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143"/>
          <p:cNvSpPr>
            <a:spLocks noChangeArrowheads="1"/>
          </p:cNvSpPr>
          <p:nvPr/>
        </p:nvSpPr>
        <p:spPr bwMode="auto">
          <a:xfrm>
            <a:off x="-2729606" y="6618634"/>
            <a:ext cx="735012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患者信息交叉检索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AutoShape 135"/>
          <p:cNvSpPr>
            <a:spLocks noChangeArrowheads="1"/>
          </p:cNvSpPr>
          <p:nvPr/>
        </p:nvSpPr>
        <p:spPr bwMode="auto">
          <a:xfrm>
            <a:off x="4762" y="7436197"/>
            <a:ext cx="392113" cy="338138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AutoShape 134"/>
          <p:cNvSpPr>
            <a:spLocks noChangeArrowheads="1"/>
          </p:cNvSpPr>
          <p:nvPr/>
        </p:nvSpPr>
        <p:spPr bwMode="auto">
          <a:xfrm>
            <a:off x="6650037" y="2526092"/>
            <a:ext cx="1986611" cy="831172"/>
          </a:xfrm>
          <a:prstGeom prst="upDownArrow">
            <a:avLst>
              <a:gd name="adj1" fmla="val 72146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数据封装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AutoShape 120"/>
          <p:cNvSpPr>
            <a:spLocks noChangeArrowheads="1"/>
          </p:cNvSpPr>
          <p:nvPr/>
        </p:nvSpPr>
        <p:spPr bwMode="auto">
          <a:xfrm>
            <a:off x="-4044056" y="7048847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Rectangle 119"/>
          <p:cNvSpPr>
            <a:spLocks noChangeArrowheads="1"/>
          </p:cNvSpPr>
          <p:nvPr/>
        </p:nvSpPr>
        <p:spPr bwMode="auto">
          <a:xfrm>
            <a:off x="-3867844" y="7048847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主数据更新通知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AutoShape 118"/>
          <p:cNvSpPr>
            <a:spLocks noChangeArrowheads="1"/>
          </p:cNvSpPr>
          <p:nvPr/>
        </p:nvSpPr>
        <p:spPr bwMode="auto">
          <a:xfrm>
            <a:off x="-2862956" y="7026622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Rectangle 117"/>
          <p:cNvSpPr>
            <a:spLocks noChangeArrowheads="1"/>
          </p:cNvSpPr>
          <p:nvPr/>
        </p:nvSpPr>
        <p:spPr bwMode="auto">
          <a:xfrm>
            <a:off x="-2720081" y="7026622"/>
            <a:ext cx="735012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患者信息更新通知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对角圆角矩形 73"/>
          <p:cNvSpPr/>
          <p:nvPr/>
        </p:nvSpPr>
        <p:spPr bwMode="auto">
          <a:xfrm>
            <a:off x="-3624263" y="1387474"/>
            <a:ext cx="2193925" cy="2424112"/>
          </a:xfrm>
          <a:prstGeom prst="round2Diag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 defTabSz="801688">
              <a:defRPr/>
            </a:pPr>
            <a:r>
              <a:rPr lang="zh-CN" altLang="en-US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公共</a:t>
            </a:r>
            <a:endParaRPr lang="en-US" altLang="zh-CN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801688">
              <a:defRPr/>
            </a:pPr>
            <a:r>
              <a:rPr lang="zh-CN" altLang="en-US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服务</a:t>
            </a:r>
          </a:p>
        </p:txBody>
      </p:sp>
      <p:sp>
        <p:nvSpPr>
          <p:cNvPr id="75" name="对角圆角矩形 74"/>
          <p:cNvSpPr/>
          <p:nvPr/>
        </p:nvSpPr>
        <p:spPr bwMode="auto">
          <a:xfrm>
            <a:off x="-2842420" y="481807"/>
            <a:ext cx="1185863" cy="2424112"/>
          </a:xfrm>
          <a:prstGeom prst="round2Diag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36000" tIns="36000" rIns="36000" bIns="36000" anchor="ctr"/>
          <a:lstStyle/>
          <a:p>
            <a:pPr algn="ctr" defTabSz="801688">
              <a:defRPr/>
            </a:pPr>
            <a:r>
              <a:rPr lang="en-US" altLang="zh-CN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EMPI</a:t>
            </a:r>
            <a:endParaRPr lang="zh-CN" altLang="en-US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6830" y="43970"/>
            <a:ext cx="4251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心电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/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监护系统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-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接口标准化改造方案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83" name="Rectangle 182"/>
          <p:cNvSpPr>
            <a:spLocks noChangeArrowheads="1"/>
          </p:cNvSpPr>
          <p:nvPr/>
        </p:nvSpPr>
        <p:spPr bwMode="auto">
          <a:xfrm>
            <a:off x="4277094" y="-2691680"/>
            <a:ext cx="8589962" cy="68262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基于集成平台的应用系统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Rectangle 116"/>
          <p:cNvSpPr>
            <a:spLocks noChangeArrowheads="1"/>
          </p:cNvSpPr>
          <p:nvPr/>
        </p:nvSpPr>
        <p:spPr bwMode="auto">
          <a:xfrm>
            <a:off x="4345356" y="-2404343"/>
            <a:ext cx="2117725" cy="300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临床数据中心管理系统</a:t>
            </a:r>
            <a:r>
              <a:rPr lang="en-US" altLang="zh-CN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集成视图</a:t>
            </a:r>
            <a:r>
              <a:rPr lang="en-US" altLang="zh-CN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Rectangle 115"/>
          <p:cNvSpPr>
            <a:spLocks noChangeArrowheads="1"/>
          </p:cNvSpPr>
          <p:nvPr/>
        </p:nvSpPr>
        <p:spPr bwMode="auto">
          <a:xfrm>
            <a:off x="6778994" y="-2404343"/>
            <a:ext cx="1484312" cy="300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临床辅助决策支持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AutoShape 123"/>
          <p:cNvSpPr>
            <a:spLocks noChangeArrowheads="1"/>
          </p:cNvSpPr>
          <p:nvPr/>
        </p:nvSpPr>
        <p:spPr bwMode="auto">
          <a:xfrm>
            <a:off x="5094656" y="-2117005"/>
            <a:ext cx="484188" cy="2159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AutoShape 123"/>
          <p:cNvSpPr>
            <a:spLocks noChangeArrowheads="1"/>
          </p:cNvSpPr>
          <p:nvPr/>
        </p:nvSpPr>
        <p:spPr bwMode="auto">
          <a:xfrm>
            <a:off x="7255244" y="-2117005"/>
            <a:ext cx="484187" cy="2921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ctangle 115"/>
          <p:cNvSpPr>
            <a:spLocks noChangeArrowheads="1"/>
          </p:cNvSpPr>
          <p:nvPr/>
        </p:nvSpPr>
        <p:spPr bwMode="auto">
          <a:xfrm>
            <a:off x="11454181" y="-2475780"/>
            <a:ext cx="1368425" cy="298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患者主索引管理系统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Rectangle 115"/>
          <p:cNvSpPr>
            <a:spLocks noChangeArrowheads="1"/>
          </p:cNvSpPr>
          <p:nvPr/>
        </p:nvSpPr>
        <p:spPr bwMode="auto">
          <a:xfrm>
            <a:off x="9726981" y="-2475780"/>
            <a:ext cx="1295400" cy="298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公用服务管理系统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AutoShape 123"/>
          <p:cNvSpPr>
            <a:spLocks noChangeArrowheads="1"/>
          </p:cNvSpPr>
          <p:nvPr/>
        </p:nvSpPr>
        <p:spPr bwMode="auto">
          <a:xfrm>
            <a:off x="11959006" y="-2188443"/>
            <a:ext cx="484188" cy="29051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AutoShape 123"/>
          <p:cNvSpPr>
            <a:spLocks noChangeArrowheads="1"/>
          </p:cNvSpPr>
          <p:nvPr/>
        </p:nvSpPr>
        <p:spPr bwMode="auto">
          <a:xfrm>
            <a:off x="10158781" y="-2188443"/>
            <a:ext cx="484188" cy="29051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AutoShape 126"/>
          <p:cNvSpPr>
            <a:spLocks noChangeArrowheads="1"/>
          </p:cNvSpPr>
          <p:nvPr/>
        </p:nvSpPr>
        <p:spPr bwMode="auto">
          <a:xfrm>
            <a:off x="7255244" y="-911559"/>
            <a:ext cx="111442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ETL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AutoShape 126"/>
          <p:cNvSpPr>
            <a:spLocks noChangeArrowheads="1"/>
          </p:cNvSpPr>
          <p:nvPr/>
        </p:nvSpPr>
        <p:spPr bwMode="auto">
          <a:xfrm>
            <a:off x="8533422" y="-911560"/>
            <a:ext cx="111442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WS/MQ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AutoShape 126"/>
          <p:cNvSpPr>
            <a:spLocks noChangeArrowheads="1"/>
          </p:cNvSpPr>
          <p:nvPr/>
        </p:nvSpPr>
        <p:spPr bwMode="auto">
          <a:xfrm>
            <a:off x="6877167" y="4086128"/>
            <a:ext cx="1307164" cy="415023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数据转换</a:t>
            </a:r>
          </a:p>
        </p:txBody>
      </p:sp>
      <p:sp>
        <p:nvSpPr>
          <p:cNvPr id="101" name="矩形 100"/>
          <p:cNvSpPr/>
          <p:nvPr/>
        </p:nvSpPr>
        <p:spPr bwMode="auto">
          <a:xfrm>
            <a:off x="266533" y="518417"/>
            <a:ext cx="11666057" cy="991524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defTabSz="801688"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院内业务数据</a:t>
            </a:r>
            <a:endParaRPr lang="en-US" altLang="zh-CN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实时推送消息至平台</a:t>
            </a:r>
          </a:p>
        </p:txBody>
      </p:sp>
      <p:sp>
        <p:nvSpPr>
          <p:cNvPr id="102" name="AutoShape 126"/>
          <p:cNvSpPr>
            <a:spLocks noChangeArrowheads="1"/>
          </p:cNvSpPr>
          <p:nvPr/>
        </p:nvSpPr>
        <p:spPr bwMode="auto">
          <a:xfrm>
            <a:off x="1124031" y="9674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患者办卡</a:t>
            </a:r>
          </a:p>
        </p:txBody>
      </p:sp>
      <p:sp>
        <p:nvSpPr>
          <p:cNvPr id="103" name="AutoShape 126"/>
          <p:cNvSpPr>
            <a:spLocks noChangeArrowheads="1"/>
          </p:cNvSpPr>
          <p:nvPr/>
        </p:nvSpPr>
        <p:spPr bwMode="auto">
          <a:xfrm>
            <a:off x="2336310" y="9674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患者就诊</a:t>
            </a:r>
          </a:p>
        </p:txBody>
      </p:sp>
      <p:sp>
        <p:nvSpPr>
          <p:cNvPr id="104" name="AutoShape 126"/>
          <p:cNvSpPr>
            <a:spLocks noChangeArrowheads="1"/>
          </p:cNvSpPr>
          <p:nvPr/>
        </p:nvSpPr>
        <p:spPr bwMode="auto">
          <a:xfrm>
            <a:off x="3548589" y="967459"/>
            <a:ext cx="1525262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医嘱开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撤</a:t>
            </a:r>
          </a:p>
        </p:txBody>
      </p:sp>
      <p:sp>
        <p:nvSpPr>
          <p:cNvPr id="105" name="AutoShape 126"/>
          <p:cNvSpPr>
            <a:spLocks noChangeArrowheads="1"/>
          </p:cNvSpPr>
          <p:nvPr/>
        </p:nvSpPr>
        <p:spPr bwMode="auto">
          <a:xfrm>
            <a:off x="5212146" y="9674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数据中心</a:t>
            </a:r>
          </a:p>
        </p:txBody>
      </p:sp>
      <p:sp>
        <p:nvSpPr>
          <p:cNvPr id="106" name="AutoShape 126"/>
          <p:cNvSpPr>
            <a:spLocks noChangeArrowheads="1"/>
          </p:cNvSpPr>
          <p:nvPr/>
        </p:nvSpPr>
        <p:spPr bwMode="auto">
          <a:xfrm>
            <a:off x="6426246" y="9674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AutoShape 134"/>
          <p:cNvSpPr>
            <a:spLocks noChangeArrowheads="1"/>
          </p:cNvSpPr>
          <p:nvPr/>
        </p:nvSpPr>
        <p:spPr bwMode="auto">
          <a:xfrm>
            <a:off x="6577526" y="1332726"/>
            <a:ext cx="2059122" cy="873039"/>
          </a:xfrm>
          <a:prstGeom prst="upDownArrow">
            <a:avLst>
              <a:gd name="adj1" fmla="val 66907"/>
              <a:gd name="adj2" fmla="val 19969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数据封装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51913" y="3311095"/>
            <a:ext cx="5853919" cy="3270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defTabSz="801688"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设备产生业务数据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实时推送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消息至存储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30939" y="4881035"/>
            <a:ext cx="5527469" cy="1475514"/>
            <a:chOff x="244180" y="3128616"/>
            <a:chExt cx="4439084" cy="1475514"/>
          </a:xfrm>
          <a:solidFill>
            <a:schemeClr val="bg1">
              <a:lumMod val="95000"/>
            </a:schemeClr>
          </a:solidFill>
        </p:grpSpPr>
        <p:sp>
          <p:nvSpPr>
            <p:cNvPr id="18" name="AutoShape 179"/>
            <p:cNvSpPr>
              <a:spLocks noChangeArrowheads="1"/>
            </p:cNvSpPr>
            <p:nvPr/>
          </p:nvSpPr>
          <p:spPr bwMode="auto">
            <a:xfrm>
              <a:off x="244180" y="3128616"/>
              <a:ext cx="4439084" cy="1475514"/>
            </a:xfrm>
            <a:prstGeom prst="roundRect">
              <a:avLst>
                <a:gd name="adj" fmla="val 16667"/>
              </a:avLst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1800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中央站</a:t>
              </a:r>
              <a:r>
                <a:rPr kumimoji="0" lang="en-US" altLang="zh-CN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</a:t>
              </a:r>
              <a:r>
                <a:rPr kumimoji="0"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心电工作站</a:t>
              </a:r>
              <a:r>
                <a:rPr kumimoji="0" lang="en-US" altLang="zh-CN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/PC</a:t>
              </a:r>
              <a:r>
                <a:rPr kumimoji="0"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应用</a:t>
              </a:r>
              <a:r>
                <a:rPr kumimoji="0" lang="en-US" altLang="zh-CN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-DB</a:t>
              </a:r>
              <a:endParaRPr kumimoji="0"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AutoShape 178"/>
            <p:cNvSpPr>
              <a:spLocks noChangeArrowheads="1"/>
            </p:cNvSpPr>
            <p:nvPr/>
          </p:nvSpPr>
          <p:spPr bwMode="auto">
            <a:xfrm>
              <a:off x="483394" y="3609330"/>
              <a:ext cx="1025525" cy="338137"/>
            </a:xfrm>
            <a:prstGeom prst="flowChartMagneticDisk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Rectangle 177"/>
            <p:cNvSpPr>
              <a:spLocks noChangeArrowheads="1"/>
            </p:cNvSpPr>
            <p:nvPr/>
          </p:nvSpPr>
          <p:spPr bwMode="auto">
            <a:xfrm>
              <a:off x="721519" y="3539479"/>
              <a:ext cx="787400" cy="398462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9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患者</a:t>
              </a:r>
              <a:endParaRPr lang="zh-CN" altLang="en-US" sz="1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76"/>
            <p:cNvSpPr>
              <a:spLocks noChangeArrowheads="1"/>
            </p:cNvSpPr>
            <p:nvPr/>
          </p:nvSpPr>
          <p:spPr bwMode="auto">
            <a:xfrm>
              <a:off x="1797844" y="3568055"/>
              <a:ext cx="936625" cy="338137"/>
            </a:xfrm>
            <a:prstGeom prst="flowChartMagneticDisk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175"/>
            <p:cNvSpPr>
              <a:spLocks noChangeArrowheads="1"/>
            </p:cNvSpPr>
            <p:nvPr/>
          </p:nvSpPr>
          <p:spPr bwMode="auto">
            <a:xfrm>
              <a:off x="2035969" y="3501380"/>
              <a:ext cx="698500" cy="406400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9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就诊</a:t>
              </a:r>
              <a:endPara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74"/>
            <p:cNvSpPr>
              <a:spLocks noChangeArrowheads="1"/>
            </p:cNvSpPr>
            <p:nvPr/>
          </p:nvSpPr>
          <p:spPr bwMode="auto">
            <a:xfrm>
              <a:off x="3117057" y="3568055"/>
              <a:ext cx="912812" cy="338137"/>
            </a:xfrm>
            <a:prstGeom prst="flowChartMagneticDisk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173"/>
            <p:cNvSpPr>
              <a:spLocks noChangeArrowheads="1"/>
            </p:cNvSpPr>
            <p:nvPr/>
          </p:nvSpPr>
          <p:spPr bwMode="auto">
            <a:xfrm>
              <a:off x="3307557" y="3501380"/>
              <a:ext cx="722312" cy="404812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9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医嘱</a:t>
              </a:r>
            </a:p>
          </p:txBody>
        </p:sp>
        <p:sp>
          <p:nvSpPr>
            <p:cNvPr id="25" name="AutoShape 172"/>
            <p:cNvSpPr>
              <a:spLocks noChangeArrowheads="1"/>
            </p:cNvSpPr>
            <p:nvPr/>
          </p:nvSpPr>
          <p:spPr bwMode="auto">
            <a:xfrm>
              <a:off x="1811337" y="4133378"/>
              <a:ext cx="909638" cy="336550"/>
            </a:xfrm>
            <a:prstGeom prst="flowChartMagneticDisk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Rectangle 171"/>
            <p:cNvSpPr>
              <a:spLocks noChangeArrowheads="1"/>
            </p:cNvSpPr>
            <p:nvPr/>
          </p:nvSpPr>
          <p:spPr bwMode="auto">
            <a:xfrm>
              <a:off x="2035969" y="4074467"/>
              <a:ext cx="709613" cy="406400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sz="9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AutoShape 170"/>
            <p:cNvSpPr>
              <a:spLocks noChangeArrowheads="1"/>
            </p:cNvSpPr>
            <p:nvPr/>
          </p:nvSpPr>
          <p:spPr bwMode="auto">
            <a:xfrm>
              <a:off x="499269" y="4144317"/>
              <a:ext cx="1009650" cy="334963"/>
            </a:xfrm>
            <a:prstGeom prst="flowChartMagneticDisk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169"/>
            <p:cNvSpPr>
              <a:spLocks noChangeArrowheads="1"/>
            </p:cNvSpPr>
            <p:nvPr/>
          </p:nvSpPr>
          <p:spPr bwMode="auto">
            <a:xfrm>
              <a:off x="735807" y="4074467"/>
              <a:ext cx="773112" cy="406400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9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报告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03008" y="3818525"/>
            <a:ext cx="5527468" cy="962234"/>
            <a:chOff x="-6522040" y="-803763"/>
            <a:chExt cx="5527468" cy="962234"/>
          </a:xfrm>
        </p:grpSpPr>
        <p:sp>
          <p:nvSpPr>
            <p:cNvPr id="96" name="AutoShape 179"/>
            <p:cNvSpPr>
              <a:spLocks noChangeArrowheads="1"/>
            </p:cNvSpPr>
            <p:nvPr/>
          </p:nvSpPr>
          <p:spPr bwMode="auto">
            <a:xfrm>
              <a:off x="-6522040" y="-803763"/>
              <a:ext cx="5527468" cy="962234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1800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所有设备</a:t>
              </a:r>
              <a:endParaRPr kumimoji="0"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AutoShape 126"/>
            <p:cNvSpPr>
              <a:spLocks noChangeArrowheads="1"/>
            </p:cNvSpPr>
            <p:nvPr/>
          </p:nvSpPr>
          <p:spPr bwMode="auto">
            <a:xfrm>
              <a:off x="-6384291" y="-399459"/>
              <a:ext cx="1080000" cy="39687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600" dirty="0" err="1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Holter</a:t>
              </a:r>
              <a:endPara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AutoShape 126"/>
            <p:cNvSpPr>
              <a:spLocks noChangeArrowheads="1"/>
            </p:cNvSpPr>
            <p:nvPr/>
          </p:nvSpPr>
          <p:spPr bwMode="auto">
            <a:xfrm>
              <a:off x="-5172012" y="-399459"/>
              <a:ext cx="1080000" cy="39687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心电图机</a:t>
              </a:r>
              <a:endPara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AutoShape 126"/>
            <p:cNvSpPr>
              <a:spLocks noChangeArrowheads="1"/>
            </p:cNvSpPr>
            <p:nvPr/>
          </p:nvSpPr>
          <p:spPr bwMode="auto">
            <a:xfrm>
              <a:off x="-3959733" y="-399459"/>
              <a:ext cx="1525262" cy="39687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多参数监护仪</a:t>
              </a:r>
              <a:endPara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AutoShape 126"/>
            <p:cNvSpPr>
              <a:spLocks noChangeArrowheads="1"/>
            </p:cNvSpPr>
            <p:nvPr/>
          </p:nvSpPr>
          <p:spPr bwMode="auto">
            <a:xfrm>
              <a:off x="-2296176" y="-399459"/>
              <a:ext cx="1080000" cy="39687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6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右箭头 5"/>
          <p:cNvSpPr/>
          <p:nvPr/>
        </p:nvSpPr>
        <p:spPr>
          <a:xfrm>
            <a:off x="5833377" y="4754998"/>
            <a:ext cx="1003070" cy="1061178"/>
          </a:xfrm>
          <a:prstGeom prst="rightArrow">
            <a:avLst>
              <a:gd name="adj1" fmla="val 47220"/>
              <a:gd name="adj2" fmla="val 2849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系统操作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5416107" y="5322836"/>
            <a:ext cx="1051626" cy="1009657"/>
          </a:xfrm>
          <a:prstGeom prst="leftArrow">
            <a:avLst>
              <a:gd name="adj1" fmla="val 47079"/>
              <a:gd name="adj2" fmla="val 32512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监听并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解析消息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上下箭头 3"/>
          <p:cNvSpPr/>
          <p:nvPr/>
        </p:nvSpPr>
        <p:spPr>
          <a:xfrm>
            <a:off x="3895120" y="4496860"/>
            <a:ext cx="1430265" cy="629515"/>
          </a:xfrm>
          <a:prstGeom prst="upDownArrow">
            <a:avLst>
              <a:gd name="adj1" fmla="val 66499"/>
              <a:gd name="adj2" fmla="val 336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AutoShape 126"/>
          <p:cNvSpPr>
            <a:spLocks noChangeArrowheads="1"/>
          </p:cNvSpPr>
          <p:nvPr/>
        </p:nvSpPr>
        <p:spPr bwMode="auto">
          <a:xfrm>
            <a:off x="9978835" y="5686119"/>
            <a:ext cx="1478728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普通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</a:p>
        </p:txBody>
      </p:sp>
      <p:sp>
        <p:nvSpPr>
          <p:cNvPr id="120" name="AutoShape 126"/>
          <p:cNvSpPr>
            <a:spLocks noChangeArrowheads="1"/>
          </p:cNvSpPr>
          <p:nvPr/>
        </p:nvSpPr>
        <p:spPr bwMode="auto">
          <a:xfrm>
            <a:off x="9971398" y="4082006"/>
            <a:ext cx="1478728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</a:p>
        </p:txBody>
      </p:sp>
      <p:sp>
        <p:nvSpPr>
          <p:cNvPr id="121" name="AutoShape 126"/>
          <p:cNvSpPr>
            <a:spLocks noChangeArrowheads="1"/>
          </p:cNvSpPr>
          <p:nvPr/>
        </p:nvSpPr>
        <p:spPr bwMode="auto">
          <a:xfrm>
            <a:off x="6894666" y="4809690"/>
            <a:ext cx="1307164" cy="415023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消息封装</a:t>
            </a:r>
          </a:p>
        </p:txBody>
      </p:sp>
      <p:sp>
        <p:nvSpPr>
          <p:cNvPr id="122" name="AutoShape 126"/>
          <p:cNvSpPr>
            <a:spLocks noChangeArrowheads="1"/>
          </p:cNvSpPr>
          <p:nvPr/>
        </p:nvSpPr>
        <p:spPr bwMode="auto">
          <a:xfrm>
            <a:off x="6894666" y="5571986"/>
            <a:ext cx="1307164" cy="624373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业务数据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监听</a:t>
            </a: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抽取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AutoShape 179"/>
          <p:cNvSpPr>
            <a:spLocks noChangeArrowheads="1"/>
          </p:cNvSpPr>
          <p:nvPr/>
        </p:nvSpPr>
        <p:spPr bwMode="auto">
          <a:xfrm>
            <a:off x="8761979" y="3677592"/>
            <a:ext cx="3027730" cy="2654902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B0F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HL7</a:t>
            </a:r>
            <a:r>
              <a:rPr kumimoji="0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消息模板库</a:t>
            </a:r>
            <a:r>
              <a:rPr kumimoji="0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消息转换规则库</a:t>
            </a:r>
            <a:endParaRPr kumimoji="0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4" name="AutoShape 126"/>
          <p:cNvSpPr>
            <a:spLocks noChangeArrowheads="1"/>
          </p:cNvSpPr>
          <p:nvPr/>
        </p:nvSpPr>
        <p:spPr bwMode="auto">
          <a:xfrm>
            <a:off x="9971398" y="5151414"/>
            <a:ext cx="1478728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HL v3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</a:p>
        </p:txBody>
      </p:sp>
      <p:sp>
        <p:nvSpPr>
          <p:cNvPr id="125" name="AutoShape 126"/>
          <p:cNvSpPr>
            <a:spLocks noChangeArrowheads="1"/>
          </p:cNvSpPr>
          <p:nvPr/>
        </p:nvSpPr>
        <p:spPr bwMode="auto">
          <a:xfrm>
            <a:off x="9975453" y="4616710"/>
            <a:ext cx="1478728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HL7 v2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</a:p>
        </p:txBody>
      </p:sp>
      <p:sp>
        <p:nvSpPr>
          <p:cNvPr id="92" name="AutoShape 127"/>
          <p:cNvSpPr>
            <a:spLocks noChangeArrowheads="1"/>
          </p:cNvSpPr>
          <p:nvPr/>
        </p:nvSpPr>
        <p:spPr bwMode="auto">
          <a:xfrm rot="5400000">
            <a:off x="8335934" y="4601882"/>
            <a:ext cx="396876" cy="703108"/>
          </a:xfrm>
          <a:prstGeom prst="upDownArrow">
            <a:avLst>
              <a:gd name="adj1" fmla="val 50000"/>
              <a:gd name="adj2" fmla="val 46101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对角圆角矩形 72"/>
          <p:cNvSpPr/>
          <p:nvPr/>
        </p:nvSpPr>
        <p:spPr bwMode="auto">
          <a:xfrm>
            <a:off x="251913" y="3137989"/>
            <a:ext cx="5853918" cy="36616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 defTabSz="801688"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标配</a:t>
            </a:r>
            <a:endParaRPr lang="en-US" altLang="zh-CN" sz="44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801688"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维持现状</a:t>
            </a:r>
            <a:endParaRPr lang="zh-CN" altLang="en-US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AutoShape 126"/>
          <p:cNvSpPr>
            <a:spLocks noChangeArrowheads="1"/>
          </p:cNvSpPr>
          <p:nvPr/>
        </p:nvSpPr>
        <p:spPr bwMode="auto">
          <a:xfrm>
            <a:off x="9116225" y="4084269"/>
            <a:ext cx="604967" cy="2084211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消息转换规则库</a:t>
            </a:r>
          </a:p>
        </p:txBody>
      </p:sp>
    </p:spTree>
    <p:extLst>
      <p:ext uri="{BB962C8B-B14F-4D97-AF65-F5344CB8AC3E}">
        <p14:creationId xmlns:p14="http://schemas.microsoft.com/office/powerpoint/2010/main" val="212730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1"/>
          <p:cNvSpPr>
            <a:spLocks noChangeArrowheads="1"/>
          </p:cNvSpPr>
          <p:nvPr/>
        </p:nvSpPr>
        <p:spPr bwMode="auto">
          <a:xfrm>
            <a:off x="6119595" y="2787401"/>
            <a:ext cx="5885985" cy="3794513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心电图系统（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HL7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适配）</a:t>
            </a:r>
          </a:p>
        </p:txBody>
      </p:sp>
      <p:sp>
        <p:nvSpPr>
          <p:cNvPr id="47" name="圆柱形 46"/>
          <p:cNvSpPr/>
          <p:nvPr/>
        </p:nvSpPr>
        <p:spPr>
          <a:xfrm rot="5400000">
            <a:off x="5608627" y="-3708771"/>
            <a:ext cx="981868" cy="11666060"/>
          </a:xfrm>
          <a:prstGeom prst="can">
            <a:avLst>
              <a:gd name="adj" fmla="val 27222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平台完成数据分发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116"/>
          <p:cNvSpPr>
            <a:spLocks noChangeArrowheads="1"/>
          </p:cNvSpPr>
          <p:nvPr/>
        </p:nvSpPr>
        <p:spPr bwMode="auto">
          <a:xfrm>
            <a:off x="5350082" y="1932943"/>
            <a:ext cx="1499732" cy="396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MQ</a:t>
            </a:r>
          </a:p>
        </p:txBody>
      </p:sp>
      <p:sp>
        <p:nvSpPr>
          <p:cNvPr id="49" name="Rectangle 115"/>
          <p:cNvSpPr>
            <a:spLocks noChangeArrowheads="1"/>
          </p:cNvSpPr>
          <p:nvPr/>
        </p:nvSpPr>
        <p:spPr bwMode="auto">
          <a:xfrm>
            <a:off x="8486194" y="1932943"/>
            <a:ext cx="1488588" cy="396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WebService</a:t>
            </a:r>
            <a:endParaRPr lang="zh-CN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Rectangle 115"/>
          <p:cNvSpPr>
            <a:spLocks noChangeArrowheads="1"/>
          </p:cNvSpPr>
          <p:nvPr/>
        </p:nvSpPr>
        <p:spPr bwMode="auto">
          <a:xfrm>
            <a:off x="10133553" y="1932328"/>
            <a:ext cx="1300723" cy="396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....</a:t>
            </a:r>
            <a:endParaRPr lang="zh-CN" altLang="en-US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Rectangle 115"/>
          <p:cNvSpPr>
            <a:spLocks noChangeArrowheads="1"/>
          </p:cNvSpPr>
          <p:nvPr/>
        </p:nvSpPr>
        <p:spPr bwMode="auto">
          <a:xfrm>
            <a:off x="6989969" y="1932943"/>
            <a:ext cx="1372367" cy="396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endParaRPr lang="zh-CN" altLang="en-US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6829" y="43970"/>
            <a:ext cx="45304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心电图系统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-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接口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HL7 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改造方案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266533" y="518417"/>
            <a:ext cx="11666057" cy="942578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defTabSz="801688"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院内业务系统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实时推送其消息至平台</a:t>
            </a:r>
          </a:p>
        </p:txBody>
      </p:sp>
      <p:sp>
        <p:nvSpPr>
          <p:cNvPr id="102" name="AutoShape 126"/>
          <p:cNvSpPr>
            <a:spLocks noChangeArrowheads="1"/>
          </p:cNvSpPr>
          <p:nvPr/>
        </p:nvSpPr>
        <p:spPr bwMode="auto">
          <a:xfrm>
            <a:off x="1808410" y="882958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患者办卡</a:t>
            </a:r>
          </a:p>
        </p:txBody>
      </p:sp>
      <p:sp>
        <p:nvSpPr>
          <p:cNvPr id="103" name="AutoShape 126"/>
          <p:cNvSpPr>
            <a:spLocks noChangeArrowheads="1"/>
          </p:cNvSpPr>
          <p:nvPr/>
        </p:nvSpPr>
        <p:spPr bwMode="auto">
          <a:xfrm>
            <a:off x="3020689" y="882958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患者就诊</a:t>
            </a:r>
          </a:p>
        </p:txBody>
      </p:sp>
      <p:sp>
        <p:nvSpPr>
          <p:cNvPr id="104" name="AutoShape 126"/>
          <p:cNvSpPr>
            <a:spLocks noChangeArrowheads="1"/>
          </p:cNvSpPr>
          <p:nvPr/>
        </p:nvSpPr>
        <p:spPr bwMode="auto">
          <a:xfrm>
            <a:off x="4232968" y="882958"/>
            <a:ext cx="1525262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医嘱开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撤</a:t>
            </a:r>
          </a:p>
        </p:txBody>
      </p:sp>
      <p:sp>
        <p:nvSpPr>
          <p:cNvPr id="105" name="AutoShape 126"/>
          <p:cNvSpPr>
            <a:spLocks noChangeArrowheads="1"/>
          </p:cNvSpPr>
          <p:nvPr/>
        </p:nvSpPr>
        <p:spPr bwMode="auto">
          <a:xfrm>
            <a:off x="5896524" y="882958"/>
            <a:ext cx="157504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临床数据中心</a:t>
            </a:r>
          </a:p>
        </p:txBody>
      </p:sp>
      <p:sp>
        <p:nvSpPr>
          <p:cNvPr id="106" name="AutoShape 126"/>
          <p:cNvSpPr>
            <a:spLocks noChangeArrowheads="1"/>
          </p:cNvSpPr>
          <p:nvPr/>
        </p:nvSpPr>
        <p:spPr bwMode="auto">
          <a:xfrm>
            <a:off x="7615948" y="882958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AutoShape 134"/>
          <p:cNvSpPr>
            <a:spLocks noChangeArrowheads="1"/>
          </p:cNvSpPr>
          <p:nvPr/>
        </p:nvSpPr>
        <p:spPr bwMode="auto">
          <a:xfrm>
            <a:off x="8155948" y="1014685"/>
            <a:ext cx="2059122" cy="873039"/>
          </a:xfrm>
          <a:prstGeom prst="upDownArrow">
            <a:avLst>
              <a:gd name="adj1" fmla="val 66907"/>
              <a:gd name="adj2" fmla="val 19969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等系统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数据封装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66533" y="2787402"/>
            <a:ext cx="5717909" cy="379451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defTabSz="801688">
              <a:defRPr/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心电图系统（单机版）</a:t>
            </a:r>
          </a:p>
        </p:txBody>
      </p:sp>
      <p:sp>
        <p:nvSpPr>
          <p:cNvPr id="18" name="AutoShape 179"/>
          <p:cNvSpPr>
            <a:spLocks noChangeArrowheads="1"/>
          </p:cNvSpPr>
          <p:nvPr/>
        </p:nvSpPr>
        <p:spPr bwMode="auto">
          <a:xfrm>
            <a:off x="382813" y="4866686"/>
            <a:ext cx="5527469" cy="1536353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prstDash val="sysDot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心电图系统</a:t>
            </a:r>
            <a:r>
              <a:rPr kumimoji="0"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</a:t>
            </a:r>
            <a:r>
              <a:rPr kumimoji="0"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DB</a:t>
            </a:r>
            <a:endParaRPr kumimoji="0"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178"/>
          <p:cNvSpPr>
            <a:spLocks noChangeArrowheads="1"/>
          </p:cNvSpPr>
          <p:nvPr/>
        </p:nvSpPr>
        <p:spPr bwMode="auto">
          <a:xfrm>
            <a:off x="680678" y="5381432"/>
            <a:ext cx="1276966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endParaRPr lang="zh-CN" altLang="en-US" sz="10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77"/>
          <p:cNvSpPr>
            <a:spLocks noChangeArrowheads="1"/>
          </p:cNvSpPr>
          <p:nvPr/>
        </p:nvSpPr>
        <p:spPr bwMode="auto">
          <a:xfrm>
            <a:off x="977186" y="5311581"/>
            <a:ext cx="1008000" cy="39846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</a:t>
            </a:r>
            <a:endParaRPr lang="zh-CN" altLang="en-US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176"/>
          <p:cNvSpPr>
            <a:spLocks noChangeArrowheads="1"/>
          </p:cNvSpPr>
          <p:nvPr/>
        </p:nvSpPr>
        <p:spPr bwMode="auto">
          <a:xfrm>
            <a:off x="2490513" y="5340157"/>
            <a:ext cx="1166269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endParaRPr lang="zh-CN" altLang="en-US" sz="10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75"/>
          <p:cNvSpPr>
            <a:spLocks noChangeArrowheads="1"/>
          </p:cNvSpPr>
          <p:nvPr/>
        </p:nvSpPr>
        <p:spPr bwMode="auto">
          <a:xfrm>
            <a:off x="2787022" y="5288230"/>
            <a:ext cx="1008000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就诊信息</a:t>
            </a:r>
          </a:p>
        </p:txBody>
      </p:sp>
      <p:sp>
        <p:nvSpPr>
          <p:cNvPr id="23" name="AutoShape 174"/>
          <p:cNvSpPr>
            <a:spLocks noChangeArrowheads="1"/>
          </p:cNvSpPr>
          <p:nvPr/>
        </p:nvSpPr>
        <p:spPr bwMode="auto">
          <a:xfrm>
            <a:off x="4259433" y="5340157"/>
            <a:ext cx="1136617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endParaRPr lang="zh-CN" altLang="en-US" sz="10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173"/>
          <p:cNvSpPr>
            <a:spLocks noChangeArrowheads="1"/>
          </p:cNvSpPr>
          <p:nvPr/>
        </p:nvSpPr>
        <p:spPr bwMode="auto">
          <a:xfrm>
            <a:off x="4496640" y="5273482"/>
            <a:ext cx="1008000" cy="40481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申请单信息</a:t>
            </a:r>
          </a:p>
        </p:txBody>
      </p:sp>
      <p:sp>
        <p:nvSpPr>
          <p:cNvPr id="25" name="AutoShape 172"/>
          <p:cNvSpPr>
            <a:spLocks noChangeArrowheads="1"/>
          </p:cNvSpPr>
          <p:nvPr/>
        </p:nvSpPr>
        <p:spPr bwMode="auto">
          <a:xfrm>
            <a:off x="2507314" y="5905480"/>
            <a:ext cx="1132665" cy="336550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endParaRPr lang="zh-CN" altLang="en-US" sz="10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171"/>
          <p:cNvSpPr>
            <a:spLocks noChangeArrowheads="1"/>
          </p:cNvSpPr>
          <p:nvPr/>
        </p:nvSpPr>
        <p:spPr bwMode="auto">
          <a:xfrm>
            <a:off x="2787022" y="5846569"/>
            <a:ext cx="1008000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各字典表</a:t>
            </a:r>
          </a:p>
        </p:txBody>
      </p:sp>
      <p:sp>
        <p:nvSpPr>
          <p:cNvPr id="27" name="AutoShape 170"/>
          <p:cNvSpPr>
            <a:spLocks noChangeArrowheads="1"/>
          </p:cNvSpPr>
          <p:nvPr/>
        </p:nvSpPr>
        <p:spPr bwMode="auto">
          <a:xfrm>
            <a:off x="700445" y="5916419"/>
            <a:ext cx="1257198" cy="334963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endParaRPr lang="zh-CN" altLang="en-US" sz="10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169"/>
          <p:cNvSpPr>
            <a:spLocks noChangeArrowheads="1"/>
          </p:cNvSpPr>
          <p:nvPr/>
        </p:nvSpPr>
        <p:spPr bwMode="auto">
          <a:xfrm>
            <a:off x="994977" y="5846569"/>
            <a:ext cx="1008000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报告信息</a:t>
            </a:r>
          </a:p>
        </p:txBody>
      </p:sp>
      <p:sp>
        <p:nvSpPr>
          <p:cNvPr id="96" name="AutoShape 179"/>
          <p:cNvSpPr>
            <a:spLocks noChangeArrowheads="1"/>
          </p:cNvSpPr>
          <p:nvPr/>
        </p:nvSpPr>
        <p:spPr bwMode="auto">
          <a:xfrm>
            <a:off x="382814" y="3260091"/>
            <a:ext cx="5488418" cy="146740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心电图系统</a:t>
            </a:r>
            <a:r>
              <a:rPr kumimoji="0"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业务场景</a:t>
            </a:r>
            <a:endParaRPr kumimoji="0"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6" name="AutoShape 126"/>
          <p:cNvSpPr>
            <a:spLocks noChangeArrowheads="1"/>
          </p:cNvSpPr>
          <p:nvPr/>
        </p:nvSpPr>
        <p:spPr bwMode="auto">
          <a:xfrm>
            <a:off x="677737" y="3747459"/>
            <a:ext cx="1026970" cy="53470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检查到检</a:t>
            </a:r>
          </a:p>
        </p:txBody>
      </p:sp>
      <p:sp>
        <p:nvSpPr>
          <p:cNvPr id="123" name="AutoShape 179"/>
          <p:cNvSpPr>
            <a:spLocks noChangeArrowheads="1"/>
          </p:cNvSpPr>
          <p:nvPr/>
        </p:nvSpPr>
        <p:spPr bwMode="auto">
          <a:xfrm>
            <a:off x="6214281" y="3296652"/>
            <a:ext cx="3430083" cy="1430848"/>
          </a:xfrm>
          <a:prstGeom prst="roundRect">
            <a:avLst>
              <a:gd name="adj" fmla="val 874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C3300"/>
            </a:solidFill>
            <a:prstDash val="solid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消费数据</a:t>
            </a:r>
            <a:endParaRPr kumimoji="0"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3" name="AutoShape 126"/>
          <p:cNvSpPr>
            <a:spLocks noChangeArrowheads="1"/>
          </p:cNvSpPr>
          <p:nvPr/>
        </p:nvSpPr>
        <p:spPr bwMode="auto">
          <a:xfrm>
            <a:off x="3234367" y="3747459"/>
            <a:ext cx="1026970" cy="53470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报告填写</a:t>
            </a:r>
          </a:p>
        </p:txBody>
      </p:sp>
      <p:sp>
        <p:nvSpPr>
          <p:cNvPr id="98" name="AutoShape 126"/>
          <p:cNvSpPr>
            <a:spLocks noChangeArrowheads="1"/>
          </p:cNvSpPr>
          <p:nvPr/>
        </p:nvSpPr>
        <p:spPr bwMode="auto">
          <a:xfrm>
            <a:off x="4496640" y="3712419"/>
            <a:ext cx="1026970" cy="53470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报告打印</a:t>
            </a:r>
          </a:p>
        </p:txBody>
      </p:sp>
      <p:sp>
        <p:nvSpPr>
          <p:cNvPr id="99" name="AutoShape 126"/>
          <p:cNvSpPr>
            <a:spLocks noChangeArrowheads="1"/>
          </p:cNvSpPr>
          <p:nvPr/>
        </p:nvSpPr>
        <p:spPr bwMode="auto">
          <a:xfrm>
            <a:off x="1956052" y="3747459"/>
            <a:ext cx="1026970" cy="53470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执行检查</a:t>
            </a:r>
          </a:p>
        </p:txBody>
      </p:sp>
      <p:sp>
        <p:nvSpPr>
          <p:cNvPr id="116" name="AutoShape 179"/>
          <p:cNvSpPr>
            <a:spLocks noChangeArrowheads="1"/>
          </p:cNvSpPr>
          <p:nvPr/>
        </p:nvSpPr>
        <p:spPr bwMode="auto">
          <a:xfrm>
            <a:off x="9714429" y="3296652"/>
            <a:ext cx="2218162" cy="1430847"/>
          </a:xfrm>
          <a:prstGeom prst="roundRect">
            <a:avLst>
              <a:gd name="adj" fmla="val 874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prstDash val="solid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提供数据</a:t>
            </a:r>
            <a:endParaRPr kumimoji="0"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8" name="AutoShape 180"/>
          <p:cNvSpPr>
            <a:spLocks noChangeArrowheads="1"/>
          </p:cNvSpPr>
          <p:nvPr/>
        </p:nvSpPr>
        <p:spPr bwMode="auto">
          <a:xfrm>
            <a:off x="9816338" y="3676481"/>
            <a:ext cx="2036041" cy="10189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接口名称</a:t>
            </a:r>
            <a:endParaRPr kumimoji="0" lang="zh-CN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1" name="AutoShape 126"/>
          <p:cNvSpPr>
            <a:spLocks noChangeArrowheads="1"/>
          </p:cNvSpPr>
          <p:nvPr/>
        </p:nvSpPr>
        <p:spPr bwMode="auto">
          <a:xfrm>
            <a:off x="10014301" y="4017842"/>
            <a:ext cx="769614" cy="476669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申请执行状态</a:t>
            </a:r>
          </a:p>
        </p:txBody>
      </p:sp>
      <p:sp>
        <p:nvSpPr>
          <p:cNvPr id="112" name="AutoShape 126"/>
          <p:cNvSpPr>
            <a:spLocks noChangeArrowheads="1"/>
          </p:cNvSpPr>
          <p:nvPr/>
        </p:nvSpPr>
        <p:spPr bwMode="auto">
          <a:xfrm>
            <a:off x="10947612" y="4017842"/>
            <a:ext cx="769614" cy="476669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检查</a:t>
            </a:r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报告</a:t>
            </a:r>
          </a:p>
        </p:txBody>
      </p:sp>
      <p:sp>
        <p:nvSpPr>
          <p:cNvPr id="53" name="AutoShape 180"/>
          <p:cNvSpPr>
            <a:spLocks noChangeArrowheads="1"/>
          </p:cNvSpPr>
          <p:nvPr/>
        </p:nvSpPr>
        <p:spPr bwMode="auto">
          <a:xfrm>
            <a:off x="6479389" y="3656667"/>
            <a:ext cx="3088248" cy="105101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接口名称</a:t>
            </a:r>
            <a:endParaRPr kumimoji="0" lang="zh-CN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AutoShape 126"/>
          <p:cNvSpPr>
            <a:spLocks noChangeArrowheads="1"/>
          </p:cNvSpPr>
          <p:nvPr/>
        </p:nvSpPr>
        <p:spPr bwMode="auto">
          <a:xfrm>
            <a:off x="6698784" y="4021964"/>
            <a:ext cx="769614" cy="476669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患者</a:t>
            </a:r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</a:p>
        </p:txBody>
      </p:sp>
      <p:sp>
        <p:nvSpPr>
          <p:cNvPr id="109" name="AutoShape 126"/>
          <p:cNvSpPr>
            <a:spLocks noChangeArrowheads="1"/>
          </p:cNvSpPr>
          <p:nvPr/>
        </p:nvSpPr>
        <p:spPr bwMode="auto">
          <a:xfrm>
            <a:off x="7640373" y="4017843"/>
            <a:ext cx="769614" cy="476669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就诊</a:t>
            </a:r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</a:p>
        </p:txBody>
      </p:sp>
      <p:sp>
        <p:nvSpPr>
          <p:cNvPr id="110" name="AutoShape 126"/>
          <p:cNvSpPr>
            <a:spLocks noChangeArrowheads="1"/>
          </p:cNvSpPr>
          <p:nvPr/>
        </p:nvSpPr>
        <p:spPr bwMode="auto">
          <a:xfrm>
            <a:off x="8581962" y="4017842"/>
            <a:ext cx="769614" cy="476669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申请</a:t>
            </a:r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</a:p>
        </p:txBody>
      </p:sp>
      <p:sp>
        <p:nvSpPr>
          <p:cNvPr id="113" name="AutoShape 180"/>
          <p:cNvSpPr>
            <a:spLocks noChangeArrowheads="1"/>
          </p:cNvSpPr>
          <p:nvPr/>
        </p:nvSpPr>
        <p:spPr bwMode="auto">
          <a:xfrm>
            <a:off x="6221649" y="4879893"/>
            <a:ext cx="5630730" cy="1523146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C00000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消息解析</a:t>
            </a:r>
            <a:r>
              <a:rPr kumimoji="0"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封装、推送</a:t>
            </a:r>
            <a:endParaRPr kumimoji="0" lang="zh-CN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4" name="AutoShape 126"/>
          <p:cNvSpPr>
            <a:spLocks noChangeArrowheads="1"/>
          </p:cNvSpPr>
          <p:nvPr/>
        </p:nvSpPr>
        <p:spPr bwMode="auto">
          <a:xfrm>
            <a:off x="6648664" y="5317541"/>
            <a:ext cx="1261290" cy="400679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普通消息解析</a:t>
            </a:r>
          </a:p>
        </p:txBody>
      </p:sp>
      <p:sp>
        <p:nvSpPr>
          <p:cNvPr id="68" name="AutoShape 134"/>
          <p:cNvSpPr>
            <a:spLocks noChangeArrowheads="1"/>
          </p:cNvSpPr>
          <p:nvPr/>
        </p:nvSpPr>
        <p:spPr bwMode="auto">
          <a:xfrm>
            <a:off x="9315817" y="2308727"/>
            <a:ext cx="1847518" cy="826110"/>
          </a:xfrm>
          <a:prstGeom prst="upDownArrow">
            <a:avLst>
              <a:gd name="adj1" fmla="val 69322"/>
              <a:gd name="adj2" fmla="val 2472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业务触发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调用数据接口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左右箭头 1"/>
          <p:cNvSpPr/>
          <p:nvPr/>
        </p:nvSpPr>
        <p:spPr>
          <a:xfrm>
            <a:off x="5313243" y="3701021"/>
            <a:ext cx="1365413" cy="986790"/>
          </a:xfrm>
          <a:prstGeom prst="leftRightArrow">
            <a:avLst>
              <a:gd name="adj1" fmla="val 66440"/>
              <a:gd name="adj2" fmla="val 293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数据格式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转换接口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AutoShape 126"/>
          <p:cNvSpPr>
            <a:spLocks noChangeArrowheads="1"/>
          </p:cNvSpPr>
          <p:nvPr/>
        </p:nvSpPr>
        <p:spPr bwMode="auto">
          <a:xfrm>
            <a:off x="8043265" y="5309364"/>
            <a:ext cx="1514738" cy="400679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HL7 V2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消息封装</a:t>
            </a:r>
          </a:p>
        </p:txBody>
      </p:sp>
      <p:sp>
        <p:nvSpPr>
          <p:cNvPr id="55" name="AutoShape 126"/>
          <p:cNvSpPr>
            <a:spLocks noChangeArrowheads="1"/>
          </p:cNvSpPr>
          <p:nvPr/>
        </p:nvSpPr>
        <p:spPr bwMode="auto">
          <a:xfrm>
            <a:off x="9714429" y="5299426"/>
            <a:ext cx="1514738" cy="400679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HL7 V3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消息封装</a:t>
            </a:r>
          </a:p>
        </p:txBody>
      </p:sp>
      <p:sp>
        <p:nvSpPr>
          <p:cNvPr id="58" name="AutoShape 126"/>
          <p:cNvSpPr>
            <a:spLocks noChangeArrowheads="1"/>
          </p:cNvSpPr>
          <p:nvPr/>
        </p:nvSpPr>
        <p:spPr bwMode="auto">
          <a:xfrm>
            <a:off x="6658863" y="5883560"/>
            <a:ext cx="2899140" cy="400679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消息推送给接收方</a:t>
            </a:r>
          </a:p>
        </p:txBody>
      </p:sp>
      <p:sp>
        <p:nvSpPr>
          <p:cNvPr id="59" name="AutoShape 126"/>
          <p:cNvSpPr>
            <a:spLocks noChangeArrowheads="1"/>
          </p:cNvSpPr>
          <p:nvPr/>
        </p:nvSpPr>
        <p:spPr bwMode="auto">
          <a:xfrm>
            <a:off x="9714429" y="5891458"/>
            <a:ext cx="1514738" cy="400679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推送日志</a:t>
            </a:r>
          </a:p>
        </p:txBody>
      </p:sp>
    </p:spTree>
    <p:extLst>
      <p:ext uri="{BB962C8B-B14F-4D97-AF65-F5344CB8AC3E}">
        <p14:creationId xmlns:p14="http://schemas.microsoft.com/office/powerpoint/2010/main" val="328138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3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4542</TotalTime>
  <Words>741</Words>
  <Application>Microsoft Office PowerPoint</Application>
  <PresentationFormat>宽屏</PresentationFormat>
  <Paragraphs>260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宋体</vt:lpstr>
      <vt:lpstr>微软雅黑</vt:lpstr>
      <vt:lpstr>Calibri Light</vt:lpstr>
      <vt:lpstr>Arial</vt:lpstr>
      <vt:lpstr>等线</vt:lpstr>
      <vt:lpstr>Times New Roman</vt:lpstr>
      <vt:lpstr>BrowalliaUPC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姚会新</dc:creator>
  <cp:lastModifiedBy>姚会新</cp:lastModifiedBy>
  <cp:revision>567</cp:revision>
  <dcterms:created xsi:type="dcterms:W3CDTF">2015-07-31T08:22:33Z</dcterms:created>
  <dcterms:modified xsi:type="dcterms:W3CDTF">2016-09-26T05:26:12Z</dcterms:modified>
</cp:coreProperties>
</file>