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2" r:id="rId2"/>
  </p:sldMasterIdLst>
  <p:notesMasterIdLst>
    <p:notesMasterId r:id="rId44"/>
  </p:notesMasterIdLst>
  <p:handoutMasterIdLst>
    <p:handoutMasterId r:id="rId45"/>
  </p:handoutMasterIdLst>
  <p:sldIdLst>
    <p:sldId id="966" r:id="rId3"/>
    <p:sldId id="1378" r:id="rId4"/>
    <p:sldId id="1626" r:id="rId5"/>
    <p:sldId id="1627" r:id="rId6"/>
    <p:sldId id="1628" r:id="rId7"/>
    <p:sldId id="1546" r:id="rId8"/>
    <p:sldId id="1547" r:id="rId9"/>
    <p:sldId id="1595" r:id="rId10"/>
    <p:sldId id="1549" r:id="rId11"/>
    <p:sldId id="1596" r:id="rId12"/>
    <p:sldId id="1601" r:id="rId13"/>
    <p:sldId id="1593" r:id="rId14"/>
    <p:sldId id="1551" r:id="rId15"/>
    <p:sldId id="1552" r:id="rId16"/>
    <p:sldId id="1554" r:id="rId17"/>
    <p:sldId id="1556" r:id="rId18"/>
    <p:sldId id="1563" r:id="rId19"/>
    <p:sldId id="1600" r:id="rId20"/>
    <p:sldId id="1607" r:id="rId21"/>
    <p:sldId id="1602" r:id="rId22"/>
    <p:sldId id="1604" r:id="rId23"/>
    <p:sldId id="1603" r:id="rId24"/>
    <p:sldId id="1576" r:id="rId25"/>
    <p:sldId id="1605" r:id="rId26"/>
    <p:sldId id="1597" r:id="rId27"/>
    <p:sldId id="1625" r:id="rId28"/>
    <p:sldId id="1610" r:id="rId29"/>
    <p:sldId id="1611" r:id="rId30"/>
    <p:sldId id="1612" r:id="rId31"/>
    <p:sldId id="1613" r:id="rId32"/>
    <p:sldId id="1614" r:id="rId33"/>
    <p:sldId id="1615" r:id="rId34"/>
    <p:sldId id="1616" r:id="rId35"/>
    <p:sldId id="1617" r:id="rId36"/>
    <p:sldId id="1619" r:id="rId37"/>
    <p:sldId id="1620" r:id="rId38"/>
    <p:sldId id="1621" r:id="rId39"/>
    <p:sldId id="1622" r:id="rId40"/>
    <p:sldId id="1623" r:id="rId41"/>
    <p:sldId id="1624" r:id="rId42"/>
    <p:sldId id="1543" r:id="rId43"/>
  </p:sldIdLst>
  <p:sldSz cx="9144000" cy="6858000" type="screen4x3"/>
  <p:notesSz cx="6797675" cy="9926638"/>
  <p:defaultTex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D5D"/>
    <a:srgbClr val="79C2B1"/>
    <a:srgbClr val="33BCFF"/>
    <a:srgbClr val="85ADFF"/>
    <a:srgbClr val="4569BE"/>
    <a:srgbClr val="ED5503"/>
    <a:srgbClr val="F79646"/>
    <a:srgbClr val="AAAAAA"/>
    <a:srgbClr val="EBF1DE"/>
    <a:srgbClr val="DEE7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24" autoAdjust="0"/>
  </p:normalViewPr>
  <p:slideViewPr>
    <p:cSldViewPr>
      <p:cViewPr varScale="1">
        <p:scale>
          <a:sx n="71" d="100"/>
          <a:sy n="71" d="100"/>
        </p:scale>
        <p:origin x="1296" y="54"/>
      </p:cViewPr>
      <p:guideLst>
        <p:guide orient="horz" pos="2160"/>
        <p:guide pos="2880"/>
      </p:guideLst>
    </p:cSldViewPr>
  </p:slideViewPr>
  <p:outlineViewPr>
    <p:cViewPr>
      <p:scale>
        <a:sx n="33" d="100"/>
        <a:sy n="33" d="100"/>
      </p:scale>
      <p:origin x="0" y="7494"/>
    </p:cViewPr>
  </p:outlineViewPr>
  <p:notesTextViewPr>
    <p:cViewPr>
      <p:scale>
        <a:sx n="100" d="100"/>
        <a:sy n="100" d="100"/>
      </p:scale>
      <p:origin x="0" y="0"/>
    </p:cViewPr>
  </p:notesTextViewPr>
  <p:sorterViewPr>
    <p:cViewPr varScale="1">
      <p:scale>
        <a:sx n="1" d="1"/>
        <a:sy n="1" d="1"/>
      </p:scale>
      <p:origin x="0" y="-2754"/>
    </p:cViewPr>
  </p:sorterViewPr>
  <p:notesViewPr>
    <p:cSldViewPr>
      <p:cViewPr varScale="1">
        <p:scale>
          <a:sx n="50" d="100"/>
          <a:sy n="50" d="100"/>
        </p:scale>
        <p:origin x="2898" y="4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B1A1D5-819D-4268-9C01-054E222D91F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F7A1578C-0925-485C-997B-9CCBB23FB667}">
      <dgm:prSet/>
      <dgm:spPr/>
      <dgm:t>
        <a:bodyPr/>
        <a:lstStyle/>
        <a:p>
          <a:r>
            <a:rPr lang="zh-CN" altLang="en-US" dirty="0" smtClean="0"/>
            <a:t>典型案例</a:t>
          </a:r>
          <a:r>
            <a:rPr lang="en-US" altLang="zh-CN" dirty="0" smtClean="0"/>
            <a:t>-</a:t>
          </a:r>
          <a:r>
            <a:rPr lang="zh-CN" altLang="en-US" dirty="0" smtClean="0"/>
            <a:t>院感产品介绍</a:t>
          </a:r>
          <a:endParaRPr lang="zh-CN" altLang="en-US" dirty="0"/>
        </a:p>
      </dgm:t>
    </dgm:pt>
    <dgm:pt modelId="{AC17E028-B96A-444A-9877-286720AAEED7}" type="sibTrans" cxnId="{8AF10013-92B2-46DB-8F88-5224AD571F62}">
      <dgm:prSet/>
      <dgm:spPr/>
      <dgm:t>
        <a:bodyPr/>
        <a:lstStyle/>
        <a:p>
          <a:endParaRPr lang="zh-CN" altLang="en-US"/>
        </a:p>
      </dgm:t>
    </dgm:pt>
    <dgm:pt modelId="{4A6A4E6B-D477-4E46-A05B-416DCEAF241F}" type="parTrans" cxnId="{8AF10013-92B2-46DB-8F88-5224AD571F62}">
      <dgm:prSet/>
      <dgm:spPr/>
      <dgm:t>
        <a:bodyPr/>
        <a:lstStyle/>
        <a:p>
          <a:endParaRPr lang="zh-CN" altLang="en-US"/>
        </a:p>
      </dgm:t>
    </dgm:pt>
    <dgm:pt modelId="{D03A740E-B795-4C7E-A09B-8D39033B1D74}">
      <dgm:prSet/>
      <dgm:spPr/>
      <dgm:t>
        <a:bodyPr/>
        <a:lstStyle/>
        <a:p>
          <a:r>
            <a:rPr lang="zh-CN" altLang="en-US" dirty="0" smtClean="0"/>
            <a:t>信息平台建设阶段规划</a:t>
          </a:r>
          <a:endParaRPr lang="zh-CN" altLang="en-US" dirty="0"/>
        </a:p>
      </dgm:t>
    </dgm:pt>
    <dgm:pt modelId="{02779B6D-1701-4DC5-AD4A-B70A98464BBE}" type="sibTrans" cxnId="{C8C3F4DF-7CB4-436F-8CFC-CC9EB64E704E}">
      <dgm:prSet/>
      <dgm:spPr/>
      <dgm:t>
        <a:bodyPr/>
        <a:lstStyle/>
        <a:p>
          <a:endParaRPr lang="zh-CN" altLang="en-US"/>
        </a:p>
      </dgm:t>
    </dgm:pt>
    <dgm:pt modelId="{5FED44E6-7D8F-4755-9489-3C573AE4A862}" type="parTrans" cxnId="{C8C3F4DF-7CB4-436F-8CFC-CC9EB64E704E}">
      <dgm:prSet/>
      <dgm:spPr/>
      <dgm:t>
        <a:bodyPr/>
        <a:lstStyle/>
        <a:p>
          <a:endParaRPr lang="zh-CN" altLang="en-US"/>
        </a:p>
      </dgm:t>
    </dgm:pt>
    <dgm:pt modelId="{E5522C42-AA8B-42E6-B7E1-F0C9A9A3B632}">
      <dgm:prSet/>
      <dgm:spPr>
        <a:solidFill>
          <a:schemeClr val="accent1">
            <a:lumMod val="75000"/>
          </a:schemeClr>
        </a:solidFill>
      </dgm:spPr>
      <dgm:t>
        <a:bodyPr/>
        <a:lstStyle/>
        <a:p>
          <a:r>
            <a:rPr lang="zh-CN" altLang="en-US" dirty="0" smtClean="0"/>
            <a:t>信息平台整体建设方案</a:t>
          </a:r>
          <a:endParaRPr lang="zh-CN" altLang="en-US" dirty="0"/>
        </a:p>
      </dgm:t>
    </dgm:pt>
    <dgm:pt modelId="{DE88D4EB-D2E7-47F0-ACC8-387CB294407C}" type="sibTrans" cxnId="{3604473B-CC34-4FDD-A527-E0DBECCDB276}">
      <dgm:prSet/>
      <dgm:spPr/>
      <dgm:t>
        <a:bodyPr/>
        <a:lstStyle/>
        <a:p>
          <a:endParaRPr lang="zh-CN" altLang="en-US"/>
        </a:p>
      </dgm:t>
    </dgm:pt>
    <dgm:pt modelId="{08B7B815-2874-4370-BE2E-22BF6705C91B}" type="parTrans" cxnId="{3604473B-CC34-4FDD-A527-E0DBECCDB276}">
      <dgm:prSet/>
      <dgm:spPr/>
      <dgm:t>
        <a:bodyPr/>
        <a:lstStyle/>
        <a:p>
          <a:endParaRPr lang="zh-CN" altLang="en-US"/>
        </a:p>
      </dgm:t>
    </dgm:pt>
    <dgm:pt modelId="{DAFAD7D2-B4CF-4064-9657-4DB5A609BE0A}">
      <dgm:prSet/>
      <dgm:spPr/>
      <dgm:t>
        <a:bodyPr/>
        <a:lstStyle/>
        <a:p>
          <a:r>
            <a:rPr lang="zh-CN" altLang="en-US" dirty="0" smtClean="0"/>
            <a:t>典型案例</a:t>
          </a:r>
          <a:r>
            <a:rPr lang="en-US" altLang="zh-CN" dirty="0" smtClean="0"/>
            <a:t>-</a:t>
          </a:r>
          <a:r>
            <a:rPr lang="zh-CN" altLang="en-US" dirty="0" smtClean="0"/>
            <a:t>院感产品建设方案</a:t>
          </a:r>
          <a:endParaRPr lang="zh-CN" altLang="en-US" dirty="0"/>
        </a:p>
      </dgm:t>
    </dgm:pt>
    <dgm:pt modelId="{86B8B2DD-CEBB-495E-93FA-A64C835A1257}" type="parTrans" cxnId="{43DD8551-F249-4F0D-8692-E8A12F966201}">
      <dgm:prSet/>
      <dgm:spPr/>
      <dgm:t>
        <a:bodyPr/>
        <a:lstStyle/>
        <a:p>
          <a:endParaRPr lang="zh-CN" altLang="en-US"/>
        </a:p>
      </dgm:t>
    </dgm:pt>
    <dgm:pt modelId="{729505D4-3BFA-40F5-9713-D64E9231D807}" type="sibTrans" cxnId="{43DD8551-F249-4F0D-8692-E8A12F966201}">
      <dgm:prSet/>
      <dgm:spPr/>
      <dgm:t>
        <a:bodyPr/>
        <a:lstStyle/>
        <a:p>
          <a:endParaRPr lang="zh-CN" altLang="en-US"/>
        </a:p>
      </dgm:t>
    </dgm:pt>
    <dgm:pt modelId="{91D3B56D-E59A-4120-AA07-CA59C05F2042}" type="pres">
      <dgm:prSet presAssocID="{B9B1A1D5-819D-4268-9C01-054E222D91FC}" presName="linear" presStyleCnt="0">
        <dgm:presLayoutVars>
          <dgm:dir/>
          <dgm:animLvl val="lvl"/>
          <dgm:resizeHandles val="exact"/>
        </dgm:presLayoutVars>
      </dgm:prSet>
      <dgm:spPr/>
      <dgm:t>
        <a:bodyPr/>
        <a:lstStyle/>
        <a:p>
          <a:endParaRPr lang="zh-CN" altLang="en-US"/>
        </a:p>
      </dgm:t>
    </dgm:pt>
    <dgm:pt modelId="{99204728-DE26-4938-9FA3-74F7FA318AF8}" type="pres">
      <dgm:prSet presAssocID="{E5522C42-AA8B-42E6-B7E1-F0C9A9A3B632}" presName="parentLin" presStyleCnt="0"/>
      <dgm:spPr/>
    </dgm:pt>
    <dgm:pt modelId="{B025D6B3-6D71-4A99-87C6-721E0F693B0C}" type="pres">
      <dgm:prSet presAssocID="{E5522C42-AA8B-42E6-B7E1-F0C9A9A3B632}" presName="parentLeftMargin" presStyleLbl="node1" presStyleIdx="0" presStyleCnt="4"/>
      <dgm:spPr/>
      <dgm:t>
        <a:bodyPr/>
        <a:lstStyle/>
        <a:p>
          <a:endParaRPr lang="zh-CN" altLang="en-US"/>
        </a:p>
      </dgm:t>
    </dgm:pt>
    <dgm:pt modelId="{962A55E0-C9AD-49F1-B73F-B4623B66A75C}" type="pres">
      <dgm:prSet presAssocID="{E5522C42-AA8B-42E6-B7E1-F0C9A9A3B632}" presName="parentText" presStyleLbl="node1" presStyleIdx="0" presStyleCnt="4">
        <dgm:presLayoutVars>
          <dgm:chMax val="0"/>
          <dgm:bulletEnabled val="1"/>
        </dgm:presLayoutVars>
      </dgm:prSet>
      <dgm:spPr/>
      <dgm:t>
        <a:bodyPr/>
        <a:lstStyle/>
        <a:p>
          <a:endParaRPr lang="zh-CN" altLang="en-US"/>
        </a:p>
      </dgm:t>
    </dgm:pt>
    <dgm:pt modelId="{6B745A0A-DA18-4167-8394-2A4E70D1F2D3}" type="pres">
      <dgm:prSet presAssocID="{E5522C42-AA8B-42E6-B7E1-F0C9A9A3B632}" presName="negativeSpace" presStyleCnt="0"/>
      <dgm:spPr/>
    </dgm:pt>
    <dgm:pt modelId="{22D08CEC-BEAC-4F10-8DC3-99886849208C}" type="pres">
      <dgm:prSet presAssocID="{E5522C42-AA8B-42E6-B7E1-F0C9A9A3B632}" presName="childText" presStyleLbl="conFgAcc1" presStyleIdx="0" presStyleCnt="4">
        <dgm:presLayoutVars>
          <dgm:bulletEnabled val="1"/>
        </dgm:presLayoutVars>
        <dgm:style>
          <a:lnRef idx="2">
            <a:schemeClr val="accent1"/>
          </a:lnRef>
          <a:fillRef idx="1">
            <a:schemeClr val="lt1"/>
          </a:fillRef>
          <a:effectRef idx="0">
            <a:schemeClr val="accent1"/>
          </a:effectRef>
          <a:fontRef idx="minor">
            <a:schemeClr val="dk1"/>
          </a:fontRef>
        </dgm:style>
      </dgm:prSet>
      <dgm:spPr>
        <a:ln>
          <a:prstDash val="solid"/>
        </a:ln>
      </dgm:spPr>
      <dgm:t>
        <a:bodyPr/>
        <a:lstStyle/>
        <a:p>
          <a:endParaRPr lang="zh-CN" altLang="en-US"/>
        </a:p>
      </dgm:t>
    </dgm:pt>
    <dgm:pt modelId="{F574F5F4-5EFB-4E46-9E0B-98AF6CCC3688}" type="pres">
      <dgm:prSet presAssocID="{DE88D4EB-D2E7-47F0-ACC8-387CB294407C}" presName="spaceBetweenRectangles" presStyleCnt="0"/>
      <dgm:spPr/>
    </dgm:pt>
    <dgm:pt modelId="{42CEB646-E2CF-4EBB-A95C-D35E97EE5C93}" type="pres">
      <dgm:prSet presAssocID="{D03A740E-B795-4C7E-A09B-8D39033B1D74}" presName="parentLin" presStyleCnt="0"/>
      <dgm:spPr/>
    </dgm:pt>
    <dgm:pt modelId="{4B2C266F-376E-480C-B771-327B51582308}" type="pres">
      <dgm:prSet presAssocID="{D03A740E-B795-4C7E-A09B-8D39033B1D74}" presName="parentLeftMargin" presStyleLbl="node1" presStyleIdx="0" presStyleCnt="4"/>
      <dgm:spPr/>
      <dgm:t>
        <a:bodyPr/>
        <a:lstStyle/>
        <a:p>
          <a:endParaRPr lang="zh-CN" altLang="en-US"/>
        </a:p>
      </dgm:t>
    </dgm:pt>
    <dgm:pt modelId="{2E47C348-34CC-4E65-AF83-607321D4339E}" type="pres">
      <dgm:prSet presAssocID="{D03A740E-B795-4C7E-A09B-8D39033B1D74}" presName="parentText" presStyleLbl="node1" presStyleIdx="1" presStyleCnt="4">
        <dgm:presLayoutVars>
          <dgm:chMax val="0"/>
          <dgm:bulletEnabled val="1"/>
        </dgm:presLayoutVars>
      </dgm:prSet>
      <dgm:spPr/>
      <dgm:t>
        <a:bodyPr/>
        <a:lstStyle/>
        <a:p>
          <a:endParaRPr lang="zh-CN" altLang="en-US"/>
        </a:p>
      </dgm:t>
    </dgm:pt>
    <dgm:pt modelId="{EC63DD7C-BE30-4EC2-BB14-6763AE04F322}" type="pres">
      <dgm:prSet presAssocID="{D03A740E-B795-4C7E-A09B-8D39033B1D74}" presName="negativeSpace" presStyleCnt="0"/>
      <dgm:spPr/>
    </dgm:pt>
    <dgm:pt modelId="{67685CCB-7412-4E66-8EA4-137321B7DAFE}" type="pres">
      <dgm:prSet presAssocID="{D03A740E-B795-4C7E-A09B-8D39033B1D74}" presName="childText" presStyleLbl="conFgAcc1" presStyleIdx="1" presStyleCnt="4">
        <dgm:presLayoutVars>
          <dgm:bulletEnabled val="1"/>
        </dgm:presLayoutVars>
        <dgm:style>
          <a:lnRef idx="2">
            <a:schemeClr val="accent5"/>
          </a:lnRef>
          <a:fillRef idx="1">
            <a:schemeClr val="lt1"/>
          </a:fillRef>
          <a:effectRef idx="0">
            <a:schemeClr val="accent5"/>
          </a:effectRef>
          <a:fontRef idx="minor">
            <a:schemeClr val="dk1"/>
          </a:fontRef>
        </dgm:style>
      </dgm:prSet>
      <dgm:spPr>
        <a:ln>
          <a:prstDash val="sysDot"/>
        </a:ln>
      </dgm:spPr>
      <dgm:t>
        <a:bodyPr/>
        <a:lstStyle/>
        <a:p>
          <a:endParaRPr lang="zh-CN" altLang="en-US"/>
        </a:p>
      </dgm:t>
    </dgm:pt>
    <dgm:pt modelId="{A2DD55BB-005B-45A5-BFC2-2DECC6050A94}" type="pres">
      <dgm:prSet presAssocID="{02779B6D-1701-4DC5-AD4A-B70A98464BBE}" presName="spaceBetweenRectangles" presStyleCnt="0"/>
      <dgm:spPr/>
    </dgm:pt>
    <dgm:pt modelId="{A2503615-DE3E-4BF4-BF0D-BCDABBE5324C}" type="pres">
      <dgm:prSet presAssocID="{F7A1578C-0925-485C-997B-9CCBB23FB667}" presName="parentLin" presStyleCnt="0"/>
      <dgm:spPr/>
    </dgm:pt>
    <dgm:pt modelId="{26580250-2BD7-4B2F-9DA0-D676C0A008F5}" type="pres">
      <dgm:prSet presAssocID="{F7A1578C-0925-485C-997B-9CCBB23FB667}" presName="parentLeftMargin" presStyleLbl="node1" presStyleIdx="1" presStyleCnt="4"/>
      <dgm:spPr/>
      <dgm:t>
        <a:bodyPr/>
        <a:lstStyle/>
        <a:p>
          <a:endParaRPr lang="zh-CN" altLang="en-US"/>
        </a:p>
      </dgm:t>
    </dgm:pt>
    <dgm:pt modelId="{5294477B-840F-4BA1-A15D-C56C886A1407}" type="pres">
      <dgm:prSet presAssocID="{F7A1578C-0925-485C-997B-9CCBB23FB667}" presName="parentText" presStyleLbl="node1" presStyleIdx="2" presStyleCnt="4">
        <dgm:presLayoutVars>
          <dgm:chMax val="0"/>
          <dgm:bulletEnabled val="1"/>
        </dgm:presLayoutVars>
      </dgm:prSet>
      <dgm:spPr/>
      <dgm:t>
        <a:bodyPr/>
        <a:lstStyle/>
        <a:p>
          <a:endParaRPr lang="zh-CN" altLang="en-US"/>
        </a:p>
      </dgm:t>
    </dgm:pt>
    <dgm:pt modelId="{B1940B59-74EE-48E1-B340-9BA920903B2D}" type="pres">
      <dgm:prSet presAssocID="{F7A1578C-0925-485C-997B-9CCBB23FB667}" presName="negativeSpace" presStyleCnt="0"/>
      <dgm:spPr/>
    </dgm:pt>
    <dgm:pt modelId="{4D9B6518-A582-449A-BD63-59D2DCC78461}" type="pres">
      <dgm:prSet presAssocID="{F7A1578C-0925-485C-997B-9CCBB23FB667}" presName="childText" presStyleLbl="conFgAcc1" presStyleIdx="2" presStyleCnt="4">
        <dgm:presLayoutVars>
          <dgm:bulletEnabled val="1"/>
        </dgm:presLayoutVars>
        <dgm:style>
          <a:lnRef idx="2">
            <a:schemeClr val="accent1"/>
          </a:lnRef>
          <a:fillRef idx="1">
            <a:schemeClr val="lt1"/>
          </a:fillRef>
          <a:effectRef idx="0">
            <a:schemeClr val="accent1"/>
          </a:effectRef>
          <a:fontRef idx="minor">
            <a:schemeClr val="dk1"/>
          </a:fontRef>
        </dgm:style>
      </dgm:prSet>
      <dgm:spPr>
        <a:ln>
          <a:prstDash val="sysDot"/>
        </a:ln>
      </dgm:spPr>
      <dgm:t>
        <a:bodyPr/>
        <a:lstStyle/>
        <a:p>
          <a:endParaRPr lang="zh-CN" altLang="en-US"/>
        </a:p>
      </dgm:t>
    </dgm:pt>
    <dgm:pt modelId="{525D013B-7C48-44ED-8923-024454D1B8BC}" type="pres">
      <dgm:prSet presAssocID="{AC17E028-B96A-444A-9877-286720AAEED7}" presName="spaceBetweenRectangles" presStyleCnt="0"/>
      <dgm:spPr/>
    </dgm:pt>
    <dgm:pt modelId="{720727F5-2238-4E29-9770-5F43B8225890}" type="pres">
      <dgm:prSet presAssocID="{DAFAD7D2-B4CF-4064-9657-4DB5A609BE0A}" presName="parentLin" presStyleCnt="0"/>
      <dgm:spPr/>
    </dgm:pt>
    <dgm:pt modelId="{B5E2557B-F52A-40AD-AE29-5AD424C48060}" type="pres">
      <dgm:prSet presAssocID="{DAFAD7D2-B4CF-4064-9657-4DB5A609BE0A}" presName="parentLeftMargin" presStyleLbl="node1" presStyleIdx="2" presStyleCnt="4"/>
      <dgm:spPr/>
      <dgm:t>
        <a:bodyPr/>
        <a:lstStyle/>
        <a:p>
          <a:endParaRPr lang="zh-CN" altLang="en-US"/>
        </a:p>
      </dgm:t>
    </dgm:pt>
    <dgm:pt modelId="{3F11F460-580B-4116-8F9E-B083CBC94583}" type="pres">
      <dgm:prSet presAssocID="{DAFAD7D2-B4CF-4064-9657-4DB5A609BE0A}" presName="parentText" presStyleLbl="node1" presStyleIdx="3" presStyleCnt="4">
        <dgm:presLayoutVars>
          <dgm:chMax val="0"/>
          <dgm:bulletEnabled val="1"/>
        </dgm:presLayoutVars>
      </dgm:prSet>
      <dgm:spPr/>
      <dgm:t>
        <a:bodyPr/>
        <a:lstStyle/>
        <a:p>
          <a:endParaRPr lang="zh-CN" altLang="en-US"/>
        </a:p>
      </dgm:t>
    </dgm:pt>
    <dgm:pt modelId="{9D5435E9-5A94-40D4-ACF5-30A6060A3A57}" type="pres">
      <dgm:prSet presAssocID="{DAFAD7D2-B4CF-4064-9657-4DB5A609BE0A}" presName="negativeSpace" presStyleCnt="0"/>
      <dgm:spPr/>
    </dgm:pt>
    <dgm:pt modelId="{52ACD557-8884-4C9B-A65A-2F3A5A2E912F}" type="pres">
      <dgm:prSet presAssocID="{DAFAD7D2-B4CF-4064-9657-4DB5A609BE0A}" presName="childText" presStyleLbl="conFgAcc1" presStyleIdx="3" presStyleCnt="4">
        <dgm:presLayoutVars>
          <dgm:bulletEnabled val="1"/>
        </dgm:presLayoutVars>
      </dgm:prSet>
      <dgm:spPr>
        <a:ln>
          <a:solidFill>
            <a:schemeClr val="tx2">
              <a:lumMod val="60000"/>
              <a:lumOff val="40000"/>
            </a:schemeClr>
          </a:solidFill>
          <a:prstDash val="sysDot"/>
        </a:ln>
      </dgm:spPr>
      <dgm:t>
        <a:bodyPr/>
        <a:lstStyle/>
        <a:p>
          <a:endParaRPr lang="zh-CN" altLang="en-US"/>
        </a:p>
      </dgm:t>
    </dgm:pt>
  </dgm:ptLst>
  <dgm:cxnLst>
    <dgm:cxn modelId="{3121F00A-A090-48C5-9361-A80A134E4DDB}" type="presOf" srcId="{E5522C42-AA8B-42E6-B7E1-F0C9A9A3B632}" destId="{962A55E0-C9AD-49F1-B73F-B4623B66A75C}" srcOrd="1" destOrd="0" presId="urn:microsoft.com/office/officeart/2005/8/layout/list1"/>
    <dgm:cxn modelId="{1E155012-01C0-4730-A4C8-7668A01F293D}" type="presOf" srcId="{F7A1578C-0925-485C-997B-9CCBB23FB667}" destId="{5294477B-840F-4BA1-A15D-C56C886A1407}" srcOrd="1" destOrd="0" presId="urn:microsoft.com/office/officeart/2005/8/layout/list1"/>
    <dgm:cxn modelId="{50D8C834-B878-48D7-8331-4EFED84D6067}" type="presOf" srcId="{DAFAD7D2-B4CF-4064-9657-4DB5A609BE0A}" destId="{3F11F460-580B-4116-8F9E-B083CBC94583}" srcOrd="1" destOrd="0" presId="urn:microsoft.com/office/officeart/2005/8/layout/list1"/>
    <dgm:cxn modelId="{172975DA-8BCF-4F90-8390-EF091F77DA6A}" type="presOf" srcId="{B9B1A1D5-819D-4268-9C01-054E222D91FC}" destId="{91D3B56D-E59A-4120-AA07-CA59C05F2042}" srcOrd="0" destOrd="0" presId="urn:microsoft.com/office/officeart/2005/8/layout/list1"/>
    <dgm:cxn modelId="{8AF10013-92B2-46DB-8F88-5224AD571F62}" srcId="{B9B1A1D5-819D-4268-9C01-054E222D91FC}" destId="{F7A1578C-0925-485C-997B-9CCBB23FB667}" srcOrd="2" destOrd="0" parTransId="{4A6A4E6B-D477-4E46-A05B-416DCEAF241F}" sibTransId="{AC17E028-B96A-444A-9877-286720AAEED7}"/>
    <dgm:cxn modelId="{EAF64A95-DBDB-443C-AC04-92CA02480C81}" type="presOf" srcId="{F7A1578C-0925-485C-997B-9CCBB23FB667}" destId="{26580250-2BD7-4B2F-9DA0-D676C0A008F5}" srcOrd="0" destOrd="0" presId="urn:microsoft.com/office/officeart/2005/8/layout/list1"/>
    <dgm:cxn modelId="{3604473B-CC34-4FDD-A527-E0DBECCDB276}" srcId="{B9B1A1D5-819D-4268-9C01-054E222D91FC}" destId="{E5522C42-AA8B-42E6-B7E1-F0C9A9A3B632}" srcOrd="0" destOrd="0" parTransId="{08B7B815-2874-4370-BE2E-22BF6705C91B}" sibTransId="{DE88D4EB-D2E7-47F0-ACC8-387CB294407C}"/>
    <dgm:cxn modelId="{3861157C-8AD0-4FD0-915A-164FA6C404BE}" type="presOf" srcId="{E5522C42-AA8B-42E6-B7E1-F0C9A9A3B632}" destId="{B025D6B3-6D71-4A99-87C6-721E0F693B0C}" srcOrd="0" destOrd="0" presId="urn:microsoft.com/office/officeart/2005/8/layout/list1"/>
    <dgm:cxn modelId="{96B67885-3742-43C4-AB7D-E16E154309FB}" type="presOf" srcId="{D03A740E-B795-4C7E-A09B-8D39033B1D74}" destId="{4B2C266F-376E-480C-B771-327B51582308}" srcOrd="0" destOrd="0" presId="urn:microsoft.com/office/officeart/2005/8/layout/list1"/>
    <dgm:cxn modelId="{82F280E0-2A4C-48BC-BC21-51CAD9F3BEAC}" type="presOf" srcId="{DAFAD7D2-B4CF-4064-9657-4DB5A609BE0A}" destId="{B5E2557B-F52A-40AD-AE29-5AD424C48060}" srcOrd="0" destOrd="0" presId="urn:microsoft.com/office/officeart/2005/8/layout/list1"/>
    <dgm:cxn modelId="{D0416DBE-51EC-4682-8098-EB71C3BD530E}" type="presOf" srcId="{D03A740E-B795-4C7E-A09B-8D39033B1D74}" destId="{2E47C348-34CC-4E65-AF83-607321D4339E}" srcOrd="1" destOrd="0" presId="urn:microsoft.com/office/officeart/2005/8/layout/list1"/>
    <dgm:cxn modelId="{C8C3F4DF-7CB4-436F-8CFC-CC9EB64E704E}" srcId="{B9B1A1D5-819D-4268-9C01-054E222D91FC}" destId="{D03A740E-B795-4C7E-A09B-8D39033B1D74}" srcOrd="1" destOrd="0" parTransId="{5FED44E6-7D8F-4755-9489-3C573AE4A862}" sibTransId="{02779B6D-1701-4DC5-AD4A-B70A98464BBE}"/>
    <dgm:cxn modelId="{43DD8551-F249-4F0D-8692-E8A12F966201}" srcId="{B9B1A1D5-819D-4268-9C01-054E222D91FC}" destId="{DAFAD7D2-B4CF-4064-9657-4DB5A609BE0A}" srcOrd="3" destOrd="0" parTransId="{86B8B2DD-CEBB-495E-93FA-A64C835A1257}" sibTransId="{729505D4-3BFA-40F5-9713-D64E9231D807}"/>
    <dgm:cxn modelId="{893A65AC-3B7E-42E8-ABEA-F9F4C1292D30}" type="presParOf" srcId="{91D3B56D-E59A-4120-AA07-CA59C05F2042}" destId="{99204728-DE26-4938-9FA3-74F7FA318AF8}" srcOrd="0" destOrd="0" presId="urn:microsoft.com/office/officeart/2005/8/layout/list1"/>
    <dgm:cxn modelId="{41714C3D-CFDF-4A55-B538-D09E6EE36093}" type="presParOf" srcId="{99204728-DE26-4938-9FA3-74F7FA318AF8}" destId="{B025D6B3-6D71-4A99-87C6-721E0F693B0C}" srcOrd="0" destOrd="0" presId="urn:microsoft.com/office/officeart/2005/8/layout/list1"/>
    <dgm:cxn modelId="{9A5A6327-8CD5-4303-AE37-C272F0906E86}" type="presParOf" srcId="{99204728-DE26-4938-9FA3-74F7FA318AF8}" destId="{962A55E0-C9AD-49F1-B73F-B4623B66A75C}" srcOrd="1" destOrd="0" presId="urn:microsoft.com/office/officeart/2005/8/layout/list1"/>
    <dgm:cxn modelId="{F692E599-A383-4FB4-988A-AF154D6B063D}" type="presParOf" srcId="{91D3B56D-E59A-4120-AA07-CA59C05F2042}" destId="{6B745A0A-DA18-4167-8394-2A4E70D1F2D3}" srcOrd="1" destOrd="0" presId="urn:microsoft.com/office/officeart/2005/8/layout/list1"/>
    <dgm:cxn modelId="{BAB858D0-DA2F-4D04-B459-FA9DD440A1E8}" type="presParOf" srcId="{91D3B56D-E59A-4120-AA07-CA59C05F2042}" destId="{22D08CEC-BEAC-4F10-8DC3-99886849208C}" srcOrd="2" destOrd="0" presId="urn:microsoft.com/office/officeart/2005/8/layout/list1"/>
    <dgm:cxn modelId="{B4B9D2E9-03E2-4175-B0D2-F1252EF109DD}" type="presParOf" srcId="{91D3B56D-E59A-4120-AA07-CA59C05F2042}" destId="{F574F5F4-5EFB-4E46-9E0B-98AF6CCC3688}" srcOrd="3" destOrd="0" presId="urn:microsoft.com/office/officeart/2005/8/layout/list1"/>
    <dgm:cxn modelId="{9483C41D-A2E8-4BD1-8395-34A43D57088D}" type="presParOf" srcId="{91D3B56D-E59A-4120-AA07-CA59C05F2042}" destId="{42CEB646-E2CF-4EBB-A95C-D35E97EE5C93}" srcOrd="4" destOrd="0" presId="urn:microsoft.com/office/officeart/2005/8/layout/list1"/>
    <dgm:cxn modelId="{373918D8-964B-420F-B5B6-08A57B4A2BE7}" type="presParOf" srcId="{42CEB646-E2CF-4EBB-A95C-D35E97EE5C93}" destId="{4B2C266F-376E-480C-B771-327B51582308}" srcOrd="0" destOrd="0" presId="urn:microsoft.com/office/officeart/2005/8/layout/list1"/>
    <dgm:cxn modelId="{940C9BE2-3DD2-4ACF-9A00-BA9C9B35990B}" type="presParOf" srcId="{42CEB646-E2CF-4EBB-A95C-D35E97EE5C93}" destId="{2E47C348-34CC-4E65-AF83-607321D4339E}" srcOrd="1" destOrd="0" presId="urn:microsoft.com/office/officeart/2005/8/layout/list1"/>
    <dgm:cxn modelId="{0E6D3A10-E857-4619-9D3E-9DB13B280B7A}" type="presParOf" srcId="{91D3B56D-E59A-4120-AA07-CA59C05F2042}" destId="{EC63DD7C-BE30-4EC2-BB14-6763AE04F322}" srcOrd="5" destOrd="0" presId="urn:microsoft.com/office/officeart/2005/8/layout/list1"/>
    <dgm:cxn modelId="{5DCAF541-60B4-4CC3-8F9D-EC218DD8CB98}" type="presParOf" srcId="{91D3B56D-E59A-4120-AA07-CA59C05F2042}" destId="{67685CCB-7412-4E66-8EA4-137321B7DAFE}" srcOrd="6" destOrd="0" presId="urn:microsoft.com/office/officeart/2005/8/layout/list1"/>
    <dgm:cxn modelId="{FD4D1D18-8A02-4484-8AFC-6988DB50F0D5}" type="presParOf" srcId="{91D3B56D-E59A-4120-AA07-CA59C05F2042}" destId="{A2DD55BB-005B-45A5-BFC2-2DECC6050A94}" srcOrd="7" destOrd="0" presId="urn:microsoft.com/office/officeart/2005/8/layout/list1"/>
    <dgm:cxn modelId="{9A6A608F-F086-46A0-9A29-407AB08078ED}" type="presParOf" srcId="{91D3B56D-E59A-4120-AA07-CA59C05F2042}" destId="{A2503615-DE3E-4BF4-BF0D-BCDABBE5324C}" srcOrd="8" destOrd="0" presId="urn:microsoft.com/office/officeart/2005/8/layout/list1"/>
    <dgm:cxn modelId="{1A1B85DE-EFFD-4D9D-A3E5-52F0A824B18E}" type="presParOf" srcId="{A2503615-DE3E-4BF4-BF0D-BCDABBE5324C}" destId="{26580250-2BD7-4B2F-9DA0-D676C0A008F5}" srcOrd="0" destOrd="0" presId="urn:microsoft.com/office/officeart/2005/8/layout/list1"/>
    <dgm:cxn modelId="{CF9A07BF-D1CE-45B3-AFE7-444DE873CB5B}" type="presParOf" srcId="{A2503615-DE3E-4BF4-BF0D-BCDABBE5324C}" destId="{5294477B-840F-4BA1-A15D-C56C886A1407}" srcOrd="1" destOrd="0" presId="urn:microsoft.com/office/officeart/2005/8/layout/list1"/>
    <dgm:cxn modelId="{03FA137C-31C4-480B-ABB1-36ED2E0795F7}" type="presParOf" srcId="{91D3B56D-E59A-4120-AA07-CA59C05F2042}" destId="{B1940B59-74EE-48E1-B340-9BA920903B2D}" srcOrd="9" destOrd="0" presId="urn:microsoft.com/office/officeart/2005/8/layout/list1"/>
    <dgm:cxn modelId="{BB421E5A-97FA-49FF-B0CC-88A3CCADB13C}" type="presParOf" srcId="{91D3B56D-E59A-4120-AA07-CA59C05F2042}" destId="{4D9B6518-A582-449A-BD63-59D2DCC78461}" srcOrd="10" destOrd="0" presId="urn:microsoft.com/office/officeart/2005/8/layout/list1"/>
    <dgm:cxn modelId="{E5819923-3F0C-40A3-89BC-285706034089}" type="presParOf" srcId="{91D3B56D-E59A-4120-AA07-CA59C05F2042}" destId="{525D013B-7C48-44ED-8923-024454D1B8BC}" srcOrd="11" destOrd="0" presId="urn:microsoft.com/office/officeart/2005/8/layout/list1"/>
    <dgm:cxn modelId="{D20C8A32-127F-4387-8AA8-5C677FFED646}" type="presParOf" srcId="{91D3B56D-E59A-4120-AA07-CA59C05F2042}" destId="{720727F5-2238-4E29-9770-5F43B8225890}" srcOrd="12" destOrd="0" presId="urn:microsoft.com/office/officeart/2005/8/layout/list1"/>
    <dgm:cxn modelId="{8C13841D-5C54-4D3E-9EC2-09DE39E8D3A7}" type="presParOf" srcId="{720727F5-2238-4E29-9770-5F43B8225890}" destId="{B5E2557B-F52A-40AD-AE29-5AD424C48060}" srcOrd="0" destOrd="0" presId="urn:microsoft.com/office/officeart/2005/8/layout/list1"/>
    <dgm:cxn modelId="{0A4B9589-FE2D-48B0-B16A-696B45AE269F}" type="presParOf" srcId="{720727F5-2238-4E29-9770-5F43B8225890}" destId="{3F11F460-580B-4116-8F9E-B083CBC94583}" srcOrd="1" destOrd="0" presId="urn:microsoft.com/office/officeart/2005/8/layout/list1"/>
    <dgm:cxn modelId="{9C8569E0-3A52-47DA-B4B0-BB7EFFFE6A7E}" type="presParOf" srcId="{91D3B56D-E59A-4120-AA07-CA59C05F2042}" destId="{9D5435E9-5A94-40D4-ACF5-30A6060A3A57}" srcOrd="13" destOrd="0" presId="urn:microsoft.com/office/officeart/2005/8/layout/list1"/>
    <dgm:cxn modelId="{77F633DC-BE74-430A-B950-32F84E20FD22}" type="presParOf" srcId="{91D3B56D-E59A-4120-AA07-CA59C05F2042}" destId="{52ACD557-8884-4C9B-A65A-2F3A5A2E912F}"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B1A1D5-819D-4268-9C01-054E222D91F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F7A1578C-0925-485C-997B-9CCBB23FB667}">
      <dgm:prSet/>
      <dgm:spPr/>
      <dgm:t>
        <a:bodyPr/>
        <a:lstStyle/>
        <a:p>
          <a:r>
            <a:rPr lang="zh-CN" altLang="en-US" dirty="0" smtClean="0"/>
            <a:t>典型案例</a:t>
          </a:r>
          <a:r>
            <a:rPr lang="en-US" altLang="zh-CN" dirty="0" smtClean="0"/>
            <a:t>-</a:t>
          </a:r>
          <a:r>
            <a:rPr lang="zh-CN" altLang="en-US" dirty="0" smtClean="0"/>
            <a:t>院感产品介绍</a:t>
          </a:r>
          <a:endParaRPr lang="zh-CN" altLang="en-US" dirty="0"/>
        </a:p>
      </dgm:t>
    </dgm:pt>
    <dgm:pt modelId="{AC17E028-B96A-444A-9877-286720AAEED7}" type="sibTrans" cxnId="{8AF10013-92B2-46DB-8F88-5224AD571F62}">
      <dgm:prSet/>
      <dgm:spPr/>
      <dgm:t>
        <a:bodyPr/>
        <a:lstStyle/>
        <a:p>
          <a:endParaRPr lang="zh-CN" altLang="en-US"/>
        </a:p>
      </dgm:t>
    </dgm:pt>
    <dgm:pt modelId="{4A6A4E6B-D477-4E46-A05B-416DCEAF241F}" type="parTrans" cxnId="{8AF10013-92B2-46DB-8F88-5224AD571F62}">
      <dgm:prSet/>
      <dgm:spPr/>
      <dgm:t>
        <a:bodyPr/>
        <a:lstStyle/>
        <a:p>
          <a:endParaRPr lang="zh-CN" altLang="en-US"/>
        </a:p>
      </dgm:t>
    </dgm:pt>
    <dgm:pt modelId="{DAFAD7D2-B4CF-4064-9657-4DB5A609BE0A}">
      <dgm:prSet/>
      <dgm:spPr/>
      <dgm:t>
        <a:bodyPr/>
        <a:lstStyle/>
        <a:p>
          <a:r>
            <a:rPr lang="zh-CN" altLang="en-US" dirty="0" smtClean="0"/>
            <a:t>典型案例</a:t>
          </a:r>
          <a:r>
            <a:rPr lang="en-US" altLang="zh-CN" dirty="0" smtClean="0"/>
            <a:t>-</a:t>
          </a:r>
          <a:r>
            <a:rPr lang="zh-CN" altLang="en-US" dirty="0" smtClean="0"/>
            <a:t>院感建设方案</a:t>
          </a:r>
          <a:endParaRPr lang="zh-CN" altLang="en-US" dirty="0"/>
        </a:p>
      </dgm:t>
    </dgm:pt>
    <dgm:pt modelId="{86B8B2DD-CEBB-495E-93FA-A64C835A1257}" type="parTrans" cxnId="{43DD8551-F249-4F0D-8692-E8A12F966201}">
      <dgm:prSet/>
      <dgm:spPr/>
      <dgm:t>
        <a:bodyPr/>
        <a:lstStyle/>
        <a:p>
          <a:endParaRPr lang="zh-CN" altLang="en-US"/>
        </a:p>
      </dgm:t>
    </dgm:pt>
    <dgm:pt modelId="{729505D4-3BFA-40F5-9713-D64E9231D807}" type="sibTrans" cxnId="{43DD8551-F249-4F0D-8692-E8A12F966201}">
      <dgm:prSet/>
      <dgm:spPr/>
      <dgm:t>
        <a:bodyPr/>
        <a:lstStyle/>
        <a:p>
          <a:endParaRPr lang="zh-CN" altLang="en-US"/>
        </a:p>
      </dgm:t>
    </dgm:pt>
    <dgm:pt modelId="{E5522C42-AA8B-42E6-B7E1-F0C9A9A3B632}">
      <dgm:prSet/>
      <dgm:spPr>
        <a:solidFill>
          <a:schemeClr val="accent1">
            <a:lumMod val="75000"/>
          </a:schemeClr>
        </a:solidFill>
      </dgm:spPr>
      <dgm:t>
        <a:bodyPr/>
        <a:lstStyle/>
        <a:p>
          <a:r>
            <a:rPr lang="zh-CN" altLang="en-US" dirty="0" smtClean="0"/>
            <a:t>信息平台建设阶段规划</a:t>
          </a:r>
          <a:endParaRPr lang="zh-CN" altLang="en-US" dirty="0"/>
        </a:p>
      </dgm:t>
    </dgm:pt>
    <dgm:pt modelId="{DE88D4EB-D2E7-47F0-ACC8-387CB294407C}" type="sibTrans" cxnId="{3604473B-CC34-4FDD-A527-E0DBECCDB276}">
      <dgm:prSet/>
      <dgm:spPr/>
      <dgm:t>
        <a:bodyPr/>
        <a:lstStyle/>
        <a:p>
          <a:endParaRPr lang="zh-CN" altLang="en-US"/>
        </a:p>
      </dgm:t>
    </dgm:pt>
    <dgm:pt modelId="{08B7B815-2874-4370-BE2E-22BF6705C91B}" type="parTrans" cxnId="{3604473B-CC34-4FDD-A527-E0DBECCDB276}">
      <dgm:prSet/>
      <dgm:spPr/>
      <dgm:t>
        <a:bodyPr/>
        <a:lstStyle/>
        <a:p>
          <a:endParaRPr lang="zh-CN" altLang="en-US"/>
        </a:p>
      </dgm:t>
    </dgm:pt>
    <dgm:pt modelId="{051D42C5-4087-459B-AA89-FEE708BFEB76}">
      <dgm:prSet/>
      <dgm:spPr/>
      <dgm:t>
        <a:bodyPr/>
        <a:lstStyle/>
        <a:p>
          <a:r>
            <a:rPr lang="zh-CN" altLang="en-US" dirty="0" smtClean="0"/>
            <a:t>信息平台整体建设方案</a:t>
          </a:r>
          <a:endParaRPr lang="zh-CN" altLang="en-US" dirty="0"/>
        </a:p>
      </dgm:t>
    </dgm:pt>
    <dgm:pt modelId="{324C5CE3-6932-48AF-963C-764DDE99189C}" type="sibTrans" cxnId="{BD7A295C-0A4E-4A8D-AE22-3D1A8678F58B}">
      <dgm:prSet/>
      <dgm:spPr/>
      <dgm:t>
        <a:bodyPr/>
        <a:lstStyle/>
        <a:p>
          <a:endParaRPr lang="zh-CN" altLang="en-US"/>
        </a:p>
      </dgm:t>
    </dgm:pt>
    <dgm:pt modelId="{C2FD8FA0-AC69-4F23-8774-C93AD1AA46DD}" type="parTrans" cxnId="{BD7A295C-0A4E-4A8D-AE22-3D1A8678F58B}">
      <dgm:prSet/>
      <dgm:spPr/>
      <dgm:t>
        <a:bodyPr/>
        <a:lstStyle/>
        <a:p>
          <a:endParaRPr lang="zh-CN" altLang="en-US"/>
        </a:p>
      </dgm:t>
    </dgm:pt>
    <dgm:pt modelId="{91D3B56D-E59A-4120-AA07-CA59C05F2042}" type="pres">
      <dgm:prSet presAssocID="{B9B1A1D5-819D-4268-9C01-054E222D91FC}" presName="linear" presStyleCnt="0">
        <dgm:presLayoutVars>
          <dgm:dir/>
          <dgm:animLvl val="lvl"/>
          <dgm:resizeHandles val="exact"/>
        </dgm:presLayoutVars>
      </dgm:prSet>
      <dgm:spPr/>
      <dgm:t>
        <a:bodyPr/>
        <a:lstStyle/>
        <a:p>
          <a:endParaRPr lang="zh-CN" altLang="en-US"/>
        </a:p>
      </dgm:t>
    </dgm:pt>
    <dgm:pt modelId="{66687DDB-30E5-48BE-AE8B-4680CC73753C}" type="pres">
      <dgm:prSet presAssocID="{051D42C5-4087-459B-AA89-FEE708BFEB76}" presName="parentLin" presStyleCnt="0"/>
      <dgm:spPr/>
    </dgm:pt>
    <dgm:pt modelId="{88799ED0-9138-4741-B972-6AE34B9AB946}" type="pres">
      <dgm:prSet presAssocID="{051D42C5-4087-459B-AA89-FEE708BFEB76}" presName="parentLeftMargin" presStyleLbl="node1" presStyleIdx="0" presStyleCnt="4"/>
      <dgm:spPr/>
      <dgm:t>
        <a:bodyPr/>
        <a:lstStyle/>
        <a:p>
          <a:endParaRPr lang="zh-CN" altLang="en-US"/>
        </a:p>
      </dgm:t>
    </dgm:pt>
    <dgm:pt modelId="{BD0BA8D9-557D-415E-9087-05524C807722}" type="pres">
      <dgm:prSet presAssocID="{051D42C5-4087-459B-AA89-FEE708BFEB76}" presName="parentText" presStyleLbl="node1" presStyleIdx="0" presStyleCnt="4">
        <dgm:presLayoutVars>
          <dgm:chMax val="0"/>
          <dgm:bulletEnabled val="1"/>
        </dgm:presLayoutVars>
      </dgm:prSet>
      <dgm:spPr/>
      <dgm:t>
        <a:bodyPr/>
        <a:lstStyle/>
        <a:p>
          <a:endParaRPr lang="zh-CN" altLang="en-US"/>
        </a:p>
      </dgm:t>
    </dgm:pt>
    <dgm:pt modelId="{A0F19D1C-FE31-4AAD-B8E2-028C9280526A}" type="pres">
      <dgm:prSet presAssocID="{051D42C5-4087-459B-AA89-FEE708BFEB76}" presName="negativeSpace" presStyleCnt="0"/>
      <dgm:spPr/>
    </dgm:pt>
    <dgm:pt modelId="{EA99155B-F656-481D-98B5-39E7322B07C3}" type="pres">
      <dgm:prSet presAssocID="{051D42C5-4087-459B-AA89-FEE708BFEB76}" presName="childText" presStyleLbl="conFgAcc1" presStyleIdx="0" presStyleCnt="4">
        <dgm:presLayoutVars>
          <dgm:bulletEnabled val="1"/>
        </dgm:presLayoutVars>
      </dgm:prSet>
      <dgm:spPr>
        <a:ln>
          <a:solidFill>
            <a:schemeClr val="tx2">
              <a:lumMod val="60000"/>
              <a:lumOff val="40000"/>
            </a:schemeClr>
          </a:solidFill>
          <a:prstDash val="sysDot"/>
        </a:ln>
      </dgm:spPr>
      <dgm:t>
        <a:bodyPr/>
        <a:lstStyle/>
        <a:p>
          <a:endParaRPr lang="zh-CN" altLang="en-US"/>
        </a:p>
      </dgm:t>
    </dgm:pt>
    <dgm:pt modelId="{6E55922B-0EE7-48CC-BBF6-8DBA867610C3}" type="pres">
      <dgm:prSet presAssocID="{324C5CE3-6932-48AF-963C-764DDE99189C}" presName="spaceBetweenRectangles" presStyleCnt="0"/>
      <dgm:spPr/>
    </dgm:pt>
    <dgm:pt modelId="{99204728-DE26-4938-9FA3-74F7FA318AF8}" type="pres">
      <dgm:prSet presAssocID="{E5522C42-AA8B-42E6-B7E1-F0C9A9A3B632}" presName="parentLin" presStyleCnt="0"/>
      <dgm:spPr/>
    </dgm:pt>
    <dgm:pt modelId="{B025D6B3-6D71-4A99-87C6-721E0F693B0C}" type="pres">
      <dgm:prSet presAssocID="{E5522C42-AA8B-42E6-B7E1-F0C9A9A3B632}" presName="parentLeftMargin" presStyleLbl="node1" presStyleIdx="0" presStyleCnt="4"/>
      <dgm:spPr/>
      <dgm:t>
        <a:bodyPr/>
        <a:lstStyle/>
        <a:p>
          <a:endParaRPr lang="zh-CN" altLang="en-US"/>
        </a:p>
      </dgm:t>
    </dgm:pt>
    <dgm:pt modelId="{962A55E0-C9AD-49F1-B73F-B4623B66A75C}" type="pres">
      <dgm:prSet presAssocID="{E5522C42-AA8B-42E6-B7E1-F0C9A9A3B632}" presName="parentText" presStyleLbl="node1" presStyleIdx="1" presStyleCnt="4">
        <dgm:presLayoutVars>
          <dgm:chMax val="0"/>
          <dgm:bulletEnabled val="1"/>
        </dgm:presLayoutVars>
      </dgm:prSet>
      <dgm:spPr/>
      <dgm:t>
        <a:bodyPr/>
        <a:lstStyle/>
        <a:p>
          <a:endParaRPr lang="zh-CN" altLang="en-US"/>
        </a:p>
      </dgm:t>
    </dgm:pt>
    <dgm:pt modelId="{6B745A0A-DA18-4167-8394-2A4E70D1F2D3}" type="pres">
      <dgm:prSet presAssocID="{E5522C42-AA8B-42E6-B7E1-F0C9A9A3B632}" presName="negativeSpace" presStyleCnt="0"/>
      <dgm:spPr/>
    </dgm:pt>
    <dgm:pt modelId="{22D08CEC-BEAC-4F10-8DC3-99886849208C}" type="pres">
      <dgm:prSet presAssocID="{E5522C42-AA8B-42E6-B7E1-F0C9A9A3B632}" presName="childText" presStyleLbl="conFgAcc1" presStyleIdx="1" presStyleCnt="4">
        <dgm:presLayoutVars>
          <dgm:bulletEnabled val="1"/>
        </dgm:presLayoutVars>
        <dgm:style>
          <a:lnRef idx="2">
            <a:schemeClr val="accent1"/>
          </a:lnRef>
          <a:fillRef idx="1">
            <a:schemeClr val="lt1"/>
          </a:fillRef>
          <a:effectRef idx="0">
            <a:schemeClr val="accent1"/>
          </a:effectRef>
          <a:fontRef idx="minor">
            <a:schemeClr val="dk1"/>
          </a:fontRef>
        </dgm:style>
      </dgm:prSet>
      <dgm:spPr>
        <a:ln>
          <a:prstDash val="solid"/>
        </a:ln>
      </dgm:spPr>
      <dgm:t>
        <a:bodyPr/>
        <a:lstStyle/>
        <a:p>
          <a:endParaRPr lang="zh-CN" altLang="en-US"/>
        </a:p>
      </dgm:t>
    </dgm:pt>
    <dgm:pt modelId="{F574F5F4-5EFB-4E46-9E0B-98AF6CCC3688}" type="pres">
      <dgm:prSet presAssocID="{DE88D4EB-D2E7-47F0-ACC8-387CB294407C}" presName="spaceBetweenRectangles" presStyleCnt="0"/>
      <dgm:spPr/>
    </dgm:pt>
    <dgm:pt modelId="{A2503615-DE3E-4BF4-BF0D-BCDABBE5324C}" type="pres">
      <dgm:prSet presAssocID="{F7A1578C-0925-485C-997B-9CCBB23FB667}" presName="parentLin" presStyleCnt="0"/>
      <dgm:spPr/>
    </dgm:pt>
    <dgm:pt modelId="{26580250-2BD7-4B2F-9DA0-D676C0A008F5}" type="pres">
      <dgm:prSet presAssocID="{F7A1578C-0925-485C-997B-9CCBB23FB667}" presName="parentLeftMargin" presStyleLbl="node1" presStyleIdx="1" presStyleCnt="4"/>
      <dgm:spPr/>
      <dgm:t>
        <a:bodyPr/>
        <a:lstStyle/>
        <a:p>
          <a:endParaRPr lang="zh-CN" altLang="en-US"/>
        </a:p>
      </dgm:t>
    </dgm:pt>
    <dgm:pt modelId="{5294477B-840F-4BA1-A15D-C56C886A1407}" type="pres">
      <dgm:prSet presAssocID="{F7A1578C-0925-485C-997B-9CCBB23FB667}" presName="parentText" presStyleLbl="node1" presStyleIdx="2" presStyleCnt="4">
        <dgm:presLayoutVars>
          <dgm:chMax val="0"/>
          <dgm:bulletEnabled val="1"/>
        </dgm:presLayoutVars>
      </dgm:prSet>
      <dgm:spPr/>
      <dgm:t>
        <a:bodyPr/>
        <a:lstStyle/>
        <a:p>
          <a:endParaRPr lang="zh-CN" altLang="en-US"/>
        </a:p>
      </dgm:t>
    </dgm:pt>
    <dgm:pt modelId="{B1940B59-74EE-48E1-B340-9BA920903B2D}" type="pres">
      <dgm:prSet presAssocID="{F7A1578C-0925-485C-997B-9CCBB23FB667}" presName="negativeSpace" presStyleCnt="0"/>
      <dgm:spPr/>
    </dgm:pt>
    <dgm:pt modelId="{4D9B6518-A582-449A-BD63-59D2DCC78461}" type="pres">
      <dgm:prSet presAssocID="{F7A1578C-0925-485C-997B-9CCBB23FB667}" presName="childText" presStyleLbl="conFgAcc1" presStyleIdx="2" presStyleCnt="4">
        <dgm:presLayoutVars>
          <dgm:bulletEnabled val="1"/>
        </dgm:presLayoutVars>
        <dgm:style>
          <a:lnRef idx="2">
            <a:schemeClr val="accent1"/>
          </a:lnRef>
          <a:fillRef idx="1">
            <a:schemeClr val="lt1"/>
          </a:fillRef>
          <a:effectRef idx="0">
            <a:schemeClr val="accent1"/>
          </a:effectRef>
          <a:fontRef idx="minor">
            <a:schemeClr val="dk1"/>
          </a:fontRef>
        </dgm:style>
      </dgm:prSet>
      <dgm:spPr>
        <a:ln>
          <a:prstDash val="sysDot"/>
        </a:ln>
      </dgm:spPr>
      <dgm:t>
        <a:bodyPr/>
        <a:lstStyle/>
        <a:p>
          <a:endParaRPr lang="zh-CN" altLang="en-US"/>
        </a:p>
      </dgm:t>
    </dgm:pt>
    <dgm:pt modelId="{525D013B-7C48-44ED-8923-024454D1B8BC}" type="pres">
      <dgm:prSet presAssocID="{AC17E028-B96A-444A-9877-286720AAEED7}" presName="spaceBetweenRectangles" presStyleCnt="0"/>
      <dgm:spPr/>
    </dgm:pt>
    <dgm:pt modelId="{720727F5-2238-4E29-9770-5F43B8225890}" type="pres">
      <dgm:prSet presAssocID="{DAFAD7D2-B4CF-4064-9657-4DB5A609BE0A}" presName="parentLin" presStyleCnt="0"/>
      <dgm:spPr/>
    </dgm:pt>
    <dgm:pt modelId="{B5E2557B-F52A-40AD-AE29-5AD424C48060}" type="pres">
      <dgm:prSet presAssocID="{DAFAD7D2-B4CF-4064-9657-4DB5A609BE0A}" presName="parentLeftMargin" presStyleLbl="node1" presStyleIdx="2" presStyleCnt="4"/>
      <dgm:spPr/>
      <dgm:t>
        <a:bodyPr/>
        <a:lstStyle/>
        <a:p>
          <a:endParaRPr lang="zh-CN" altLang="en-US"/>
        </a:p>
      </dgm:t>
    </dgm:pt>
    <dgm:pt modelId="{3F11F460-580B-4116-8F9E-B083CBC94583}" type="pres">
      <dgm:prSet presAssocID="{DAFAD7D2-B4CF-4064-9657-4DB5A609BE0A}" presName="parentText" presStyleLbl="node1" presStyleIdx="3" presStyleCnt="4">
        <dgm:presLayoutVars>
          <dgm:chMax val="0"/>
          <dgm:bulletEnabled val="1"/>
        </dgm:presLayoutVars>
      </dgm:prSet>
      <dgm:spPr/>
      <dgm:t>
        <a:bodyPr/>
        <a:lstStyle/>
        <a:p>
          <a:endParaRPr lang="zh-CN" altLang="en-US"/>
        </a:p>
      </dgm:t>
    </dgm:pt>
    <dgm:pt modelId="{9D5435E9-5A94-40D4-ACF5-30A6060A3A57}" type="pres">
      <dgm:prSet presAssocID="{DAFAD7D2-B4CF-4064-9657-4DB5A609BE0A}" presName="negativeSpace" presStyleCnt="0"/>
      <dgm:spPr/>
    </dgm:pt>
    <dgm:pt modelId="{52ACD557-8884-4C9B-A65A-2F3A5A2E912F}" type="pres">
      <dgm:prSet presAssocID="{DAFAD7D2-B4CF-4064-9657-4DB5A609BE0A}" presName="childText" presStyleLbl="conFgAcc1" presStyleIdx="3" presStyleCnt="4">
        <dgm:presLayoutVars>
          <dgm:bulletEnabled val="1"/>
        </dgm:presLayoutVars>
      </dgm:prSet>
      <dgm:spPr>
        <a:ln>
          <a:solidFill>
            <a:schemeClr val="tx2">
              <a:lumMod val="60000"/>
              <a:lumOff val="40000"/>
            </a:schemeClr>
          </a:solidFill>
          <a:prstDash val="sysDot"/>
        </a:ln>
      </dgm:spPr>
      <dgm:t>
        <a:bodyPr/>
        <a:lstStyle/>
        <a:p>
          <a:endParaRPr lang="zh-CN" altLang="en-US"/>
        </a:p>
      </dgm:t>
    </dgm:pt>
  </dgm:ptLst>
  <dgm:cxnLst>
    <dgm:cxn modelId="{48EA8CB2-F446-40F2-84E6-3450B193E3D2}" type="presOf" srcId="{DAFAD7D2-B4CF-4064-9657-4DB5A609BE0A}" destId="{B5E2557B-F52A-40AD-AE29-5AD424C48060}" srcOrd="0" destOrd="0" presId="urn:microsoft.com/office/officeart/2005/8/layout/list1"/>
    <dgm:cxn modelId="{1EA9A191-F5BB-4E46-8F04-BDE5AEC5B209}" type="presOf" srcId="{DAFAD7D2-B4CF-4064-9657-4DB5A609BE0A}" destId="{3F11F460-580B-4116-8F9E-B083CBC94583}" srcOrd="1" destOrd="0" presId="urn:microsoft.com/office/officeart/2005/8/layout/list1"/>
    <dgm:cxn modelId="{48323CF6-B9B9-4235-B64C-5DDC21664C47}" type="presOf" srcId="{051D42C5-4087-459B-AA89-FEE708BFEB76}" destId="{BD0BA8D9-557D-415E-9087-05524C807722}" srcOrd="1" destOrd="0" presId="urn:microsoft.com/office/officeart/2005/8/layout/list1"/>
    <dgm:cxn modelId="{8AF10013-92B2-46DB-8F88-5224AD571F62}" srcId="{B9B1A1D5-819D-4268-9C01-054E222D91FC}" destId="{F7A1578C-0925-485C-997B-9CCBB23FB667}" srcOrd="2" destOrd="0" parTransId="{4A6A4E6B-D477-4E46-A05B-416DCEAF241F}" sibTransId="{AC17E028-B96A-444A-9877-286720AAEED7}"/>
    <dgm:cxn modelId="{B72EC5B2-01A9-4452-9DE7-598644BC71B5}" type="presOf" srcId="{E5522C42-AA8B-42E6-B7E1-F0C9A9A3B632}" destId="{962A55E0-C9AD-49F1-B73F-B4623B66A75C}" srcOrd="1" destOrd="0" presId="urn:microsoft.com/office/officeart/2005/8/layout/list1"/>
    <dgm:cxn modelId="{F6EFF386-6122-45E9-AA5E-664EF0F03917}" type="presOf" srcId="{F7A1578C-0925-485C-997B-9CCBB23FB667}" destId="{26580250-2BD7-4B2F-9DA0-D676C0A008F5}" srcOrd="0" destOrd="0" presId="urn:microsoft.com/office/officeart/2005/8/layout/list1"/>
    <dgm:cxn modelId="{3604473B-CC34-4FDD-A527-E0DBECCDB276}" srcId="{B9B1A1D5-819D-4268-9C01-054E222D91FC}" destId="{E5522C42-AA8B-42E6-B7E1-F0C9A9A3B632}" srcOrd="1" destOrd="0" parTransId="{08B7B815-2874-4370-BE2E-22BF6705C91B}" sibTransId="{DE88D4EB-D2E7-47F0-ACC8-387CB294407C}"/>
    <dgm:cxn modelId="{5907C56B-406D-400A-96D6-58B0A0998534}" type="presOf" srcId="{051D42C5-4087-459B-AA89-FEE708BFEB76}" destId="{88799ED0-9138-4741-B972-6AE34B9AB946}" srcOrd="0" destOrd="0" presId="urn:microsoft.com/office/officeart/2005/8/layout/list1"/>
    <dgm:cxn modelId="{BD7A295C-0A4E-4A8D-AE22-3D1A8678F58B}" srcId="{B9B1A1D5-819D-4268-9C01-054E222D91FC}" destId="{051D42C5-4087-459B-AA89-FEE708BFEB76}" srcOrd="0" destOrd="0" parTransId="{C2FD8FA0-AC69-4F23-8774-C93AD1AA46DD}" sibTransId="{324C5CE3-6932-48AF-963C-764DDE99189C}"/>
    <dgm:cxn modelId="{A1A98C0C-94E5-4C60-B3A9-2FD7228C9539}" type="presOf" srcId="{B9B1A1D5-819D-4268-9C01-054E222D91FC}" destId="{91D3B56D-E59A-4120-AA07-CA59C05F2042}" srcOrd="0" destOrd="0" presId="urn:microsoft.com/office/officeart/2005/8/layout/list1"/>
    <dgm:cxn modelId="{626A944D-C19B-469B-B8CA-42B1339EFF01}" type="presOf" srcId="{F7A1578C-0925-485C-997B-9CCBB23FB667}" destId="{5294477B-840F-4BA1-A15D-C56C886A1407}" srcOrd="1" destOrd="0" presId="urn:microsoft.com/office/officeart/2005/8/layout/list1"/>
    <dgm:cxn modelId="{43DD8551-F249-4F0D-8692-E8A12F966201}" srcId="{B9B1A1D5-819D-4268-9C01-054E222D91FC}" destId="{DAFAD7D2-B4CF-4064-9657-4DB5A609BE0A}" srcOrd="3" destOrd="0" parTransId="{86B8B2DD-CEBB-495E-93FA-A64C835A1257}" sibTransId="{729505D4-3BFA-40F5-9713-D64E9231D807}"/>
    <dgm:cxn modelId="{780EB4E6-9701-4105-BB62-7824544E5CCF}" type="presOf" srcId="{E5522C42-AA8B-42E6-B7E1-F0C9A9A3B632}" destId="{B025D6B3-6D71-4A99-87C6-721E0F693B0C}" srcOrd="0" destOrd="0" presId="urn:microsoft.com/office/officeart/2005/8/layout/list1"/>
    <dgm:cxn modelId="{BA10EAC6-026C-44FC-B3BD-598D70B8F70F}" type="presParOf" srcId="{91D3B56D-E59A-4120-AA07-CA59C05F2042}" destId="{66687DDB-30E5-48BE-AE8B-4680CC73753C}" srcOrd="0" destOrd="0" presId="urn:microsoft.com/office/officeart/2005/8/layout/list1"/>
    <dgm:cxn modelId="{876FDB13-8EC0-41A2-9119-C5BFB59B62A7}" type="presParOf" srcId="{66687DDB-30E5-48BE-AE8B-4680CC73753C}" destId="{88799ED0-9138-4741-B972-6AE34B9AB946}" srcOrd="0" destOrd="0" presId="urn:microsoft.com/office/officeart/2005/8/layout/list1"/>
    <dgm:cxn modelId="{3C8D95CC-198A-4045-8936-D7F8D7D4E0E0}" type="presParOf" srcId="{66687DDB-30E5-48BE-AE8B-4680CC73753C}" destId="{BD0BA8D9-557D-415E-9087-05524C807722}" srcOrd="1" destOrd="0" presId="urn:microsoft.com/office/officeart/2005/8/layout/list1"/>
    <dgm:cxn modelId="{95E67761-2C27-419F-AB41-E62E9499EEE1}" type="presParOf" srcId="{91D3B56D-E59A-4120-AA07-CA59C05F2042}" destId="{A0F19D1C-FE31-4AAD-B8E2-028C9280526A}" srcOrd="1" destOrd="0" presId="urn:microsoft.com/office/officeart/2005/8/layout/list1"/>
    <dgm:cxn modelId="{8CACC1E0-3AB8-4A96-83BB-5CB4E976A5B9}" type="presParOf" srcId="{91D3B56D-E59A-4120-AA07-CA59C05F2042}" destId="{EA99155B-F656-481D-98B5-39E7322B07C3}" srcOrd="2" destOrd="0" presId="urn:microsoft.com/office/officeart/2005/8/layout/list1"/>
    <dgm:cxn modelId="{51345DC6-7004-474D-986E-9B4C66BD5919}" type="presParOf" srcId="{91D3B56D-E59A-4120-AA07-CA59C05F2042}" destId="{6E55922B-0EE7-48CC-BBF6-8DBA867610C3}" srcOrd="3" destOrd="0" presId="urn:microsoft.com/office/officeart/2005/8/layout/list1"/>
    <dgm:cxn modelId="{95652850-7C61-4474-8925-2B757D582F06}" type="presParOf" srcId="{91D3B56D-E59A-4120-AA07-CA59C05F2042}" destId="{99204728-DE26-4938-9FA3-74F7FA318AF8}" srcOrd="4" destOrd="0" presId="urn:microsoft.com/office/officeart/2005/8/layout/list1"/>
    <dgm:cxn modelId="{9BEF72A6-8BE4-435A-ABFD-04B607DC9A51}" type="presParOf" srcId="{99204728-DE26-4938-9FA3-74F7FA318AF8}" destId="{B025D6B3-6D71-4A99-87C6-721E0F693B0C}" srcOrd="0" destOrd="0" presId="urn:microsoft.com/office/officeart/2005/8/layout/list1"/>
    <dgm:cxn modelId="{8036AB31-1774-46AE-AEDD-BE79ABD14890}" type="presParOf" srcId="{99204728-DE26-4938-9FA3-74F7FA318AF8}" destId="{962A55E0-C9AD-49F1-B73F-B4623B66A75C}" srcOrd="1" destOrd="0" presId="urn:microsoft.com/office/officeart/2005/8/layout/list1"/>
    <dgm:cxn modelId="{C7ADAFD6-B28F-4C65-B658-4E988415453E}" type="presParOf" srcId="{91D3B56D-E59A-4120-AA07-CA59C05F2042}" destId="{6B745A0A-DA18-4167-8394-2A4E70D1F2D3}" srcOrd="5" destOrd="0" presId="urn:microsoft.com/office/officeart/2005/8/layout/list1"/>
    <dgm:cxn modelId="{5F30433E-2A76-4F33-830E-66B250F2C3F2}" type="presParOf" srcId="{91D3B56D-E59A-4120-AA07-CA59C05F2042}" destId="{22D08CEC-BEAC-4F10-8DC3-99886849208C}" srcOrd="6" destOrd="0" presId="urn:microsoft.com/office/officeart/2005/8/layout/list1"/>
    <dgm:cxn modelId="{196FA4E7-325A-4DCF-9D43-4AAD14043FA5}" type="presParOf" srcId="{91D3B56D-E59A-4120-AA07-CA59C05F2042}" destId="{F574F5F4-5EFB-4E46-9E0B-98AF6CCC3688}" srcOrd="7" destOrd="0" presId="urn:microsoft.com/office/officeart/2005/8/layout/list1"/>
    <dgm:cxn modelId="{A2BEFE7C-8B33-4ECA-A412-5EB6D7A2316C}" type="presParOf" srcId="{91D3B56D-E59A-4120-AA07-CA59C05F2042}" destId="{A2503615-DE3E-4BF4-BF0D-BCDABBE5324C}" srcOrd="8" destOrd="0" presId="urn:microsoft.com/office/officeart/2005/8/layout/list1"/>
    <dgm:cxn modelId="{E3DE9530-95CD-4189-9A23-F37F2A3162FE}" type="presParOf" srcId="{A2503615-DE3E-4BF4-BF0D-BCDABBE5324C}" destId="{26580250-2BD7-4B2F-9DA0-D676C0A008F5}" srcOrd="0" destOrd="0" presId="urn:microsoft.com/office/officeart/2005/8/layout/list1"/>
    <dgm:cxn modelId="{C006646D-1C36-40F9-B531-6AB8F5C5FA8D}" type="presParOf" srcId="{A2503615-DE3E-4BF4-BF0D-BCDABBE5324C}" destId="{5294477B-840F-4BA1-A15D-C56C886A1407}" srcOrd="1" destOrd="0" presId="urn:microsoft.com/office/officeart/2005/8/layout/list1"/>
    <dgm:cxn modelId="{D932C715-2806-4AF1-9E83-E7CA25552AA4}" type="presParOf" srcId="{91D3B56D-E59A-4120-AA07-CA59C05F2042}" destId="{B1940B59-74EE-48E1-B340-9BA920903B2D}" srcOrd="9" destOrd="0" presId="urn:microsoft.com/office/officeart/2005/8/layout/list1"/>
    <dgm:cxn modelId="{F5EA1526-1D89-4EA3-BC4B-F84E4126024A}" type="presParOf" srcId="{91D3B56D-E59A-4120-AA07-CA59C05F2042}" destId="{4D9B6518-A582-449A-BD63-59D2DCC78461}" srcOrd="10" destOrd="0" presId="urn:microsoft.com/office/officeart/2005/8/layout/list1"/>
    <dgm:cxn modelId="{BEAACC35-93D9-4F05-82AF-424F56A8A68E}" type="presParOf" srcId="{91D3B56D-E59A-4120-AA07-CA59C05F2042}" destId="{525D013B-7C48-44ED-8923-024454D1B8BC}" srcOrd="11" destOrd="0" presId="urn:microsoft.com/office/officeart/2005/8/layout/list1"/>
    <dgm:cxn modelId="{756B19AD-9A36-4502-9782-1DE0B8843C29}" type="presParOf" srcId="{91D3B56D-E59A-4120-AA07-CA59C05F2042}" destId="{720727F5-2238-4E29-9770-5F43B8225890}" srcOrd="12" destOrd="0" presId="urn:microsoft.com/office/officeart/2005/8/layout/list1"/>
    <dgm:cxn modelId="{297038FC-9BA8-46C5-BAD3-4E3534B04048}" type="presParOf" srcId="{720727F5-2238-4E29-9770-5F43B8225890}" destId="{B5E2557B-F52A-40AD-AE29-5AD424C48060}" srcOrd="0" destOrd="0" presId="urn:microsoft.com/office/officeart/2005/8/layout/list1"/>
    <dgm:cxn modelId="{8263287D-7D12-41E5-B92C-8751ABA5BA27}" type="presParOf" srcId="{720727F5-2238-4E29-9770-5F43B8225890}" destId="{3F11F460-580B-4116-8F9E-B083CBC94583}" srcOrd="1" destOrd="0" presId="urn:microsoft.com/office/officeart/2005/8/layout/list1"/>
    <dgm:cxn modelId="{4FE05ECA-F88E-4D8E-8381-EAE0A663571E}" type="presParOf" srcId="{91D3B56D-E59A-4120-AA07-CA59C05F2042}" destId="{9D5435E9-5A94-40D4-ACF5-30A6060A3A57}" srcOrd="13" destOrd="0" presId="urn:microsoft.com/office/officeart/2005/8/layout/list1"/>
    <dgm:cxn modelId="{79E3F0A3-A326-43BD-8E27-B0CD5E035E2A}" type="presParOf" srcId="{91D3B56D-E59A-4120-AA07-CA59C05F2042}" destId="{52ACD557-8884-4C9B-A65A-2F3A5A2E912F}"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289014-8DAE-4BBB-9265-1AABA942571E}" type="doc">
      <dgm:prSet loTypeId="urn:microsoft.com/office/officeart/2005/8/layout/cycle4" loCatId="matrix" qsTypeId="urn:microsoft.com/office/officeart/2005/8/quickstyle/simple1" qsCatId="simple" csTypeId="urn:microsoft.com/office/officeart/2005/8/colors/colorful1" csCatId="colorful" phldr="1"/>
      <dgm:spPr/>
      <dgm:t>
        <a:bodyPr/>
        <a:lstStyle/>
        <a:p>
          <a:endParaRPr lang="zh-CN" altLang="en-US"/>
        </a:p>
      </dgm:t>
    </dgm:pt>
    <dgm:pt modelId="{6299D6D2-48AA-4921-A3F4-EF9585F24F4E}">
      <dgm:prSet phldrT="[文本]" custT="1"/>
      <dgm:spPr/>
      <dgm:t>
        <a:bodyPr/>
        <a:lstStyle/>
        <a:p>
          <a:r>
            <a:rPr lang="en-US" altLang="zh-CN" sz="3200" dirty="0" smtClean="0"/>
            <a:t>Portal</a:t>
          </a:r>
          <a:endParaRPr lang="zh-CN" altLang="en-US" sz="3200" dirty="0"/>
        </a:p>
      </dgm:t>
    </dgm:pt>
    <dgm:pt modelId="{AB9BADF2-C594-4909-BA62-76DE09D2C671}" type="parTrans" cxnId="{B159B70D-DBCE-408D-B5C1-4C69FE254F22}">
      <dgm:prSet/>
      <dgm:spPr/>
      <dgm:t>
        <a:bodyPr/>
        <a:lstStyle/>
        <a:p>
          <a:endParaRPr lang="zh-CN" altLang="en-US" sz="2400"/>
        </a:p>
      </dgm:t>
    </dgm:pt>
    <dgm:pt modelId="{A4758B38-9DBF-4185-9630-F6FBE04DBEE4}" type="sibTrans" cxnId="{B159B70D-DBCE-408D-B5C1-4C69FE254F22}">
      <dgm:prSet/>
      <dgm:spPr/>
      <dgm:t>
        <a:bodyPr/>
        <a:lstStyle/>
        <a:p>
          <a:endParaRPr lang="zh-CN" altLang="en-US" sz="2400"/>
        </a:p>
      </dgm:t>
    </dgm:pt>
    <dgm:pt modelId="{72CB3291-2D82-405B-96A5-CE92862AF9FE}">
      <dgm:prSet phldrT="[文本]" custT="1"/>
      <dgm:spPr/>
      <dgm:t>
        <a:bodyPr/>
        <a:lstStyle/>
        <a:p>
          <a:r>
            <a:rPr kumimoji="0" lang="zh-CN" altLang="en-US" sz="1050" smtClean="0">
              <a:latin typeface="微软雅黑" pitchFamily="34" charset="-122"/>
              <a:ea typeface="微软雅黑" pitchFamily="34" charset="-122"/>
            </a:rPr>
            <a:t>页面展示</a:t>
          </a:r>
          <a:endParaRPr lang="zh-CN" altLang="en-US" sz="1050" dirty="0"/>
        </a:p>
      </dgm:t>
    </dgm:pt>
    <dgm:pt modelId="{A1C69C9A-39F6-460F-B119-01178AD7A137}" type="parTrans" cxnId="{3D300B72-78E2-4CE2-9206-22448505846A}">
      <dgm:prSet/>
      <dgm:spPr/>
      <dgm:t>
        <a:bodyPr/>
        <a:lstStyle/>
        <a:p>
          <a:endParaRPr lang="zh-CN" altLang="en-US" sz="2400"/>
        </a:p>
      </dgm:t>
    </dgm:pt>
    <dgm:pt modelId="{7E87627D-FB3D-4C63-9604-60A1AA986F43}" type="sibTrans" cxnId="{3D300B72-78E2-4CE2-9206-22448505846A}">
      <dgm:prSet/>
      <dgm:spPr/>
      <dgm:t>
        <a:bodyPr/>
        <a:lstStyle/>
        <a:p>
          <a:endParaRPr lang="zh-CN" altLang="en-US" sz="2400"/>
        </a:p>
      </dgm:t>
    </dgm:pt>
    <dgm:pt modelId="{42D88398-3336-4AE7-BE1F-56F2638A933D}">
      <dgm:prSet phldrT="[文本]" custT="1"/>
      <dgm:spPr/>
      <dgm:t>
        <a:bodyPr/>
        <a:lstStyle/>
        <a:p>
          <a:r>
            <a:rPr lang="en-US" altLang="zh-CN" sz="3200" dirty="0" smtClean="0"/>
            <a:t>CDSS</a:t>
          </a:r>
          <a:endParaRPr lang="zh-CN" altLang="en-US" sz="3200" dirty="0"/>
        </a:p>
      </dgm:t>
    </dgm:pt>
    <dgm:pt modelId="{163FE661-AC09-4BB0-A24E-6C2DDC06EC26}" type="parTrans" cxnId="{B5B19B4E-187C-43DB-92D9-B8688677A970}">
      <dgm:prSet/>
      <dgm:spPr/>
      <dgm:t>
        <a:bodyPr/>
        <a:lstStyle/>
        <a:p>
          <a:endParaRPr lang="zh-CN" altLang="en-US" sz="2400"/>
        </a:p>
      </dgm:t>
    </dgm:pt>
    <dgm:pt modelId="{26A7FDF8-3631-4C58-8688-5CBCBACE49B6}" type="sibTrans" cxnId="{B5B19B4E-187C-43DB-92D9-B8688677A970}">
      <dgm:prSet/>
      <dgm:spPr/>
      <dgm:t>
        <a:bodyPr/>
        <a:lstStyle/>
        <a:p>
          <a:endParaRPr lang="zh-CN" altLang="en-US" sz="2400"/>
        </a:p>
      </dgm:t>
    </dgm:pt>
    <dgm:pt modelId="{D5BA5830-4B9E-40AE-A255-E6F8ADF93EB2}">
      <dgm:prSet phldrT="[文本]" custT="1"/>
      <dgm:spPr/>
      <dgm:t>
        <a:bodyPr/>
        <a:lstStyle/>
        <a:p>
          <a:pPr marL="0" indent="0" algn="l"/>
          <a:r>
            <a:rPr kumimoji="0" lang="zh-CN" altLang="en-US" sz="1050" dirty="0" smtClean="0">
              <a:latin typeface="微软雅黑" pitchFamily="34" charset="-122"/>
              <a:ea typeface="微软雅黑" pitchFamily="34" charset="-122"/>
            </a:rPr>
            <a:t>特点：主动提醒</a:t>
          </a:r>
          <a:r>
            <a:rPr kumimoji="0" lang="en-US" altLang="zh-CN" sz="1050" dirty="0" smtClean="0">
              <a:latin typeface="微软雅黑" pitchFamily="34" charset="-122"/>
              <a:ea typeface="微软雅黑" pitchFamily="34" charset="-122"/>
            </a:rPr>
            <a:t>/</a:t>
          </a:r>
          <a:r>
            <a:rPr kumimoji="0" lang="zh-CN" altLang="en-US" sz="1050" dirty="0" smtClean="0">
              <a:latin typeface="微软雅黑" pitchFamily="34" charset="-122"/>
              <a:ea typeface="微软雅黑" pitchFamily="34" charset="-122"/>
            </a:rPr>
            <a:t>推送、辅助决策，基于规则库的应用</a:t>
          </a:r>
          <a:r>
            <a:rPr kumimoji="0" lang="en-US" altLang="zh-CN" sz="1050" dirty="0" smtClean="0">
              <a:latin typeface="微软雅黑" pitchFamily="34" charset="-122"/>
              <a:ea typeface="微软雅黑" pitchFamily="34" charset="-122"/>
            </a:rPr>
            <a:t>(</a:t>
          </a:r>
          <a:r>
            <a:rPr kumimoji="0" lang="zh-CN" altLang="en-US" sz="1050" dirty="0" smtClean="0">
              <a:latin typeface="微软雅黑" pitchFamily="34" charset="-122"/>
              <a:ea typeface="微软雅黑" pitchFamily="34" charset="-122"/>
            </a:rPr>
            <a:t>业务规则库</a:t>
          </a:r>
          <a:r>
            <a:rPr kumimoji="0" lang="en-US" altLang="zh-CN" sz="1050" dirty="0" smtClean="0">
              <a:latin typeface="微软雅黑" pitchFamily="34" charset="-122"/>
              <a:ea typeface="微软雅黑" pitchFamily="34" charset="-122"/>
            </a:rPr>
            <a:t>)</a:t>
          </a:r>
          <a:endParaRPr lang="zh-CN" altLang="en-US" sz="1050" dirty="0"/>
        </a:p>
      </dgm:t>
    </dgm:pt>
    <dgm:pt modelId="{2DB1A731-D6FD-429F-98AB-51BD40873364}" type="parTrans" cxnId="{162DB315-E707-4517-8C87-08E54146C4A9}">
      <dgm:prSet/>
      <dgm:spPr/>
      <dgm:t>
        <a:bodyPr/>
        <a:lstStyle/>
        <a:p>
          <a:endParaRPr lang="zh-CN" altLang="en-US" sz="2400"/>
        </a:p>
      </dgm:t>
    </dgm:pt>
    <dgm:pt modelId="{F8B2AC03-346B-448F-A8EB-CC60F3D89C79}" type="sibTrans" cxnId="{162DB315-E707-4517-8C87-08E54146C4A9}">
      <dgm:prSet/>
      <dgm:spPr/>
      <dgm:t>
        <a:bodyPr/>
        <a:lstStyle/>
        <a:p>
          <a:endParaRPr lang="zh-CN" altLang="en-US" sz="2400"/>
        </a:p>
      </dgm:t>
    </dgm:pt>
    <dgm:pt modelId="{978356F2-8C4D-4765-96FF-AD4C53A875A0}">
      <dgm:prSet phldrT="[文本]" custT="1"/>
      <dgm:spPr/>
      <dgm:t>
        <a:bodyPr/>
        <a:lstStyle/>
        <a:p>
          <a:r>
            <a:rPr lang="zh-CN" altLang="en-US" sz="3600" dirty="0" smtClean="0"/>
            <a:t>查询分析</a:t>
          </a:r>
          <a:endParaRPr lang="zh-CN" altLang="en-US" sz="3600" dirty="0"/>
        </a:p>
      </dgm:t>
    </dgm:pt>
    <dgm:pt modelId="{018A174F-3B26-4A7A-8D50-F5670EACB1A0}" type="parTrans" cxnId="{C0BD7E7A-7B48-421B-8984-114F839EB1B2}">
      <dgm:prSet/>
      <dgm:spPr/>
      <dgm:t>
        <a:bodyPr/>
        <a:lstStyle/>
        <a:p>
          <a:endParaRPr lang="zh-CN" altLang="en-US" sz="2400"/>
        </a:p>
      </dgm:t>
    </dgm:pt>
    <dgm:pt modelId="{FB54B10E-6E17-4266-832A-DBC331BB323E}" type="sibTrans" cxnId="{C0BD7E7A-7B48-421B-8984-114F839EB1B2}">
      <dgm:prSet/>
      <dgm:spPr/>
      <dgm:t>
        <a:bodyPr/>
        <a:lstStyle/>
        <a:p>
          <a:endParaRPr lang="zh-CN" altLang="en-US" sz="2400"/>
        </a:p>
      </dgm:t>
    </dgm:pt>
    <dgm:pt modelId="{24A6E0EB-E454-4468-9040-07BF86660817}">
      <dgm:prSet phldrT="[文本]" custT="1"/>
      <dgm:spPr/>
      <dgm:t>
        <a:bodyPr/>
        <a:lstStyle/>
        <a:p>
          <a:r>
            <a:rPr kumimoji="0" lang="zh-CN" altLang="zh-CN" sz="1050" dirty="0" smtClean="0">
              <a:latin typeface="微软雅黑" pitchFamily="34" charset="-122"/>
              <a:ea typeface="微软雅黑" pitchFamily="34" charset="-122"/>
            </a:rPr>
            <a:t>基于</a:t>
          </a:r>
          <a:r>
            <a:rPr kumimoji="0" lang="en-US" altLang="zh-CN" sz="1050" dirty="0" smtClean="0">
              <a:latin typeface="微软雅黑" pitchFamily="34" charset="-122"/>
              <a:ea typeface="微软雅黑" pitchFamily="34" charset="-122"/>
            </a:rPr>
            <a:t>CDR</a:t>
          </a:r>
          <a:r>
            <a:rPr kumimoji="0" lang="zh-CN" altLang="zh-CN" sz="1050" dirty="0" smtClean="0">
              <a:latin typeface="微软雅黑" pitchFamily="34" charset="-122"/>
              <a:ea typeface="微软雅黑" pitchFamily="34" charset="-122"/>
            </a:rPr>
            <a:t>的</a:t>
          </a:r>
          <a:r>
            <a:rPr kumimoji="0" lang="en-US" altLang="zh-CN" sz="1050" dirty="0" smtClean="0">
              <a:latin typeface="微软雅黑" pitchFamily="34" charset="-122"/>
              <a:ea typeface="微软雅黑" pitchFamily="34" charset="-122"/>
            </a:rPr>
            <a:t>952</a:t>
          </a:r>
          <a:r>
            <a:rPr kumimoji="0" lang="zh-CN" altLang="zh-CN" sz="1050" dirty="0" smtClean="0">
              <a:latin typeface="微软雅黑" pitchFamily="34" charset="-122"/>
              <a:ea typeface="微软雅黑" pitchFamily="34" charset="-122"/>
            </a:rPr>
            <a:t>个数据元，由用户</a:t>
          </a:r>
          <a:r>
            <a:rPr kumimoji="0" lang="zh-CN" altLang="en-US" sz="1050" dirty="0" smtClean="0">
              <a:latin typeface="微软雅黑" pitchFamily="34" charset="-122"/>
              <a:ea typeface="微软雅黑" pitchFamily="34" charset="-122"/>
            </a:rPr>
            <a:t>定制查询分析模型</a:t>
          </a:r>
          <a:r>
            <a:rPr kumimoji="0" lang="zh-CN" altLang="zh-CN" sz="1050" dirty="0" smtClean="0">
              <a:latin typeface="微软雅黑" pitchFamily="34" charset="-122"/>
              <a:ea typeface="微软雅黑" pitchFamily="34" charset="-122"/>
            </a:rPr>
            <a:t>，由系统进行应答</a:t>
          </a:r>
          <a:r>
            <a:rPr kumimoji="0" lang="zh-CN" altLang="en-US" sz="1050" dirty="0" smtClean="0">
              <a:latin typeface="微软雅黑" pitchFamily="34" charset="-122"/>
              <a:ea typeface="微软雅黑" pitchFamily="34" charset="-122"/>
            </a:rPr>
            <a:t>查询</a:t>
          </a:r>
          <a:endParaRPr lang="zh-CN" altLang="en-US" sz="1050" dirty="0"/>
        </a:p>
      </dgm:t>
    </dgm:pt>
    <dgm:pt modelId="{EBB234E2-A842-4714-8308-6663B2E9FCB4}" type="parTrans" cxnId="{04EC747A-426E-4187-896D-26AD4542EC35}">
      <dgm:prSet/>
      <dgm:spPr/>
      <dgm:t>
        <a:bodyPr/>
        <a:lstStyle/>
        <a:p>
          <a:endParaRPr lang="zh-CN" altLang="en-US" sz="2400"/>
        </a:p>
      </dgm:t>
    </dgm:pt>
    <dgm:pt modelId="{1B75F421-9CF0-46CA-8803-A3E87C6AA6C1}" type="sibTrans" cxnId="{04EC747A-426E-4187-896D-26AD4542EC35}">
      <dgm:prSet/>
      <dgm:spPr/>
      <dgm:t>
        <a:bodyPr/>
        <a:lstStyle/>
        <a:p>
          <a:endParaRPr lang="zh-CN" altLang="en-US" sz="2400"/>
        </a:p>
      </dgm:t>
    </dgm:pt>
    <dgm:pt modelId="{1C035CBE-07D2-4F99-8CB2-8DA79C5DFB34}">
      <dgm:prSet custT="1"/>
      <dgm:spPr/>
      <dgm:t>
        <a:bodyPr/>
        <a:lstStyle/>
        <a:p>
          <a:pPr marL="57150" indent="0" algn="l"/>
          <a:r>
            <a:rPr kumimoji="0" lang="zh-CN" altLang="en-US" sz="1050" dirty="0" smtClean="0">
              <a:latin typeface="微软雅黑" pitchFamily="34" charset="-122"/>
              <a:ea typeface="微软雅黑" pitchFamily="34" charset="-122"/>
            </a:rPr>
            <a:t>规则库</a:t>
          </a:r>
          <a:r>
            <a:rPr kumimoji="0" lang="zh-CN" altLang="zh-CN" sz="1050" dirty="0" smtClean="0">
              <a:latin typeface="微软雅黑" pitchFamily="34" charset="-122"/>
              <a:ea typeface="微软雅黑" pitchFamily="34" charset="-122"/>
            </a:rPr>
            <a:t>四要素：</a:t>
          </a:r>
          <a:r>
            <a:rPr kumimoji="0" lang="en-US" altLang="zh-CN" sz="1050" dirty="0" smtClean="0">
              <a:latin typeface="微软雅黑" pitchFamily="34" charset="-122"/>
              <a:ea typeface="微软雅黑" pitchFamily="34" charset="-122"/>
            </a:rPr>
            <a:t> </a:t>
          </a:r>
          <a:r>
            <a:rPr kumimoji="0" lang="zh-CN" altLang="zh-CN" sz="1050" dirty="0" smtClean="0">
              <a:latin typeface="微软雅黑" pitchFamily="34" charset="-122"/>
              <a:ea typeface="微软雅黑" pitchFamily="34" charset="-122"/>
            </a:rPr>
            <a:t>规则参数</a:t>
          </a:r>
          <a:r>
            <a:rPr kumimoji="0" lang="en-US" altLang="zh-CN" sz="1050" dirty="0" smtClean="0">
              <a:latin typeface="微软雅黑" pitchFamily="34" charset="-122"/>
              <a:ea typeface="微软雅黑" pitchFamily="34" charset="-122"/>
            </a:rPr>
            <a:t>\</a:t>
          </a:r>
          <a:r>
            <a:rPr kumimoji="0" lang="zh-CN" altLang="en-US" sz="1050" dirty="0" smtClean="0">
              <a:latin typeface="微软雅黑" pitchFamily="34" charset="-122"/>
              <a:ea typeface="微软雅黑" pitchFamily="34" charset="-122"/>
            </a:rPr>
            <a:t>类型</a:t>
          </a:r>
          <a:r>
            <a:rPr kumimoji="0" lang="en-US" altLang="zh-CN" sz="1050" dirty="0" smtClean="0">
              <a:latin typeface="微软雅黑" pitchFamily="34" charset="-122"/>
              <a:ea typeface="微软雅黑" pitchFamily="34" charset="-122"/>
            </a:rPr>
            <a:t>\</a:t>
          </a:r>
          <a:r>
            <a:rPr kumimoji="0" lang="zh-CN" altLang="en-US" sz="1050" dirty="0" smtClean="0">
              <a:latin typeface="微软雅黑" pitchFamily="34" charset="-122"/>
              <a:ea typeface="微软雅黑" pitchFamily="34" charset="-122"/>
            </a:rPr>
            <a:t>级别</a:t>
          </a:r>
          <a:r>
            <a:rPr kumimoji="0" lang="en-US" altLang="zh-CN" sz="1050" dirty="0" smtClean="0">
              <a:latin typeface="微软雅黑" pitchFamily="34" charset="-122"/>
              <a:ea typeface="微软雅黑" pitchFamily="34" charset="-122"/>
            </a:rPr>
            <a:t>\</a:t>
          </a:r>
          <a:r>
            <a:rPr kumimoji="0" lang="zh-CN" altLang="en-US" sz="1050" dirty="0" smtClean="0">
              <a:latin typeface="微软雅黑" pitchFamily="34" charset="-122"/>
              <a:ea typeface="微软雅黑" pitchFamily="34" charset="-122"/>
            </a:rPr>
            <a:t>执行</a:t>
          </a:r>
          <a:endParaRPr kumimoji="0" lang="zh-CN" altLang="zh-CN" sz="1050" dirty="0">
            <a:latin typeface="微软雅黑" pitchFamily="34" charset="-122"/>
            <a:ea typeface="微软雅黑" pitchFamily="34" charset="-122"/>
          </a:endParaRPr>
        </a:p>
      </dgm:t>
    </dgm:pt>
    <dgm:pt modelId="{7B0D046A-8D06-4011-8911-EBADC2A86E33}" type="parTrans" cxnId="{6A88DB9D-F7CD-46F2-AB0C-3ED6FEA31994}">
      <dgm:prSet/>
      <dgm:spPr/>
      <dgm:t>
        <a:bodyPr/>
        <a:lstStyle/>
        <a:p>
          <a:endParaRPr lang="zh-CN" altLang="en-US" sz="2400"/>
        </a:p>
      </dgm:t>
    </dgm:pt>
    <dgm:pt modelId="{D3413402-E42A-4B2B-A11E-EA30756D4C08}" type="sibTrans" cxnId="{6A88DB9D-F7CD-46F2-AB0C-3ED6FEA31994}">
      <dgm:prSet/>
      <dgm:spPr/>
      <dgm:t>
        <a:bodyPr/>
        <a:lstStyle/>
        <a:p>
          <a:endParaRPr lang="zh-CN" altLang="en-US" sz="2400"/>
        </a:p>
      </dgm:t>
    </dgm:pt>
    <dgm:pt modelId="{13A730F8-5281-41DE-A1F1-9C47882625C5}">
      <dgm:prSet custT="1"/>
      <dgm:spPr/>
      <dgm:t>
        <a:bodyPr/>
        <a:lstStyle/>
        <a:p>
          <a:r>
            <a:rPr kumimoji="0" lang="zh-CN" altLang="en-US" sz="1050" dirty="0" smtClean="0">
              <a:latin typeface="微软雅黑" pitchFamily="34" charset="-122"/>
              <a:ea typeface="微软雅黑" pitchFamily="34" charset="-122"/>
            </a:rPr>
            <a:t>可由实施人员完成查询需求的工具配置</a:t>
          </a:r>
          <a:endParaRPr kumimoji="0" lang="zh-CN" altLang="en-US" sz="1050" b="1" dirty="0">
            <a:latin typeface="微软雅黑" pitchFamily="34" charset="-122"/>
            <a:ea typeface="微软雅黑" pitchFamily="34" charset="-122"/>
          </a:endParaRPr>
        </a:p>
      </dgm:t>
    </dgm:pt>
    <dgm:pt modelId="{7B50B77A-5393-4EA7-BA4D-BDA701061360}" type="parTrans" cxnId="{771DA234-4669-4EFA-BED8-7F4A5215BA90}">
      <dgm:prSet/>
      <dgm:spPr/>
      <dgm:t>
        <a:bodyPr/>
        <a:lstStyle/>
        <a:p>
          <a:endParaRPr lang="zh-CN" altLang="en-US" sz="2400"/>
        </a:p>
      </dgm:t>
    </dgm:pt>
    <dgm:pt modelId="{AC15E0F7-7285-470E-A763-BB50B787E6C1}" type="sibTrans" cxnId="{771DA234-4669-4EFA-BED8-7F4A5215BA90}">
      <dgm:prSet/>
      <dgm:spPr/>
      <dgm:t>
        <a:bodyPr/>
        <a:lstStyle/>
        <a:p>
          <a:endParaRPr lang="zh-CN" altLang="en-US" sz="2400"/>
        </a:p>
      </dgm:t>
    </dgm:pt>
    <dgm:pt modelId="{FF55070F-2F9C-4E6A-BEA8-14081915F010}">
      <dgm:prSet custT="1"/>
      <dgm:spPr/>
      <dgm:t>
        <a:bodyPr/>
        <a:lstStyle/>
        <a:p>
          <a:r>
            <a:rPr kumimoji="0" lang="zh-CN" altLang="en-US" sz="1050" smtClean="0">
              <a:latin typeface="微软雅黑" pitchFamily="34" charset="-122"/>
              <a:ea typeface="微软雅黑" pitchFamily="34" charset="-122"/>
            </a:rPr>
            <a:t>数据提供</a:t>
          </a:r>
          <a:endParaRPr kumimoji="0" lang="zh-CN" altLang="en-US" sz="1050" dirty="0">
            <a:latin typeface="微软雅黑" pitchFamily="34" charset="-122"/>
            <a:ea typeface="微软雅黑" pitchFamily="34" charset="-122"/>
          </a:endParaRPr>
        </a:p>
      </dgm:t>
    </dgm:pt>
    <dgm:pt modelId="{57509E77-6E00-4FC1-9BE7-872B441C8F56}" type="parTrans" cxnId="{C8930088-A4FF-484C-AB4A-59DA38C52D85}">
      <dgm:prSet/>
      <dgm:spPr/>
      <dgm:t>
        <a:bodyPr/>
        <a:lstStyle/>
        <a:p>
          <a:endParaRPr lang="zh-CN" altLang="en-US" sz="2400"/>
        </a:p>
      </dgm:t>
    </dgm:pt>
    <dgm:pt modelId="{D769F01B-3011-4AC4-88CB-9824B9CE7FFF}" type="sibTrans" cxnId="{C8930088-A4FF-484C-AB4A-59DA38C52D85}">
      <dgm:prSet/>
      <dgm:spPr/>
      <dgm:t>
        <a:bodyPr/>
        <a:lstStyle/>
        <a:p>
          <a:endParaRPr lang="zh-CN" altLang="en-US" sz="2400"/>
        </a:p>
      </dgm:t>
    </dgm:pt>
    <dgm:pt modelId="{A5D06DF4-C702-4EDE-A1CC-B505DBD74D11}">
      <dgm:prSet custT="1"/>
      <dgm:spPr/>
      <dgm:t>
        <a:bodyPr/>
        <a:lstStyle/>
        <a:p>
          <a:r>
            <a:rPr kumimoji="0" lang="zh-CN" altLang="en-US" sz="1050" dirty="0" smtClean="0">
              <a:latin typeface="微软雅黑" pitchFamily="34" charset="-122"/>
              <a:ea typeface="微软雅黑" pitchFamily="34" charset="-122"/>
            </a:rPr>
            <a:t>以患者临床诊疗信息为主体，对原始数据进行展示</a:t>
          </a:r>
          <a:endParaRPr kumimoji="0" lang="zh-CN" altLang="en-US" sz="1050" dirty="0">
            <a:latin typeface="微软雅黑" pitchFamily="34" charset="-122"/>
            <a:ea typeface="微软雅黑" pitchFamily="34" charset="-122"/>
          </a:endParaRPr>
        </a:p>
      </dgm:t>
    </dgm:pt>
    <dgm:pt modelId="{088EDC74-A07F-44AA-AEFE-6E0A920D28BB}" type="parTrans" cxnId="{680F9800-300F-4FFC-8FB8-A3D8D22CFD43}">
      <dgm:prSet/>
      <dgm:spPr/>
      <dgm:t>
        <a:bodyPr/>
        <a:lstStyle/>
        <a:p>
          <a:endParaRPr lang="zh-CN" altLang="en-US" sz="2400"/>
        </a:p>
      </dgm:t>
    </dgm:pt>
    <dgm:pt modelId="{F02C5186-E900-45D0-9BD8-10E3B156D9E8}" type="sibTrans" cxnId="{680F9800-300F-4FFC-8FB8-A3D8D22CFD43}">
      <dgm:prSet/>
      <dgm:spPr/>
      <dgm:t>
        <a:bodyPr/>
        <a:lstStyle/>
        <a:p>
          <a:endParaRPr lang="zh-CN" altLang="en-US" sz="2400"/>
        </a:p>
      </dgm:t>
    </dgm:pt>
    <dgm:pt modelId="{6E6F4E29-2E1A-487B-928C-F138ED41CCCB}">
      <dgm:prSet custT="1"/>
      <dgm:spPr/>
      <dgm:t>
        <a:bodyPr/>
        <a:lstStyle/>
        <a:p>
          <a:r>
            <a:rPr lang="en-US" altLang="zh-CN" sz="3200" dirty="0" smtClean="0"/>
            <a:t>CA</a:t>
          </a:r>
          <a:endParaRPr lang="zh-CN" altLang="en-US" sz="3200" dirty="0"/>
        </a:p>
      </dgm:t>
    </dgm:pt>
    <dgm:pt modelId="{93D39EFC-FA3E-402B-BD9C-222E68364EE6}" type="parTrans" cxnId="{37016860-A05F-4BC0-BEE6-04241A39D1A8}">
      <dgm:prSet/>
      <dgm:spPr/>
      <dgm:t>
        <a:bodyPr/>
        <a:lstStyle/>
        <a:p>
          <a:endParaRPr lang="zh-CN" altLang="en-US"/>
        </a:p>
      </dgm:t>
    </dgm:pt>
    <dgm:pt modelId="{2839E1BF-445E-4A79-885C-4006302C5546}" type="sibTrans" cxnId="{37016860-A05F-4BC0-BEE6-04241A39D1A8}">
      <dgm:prSet/>
      <dgm:spPr/>
      <dgm:t>
        <a:bodyPr/>
        <a:lstStyle/>
        <a:p>
          <a:endParaRPr lang="zh-CN" altLang="en-US"/>
        </a:p>
      </dgm:t>
    </dgm:pt>
    <dgm:pt modelId="{C88C6B1F-0890-4932-B237-652A28AAAC32}">
      <dgm:prSet/>
      <dgm:spPr/>
      <dgm:t>
        <a:bodyPr/>
        <a:lstStyle/>
        <a:p>
          <a:r>
            <a:rPr lang="zh-CN" altLang="en-US" dirty="0" smtClean="0"/>
            <a:t>提供安全，效率，便于各系统访问的接口服务</a:t>
          </a:r>
          <a:endParaRPr lang="en-US" altLang="zh-CN" dirty="0" smtClean="0"/>
        </a:p>
      </dgm:t>
    </dgm:pt>
    <dgm:pt modelId="{2AD439CD-1A3B-4283-A18F-847BEC8490A0}" type="parTrans" cxnId="{6D59128A-5334-498F-BD8D-E5910BE656B9}">
      <dgm:prSet/>
      <dgm:spPr/>
      <dgm:t>
        <a:bodyPr/>
        <a:lstStyle/>
        <a:p>
          <a:endParaRPr lang="zh-CN" altLang="en-US"/>
        </a:p>
      </dgm:t>
    </dgm:pt>
    <dgm:pt modelId="{12B525F6-4A64-4932-8FEF-0C649BDBC9D3}" type="sibTrans" cxnId="{6D59128A-5334-498F-BD8D-E5910BE656B9}">
      <dgm:prSet/>
      <dgm:spPr/>
      <dgm:t>
        <a:bodyPr/>
        <a:lstStyle/>
        <a:p>
          <a:endParaRPr lang="zh-CN" altLang="en-US"/>
        </a:p>
      </dgm:t>
    </dgm:pt>
    <dgm:pt modelId="{22D137A1-6382-4403-A993-2F80D539B200}">
      <dgm:prSet/>
      <dgm:spPr/>
      <dgm:t>
        <a:bodyPr/>
        <a:lstStyle/>
        <a:p>
          <a:r>
            <a:rPr lang="zh-CN" altLang="en-US" dirty="0" smtClean="0"/>
            <a:t>要求输入输出参数，支持</a:t>
          </a:r>
          <a:r>
            <a:rPr lang="en-US" altLang="zh-CN" dirty="0" err="1" smtClean="0"/>
            <a:t>Json,XML</a:t>
          </a:r>
          <a:r>
            <a:rPr lang="zh-CN" altLang="en-US" dirty="0" smtClean="0"/>
            <a:t>格式，</a:t>
          </a:r>
          <a:r>
            <a:rPr lang="en-US" altLang="zh-CN" dirty="0" smtClean="0"/>
            <a:t>WS</a:t>
          </a:r>
          <a:r>
            <a:rPr lang="zh-CN" altLang="en-US" dirty="0" smtClean="0"/>
            <a:t>，</a:t>
          </a:r>
          <a:r>
            <a:rPr lang="en-US" altLang="zh-CN" dirty="0" smtClean="0"/>
            <a:t>Http</a:t>
          </a:r>
          <a:r>
            <a:rPr lang="zh-CN" altLang="en-US" dirty="0" smtClean="0"/>
            <a:t>实现方式</a:t>
          </a:r>
          <a:endParaRPr lang="en-US" altLang="zh-CN" dirty="0" smtClean="0"/>
        </a:p>
      </dgm:t>
    </dgm:pt>
    <dgm:pt modelId="{5963CFFD-A935-44DD-9EB0-817535B673A6}" type="parTrans" cxnId="{BCCBBBB3-B4B7-47BD-945A-B5E9E83C8B26}">
      <dgm:prSet/>
      <dgm:spPr/>
      <dgm:t>
        <a:bodyPr/>
        <a:lstStyle/>
        <a:p>
          <a:endParaRPr lang="zh-CN" altLang="en-US"/>
        </a:p>
      </dgm:t>
    </dgm:pt>
    <dgm:pt modelId="{B259255B-9615-4942-AD8E-043EADA33DE9}" type="sibTrans" cxnId="{BCCBBBB3-B4B7-47BD-945A-B5E9E83C8B26}">
      <dgm:prSet/>
      <dgm:spPr/>
      <dgm:t>
        <a:bodyPr/>
        <a:lstStyle/>
        <a:p>
          <a:endParaRPr lang="zh-CN" altLang="en-US"/>
        </a:p>
      </dgm:t>
    </dgm:pt>
    <dgm:pt modelId="{CF51A0D4-F7CE-44B5-901E-66AF1043DA90}" type="pres">
      <dgm:prSet presAssocID="{75289014-8DAE-4BBB-9265-1AABA942571E}" presName="cycleMatrixDiagram" presStyleCnt="0">
        <dgm:presLayoutVars>
          <dgm:chMax val="1"/>
          <dgm:dir/>
          <dgm:animLvl val="lvl"/>
          <dgm:resizeHandles val="exact"/>
        </dgm:presLayoutVars>
      </dgm:prSet>
      <dgm:spPr/>
      <dgm:t>
        <a:bodyPr/>
        <a:lstStyle/>
        <a:p>
          <a:endParaRPr lang="zh-CN" altLang="en-US"/>
        </a:p>
      </dgm:t>
    </dgm:pt>
    <dgm:pt modelId="{DD5D2E6B-42E0-4085-B474-97343F71116D}" type="pres">
      <dgm:prSet presAssocID="{75289014-8DAE-4BBB-9265-1AABA942571E}" presName="children" presStyleCnt="0"/>
      <dgm:spPr/>
    </dgm:pt>
    <dgm:pt modelId="{7C0E92EE-5749-426C-BA0D-0CB28E8960AD}" type="pres">
      <dgm:prSet presAssocID="{75289014-8DAE-4BBB-9265-1AABA942571E}" presName="child1group" presStyleCnt="0"/>
      <dgm:spPr/>
    </dgm:pt>
    <dgm:pt modelId="{3CED4520-E117-4AC8-BE90-A7E376B583BE}" type="pres">
      <dgm:prSet presAssocID="{75289014-8DAE-4BBB-9265-1AABA942571E}" presName="child1" presStyleLbl="bgAcc1" presStyleIdx="0" presStyleCnt="4"/>
      <dgm:spPr/>
      <dgm:t>
        <a:bodyPr/>
        <a:lstStyle/>
        <a:p>
          <a:endParaRPr lang="zh-CN" altLang="en-US"/>
        </a:p>
      </dgm:t>
    </dgm:pt>
    <dgm:pt modelId="{E365CEF3-34E9-4145-A6C7-4B2D8C938FFF}" type="pres">
      <dgm:prSet presAssocID="{75289014-8DAE-4BBB-9265-1AABA942571E}" presName="child1Text" presStyleLbl="bgAcc1" presStyleIdx="0" presStyleCnt="4">
        <dgm:presLayoutVars>
          <dgm:bulletEnabled val="1"/>
        </dgm:presLayoutVars>
      </dgm:prSet>
      <dgm:spPr/>
      <dgm:t>
        <a:bodyPr/>
        <a:lstStyle/>
        <a:p>
          <a:endParaRPr lang="zh-CN" altLang="en-US"/>
        </a:p>
      </dgm:t>
    </dgm:pt>
    <dgm:pt modelId="{2A04E310-8CD5-4C03-A5BA-0EDB0FE54497}" type="pres">
      <dgm:prSet presAssocID="{75289014-8DAE-4BBB-9265-1AABA942571E}" presName="child2group" presStyleCnt="0"/>
      <dgm:spPr/>
    </dgm:pt>
    <dgm:pt modelId="{04DFF775-7D58-4AEC-BA45-4179AAB36685}" type="pres">
      <dgm:prSet presAssocID="{75289014-8DAE-4BBB-9265-1AABA942571E}" presName="child2" presStyleLbl="bgAcc1" presStyleIdx="1" presStyleCnt="4"/>
      <dgm:spPr/>
      <dgm:t>
        <a:bodyPr/>
        <a:lstStyle/>
        <a:p>
          <a:endParaRPr lang="zh-CN" altLang="en-US"/>
        </a:p>
      </dgm:t>
    </dgm:pt>
    <dgm:pt modelId="{AA78DF45-EC45-42B9-BA28-FB40E5DF9107}" type="pres">
      <dgm:prSet presAssocID="{75289014-8DAE-4BBB-9265-1AABA942571E}" presName="child2Text" presStyleLbl="bgAcc1" presStyleIdx="1" presStyleCnt="4">
        <dgm:presLayoutVars>
          <dgm:bulletEnabled val="1"/>
        </dgm:presLayoutVars>
      </dgm:prSet>
      <dgm:spPr/>
      <dgm:t>
        <a:bodyPr/>
        <a:lstStyle/>
        <a:p>
          <a:endParaRPr lang="zh-CN" altLang="en-US"/>
        </a:p>
      </dgm:t>
    </dgm:pt>
    <dgm:pt modelId="{ED82692D-1610-45E3-B3E6-BCD2685B312D}" type="pres">
      <dgm:prSet presAssocID="{75289014-8DAE-4BBB-9265-1AABA942571E}" presName="child3group" presStyleCnt="0"/>
      <dgm:spPr/>
    </dgm:pt>
    <dgm:pt modelId="{F271022F-A65D-4E9B-B720-EB0B17C4880D}" type="pres">
      <dgm:prSet presAssocID="{75289014-8DAE-4BBB-9265-1AABA942571E}" presName="child3" presStyleLbl="bgAcc1" presStyleIdx="2" presStyleCnt="4"/>
      <dgm:spPr/>
      <dgm:t>
        <a:bodyPr/>
        <a:lstStyle/>
        <a:p>
          <a:endParaRPr lang="zh-CN" altLang="en-US"/>
        </a:p>
      </dgm:t>
    </dgm:pt>
    <dgm:pt modelId="{706EB1B2-5584-4068-8038-30391723CC0B}" type="pres">
      <dgm:prSet presAssocID="{75289014-8DAE-4BBB-9265-1AABA942571E}" presName="child3Text" presStyleLbl="bgAcc1" presStyleIdx="2" presStyleCnt="4">
        <dgm:presLayoutVars>
          <dgm:bulletEnabled val="1"/>
        </dgm:presLayoutVars>
      </dgm:prSet>
      <dgm:spPr/>
      <dgm:t>
        <a:bodyPr/>
        <a:lstStyle/>
        <a:p>
          <a:endParaRPr lang="zh-CN" altLang="en-US"/>
        </a:p>
      </dgm:t>
    </dgm:pt>
    <dgm:pt modelId="{1D14C260-2C63-4C51-B424-792EB66C321B}" type="pres">
      <dgm:prSet presAssocID="{75289014-8DAE-4BBB-9265-1AABA942571E}" presName="child4group" presStyleCnt="0"/>
      <dgm:spPr/>
    </dgm:pt>
    <dgm:pt modelId="{B4456459-0C69-4E8E-8CF8-A61DBAB51E46}" type="pres">
      <dgm:prSet presAssocID="{75289014-8DAE-4BBB-9265-1AABA942571E}" presName="child4" presStyleLbl="bgAcc1" presStyleIdx="3" presStyleCnt="4"/>
      <dgm:spPr/>
      <dgm:t>
        <a:bodyPr/>
        <a:lstStyle/>
        <a:p>
          <a:endParaRPr lang="zh-CN" altLang="en-US"/>
        </a:p>
      </dgm:t>
    </dgm:pt>
    <dgm:pt modelId="{8EA5E231-B37A-4211-AF69-077879A515C2}" type="pres">
      <dgm:prSet presAssocID="{75289014-8DAE-4BBB-9265-1AABA942571E}" presName="child4Text" presStyleLbl="bgAcc1" presStyleIdx="3" presStyleCnt="4">
        <dgm:presLayoutVars>
          <dgm:bulletEnabled val="1"/>
        </dgm:presLayoutVars>
      </dgm:prSet>
      <dgm:spPr/>
      <dgm:t>
        <a:bodyPr/>
        <a:lstStyle/>
        <a:p>
          <a:endParaRPr lang="zh-CN" altLang="en-US"/>
        </a:p>
      </dgm:t>
    </dgm:pt>
    <dgm:pt modelId="{972E3BF4-3B57-4790-9F37-E186FA2C1398}" type="pres">
      <dgm:prSet presAssocID="{75289014-8DAE-4BBB-9265-1AABA942571E}" presName="childPlaceholder" presStyleCnt="0"/>
      <dgm:spPr/>
    </dgm:pt>
    <dgm:pt modelId="{4CF18559-EB78-4C61-B949-0B660DFF79C5}" type="pres">
      <dgm:prSet presAssocID="{75289014-8DAE-4BBB-9265-1AABA942571E}" presName="circle" presStyleCnt="0"/>
      <dgm:spPr/>
    </dgm:pt>
    <dgm:pt modelId="{90DA8D87-9FFE-44D3-9FAE-5636D63B456B}" type="pres">
      <dgm:prSet presAssocID="{75289014-8DAE-4BBB-9265-1AABA942571E}" presName="quadrant1" presStyleLbl="node1" presStyleIdx="0" presStyleCnt="4">
        <dgm:presLayoutVars>
          <dgm:chMax val="1"/>
          <dgm:bulletEnabled val="1"/>
        </dgm:presLayoutVars>
      </dgm:prSet>
      <dgm:spPr/>
      <dgm:t>
        <a:bodyPr/>
        <a:lstStyle/>
        <a:p>
          <a:endParaRPr lang="zh-CN" altLang="en-US"/>
        </a:p>
      </dgm:t>
    </dgm:pt>
    <dgm:pt modelId="{48447810-8E48-4425-9602-7A12848A67FF}" type="pres">
      <dgm:prSet presAssocID="{75289014-8DAE-4BBB-9265-1AABA942571E}" presName="quadrant2" presStyleLbl="node1" presStyleIdx="1" presStyleCnt="4">
        <dgm:presLayoutVars>
          <dgm:chMax val="1"/>
          <dgm:bulletEnabled val="1"/>
        </dgm:presLayoutVars>
      </dgm:prSet>
      <dgm:spPr/>
      <dgm:t>
        <a:bodyPr/>
        <a:lstStyle/>
        <a:p>
          <a:endParaRPr lang="zh-CN" altLang="en-US"/>
        </a:p>
      </dgm:t>
    </dgm:pt>
    <dgm:pt modelId="{504F9E46-7630-4DAE-A38C-A9440FD51124}" type="pres">
      <dgm:prSet presAssocID="{75289014-8DAE-4BBB-9265-1AABA942571E}" presName="quadrant3" presStyleLbl="node1" presStyleIdx="2" presStyleCnt="4">
        <dgm:presLayoutVars>
          <dgm:chMax val="1"/>
          <dgm:bulletEnabled val="1"/>
        </dgm:presLayoutVars>
      </dgm:prSet>
      <dgm:spPr/>
      <dgm:t>
        <a:bodyPr/>
        <a:lstStyle/>
        <a:p>
          <a:endParaRPr lang="zh-CN" altLang="en-US"/>
        </a:p>
      </dgm:t>
    </dgm:pt>
    <dgm:pt modelId="{D696BFCB-7F08-471D-BE90-1AB880333657}" type="pres">
      <dgm:prSet presAssocID="{75289014-8DAE-4BBB-9265-1AABA942571E}" presName="quadrant4" presStyleLbl="node1" presStyleIdx="3" presStyleCnt="4">
        <dgm:presLayoutVars>
          <dgm:chMax val="1"/>
          <dgm:bulletEnabled val="1"/>
        </dgm:presLayoutVars>
      </dgm:prSet>
      <dgm:spPr/>
      <dgm:t>
        <a:bodyPr/>
        <a:lstStyle/>
        <a:p>
          <a:endParaRPr lang="zh-CN" altLang="en-US"/>
        </a:p>
      </dgm:t>
    </dgm:pt>
    <dgm:pt modelId="{B97CC54A-CE2A-463D-941D-ED0EC12D1604}" type="pres">
      <dgm:prSet presAssocID="{75289014-8DAE-4BBB-9265-1AABA942571E}" presName="quadrantPlaceholder" presStyleCnt="0"/>
      <dgm:spPr/>
    </dgm:pt>
    <dgm:pt modelId="{BF3AADF6-7005-4BC0-A27D-C157E417B8C9}" type="pres">
      <dgm:prSet presAssocID="{75289014-8DAE-4BBB-9265-1AABA942571E}" presName="center1" presStyleLbl="fgShp" presStyleIdx="0" presStyleCnt="2"/>
      <dgm:spPr/>
    </dgm:pt>
    <dgm:pt modelId="{73AA981A-E270-4A1C-A784-AF6A4D5DAF95}" type="pres">
      <dgm:prSet presAssocID="{75289014-8DAE-4BBB-9265-1AABA942571E}" presName="center2" presStyleLbl="fgShp" presStyleIdx="1" presStyleCnt="2"/>
      <dgm:spPr/>
    </dgm:pt>
  </dgm:ptLst>
  <dgm:cxnLst>
    <dgm:cxn modelId="{F693C37C-0FB2-42DB-9FA2-7AF497C31578}" type="presOf" srcId="{6E6F4E29-2E1A-487B-928C-F138ED41CCCB}" destId="{48447810-8E48-4425-9602-7A12848A67FF}" srcOrd="0" destOrd="0" presId="urn:microsoft.com/office/officeart/2005/8/layout/cycle4"/>
    <dgm:cxn modelId="{D7211707-9907-4A1D-A331-9FECDA60BA5D}" type="presOf" srcId="{1C035CBE-07D2-4F99-8CB2-8DA79C5DFB34}" destId="{706EB1B2-5584-4068-8038-30391723CC0B}" srcOrd="1" destOrd="1" presId="urn:microsoft.com/office/officeart/2005/8/layout/cycle4"/>
    <dgm:cxn modelId="{3D300B72-78E2-4CE2-9206-22448505846A}" srcId="{6299D6D2-48AA-4921-A3F4-EF9585F24F4E}" destId="{72CB3291-2D82-405B-96A5-CE92862AF9FE}" srcOrd="0" destOrd="0" parTransId="{A1C69C9A-39F6-460F-B119-01178AD7A137}" sibTransId="{7E87627D-FB3D-4C63-9604-60A1AA986F43}"/>
    <dgm:cxn modelId="{E5608C9D-4EA9-4036-9325-D59CEBFE822B}" type="presOf" srcId="{C88C6B1F-0890-4932-B237-652A28AAAC32}" destId="{AA78DF45-EC45-42B9-BA28-FB40E5DF9107}" srcOrd="1" destOrd="0" presId="urn:microsoft.com/office/officeart/2005/8/layout/cycle4"/>
    <dgm:cxn modelId="{6A88DB9D-F7CD-46F2-AB0C-3ED6FEA31994}" srcId="{42D88398-3336-4AE7-BE1F-56F2638A933D}" destId="{1C035CBE-07D2-4F99-8CB2-8DA79C5DFB34}" srcOrd="1" destOrd="0" parTransId="{7B0D046A-8D06-4011-8911-EBADC2A86E33}" sibTransId="{D3413402-E42A-4B2B-A11E-EA30756D4C08}"/>
    <dgm:cxn modelId="{0F989704-4A2D-4538-8546-3F76A4C875D6}" type="presOf" srcId="{22D137A1-6382-4403-A993-2F80D539B200}" destId="{AA78DF45-EC45-42B9-BA28-FB40E5DF9107}" srcOrd="1" destOrd="1" presId="urn:microsoft.com/office/officeart/2005/8/layout/cycle4"/>
    <dgm:cxn modelId="{175F82BD-4AA6-42B1-9B7C-C6E06B080CF1}" type="presOf" srcId="{978356F2-8C4D-4765-96FF-AD4C53A875A0}" destId="{D696BFCB-7F08-471D-BE90-1AB880333657}" srcOrd="0" destOrd="0" presId="urn:microsoft.com/office/officeart/2005/8/layout/cycle4"/>
    <dgm:cxn modelId="{C0496316-F1C5-45F3-A5F6-FB11AE16CA43}" type="presOf" srcId="{24A6E0EB-E454-4468-9040-07BF86660817}" destId="{8EA5E231-B37A-4211-AF69-077879A515C2}" srcOrd="1" destOrd="0" presId="urn:microsoft.com/office/officeart/2005/8/layout/cycle4"/>
    <dgm:cxn modelId="{04EC747A-426E-4187-896D-26AD4542EC35}" srcId="{978356F2-8C4D-4765-96FF-AD4C53A875A0}" destId="{24A6E0EB-E454-4468-9040-07BF86660817}" srcOrd="0" destOrd="0" parTransId="{EBB234E2-A842-4714-8308-6663B2E9FCB4}" sibTransId="{1B75F421-9CF0-46CA-8803-A3E87C6AA6C1}"/>
    <dgm:cxn modelId="{9BBEDF27-0E48-4AB3-AF51-44442E98EF68}" type="presOf" srcId="{72CB3291-2D82-405B-96A5-CE92862AF9FE}" destId="{3CED4520-E117-4AC8-BE90-A7E376B583BE}" srcOrd="0" destOrd="0" presId="urn:microsoft.com/office/officeart/2005/8/layout/cycle4"/>
    <dgm:cxn modelId="{D5CD3640-3C27-41A2-936C-AF902E09A0D4}" type="presOf" srcId="{FF55070F-2F9C-4E6A-BEA8-14081915F010}" destId="{3CED4520-E117-4AC8-BE90-A7E376B583BE}" srcOrd="0" destOrd="1" presId="urn:microsoft.com/office/officeart/2005/8/layout/cycle4"/>
    <dgm:cxn modelId="{771DA234-4669-4EFA-BED8-7F4A5215BA90}" srcId="{978356F2-8C4D-4765-96FF-AD4C53A875A0}" destId="{13A730F8-5281-41DE-A1F1-9C47882625C5}" srcOrd="1" destOrd="0" parTransId="{7B50B77A-5393-4EA7-BA4D-BDA701061360}" sibTransId="{AC15E0F7-7285-470E-A763-BB50B787E6C1}"/>
    <dgm:cxn modelId="{0370BF65-71F5-430D-A764-413C5632D6E8}" type="presOf" srcId="{75289014-8DAE-4BBB-9265-1AABA942571E}" destId="{CF51A0D4-F7CE-44B5-901E-66AF1043DA90}" srcOrd="0" destOrd="0" presId="urn:microsoft.com/office/officeart/2005/8/layout/cycle4"/>
    <dgm:cxn modelId="{37016860-A05F-4BC0-BEE6-04241A39D1A8}" srcId="{75289014-8DAE-4BBB-9265-1AABA942571E}" destId="{6E6F4E29-2E1A-487B-928C-F138ED41CCCB}" srcOrd="1" destOrd="0" parTransId="{93D39EFC-FA3E-402B-BD9C-222E68364EE6}" sibTransId="{2839E1BF-445E-4A79-885C-4006302C5546}"/>
    <dgm:cxn modelId="{B5B19B4E-187C-43DB-92D9-B8688677A970}" srcId="{75289014-8DAE-4BBB-9265-1AABA942571E}" destId="{42D88398-3336-4AE7-BE1F-56F2638A933D}" srcOrd="2" destOrd="0" parTransId="{163FE661-AC09-4BB0-A24E-6C2DDC06EC26}" sibTransId="{26A7FDF8-3631-4C58-8688-5CBCBACE49B6}"/>
    <dgm:cxn modelId="{0B0B9E0D-6470-4F67-9CEB-897457B92834}" type="presOf" srcId="{C88C6B1F-0890-4932-B237-652A28AAAC32}" destId="{04DFF775-7D58-4AEC-BA45-4179AAB36685}" srcOrd="0" destOrd="0" presId="urn:microsoft.com/office/officeart/2005/8/layout/cycle4"/>
    <dgm:cxn modelId="{DFE52C83-A7BD-404D-AE20-6BA075E21B5C}" type="presOf" srcId="{D5BA5830-4B9E-40AE-A255-E6F8ADF93EB2}" destId="{F271022F-A65D-4E9B-B720-EB0B17C4880D}" srcOrd="0" destOrd="0" presId="urn:microsoft.com/office/officeart/2005/8/layout/cycle4"/>
    <dgm:cxn modelId="{28BD0603-021A-407E-BFEF-43EA76B31849}" type="presOf" srcId="{A5D06DF4-C702-4EDE-A1CC-B505DBD74D11}" destId="{3CED4520-E117-4AC8-BE90-A7E376B583BE}" srcOrd="0" destOrd="2" presId="urn:microsoft.com/office/officeart/2005/8/layout/cycle4"/>
    <dgm:cxn modelId="{9BA8A109-FDD0-4F45-ACF7-F5EE93EA2AEE}" type="presOf" srcId="{42D88398-3336-4AE7-BE1F-56F2638A933D}" destId="{504F9E46-7630-4DAE-A38C-A9440FD51124}" srcOrd="0" destOrd="0" presId="urn:microsoft.com/office/officeart/2005/8/layout/cycle4"/>
    <dgm:cxn modelId="{B159B70D-DBCE-408D-B5C1-4C69FE254F22}" srcId="{75289014-8DAE-4BBB-9265-1AABA942571E}" destId="{6299D6D2-48AA-4921-A3F4-EF9585F24F4E}" srcOrd="0" destOrd="0" parTransId="{AB9BADF2-C594-4909-BA62-76DE09D2C671}" sibTransId="{A4758B38-9DBF-4185-9630-F6FBE04DBEE4}"/>
    <dgm:cxn modelId="{58423E59-124E-42F5-BCC4-975E71587417}" type="presOf" srcId="{6299D6D2-48AA-4921-A3F4-EF9585F24F4E}" destId="{90DA8D87-9FFE-44D3-9FAE-5636D63B456B}" srcOrd="0" destOrd="0" presId="urn:microsoft.com/office/officeart/2005/8/layout/cycle4"/>
    <dgm:cxn modelId="{D3EE9B0F-7704-4513-B038-B8AAFFFBFBC5}" type="presOf" srcId="{1C035CBE-07D2-4F99-8CB2-8DA79C5DFB34}" destId="{F271022F-A65D-4E9B-B720-EB0B17C4880D}" srcOrd="0" destOrd="1" presId="urn:microsoft.com/office/officeart/2005/8/layout/cycle4"/>
    <dgm:cxn modelId="{C8930088-A4FF-484C-AB4A-59DA38C52D85}" srcId="{6299D6D2-48AA-4921-A3F4-EF9585F24F4E}" destId="{FF55070F-2F9C-4E6A-BEA8-14081915F010}" srcOrd="1" destOrd="0" parTransId="{57509E77-6E00-4FC1-9BE7-872B441C8F56}" sibTransId="{D769F01B-3011-4AC4-88CB-9824B9CE7FFF}"/>
    <dgm:cxn modelId="{162DB315-E707-4517-8C87-08E54146C4A9}" srcId="{42D88398-3336-4AE7-BE1F-56F2638A933D}" destId="{D5BA5830-4B9E-40AE-A255-E6F8ADF93EB2}" srcOrd="0" destOrd="0" parTransId="{2DB1A731-D6FD-429F-98AB-51BD40873364}" sibTransId="{F8B2AC03-346B-448F-A8EB-CC60F3D89C79}"/>
    <dgm:cxn modelId="{6D59128A-5334-498F-BD8D-E5910BE656B9}" srcId="{6E6F4E29-2E1A-487B-928C-F138ED41CCCB}" destId="{C88C6B1F-0890-4932-B237-652A28AAAC32}" srcOrd="0" destOrd="0" parTransId="{2AD439CD-1A3B-4283-A18F-847BEC8490A0}" sibTransId="{12B525F6-4A64-4932-8FEF-0C649BDBC9D3}"/>
    <dgm:cxn modelId="{680F9800-300F-4FFC-8FB8-A3D8D22CFD43}" srcId="{6299D6D2-48AA-4921-A3F4-EF9585F24F4E}" destId="{A5D06DF4-C702-4EDE-A1CC-B505DBD74D11}" srcOrd="2" destOrd="0" parTransId="{088EDC74-A07F-44AA-AEFE-6E0A920D28BB}" sibTransId="{F02C5186-E900-45D0-9BD8-10E3B156D9E8}"/>
    <dgm:cxn modelId="{6A7063EF-225D-4762-A0A3-D2E43F2820CE}" type="presOf" srcId="{D5BA5830-4B9E-40AE-A255-E6F8ADF93EB2}" destId="{706EB1B2-5584-4068-8038-30391723CC0B}" srcOrd="1" destOrd="0" presId="urn:microsoft.com/office/officeart/2005/8/layout/cycle4"/>
    <dgm:cxn modelId="{EBF80CD3-5545-42E7-92BE-7A7FB361B027}" type="presOf" srcId="{72CB3291-2D82-405B-96A5-CE92862AF9FE}" destId="{E365CEF3-34E9-4145-A6C7-4B2D8C938FFF}" srcOrd="1" destOrd="0" presId="urn:microsoft.com/office/officeart/2005/8/layout/cycle4"/>
    <dgm:cxn modelId="{FC07172F-AB61-47D0-9463-9E70CE8B8D9F}" type="presOf" srcId="{24A6E0EB-E454-4468-9040-07BF86660817}" destId="{B4456459-0C69-4E8E-8CF8-A61DBAB51E46}" srcOrd="0" destOrd="0" presId="urn:microsoft.com/office/officeart/2005/8/layout/cycle4"/>
    <dgm:cxn modelId="{DD23BBB3-4574-4398-87CB-8AA143235E0F}" type="presOf" srcId="{13A730F8-5281-41DE-A1F1-9C47882625C5}" destId="{8EA5E231-B37A-4211-AF69-077879A515C2}" srcOrd="1" destOrd="1" presId="urn:microsoft.com/office/officeart/2005/8/layout/cycle4"/>
    <dgm:cxn modelId="{94EF9C1B-53DE-483F-AAC0-FD3E407A2E6E}" type="presOf" srcId="{A5D06DF4-C702-4EDE-A1CC-B505DBD74D11}" destId="{E365CEF3-34E9-4145-A6C7-4B2D8C938FFF}" srcOrd="1" destOrd="2" presId="urn:microsoft.com/office/officeart/2005/8/layout/cycle4"/>
    <dgm:cxn modelId="{C0BD7E7A-7B48-421B-8984-114F839EB1B2}" srcId="{75289014-8DAE-4BBB-9265-1AABA942571E}" destId="{978356F2-8C4D-4765-96FF-AD4C53A875A0}" srcOrd="3" destOrd="0" parTransId="{018A174F-3B26-4A7A-8D50-F5670EACB1A0}" sibTransId="{FB54B10E-6E17-4266-832A-DBC331BB323E}"/>
    <dgm:cxn modelId="{483A5B6A-300A-42EF-B6F3-399BAC1C8E79}" type="presOf" srcId="{22D137A1-6382-4403-A993-2F80D539B200}" destId="{04DFF775-7D58-4AEC-BA45-4179AAB36685}" srcOrd="0" destOrd="1" presId="urn:microsoft.com/office/officeart/2005/8/layout/cycle4"/>
    <dgm:cxn modelId="{1414E92B-E5A7-47BE-96D5-B30BC6DB5769}" type="presOf" srcId="{13A730F8-5281-41DE-A1F1-9C47882625C5}" destId="{B4456459-0C69-4E8E-8CF8-A61DBAB51E46}" srcOrd="0" destOrd="1" presId="urn:microsoft.com/office/officeart/2005/8/layout/cycle4"/>
    <dgm:cxn modelId="{BCCBBBB3-B4B7-47BD-945A-B5E9E83C8B26}" srcId="{6E6F4E29-2E1A-487B-928C-F138ED41CCCB}" destId="{22D137A1-6382-4403-A993-2F80D539B200}" srcOrd="1" destOrd="0" parTransId="{5963CFFD-A935-44DD-9EB0-817535B673A6}" sibTransId="{B259255B-9615-4942-AD8E-043EADA33DE9}"/>
    <dgm:cxn modelId="{A7CEA7BF-8F3B-44B8-845E-A6F8BC710DED}" type="presOf" srcId="{FF55070F-2F9C-4E6A-BEA8-14081915F010}" destId="{E365CEF3-34E9-4145-A6C7-4B2D8C938FFF}" srcOrd="1" destOrd="1" presId="urn:microsoft.com/office/officeart/2005/8/layout/cycle4"/>
    <dgm:cxn modelId="{E51316C9-EEF3-4099-8635-949FB278834F}" type="presParOf" srcId="{CF51A0D4-F7CE-44B5-901E-66AF1043DA90}" destId="{DD5D2E6B-42E0-4085-B474-97343F71116D}" srcOrd="0" destOrd="0" presId="urn:microsoft.com/office/officeart/2005/8/layout/cycle4"/>
    <dgm:cxn modelId="{073ED5DE-B867-4AED-B739-A1EE1B81008F}" type="presParOf" srcId="{DD5D2E6B-42E0-4085-B474-97343F71116D}" destId="{7C0E92EE-5749-426C-BA0D-0CB28E8960AD}" srcOrd="0" destOrd="0" presId="urn:microsoft.com/office/officeart/2005/8/layout/cycle4"/>
    <dgm:cxn modelId="{EF0B801D-6B36-461F-9C21-4420A14CD800}" type="presParOf" srcId="{7C0E92EE-5749-426C-BA0D-0CB28E8960AD}" destId="{3CED4520-E117-4AC8-BE90-A7E376B583BE}" srcOrd="0" destOrd="0" presId="urn:microsoft.com/office/officeart/2005/8/layout/cycle4"/>
    <dgm:cxn modelId="{CA5851D6-15C5-4AE3-AEF5-D36BBEEB808A}" type="presParOf" srcId="{7C0E92EE-5749-426C-BA0D-0CB28E8960AD}" destId="{E365CEF3-34E9-4145-A6C7-4B2D8C938FFF}" srcOrd="1" destOrd="0" presId="urn:microsoft.com/office/officeart/2005/8/layout/cycle4"/>
    <dgm:cxn modelId="{A780CEA5-5E5A-45DF-B987-76099FF8152D}" type="presParOf" srcId="{DD5D2E6B-42E0-4085-B474-97343F71116D}" destId="{2A04E310-8CD5-4C03-A5BA-0EDB0FE54497}" srcOrd="1" destOrd="0" presId="urn:microsoft.com/office/officeart/2005/8/layout/cycle4"/>
    <dgm:cxn modelId="{770AB836-4A67-432C-8383-5F77C192EFB1}" type="presParOf" srcId="{2A04E310-8CD5-4C03-A5BA-0EDB0FE54497}" destId="{04DFF775-7D58-4AEC-BA45-4179AAB36685}" srcOrd="0" destOrd="0" presId="urn:microsoft.com/office/officeart/2005/8/layout/cycle4"/>
    <dgm:cxn modelId="{EC89C9DE-8FC1-4FDA-8B86-A570E843237A}" type="presParOf" srcId="{2A04E310-8CD5-4C03-A5BA-0EDB0FE54497}" destId="{AA78DF45-EC45-42B9-BA28-FB40E5DF9107}" srcOrd="1" destOrd="0" presId="urn:microsoft.com/office/officeart/2005/8/layout/cycle4"/>
    <dgm:cxn modelId="{EF82401A-BFE7-4C25-9E27-6E07E78F6BAD}" type="presParOf" srcId="{DD5D2E6B-42E0-4085-B474-97343F71116D}" destId="{ED82692D-1610-45E3-B3E6-BCD2685B312D}" srcOrd="2" destOrd="0" presId="urn:microsoft.com/office/officeart/2005/8/layout/cycle4"/>
    <dgm:cxn modelId="{794DA0D8-F706-4179-A59F-4177FAF121B1}" type="presParOf" srcId="{ED82692D-1610-45E3-B3E6-BCD2685B312D}" destId="{F271022F-A65D-4E9B-B720-EB0B17C4880D}" srcOrd="0" destOrd="0" presId="urn:microsoft.com/office/officeart/2005/8/layout/cycle4"/>
    <dgm:cxn modelId="{621A4247-901F-417C-85CC-48F46F21BD9D}" type="presParOf" srcId="{ED82692D-1610-45E3-B3E6-BCD2685B312D}" destId="{706EB1B2-5584-4068-8038-30391723CC0B}" srcOrd="1" destOrd="0" presId="urn:microsoft.com/office/officeart/2005/8/layout/cycle4"/>
    <dgm:cxn modelId="{BE6030A4-8DD5-4239-AD54-5FE7C763F8E6}" type="presParOf" srcId="{DD5D2E6B-42E0-4085-B474-97343F71116D}" destId="{1D14C260-2C63-4C51-B424-792EB66C321B}" srcOrd="3" destOrd="0" presId="urn:microsoft.com/office/officeart/2005/8/layout/cycle4"/>
    <dgm:cxn modelId="{705FF24E-3AA2-4BBC-9867-2CF0BAA8F001}" type="presParOf" srcId="{1D14C260-2C63-4C51-B424-792EB66C321B}" destId="{B4456459-0C69-4E8E-8CF8-A61DBAB51E46}" srcOrd="0" destOrd="0" presId="urn:microsoft.com/office/officeart/2005/8/layout/cycle4"/>
    <dgm:cxn modelId="{7D0774F6-9838-41DE-BA1D-A33E48DD43DF}" type="presParOf" srcId="{1D14C260-2C63-4C51-B424-792EB66C321B}" destId="{8EA5E231-B37A-4211-AF69-077879A515C2}" srcOrd="1" destOrd="0" presId="urn:microsoft.com/office/officeart/2005/8/layout/cycle4"/>
    <dgm:cxn modelId="{AEADD689-1D94-48DE-900A-877C82B77AF2}" type="presParOf" srcId="{DD5D2E6B-42E0-4085-B474-97343F71116D}" destId="{972E3BF4-3B57-4790-9F37-E186FA2C1398}" srcOrd="4" destOrd="0" presId="urn:microsoft.com/office/officeart/2005/8/layout/cycle4"/>
    <dgm:cxn modelId="{287FB551-EB35-4C9D-9926-99F38D690621}" type="presParOf" srcId="{CF51A0D4-F7CE-44B5-901E-66AF1043DA90}" destId="{4CF18559-EB78-4C61-B949-0B660DFF79C5}" srcOrd="1" destOrd="0" presId="urn:microsoft.com/office/officeart/2005/8/layout/cycle4"/>
    <dgm:cxn modelId="{E1EF85F9-3300-4265-9B51-3DE9591350F4}" type="presParOf" srcId="{4CF18559-EB78-4C61-B949-0B660DFF79C5}" destId="{90DA8D87-9FFE-44D3-9FAE-5636D63B456B}" srcOrd="0" destOrd="0" presId="urn:microsoft.com/office/officeart/2005/8/layout/cycle4"/>
    <dgm:cxn modelId="{19862051-1E0E-4025-B635-D343D1C61FEB}" type="presParOf" srcId="{4CF18559-EB78-4C61-B949-0B660DFF79C5}" destId="{48447810-8E48-4425-9602-7A12848A67FF}" srcOrd="1" destOrd="0" presId="urn:microsoft.com/office/officeart/2005/8/layout/cycle4"/>
    <dgm:cxn modelId="{2A43D843-AAA2-4A5D-9732-6E0F930498F1}" type="presParOf" srcId="{4CF18559-EB78-4C61-B949-0B660DFF79C5}" destId="{504F9E46-7630-4DAE-A38C-A9440FD51124}" srcOrd="2" destOrd="0" presId="urn:microsoft.com/office/officeart/2005/8/layout/cycle4"/>
    <dgm:cxn modelId="{14B93BAB-813B-4703-BEEE-29393720A603}" type="presParOf" srcId="{4CF18559-EB78-4C61-B949-0B660DFF79C5}" destId="{D696BFCB-7F08-471D-BE90-1AB880333657}" srcOrd="3" destOrd="0" presId="urn:microsoft.com/office/officeart/2005/8/layout/cycle4"/>
    <dgm:cxn modelId="{C29E812B-7AF1-491E-A48B-8BC05DD16544}" type="presParOf" srcId="{4CF18559-EB78-4C61-B949-0B660DFF79C5}" destId="{B97CC54A-CE2A-463D-941D-ED0EC12D1604}" srcOrd="4" destOrd="0" presId="urn:microsoft.com/office/officeart/2005/8/layout/cycle4"/>
    <dgm:cxn modelId="{3006DF9E-B357-43D4-971C-8CDB35B13572}" type="presParOf" srcId="{CF51A0D4-F7CE-44B5-901E-66AF1043DA90}" destId="{BF3AADF6-7005-4BC0-A27D-C157E417B8C9}" srcOrd="2" destOrd="0" presId="urn:microsoft.com/office/officeart/2005/8/layout/cycle4"/>
    <dgm:cxn modelId="{D488C825-921D-4ED1-AA25-383CD614797D}" type="presParOf" srcId="{CF51A0D4-F7CE-44B5-901E-66AF1043DA90}" destId="{73AA981A-E270-4A1C-A784-AF6A4D5DAF95}"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B1A1D5-819D-4268-9C01-054E222D91F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DAFAD7D2-B4CF-4064-9657-4DB5A609BE0A}">
      <dgm:prSet/>
      <dgm:spPr/>
      <dgm:t>
        <a:bodyPr/>
        <a:lstStyle/>
        <a:p>
          <a:r>
            <a:rPr lang="zh-CN" altLang="en-US" dirty="0" smtClean="0"/>
            <a:t>典型案例</a:t>
          </a:r>
          <a:r>
            <a:rPr lang="en-US" altLang="zh-CN" dirty="0" smtClean="0"/>
            <a:t>-</a:t>
          </a:r>
          <a:r>
            <a:rPr lang="zh-CN" altLang="en-US" dirty="0" smtClean="0"/>
            <a:t>院感建设方案</a:t>
          </a:r>
          <a:endParaRPr lang="zh-CN" altLang="en-US" dirty="0"/>
        </a:p>
      </dgm:t>
    </dgm:pt>
    <dgm:pt modelId="{86B8B2DD-CEBB-495E-93FA-A64C835A1257}" type="parTrans" cxnId="{43DD8551-F249-4F0D-8692-E8A12F966201}">
      <dgm:prSet/>
      <dgm:spPr/>
      <dgm:t>
        <a:bodyPr/>
        <a:lstStyle/>
        <a:p>
          <a:endParaRPr lang="zh-CN" altLang="en-US"/>
        </a:p>
      </dgm:t>
    </dgm:pt>
    <dgm:pt modelId="{729505D4-3BFA-40F5-9713-D64E9231D807}" type="sibTrans" cxnId="{43DD8551-F249-4F0D-8692-E8A12F966201}">
      <dgm:prSet/>
      <dgm:spPr/>
      <dgm:t>
        <a:bodyPr/>
        <a:lstStyle/>
        <a:p>
          <a:endParaRPr lang="zh-CN" altLang="en-US"/>
        </a:p>
      </dgm:t>
    </dgm:pt>
    <dgm:pt modelId="{051D42C5-4087-459B-AA89-FEE708BFEB76}">
      <dgm:prSet/>
      <dgm:spPr/>
      <dgm:t>
        <a:bodyPr/>
        <a:lstStyle/>
        <a:p>
          <a:r>
            <a:rPr lang="zh-CN" altLang="en-US" dirty="0" smtClean="0"/>
            <a:t>信息平台整体建设方案</a:t>
          </a:r>
          <a:endParaRPr lang="zh-CN" altLang="en-US" dirty="0"/>
        </a:p>
      </dgm:t>
    </dgm:pt>
    <dgm:pt modelId="{324C5CE3-6932-48AF-963C-764DDE99189C}" type="sibTrans" cxnId="{BD7A295C-0A4E-4A8D-AE22-3D1A8678F58B}">
      <dgm:prSet/>
      <dgm:spPr/>
      <dgm:t>
        <a:bodyPr/>
        <a:lstStyle/>
        <a:p>
          <a:endParaRPr lang="zh-CN" altLang="en-US"/>
        </a:p>
      </dgm:t>
    </dgm:pt>
    <dgm:pt modelId="{C2FD8FA0-AC69-4F23-8774-C93AD1AA46DD}" type="parTrans" cxnId="{BD7A295C-0A4E-4A8D-AE22-3D1A8678F58B}">
      <dgm:prSet/>
      <dgm:spPr/>
      <dgm:t>
        <a:bodyPr/>
        <a:lstStyle/>
        <a:p>
          <a:endParaRPr lang="zh-CN" altLang="en-US"/>
        </a:p>
      </dgm:t>
    </dgm:pt>
    <dgm:pt modelId="{E806E919-F599-4B5E-9AD8-4B3EC3C0CEB5}">
      <dgm:prSet/>
      <dgm:spPr>
        <a:solidFill>
          <a:schemeClr val="accent1">
            <a:lumMod val="75000"/>
          </a:schemeClr>
        </a:solidFill>
      </dgm:spPr>
      <dgm:t>
        <a:bodyPr/>
        <a:lstStyle/>
        <a:p>
          <a:r>
            <a:rPr lang="zh-CN" altLang="en-US" dirty="0" smtClean="0"/>
            <a:t>典型案例</a:t>
          </a:r>
          <a:r>
            <a:rPr lang="en-US" altLang="zh-CN" dirty="0" smtClean="0"/>
            <a:t>-</a:t>
          </a:r>
          <a:r>
            <a:rPr lang="zh-CN" altLang="en-US" dirty="0" smtClean="0"/>
            <a:t>院感产品介绍</a:t>
          </a:r>
          <a:endParaRPr lang="zh-CN" altLang="en-US" dirty="0"/>
        </a:p>
      </dgm:t>
    </dgm:pt>
    <dgm:pt modelId="{58C06B40-E938-4C21-AF3A-B97ACDD78FDC}" type="parTrans" cxnId="{4AE03BE0-1787-4B5F-BC93-7095B52700A4}">
      <dgm:prSet/>
      <dgm:spPr/>
      <dgm:t>
        <a:bodyPr/>
        <a:lstStyle/>
        <a:p>
          <a:endParaRPr lang="zh-CN" altLang="en-US"/>
        </a:p>
      </dgm:t>
    </dgm:pt>
    <dgm:pt modelId="{2843C971-E400-466D-B6D4-D07282B5B9EC}" type="sibTrans" cxnId="{4AE03BE0-1787-4B5F-BC93-7095B52700A4}">
      <dgm:prSet/>
      <dgm:spPr/>
      <dgm:t>
        <a:bodyPr/>
        <a:lstStyle/>
        <a:p>
          <a:endParaRPr lang="zh-CN" altLang="en-US"/>
        </a:p>
      </dgm:t>
    </dgm:pt>
    <dgm:pt modelId="{110DEEA8-EDF8-4964-A964-78CFD0C50B3B}">
      <dgm:prSet/>
      <dgm:spPr/>
      <dgm:t>
        <a:bodyPr/>
        <a:lstStyle/>
        <a:p>
          <a:r>
            <a:rPr lang="zh-CN" altLang="en-US" dirty="0" smtClean="0"/>
            <a:t>信息平台建设阶段规划</a:t>
          </a:r>
          <a:endParaRPr lang="zh-CN" altLang="en-US" dirty="0"/>
        </a:p>
      </dgm:t>
    </dgm:pt>
    <dgm:pt modelId="{4A0B05E2-7407-4084-93AC-EEE93FAAEE18}" type="parTrans" cxnId="{AD31F540-BD9B-4F3D-8AB7-2F40BC1BD0DA}">
      <dgm:prSet/>
      <dgm:spPr/>
      <dgm:t>
        <a:bodyPr/>
        <a:lstStyle/>
        <a:p>
          <a:endParaRPr lang="zh-CN" altLang="en-US"/>
        </a:p>
      </dgm:t>
    </dgm:pt>
    <dgm:pt modelId="{E4958367-F32F-4EBC-823F-ABD48D36D038}" type="sibTrans" cxnId="{AD31F540-BD9B-4F3D-8AB7-2F40BC1BD0DA}">
      <dgm:prSet/>
      <dgm:spPr/>
      <dgm:t>
        <a:bodyPr/>
        <a:lstStyle/>
        <a:p>
          <a:endParaRPr lang="zh-CN" altLang="en-US"/>
        </a:p>
      </dgm:t>
    </dgm:pt>
    <dgm:pt modelId="{91D3B56D-E59A-4120-AA07-CA59C05F2042}" type="pres">
      <dgm:prSet presAssocID="{B9B1A1D5-819D-4268-9C01-054E222D91FC}" presName="linear" presStyleCnt="0">
        <dgm:presLayoutVars>
          <dgm:dir/>
          <dgm:animLvl val="lvl"/>
          <dgm:resizeHandles val="exact"/>
        </dgm:presLayoutVars>
      </dgm:prSet>
      <dgm:spPr/>
      <dgm:t>
        <a:bodyPr/>
        <a:lstStyle/>
        <a:p>
          <a:endParaRPr lang="zh-CN" altLang="en-US"/>
        </a:p>
      </dgm:t>
    </dgm:pt>
    <dgm:pt modelId="{66687DDB-30E5-48BE-AE8B-4680CC73753C}" type="pres">
      <dgm:prSet presAssocID="{051D42C5-4087-459B-AA89-FEE708BFEB76}" presName="parentLin" presStyleCnt="0"/>
      <dgm:spPr/>
    </dgm:pt>
    <dgm:pt modelId="{88799ED0-9138-4741-B972-6AE34B9AB946}" type="pres">
      <dgm:prSet presAssocID="{051D42C5-4087-459B-AA89-FEE708BFEB76}" presName="parentLeftMargin" presStyleLbl="node1" presStyleIdx="0" presStyleCnt="4"/>
      <dgm:spPr/>
      <dgm:t>
        <a:bodyPr/>
        <a:lstStyle/>
        <a:p>
          <a:endParaRPr lang="zh-CN" altLang="en-US"/>
        </a:p>
      </dgm:t>
    </dgm:pt>
    <dgm:pt modelId="{BD0BA8D9-557D-415E-9087-05524C807722}" type="pres">
      <dgm:prSet presAssocID="{051D42C5-4087-459B-AA89-FEE708BFEB76}" presName="parentText" presStyleLbl="node1" presStyleIdx="0" presStyleCnt="4">
        <dgm:presLayoutVars>
          <dgm:chMax val="0"/>
          <dgm:bulletEnabled val="1"/>
        </dgm:presLayoutVars>
      </dgm:prSet>
      <dgm:spPr/>
      <dgm:t>
        <a:bodyPr/>
        <a:lstStyle/>
        <a:p>
          <a:endParaRPr lang="zh-CN" altLang="en-US"/>
        </a:p>
      </dgm:t>
    </dgm:pt>
    <dgm:pt modelId="{A0F19D1C-FE31-4AAD-B8E2-028C9280526A}" type="pres">
      <dgm:prSet presAssocID="{051D42C5-4087-459B-AA89-FEE708BFEB76}" presName="negativeSpace" presStyleCnt="0"/>
      <dgm:spPr/>
    </dgm:pt>
    <dgm:pt modelId="{EA99155B-F656-481D-98B5-39E7322B07C3}" type="pres">
      <dgm:prSet presAssocID="{051D42C5-4087-459B-AA89-FEE708BFEB76}" presName="childText" presStyleLbl="conFgAcc1" presStyleIdx="0" presStyleCnt="4">
        <dgm:presLayoutVars>
          <dgm:bulletEnabled val="1"/>
        </dgm:presLayoutVars>
      </dgm:prSet>
      <dgm:spPr>
        <a:ln>
          <a:solidFill>
            <a:schemeClr val="tx2">
              <a:lumMod val="60000"/>
              <a:lumOff val="40000"/>
            </a:schemeClr>
          </a:solidFill>
          <a:prstDash val="sysDot"/>
        </a:ln>
      </dgm:spPr>
      <dgm:t>
        <a:bodyPr/>
        <a:lstStyle/>
        <a:p>
          <a:endParaRPr lang="zh-CN" altLang="en-US"/>
        </a:p>
      </dgm:t>
    </dgm:pt>
    <dgm:pt modelId="{6E55922B-0EE7-48CC-BBF6-8DBA867610C3}" type="pres">
      <dgm:prSet presAssocID="{324C5CE3-6932-48AF-963C-764DDE99189C}" presName="spaceBetweenRectangles" presStyleCnt="0"/>
      <dgm:spPr/>
    </dgm:pt>
    <dgm:pt modelId="{622F36CE-527F-4C1F-8685-F398EA9CA0A5}" type="pres">
      <dgm:prSet presAssocID="{110DEEA8-EDF8-4964-A964-78CFD0C50B3B}" presName="parentLin" presStyleCnt="0"/>
      <dgm:spPr/>
    </dgm:pt>
    <dgm:pt modelId="{C574E235-E30C-419A-A763-4D399CDA6E87}" type="pres">
      <dgm:prSet presAssocID="{110DEEA8-EDF8-4964-A964-78CFD0C50B3B}" presName="parentLeftMargin" presStyleLbl="node1" presStyleIdx="0" presStyleCnt="4"/>
      <dgm:spPr/>
      <dgm:t>
        <a:bodyPr/>
        <a:lstStyle/>
        <a:p>
          <a:endParaRPr lang="zh-CN" altLang="en-US"/>
        </a:p>
      </dgm:t>
    </dgm:pt>
    <dgm:pt modelId="{2DAF2335-9E93-49F6-BD09-5F11BF17C15E}" type="pres">
      <dgm:prSet presAssocID="{110DEEA8-EDF8-4964-A964-78CFD0C50B3B}" presName="parentText" presStyleLbl="node1" presStyleIdx="1" presStyleCnt="4">
        <dgm:presLayoutVars>
          <dgm:chMax val="0"/>
          <dgm:bulletEnabled val="1"/>
        </dgm:presLayoutVars>
      </dgm:prSet>
      <dgm:spPr/>
      <dgm:t>
        <a:bodyPr/>
        <a:lstStyle/>
        <a:p>
          <a:endParaRPr lang="zh-CN" altLang="en-US"/>
        </a:p>
      </dgm:t>
    </dgm:pt>
    <dgm:pt modelId="{DDF802DF-B06C-4642-A7D7-11BB4BB8FF68}" type="pres">
      <dgm:prSet presAssocID="{110DEEA8-EDF8-4964-A964-78CFD0C50B3B}" presName="negativeSpace" presStyleCnt="0"/>
      <dgm:spPr/>
    </dgm:pt>
    <dgm:pt modelId="{D4D73665-CA99-4D85-AD48-2BACB00B0F3F}" type="pres">
      <dgm:prSet presAssocID="{110DEEA8-EDF8-4964-A964-78CFD0C50B3B}" presName="childText" presStyleLbl="conFgAcc1" presStyleIdx="1" presStyleCnt="4">
        <dgm:presLayoutVars>
          <dgm:bulletEnabled val="1"/>
        </dgm:presLayoutVars>
      </dgm:prSet>
      <dgm:spPr>
        <a:ln>
          <a:solidFill>
            <a:schemeClr val="tx2">
              <a:lumMod val="60000"/>
              <a:lumOff val="40000"/>
            </a:schemeClr>
          </a:solidFill>
          <a:prstDash val="sysDot"/>
        </a:ln>
      </dgm:spPr>
      <dgm:t>
        <a:bodyPr/>
        <a:lstStyle/>
        <a:p>
          <a:endParaRPr lang="zh-CN" altLang="en-US"/>
        </a:p>
      </dgm:t>
    </dgm:pt>
    <dgm:pt modelId="{2CD45C08-1096-4E0D-A194-8129BBE83D49}" type="pres">
      <dgm:prSet presAssocID="{E4958367-F32F-4EBC-823F-ABD48D36D038}" presName="spaceBetweenRectangles" presStyleCnt="0"/>
      <dgm:spPr/>
    </dgm:pt>
    <dgm:pt modelId="{351281EE-78E9-45A0-B100-5F70413CA789}" type="pres">
      <dgm:prSet presAssocID="{E806E919-F599-4B5E-9AD8-4B3EC3C0CEB5}" presName="parentLin" presStyleCnt="0"/>
      <dgm:spPr/>
    </dgm:pt>
    <dgm:pt modelId="{2EFE6167-AEF1-4BEF-AC47-CDCFF5A5A69A}" type="pres">
      <dgm:prSet presAssocID="{E806E919-F599-4B5E-9AD8-4B3EC3C0CEB5}" presName="parentLeftMargin" presStyleLbl="node1" presStyleIdx="1" presStyleCnt="4"/>
      <dgm:spPr/>
      <dgm:t>
        <a:bodyPr/>
        <a:lstStyle/>
        <a:p>
          <a:endParaRPr lang="zh-CN" altLang="en-US"/>
        </a:p>
      </dgm:t>
    </dgm:pt>
    <dgm:pt modelId="{940A464A-47EC-429E-91CF-B3100BEA988A}" type="pres">
      <dgm:prSet presAssocID="{E806E919-F599-4B5E-9AD8-4B3EC3C0CEB5}" presName="parentText" presStyleLbl="node1" presStyleIdx="2" presStyleCnt="4">
        <dgm:presLayoutVars>
          <dgm:chMax val="0"/>
          <dgm:bulletEnabled val="1"/>
        </dgm:presLayoutVars>
      </dgm:prSet>
      <dgm:spPr/>
      <dgm:t>
        <a:bodyPr/>
        <a:lstStyle/>
        <a:p>
          <a:endParaRPr lang="zh-CN" altLang="en-US"/>
        </a:p>
      </dgm:t>
    </dgm:pt>
    <dgm:pt modelId="{2499E217-453F-49FF-9444-F1382FF9CC27}" type="pres">
      <dgm:prSet presAssocID="{E806E919-F599-4B5E-9AD8-4B3EC3C0CEB5}" presName="negativeSpace" presStyleCnt="0"/>
      <dgm:spPr/>
    </dgm:pt>
    <dgm:pt modelId="{A6729912-078B-4A57-B07E-C914F91440C9}" type="pres">
      <dgm:prSet presAssocID="{E806E919-F599-4B5E-9AD8-4B3EC3C0CEB5}" presName="childText" presStyleLbl="conFgAcc1" presStyleIdx="2" presStyleCnt="4">
        <dgm:presLayoutVars>
          <dgm:bulletEnabled val="1"/>
        </dgm:presLayoutVars>
      </dgm:prSet>
      <dgm:spPr/>
    </dgm:pt>
    <dgm:pt modelId="{1CA46F36-F007-401D-9941-D73654D167A1}" type="pres">
      <dgm:prSet presAssocID="{2843C971-E400-466D-B6D4-D07282B5B9EC}" presName="spaceBetweenRectangles" presStyleCnt="0"/>
      <dgm:spPr/>
    </dgm:pt>
    <dgm:pt modelId="{720727F5-2238-4E29-9770-5F43B8225890}" type="pres">
      <dgm:prSet presAssocID="{DAFAD7D2-B4CF-4064-9657-4DB5A609BE0A}" presName="parentLin" presStyleCnt="0"/>
      <dgm:spPr/>
    </dgm:pt>
    <dgm:pt modelId="{B5E2557B-F52A-40AD-AE29-5AD424C48060}" type="pres">
      <dgm:prSet presAssocID="{DAFAD7D2-B4CF-4064-9657-4DB5A609BE0A}" presName="parentLeftMargin" presStyleLbl="node1" presStyleIdx="2" presStyleCnt="4"/>
      <dgm:spPr/>
      <dgm:t>
        <a:bodyPr/>
        <a:lstStyle/>
        <a:p>
          <a:endParaRPr lang="zh-CN" altLang="en-US"/>
        </a:p>
      </dgm:t>
    </dgm:pt>
    <dgm:pt modelId="{3F11F460-580B-4116-8F9E-B083CBC94583}" type="pres">
      <dgm:prSet presAssocID="{DAFAD7D2-B4CF-4064-9657-4DB5A609BE0A}" presName="parentText" presStyleLbl="node1" presStyleIdx="3" presStyleCnt="4">
        <dgm:presLayoutVars>
          <dgm:chMax val="0"/>
          <dgm:bulletEnabled val="1"/>
        </dgm:presLayoutVars>
      </dgm:prSet>
      <dgm:spPr/>
      <dgm:t>
        <a:bodyPr/>
        <a:lstStyle/>
        <a:p>
          <a:endParaRPr lang="zh-CN" altLang="en-US"/>
        </a:p>
      </dgm:t>
    </dgm:pt>
    <dgm:pt modelId="{9D5435E9-5A94-40D4-ACF5-30A6060A3A57}" type="pres">
      <dgm:prSet presAssocID="{DAFAD7D2-B4CF-4064-9657-4DB5A609BE0A}" presName="negativeSpace" presStyleCnt="0"/>
      <dgm:spPr/>
    </dgm:pt>
    <dgm:pt modelId="{52ACD557-8884-4C9B-A65A-2F3A5A2E912F}" type="pres">
      <dgm:prSet presAssocID="{DAFAD7D2-B4CF-4064-9657-4DB5A609BE0A}" presName="childText" presStyleLbl="conFgAcc1" presStyleIdx="3" presStyleCnt="4">
        <dgm:presLayoutVars>
          <dgm:bulletEnabled val="1"/>
        </dgm:presLayoutVars>
      </dgm:prSet>
      <dgm:spPr>
        <a:ln>
          <a:solidFill>
            <a:schemeClr val="tx2">
              <a:lumMod val="60000"/>
              <a:lumOff val="40000"/>
            </a:schemeClr>
          </a:solidFill>
          <a:prstDash val="sysDot"/>
        </a:ln>
      </dgm:spPr>
      <dgm:t>
        <a:bodyPr/>
        <a:lstStyle/>
        <a:p>
          <a:endParaRPr lang="zh-CN" altLang="en-US"/>
        </a:p>
      </dgm:t>
    </dgm:pt>
  </dgm:ptLst>
  <dgm:cxnLst>
    <dgm:cxn modelId="{C4820F84-83C8-4D9A-9826-B9371D545CE4}" type="presOf" srcId="{110DEEA8-EDF8-4964-A964-78CFD0C50B3B}" destId="{2DAF2335-9E93-49F6-BD09-5F11BF17C15E}" srcOrd="1" destOrd="0" presId="urn:microsoft.com/office/officeart/2005/8/layout/list1"/>
    <dgm:cxn modelId="{5244D856-A02E-4D8A-8628-1C475163AEAA}" type="presOf" srcId="{E806E919-F599-4B5E-9AD8-4B3EC3C0CEB5}" destId="{2EFE6167-AEF1-4BEF-AC47-CDCFF5A5A69A}" srcOrd="0" destOrd="0" presId="urn:microsoft.com/office/officeart/2005/8/layout/list1"/>
    <dgm:cxn modelId="{DA779DFC-9B28-4B57-8D36-7D058F85CB8B}" type="presOf" srcId="{051D42C5-4087-459B-AA89-FEE708BFEB76}" destId="{88799ED0-9138-4741-B972-6AE34B9AB946}" srcOrd="0" destOrd="0" presId="urn:microsoft.com/office/officeart/2005/8/layout/list1"/>
    <dgm:cxn modelId="{449E6D2F-89E3-4863-8697-0636542632DF}" type="presOf" srcId="{DAFAD7D2-B4CF-4064-9657-4DB5A609BE0A}" destId="{B5E2557B-F52A-40AD-AE29-5AD424C48060}" srcOrd="0" destOrd="0" presId="urn:microsoft.com/office/officeart/2005/8/layout/list1"/>
    <dgm:cxn modelId="{351345C4-615B-4DD2-BC33-E5AE4065AFB6}" type="presOf" srcId="{B9B1A1D5-819D-4268-9C01-054E222D91FC}" destId="{91D3B56D-E59A-4120-AA07-CA59C05F2042}" srcOrd="0" destOrd="0" presId="urn:microsoft.com/office/officeart/2005/8/layout/list1"/>
    <dgm:cxn modelId="{46A7F080-B098-4F1C-B848-668833118C69}" type="presOf" srcId="{E806E919-F599-4B5E-9AD8-4B3EC3C0CEB5}" destId="{940A464A-47EC-429E-91CF-B3100BEA988A}" srcOrd="1" destOrd="0" presId="urn:microsoft.com/office/officeart/2005/8/layout/list1"/>
    <dgm:cxn modelId="{BD7A295C-0A4E-4A8D-AE22-3D1A8678F58B}" srcId="{B9B1A1D5-819D-4268-9C01-054E222D91FC}" destId="{051D42C5-4087-459B-AA89-FEE708BFEB76}" srcOrd="0" destOrd="0" parTransId="{C2FD8FA0-AC69-4F23-8774-C93AD1AA46DD}" sibTransId="{324C5CE3-6932-48AF-963C-764DDE99189C}"/>
    <dgm:cxn modelId="{4874A953-E8A6-4125-8202-FBE8B2411F5E}" type="presOf" srcId="{DAFAD7D2-B4CF-4064-9657-4DB5A609BE0A}" destId="{3F11F460-580B-4116-8F9E-B083CBC94583}" srcOrd="1" destOrd="0" presId="urn:microsoft.com/office/officeart/2005/8/layout/list1"/>
    <dgm:cxn modelId="{AD31F540-BD9B-4F3D-8AB7-2F40BC1BD0DA}" srcId="{B9B1A1D5-819D-4268-9C01-054E222D91FC}" destId="{110DEEA8-EDF8-4964-A964-78CFD0C50B3B}" srcOrd="1" destOrd="0" parTransId="{4A0B05E2-7407-4084-93AC-EEE93FAAEE18}" sibTransId="{E4958367-F32F-4EBC-823F-ABD48D36D038}"/>
    <dgm:cxn modelId="{4AE03BE0-1787-4B5F-BC93-7095B52700A4}" srcId="{B9B1A1D5-819D-4268-9C01-054E222D91FC}" destId="{E806E919-F599-4B5E-9AD8-4B3EC3C0CEB5}" srcOrd="2" destOrd="0" parTransId="{58C06B40-E938-4C21-AF3A-B97ACDD78FDC}" sibTransId="{2843C971-E400-466D-B6D4-D07282B5B9EC}"/>
    <dgm:cxn modelId="{F0C30F4C-C04C-4AA1-A93B-991CF6A04B0E}" type="presOf" srcId="{051D42C5-4087-459B-AA89-FEE708BFEB76}" destId="{BD0BA8D9-557D-415E-9087-05524C807722}" srcOrd="1" destOrd="0" presId="urn:microsoft.com/office/officeart/2005/8/layout/list1"/>
    <dgm:cxn modelId="{97A0C4AE-879B-41E0-A3A9-3D433C90530E}" type="presOf" srcId="{110DEEA8-EDF8-4964-A964-78CFD0C50B3B}" destId="{C574E235-E30C-419A-A763-4D399CDA6E87}" srcOrd="0" destOrd="0" presId="urn:microsoft.com/office/officeart/2005/8/layout/list1"/>
    <dgm:cxn modelId="{43DD8551-F249-4F0D-8692-E8A12F966201}" srcId="{B9B1A1D5-819D-4268-9C01-054E222D91FC}" destId="{DAFAD7D2-B4CF-4064-9657-4DB5A609BE0A}" srcOrd="3" destOrd="0" parTransId="{86B8B2DD-CEBB-495E-93FA-A64C835A1257}" sibTransId="{729505D4-3BFA-40F5-9713-D64E9231D807}"/>
    <dgm:cxn modelId="{CFA5A1C5-F12E-425B-8324-3DF791DDF2BF}" type="presParOf" srcId="{91D3B56D-E59A-4120-AA07-CA59C05F2042}" destId="{66687DDB-30E5-48BE-AE8B-4680CC73753C}" srcOrd="0" destOrd="0" presId="urn:microsoft.com/office/officeart/2005/8/layout/list1"/>
    <dgm:cxn modelId="{562A02C5-D87F-4768-A51B-879020A6F99B}" type="presParOf" srcId="{66687DDB-30E5-48BE-AE8B-4680CC73753C}" destId="{88799ED0-9138-4741-B972-6AE34B9AB946}" srcOrd="0" destOrd="0" presId="urn:microsoft.com/office/officeart/2005/8/layout/list1"/>
    <dgm:cxn modelId="{828273D4-F854-4584-A563-542DD29D13D2}" type="presParOf" srcId="{66687DDB-30E5-48BE-AE8B-4680CC73753C}" destId="{BD0BA8D9-557D-415E-9087-05524C807722}" srcOrd="1" destOrd="0" presId="urn:microsoft.com/office/officeart/2005/8/layout/list1"/>
    <dgm:cxn modelId="{62C362A2-066B-48B0-B4B7-CF5BB5AB2888}" type="presParOf" srcId="{91D3B56D-E59A-4120-AA07-CA59C05F2042}" destId="{A0F19D1C-FE31-4AAD-B8E2-028C9280526A}" srcOrd="1" destOrd="0" presId="urn:microsoft.com/office/officeart/2005/8/layout/list1"/>
    <dgm:cxn modelId="{4E8AC147-D5B4-468D-9FC5-F5B984ADA32E}" type="presParOf" srcId="{91D3B56D-E59A-4120-AA07-CA59C05F2042}" destId="{EA99155B-F656-481D-98B5-39E7322B07C3}" srcOrd="2" destOrd="0" presId="urn:microsoft.com/office/officeart/2005/8/layout/list1"/>
    <dgm:cxn modelId="{83FA9443-61FF-4425-AEBA-E07B329CA790}" type="presParOf" srcId="{91D3B56D-E59A-4120-AA07-CA59C05F2042}" destId="{6E55922B-0EE7-48CC-BBF6-8DBA867610C3}" srcOrd="3" destOrd="0" presId="urn:microsoft.com/office/officeart/2005/8/layout/list1"/>
    <dgm:cxn modelId="{E1CE16FB-0A1E-4233-A966-9761255D9457}" type="presParOf" srcId="{91D3B56D-E59A-4120-AA07-CA59C05F2042}" destId="{622F36CE-527F-4C1F-8685-F398EA9CA0A5}" srcOrd="4" destOrd="0" presId="urn:microsoft.com/office/officeart/2005/8/layout/list1"/>
    <dgm:cxn modelId="{9BAF3785-89CE-4B23-8F5B-99DA84E41A30}" type="presParOf" srcId="{622F36CE-527F-4C1F-8685-F398EA9CA0A5}" destId="{C574E235-E30C-419A-A763-4D399CDA6E87}" srcOrd="0" destOrd="0" presId="urn:microsoft.com/office/officeart/2005/8/layout/list1"/>
    <dgm:cxn modelId="{5256AB38-CB80-4D42-BD96-3CDA4E8BF41C}" type="presParOf" srcId="{622F36CE-527F-4C1F-8685-F398EA9CA0A5}" destId="{2DAF2335-9E93-49F6-BD09-5F11BF17C15E}" srcOrd="1" destOrd="0" presId="urn:microsoft.com/office/officeart/2005/8/layout/list1"/>
    <dgm:cxn modelId="{A9CC2EDA-E3F4-4697-B255-0636B9BF16F2}" type="presParOf" srcId="{91D3B56D-E59A-4120-AA07-CA59C05F2042}" destId="{DDF802DF-B06C-4642-A7D7-11BB4BB8FF68}" srcOrd="5" destOrd="0" presId="urn:microsoft.com/office/officeart/2005/8/layout/list1"/>
    <dgm:cxn modelId="{4FA4FE45-A1B9-4BAE-B6F1-5415C44F5398}" type="presParOf" srcId="{91D3B56D-E59A-4120-AA07-CA59C05F2042}" destId="{D4D73665-CA99-4D85-AD48-2BACB00B0F3F}" srcOrd="6" destOrd="0" presId="urn:microsoft.com/office/officeart/2005/8/layout/list1"/>
    <dgm:cxn modelId="{8B5CBC6C-A31C-4B6E-8CC8-CC183572014C}" type="presParOf" srcId="{91D3B56D-E59A-4120-AA07-CA59C05F2042}" destId="{2CD45C08-1096-4E0D-A194-8129BBE83D49}" srcOrd="7" destOrd="0" presId="urn:microsoft.com/office/officeart/2005/8/layout/list1"/>
    <dgm:cxn modelId="{B8BF3A8F-3269-471B-BC4B-05CE19F895EF}" type="presParOf" srcId="{91D3B56D-E59A-4120-AA07-CA59C05F2042}" destId="{351281EE-78E9-45A0-B100-5F70413CA789}" srcOrd="8" destOrd="0" presId="urn:microsoft.com/office/officeart/2005/8/layout/list1"/>
    <dgm:cxn modelId="{680E0C72-7CF4-411A-82D6-0800720FB380}" type="presParOf" srcId="{351281EE-78E9-45A0-B100-5F70413CA789}" destId="{2EFE6167-AEF1-4BEF-AC47-CDCFF5A5A69A}" srcOrd="0" destOrd="0" presId="urn:microsoft.com/office/officeart/2005/8/layout/list1"/>
    <dgm:cxn modelId="{C78B24F7-8873-4B82-8455-E170414BC776}" type="presParOf" srcId="{351281EE-78E9-45A0-B100-5F70413CA789}" destId="{940A464A-47EC-429E-91CF-B3100BEA988A}" srcOrd="1" destOrd="0" presId="urn:microsoft.com/office/officeart/2005/8/layout/list1"/>
    <dgm:cxn modelId="{91C05132-C9E2-4FFA-B797-3F4530790823}" type="presParOf" srcId="{91D3B56D-E59A-4120-AA07-CA59C05F2042}" destId="{2499E217-453F-49FF-9444-F1382FF9CC27}" srcOrd="9" destOrd="0" presId="urn:microsoft.com/office/officeart/2005/8/layout/list1"/>
    <dgm:cxn modelId="{9CA87202-2FAC-422D-9179-9F63C0884FED}" type="presParOf" srcId="{91D3B56D-E59A-4120-AA07-CA59C05F2042}" destId="{A6729912-078B-4A57-B07E-C914F91440C9}" srcOrd="10" destOrd="0" presId="urn:microsoft.com/office/officeart/2005/8/layout/list1"/>
    <dgm:cxn modelId="{8F32F630-1467-484A-8087-0584C0CF76FF}" type="presParOf" srcId="{91D3B56D-E59A-4120-AA07-CA59C05F2042}" destId="{1CA46F36-F007-401D-9941-D73654D167A1}" srcOrd="11" destOrd="0" presId="urn:microsoft.com/office/officeart/2005/8/layout/list1"/>
    <dgm:cxn modelId="{7A1B831F-F8E3-43E9-9710-C4885518C414}" type="presParOf" srcId="{91D3B56D-E59A-4120-AA07-CA59C05F2042}" destId="{720727F5-2238-4E29-9770-5F43B8225890}" srcOrd="12" destOrd="0" presId="urn:microsoft.com/office/officeart/2005/8/layout/list1"/>
    <dgm:cxn modelId="{55A01984-DBD0-4DEB-9DF8-E77E3C871EFE}" type="presParOf" srcId="{720727F5-2238-4E29-9770-5F43B8225890}" destId="{B5E2557B-F52A-40AD-AE29-5AD424C48060}" srcOrd="0" destOrd="0" presId="urn:microsoft.com/office/officeart/2005/8/layout/list1"/>
    <dgm:cxn modelId="{C2F609B5-4786-4B47-8C20-21705989DC02}" type="presParOf" srcId="{720727F5-2238-4E29-9770-5F43B8225890}" destId="{3F11F460-580B-4116-8F9E-B083CBC94583}" srcOrd="1" destOrd="0" presId="urn:microsoft.com/office/officeart/2005/8/layout/list1"/>
    <dgm:cxn modelId="{D8563A87-3B39-4682-9383-6589FE8A69AE}" type="presParOf" srcId="{91D3B56D-E59A-4120-AA07-CA59C05F2042}" destId="{9D5435E9-5A94-40D4-ACF5-30A6060A3A57}" srcOrd="13" destOrd="0" presId="urn:microsoft.com/office/officeart/2005/8/layout/list1"/>
    <dgm:cxn modelId="{7FD045D7-5207-426F-8596-65D575F90A9D}" type="presParOf" srcId="{91D3B56D-E59A-4120-AA07-CA59C05F2042}" destId="{52ACD557-8884-4C9B-A65A-2F3A5A2E912F}"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D5D860-8A99-416C-A32C-B34E34BCEE21}" type="doc">
      <dgm:prSet loTypeId="urn:microsoft.com/office/officeart/2005/8/layout/StepDownProcess" loCatId="process" qsTypeId="urn:microsoft.com/office/officeart/2005/8/quickstyle/simple1" qsCatId="simple" csTypeId="urn:microsoft.com/office/officeart/2005/8/colors/accent1_3" csCatId="accent1" phldr="1"/>
      <dgm:spPr/>
      <dgm:t>
        <a:bodyPr/>
        <a:lstStyle/>
        <a:p>
          <a:endParaRPr lang="zh-CN" altLang="en-US"/>
        </a:p>
      </dgm:t>
    </dgm:pt>
    <dgm:pt modelId="{514AA1D2-A3A7-410E-BFA2-A1689766D902}">
      <dgm:prSet phldrT="[文本]" custT="1"/>
      <dgm:spPr/>
      <dgm:t>
        <a:bodyPr/>
        <a:lstStyle/>
        <a:p>
          <a:r>
            <a:rPr lang="zh-CN" altLang="en-US" sz="1800" b="1" dirty="0" smtClean="0">
              <a:latin typeface="微软雅黑" pitchFamily="34" charset="-122"/>
              <a:ea typeface="微软雅黑" pitchFamily="34" charset="-122"/>
            </a:rPr>
            <a:t>院区监测</a:t>
          </a:r>
          <a:endParaRPr lang="zh-CN" altLang="en-US" sz="1800" b="1" dirty="0">
            <a:latin typeface="微软雅黑" pitchFamily="34" charset="-122"/>
            <a:ea typeface="微软雅黑" pitchFamily="34" charset="-122"/>
          </a:endParaRPr>
        </a:p>
      </dgm:t>
    </dgm:pt>
    <dgm:pt modelId="{0BCDF431-CDD2-478E-AF7A-44D28DBE3496}" type="parTrans" cxnId="{1145DF30-D49D-49E1-A1E5-E00C28C41764}">
      <dgm:prSet/>
      <dgm:spPr/>
      <dgm:t>
        <a:bodyPr/>
        <a:lstStyle/>
        <a:p>
          <a:endParaRPr lang="zh-CN" altLang="en-US" sz="1000">
            <a:latin typeface="微软雅黑" pitchFamily="34" charset="-122"/>
            <a:ea typeface="微软雅黑" pitchFamily="34" charset="-122"/>
          </a:endParaRPr>
        </a:p>
      </dgm:t>
    </dgm:pt>
    <dgm:pt modelId="{5361732B-BC7F-4518-B7B7-9BFCF2152F27}" type="sibTrans" cxnId="{1145DF30-D49D-49E1-A1E5-E00C28C41764}">
      <dgm:prSet/>
      <dgm:spPr/>
      <dgm:t>
        <a:bodyPr/>
        <a:lstStyle/>
        <a:p>
          <a:endParaRPr lang="zh-CN" altLang="en-US" sz="1000">
            <a:latin typeface="微软雅黑" pitchFamily="34" charset="-122"/>
            <a:ea typeface="微软雅黑" pitchFamily="34" charset="-122"/>
          </a:endParaRPr>
        </a:p>
      </dgm:t>
    </dgm:pt>
    <dgm:pt modelId="{9747A2A8-B8B8-4884-9E75-99C0D80890E5}">
      <dgm:prSet phldrT="[文本]" custT="1"/>
      <dgm:spPr/>
      <dgm:t>
        <a:bodyPr/>
        <a:lstStyle/>
        <a:p>
          <a:r>
            <a:rPr lang="zh-CN" altLang="en-US" sz="1800" b="1" dirty="0" smtClean="0">
              <a:latin typeface="微软雅黑" pitchFamily="34" charset="-122"/>
              <a:ea typeface="微软雅黑" pitchFamily="34" charset="-122"/>
            </a:rPr>
            <a:t>病区监测</a:t>
          </a:r>
          <a:endParaRPr lang="zh-CN" altLang="en-US" sz="1800" b="1" dirty="0">
            <a:latin typeface="微软雅黑" pitchFamily="34" charset="-122"/>
            <a:ea typeface="微软雅黑" pitchFamily="34" charset="-122"/>
          </a:endParaRPr>
        </a:p>
      </dgm:t>
    </dgm:pt>
    <dgm:pt modelId="{5E070F2D-0401-450D-B18E-3C96E9069B50}" type="parTrans" cxnId="{D7F42B19-5DC2-4302-AC3A-A5848B4A49EF}">
      <dgm:prSet/>
      <dgm:spPr/>
      <dgm:t>
        <a:bodyPr/>
        <a:lstStyle/>
        <a:p>
          <a:endParaRPr lang="zh-CN" altLang="en-US" sz="1000">
            <a:latin typeface="微软雅黑" pitchFamily="34" charset="-122"/>
            <a:ea typeface="微软雅黑" pitchFamily="34" charset="-122"/>
          </a:endParaRPr>
        </a:p>
      </dgm:t>
    </dgm:pt>
    <dgm:pt modelId="{8A756447-9E23-4618-8008-F3368064D92D}" type="sibTrans" cxnId="{D7F42B19-5DC2-4302-AC3A-A5848B4A49EF}">
      <dgm:prSet/>
      <dgm:spPr/>
      <dgm:t>
        <a:bodyPr/>
        <a:lstStyle/>
        <a:p>
          <a:endParaRPr lang="zh-CN" altLang="en-US" sz="1000">
            <a:latin typeface="微软雅黑" pitchFamily="34" charset="-122"/>
            <a:ea typeface="微软雅黑" pitchFamily="34" charset="-122"/>
          </a:endParaRPr>
        </a:p>
      </dgm:t>
    </dgm:pt>
    <dgm:pt modelId="{2080F105-3529-48AA-8511-2A8C0929BC7A}">
      <dgm:prSet phldrT="[文本]" custT="1"/>
      <dgm:spPr/>
      <dgm:t>
        <a:bodyPr/>
        <a:lstStyle/>
        <a:p>
          <a:r>
            <a:rPr lang="zh-CN" altLang="en-US" sz="1800" b="1" dirty="0" smtClean="0">
              <a:latin typeface="微软雅黑" pitchFamily="34" charset="-122"/>
              <a:ea typeface="微软雅黑" pitchFamily="34" charset="-122"/>
            </a:rPr>
            <a:t>病例概要</a:t>
          </a:r>
          <a:endParaRPr lang="en-US" altLang="zh-CN" sz="1800" b="1" dirty="0" smtClean="0">
            <a:latin typeface="微软雅黑" pitchFamily="34" charset="-122"/>
            <a:ea typeface="微软雅黑" pitchFamily="34" charset="-122"/>
          </a:endParaRPr>
        </a:p>
      </dgm:t>
    </dgm:pt>
    <dgm:pt modelId="{66849EE2-80D5-4BB1-8630-A8EB00D21C70}" type="parTrans" cxnId="{66FA2D01-7716-4E94-BBF0-408B9B8DB030}">
      <dgm:prSet/>
      <dgm:spPr/>
      <dgm:t>
        <a:bodyPr/>
        <a:lstStyle/>
        <a:p>
          <a:endParaRPr lang="zh-CN" altLang="en-US" sz="1000">
            <a:latin typeface="微软雅黑" pitchFamily="34" charset="-122"/>
            <a:ea typeface="微软雅黑" pitchFamily="34" charset="-122"/>
          </a:endParaRPr>
        </a:p>
      </dgm:t>
    </dgm:pt>
    <dgm:pt modelId="{AB9F38BC-B6F2-4751-BB8D-3D1BF69DE771}" type="sibTrans" cxnId="{66FA2D01-7716-4E94-BBF0-408B9B8DB030}">
      <dgm:prSet/>
      <dgm:spPr/>
      <dgm:t>
        <a:bodyPr/>
        <a:lstStyle/>
        <a:p>
          <a:endParaRPr lang="zh-CN" altLang="en-US" sz="1000">
            <a:latin typeface="微软雅黑" pitchFamily="34" charset="-122"/>
            <a:ea typeface="微软雅黑" pitchFamily="34" charset="-122"/>
          </a:endParaRPr>
        </a:p>
      </dgm:t>
    </dgm:pt>
    <dgm:pt modelId="{AA6C63BF-5719-4F0B-A395-7B1D76459AB7}" type="pres">
      <dgm:prSet presAssocID="{23D5D860-8A99-416C-A32C-B34E34BCEE21}" presName="rootnode" presStyleCnt="0">
        <dgm:presLayoutVars>
          <dgm:chMax/>
          <dgm:chPref/>
          <dgm:dir/>
          <dgm:animLvl val="lvl"/>
        </dgm:presLayoutVars>
      </dgm:prSet>
      <dgm:spPr/>
      <dgm:t>
        <a:bodyPr/>
        <a:lstStyle/>
        <a:p>
          <a:endParaRPr lang="zh-CN" altLang="en-US"/>
        </a:p>
      </dgm:t>
    </dgm:pt>
    <dgm:pt modelId="{08BF2904-06DC-447F-B4CA-0D438C1D2110}" type="pres">
      <dgm:prSet presAssocID="{514AA1D2-A3A7-410E-BFA2-A1689766D902}" presName="composite" presStyleCnt="0"/>
      <dgm:spPr/>
      <dgm:t>
        <a:bodyPr/>
        <a:lstStyle/>
        <a:p>
          <a:endParaRPr lang="zh-CN" altLang="en-US"/>
        </a:p>
      </dgm:t>
    </dgm:pt>
    <dgm:pt modelId="{387915F1-9309-452C-AA13-25CDB045AFAF}" type="pres">
      <dgm:prSet presAssocID="{514AA1D2-A3A7-410E-BFA2-A1689766D902}" presName="bentUpArrow1" presStyleLbl="alignImgPlace1" presStyleIdx="0" presStyleCnt="2"/>
      <dgm:spPr/>
      <dgm:t>
        <a:bodyPr/>
        <a:lstStyle/>
        <a:p>
          <a:endParaRPr lang="zh-CN" altLang="en-US"/>
        </a:p>
      </dgm:t>
    </dgm:pt>
    <dgm:pt modelId="{47316716-884C-492E-B45C-142B3EBA8177}" type="pres">
      <dgm:prSet presAssocID="{514AA1D2-A3A7-410E-BFA2-A1689766D902}" presName="ParentText" presStyleLbl="node1" presStyleIdx="0" presStyleCnt="3" custScaleX="157643">
        <dgm:presLayoutVars>
          <dgm:chMax val="1"/>
          <dgm:chPref val="1"/>
          <dgm:bulletEnabled val="1"/>
        </dgm:presLayoutVars>
      </dgm:prSet>
      <dgm:spPr/>
      <dgm:t>
        <a:bodyPr/>
        <a:lstStyle/>
        <a:p>
          <a:endParaRPr lang="zh-CN" altLang="en-US"/>
        </a:p>
      </dgm:t>
    </dgm:pt>
    <dgm:pt modelId="{88F3CAE6-F76A-4E81-AE2F-F77550522482}" type="pres">
      <dgm:prSet presAssocID="{514AA1D2-A3A7-410E-BFA2-A1689766D902}" presName="ChildText" presStyleLbl="revTx" presStyleIdx="0" presStyleCnt="2">
        <dgm:presLayoutVars>
          <dgm:chMax val="0"/>
          <dgm:chPref val="0"/>
          <dgm:bulletEnabled val="1"/>
        </dgm:presLayoutVars>
      </dgm:prSet>
      <dgm:spPr/>
      <dgm:t>
        <a:bodyPr/>
        <a:lstStyle/>
        <a:p>
          <a:endParaRPr lang="zh-CN" altLang="en-US"/>
        </a:p>
      </dgm:t>
    </dgm:pt>
    <dgm:pt modelId="{25EB760F-7463-4761-AB5B-17C358B82E29}" type="pres">
      <dgm:prSet presAssocID="{5361732B-BC7F-4518-B7B7-9BFCF2152F27}" presName="sibTrans" presStyleCnt="0"/>
      <dgm:spPr/>
      <dgm:t>
        <a:bodyPr/>
        <a:lstStyle/>
        <a:p>
          <a:endParaRPr lang="zh-CN" altLang="en-US"/>
        </a:p>
      </dgm:t>
    </dgm:pt>
    <dgm:pt modelId="{10DCBD41-14CB-4716-B2C8-C36F3124303F}" type="pres">
      <dgm:prSet presAssocID="{9747A2A8-B8B8-4884-9E75-99C0D80890E5}" presName="composite" presStyleCnt="0"/>
      <dgm:spPr/>
      <dgm:t>
        <a:bodyPr/>
        <a:lstStyle/>
        <a:p>
          <a:endParaRPr lang="zh-CN" altLang="en-US"/>
        </a:p>
      </dgm:t>
    </dgm:pt>
    <dgm:pt modelId="{291D160C-B98E-4218-B00C-AD9385F6C72E}" type="pres">
      <dgm:prSet presAssocID="{9747A2A8-B8B8-4884-9E75-99C0D80890E5}" presName="bentUpArrow1" presStyleLbl="alignImgPlace1" presStyleIdx="1" presStyleCnt="2"/>
      <dgm:spPr/>
      <dgm:t>
        <a:bodyPr/>
        <a:lstStyle/>
        <a:p>
          <a:endParaRPr lang="zh-CN" altLang="en-US"/>
        </a:p>
      </dgm:t>
    </dgm:pt>
    <dgm:pt modelId="{0D10FAD9-E60B-401D-86F7-9C50C0A527BC}" type="pres">
      <dgm:prSet presAssocID="{9747A2A8-B8B8-4884-9E75-99C0D80890E5}" presName="ParentText" presStyleLbl="node1" presStyleIdx="1" presStyleCnt="3" custScaleX="179924">
        <dgm:presLayoutVars>
          <dgm:chMax val="1"/>
          <dgm:chPref val="1"/>
          <dgm:bulletEnabled val="1"/>
        </dgm:presLayoutVars>
      </dgm:prSet>
      <dgm:spPr/>
      <dgm:t>
        <a:bodyPr/>
        <a:lstStyle/>
        <a:p>
          <a:endParaRPr lang="zh-CN" altLang="en-US"/>
        </a:p>
      </dgm:t>
    </dgm:pt>
    <dgm:pt modelId="{CCC869EE-3CCD-4643-8C85-2C7F1014A4AC}" type="pres">
      <dgm:prSet presAssocID="{9747A2A8-B8B8-4884-9E75-99C0D80890E5}" presName="ChildText" presStyleLbl="revTx" presStyleIdx="1" presStyleCnt="2">
        <dgm:presLayoutVars>
          <dgm:chMax val="0"/>
          <dgm:chPref val="0"/>
          <dgm:bulletEnabled val="1"/>
        </dgm:presLayoutVars>
      </dgm:prSet>
      <dgm:spPr/>
      <dgm:t>
        <a:bodyPr/>
        <a:lstStyle/>
        <a:p>
          <a:endParaRPr lang="zh-CN" altLang="en-US"/>
        </a:p>
      </dgm:t>
    </dgm:pt>
    <dgm:pt modelId="{6FF0F7BA-03B4-4494-A1E8-5C0F7E14B89B}" type="pres">
      <dgm:prSet presAssocID="{8A756447-9E23-4618-8008-F3368064D92D}" presName="sibTrans" presStyleCnt="0"/>
      <dgm:spPr/>
      <dgm:t>
        <a:bodyPr/>
        <a:lstStyle/>
        <a:p>
          <a:endParaRPr lang="zh-CN" altLang="en-US"/>
        </a:p>
      </dgm:t>
    </dgm:pt>
    <dgm:pt modelId="{446F599C-07FA-47E5-9FE9-FA5D87E624F0}" type="pres">
      <dgm:prSet presAssocID="{2080F105-3529-48AA-8511-2A8C0929BC7A}" presName="composite" presStyleCnt="0"/>
      <dgm:spPr/>
      <dgm:t>
        <a:bodyPr/>
        <a:lstStyle/>
        <a:p>
          <a:endParaRPr lang="zh-CN" altLang="en-US"/>
        </a:p>
      </dgm:t>
    </dgm:pt>
    <dgm:pt modelId="{3CC5AA30-B6F8-4F62-A383-215FE68ED7E9}" type="pres">
      <dgm:prSet presAssocID="{2080F105-3529-48AA-8511-2A8C0929BC7A}" presName="ParentText" presStyleLbl="node1" presStyleIdx="2" presStyleCnt="3" custScaleX="157921">
        <dgm:presLayoutVars>
          <dgm:chMax val="1"/>
          <dgm:chPref val="1"/>
          <dgm:bulletEnabled val="1"/>
        </dgm:presLayoutVars>
      </dgm:prSet>
      <dgm:spPr/>
      <dgm:t>
        <a:bodyPr/>
        <a:lstStyle/>
        <a:p>
          <a:endParaRPr lang="zh-CN" altLang="en-US"/>
        </a:p>
      </dgm:t>
    </dgm:pt>
  </dgm:ptLst>
  <dgm:cxnLst>
    <dgm:cxn modelId="{488B3ABD-0B42-45CC-84A2-6B418221E353}" type="presOf" srcId="{9747A2A8-B8B8-4884-9E75-99C0D80890E5}" destId="{0D10FAD9-E60B-401D-86F7-9C50C0A527BC}" srcOrd="0" destOrd="0" presId="urn:microsoft.com/office/officeart/2005/8/layout/StepDownProcess"/>
    <dgm:cxn modelId="{C1D94BC5-CCB6-4781-9113-6C322FE24E11}" type="presOf" srcId="{2080F105-3529-48AA-8511-2A8C0929BC7A}" destId="{3CC5AA30-B6F8-4F62-A383-215FE68ED7E9}" srcOrd="0" destOrd="0" presId="urn:microsoft.com/office/officeart/2005/8/layout/StepDownProcess"/>
    <dgm:cxn modelId="{D7F42B19-5DC2-4302-AC3A-A5848B4A49EF}" srcId="{23D5D860-8A99-416C-A32C-B34E34BCEE21}" destId="{9747A2A8-B8B8-4884-9E75-99C0D80890E5}" srcOrd="1" destOrd="0" parTransId="{5E070F2D-0401-450D-B18E-3C96E9069B50}" sibTransId="{8A756447-9E23-4618-8008-F3368064D92D}"/>
    <dgm:cxn modelId="{66FA2D01-7716-4E94-BBF0-408B9B8DB030}" srcId="{23D5D860-8A99-416C-A32C-B34E34BCEE21}" destId="{2080F105-3529-48AA-8511-2A8C0929BC7A}" srcOrd="2" destOrd="0" parTransId="{66849EE2-80D5-4BB1-8630-A8EB00D21C70}" sibTransId="{AB9F38BC-B6F2-4751-BB8D-3D1BF69DE771}"/>
    <dgm:cxn modelId="{1145DF30-D49D-49E1-A1E5-E00C28C41764}" srcId="{23D5D860-8A99-416C-A32C-B34E34BCEE21}" destId="{514AA1D2-A3A7-410E-BFA2-A1689766D902}" srcOrd="0" destOrd="0" parTransId="{0BCDF431-CDD2-478E-AF7A-44D28DBE3496}" sibTransId="{5361732B-BC7F-4518-B7B7-9BFCF2152F27}"/>
    <dgm:cxn modelId="{0B8EF262-0322-4820-B3C6-6265B55274B2}" type="presOf" srcId="{514AA1D2-A3A7-410E-BFA2-A1689766D902}" destId="{47316716-884C-492E-B45C-142B3EBA8177}" srcOrd="0" destOrd="0" presId="urn:microsoft.com/office/officeart/2005/8/layout/StepDownProcess"/>
    <dgm:cxn modelId="{579ADA6B-2390-484F-8721-BBAD9EBE9986}" type="presOf" srcId="{23D5D860-8A99-416C-A32C-B34E34BCEE21}" destId="{AA6C63BF-5719-4F0B-A395-7B1D76459AB7}" srcOrd="0" destOrd="0" presId="urn:microsoft.com/office/officeart/2005/8/layout/StepDownProcess"/>
    <dgm:cxn modelId="{75C36375-8713-4D63-B114-2ED5A8CF3E91}" type="presParOf" srcId="{AA6C63BF-5719-4F0B-A395-7B1D76459AB7}" destId="{08BF2904-06DC-447F-B4CA-0D438C1D2110}" srcOrd="0" destOrd="0" presId="urn:microsoft.com/office/officeart/2005/8/layout/StepDownProcess"/>
    <dgm:cxn modelId="{611D387F-FCA7-4E46-83B9-FC947E1174A4}" type="presParOf" srcId="{08BF2904-06DC-447F-B4CA-0D438C1D2110}" destId="{387915F1-9309-452C-AA13-25CDB045AFAF}" srcOrd="0" destOrd="0" presId="urn:microsoft.com/office/officeart/2005/8/layout/StepDownProcess"/>
    <dgm:cxn modelId="{B0ED1679-7B85-4DD7-8245-2D4246744F3F}" type="presParOf" srcId="{08BF2904-06DC-447F-B4CA-0D438C1D2110}" destId="{47316716-884C-492E-B45C-142B3EBA8177}" srcOrd="1" destOrd="0" presId="urn:microsoft.com/office/officeart/2005/8/layout/StepDownProcess"/>
    <dgm:cxn modelId="{EB1A63DC-4441-4187-A376-068D1E0E37B9}" type="presParOf" srcId="{08BF2904-06DC-447F-B4CA-0D438C1D2110}" destId="{88F3CAE6-F76A-4E81-AE2F-F77550522482}" srcOrd="2" destOrd="0" presId="urn:microsoft.com/office/officeart/2005/8/layout/StepDownProcess"/>
    <dgm:cxn modelId="{00AC8A97-60B5-4762-B683-015B2E85AD14}" type="presParOf" srcId="{AA6C63BF-5719-4F0B-A395-7B1D76459AB7}" destId="{25EB760F-7463-4761-AB5B-17C358B82E29}" srcOrd="1" destOrd="0" presId="urn:microsoft.com/office/officeart/2005/8/layout/StepDownProcess"/>
    <dgm:cxn modelId="{16D7D4A2-B220-4758-8F8F-8AFE49CD574A}" type="presParOf" srcId="{AA6C63BF-5719-4F0B-A395-7B1D76459AB7}" destId="{10DCBD41-14CB-4716-B2C8-C36F3124303F}" srcOrd="2" destOrd="0" presId="urn:microsoft.com/office/officeart/2005/8/layout/StepDownProcess"/>
    <dgm:cxn modelId="{5CF8627B-6981-48F0-BBDB-ABF8360F9632}" type="presParOf" srcId="{10DCBD41-14CB-4716-B2C8-C36F3124303F}" destId="{291D160C-B98E-4218-B00C-AD9385F6C72E}" srcOrd="0" destOrd="0" presId="urn:microsoft.com/office/officeart/2005/8/layout/StepDownProcess"/>
    <dgm:cxn modelId="{593EEF96-E68E-4C02-8627-130472982D1E}" type="presParOf" srcId="{10DCBD41-14CB-4716-B2C8-C36F3124303F}" destId="{0D10FAD9-E60B-401D-86F7-9C50C0A527BC}" srcOrd="1" destOrd="0" presId="urn:microsoft.com/office/officeart/2005/8/layout/StepDownProcess"/>
    <dgm:cxn modelId="{B0F78016-9BC0-458E-A64F-CB0AA96A3FBA}" type="presParOf" srcId="{10DCBD41-14CB-4716-B2C8-C36F3124303F}" destId="{CCC869EE-3CCD-4643-8C85-2C7F1014A4AC}" srcOrd="2" destOrd="0" presId="urn:microsoft.com/office/officeart/2005/8/layout/StepDownProcess"/>
    <dgm:cxn modelId="{F7D036FE-FFD1-48BD-B5F7-3EE546474029}" type="presParOf" srcId="{AA6C63BF-5719-4F0B-A395-7B1D76459AB7}" destId="{6FF0F7BA-03B4-4494-A1E8-5C0F7E14B89B}" srcOrd="3" destOrd="0" presId="urn:microsoft.com/office/officeart/2005/8/layout/StepDownProcess"/>
    <dgm:cxn modelId="{676159D0-3A6F-4B5F-9C09-C573F199696E}" type="presParOf" srcId="{AA6C63BF-5719-4F0B-A395-7B1D76459AB7}" destId="{446F599C-07FA-47E5-9FE9-FA5D87E624F0}" srcOrd="4" destOrd="0" presId="urn:microsoft.com/office/officeart/2005/8/layout/StepDownProcess"/>
    <dgm:cxn modelId="{E9D33406-A22D-417E-8FE8-7B7B2AF76B60}" type="presParOf" srcId="{446F599C-07FA-47E5-9FE9-FA5D87E624F0}" destId="{3CC5AA30-B6F8-4F62-A383-215FE68ED7E9}"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2B64D5A-9345-4068-9257-B7234A7F37C3}" type="doc">
      <dgm:prSet loTypeId="urn:microsoft.com/office/officeart/2005/8/layout/chevron1" loCatId="process" qsTypeId="urn:microsoft.com/office/officeart/2005/8/quickstyle/simple1" qsCatId="simple" csTypeId="urn:microsoft.com/office/officeart/2005/8/colors/accent2_3" csCatId="accent2" phldr="1"/>
      <dgm:spPr/>
    </dgm:pt>
    <dgm:pt modelId="{62977830-8A39-4F92-917A-B9E193F453DD}">
      <dgm:prSet phldrT="[文本]" custT="1"/>
      <dgm:spPr/>
      <dgm:t>
        <a:bodyPr/>
        <a:lstStyle/>
        <a:p>
          <a:r>
            <a:rPr lang="zh-CN" altLang="en-US" sz="1800" b="1" dirty="0" smtClean="0">
              <a:latin typeface="微软雅黑" pitchFamily="34" charset="-122"/>
              <a:ea typeface="微软雅黑" pitchFamily="34" charset="-122"/>
            </a:rPr>
            <a:t>日常监测</a:t>
          </a:r>
          <a:endParaRPr lang="zh-CN" altLang="en-US" sz="1800" b="1" dirty="0">
            <a:latin typeface="微软雅黑" pitchFamily="34" charset="-122"/>
            <a:ea typeface="微软雅黑" pitchFamily="34" charset="-122"/>
          </a:endParaRPr>
        </a:p>
      </dgm:t>
    </dgm:pt>
    <dgm:pt modelId="{632B342F-590E-45D3-BB8C-152C4037E01C}" type="parTrans" cxnId="{4B53142F-B704-4B50-8066-DF0B2B4411CD}">
      <dgm:prSet/>
      <dgm:spPr/>
      <dgm:t>
        <a:bodyPr/>
        <a:lstStyle/>
        <a:p>
          <a:endParaRPr lang="zh-CN" altLang="en-US" sz="1200" b="1">
            <a:latin typeface="微软雅黑" pitchFamily="34" charset="-122"/>
            <a:ea typeface="微软雅黑" pitchFamily="34" charset="-122"/>
          </a:endParaRPr>
        </a:p>
      </dgm:t>
    </dgm:pt>
    <dgm:pt modelId="{2D2CABF7-6C7C-4EE3-B7F8-35EEEA3D6D23}" type="sibTrans" cxnId="{4B53142F-B704-4B50-8066-DF0B2B4411CD}">
      <dgm:prSet/>
      <dgm:spPr/>
      <dgm:t>
        <a:bodyPr/>
        <a:lstStyle/>
        <a:p>
          <a:endParaRPr lang="zh-CN" altLang="en-US" sz="1200" b="1">
            <a:latin typeface="微软雅黑" pitchFamily="34" charset="-122"/>
            <a:ea typeface="微软雅黑" pitchFamily="34" charset="-122"/>
          </a:endParaRPr>
        </a:p>
      </dgm:t>
    </dgm:pt>
    <dgm:pt modelId="{080F86E4-E55C-4F36-A9D1-D5F005F80342}">
      <dgm:prSet phldrT="[文本]" custT="1"/>
      <dgm:spPr/>
      <dgm:t>
        <a:bodyPr/>
        <a:lstStyle/>
        <a:p>
          <a:r>
            <a:rPr lang="zh-CN" altLang="en-US" sz="1800" b="1" dirty="0" smtClean="0">
              <a:latin typeface="微软雅黑" pitchFamily="34" charset="-122"/>
              <a:ea typeface="微软雅黑" pitchFamily="34" charset="-122"/>
            </a:rPr>
            <a:t>预警干预</a:t>
          </a:r>
          <a:endParaRPr lang="zh-CN" altLang="en-US" sz="1800" b="1" dirty="0">
            <a:latin typeface="微软雅黑" pitchFamily="34" charset="-122"/>
            <a:ea typeface="微软雅黑" pitchFamily="34" charset="-122"/>
          </a:endParaRPr>
        </a:p>
      </dgm:t>
    </dgm:pt>
    <dgm:pt modelId="{2FC5843D-F6C0-4928-93F6-BE2ACC41EB4A}" type="parTrans" cxnId="{A6072CAF-CF74-4932-B98C-D336AA83E12A}">
      <dgm:prSet/>
      <dgm:spPr/>
      <dgm:t>
        <a:bodyPr/>
        <a:lstStyle/>
        <a:p>
          <a:endParaRPr lang="zh-CN" altLang="en-US" sz="1200" b="1">
            <a:latin typeface="微软雅黑" pitchFamily="34" charset="-122"/>
            <a:ea typeface="微软雅黑" pitchFamily="34" charset="-122"/>
          </a:endParaRPr>
        </a:p>
      </dgm:t>
    </dgm:pt>
    <dgm:pt modelId="{1A7035A3-7799-4D76-B858-2CFDD29F4B20}" type="sibTrans" cxnId="{A6072CAF-CF74-4932-B98C-D336AA83E12A}">
      <dgm:prSet/>
      <dgm:spPr/>
      <dgm:t>
        <a:bodyPr/>
        <a:lstStyle/>
        <a:p>
          <a:endParaRPr lang="zh-CN" altLang="en-US" sz="1200" b="1">
            <a:latin typeface="微软雅黑" pitchFamily="34" charset="-122"/>
            <a:ea typeface="微软雅黑" pitchFamily="34" charset="-122"/>
          </a:endParaRPr>
        </a:p>
      </dgm:t>
    </dgm:pt>
    <dgm:pt modelId="{D1D8E7E9-FB17-4F9F-A18A-4BCC121571CE}">
      <dgm:prSet phldrT="[文本]" custT="1"/>
      <dgm:spPr/>
      <dgm:t>
        <a:bodyPr/>
        <a:lstStyle/>
        <a:p>
          <a:r>
            <a:rPr lang="zh-CN" altLang="en-US" sz="1800" b="1" dirty="0" smtClean="0">
              <a:latin typeface="微软雅黑" pitchFamily="34" charset="-122"/>
              <a:ea typeface="微软雅黑" pitchFamily="34" charset="-122"/>
            </a:rPr>
            <a:t>追踪</a:t>
          </a:r>
          <a:r>
            <a:rPr lang="en-US" altLang="zh-CN" sz="1800" b="1" dirty="0" smtClean="0">
              <a:latin typeface="微软雅黑" pitchFamily="34" charset="-122"/>
              <a:ea typeface="微软雅黑" pitchFamily="34" charset="-122"/>
            </a:rPr>
            <a:t>&amp;</a:t>
          </a:r>
          <a:r>
            <a:rPr lang="zh-CN" altLang="en-US" sz="1800" b="1" dirty="0" smtClean="0">
              <a:latin typeface="微软雅黑" pitchFamily="34" charset="-122"/>
              <a:ea typeface="微软雅黑" pitchFamily="34" charset="-122"/>
            </a:rPr>
            <a:t>反馈</a:t>
          </a:r>
          <a:endParaRPr lang="zh-CN" altLang="en-US" sz="1800" b="1" dirty="0">
            <a:latin typeface="微软雅黑" pitchFamily="34" charset="-122"/>
            <a:ea typeface="微软雅黑" pitchFamily="34" charset="-122"/>
          </a:endParaRPr>
        </a:p>
      </dgm:t>
    </dgm:pt>
    <dgm:pt modelId="{51578B63-CA22-4D52-9368-A1088CCD7451}" type="parTrans" cxnId="{6DF5B710-076B-4DCE-9CC4-5A18DBC323D3}">
      <dgm:prSet/>
      <dgm:spPr/>
      <dgm:t>
        <a:bodyPr/>
        <a:lstStyle/>
        <a:p>
          <a:endParaRPr lang="zh-CN" altLang="en-US" sz="1200" b="1">
            <a:latin typeface="微软雅黑" pitchFamily="34" charset="-122"/>
            <a:ea typeface="微软雅黑" pitchFamily="34" charset="-122"/>
          </a:endParaRPr>
        </a:p>
      </dgm:t>
    </dgm:pt>
    <dgm:pt modelId="{84F3B26E-1287-4B00-AFBF-64623A0D97BD}" type="sibTrans" cxnId="{6DF5B710-076B-4DCE-9CC4-5A18DBC323D3}">
      <dgm:prSet/>
      <dgm:spPr/>
      <dgm:t>
        <a:bodyPr/>
        <a:lstStyle/>
        <a:p>
          <a:endParaRPr lang="zh-CN" altLang="en-US" sz="1200" b="1">
            <a:latin typeface="微软雅黑" pitchFamily="34" charset="-122"/>
            <a:ea typeface="微软雅黑" pitchFamily="34" charset="-122"/>
          </a:endParaRPr>
        </a:p>
      </dgm:t>
    </dgm:pt>
    <dgm:pt modelId="{04870C74-E173-4790-A3E6-822DAFBB50B2}">
      <dgm:prSet phldrT="[文本]" custT="1"/>
      <dgm:spPr/>
      <dgm:t>
        <a:bodyPr/>
        <a:lstStyle/>
        <a:p>
          <a:r>
            <a:rPr lang="zh-CN" altLang="en-US" sz="1800" b="1" dirty="0" smtClean="0">
              <a:latin typeface="微软雅黑" pitchFamily="34" charset="-122"/>
              <a:ea typeface="微软雅黑" pitchFamily="34" charset="-122"/>
            </a:rPr>
            <a:t>统计分析</a:t>
          </a:r>
          <a:endParaRPr lang="zh-CN" altLang="en-US" sz="1800" b="1" dirty="0">
            <a:latin typeface="微软雅黑" pitchFamily="34" charset="-122"/>
            <a:ea typeface="微软雅黑" pitchFamily="34" charset="-122"/>
          </a:endParaRPr>
        </a:p>
      </dgm:t>
    </dgm:pt>
    <dgm:pt modelId="{A5EC1D99-5EC7-4E4F-8379-800BC3B8C361}" type="parTrans" cxnId="{F738ECF3-9F83-4CFD-8592-D579ADDFB672}">
      <dgm:prSet/>
      <dgm:spPr/>
      <dgm:t>
        <a:bodyPr/>
        <a:lstStyle/>
        <a:p>
          <a:endParaRPr lang="zh-CN" altLang="en-US" sz="1200" b="1">
            <a:latin typeface="微软雅黑" pitchFamily="34" charset="-122"/>
            <a:ea typeface="微软雅黑" pitchFamily="34" charset="-122"/>
          </a:endParaRPr>
        </a:p>
      </dgm:t>
    </dgm:pt>
    <dgm:pt modelId="{E48351D2-544E-4DC5-A8D2-989970C41EF7}" type="sibTrans" cxnId="{F738ECF3-9F83-4CFD-8592-D579ADDFB672}">
      <dgm:prSet/>
      <dgm:spPr/>
      <dgm:t>
        <a:bodyPr/>
        <a:lstStyle/>
        <a:p>
          <a:endParaRPr lang="zh-CN" altLang="en-US" sz="1200" b="1">
            <a:latin typeface="微软雅黑" pitchFamily="34" charset="-122"/>
            <a:ea typeface="微软雅黑" pitchFamily="34" charset="-122"/>
          </a:endParaRPr>
        </a:p>
      </dgm:t>
    </dgm:pt>
    <dgm:pt modelId="{9034661E-BD13-4F2A-A91B-463E71A4ACA0}" type="pres">
      <dgm:prSet presAssocID="{B2B64D5A-9345-4068-9257-B7234A7F37C3}" presName="Name0" presStyleCnt="0">
        <dgm:presLayoutVars>
          <dgm:dir/>
          <dgm:animLvl val="lvl"/>
          <dgm:resizeHandles val="exact"/>
        </dgm:presLayoutVars>
      </dgm:prSet>
      <dgm:spPr/>
    </dgm:pt>
    <dgm:pt modelId="{75DDDBA1-FE28-43D7-9506-09EBC6572510}" type="pres">
      <dgm:prSet presAssocID="{62977830-8A39-4F92-917A-B9E193F453DD}" presName="parTxOnly" presStyleLbl="node1" presStyleIdx="0" presStyleCnt="4">
        <dgm:presLayoutVars>
          <dgm:chMax val="0"/>
          <dgm:chPref val="0"/>
          <dgm:bulletEnabled val="1"/>
        </dgm:presLayoutVars>
      </dgm:prSet>
      <dgm:spPr/>
      <dgm:t>
        <a:bodyPr/>
        <a:lstStyle/>
        <a:p>
          <a:endParaRPr lang="zh-CN" altLang="en-US"/>
        </a:p>
      </dgm:t>
    </dgm:pt>
    <dgm:pt modelId="{97FF8AE6-B295-413F-8849-62E42F0B563F}" type="pres">
      <dgm:prSet presAssocID="{2D2CABF7-6C7C-4EE3-B7F8-35EEEA3D6D23}" presName="parTxOnlySpace" presStyleCnt="0"/>
      <dgm:spPr/>
    </dgm:pt>
    <dgm:pt modelId="{5AAB3881-63BA-4EEA-A647-D9B9A9F9F9F7}" type="pres">
      <dgm:prSet presAssocID="{080F86E4-E55C-4F36-A9D1-D5F005F80342}" presName="parTxOnly" presStyleLbl="node1" presStyleIdx="1" presStyleCnt="4">
        <dgm:presLayoutVars>
          <dgm:chMax val="0"/>
          <dgm:chPref val="0"/>
          <dgm:bulletEnabled val="1"/>
        </dgm:presLayoutVars>
      </dgm:prSet>
      <dgm:spPr/>
      <dgm:t>
        <a:bodyPr/>
        <a:lstStyle/>
        <a:p>
          <a:endParaRPr lang="zh-CN" altLang="en-US"/>
        </a:p>
      </dgm:t>
    </dgm:pt>
    <dgm:pt modelId="{1BF46516-F1F9-4DD5-A01C-0E2D711CA7D5}" type="pres">
      <dgm:prSet presAssocID="{1A7035A3-7799-4D76-B858-2CFDD29F4B20}" presName="parTxOnlySpace" presStyleCnt="0"/>
      <dgm:spPr/>
    </dgm:pt>
    <dgm:pt modelId="{D23C3F84-6532-486A-9FA6-0ABC492D50BF}" type="pres">
      <dgm:prSet presAssocID="{D1D8E7E9-FB17-4F9F-A18A-4BCC121571CE}" presName="parTxOnly" presStyleLbl="node1" presStyleIdx="2" presStyleCnt="4">
        <dgm:presLayoutVars>
          <dgm:chMax val="0"/>
          <dgm:chPref val="0"/>
          <dgm:bulletEnabled val="1"/>
        </dgm:presLayoutVars>
      </dgm:prSet>
      <dgm:spPr/>
      <dgm:t>
        <a:bodyPr/>
        <a:lstStyle/>
        <a:p>
          <a:endParaRPr lang="zh-CN" altLang="en-US"/>
        </a:p>
      </dgm:t>
    </dgm:pt>
    <dgm:pt modelId="{F7A003D4-4B2C-44AF-84C4-47E9B7158FB8}" type="pres">
      <dgm:prSet presAssocID="{84F3B26E-1287-4B00-AFBF-64623A0D97BD}" presName="parTxOnlySpace" presStyleCnt="0"/>
      <dgm:spPr/>
    </dgm:pt>
    <dgm:pt modelId="{217B450A-DE11-4767-94E4-C6FEFA3AF197}" type="pres">
      <dgm:prSet presAssocID="{04870C74-E173-4790-A3E6-822DAFBB50B2}" presName="parTxOnly" presStyleLbl="node1" presStyleIdx="3" presStyleCnt="4">
        <dgm:presLayoutVars>
          <dgm:chMax val="0"/>
          <dgm:chPref val="0"/>
          <dgm:bulletEnabled val="1"/>
        </dgm:presLayoutVars>
      </dgm:prSet>
      <dgm:spPr/>
      <dgm:t>
        <a:bodyPr/>
        <a:lstStyle/>
        <a:p>
          <a:endParaRPr lang="zh-CN" altLang="en-US"/>
        </a:p>
      </dgm:t>
    </dgm:pt>
  </dgm:ptLst>
  <dgm:cxnLst>
    <dgm:cxn modelId="{81030C84-D7F7-4DDC-8435-8CA5CB82EE76}" type="presOf" srcId="{62977830-8A39-4F92-917A-B9E193F453DD}" destId="{75DDDBA1-FE28-43D7-9506-09EBC6572510}" srcOrd="0" destOrd="0" presId="urn:microsoft.com/office/officeart/2005/8/layout/chevron1"/>
    <dgm:cxn modelId="{53D9A921-2CC1-46C9-B5B7-0189E725D190}" type="presOf" srcId="{B2B64D5A-9345-4068-9257-B7234A7F37C3}" destId="{9034661E-BD13-4F2A-A91B-463E71A4ACA0}" srcOrd="0" destOrd="0" presId="urn:microsoft.com/office/officeart/2005/8/layout/chevron1"/>
    <dgm:cxn modelId="{F738ECF3-9F83-4CFD-8592-D579ADDFB672}" srcId="{B2B64D5A-9345-4068-9257-B7234A7F37C3}" destId="{04870C74-E173-4790-A3E6-822DAFBB50B2}" srcOrd="3" destOrd="0" parTransId="{A5EC1D99-5EC7-4E4F-8379-800BC3B8C361}" sibTransId="{E48351D2-544E-4DC5-A8D2-989970C41EF7}"/>
    <dgm:cxn modelId="{6DF5B710-076B-4DCE-9CC4-5A18DBC323D3}" srcId="{B2B64D5A-9345-4068-9257-B7234A7F37C3}" destId="{D1D8E7E9-FB17-4F9F-A18A-4BCC121571CE}" srcOrd="2" destOrd="0" parTransId="{51578B63-CA22-4D52-9368-A1088CCD7451}" sibTransId="{84F3B26E-1287-4B00-AFBF-64623A0D97BD}"/>
    <dgm:cxn modelId="{4B53142F-B704-4B50-8066-DF0B2B4411CD}" srcId="{B2B64D5A-9345-4068-9257-B7234A7F37C3}" destId="{62977830-8A39-4F92-917A-B9E193F453DD}" srcOrd="0" destOrd="0" parTransId="{632B342F-590E-45D3-BB8C-152C4037E01C}" sibTransId="{2D2CABF7-6C7C-4EE3-B7F8-35EEEA3D6D23}"/>
    <dgm:cxn modelId="{48392D0F-011F-4F56-AAF3-F6101E60A8F9}" type="presOf" srcId="{080F86E4-E55C-4F36-A9D1-D5F005F80342}" destId="{5AAB3881-63BA-4EEA-A647-D9B9A9F9F9F7}" srcOrd="0" destOrd="0" presId="urn:microsoft.com/office/officeart/2005/8/layout/chevron1"/>
    <dgm:cxn modelId="{E4846B98-E5C4-4935-B526-8CA12520F74A}" type="presOf" srcId="{D1D8E7E9-FB17-4F9F-A18A-4BCC121571CE}" destId="{D23C3F84-6532-486A-9FA6-0ABC492D50BF}" srcOrd="0" destOrd="0" presId="urn:microsoft.com/office/officeart/2005/8/layout/chevron1"/>
    <dgm:cxn modelId="{21D26F41-2FD7-4B18-9FB4-69D9707D3FF1}" type="presOf" srcId="{04870C74-E173-4790-A3E6-822DAFBB50B2}" destId="{217B450A-DE11-4767-94E4-C6FEFA3AF197}" srcOrd="0" destOrd="0" presId="urn:microsoft.com/office/officeart/2005/8/layout/chevron1"/>
    <dgm:cxn modelId="{A6072CAF-CF74-4932-B98C-D336AA83E12A}" srcId="{B2B64D5A-9345-4068-9257-B7234A7F37C3}" destId="{080F86E4-E55C-4F36-A9D1-D5F005F80342}" srcOrd="1" destOrd="0" parTransId="{2FC5843D-F6C0-4928-93F6-BE2ACC41EB4A}" sibTransId="{1A7035A3-7799-4D76-B858-2CFDD29F4B20}"/>
    <dgm:cxn modelId="{3D5EDDB4-A5B7-466E-B2EE-023A60ED6D75}" type="presParOf" srcId="{9034661E-BD13-4F2A-A91B-463E71A4ACA0}" destId="{75DDDBA1-FE28-43D7-9506-09EBC6572510}" srcOrd="0" destOrd="0" presId="urn:microsoft.com/office/officeart/2005/8/layout/chevron1"/>
    <dgm:cxn modelId="{0EC2B219-2E53-4F17-8BC1-03ADAAAC266A}" type="presParOf" srcId="{9034661E-BD13-4F2A-A91B-463E71A4ACA0}" destId="{97FF8AE6-B295-413F-8849-62E42F0B563F}" srcOrd="1" destOrd="0" presId="urn:microsoft.com/office/officeart/2005/8/layout/chevron1"/>
    <dgm:cxn modelId="{DB4DA2E1-DFBA-4FF2-A5B3-2EC73E8E0384}" type="presParOf" srcId="{9034661E-BD13-4F2A-A91B-463E71A4ACA0}" destId="{5AAB3881-63BA-4EEA-A647-D9B9A9F9F9F7}" srcOrd="2" destOrd="0" presId="urn:microsoft.com/office/officeart/2005/8/layout/chevron1"/>
    <dgm:cxn modelId="{FC241383-855A-472A-88E6-9697592E1165}" type="presParOf" srcId="{9034661E-BD13-4F2A-A91B-463E71A4ACA0}" destId="{1BF46516-F1F9-4DD5-A01C-0E2D711CA7D5}" srcOrd="3" destOrd="0" presId="urn:microsoft.com/office/officeart/2005/8/layout/chevron1"/>
    <dgm:cxn modelId="{AA00CE12-A5F6-4D68-9A33-59266DAC7BC3}" type="presParOf" srcId="{9034661E-BD13-4F2A-A91B-463E71A4ACA0}" destId="{D23C3F84-6532-486A-9FA6-0ABC492D50BF}" srcOrd="4" destOrd="0" presId="urn:microsoft.com/office/officeart/2005/8/layout/chevron1"/>
    <dgm:cxn modelId="{7BF01A04-062F-408D-B7DD-B5F21E83A530}" type="presParOf" srcId="{9034661E-BD13-4F2A-A91B-463E71A4ACA0}" destId="{F7A003D4-4B2C-44AF-84C4-47E9B7158FB8}" srcOrd="5" destOrd="0" presId="urn:microsoft.com/office/officeart/2005/8/layout/chevron1"/>
    <dgm:cxn modelId="{1589D534-EA1C-449C-86B6-D0EF349FAEB2}" type="presParOf" srcId="{9034661E-BD13-4F2A-A91B-463E71A4ACA0}" destId="{217B450A-DE11-4767-94E4-C6FEFA3AF197}"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7DB0DDF-31B4-420A-BB4F-7682AB3CFD00}" type="doc">
      <dgm:prSet loTypeId="urn:microsoft.com/office/officeart/2011/layout/HexagonRadial" loCatId="cycle" qsTypeId="urn:microsoft.com/office/officeart/2005/8/quickstyle/simple1" qsCatId="simple" csTypeId="urn:microsoft.com/office/officeart/2005/8/colors/colorful4" csCatId="colorful" phldr="1"/>
      <dgm:spPr/>
      <dgm:t>
        <a:bodyPr/>
        <a:lstStyle/>
        <a:p>
          <a:endParaRPr lang="zh-CN" altLang="en-US"/>
        </a:p>
      </dgm:t>
    </dgm:pt>
    <dgm:pt modelId="{F145AD95-F70D-4CB7-99A2-58BD1005F56A}">
      <dgm:prSet phldrT="[文本]" custT="1"/>
      <dgm:spPr/>
      <dgm:t>
        <a:bodyPr/>
        <a:lstStyle/>
        <a:p>
          <a:r>
            <a:rPr lang="zh-CN" altLang="en-US" sz="1800" b="1" dirty="0" smtClean="0"/>
            <a:t>疑似</a:t>
          </a:r>
          <a:r>
            <a:rPr lang="en-US" altLang="zh-CN" sz="1800" b="1" dirty="0" smtClean="0"/>
            <a:t/>
          </a:r>
          <a:br>
            <a:rPr lang="en-US" altLang="zh-CN" sz="1800" b="1" dirty="0" smtClean="0"/>
          </a:br>
          <a:r>
            <a:rPr lang="zh-CN" altLang="en-US" sz="1800" b="1" dirty="0" smtClean="0"/>
            <a:t>患者</a:t>
          </a:r>
          <a:endParaRPr lang="zh-CN" altLang="en-US" sz="1800" b="1" dirty="0"/>
        </a:p>
      </dgm:t>
    </dgm:pt>
    <dgm:pt modelId="{B5D281B7-2693-4224-AC64-C586E3E626EE}" type="parTrans" cxnId="{B1DCB03E-8CD9-4DD4-9BB6-F5FB8E259B3F}">
      <dgm:prSet/>
      <dgm:spPr/>
      <dgm:t>
        <a:bodyPr/>
        <a:lstStyle/>
        <a:p>
          <a:endParaRPr lang="zh-CN" altLang="en-US" sz="1800"/>
        </a:p>
      </dgm:t>
    </dgm:pt>
    <dgm:pt modelId="{739B8C11-29F0-4ABC-B978-BBA7A343EB35}" type="sibTrans" cxnId="{B1DCB03E-8CD9-4DD4-9BB6-F5FB8E259B3F}">
      <dgm:prSet/>
      <dgm:spPr/>
      <dgm:t>
        <a:bodyPr/>
        <a:lstStyle/>
        <a:p>
          <a:endParaRPr lang="zh-CN" altLang="en-US" sz="1800"/>
        </a:p>
      </dgm:t>
    </dgm:pt>
    <dgm:pt modelId="{C1A6D683-0298-4661-BDFB-AB0BBCD91B46}">
      <dgm:prSet phldrT="[文本]" custT="1"/>
      <dgm:spPr/>
      <dgm:t>
        <a:bodyPr/>
        <a:lstStyle/>
        <a:p>
          <a:r>
            <a:rPr lang="zh-CN" altLang="en-US" sz="1800" b="1" dirty="0" smtClean="0"/>
            <a:t>体症</a:t>
          </a:r>
          <a:endParaRPr lang="zh-CN" altLang="en-US" sz="1800" b="1" dirty="0"/>
        </a:p>
      </dgm:t>
    </dgm:pt>
    <dgm:pt modelId="{3AD2A704-4FE3-4870-89C9-48965C5C7841}" type="parTrans" cxnId="{B183B0D1-F5F0-49D7-898D-5DDF5C63A243}">
      <dgm:prSet/>
      <dgm:spPr/>
      <dgm:t>
        <a:bodyPr/>
        <a:lstStyle/>
        <a:p>
          <a:endParaRPr lang="zh-CN" altLang="en-US" sz="1800"/>
        </a:p>
      </dgm:t>
    </dgm:pt>
    <dgm:pt modelId="{5A8E1013-C54A-4D9C-B8D4-141A092D5F1F}" type="sibTrans" cxnId="{B183B0D1-F5F0-49D7-898D-5DDF5C63A243}">
      <dgm:prSet/>
      <dgm:spPr/>
      <dgm:t>
        <a:bodyPr/>
        <a:lstStyle/>
        <a:p>
          <a:endParaRPr lang="zh-CN" altLang="en-US" sz="1800"/>
        </a:p>
      </dgm:t>
    </dgm:pt>
    <dgm:pt modelId="{1AE587FB-29D4-40FD-8A65-31EFDC716670}">
      <dgm:prSet phldrT="[文本]" custT="1"/>
      <dgm:spPr/>
      <dgm:t>
        <a:bodyPr/>
        <a:lstStyle/>
        <a:p>
          <a:r>
            <a:rPr lang="zh-CN" altLang="en-US" sz="1800" b="1" dirty="0" smtClean="0"/>
            <a:t>检验结果</a:t>
          </a:r>
          <a:endParaRPr lang="zh-CN" altLang="en-US" sz="1800" b="1" dirty="0"/>
        </a:p>
      </dgm:t>
    </dgm:pt>
    <dgm:pt modelId="{96C9F778-BB90-4E23-9C22-E5DAEF8B2C6E}" type="parTrans" cxnId="{2C11EAC2-AA8F-4A6F-BB71-E9B417B03099}">
      <dgm:prSet/>
      <dgm:spPr/>
      <dgm:t>
        <a:bodyPr/>
        <a:lstStyle/>
        <a:p>
          <a:endParaRPr lang="zh-CN" altLang="en-US" sz="1800"/>
        </a:p>
      </dgm:t>
    </dgm:pt>
    <dgm:pt modelId="{E0E3AF4C-5D02-4287-883F-51F178AE7D0C}" type="sibTrans" cxnId="{2C11EAC2-AA8F-4A6F-BB71-E9B417B03099}">
      <dgm:prSet/>
      <dgm:spPr/>
      <dgm:t>
        <a:bodyPr/>
        <a:lstStyle/>
        <a:p>
          <a:endParaRPr lang="zh-CN" altLang="en-US" sz="1800"/>
        </a:p>
      </dgm:t>
    </dgm:pt>
    <dgm:pt modelId="{80B34EDC-EF5E-4ED9-BA82-66587B615E00}">
      <dgm:prSet phldrT="[文本]" custT="1"/>
      <dgm:spPr/>
      <dgm:t>
        <a:bodyPr/>
        <a:lstStyle/>
        <a:p>
          <a:r>
            <a:rPr lang="zh-CN" altLang="en-US" sz="1800" b="1" dirty="0" smtClean="0"/>
            <a:t>传染病</a:t>
          </a:r>
          <a:endParaRPr lang="zh-CN" altLang="en-US" sz="1800" b="1" dirty="0"/>
        </a:p>
      </dgm:t>
    </dgm:pt>
    <dgm:pt modelId="{F74B37B7-496B-4A63-A5D9-0F0F6693DEC2}" type="parTrans" cxnId="{CA69E3BB-25AC-4472-9F36-706170C618FF}">
      <dgm:prSet/>
      <dgm:spPr/>
      <dgm:t>
        <a:bodyPr/>
        <a:lstStyle/>
        <a:p>
          <a:endParaRPr lang="zh-CN" altLang="en-US" sz="1800"/>
        </a:p>
      </dgm:t>
    </dgm:pt>
    <dgm:pt modelId="{74976944-2205-4EF6-A87B-BD680D282118}" type="sibTrans" cxnId="{CA69E3BB-25AC-4472-9F36-706170C618FF}">
      <dgm:prSet/>
      <dgm:spPr/>
      <dgm:t>
        <a:bodyPr/>
        <a:lstStyle/>
        <a:p>
          <a:endParaRPr lang="zh-CN" altLang="en-US" sz="1800"/>
        </a:p>
      </dgm:t>
    </dgm:pt>
    <dgm:pt modelId="{C8D8CAE7-99F8-4D7C-B5FC-A966A58A421F}">
      <dgm:prSet phldrT="[文本]" custT="1"/>
      <dgm:spPr/>
      <dgm:t>
        <a:bodyPr/>
        <a:lstStyle/>
        <a:p>
          <a:r>
            <a:rPr lang="zh-CN" altLang="en-US" sz="1800" b="1" dirty="0" smtClean="0"/>
            <a:t>微生物</a:t>
          </a:r>
          <a:endParaRPr lang="zh-CN" altLang="en-US" sz="1800" b="1" dirty="0"/>
        </a:p>
      </dgm:t>
    </dgm:pt>
    <dgm:pt modelId="{6CFB0F66-1698-4F33-B34D-14B39ED4945D}" type="parTrans" cxnId="{E4FEFFFC-EA31-4EF7-A22D-DAD2581AFD63}">
      <dgm:prSet/>
      <dgm:spPr/>
      <dgm:t>
        <a:bodyPr/>
        <a:lstStyle/>
        <a:p>
          <a:endParaRPr lang="zh-CN" altLang="en-US" sz="1800"/>
        </a:p>
      </dgm:t>
    </dgm:pt>
    <dgm:pt modelId="{3993B074-3E82-468A-83DC-46D69E3D405A}" type="sibTrans" cxnId="{E4FEFFFC-EA31-4EF7-A22D-DAD2581AFD63}">
      <dgm:prSet/>
      <dgm:spPr/>
      <dgm:t>
        <a:bodyPr/>
        <a:lstStyle/>
        <a:p>
          <a:endParaRPr lang="zh-CN" altLang="en-US" sz="1800"/>
        </a:p>
      </dgm:t>
    </dgm:pt>
    <dgm:pt modelId="{2F9A5684-C5EF-43EC-978E-A8B72A513111}">
      <dgm:prSet phldrT="[文本]" custT="1"/>
      <dgm:spPr/>
      <dgm:t>
        <a:bodyPr/>
        <a:lstStyle/>
        <a:p>
          <a:r>
            <a:rPr lang="zh-CN" altLang="en-US" sz="1800" b="1" dirty="0" smtClean="0"/>
            <a:t>插管</a:t>
          </a:r>
          <a:endParaRPr lang="en-US" altLang="zh-CN" sz="1800" b="1" dirty="0" smtClean="0"/>
        </a:p>
        <a:p>
          <a:r>
            <a:rPr lang="zh-CN" altLang="en-US" sz="1800" b="1" dirty="0" smtClean="0"/>
            <a:t>手术</a:t>
          </a:r>
          <a:endParaRPr lang="zh-CN" altLang="en-US" sz="1800" b="1" dirty="0"/>
        </a:p>
      </dgm:t>
    </dgm:pt>
    <dgm:pt modelId="{C84F4403-526D-42EC-AB19-507A0178D5B0}" type="parTrans" cxnId="{0A50878F-FFB8-42E1-837D-72828D3A9ABA}">
      <dgm:prSet/>
      <dgm:spPr/>
      <dgm:t>
        <a:bodyPr/>
        <a:lstStyle/>
        <a:p>
          <a:endParaRPr lang="zh-CN" altLang="en-US" sz="1800"/>
        </a:p>
      </dgm:t>
    </dgm:pt>
    <dgm:pt modelId="{5CF8248B-6EE6-4B9B-8574-A0622BC6ABEB}" type="sibTrans" cxnId="{0A50878F-FFB8-42E1-837D-72828D3A9ABA}">
      <dgm:prSet/>
      <dgm:spPr/>
      <dgm:t>
        <a:bodyPr/>
        <a:lstStyle/>
        <a:p>
          <a:endParaRPr lang="zh-CN" altLang="en-US" sz="1800"/>
        </a:p>
      </dgm:t>
    </dgm:pt>
    <dgm:pt modelId="{7B02DCA9-D1F5-41AC-9891-B70CECFD8534}">
      <dgm:prSet phldrT="[文本]" custT="1"/>
      <dgm:spPr/>
      <dgm:t>
        <a:bodyPr/>
        <a:lstStyle/>
        <a:p>
          <a:r>
            <a:rPr lang="zh-CN" altLang="en-US" sz="1800" b="1" dirty="0" smtClean="0"/>
            <a:t>抗菌</a:t>
          </a:r>
          <a:endParaRPr lang="en-US" altLang="zh-CN" sz="1800" b="1" dirty="0" smtClean="0"/>
        </a:p>
        <a:p>
          <a:r>
            <a:rPr lang="zh-CN" altLang="en-US" sz="1800" b="1" dirty="0" smtClean="0"/>
            <a:t>用药</a:t>
          </a:r>
          <a:endParaRPr lang="zh-CN" altLang="en-US" sz="1800" b="1" dirty="0"/>
        </a:p>
      </dgm:t>
    </dgm:pt>
    <dgm:pt modelId="{CAA06992-F5FA-44FB-B11B-C74375CAB56A}" type="parTrans" cxnId="{1E20C945-E6EA-4B56-8D4F-0BC4135CD05D}">
      <dgm:prSet/>
      <dgm:spPr/>
      <dgm:t>
        <a:bodyPr/>
        <a:lstStyle/>
        <a:p>
          <a:endParaRPr lang="zh-CN" altLang="en-US" sz="1800"/>
        </a:p>
      </dgm:t>
    </dgm:pt>
    <dgm:pt modelId="{B2A920EE-3A3A-461C-82E2-7CC1FCDC8E03}" type="sibTrans" cxnId="{1E20C945-E6EA-4B56-8D4F-0BC4135CD05D}">
      <dgm:prSet/>
      <dgm:spPr/>
      <dgm:t>
        <a:bodyPr/>
        <a:lstStyle/>
        <a:p>
          <a:endParaRPr lang="zh-CN" altLang="en-US" sz="1800"/>
        </a:p>
      </dgm:t>
    </dgm:pt>
    <dgm:pt modelId="{D8DE106E-DAD5-4233-A2A2-2846B76EB83C}" type="pres">
      <dgm:prSet presAssocID="{17DB0DDF-31B4-420A-BB4F-7682AB3CFD00}" presName="Name0" presStyleCnt="0">
        <dgm:presLayoutVars>
          <dgm:chMax val="1"/>
          <dgm:chPref val="1"/>
          <dgm:dir/>
          <dgm:animOne val="branch"/>
          <dgm:animLvl val="lvl"/>
        </dgm:presLayoutVars>
      </dgm:prSet>
      <dgm:spPr/>
      <dgm:t>
        <a:bodyPr/>
        <a:lstStyle/>
        <a:p>
          <a:endParaRPr lang="zh-CN" altLang="en-US"/>
        </a:p>
      </dgm:t>
    </dgm:pt>
    <dgm:pt modelId="{82654136-7F96-4037-9AA4-15F1AF45E4D6}" type="pres">
      <dgm:prSet presAssocID="{F145AD95-F70D-4CB7-99A2-58BD1005F56A}" presName="Parent" presStyleLbl="node0" presStyleIdx="0" presStyleCnt="1">
        <dgm:presLayoutVars>
          <dgm:chMax val="6"/>
          <dgm:chPref val="6"/>
        </dgm:presLayoutVars>
      </dgm:prSet>
      <dgm:spPr/>
      <dgm:t>
        <a:bodyPr/>
        <a:lstStyle/>
        <a:p>
          <a:endParaRPr lang="zh-CN" altLang="en-US"/>
        </a:p>
      </dgm:t>
    </dgm:pt>
    <dgm:pt modelId="{0CA7DBC1-2E22-4981-81CA-D60ECA1671DB}" type="pres">
      <dgm:prSet presAssocID="{C1A6D683-0298-4661-BDFB-AB0BBCD91B46}" presName="Accent1" presStyleCnt="0"/>
      <dgm:spPr/>
      <dgm:t>
        <a:bodyPr/>
        <a:lstStyle/>
        <a:p>
          <a:endParaRPr lang="zh-CN" altLang="en-US"/>
        </a:p>
      </dgm:t>
    </dgm:pt>
    <dgm:pt modelId="{E837A566-A27F-4F28-BE26-49CE82194C27}" type="pres">
      <dgm:prSet presAssocID="{C1A6D683-0298-4661-BDFB-AB0BBCD91B46}" presName="Accent" presStyleLbl="bgShp" presStyleIdx="0" presStyleCnt="6"/>
      <dgm:spPr/>
      <dgm:t>
        <a:bodyPr/>
        <a:lstStyle/>
        <a:p>
          <a:endParaRPr lang="zh-CN" altLang="en-US"/>
        </a:p>
      </dgm:t>
    </dgm:pt>
    <dgm:pt modelId="{83A75CBA-D843-48EB-8BF6-327EFA8D5823}" type="pres">
      <dgm:prSet presAssocID="{C1A6D683-0298-4661-BDFB-AB0BBCD91B46}" presName="Child1" presStyleLbl="node1" presStyleIdx="0" presStyleCnt="6">
        <dgm:presLayoutVars>
          <dgm:chMax val="0"/>
          <dgm:chPref val="0"/>
          <dgm:bulletEnabled val="1"/>
        </dgm:presLayoutVars>
      </dgm:prSet>
      <dgm:spPr/>
      <dgm:t>
        <a:bodyPr/>
        <a:lstStyle/>
        <a:p>
          <a:endParaRPr lang="zh-CN" altLang="en-US"/>
        </a:p>
      </dgm:t>
    </dgm:pt>
    <dgm:pt modelId="{3A4A65E3-F962-41BD-A6C6-F3B5F9AB43AC}" type="pres">
      <dgm:prSet presAssocID="{1AE587FB-29D4-40FD-8A65-31EFDC716670}" presName="Accent2" presStyleCnt="0"/>
      <dgm:spPr/>
      <dgm:t>
        <a:bodyPr/>
        <a:lstStyle/>
        <a:p>
          <a:endParaRPr lang="zh-CN" altLang="en-US"/>
        </a:p>
      </dgm:t>
    </dgm:pt>
    <dgm:pt modelId="{B68129A3-7D5A-4908-A35C-0AC65DEB0CC6}" type="pres">
      <dgm:prSet presAssocID="{1AE587FB-29D4-40FD-8A65-31EFDC716670}" presName="Accent" presStyleLbl="bgShp" presStyleIdx="1" presStyleCnt="6"/>
      <dgm:spPr/>
      <dgm:t>
        <a:bodyPr/>
        <a:lstStyle/>
        <a:p>
          <a:endParaRPr lang="zh-CN" altLang="en-US"/>
        </a:p>
      </dgm:t>
    </dgm:pt>
    <dgm:pt modelId="{08340108-357C-4B6A-9980-A7A29A6972CB}" type="pres">
      <dgm:prSet presAssocID="{1AE587FB-29D4-40FD-8A65-31EFDC716670}" presName="Child2" presStyleLbl="node1" presStyleIdx="1" presStyleCnt="6">
        <dgm:presLayoutVars>
          <dgm:chMax val="0"/>
          <dgm:chPref val="0"/>
          <dgm:bulletEnabled val="1"/>
        </dgm:presLayoutVars>
      </dgm:prSet>
      <dgm:spPr/>
      <dgm:t>
        <a:bodyPr/>
        <a:lstStyle/>
        <a:p>
          <a:endParaRPr lang="zh-CN" altLang="en-US"/>
        </a:p>
      </dgm:t>
    </dgm:pt>
    <dgm:pt modelId="{C5C4D3B4-FA0E-432D-B3FE-4B703701752C}" type="pres">
      <dgm:prSet presAssocID="{80B34EDC-EF5E-4ED9-BA82-66587B615E00}" presName="Accent3" presStyleCnt="0"/>
      <dgm:spPr/>
      <dgm:t>
        <a:bodyPr/>
        <a:lstStyle/>
        <a:p>
          <a:endParaRPr lang="zh-CN" altLang="en-US"/>
        </a:p>
      </dgm:t>
    </dgm:pt>
    <dgm:pt modelId="{F2FA61B8-1CA4-4387-A20D-8F46EBCD1C91}" type="pres">
      <dgm:prSet presAssocID="{80B34EDC-EF5E-4ED9-BA82-66587B615E00}" presName="Accent" presStyleLbl="bgShp" presStyleIdx="2" presStyleCnt="6"/>
      <dgm:spPr/>
      <dgm:t>
        <a:bodyPr/>
        <a:lstStyle/>
        <a:p>
          <a:endParaRPr lang="zh-CN" altLang="en-US"/>
        </a:p>
      </dgm:t>
    </dgm:pt>
    <dgm:pt modelId="{BD6D7049-43BB-48E7-83F5-B17ECF5FFB99}" type="pres">
      <dgm:prSet presAssocID="{80B34EDC-EF5E-4ED9-BA82-66587B615E00}" presName="Child3" presStyleLbl="node1" presStyleIdx="2" presStyleCnt="6">
        <dgm:presLayoutVars>
          <dgm:chMax val="0"/>
          <dgm:chPref val="0"/>
          <dgm:bulletEnabled val="1"/>
        </dgm:presLayoutVars>
      </dgm:prSet>
      <dgm:spPr/>
      <dgm:t>
        <a:bodyPr/>
        <a:lstStyle/>
        <a:p>
          <a:endParaRPr lang="zh-CN" altLang="en-US"/>
        </a:p>
      </dgm:t>
    </dgm:pt>
    <dgm:pt modelId="{EB8FB4AF-4C46-4B0B-B274-6A0469E6B4BE}" type="pres">
      <dgm:prSet presAssocID="{C8D8CAE7-99F8-4D7C-B5FC-A966A58A421F}" presName="Accent4" presStyleCnt="0"/>
      <dgm:spPr/>
      <dgm:t>
        <a:bodyPr/>
        <a:lstStyle/>
        <a:p>
          <a:endParaRPr lang="zh-CN" altLang="en-US"/>
        </a:p>
      </dgm:t>
    </dgm:pt>
    <dgm:pt modelId="{8F20885D-648B-484E-AF65-72198F75A525}" type="pres">
      <dgm:prSet presAssocID="{C8D8CAE7-99F8-4D7C-B5FC-A966A58A421F}" presName="Accent" presStyleLbl="bgShp" presStyleIdx="3" presStyleCnt="6"/>
      <dgm:spPr/>
      <dgm:t>
        <a:bodyPr/>
        <a:lstStyle/>
        <a:p>
          <a:endParaRPr lang="zh-CN" altLang="en-US"/>
        </a:p>
      </dgm:t>
    </dgm:pt>
    <dgm:pt modelId="{C1A013BB-854C-4ECE-8519-2CCEDE3BAACB}" type="pres">
      <dgm:prSet presAssocID="{C8D8CAE7-99F8-4D7C-B5FC-A966A58A421F}" presName="Child4" presStyleLbl="node1" presStyleIdx="3" presStyleCnt="6">
        <dgm:presLayoutVars>
          <dgm:chMax val="0"/>
          <dgm:chPref val="0"/>
          <dgm:bulletEnabled val="1"/>
        </dgm:presLayoutVars>
      </dgm:prSet>
      <dgm:spPr/>
      <dgm:t>
        <a:bodyPr/>
        <a:lstStyle/>
        <a:p>
          <a:endParaRPr lang="zh-CN" altLang="en-US"/>
        </a:p>
      </dgm:t>
    </dgm:pt>
    <dgm:pt modelId="{63CBA7D7-6F8E-4260-A99C-2C1A59444FA1}" type="pres">
      <dgm:prSet presAssocID="{2F9A5684-C5EF-43EC-978E-A8B72A513111}" presName="Accent5" presStyleCnt="0"/>
      <dgm:spPr/>
      <dgm:t>
        <a:bodyPr/>
        <a:lstStyle/>
        <a:p>
          <a:endParaRPr lang="zh-CN" altLang="en-US"/>
        </a:p>
      </dgm:t>
    </dgm:pt>
    <dgm:pt modelId="{7A5F1052-F723-431F-85BD-481C7C687698}" type="pres">
      <dgm:prSet presAssocID="{2F9A5684-C5EF-43EC-978E-A8B72A513111}" presName="Accent" presStyleLbl="bgShp" presStyleIdx="4" presStyleCnt="6"/>
      <dgm:spPr/>
      <dgm:t>
        <a:bodyPr/>
        <a:lstStyle/>
        <a:p>
          <a:endParaRPr lang="zh-CN" altLang="en-US"/>
        </a:p>
      </dgm:t>
    </dgm:pt>
    <dgm:pt modelId="{E1D16B91-9CBB-4AF8-B54A-49C5FBC0966E}" type="pres">
      <dgm:prSet presAssocID="{2F9A5684-C5EF-43EC-978E-A8B72A513111}" presName="Child5" presStyleLbl="node1" presStyleIdx="4" presStyleCnt="6">
        <dgm:presLayoutVars>
          <dgm:chMax val="0"/>
          <dgm:chPref val="0"/>
          <dgm:bulletEnabled val="1"/>
        </dgm:presLayoutVars>
      </dgm:prSet>
      <dgm:spPr/>
      <dgm:t>
        <a:bodyPr/>
        <a:lstStyle/>
        <a:p>
          <a:endParaRPr lang="zh-CN" altLang="en-US"/>
        </a:p>
      </dgm:t>
    </dgm:pt>
    <dgm:pt modelId="{96FA0781-DC02-4A48-8133-E74F28662F1E}" type="pres">
      <dgm:prSet presAssocID="{7B02DCA9-D1F5-41AC-9891-B70CECFD8534}" presName="Accent6" presStyleCnt="0"/>
      <dgm:spPr/>
      <dgm:t>
        <a:bodyPr/>
        <a:lstStyle/>
        <a:p>
          <a:endParaRPr lang="zh-CN" altLang="en-US"/>
        </a:p>
      </dgm:t>
    </dgm:pt>
    <dgm:pt modelId="{73FEDFD0-23E2-44C9-A01B-5217AA6D82C6}" type="pres">
      <dgm:prSet presAssocID="{7B02DCA9-D1F5-41AC-9891-B70CECFD8534}" presName="Accent" presStyleLbl="bgShp" presStyleIdx="5" presStyleCnt="6"/>
      <dgm:spPr/>
      <dgm:t>
        <a:bodyPr/>
        <a:lstStyle/>
        <a:p>
          <a:endParaRPr lang="zh-CN" altLang="en-US"/>
        </a:p>
      </dgm:t>
    </dgm:pt>
    <dgm:pt modelId="{656E6C07-11AE-45D0-BF0B-E14069C8BD09}" type="pres">
      <dgm:prSet presAssocID="{7B02DCA9-D1F5-41AC-9891-B70CECFD8534}" presName="Child6" presStyleLbl="node1" presStyleIdx="5" presStyleCnt="6">
        <dgm:presLayoutVars>
          <dgm:chMax val="0"/>
          <dgm:chPref val="0"/>
          <dgm:bulletEnabled val="1"/>
        </dgm:presLayoutVars>
      </dgm:prSet>
      <dgm:spPr/>
      <dgm:t>
        <a:bodyPr/>
        <a:lstStyle/>
        <a:p>
          <a:endParaRPr lang="zh-CN" altLang="en-US"/>
        </a:p>
      </dgm:t>
    </dgm:pt>
  </dgm:ptLst>
  <dgm:cxnLst>
    <dgm:cxn modelId="{CA69E3BB-25AC-4472-9F36-706170C618FF}" srcId="{F145AD95-F70D-4CB7-99A2-58BD1005F56A}" destId="{80B34EDC-EF5E-4ED9-BA82-66587B615E00}" srcOrd="2" destOrd="0" parTransId="{F74B37B7-496B-4A63-A5D9-0F0F6693DEC2}" sibTransId="{74976944-2205-4EF6-A87B-BD680D282118}"/>
    <dgm:cxn modelId="{67E46020-7A22-42F9-AC2E-D51B00E21BC2}" type="presOf" srcId="{17DB0DDF-31B4-420A-BB4F-7682AB3CFD00}" destId="{D8DE106E-DAD5-4233-A2A2-2846B76EB83C}" srcOrd="0" destOrd="0" presId="urn:microsoft.com/office/officeart/2011/layout/HexagonRadial"/>
    <dgm:cxn modelId="{F6777702-76A8-4F65-82BE-27ACEA9F8D75}" type="presOf" srcId="{C1A6D683-0298-4661-BDFB-AB0BBCD91B46}" destId="{83A75CBA-D843-48EB-8BF6-327EFA8D5823}" srcOrd="0" destOrd="0" presId="urn:microsoft.com/office/officeart/2011/layout/HexagonRadial"/>
    <dgm:cxn modelId="{09160A9D-F4A6-4F56-AEDF-EBC2443D51E7}" type="presOf" srcId="{F145AD95-F70D-4CB7-99A2-58BD1005F56A}" destId="{82654136-7F96-4037-9AA4-15F1AF45E4D6}" srcOrd="0" destOrd="0" presId="urn:microsoft.com/office/officeart/2011/layout/HexagonRadial"/>
    <dgm:cxn modelId="{00B3E01F-2C11-47B8-B6A0-69C477F1D522}" type="presOf" srcId="{80B34EDC-EF5E-4ED9-BA82-66587B615E00}" destId="{BD6D7049-43BB-48E7-83F5-B17ECF5FFB99}" srcOrd="0" destOrd="0" presId="urn:microsoft.com/office/officeart/2011/layout/HexagonRadial"/>
    <dgm:cxn modelId="{9F8C28AB-5216-46B8-9AE1-81F7EEFF3A9B}" type="presOf" srcId="{C8D8CAE7-99F8-4D7C-B5FC-A966A58A421F}" destId="{C1A013BB-854C-4ECE-8519-2CCEDE3BAACB}" srcOrd="0" destOrd="0" presId="urn:microsoft.com/office/officeart/2011/layout/HexagonRadial"/>
    <dgm:cxn modelId="{1E20C945-E6EA-4B56-8D4F-0BC4135CD05D}" srcId="{F145AD95-F70D-4CB7-99A2-58BD1005F56A}" destId="{7B02DCA9-D1F5-41AC-9891-B70CECFD8534}" srcOrd="5" destOrd="0" parTransId="{CAA06992-F5FA-44FB-B11B-C74375CAB56A}" sibTransId="{B2A920EE-3A3A-461C-82E2-7CC1FCDC8E03}"/>
    <dgm:cxn modelId="{0A50878F-FFB8-42E1-837D-72828D3A9ABA}" srcId="{F145AD95-F70D-4CB7-99A2-58BD1005F56A}" destId="{2F9A5684-C5EF-43EC-978E-A8B72A513111}" srcOrd="4" destOrd="0" parTransId="{C84F4403-526D-42EC-AB19-507A0178D5B0}" sibTransId="{5CF8248B-6EE6-4B9B-8574-A0622BC6ABEB}"/>
    <dgm:cxn modelId="{49CCAAF9-576C-4D25-964B-4561F9BF8549}" type="presOf" srcId="{7B02DCA9-D1F5-41AC-9891-B70CECFD8534}" destId="{656E6C07-11AE-45D0-BF0B-E14069C8BD09}" srcOrd="0" destOrd="0" presId="urn:microsoft.com/office/officeart/2011/layout/HexagonRadial"/>
    <dgm:cxn modelId="{E4FEFFFC-EA31-4EF7-A22D-DAD2581AFD63}" srcId="{F145AD95-F70D-4CB7-99A2-58BD1005F56A}" destId="{C8D8CAE7-99F8-4D7C-B5FC-A966A58A421F}" srcOrd="3" destOrd="0" parTransId="{6CFB0F66-1698-4F33-B34D-14B39ED4945D}" sibTransId="{3993B074-3E82-468A-83DC-46D69E3D405A}"/>
    <dgm:cxn modelId="{D83E5B7C-5972-42A6-9731-E5B8DBCD0F16}" type="presOf" srcId="{2F9A5684-C5EF-43EC-978E-A8B72A513111}" destId="{E1D16B91-9CBB-4AF8-B54A-49C5FBC0966E}" srcOrd="0" destOrd="0" presId="urn:microsoft.com/office/officeart/2011/layout/HexagonRadial"/>
    <dgm:cxn modelId="{B183B0D1-F5F0-49D7-898D-5DDF5C63A243}" srcId="{F145AD95-F70D-4CB7-99A2-58BD1005F56A}" destId="{C1A6D683-0298-4661-BDFB-AB0BBCD91B46}" srcOrd="0" destOrd="0" parTransId="{3AD2A704-4FE3-4870-89C9-48965C5C7841}" sibTransId="{5A8E1013-C54A-4D9C-B8D4-141A092D5F1F}"/>
    <dgm:cxn modelId="{2C11EAC2-AA8F-4A6F-BB71-E9B417B03099}" srcId="{F145AD95-F70D-4CB7-99A2-58BD1005F56A}" destId="{1AE587FB-29D4-40FD-8A65-31EFDC716670}" srcOrd="1" destOrd="0" parTransId="{96C9F778-BB90-4E23-9C22-E5DAEF8B2C6E}" sibTransId="{E0E3AF4C-5D02-4287-883F-51F178AE7D0C}"/>
    <dgm:cxn modelId="{2913E1D0-8913-4D6C-A602-4FBC21C0FF39}" type="presOf" srcId="{1AE587FB-29D4-40FD-8A65-31EFDC716670}" destId="{08340108-357C-4B6A-9980-A7A29A6972CB}" srcOrd="0" destOrd="0" presId="urn:microsoft.com/office/officeart/2011/layout/HexagonRadial"/>
    <dgm:cxn modelId="{B1DCB03E-8CD9-4DD4-9BB6-F5FB8E259B3F}" srcId="{17DB0DDF-31B4-420A-BB4F-7682AB3CFD00}" destId="{F145AD95-F70D-4CB7-99A2-58BD1005F56A}" srcOrd="0" destOrd="0" parTransId="{B5D281B7-2693-4224-AC64-C586E3E626EE}" sibTransId="{739B8C11-29F0-4ABC-B978-BBA7A343EB35}"/>
    <dgm:cxn modelId="{B740AF68-FC35-4797-881E-9AE3C6B83824}" type="presParOf" srcId="{D8DE106E-DAD5-4233-A2A2-2846B76EB83C}" destId="{82654136-7F96-4037-9AA4-15F1AF45E4D6}" srcOrd="0" destOrd="0" presId="urn:microsoft.com/office/officeart/2011/layout/HexagonRadial"/>
    <dgm:cxn modelId="{2D23900C-32EF-4CA4-B303-A350150BCA0D}" type="presParOf" srcId="{D8DE106E-DAD5-4233-A2A2-2846B76EB83C}" destId="{0CA7DBC1-2E22-4981-81CA-D60ECA1671DB}" srcOrd="1" destOrd="0" presId="urn:microsoft.com/office/officeart/2011/layout/HexagonRadial"/>
    <dgm:cxn modelId="{DD88FD84-07AE-4E43-ADD4-AC802DD5AA55}" type="presParOf" srcId="{0CA7DBC1-2E22-4981-81CA-D60ECA1671DB}" destId="{E837A566-A27F-4F28-BE26-49CE82194C27}" srcOrd="0" destOrd="0" presId="urn:microsoft.com/office/officeart/2011/layout/HexagonRadial"/>
    <dgm:cxn modelId="{7ABE4218-BDAB-45DD-8E12-53BB5FBA8AD1}" type="presParOf" srcId="{D8DE106E-DAD5-4233-A2A2-2846B76EB83C}" destId="{83A75CBA-D843-48EB-8BF6-327EFA8D5823}" srcOrd="2" destOrd="0" presId="urn:microsoft.com/office/officeart/2011/layout/HexagonRadial"/>
    <dgm:cxn modelId="{A2C26DA8-90CB-4276-8496-CF463E4E001B}" type="presParOf" srcId="{D8DE106E-DAD5-4233-A2A2-2846B76EB83C}" destId="{3A4A65E3-F962-41BD-A6C6-F3B5F9AB43AC}" srcOrd="3" destOrd="0" presId="urn:microsoft.com/office/officeart/2011/layout/HexagonRadial"/>
    <dgm:cxn modelId="{1A99605C-B526-4530-9292-089E3496448B}" type="presParOf" srcId="{3A4A65E3-F962-41BD-A6C6-F3B5F9AB43AC}" destId="{B68129A3-7D5A-4908-A35C-0AC65DEB0CC6}" srcOrd="0" destOrd="0" presId="urn:microsoft.com/office/officeart/2011/layout/HexagonRadial"/>
    <dgm:cxn modelId="{19943DED-94D8-47E4-8E67-4847D8FF31CF}" type="presParOf" srcId="{D8DE106E-DAD5-4233-A2A2-2846B76EB83C}" destId="{08340108-357C-4B6A-9980-A7A29A6972CB}" srcOrd="4" destOrd="0" presId="urn:microsoft.com/office/officeart/2011/layout/HexagonRadial"/>
    <dgm:cxn modelId="{DA14A5E7-4F21-45C3-9C50-D6B4002DB941}" type="presParOf" srcId="{D8DE106E-DAD5-4233-A2A2-2846B76EB83C}" destId="{C5C4D3B4-FA0E-432D-B3FE-4B703701752C}" srcOrd="5" destOrd="0" presId="urn:microsoft.com/office/officeart/2011/layout/HexagonRadial"/>
    <dgm:cxn modelId="{F9D7055F-FCE3-4BAB-95FA-5B061DE387FA}" type="presParOf" srcId="{C5C4D3B4-FA0E-432D-B3FE-4B703701752C}" destId="{F2FA61B8-1CA4-4387-A20D-8F46EBCD1C91}" srcOrd="0" destOrd="0" presId="urn:microsoft.com/office/officeart/2011/layout/HexagonRadial"/>
    <dgm:cxn modelId="{4635404C-A644-4245-B2DE-A118402BDDE3}" type="presParOf" srcId="{D8DE106E-DAD5-4233-A2A2-2846B76EB83C}" destId="{BD6D7049-43BB-48E7-83F5-B17ECF5FFB99}" srcOrd="6" destOrd="0" presId="urn:microsoft.com/office/officeart/2011/layout/HexagonRadial"/>
    <dgm:cxn modelId="{DC494D5B-2854-453C-AB3F-97C1EDDA80C5}" type="presParOf" srcId="{D8DE106E-DAD5-4233-A2A2-2846B76EB83C}" destId="{EB8FB4AF-4C46-4B0B-B274-6A0469E6B4BE}" srcOrd="7" destOrd="0" presId="urn:microsoft.com/office/officeart/2011/layout/HexagonRadial"/>
    <dgm:cxn modelId="{15E1EE5F-1E86-4C6B-97A0-7746178128A0}" type="presParOf" srcId="{EB8FB4AF-4C46-4B0B-B274-6A0469E6B4BE}" destId="{8F20885D-648B-484E-AF65-72198F75A525}" srcOrd="0" destOrd="0" presId="urn:microsoft.com/office/officeart/2011/layout/HexagonRadial"/>
    <dgm:cxn modelId="{0B41C9C8-E691-432C-97EB-21AD8D78B8E4}" type="presParOf" srcId="{D8DE106E-DAD5-4233-A2A2-2846B76EB83C}" destId="{C1A013BB-854C-4ECE-8519-2CCEDE3BAACB}" srcOrd="8" destOrd="0" presId="urn:microsoft.com/office/officeart/2011/layout/HexagonRadial"/>
    <dgm:cxn modelId="{41593A29-C3BC-4016-ACD7-200B89D0F56E}" type="presParOf" srcId="{D8DE106E-DAD5-4233-A2A2-2846B76EB83C}" destId="{63CBA7D7-6F8E-4260-A99C-2C1A59444FA1}" srcOrd="9" destOrd="0" presId="urn:microsoft.com/office/officeart/2011/layout/HexagonRadial"/>
    <dgm:cxn modelId="{DB1EC1C5-A38C-4352-AAED-B55B9D9AC274}" type="presParOf" srcId="{63CBA7D7-6F8E-4260-A99C-2C1A59444FA1}" destId="{7A5F1052-F723-431F-85BD-481C7C687698}" srcOrd="0" destOrd="0" presId="urn:microsoft.com/office/officeart/2011/layout/HexagonRadial"/>
    <dgm:cxn modelId="{621CE44C-21D2-490C-8CF0-FC92C772FCAE}" type="presParOf" srcId="{D8DE106E-DAD5-4233-A2A2-2846B76EB83C}" destId="{E1D16B91-9CBB-4AF8-B54A-49C5FBC0966E}" srcOrd="10" destOrd="0" presId="urn:microsoft.com/office/officeart/2011/layout/HexagonRadial"/>
    <dgm:cxn modelId="{DE2A4940-AF5B-40F9-B787-8C0B667E13A1}" type="presParOf" srcId="{D8DE106E-DAD5-4233-A2A2-2846B76EB83C}" destId="{96FA0781-DC02-4A48-8133-E74F28662F1E}" srcOrd="11" destOrd="0" presId="urn:microsoft.com/office/officeart/2011/layout/HexagonRadial"/>
    <dgm:cxn modelId="{60C27A67-72A1-42E2-A319-FC714D176347}" type="presParOf" srcId="{96FA0781-DC02-4A48-8133-E74F28662F1E}" destId="{73FEDFD0-23E2-44C9-A01B-5217AA6D82C6}" srcOrd="0" destOrd="0" presId="urn:microsoft.com/office/officeart/2011/layout/HexagonRadial"/>
    <dgm:cxn modelId="{C613ECF0-E0F4-4CB6-864B-1BF7F3460E93}" type="presParOf" srcId="{D8DE106E-DAD5-4233-A2A2-2846B76EB83C}" destId="{656E6C07-11AE-45D0-BF0B-E14069C8BD09}"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08CEC-BEAC-4F10-8DC3-99886849208C}">
      <dsp:nvSpPr>
        <dsp:cNvPr id="0" name=""/>
        <dsp:cNvSpPr/>
      </dsp:nvSpPr>
      <dsp:spPr>
        <a:xfrm>
          <a:off x="0" y="324627"/>
          <a:ext cx="7527780" cy="5292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962A55E0-C9AD-49F1-B73F-B4623B66A75C}">
      <dsp:nvSpPr>
        <dsp:cNvPr id="0" name=""/>
        <dsp:cNvSpPr/>
      </dsp:nvSpPr>
      <dsp:spPr>
        <a:xfrm>
          <a:off x="376389" y="14667"/>
          <a:ext cx="5269446" cy="619920"/>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73" tIns="0" rIns="199173" bIns="0" numCol="1" spcCol="1270" anchor="ctr" anchorCtr="0">
          <a:noAutofit/>
        </a:bodyPr>
        <a:lstStyle/>
        <a:p>
          <a:pPr lvl="0" algn="l" defTabSz="933450">
            <a:lnSpc>
              <a:spcPct val="90000"/>
            </a:lnSpc>
            <a:spcBef>
              <a:spcPct val="0"/>
            </a:spcBef>
            <a:spcAft>
              <a:spcPct val="35000"/>
            </a:spcAft>
          </a:pPr>
          <a:r>
            <a:rPr lang="zh-CN" altLang="en-US" sz="2100" kern="1200" dirty="0" smtClean="0"/>
            <a:t>信息平台整体建设方案</a:t>
          </a:r>
          <a:endParaRPr lang="zh-CN" altLang="en-US" sz="2100" kern="1200" dirty="0"/>
        </a:p>
      </dsp:txBody>
      <dsp:txXfrm>
        <a:off x="406651" y="44929"/>
        <a:ext cx="5208922" cy="559396"/>
      </dsp:txXfrm>
    </dsp:sp>
    <dsp:sp modelId="{67685CCB-7412-4E66-8EA4-137321B7DAFE}">
      <dsp:nvSpPr>
        <dsp:cNvPr id="0" name=""/>
        <dsp:cNvSpPr/>
      </dsp:nvSpPr>
      <dsp:spPr>
        <a:xfrm>
          <a:off x="0" y="1277187"/>
          <a:ext cx="7527780" cy="529200"/>
        </a:xfrm>
        <a:prstGeom prst="rect">
          <a:avLst/>
        </a:prstGeom>
        <a:solidFill>
          <a:schemeClr val="lt1"/>
        </a:solidFill>
        <a:ln w="25400" cap="flat" cmpd="sng" algn="ctr">
          <a:solidFill>
            <a:schemeClr val="accent5"/>
          </a:solidFill>
          <a:prstDash val="sysDot"/>
        </a:ln>
        <a:effectLst/>
      </dsp:spPr>
      <dsp:style>
        <a:lnRef idx="2">
          <a:schemeClr val="accent5"/>
        </a:lnRef>
        <a:fillRef idx="1">
          <a:schemeClr val="lt1"/>
        </a:fillRef>
        <a:effectRef idx="0">
          <a:schemeClr val="accent5"/>
        </a:effectRef>
        <a:fontRef idx="minor">
          <a:schemeClr val="dk1"/>
        </a:fontRef>
      </dsp:style>
    </dsp:sp>
    <dsp:sp modelId="{2E47C348-34CC-4E65-AF83-607321D4339E}">
      <dsp:nvSpPr>
        <dsp:cNvPr id="0" name=""/>
        <dsp:cNvSpPr/>
      </dsp:nvSpPr>
      <dsp:spPr>
        <a:xfrm>
          <a:off x="376389" y="967227"/>
          <a:ext cx="5269446"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73" tIns="0" rIns="199173" bIns="0" numCol="1" spcCol="1270" anchor="ctr" anchorCtr="0">
          <a:noAutofit/>
        </a:bodyPr>
        <a:lstStyle/>
        <a:p>
          <a:pPr lvl="0" algn="l" defTabSz="933450">
            <a:lnSpc>
              <a:spcPct val="90000"/>
            </a:lnSpc>
            <a:spcBef>
              <a:spcPct val="0"/>
            </a:spcBef>
            <a:spcAft>
              <a:spcPct val="35000"/>
            </a:spcAft>
          </a:pPr>
          <a:r>
            <a:rPr lang="zh-CN" altLang="en-US" sz="2100" kern="1200" dirty="0" smtClean="0"/>
            <a:t>信息平台建设阶段规划</a:t>
          </a:r>
          <a:endParaRPr lang="zh-CN" altLang="en-US" sz="2100" kern="1200" dirty="0"/>
        </a:p>
      </dsp:txBody>
      <dsp:txXfrm>
        <a:off x="406651" y="997489"/>
        <a:ext cx="5208922" cy="559396"/>
      </dsp:txXfrm>
    </dsp:sp>
    <dsp:sp modelId="{4D9B6518-A582-449A-BD63-59D2DCC78461}">
      <dsp:nvSpPr>
        <dsp:cNvPr id="0" name=""/>
        <dsp:cNvSpPr/>
      </dsp:nvSpPr>
      <dsp:spPr>
        <a:xfrm>
          <a:off x="0" y="2229748"/>
          <a:ext cx="7527780" cy="529200"/>
        </a:xfrm>
        <a:prstGeom prst="rect">
          <a:avLst/>
        </a:prstGeom>
        <a:solidFill>
          <a:schemeClr val="lt1"/>
        </a:solidFill>
        <a:ln w="25400" cap="flat" cmpd="sng" algn="ctr">
          <a:solidFill>
            <a:schemeClr val="accent1"/>
          </a:solidFill>
          <a:prstDash val="sysDot"/>
        </a:ln>
        <a:effectLst/>
      </dsp:spPr>
      <dsp:style>
        <a:lnRef idx="2">
          <a:schemeClr val="accent1"/>
        </a:lnRef>
        <a:fillRef idx="1">
          <a:schemeClr val="lt1"/>
        </a:fillRef>
        <a:effectRef idx="0">
          <a:schemeClr val="accent1"/>
        </a:effectRef>
        <a:fontRef idx="minor">
          <a:schemeClr val="dk1"/>
        </a:fontRef>
      </dsp:style>
    </dsp:sp>
    <dsp:sp modelId="{5294477B-840F-4BA1-A15D-C56C886A1407}">
      <dsp:nvSpPr>
        <dsp:cNvPr id="0" name=""/>
        <dsp:cNvSpPr/>
      </dsp:nvSpPr>
      <dsp:spPr>
        <a:xfrm>
          <a:off x="376389" y="1919787"/>
          <a:ext cx="5269446"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73" tIns="0" rIns="199173" bIns="0" numCol="1" spcCol="1270" anchor="ctr" anchorCtr="0">
          <a:noAutofit/>
        </a:bodyPr>
        <a:lstStyle/>
        <a:p>
          <a:pPr lvl="0" algn="l" defTabSz="933450">
            <a:lnSpc>
              <a:spcPct val="90000"/>
            </a:lnSpc>
            <a:spcBef>
              <a:spcPct val="0"/>
            </a:spcBef>
            <a:spcAft>
              <a:spcPct val="35000"/>
            </a:spcAft>
          </a:pPr>
          <a:r>
            <a:rPr lang="zh-CN" altLang="en-US" sz="2100" kern="1200" dirty="0" smtClean="0"/>
            <a:t>典型案例</a:t>
          </a:r>
          <a:r>
            <a:rPr lang="en-US" altLang="zh-CN" sz="2100" kern="1200" dirty="0" smtClean="0"/>
            <a:t>-</a:t>
          </a:r>
          <a:r>
            <a:rPr lang="zh-CN" altLang="en-US" sz="2100" kern="1200" dirty="0" smtClean="0"/>
            <a:t>院感产品介绍</a:t>
          </a:r>
          <a:endParaRPr lang="zh-CN" altLang="en-US" sz="2100" kern="1200" dirty="0"/>
        </a:p>
      </dsp:txBody>
      <dsp:txXfrm>
        <a:off x="406651" y="1950049"/>
        <a:ext cx="5208922" cy="559396"/>
      </dsp:txXfrm>
    </dsp:sp>
    <dsp:sp modelId="{52ACD557-8884-4C9B-A65A-2F3A5A2E912F}">
      <dsp:nvSpPr>
        <dsp:cNvPr id="0" name=""/>
        <dsp:cNvSpPr/>
      </dsp:nvSpPr>
      <dsp:spPr>
        <a:xfrm>
          <a:off x="0" y="3182308"/>
          <a:ext cx="7527780" cy="529200"/>
        </a:xfrm>
        <a:prstGeom prst="rect">
          <a:avLst/>
        </a:prstGeom>
        <a:solidFill>
          <a:schemeClr val="lt1">
            <a:alpha val="90000"/>
            <a:hueOff val="0"/>
            <a:satOff val="0"/>
            <a:lumOff val="0"/>
            <a:alphaOff val="0"/>
          </a:schemeClr>
        </a:solidFill>
        <a:ln w="25400" cap="flat" cmpd="sng" algn="ctr">
          <a:solidFill>
            <a:schemeClr val="tx2">
              <a:lumMod val="60000"/>
              <a:lumOff val="40000"/>
            </a:schemeClr>
          </a:solidFill>
          <a:prstDash val="sysDot"/>
        </a:ln>
        <a:effectLst/>
      </dsp:spPr>
      <dsp:style>
        <a:lnRef idx="2">
          <a:scrgbClr r="0" g="0" b="0"/>
        </a:lnRef>
        <a:fillRef idx="1">
          <a:scrgbClr r="0" g="0" b="0"/>
        </a:fillRef>
        <a:effectRef idx="0">
          <a:scrgbClr r="0" g="0" b="0"/>
        </a:effectRef>
        <a:fontRef idx="minor"/>
      </dsp:style>
    </dsp:sp>
    <dsp:sp modelId="{3F11F460-580B-4116-8F9E-B083CBC94583}">
      <dsp:nvSpPr>
        <dsp:cNvPr id="0" name=""/>
        <dsp:cNvSpPr/>
      </dsp:nvSpPr>
      <dsp:spPr>
        <a:xfrm>
          <a:off x="376389" y="2872348"/>
          <a:ext cx="5269446"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73" tIns="0" rIns="199173" bIns="0" numCol="1" spcCol="1270" anchor="ctr" anchorCtr="0">
          <a:noAutofit/>
        </a:bodyPr>
        <a:lstStyle/>
        <a:p>
          <a:pPr lvl="0" algn="l" defTabSz="933450">
            <a:lnSpc>
              <a:spcPct val="90000"/>
            </a:lnSpc>
            <a:spcBef>
              <a:spcPct val="0"/>
            </a:spcBef>
            <a:spcAft>
              <a:spcPct val="35000"/>
            </a:spcAft>
          </a:pPr>
          <a:r>
            <a:rPr lang="zh-CN" altLang="en-US" sz="2100" kern="1200" dirty="0" smtClean="0"/>
            <a:t>典型案例</a:t>
          </a:r>
          <a:r>
            <a:rPr lang="en-US" altLang="zh-CN" sz="2100" kern="1200" dirty="0" smtClean="0"/>
            <a:t>-</a:t>
          </a:r>
          <a:r>
            <a:rPr lang="zh-CN" altLang="en-US" sz="2100" kern="1200" dirty="0" smtClean="0"/>
            <a:t>院感产品建设方案</a:t>
          </a:r>
          <a:endParaRPr lang="zh-CN" altLang="en-US" sz="2100" kern="1200" dirty="0"/>
        </a:p>
      </dsp:txBody>
      <dsp:txXfrm>
        <a:off x="406651" y="2902610"/>
        <a:ext cx="5208922"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11/layout/HexagonRadial">
  <dgm:title val="六边形射线"/>
  <dgm:desc val="用于显示与中心观点或主题相关的顺序流程。限制为六个级别 2 形状。非常适合于少量文本。不使用的文本不出现，但是在切换版式后仍然可用。"/>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zh-CN" altLang="en-US" dirty="0">
              <a:latin typeface="微软雅黑" pitchFamily="34" charset="-122"/>
              <a:ea typeface="微软雅黑" pitchFamily="34" charset="-122"/>
            </a:endParaRPr>
          </a:p>
        </p:txBody>
      </p:sp>
      <p:sp>
        <p:nvSpPr>
          <p:cNvPr id="3" name="日期占位符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F0E388A6-816F-4697-82FF-6C71494F7998}" type="datetimeFigureOut">
              <a:rPr lang="zh-CN" altLang="en-US" smtClean="0">
                <a:latin typeface="微软雅黑" pitchFamily="34" charset="-122"/>
                <a:ea typeface="微软雅黑" pitchFamily="34" charset="-122"/>
              </a:rPr>
              <a:pPr/>
              <a:t>2015/4/20</a:t>
            </a:fld>
            <a:endParaRPr lang="zh-CN" altLang="en-US" dirty="0">
              <a:latin typeface="微软雅黑" pitchFamily="34" charset="-122"/>
              <a:ea typeface="微软雅黑" pitchFamily="34" charset="-122"/>
            </a:endParaRPr>
          </a:p>
        </p:txBody>
      </p:sp>
      <p:sp>
        <p:nvSpPr>
          <p:cNvPr id="4" name="页脚占位符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zh-CN" altLang="en-US" dirty="0">
              <a:latin typeface="微软雅黑" pitchFamily="34" charset="-122"/>
              <a:ea typeface="微软雅黑" pitchFamily="34" charset="-122"/>
            </a:endParaRPr>
          </a:p>
        </p:txBody>
      </p:sp>
      <p:sp>
        <p:nvSpPr>
          <p:cNvPr id="5" name="灯片编号占位符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5129F6A0-DF34-4857-97C6-710FAA03861D}" type="slidenum">
              <a:rPr lang="zh-CN" altLang="en-US" smtClean="0">
                <a:latin typeface="微软雅黑" pitchFamily="34" charset="-122"/>
                <a:ea typeface="微软雅黑" pitchFamily="34" charset="-122"/>
              </a:rPr>
              <a:pPr/>
              <a:t>‹#›</a:t>
            </a:fld>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19645292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5659" cy="496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solidFill>
                  <a:schemeClr val="tx1"/>
                </a:solidFill>
                <a:latin typeface="Arial" charset="0"/>
              </a:defRPr>
            </a:lvl1pPr>
          </a:lstStyle>
          <a:p>
            <a:endParaRPr lang="en-US" altLang="zh-CN" dirty="0"/>
          </a:p>
        </p:txBody>
      </p:sp>
      <p:sp>
        <p:nvSpPr>
          <p:cNvPr id="3075" name="Rectangle 3"/>
          <p:cNvSpPr>
            <a:spLocks noGrp="1" noChangeArrowheads="1"/>
          </p:cNvSpPr>
          <p:nvPr>
            <p:ph type="dt" idx="1"/>
          </p:nvPr>
        </p:nvSpPr>
        <p:spPr bwMode="auto">
          <a:xfrm>
            <a:off x="3852016" y="0"/>
            <a:ext cx="2945659" cy="496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solidFill>
                  <a:schemeClr val="tx1"/>
                </a:solidFill>
                <a:latin typeface="Arial" charset="0"/>
              </a:defRPr>
            </a:lvl1pPr>
          </a:lstStyle>
          <a:p>
            <a:endParaRPr lang="en-US" altLang="zh-CN" dirty="0"/>
          </a:p>
        </p:txBody>
      </p:sp>
      <p:sp>
        <p:nvSpPr>
          <p:cNvPr id="307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06357" y="4715153"/>
            <a:ext cx="4984962" cy="4466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3078" name="Rectangle 6"/>
          <p:cNvSpPr>
            <a:spLocks noGrp="1" noChangeArrowheads="1"/>
          </p:cNvSpPr>
          <p:nvPr>
            <p:ph type="ftr" sz="quarter" idx="4"/>
          </p:nvPr>
        </p:nvSpPr>
        <p:spPr bwMode="auto">
          <a:xfrm>
            <a:off x="0" y="9430306"/>
            <a:ext cx="2945659" cy="49633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solidFill>
                  <a:schemeClr val="tx1"/>
                </a:solidFill>
                <a:latin typeface="Arial" charset="0"/>
              </a:defRPr>
            </a:lvl1pPr>
          </a:lstStyle>
          <a:p>
            <a:endParaRPr lang="en-US" altLang="zh-CN" dirty="0"/>
          </a:p>
        </p:txBody>
      </p:sp>
      <p:sp>
        <p:nvSpPr>
          <p:cNvPr id="3079" name="Rectangle 7"/>
          <p:cNvSpPr>
            <a:spLocks noGrp="1" noChangeArrowheads="1"/>
          </p:cNvSpPr>
          <p:nvPr>
            <p:ph type="sldNum" sz="quarter" idx="5"/>
          </p:nvPr>
        </p:nvSpPr>
        <p:spPr bwMode="auto">
          <a:xfrm>
            <a:off x="3852016" y="9430306"/>
            <a:ext cx="2945659" cy="49633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solidFill>
                  <a:schemeClr val="tx1"/>
                </a:solidFill>
                <a:latin typeface="微软雅黑" pitchFamily="34" charset="-122"/>
                <a:ea typeface="微软雅黑" pitchFamily="34" charset="-122"/>
              </a:defRPr>
            </a:lvl1pPr>
          </a:lstStyle>
          <a:p>
            <a:fld id="{33C63C86-4046-4D52-A2C7-E3CF31F98764}" type="slidenum">
              <a:rPr lang="zh-CN" altLang="en-US" smtClean="0"/>
              <a:pPr/>
              <a:t>‹#›</a:t>
            </a:fld>
            <a:endParaRPr lang="en-US" altLang="zh-CN" dirty="0"/>
          </a:p>
        </p:txBody>
      </p:sp>
    </p:spTree>
    <p:extLst>
      <p:ext uri="{BB962C8B-B14F-4D97-AF65-F5344CB8AC3E}">
        <p14:creationId xmlns:p14="http://schemas.microsoft.com/office/powerpoint/2010/main" val="232635184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华文细黑" pitchFamily="2" charset="-122"/>
        <a:cs typeface="+mn-cs"/>
      </a:defRPr>
    </a:lvl1pPr>
    <a:lvl2pPr marL="457200" algn="l" rtl="0" fontAlgn="base">
      <a:spcBef>
        <a:spcPct val="30000"/>
      </a:spcBef>
      <a:spcAft>
        <a:spcPct val="0"/>
      </a:spcAft>
      <a:defRPr sz="1200" kern="1200">
        <a:solidFill>
          <a:schemeClr val="tx1"/>
        </a:solidFill>
        <a:latin typeface="Arial" charset="0"/>
        <a:ea typeface="华文细黑" pitchFamily="2" charset="-122"/>
        <a:cs typeface="+mn-cs"/>
      </a:defRPr>
    </a:lvl2pPr>
    <a:lvl3pPr marL="914400" algn="l" rtl="0" fontAlgn="base">
      <a:spcBef>
        <a:spcPct val="30000"/>
      </a:spcBef>
      <a:spcAft>
        <a:spcPct val="0"/>
      </a:spcAft>
      <a:defRPr sz="1200" kern="1200">
        <a:solidFill>
          <a:schemeClr val="tx1"/>
        </a:solidFill>
        <a:latin typeface="Arial" charset="0"/>
        <a:ea typeface="华文细黑" pitchFamily="2" charset="-122"/>
        <a:cs typeface="+mn-cs"/>
      </a:defRPr>
    </a:lvl3pPr>
    <a:lvl4pPr marL="1371600" algn="l" rtl="0" fontAlgn="base">
      <a:spcBef>
        <a:spcPct val="30000"/>
      </a:spcBef>
      <a:spcAft>
        <a:spcPct val="0"/>
      </a:spcAft>
      <a:defRPr sz="1200" kern="1200">
        <a:solidFill>
          <a:schemeClr val="tx1"/>
        </a:solidFill>
        <a:latin typeface="Arial" charset="0"/>
        <a:ea typeface="华文细黑" pitchFamily="2" charset="-122"/>
        <a:cs typeface="+mn-cs"/>
      </a:defRPr>
    </a:lvl4pPr>
    <a:lvl5pPr marL="1828800" algn="l" rtl="0" fontAlgn="base">
      <a:spcBef>
        <a:spcPct val="30000"/>
      </a:spcBef>
      <a:spcAft>
        <a:spcPct val="0"/>
      </a:spcAft>
      <a:defRPr sz="1200" kern="1200">
        <a:solidFill>
          <a:schemeClr val="tx1"/>
        </a:solidFill>
        <a:latin typeface="Arial"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1</a:t>
            </a:fld>
            <a:endParaRPr lang="en-US" altLang="zh-CN" dirty="0"/>
          </a:p>
        </p:txBody>
      </p:sp>
    </p:spTree>
    <p:extLst>
      <p:ext uri="{BB962C8B-B14F-4D97-AF65-F5344CB8AC3E}">
        <p14:creationId xmlns:p14="http://schemas.microsoft.com/office/powerpoint/2010/main" val="1763731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kumimoji="0" lang="zh-CN" altLang="en-US" sz="1600" dirty="0" smtClean="0">
                <a:solidFill>
                  <a:srgbClr val="000000"/>
                </a:solidFill>
                <a:latin typeface="微软雅黑" pitchFamily="34" charset="-122"/>
                <a:ea typeface="微软雅黑" pitchFamily="34" charset="-122"/>
              </a:rPr>
              <a:t>■系统背景</a:t>
            </a:r>
            <a:r>
              <a:rPr kumimoji="0" lang="en-US" altLang="zh-CN" sz="1600" dirty="0" smtClean="0">
                <a:solidFill>
                  <a:srgbClr val="000000"/>
                </a:solidFill>
                <a:latin typeface="微软雅黑" pitchFamily="34" charset="-122"/>
                <a:ea typeface="微软雅黑" pitchFamily="34" charset="-122"/>
              </a:rPr>
              <a:t/>
            </a:r>
            <a:br>
              <a:rPr kumimoji="0" lang="en-US" altLang="zh-CN" sz="1600" dirty="0" smtClean="0">
                <a:solidFill>
                  <a:srgbClr val="000000"/>
                </a:solidFill>
                <a:latin typeface="微软雅黑" pitchFamily="34" charset="-122"/>
                <a:ea typeface="微软雅黑" pitchFamily="34" charset="-122"/>
              </a:rPr>
            </a:br>
            <a:r>
              <a:rPr kumimoji="0" lang="en-US" altLang="zh-CN" sz="1600" dirty="0" smtClean="0">
                <a:solidFill>
                  <a:srgbClr val="000000"/>
                </a:solidFill>
                <a:latin typeface="微软雅黑" pitchFamily="34" charset="-122"/>
                <a:ea typeface="微软雅黑" pitchFamily="34" charset="-122"/>
              </a:rPr>
              <a:t>      </a:t>
            </a:r>
            <a:r>
              <a:rPr kumimoji="0" lang="en-US" altLang="zh-CN" sz="1200" dirty="0" smtClean="0">
                <a:solidFill>
                  <a:srgbClr val="000000"/>
                </a:solidFill>
                <a:latin typeface="微软雅黑" pitchFamily="34" charset="-122"/>
                <a:ea typeface="微软雅黑" pitchFamily="34" charset="-122"/>
              </a:rPr>
              <a:t>HIMMS</a:t>
            </a:r>
            <a:r>
              <a:rPr kumimoji="0" lang="zh-CN" altLang="en-US" sz="1200" dirty="0" smtClean="0">
                <a:solidFill>
                  <a:srgbClr val="000000"/>
                </a:solidFill>
                <a:latin typeface="微软雅黑" pitchFamily="34" charset="-122"/>
                <a:ea typeface="微软雅黑" pitchFamily="34" charset="-122"/>
              </a:rPr>
              <a:t>评级对于信息化的建设，要求具备</a:t>
            </a:r>
            <a:r>
              <a:rPr kumimoji="0" lang="zh-CN" altLang="zh-CN" sz="1200" dirty="0" smtClean="0">
                <a:solidFill>
                  <a:srgbClr val="000000"/>
                </a:solidFill>
                <a:latin typeface="微软雅黑" pitchFamily="34" charset="-122"/>
                <a:ea typeface="微软雅黑" pitchFamily="34" charset="-122"/>
              </a:rPr>
              <a:t>高级的</a:t>
            </a:r>
            <a:r>
              <a:rPr kumimoji="0" lang="en-US" altLang="zh-CN" sz="1200" dirty="0" smtClean="0">
                <a:solidFill>
                  <a:srgbClr val="000000"/>
                </a:solidFill>
                <a:latin typeface="微软雅黑" pitchFamily="34" charset="-122"/>
                <a:ea typeface="微软雅黑" pitchFamily="34" charset="-122"/>
              </a:rPr>
              <a:t>CDSS</a:t>
            </a:r>
            <a:r>
              <a:rPr kumimoji="0" lang="zh-CN" altLang="zh-CN" sz="1200" dirty="0" smtClean="0">
                <a:solidFill>
                  <a:srgbClr val="000000"/>
                </a:solidFill>
                <a:latin typeface="微软雅黑" pitchFamily="34" charset="-122"/>
                <a:ea typeface="微软雅黑" pitchFamily="34" charset="-122"/>
              </a:rPr>
              <a:t>，对所有临床工作提供基于临床指南和结果相关的提醒</a:t>
            </a:r>
            <a:r>
              <a:rPr kumimoji="0" lang="zh-CN" altLang="en-US" sz="1200" dirty="0" smtClean="0">
                <a:solidFill>
                  <a:srgbClr val="000000"/>
                </a:solidFill>
                <a:latin typeface="微软雅黑" pitchFamily="34" charset="-122"/>
                <a:ea typeface="微软雅黑" pitchFamily="34" charset="-122"/>
              </a:rPr>
              <a:t>。</a:t>
            </a:r>
            <a:endParaRPr kumimoji="0" lang="en-US" altLang="zh-CN" sz="1200" dirty="0" smtClean="0">
              <a:solidFill>
                <a:srgbClr val="000000"/>
              </a:solidFill>
              <a:latin typeface="微软雅黑" pitchFamily="34" charset="-122"/>
              <a:ea typeface="微软雅黑" pitchFamily="34" charset="-122"/>
            </a:endParaRPr>
          </a:p>
          <a:p>
            <a:pPr eaLnBrk="1" hangingPunct="1"/>
            <a:r>
              <a:rPr kumimoji="0" lang="en-US" altLang="zh-CN" sz="1200" dirty="0" smtClean="0">
                <a:solidFill>
                  <a:srgbClr val="000000"/>
                </a:solidFill>
                <a:latin typeface="微软雅黑" pitchFamily="34" charset="-122"/>
                <a:ea typeface="微软雅黑" pitchFamily="34" charset="-122"/>
              </a:rPr>
              <a:t>       </a:t>
            </a:r>
            <a:r>
              <a:rPr kumimoji="0" lang="zh-CN" altLang="en-US" sz="1200" dirty="0" smtClean="0">
                <a:solidFill>
                  <a:srgbClr val="000000"/>
                </a:solidFill>
                <a:latin typeface="微软雅黑" pitchFamily="34" charset="-122"/>
                <a:ea typeface="微软雅黑" pitchFamily="34" charset="-122"/>
              </a:rPr>
              <a:t>目前各医院在建立集成平台同时只对字典做出统一维护管理，但并没有对各系统应用的规则进行统一。北大人民医院为此结合集成平台、公共服务系统、临床数据中心系统、其他临床业务系统，建立了一整套规则及预警管理机制，规则主要覆盖传染病、危急值。</a:t>
            </a:r>
            <a:endParaRPr kumimoji="0" lang="en-US" altLang="zh-CN" sz="1200" dirty="0" smtClean="0">
              <a:solidFill>
                <a:srgbClr val="000000"/>
              </a:solidFill>
              <a:latin typeface="微软雅黑" pitchFamily="34" charset="-122"/>
              <a:ea typeface="微软雅黑" pitchFamily="34" charset="-122"/>
            </a:endParaRPr>
          </a:p>
          <a:p>
            <a:pPr eaLnBrk="1" hangingPunct="1"/>
            <a:endParaRPr kumimoji="0" lang="en-US" altLang="zh-CN" sz="1200" dirty="0" smtClean="0">
              <a:solidFill>
                <a:srgbClr val="000000"/>
              </a:solidFill>
              <a:latin typeface="微软雅黑" pitchFamily="34" charset="-122"/>
              <a:ea typeface="微软雅黑" pitchFamily="34" charset="-122"/>
            </a:endParaRPr>
          </a:p>
          <a:p>
            <a:pPr eaLnBrk="1" fontAlgn="auto" hangingPunct="1">
              <a:spcAft>
                <a:spcPts val="0"/>
              </a:spcAft>
              <a:defRPr/>
            </a:pPr>
            <a:r>
              <a:rPr kumimoji="0" lang="zh-CN" altLang="en-US" sz="1600" dirty="0" smtClean="0">
                <a:solidFill>
                  <a:srgbClr val="000000"/>
                </a:solidFill>
                <a:latin typeface="微软雅黑" pitchFamily="34" charset="-122"/>
                <a:ea typeface="微软雅黑" pitchFamily="34" charset="-122"/>
              </a:rPr>
              <a:t>■系统目标及意义</a:t>
            </a:r>
            <a:endParaRPr kumimoji="0" lang="en-US" altLang="zh-CN" dirty="0" smtClean="0">
              <a:solidFill>
                <a:srgbClr val="000000"/>
              </a:solidFill>
              <a:latin typeface="微软雅黑" pitchFamily="34" charset="-122"/>
              <a:ea typeface="微软雅黑" pitchFamily="34" charset="-122"/>
            </a:endParaRPr>
          </a:p>
          <a:p>
            <a:pPr eaLnBrk="1" fontAlgn="auto" hangingPunct="1">
              <a:spcAft>
                <a:spcPts val="0"/>
              </a:spcAft>
              <a:defRPr/>
            </a:pPr>
            <a:r>
              <a:rPr kumimoji="0" lang="en-US" altLang="zh-CN" sz="1200" dirty="0" smtClean="0">
                <a:solidFill>
                  <a:srgbClr val="000000"/>
                </a:solidFill>
                <a:latin typeface="微软雅黑" pitchFamily="34" charset="-122"/>
                <a:ea typeface="微软雅黑" pitchFamily="34" charset="-122"/>
              </a:rPr>
              <a:t>       </a:t>
            </a:r>
            <a:r>
              <a:rPr kumimoji="0" lang="zh-CN" altLang="en-US" sz="1200" dirty="0" smtClean="0">
                <a:solidFill>
                  <a:srgbClr val="000000"/>
                </a:solidFill>
                <a:latin typeface="微软雅黑" pitchFamily="34" charset="-122"/>
                <a:ea typeface="微软雅黑" pitchFamily="34" charset="-122"/>
              </a:rPr>
              <a:t>危急值预警是基于预警平台的一个应用，当检验或检查系统将报告发送</a:t>
            </a:r>
            <a:r>
              <a:rPr kumimoji="0" lang="en-US" altLang="zh-CN" sz="1200" dirty="0" smtClean="0">
                <a:solidFill>
                  <a:srgbClr val="000000"/>
                </a:solidFill>
                <a:latin typeface="微软雅黑" pitchFamily="34" charset="-122"/>
                <a:ea typeface="微软雅黑" pitchFamily="34" charset="-122"/>
              </a:rPr>
              <a:t>CDR</a:t>
            </a:r>
            <a:r>
              <a:rPr kumimoji="0" lang="zh-CN" altLang="en-US" sz="1200" dirty="0" smtClean="0">
                <a:solidFill>
                  <a:srgbClr val="000000"/>
                </a:solidFill>
                <a:latin typeface="微软雅黑" pitchFamily="34" charset="-122"/>
                <a:ea typeface="微软雅黑" pitchFamily="34" charset="-122"/>
              </a:rPr>
              <a:t>时，</a:t>
            </a:r>
            <a:r>
              <a:rPr kumimoji="0" lang="en-US" altLang="zh-CN" sz="1200" dirty="0" smtClean="0">
                <a:solidFill>
                  <a:srgbClr val="000000"/>
                </a:solidFill>
                <a:latin typeface="微软雅黑" pitchFamily="34" charset="-122"/>
                <a:ea typeface="微软雅黑" pitchFamily="34" charset="-122"/>
              </a:rPr>
              <a:t>CDR</a:t>
            </a:r>
            <a:r>
              <a:rPr kumimoji="0" lang="zh-CN" altLang="en-US" sz="1200" dirty="0" smtClean="0">
                <a:solidFill>
                  <a:srgbClr val="000000"/>
                </a:solidFill>
                <a:latin typeface="微软雅黑" pitchFamily="34" charset="-122"/>
                <a:ea typeface="微软雅黑" pitchFamily="34" charset="-122"/>
              </a:rPr>
              <a:t>根据规则中危急值的定义，将危急值信息发送应用系统提示医生与护士及医技人员，同时支持邮件、短信的提醒功能。</a:t>
            </a:r>
            <a:endParaRPr kumimoji="0" lang="en-US" altLang="zh-CN" sz="1200" dirty="0" smtClean="0">
              <a:solidFill>
                <a:srgbClr val="000000"/>
              </a:solidFill>
              <a:latin typeface="微软雅黑" pitchFamily="34" charset="-122"/>
              <a:ea typeface="微软雅黑" pitchFamily="34" charset="-122"/>
            </a:endParaRPr>
          </a:p>
          <a:p>
            <a:pPr eaLnBrk="1" fontAlgn="auto" hangingPunct="1">
              <a:spcAft>
                <a:spcPts val="0"/>
              </a:spcAft>
              <a:defRPr/>
            </a:pPr>
            <a:r>
              <a:rPr kumimoji="0" lang="en-US" altLang="zh-CN" sz="1200" dirty="0" smtClean="0">
                <a:solidFill>
                  <a:srgbClr val="000000"/>
                </a:solidFill>
                <a:latin typeface="微软雅黑" pitchFamily="34" charset="-122"/>
                <a:ea typeface="微软雅黑" pitchFamily="34" charset="-122"/>
              </a:rPr>
              <a:t>       </a:t>
            </a:r>
            <a:r>
              <a:rPr kumimoji="0" lang="zh-CN" altLang="en-US" sz="1200" dirty="0" smtClean="0">
                <a:solidFill>
                  <a:srgbClr val="000000"/>
                </a:solidFill>
                <a:latin typeface="微软雅黑" pitchFamily="34" charset="-122"/>
                <a:ea typeface="微软雅黑" pitchFamily="34" charset="-122"/>
              </a:rPr>
              <a:t>系统建立后可以对生命处于危险边缘状态的患者采取及时、有效的治疗，避免病人意外发生，出现严重后果，更好地为患者提供安全、有效、及时的诊疗服务。</a:t>
            </a:r>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20</a:t>
            </a:fld>
            <a:endParaRPr lang="en-US" altLang="zh-CN" dirty="0"/>
          </a:p>
        </p:txBody>
      </p:sp>
    </p:spTree>
    <p:extLst>
      <p:ext uri="{BB962C8B-B14F-4D97-AF65-F5344CB8AC3E}">
        <p14:creationId xmlns:p14="http://schemas.microsoft.com/office/powerpoint/2010/main" val="2678922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fontAlgn="auto" hangingPunct="1">
              <a:spcAft>
                <a:spcPts val="0"/>
              </a:spcAft>
              <a:defRPr/>
            </a:pPr>
            <a:r>
              <a:rPr kumimoji="0" lang="zh-CN" altLang="en-US" sz="1400" dirty="0" smtClean="0">
                <a:solidFill>
                  <a:srgbClr val="000000"/>
                </a:solidFill>
                <a:latin typeface="微软雅黑" pitchFamily="34" charset="-122"/>
                <a:ea typeface="微软雅黑" pitchFamily="34" charset="-122"/>
              </a:rPr>
              <a:t>■</a:t>
            </a:r>
            <a:r>
              <a:rPr kumimoji="0" lang="zh-CN" altLang="en-US" sz="1400" b="1" dirty="0" smtClean="0">
                <a:solidFill>
                  <a:srgbClr val="000000"/>
                </a:solidFill>
                <a:latin typeface="微软雅黑" pitchFamily="34" charset="-122"/>
                <a:ea typeface="微软雅黑" pitchFamily="34" charset="-122"/>
              </a:rPr>
              <a:t>系统背景</a:t>
            </a:r>
            <a:r>
              <a:rPr kumimoji="0" lang="en-US" altLang="zh-CN" sz="1400" dirty="0" smtClean="0">
                <a:solidFill>
                  <a:srgbClr val="000000"/>
                </a:solidFill>
                <a:latin typeface="微软雅黑" pitchFamily="34" charset="-122"/>
                <a:ea typeface="微软雅黑" pitchFamily="34" charset="-122"/>
              </a:rPr>
              <a:t/>
            </a:r>
            <a:br>
              <a:rPr kumimoji="0" lang="en-US" altLang="zh-CN" sz="1400" dirty="0" smtClean="0">
                <a:solidFill>
                  <a:srgbClr val="000000"/>
                </a:solidFill>
                <a:latin typeface="微软雅黑" pitchFamily="34" charset="-122"/>
                <a:ea typeface="微软雅黑" pitchFamily="34" charset="-122"/>
              </a:rPr>
            </a:br>
            <a:r>
              <a:rPr kumimoji="0" lang="en-US" altLang="zh-CN" sz="1200" dirty="0" smtClean="0">
                <a:solidFill>
                  <a:srgbClr val="000000"/>
                </a:solidFill>
                <a:latin typeface="微软雅黑" pitchFamily="34" charset="-122"/>
                <a:ea typeface="微软雅黑" pitchFamily="34" charset="-122"/>
              </a:rPr>
              <a:t>       </a:t>
            </a:r>
            <a:r>
              <a:rPr kumimoji="0" lang="zh-CN" altLang="en-US" sz="1200" dirty="0" smtClean="0">
                <a:solidFill>
                  <a:srgbClr val="000000"/>
                </a:solidFill>
                <a:latin typeface="微软雅黑" pitchFamily="34" charset="-122"/>
                <a:ea typeface="微软雅黑" pitchFamily="34" charset="-122"/>
              </a:rPr>
              <a:t>医院感染主动监测与实时预警干预系统支持医院感染及相关信息的采集、存储、访问和辅助决策，并围绕提高医院感染管理水平而提供信息化处理和智能化服务的功能模块；满足医院感染病例自动筛查、实时预警、确认排除、干预反馈的需求，帮助感控管理人员及时发现危险因素和感染病例，以期有效控制医院感染突发事件的暴发、流行、快速切断传播途径，保护易感人群，防止医院感染的继发和蔓延。</a:t>
            </a:r>
            <a:endParaRPr kumimoji="0" lang="en-US" altLang="zh-CN" sz="1200" dirty="0" smtClean="0">
              <a:solidFill>
                <a:srgbClr val="000000"/>
              </a:solidFill>
              <a:latin typeface="微软雅黑" pitchFamily="34" charset="-122"/>
              <a:ea typeface="微软雅黑" pitchFamily="34" charset="-122"/>
            </a:endParaRPr>
          </a:p>
          <a:p>
            <a:pPr eaLnBrk="1" fontAlgn="auto" hangingPunct="1">
              <a:spcAft>
                <a:spcPts val="0"/>
              </a:spcAft>
              <a:defRPr/>
            </a:pPr>
            <a:endParaRPr kumimoji="0" lang="en-US" altLang="zh-CN" sz="1100" dirty="0" smtClean="0">
              <a:solidFill>
                <a:srgbClr val="000000"/>
              </a:solidFill>
              <a:latin typeface="微软雅黑" pitchFamily="34" charset="-122"/>
              <a:ea typeface="微软雅黑" pitchFamily="34" charset="-122"/>
            </a:endParaRPr>
          </a:p>
          <a:p>
            <a:pPr eaLnBrk="1" fontAlgn="auto" hangingPunct="1">
              <a:spcAft>
                <a:spcPts val="0"/>
              </a:spcAft>
              <a:defRPr/>
            </a:pPr>
            <a:r>
              <a:rPr kumimoji="0" lang="zh-CN" altLang="en-US" sz="1600" dirty="0" smtClean="0">
                <a:solidFill>
                  <a:srgbClr val="000000"/>
                </a:solidFill>
                <a:latin typeface="微软雅黑" pitchFamily="34" charset="-122"/>
                <a:ea typeface="微软雅黑" pitchFamily="34" charset="-122"/>
              </a:rPr>
              <a:t>■</a:t>
            </a:r>
            <a:r>
              <a:rPr kumimoji="0" lang="zh-CN" altLang="en-US" sz="1600" b="1" dirty="0" smtClean="0">
                <a:solidFill>
                  <a:srgbClr val="000000"/>
                </a:solidFill>
                <a:latin typeface="微软雅黑" pitchFamily="34" charset="-122"/>
                <a:ea typeface="微软雅黑" pitchFamily="34" charset="-122"/>
              </a:rPr>
              <a:t>设计思想</a:t>
            </a:r>
            <a:r>
              <a:rPr kumimoji="0" lang="zh-CN" altLang="en-US" sz="1600" dirty="0" smtClean="0">
                <a:solidFill>
                  <a:srgbClr val="000000"/>
                </a:solidFill>
                <a:latin typeface="微软雅黑" pitchFamily="34" charset="-122"/>
                <a:ea typeface="微软雅黑" pitchFamily="34" charset="-122"/>
              </a:rPr>
              <a:t>：</a:t>
            </a:r>
            <a:r>
              <a:rPr kumimoji="0" lang="en-US" altLang="zh-CN" sz="1600" dirty="0" smtClean="0">
                <a:solidFill>
                  <a:srgbClr val="000000"/>
                </a:solidFill>
                <a:latin typeface="微软雅黑" pitchFamily="34" charset="-122"/>
                <a:ea typeface="微软雅黑" pitchFamily="34" charset="-122"/>
              </a:rPr>
              <a:t>CDSS</a:t>
            </a:r>
            <a:endParaRPr kumimoji="0" lang="en-US" altLang="zh-CN" sz="1400" dirty="0" smtClean="0">
              <a:solidFill>
                <a:srgbClr val="000000"/>
              </a:solidFill>
              <a:latin typeface="微软雅黑" pitchFamily="34" charset="-122"/>
              <a:ea typeface="微软雅黑" pitchFamily="34" charset="-122"/>
            </a:endParaRPr>
          </a:p>
          <a:p>
            <a:pPr eaLnBrk="1" fontAlgn="auto" hangingPunct="1">
              <a:spcAft>
                <a:spcPts val="0"/>
              </a:spcAft>
              <a:defRPr/>
            </a:pPr>
            <a:r>
              <a:rPr kumimoji="0" lang="zh-CN" altLang="en-US" sz="1400" dirty="0" smtClean="0">
                <a:solidFill>
                  <a:srgbClr val="000000"/>
                </a:solidFill>
                <a:latin typeface="微软雅黑" pitchFamily="34" charset="-122"/>
                <a:ea typeface="微软雅黑" pitchFamily="34" charset="-122"/>
              </a:rPr>
              <a:t>■</a:t>
            </a:r>
            <a:r>
              <a:rPr kumimoji="0" lang="zh-CN" altLang="en-US" sz="1400" b="1" dirty="0" smtClean="0">
                <a:solidFill>
                  <a:srgbClr val="000000"/>
                </a:solidFill>
                <a:latin typeface="微软雅黑" pitchFamily="34" charset="-122"/>
                <a:ea typeface="微软雅黑" pitchFamily="34" charset="-122"/>
              </a:rPr>
              <a:t>系统目标及意义</a:t>
            </a:r>
            <a:endParaRPr kumimoji="0" lang="en-US" altLang="zh-CN" sz="1400" b="1" dirty="0" smtClean="0">
              <a:solidFill>
                <a:srgbClr val="000000"/>
              </a:solidFill>
              <a:latin typeface="微软雅黑" pitchFamily="34" charset="-122"/>
              <a:ea typeface="微软雅黑" pitchFamily="34" charset="-122"/>
            </a:endParaRPr>
          </a:p>
          <a:p>
            <a:pPr eaLnBrk="1" fontAlgn="auto" hangingPunct="1">
              <a:spcAft>
                <a:spcPts val="0"/>
              </a:spcAft>
              <a:defRPr/>
            </a:pPr>
            <a:r>
              <a:rPr kumimoji="0" lang="en-US" altLang="zh-CN" sz="1200" dirty="0" smtClean="0">
                <a:solidFill>
                  <a:srgbClr val="000000"/>
                </a:solidFill>
                <a:latin typeface="微软雅黑" pitchFamily="34" charset="-122"/>
                <a:ea typeface="微软雅黑" pitchFamily="34" charset="-122"/>
              </a:rPr>
              <a:t>        </a:t>
            </a:r>
            <a:r>
              <a:rPr kumimoji="0" lang="zh-CN" altLang="en-US" sz="1200" dirty="0" smtClean="0">
                <a:solidFill>
                  <a:srgbClr val="000000"/>
                </a:solidFill>
                <a:latin typeface="微软雅黑" pitchFamily="34" charset="-122"/>
                <a:ea typeface="微软雅黑" pitchFamily="34" charset="-122"/>
              </a:rPr>
              <a:t>实现医院感染控制闭环管理。</a:t>
            </a:r>
            <a:endParaRPr kumimoji="0" lang="en-US" altLang="zh-CN" sz="1200" dirty="0" smtClean="0">
              <a:solidFill>
                <a:srgbClr val="000000"/>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72AE10C1-DB91-4A07-9732-8397D2202F2B}" type="slidenum">
              <a:rPr lang="zh-CN" altLang="en-US" smtClean="0">
                <a:solidFill>
                  <a:prstClr val="white"/>
                </a:solidFill>
              </a:rPr>
              <a:pPr/>
              <a:t>21</a:t>
            </a:fld>
            <a:endParaRPr lang="en-US" altLang="zh-CN">
              <a:solidFill>
                <a:prstClr val="white"/>
              </a:solidFill>
            </a:endParaRPr>
          </a:p>
        </p:txBody>
      </p:sp>
    </p:spTree>
    <p:extLst>
      <p:ext uri="{BB962C8B-B14F-4D97-AF65-F5344CB8AC3E}">
        <p14:creationId xmlns:p14="http://schemas.microsoft.com/office/powerpoint/2010/main" val="1247859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fontAlgn="auto" hangingPunct="1">
              <a:spcAft>
                <a:spcPts val="0"/>
              </a:spcAft>
              <a:defRPr/>
            </a:pPr>
            <a:r>
              <a:rPr kumimoji="0" lang="zh-CN" altLang="en-US" sz="1600" dirty="0" smtClean="0">
                <a:solidFill>
                  <a:srgbClr val="000000"/>
                </a:solidFill>
                <a:latin typeface="微软雅黑" pitchFamily="34" charset="-122"/>
                <a:ea typeface="微软雅黑" pitchFamily="34" charset="-122"/>
              </a:rPr>
              <a:t>■系统背景</a:t>
            </a:r>
            <a:r>
              <a:rPr kumimoji="0" lang="en-US" altLang="zh-CN" sz="1400" dirty="0" smtClean="0">
                <a:solidFill>
                  <a:srgbClr val="000000"/>
                </a:solidFill>
                <a:latin typeface="微软雅黑" pitchFamily="34" charset="-122"/>
                <a:ea typeface="微软雅黑" pitchFamily="34" charset="-122"/>
              </a:rPr>
              <a:t/>
            </a:r>
            <a:br>
              <a:rPr kumimoji="0" lang="en-US" altLang="zh-CN" sz="1400" dirty="0" smtClean="0">
                <a:solidFill>
                  <a:srgbClr val="000000"/>
                </a:solidFill>
                <a:latin typeface="微软雅黑" pitchFamily="34" charset="-122"/>
                <a:ea typeface="微软雅黑" pitchFamily="34" charset="-122"/>
              </a:rPr>
            </a:br>
            <a:r>
              <a:rPr kumimoji="0" lang="en-US" altLang="zh-CN" sz="1200" dirty="0" smtClean="0">
                <a:solidFill>
                  <a:srgbClr val="000000"/>
                </a:solidFill>
                <a:latin typeface="微软雅黑" pitchFamily="34" charset="-122"/>
                <a:ea typeface="微软雅黑" pitchFamily="34" charset="-122"/>
              </a:rPr>
              <a:t>       </a:t>
            </a:r>
            <a:r>
              <a:rPr kumimoji="0" lang="zh-CN" altLang="en-US" sz="1200" dirty="0" smtClean="0">
                <a:solidFill>
                  <a:srgbClr val="000000"/>
                </a:solidFill>
                <a:latin typeface="微软雅黑" pitchFamily="34" charset="-122"/>
                <a:ea typeface="微软雅黑" pitchFamily="34" charset="-122"/>
              </a:rPr>
              <a:t>近年来糖尿病患者数量迅猛增长，医生临床行为与诊疗指南之间存在差距</a:t>
            </a:r>
            <a:r>
              <a:rPr kumimoji="0" lang="en-US" altLang="zh-CN" sz="1200" dirty="0" smtClean="0">
                <a:solidFill>
                  <a:srgbClr val="000000"/>
                </a:solidFill>
                <a:latin typeface="微软雅黑" pitchFamily="34" charset="-122"/>
                <a:ea typeface="微软雅黑" pitchFamily="34" charset="-122"/>
              </a:rPr>
              <a:t>,</a:t>
            </a:r>
            <a:r>
              <a:rPr kumimoji="0" lang="zh-CN" altLang="en-US" sz="1200" dirty="0" smtClean="0">
                <a:solidFill>
                  <a:srgbClr val="000000"/>
                </a:solidFill>
                <a:latin typeface="微软雅黑" pitchFamily="34" charset="-122"/>
                <a:ea typeface="微软雅黑" pitchFamily="34" charset="-122"/>
              </a:rPr>
              <a:t>需通过标准化诊疗和辅助决策支持系统，以达到规范诊疗、患者教育及生活方式 干预等，提升疾病患者血糖和血脂及血压的达标率。</a:t>
            </a:r>
            <a:endParaRPr kumimoji="0" lang="en-US" altLang="zh-CN" sz="1200" dirty="0" smtClean="0">
              <a:solidFill>
                <a:srgbClr val="000000"/>
              </a:solidFill>
              <a:latin typeface="微软雅黑" pitchFamily="34" charset="-122"/>
              <a:ea typeface="微软雅黑" pitchFamily="34" charset="-122"/>
            </a:endParaRPr>
          </a:p>
          <a:p>
            <a:pPr eaLnBrk="1" fontAlgn="auto" hangingPunct="1">
              <a:spcAft>
                <a:spcPts val="0"/>
              </a:spcAft>
              <a:defRPr/>
            </a:pPr>
            <a:endParaRPr kumimoji="0" lang="en-US" altLang="zh-CN" sz="1600" dirty="0" smtClean="0">
              <a:solidFill>
                <a:srgbClr val="000000"/>
              </a:solidFill>
              <a:latin typeface="微软雅黑" pitchFamily="34" charset="-122"/>
              <a:ea typeface="微软雅黑" pitchFamily="34" charset="-122"/>
            </a:endParaRPr>
          </a:p>
          <a:p>
            <a:pPr eaLnBrk="1" fontAlgn="auto" hangingPunct="1">
              <a:spcAft>
                <a:spcPts val="0"/>
              </a:spcAft>
              <a:defRPr/>
            </a:pPr>
            <a:r>
              <a:rPr kumimoji="0" lang="zh-CN" altLang="en-US" sz="1600" dirty="0" smtClean="0">
                <a:solidFill>
                  <a:srgbClr val="000000"/>
                </a:solidFill>
                <a:latin typeface="微软雅黑" pitchFamily="34" charset="-122"/>
                <a:ea typeface="微软雅黑" pitchFamily="34" charset="-122"/>
              </a:rPr>
              <a:t>■系统目标及意义</a:t>
            </a:r>
            <a:endParaRPr kumimoji="0" lang="en-US" altLang="zh-CN" dirty="0" smtClean="0">
              <a:solidFill>
                <a:srgbClr val="000000"/>
              </a:solidFill>
              <a:latin typeface="微软雅黑" pitchFamily="34" charset="-122"/>
              <a:ea typeface="微软雅黑" pitchFamily="34" charset="-122"/>
            </a:endParaRPr>
          </a:p>
          <a:p>
            <a:pPr eaLnBrk="1" fontAlgn="auto" hangingPunct="1">
              <a:spcAft>
                <a:spcPts val="0"/>
              </a:spcAft>
              <a:defRPr/>
            </a:pPr>
            <a:r>
              <a:rPr kumimoji="0" lang="zh-CN" altLang="en-US" sz="1600" dirty="0" smtClean="0">
                <a:solidFill>
                  <a:srgbClr val="000000"/>
                </a:solidFill>
                <a:latin typeface="微软雅黑" pitchFamily="34" charset="-122"/>
                <a:ea typeface="微软雅黑" pitchFamily="34" charset="-122"/>
              </a:rPr>
              <a:t>     </a:t>
            </a:r>
            <a:r>
              <a:rPr kumimoji="0" lang="zh-CN" altLang="en-US" sz="1200" dirty="0" smtClean="0">
                <a:solidFill>
                  <a:srgbClr val="000000"/>
                </a:solidFill>
                <a:latin typeface="微软雅黑" pitchFamily="34" charset="-122"/>
                <a:ea typeface="微软雅黑" pitchFamily="34" charset="-122"/>
              </a:rPr>
              <a:t>依据中华医学会糖尿病分会发布的</a:t>
            </a:r>
            <a:r>
              <a:rPr kumimoji="0" lang="en-US" altLang="zh-CN" sz="1200" dirty="0" smtClean="0">
                <a:solidFill>
                  <a:srgbClr val="000000"/>
                </a:solidFill>
                <a:latin typeface="微软雅黑" pitchFamily="34" charset="-122"/>
                <a:ea typeface="微软雅黑" pitchFamily="34" charset="-122"/>
              </a:rPr>
              <a:t>《</a:t>
            </a:r>
            <a:r>
              <a:rPr kumimoji="0" lang="zh-CN" altLang="en-US" sz="1200" dirty="0" smtClean="0">
                <a:solidFill>
                  <a:srgbClr val="000000"/>
                </a:solidFill>
                <a:latin typeface="微软雅黑" pitchFamily="34" charset="-122"/>
                <a:ea typeface="微软雅黑" pitchFamily="34" charset="-122"/>
              </a:rPr>
              <a:t>中国</a:t>
            </a:r>
            <a:r>
              <a:rPr kumimoji="0" lang="en-US" altLang="zh-CN" sz="1200" dirty="0" smtClean="0">
                <a:solidFill>
                  <a:srgbClr val="000000"/>
                </a:solidFill>
                <a:latin typeface="微软雅黑" pitchFamily="34" charset="-122"/>
                <a:ea typeface="微软雅黑" pitchFamily="34" charset="-122"/>
              </a:rPr>
              <a:t>2</a:t>
            </a:r>
            <a:r>
              <a:rPr kumimoji="0" lang="zh-CN" altLang="en-US" sz="1200" dirty="0" smtClean="0">
                <a:solidFill>
                  <a:srgbClr val="000000"/>
                </a:solidFill>
                <a:latin typeface="微软雅黑" pitchFamily="34" charset="-122"/>
                <a:ea typeface="微软雅黑" pitchFamily="34" charset="-122"/>
              </a:rPr>
              <a:t>型糖尿病防治指南</a:t>
            </a:r>
            <a:r>
              <a:rPr kumimoji="0" lang="en-US" altLang="zh-CN" sz="1200" dirty="0" smtClean="0">
                <a:solidFill>
                  <a:srgbClr val="000000"/>
                </a:solidFill>
                <a:latin typeface="微软雅黑" pitchFamily="34" charset="-122"/>
                <a:ea typeface="微软雅黑" pitchFamily="34" charset="-122"/>
              </a:rPr>
              <a:t>》</a:t>
            </a:r>
            <a:r>
              <a:rPr kumimoji="0" lang="zh-CN" altLang="en-US" sz="1200" dirty="0" smtClean="0">
                <a:solidFill>
                  <a:srgbClr val="000000"/>
                </a:solidFill>
                <a:latin typeface="微软雅黑" pitchFamily="34" charset="-122"/>
                <a:ea typeface="微软雅黑" pitchFamily="34" charset="-122"/>
              </a:rPr>
              <a:t>，规范门诊医生糖尿病诊疗过程，通过糖尿病临床指南知识库，形成糖尿病诊疗决策树，结合</a:t>
            </a:r>
            <a:r>
              <a:rPr kumimoji="0" lang="en-US" altLang="zh-CN" sz="1200" dirty="0" smtClean="0">
                <a:solidFill>
                  <a:srgbClr val="000000"/>
                </a:solidFill>
                <a:latin typeface="微软雅黑" pitchFamily="34" charset="-122"/>
                <a:ea typeface="微软雅黑" pitchFamily="34" charset="-122"/>
              </a:rPr>
              <a:t>CDR</a:t>
            </a:r>
            <a:r>
              <a:rPr kumimoji="0" lang="zh-CN" altLang="en-US" sz="1200" dirty="0" smtClean="0">
                <a:solidFill>
                  <a:srgbClr val="000000"/>
                </a:solidFill>
                <a:latin typeface="微软雅黑" pitchFamily="34" charset="-122"/>
                <a:ea typeface="微软雅黑" pitchFamily="34" charset="-122"/>
              </a:rPr>
              <a:t>中数据，在医生诊疗过程实时提供决策支持。</a:t>
            </a:r>
            <a:endParaRPr kumimoji="0" lang="en-US" altLang="zh-CN" sz="1200" dirty="0" smtClean="0">
              <a:solidFill>
                <a:srgbClr val="000000"/>
              </a:solidFill>
              <a:latin typeface="微软雅黑" pitchFamily="34" charset="-122"/>
              <a:ea typeface="微软雅黑" pitchFamily="34" charset="-122"/>
            </a:endParaRPr>
          </a:p>
          <a:p>
            <a:pPr eaLnBrk="1" fontAlgn="auto" hangingPunct="1">
              <a:spcAft>
                <a:spcPts val="0"/>
              </a:spcAft>
              <a:defRPr/>
            </a:pPr>
            <a:r>
              <a:rPr kumimoji="0" lang="en-US" altLang="zh-CN" sz="1600" dirty="0" smtClean="0">
                <a:solidFill>
                  <a:srgbClr val="000000"/>
                </a:solidFill>
                <a:latin typeface="微软雅黑" pitchFamily="34" charset="-122"/>
                <a:ea typeface="微软雅黑" pitchFamily="34" charset="-122"/>
              </a:rPr>
              <a:t>     </a:t>
            </a:r>
            <a:r>
              <a:rPr kumimoji="0" lang="zh-CN" altLang="en-US" sz="1200" dirty="0" smtClean="0">
                <a:solidFill>
                  <a:srgbClr val="000000"/>
                </a:solidFill>
                <a:latin typeface="微软雅黑" pitchFamily="34" charset="-122"/>
                <a:ea typeface="微软雅黑" pitchFamily="34" charset="-122"/>
              </a:rPr>
              <a:t>规范糖尿病诊疗行为，通过实时智能提醒方式辅助医生诊疗。</a:t>
            </a:r>
            <a:endParaRPr kumimoji="0" lang="en-US" altLang="zh-CN" sz="1200" dirty="0" smtClean="0">
              <a:solidFill>
                <a:srgbClr val="000000"/>
              </a:solidFill>
              <a:latin typeface="微软雅黑" pitchFamily="34" charset="-122"/>
              <a:ea typeface="微软雅黑" pitchFamily="34" charset="-122"/>
            </a:endParaRPr>
          </a:p>
          <a:p>
            <a:pPr eaLnBrk="1" fontAlgn="auto" hangingPunct="1">
              <a:spcAft>
                <a:spcPts val="0"/>
              </a:spcAft>
              <a:defRPr/>
            </a:pPr>
            <a:r>
              <a:rPr kumimoji="0" lang="en-US" altLang="zh-CN" sz="1200" dirty="0" smtClean="0">
                <a:solidFill>
                  <a:srgbClr val="000000"/>
                </a:solidFill>
                <a:latin typeface="微软雅黑" pitchFamily="34" charset="-122"/>
                <a:ea typeface="微软雅黑" pitchFamily="34" charset="-122"/>
              </a:rPr>
              <a:t>       </a:t>
            </a:r>
            <a:r>
              <a:rPr kumimoji="0" lang="zh-CN" altLang="en-US" sz="1200" dirty="0" smtClean="0">
                <a:solidFill>
                  <a:srgbClr val="000000"/>
                </a:solidFill>
                <a:latin typeface="微软雅黑" pitchFamily="34" charset="-122"/>
                <a:ea typeface="微软雅黑" pitchFamily="34" charset="-122"/>
              </a:rPr>
              <a:t>动态知识库，不断基于新出现的证据以及指南推荐更新标准化诊疗流程（如：血压目标值等）。</a:t>
            </a:r>
            <a:endParaRPr kumimoji="0" lang="en-US" altLang="zh-CN" sz="1200" dirty="0" smtClean="0">
              <a:solidFill>
                <a:srgbClr val="000000"/>
              </a:solidFill>
              <a:latin typeface="微软雅黑" pitchFamily="34" charset="-122"/>
              <a:ea typeface="微软雅黑" pitchFamily="34" charset="-122"/>
            </a:endParaRPr>
          </a:p>
          <a:p>
            <a:pPr eaLnBrk="1" fontAlgn="auto" hangingPunct="1">
              <a:spcAft>
                <a:spcPts val="0"/>
              </a:spcAft>
              <a:defRPr/>
            </a:pPr>
            <a:r>
              <a:rPr kumimoji="0" lang="zh-CN" altLang="en-US" sz="1200" dirty="0" smtClean="0">
                <a:solidFill>
                  <a:srgbClr val="000000"/>
                </a:solidFill>
                <a:latin typeface="微软雅黑" pitchFamily="34" charset="-122"/>
                <a:ea typeface="微软雅黑" pitchFamily="34" charset="-122"/>
              </a:rPr>
              <a:t>       进行系统上线前后数据分析比对，分析医生遵循指南的情况有无改善及患者的疾病控制情况有无改善。</a:t>
            </a:r>
            <a:endParaRPr kumimoji="0" lang="en-US" altLang="zh-CN" sz="1200" dirty="0" smtClean="0">
              <a:solidFill>
                <a:srgbClr val="000000"/>
              </a:solidFill>
              <a:latin typeface="微软雅黑" pitchFamily="34" charset="-122"/>
              <a:ea typeface="微软雅黑" pitchFamily="34" charset="-122"/>
            </a:endParaRPr>
          </a:p>
          <a:p>
            <a:pPr eaLnBrk="1" fontAlgn="auto" hangingPunct="1">
              <a:spcAft>
                <a:spcPts val="0"/>
              </a:spcAft>
              <a:defRPr/>
            </a:pPr>
            <a:r>
              <a:rPr kumimoji="0" lang="zh-CN" altLang="en-US" sz="1200" dirty="0" smtClean="0">
                <a:solidFill>
                  <a:srgbClr val="000000"/>
                </a:solidFill>
                <a:latin typeface="微软雅黑" pitchFamily="34" charset="-122"/>
                <a:ea typeface="微软雅黑" pitchFamily="34" charset="-122"/>
              </a:rPr>
              <a:t>       提出具有充分循证医学证据的医疗质量改善计划。</a:t>
            </a:r>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22</a:t>
            </a:fld>
            <a:endParaRPr lang="en-US" altLang="zh-CN" dirty="0"/>
          </a:p>
        </p:txBody>
      </p:sp>
    </p:spTree>
    <p:extLst>
      <p:ext uri="{BB962C8B-B14F-4D97-AF65-F5344CB8AC3E}">
        <p14:creationId xmlns:p14="http://schemas.microsoft.com/office/powerpoint/2010/main" val="4247565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23</a:t>
            </a:fld>
            <a:endParaRPr lang="en-US" altLang="zh-CN" dirty="0"/>
          </a:p>
        </p:txBody>
      </p:sp>
    </p:spTree>
    <p:extLst>
      <p:ext uri="{BB962C8B-B14F-4D97-AF65-F5344CB8AC3E}">
        <p14:creationId xmlns:p14="http://schemas.microsoft.com/office/powerpoint/2010/main" val="1395220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kumimoji="0" lang="zh-CN" altLang="en-US" sz="1600" dirty="0" smtClean="0">
                <a:solidFill>
                  <a:srgbClr val="000000"/>
                </a:solidFill>
                <a:latin typeface="微软雅黑" pitchFamily="34" charset="-122"/>
                <a:ea typeface="微软雅黑" pitchFamily="34" charset="-122"/>
              </a:rPr>
              <a:t>■系统背景</a:t>
            </a:r>
            <a:r>
              <a:rPr kumimoji="0" lang="en-US" altLang="zh-CN" sz="1600" dirty="0" smtClean="0">
                <a:solidFill>
                  <a:srgbClr val="000000"/>
                </a:solidFill>
                <a:latin typeface="微软雅黑" pitchFamily="34" charset="-122"/>
                <a:ea typeface="微软雅黑" pitchFamily="34" charset="-122"/>
              </a:rPr>
              <a:t/>
            </a:r>
            <a:br>
              <a:rPr kumimoji="0" lang="en-US" altLang="zh-CN" sz="1600" dirty="0" smtClean="0">
                <a:solidFill>
                  <a:srgbClr val="000000"/>
                </a:solidFill>
                <a:latin typeface="微软雅黑" pitchFamily="34" charset="-122"/>
                <a:ea typeface="微软雅黑" pitchFamily="34" charset="-122"/>
              </a:rPr>
            </a:br>
            <a:r>
              <a:rPr kumimoji="0" lang="en-US" altLang="zh-CN" sz="1600" dirty="0" smtClean="0">
                <a:solidFill>
                  <a:srgbClr val="000000"/>
                </a:solidFill>
                <a:latin typeface="微软雅黑" pitchFamily="34" charset="-122"/>
                <a:ea typeface="微软雅黑" pitchFamily="34" charset="-122"/>
              </a:rPr>
              <a:t>      </a:t>
            </a:r>
            <a:r>
              <a:rPr kumimoji="0" lang="zh-CN" altLang="en-US" sz="1200" dirty="0" smtClean="0">
                <a:solidFill>
                  <a:srgbClr val="000000"/>
                </a:solidFill>
                <a:latin typeface="微软雅黑" pitchFamily="34" charset="-122"/>
                <a:ea typeface="微软雅黑" pitchFamily="34" charset="-122"/>
              </a:rPr>
              <a:t>临床数据中心建立后，对于各应用系统的整合性数据提供更加便利，但由于用户对数据的需求格式具有不确定性，输入、输出接口以及通信标准也不统一，造成交互双方开发工作的重复和工作量加剧。</a:t>
            </a:r>
            <a:endParaRPr kumimoji="0" lang="en-US" altLang="zh-CN" sz="1200" dirty="0" smtClean="0">
              <a:solidFill>
                <a:srgbClr val="000000"/>
              </a:solidFill>
              <a:latin typeface="微软雅黑" pitchFamily="34" charset="-122"/>
              <a:ea typeface="微软雅黑" pitchFamily="34" charset="-122"/>
            </a:endParaRPr>
          </a:p>
          <a:p>
            <a:pPr eaLnBrk="1" fontAlgn="auto" hangingPunct="1">
              <a:spcAft>
                <a:spcPts val="0"/>
              </a:spcAft>
              <a:defRPr/>
            </a:pPr>
            <a:r>
              <a:rPr kumimoji="0" lang="zh-CN" altLang="en-US" sz="1600" dirty="0" smtClean="0">
                <a:solidFill>
                  <a:srgbClr val="000000"/>
                </a:solidFill>
                <a:latin typeface="微软雅黑" pitchFamily="34" charset="-122"/>
                <a:ea typeface="微软雅黑" pitchFamily="34" charset="-122"/>
              </a:rPr>
              <a:t>■系统目标及意义</a:t>
            </a:r>
            <a:endParaRPr kumimoji="0" lang="en-US" altLang="zh-CN" dirty="0" smtClean="0">
              <a:solidFill>
                <a:srgbClr val="000000"/>
              </a:solidFill>
              <a:latin typeface="微软雅黑" pitchFamily="34" charset="-122"/>
              <a:ea typeface="微软雅黑" pitchFamily="34" charset="-122"/>
            </a:endParaRPr>
          </a:p>
          <a:p>
            <a:pPr eaLnBrk="1" fontAlgn="auto" hangingPunct="1">
              <a:spcAft>
                <a:spcPts val="0"/>
              </a:spcAft>
              <a:defRPr/>
            </a:pPr>
            <a:r>
              <a:rPr kumimoji="0" lang="zh-CN" altLang="en-US" sz="1200" dirty="0" smtClean="0">
                <a:solidFill>
                  <a:srgbClr val="000000"/>
                </a:solidFill>
                <a:latin typeface="微软雅黑" pitchFamily="34" charset="-122"/>
                <a:ea typeface="微软雅黑" pitchFamily="34" charset="-122"/>
              </a:rPr>
              <a:t>        对外数据服务管理为用户提供自定义服务的形式、服务的输入参数、输出参数功能。服务形式可以是</a:t>
            </a:r>
            <a:r>
              <a:rPr kumimoji="0" lang="en-US" altLang="zh-CN" sz="1200" dirty="0" smtClean="0">
                <a:solidFill>
                  <a:srgbClr val="000000"/>
                </a:solidFill>
                <a:latin typeface="微软雅黑" pitchFamily="34" charset="-122"/>
                <a:ea typeface="微软雅黑" pitchFamily="34" charset="-122"/>
              </a:rPr>
              <a:t>XML</a:t>
            </a:r>
            <a:r>
              <a:rPr kumimoji="0" lang="zh-CN" altLang="en-US" sz="1200" dirty="0" smtClean="0">
                <a:solidFill>
                  <a:srgbClr val="000000"/>
                </a:solidFill>
                <a:latin typeface="微软雅黑" pitchFamily="34" charset="-122"/>
                <a:ea typeface="微软雅黑" pitchFamily="34" charset="-122"/>
              </a:rPr>
              <a:t>、</a:t>
            </a:r>
            <a:r>
              <a:rPr kumimoji="0" lang="en-US" altLang="zh-CN" sz="1200" dirty="0" smtClean="0">
                <a:solidFill>
                  <a:srgbClr val="000000"/>
                </a:solidFill>
                <a:latin typeface="微软雅黑" pitchFamily="34" charset="-122"/>
                <a:ea typeface="微软雅黑" pitchFamily="34" charset="-122"/>
              </a:rPr>
              <a:t>JSON</a:t>
            </a:r>
            <a:r>
              <a:rPr kumimoji="0" lang="zh-CN" altLang="en-US" sz="1200" dirty="0" smtClean="0">
                <a:solidFill>
                  <a:srgbClr val="000000"/>
                </a:solidFill>
                <a:latin typeface="微软雅黑" pitchFamily="34" charset="-122"/>
                <a:ea typeface="微软雅黑" pitchFamily="34" charset="-122"/>
              </a:rPr>
              <a:t>等文件格式，也可以是</a:t>
            </a:r>
            <a:r>
              <a:rPr kumimoji="0" lang="en-US" altLang="zh-CN" sz="1200" dirty="0" smtClean="0">
                <a:solidFill>
                  <a:srgbClr val="000000"/>
                </a:solidFill>
                <a:latin typeface="微软雅黑" pitchFamily="34" charset="-122"/>
                <a:ea typeface="微软雅黑" pitchFamily="34" charset="-122"/>
              </a:rPr>
              <a:t>Web Service</a:t>
            </a:r>
            <a:r>
              <a:rPr kumimoji="0" lang="zh-CN" altLang="en-US" sz="1200" dirty="0" smtClean="0">
                <a:solidFill>
                  <a:srgbClr val="000000"/>
                </a:solidFill>
                <a:latin typeface="微软雅黑" pitchFamily="34" charset="-122"/>
                <a:ea typeface="微软雅黑" pitchFamily="34" charset="-122"/>
              </a:rPr>
              <a:t>、</a:t>
            </a:r>
            <a:r>
              <a:rPr kumimoji="0" lang="en-US" altLang="zh-CN" sz="1200" dirty="0" smtClean="0">
                <a:solidFill>
                  <a:srgbClr val="000000"/>
                </a:solidFill>
                <a:latin typeface="微软雅黑" pitchFamily="34" charset="-122"/>
                <a:ea typeface="微软雅黑" pitchFamily="34" charset="-122"/>
              </a:rPr>
              <a:t>HTTP</a:t>
            </a:r>
            <a:r>
              <a:rPr kumimoji="0" lang="zh-CN" altLang="en-US" sz="1200" dirty="0" smtClean="0">
                <a:solidFill>
                  <a:srgbClr val="000000"/>
                </a:solidFill>
                <a:latin typeface="微软雅黑" pitchFamily="34" charset="-122"/>
                <a:ea typeface="微软雅黑" pitchFamily="34" charset="-122"/>
              </a:rPr>
              <a:t>、</a:t>
            </a:r>
            <a:r>
              <a:rPr kumimoji="0" lang="en-US" altLang="zh-CN" sz="1200" dirty="0" smtClean="0">
                <a:solidFill>
                  <a:srgbClr val="000000"/>
                </a:solidFill>
                <a:latin typeface="微软雅黑" pitchFamily="34" charset="-122"/>
                <a:ea typeface="微软雅黑" pitchFamily="34" charset="-122"/>
              </a:rPr>
              <a:t>MQ</a:t>
            </a:r>
            <a:r>
              <a:rPr kumimoji="0" lang="zh-CN" altLang="en-US" sz="1200" dirty="0" smtClean="0">
                <a:solidFill>
                  <a:srgbClr val="000000"/>
                </a:solidFill>
                <a:latin typeface="微软雅黑" pitchFamily="34" charset="-122"/>
                <a:ea typeface="微软雅黑" pitchFamily="34" charset="-122"/>
              </a:rPr>
              <a:t>等方式的系统调用。针对服务可以实现基于用户密码的权限验证，和基于</a:t>
            </a:r>
            <a:r>
              <a:rPr kumimoji="0" lang="en-US" altLang="zh-CN" sz="1200" dirty="0" smtClean="0">
                <a:solidFill>
                  <a:srgbClr val="000000"/>
                </a:solidFill>
                <a:latin typeface="微软雅黑" pitchFamily="34" charset="-122"/>
                <a:ea typeface="微软雅黑" pitchFamily="34" charset="-122"/>
              </a:rPr>
              <a:t>IP</a:t>
            </a:r>
            <a:r>
              <a:rPr kumimoji="0" lang="zh-CN" altLang="en-US" sz="1200" dirty="0" smtClean="0">
                <a:solidFill>
                  <a:srgbClr val="000000"/>
                </a:solidFill>
                <a:latin typeface="微软雅黑" pitchFamily="34" charset="-122"/>
                <a:ea typeface="微软雅黑" pitchFamily="34" charset="-122"/>
              </a:rPr>
              <a:t>地址的访问控制。对外数据服务管理的应用使得数据的提供具备高效性和安全性。</a:t>
            </a:r>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24</a:t>
            </a:fld>
            <a:endParaRPr lang="en-US" altLang="zh-CN" dirty="0"/>
          </a:p>
        </p:txBody>
      </p:sp>
    </p:spTree>
    <p:extLst>
      <p:ext uri="{BB962C8B-B14F-4D97-AF65-F5344CB8AC3E}">
        <p14:creationId xmlns:p14="http://schemas.microsoft.com/office/powerpoint/2010/main" val="4077966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33C63C86-4046-4D52-A2C7-E3CF31F98764}" type="slidenum">
              <a:rPr lang="zh-CN" altLang="en-US" smtClean="0"/>
              <a:pPr/>
              <a:t>25</a:t>
            </a:fld>
            <a:endParaRPr lang="en-US" altLang="zh-CN" dirty="0"/>
          </a:p>
        </p:txBody>
      </p:sp>
    </p:spTree>
    <p:extLst>
      <p:ext uri="{BB962C8B-B14F-4D97-AF65-F5344CB8AC3E}">
        <p14:creationId xmlns:p14="http://schemas.microsoft.com/office/powerpoint/2010/main" val="1301085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33C63C86-4046-4D52-A2C7-E3CF31F98764}" type="slidenum">
              <a:rPr lang="zh-CN" altLang="en-US" smtClean="0"/>
              <a:pPr/>
              <a:t>2</a:t>
            </a:fld>
            <a:endParaRPr lang="en-US" altLang="zh-CN" dirty="0"/>
          </a:p>
        </p:txBody>
      </p:sp>
    </p:spTree>
    <p:extLst>
      <p:ext uri="{BB962C8B-B14F-4D97-AF65-F5344CB8AC3E}">
        <p14:creationId xmlns:p14="http://schemas.microsoft.com/office/powerpoint/2010/main" val="155375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2011</a:t>
            </a:r>
            <a:r>
              <a:rPr lang="zh-CN" altLang="en-US" smtClean="0"/>
              <a:t>年的规划</a:t>
            </a:r>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DCA7169C-6B11-4182-A1DC-391980E02B81}" type="slidenum">
              <a:rPr lang="zh-CN" altLang="en-US" sz="1200"/>
              <a:pPr/>
              <a:t>3</a:t>
            </a:fld>
            <a:endParaRPr lang="en-US" altLang="zh-CN" sz="1200"/>
          </a:p>
        </p:txBody>
      </p:sp>
    </p:spTree>
    <p:extLst>
      <p:ext uri="{BB962C8B-B14F-4D97-AF65-F5344CB8AC3E}">
        <p14:creationId xmlns:p14="http://schemas.microsoft.com/office/powerpoint/2010/main" val="253493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04C5D7C7-6B4D-474D-A185-E998DBA811E2}" type="slidenum">
              <a:rPr lang="zh-CN" altLang="en-US" sz="1200"/>
              <a:pPr/>
              <a:t>4</a:t>
            </a:fld>
            <a:endParaRPr lang="en-US" altLang="zh-CN" sz="1200"/>
          </a:p>
        </p:txBody>
      </p:sp>
    </p:spTree>
    <p:extLst>
      <p:ext uri="{BB962C8B-B14F-4D97-AF65-F5344CB8AC3E}">
        <p14:creationId xmlns:p14="http://schemas.microsoft.com/office/powerpoint/2010/main" val="2018735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各医技科室的检查预约等待时间数据，由集成平台的数据中心进行</a:t>
            </a:r>
            <a:r>
              <a:rPr lang="en-US" altLang="zh-CN" dirty="0" smtClean="0"/>
              <a:t>BI</a:t>
            </a:r>
            <a:r>
              <a:rPr lang="zh-CN" altLang="en-US" dirty="0" smtClean="0"/>
              <a:t>统计分析后，通过集成平台的统一通讯服务，每天以短信的方式通知院长及相关科室管理人员。</a:t>
            </a:r>
            <a:endParaRPr lang="en-US" altLang="zh-CN" dirty="0" smtClean="0"/>
          </a:p>
          <a:p>
            <a:r>
              <a:rPr lang="zh-CN" altLang="en-US" dirty="0" smtClean="0"/>
              <a:t>有某一段时间，放射科预约等候时间较长，等候</a:t>
            </a:r>
            <a:r>
              <a:rPr lang="en-US" altLang="zh-CN" dirty="0" smtClean="0"/>
              <a:t>3</a:t>
            </a:r>
            <a:r>
              <a:rPr lang="zh-CN" altLang="en-US" dirty="0" smtClean="0"/>
              <a:t>－</a:t>
            </a:r>
            <a:r>
              <a:rPr lang="en-US" altLang="zh-CN" dirty="0" smtClean="0"/>
              <a:t>5</a:t>
            </a:r>
            <a:r>
              <a:rPr lang="zh-CN" altLang="en-US" dirty="0" smtClean="0"/>
              <a:t>天的患者人数比例相当多。考虑到很多患者由外地来京就医，部分疾病需要快速给出放射检查结果作为诊断依据，院内要求放射科对数据进行分析，分析是否有优化流程、缩短等候时长的手段。放射科进行了一系列调整之后，从</a:t>
            </a:r>
            <a:r>
              <a:rPr lang="en-US" altLang="zh-CN" dirty="0" smtClean="0"/>
              <a:t>2013</a:t>
            </a:r>
            <a:r>
              <a:rPr lang="zh-CN" altLang="en-US" dirty="0" smtClean="0"/>
              <a:t>年</a:t>
            </a:r>
            <a:r>
              <a:rPr lang="en-US" altLang="zh-CN" dirty="0" smtClean="0"/>
              <a:t>7</a:t>
            </a:r>
            <a:r>
              <a:rPr lang="zh-CN" altLang="en-US" dirty="0" smtClean="0"/>
              <a:t>月到</a:t>
            </a:r>
            <a:r>
              <a:rPr lang="en-US" altLang="zh-CN" dirty="0" smtClean="0"/>
              <a:t>11</a:t>
            </a:r>
            <a:r>
              <a:rPr lang="zh-CN" altLang="en-US" dirty="0" smtClean="0"/>
              <a:t>月，平均等候时长渐渐变短。</a:t>
            </a:r>
          </a:p>
          <a:p>
            <a:endParaRPr lang="zh-CN" altLang="en-US" dirty="0"/>
          </a:p>
        </p:txBody>
      </p:sp>
      <p:sp>
        <p:nvSpPr>
          <p:cNvPr id="4" name="灯片编号占位符 3"/>
          <p:cNvSpPr>
            <a:spLocks noGrp="1"/>
          </p:cNvSpPr>
          <p:nvPr>
            <p:ph type="sldNum" sz="quarter" idx="10"/>
          </p:nvPr>
        </p:nvSpPr>
        <p:spPr/>
        <p:txBody>
          <a:bodyPr/>
          <a:lstStyle/>
          <a:p>
            <a:fld id="{D7882794-BE79-48E5-B624-36021F0A7567}" type="slidenum">
              <a:rPr lang="zh-CN" altLang="en-US" smtClean="0"/>
              <a:t>7</a:t>
            </a:fld>
            <a:endParaRPr lang="zh-CN" altLang="en-US"/>
          </a:p>
        </p:txBody>
      </p:sp>
    </p:spTree>
    <p:extLst>
      <p:ext uri="{BB962C8B-B14F-4D97-AF65-F5344CB8AC3E}">
        <p14:creationId xmlns:p14="http://schemas.microsoft.com/office/powerpoint/2010/main" val="3625867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882794-BE79-48E5-B624-36021F0A7567}" type="slidenum">
              <a:rPr lang="zh-CN" altLang="en-US" smtClean="0"/>
              <a:t>8</a:t>
            </a:fld>
            <a:endParaRPr lang="zh-CN" altLang="en-US"/>
          </a:p>
        </p:txBody>
      </p:sp>
    </p:spTree>
    <p:extLst>
      <p:ext uri="{BB962C8B-B14F-4D97-AF65-F5344CB8AC3E}">
        <p14:creationId xmlns:p14="http://schemas.microsoft.com/office/powerpoint/2010/main" val="3555503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33C63C86-4046-4D52-A2C7-E3CF31F98764}" type="slidenum">
              <a:rPr lang="zh-CN" altLang="en-US" smtClean="0"/>
              <a:pPr/>
              <a:t>10</a:t>
            </a:fld>
            <a:endParaRPr lang="en-US" altLang="zh-CN" dirty="0"/>
          </a:p>
        </p:txBody>
      </p:sp>
    </p:spTree>
    <p:extLst>
      <p:ext uri="{BB962C8B-B14F-4D97-AF65-F5344CB8AC3E}">
        <p14:creationId xmlns:p14="http://schemas.microsoft.com/office/powerpoint/2010/main" val="428165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18</a:t>
            </a:fld>
            <a:endParaRPr lang="en-US" altLang="zh-CN" dirty="0"/>
          </a:p>
        </p:txBody>
      </p:sp>
    </p:spTree>
    <p:extLst>
      <p:ext uri="{BB962C8B-B14F-4D97-AF65-F5344CB8AC3E}">
        <p14:creationId xmlns:p14="http://schemas.microsoft.com/office/powerpoint/2010/main" val="680869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solidFill>
                  <a:srgbClr val="002060"/>
                </a:solidFill>
              </a:rPr>
              <a:t>对于挥发类注射药品复合时间和执行时间的间隔应小于一定的值</a:t>
            </a:r>
            <a:endParaRPr lang="en-US" altLang="zh-CN" sz="1200" dirty="0" smtClean="0">
              <a:solidFill>
                <a:srgbClr val="002060"/>
              </a:solidFill>
            </a:endParaRPr>
          </a:p>
          <a:p>
            <a:r>
              <a:rPr lang="en-US" altLang="zh-CN" sz="1200" b="0" i="0" kern="1200" dirty="0" smtClean="0">
                <a:solidFill>
                  <a:schemeClr val="tx1"/>
                </a:solidFill>
                <a:latin typeface="Arial" charset="0"/>
                <a:ea typeface="宋体" charset="-122"/>
                <a:cs typeface="+mn-cs"/>
              </a:rPr>
              <a:t>1.</a:t>
            </a:r>
            <a:r>
              <a:rPr lang="zh-CN" altLang="en-US" sz="1200" b="0" i="0" kern="1200" dirty="0" smtClean="0">
                <a:solidFill>
                  <a:schemeClr val="tx1"/>
                </a:solidFill>
                <a:latin typeface="Arial" charset="0"/>
                <a:ea typeface="宋体" charset="-122"/>
                <a:cs typeface="+mn-cs"/>
              </a:rPr>
              <a:t>环磷酰胺（化疗药物）：水溶液室温下只能够稳定</a:t>
            </a:r>
            <a:r>
              <a:rPr lang="en-US" altLang="zh-CN" sz="1200" b="0" i="0" kern="1200" dirty="0" smtClean="0">
                <a:solidFill>
                  <a:schemeClr val="tx1"/>
                </a:solidFill>
                <a:latin typeface="Arial" charset="0"/>
                <a:ea typeface="宋体" charset="-122"/>
                <a:cs typeface="+mn-cs"/>
              </a:rPr>
              <a:t>2-3</a:t>
            </a:r>
            <a:r>
              <a:rPr lang="zh-CN" altLang="en-US" sz="1200" b="0" i="0" kern="1200" dirty="0" smtClean="0">
                <a:solidFill>
                  <a:schemeClr val="tx1"/>
                </a:solidFill>
                <a:latin typeface="Arial" charset="0"/>
                <a:ea typeface="宋体" charset="-122"/>
                <a:cs typeface="+mn-cs"/>
              </a:rPr>
              <a:t>小时，最好现配现用；</a:t>
            </a:r>
          </a:p>
          <a:p>
            <a:r>
              <a:rPr lang="en-US" altLang="zh-CN" sz="1200" b="0" i="0" kern="1200" dirty="0" smtClean="0">
                <a:solidFill>
                  <a:schemeClr val="tx1"/>
                </a:solidFill>
                <a:latin typeface="Arial" charset="0"/>
                <a:ea typeface="宋体" charset="-122"/>
                <a:cs typeface="+mn-cs"/>
              </a:rPr>
              <a:t>2.</a:t>
            </a:r>
            <a:r>
              <a:rPr lang="zh-CN" altLang="en-US" sz="1200" b="0" i="0" kern="1200" dirty="0" smtClean="0">
                <a:solidFill>
                  <a:schemeClr val="tx1"/>
                </a:solidFill>
                <a:latin typeface="Arial" charset="0"/>
                <a:ea typeface="宋体" charset="-122"/>
                <a:cs typeface="+mn-cs"/>
              </a:rPr>
              <a:t>注射用氨苄西林钠（抗生素。又名，舒氨西林），配置后不稳定，最好现配现用</a:t>
            </a:r>
          </a:p>
          <a:p>
            <a:r>
              <a:rPr lang="en-US" altLang="zh-CN" sz="1200" b="0" i="0" kern="1200" dirty="0" smtClean="0">
                <a:solidFill>
                  <a:schemeClr val="tx1"/>
                </a:solidFill>
                <a:latin typeface="Arial" charset="0"/>
                <a:ea typeface="宋体" charset="-122"/>
                <a:cs typeface="+mn-cs"/>
              </a:rPr>
              <a:t>3.</a:t>
            </a:r>
            <a:r>
              <a:rPr lang="zh-CN" altLang="en-US" sz="1200" b="0" i="0" kern="1200" dirty="0" smtClean="0">
                <a:solidFill>
                  <a:schemeClr val="tx1"/>
                </a:solidFill>
                <a:latin typeface="Arial" charset="0"/>
                <a:ea typeface="宋体" charset="-122"/>
                <a:cs typeface="+mn-cs"/>
              </a:rPr>
              <a:t>另外：化疗药物：平阳霉素、卡铂、氮烯咪胺，配制后</a:t>
            </a:r>
            <a:r>
              <a:rPr lang="en-US" altLang="zh-CN" sz="1200" b="0" i="0" kern="1200" dirty="0" smtClean="0">
                <a:solidFill>
                  <a:schemeClr val="tx1"/>
                </a:solidFill>
                <a:latin typeface="Arial" charset="0"/>
                <a:ea typeface="宋体" charset="-122"/>
                <a:cs typeface="+mn-cs"/>
              </a:rPr>
              <a:t>8</a:t>
            </a:r>
            <a:r>
              <a:rPr lang="zh-CN" altLang="en-US" sz="1200" b="0" i="0" kern="1200" dirty="0" smtClean="0">
                <a:solidFill>
                  <a:schemeClr val="tx1"/>
                </a:solidFill>
                <a:latin typeface="Arial" charset="0"/>
                <a:ea typeface="宋体" charset="-122"/>
                <a:cs typeface="+mn-cs"/>
              </a:rPr>
              <a:t>小时内使用。</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7882794-BE79-48E5-B624-36021F0A7567}" type="slidenum">
              <a:rPr lang="zh-CN" altLang="en-US" smtClean="0"/>
              <a:t>19</a:t>
            </a:fld>
            <a:endParaRPr lang="zh-CN" altLang="en-US"/>
          </a:p>
        </p:txBody>
      </p:sp>
    </p:spTree>
    <p:extLst>
      <p:ext uri="{BB962C8B-B14F-4D97-AF65-F5344CB8AC3E}">
        <p14:creationId xmlns:p14="http://schemas.microsoft.com/office/powerpoint/2010/main" val="38326294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4117" name="Picture 85" descr="1"/>
          <p:cNvPicPr>
            <a:picLocks noChangeAspect="1" noChangeArrowheads="1"/>
          </p:cNvPicPr>
          <p:nvPr/>
        </p:nvPicPr>
        <p:blipFill>
          <a:blip r:embed="rId2" cstate="email"/>
          <a:srcRect/>
          <a:stretch>
            <a:fillRect/>
          </a:stretch>
        </p:blipFill>
        <p:spPr bwMode="auto">
          <a:xfrm>
            <a:off x="107950" y="95250"/>
            <a:ext cx="8928100" cy="1624013"/>
          </a:xfrm>
          <a:prstGeom prst="rect">
            <a:avLst/>
          </a:prstGeom>
          <a:noFill/>
        </p:spPr>
      </p:pic>
      <p:sp>
        <p:nvSpPr>
          <p:cNvPr id="44111" name="Rectangle 79"/>
          <p:cNvSpPr>
            <a:spLocks noGrp="1" noChangeArrowheads="1"/>
          </p:cNvSpPr>
          <p:nvPr>
            <p:ph type="ctrTitle"/>
          </p:nvPr>
        </p:nvSpPr>
        <p:spPr>
          <a:xfrm>
            <a:off x="390525" y="2205038"/>
            <a:ext cx="6629400" cy="803275"/>
          </a:xfrm>
        </p:spPr>
        <p:txBody>
          <a:bodyPr/>
          <a:lstStyle>
            <a:lvl1pPr>
              <a:defRPr sz="3200" b="0">
                <a:latin typeface="华文细黑" pitchFamily="2" charset="-122"/>
                <a:ea typeface="华文细黑" pitchFamily="2" charset="-122"/>
              </a:defRPr>
            </a:lvl1pPr>
          </a:lstStyle>
          <a:p>
            <a:r>
              <a:rPr lang="zh-CN" altLang="en-US" smtClean="0"/>
              <a:t>单击此处编辑母版标题样式</a:t>
            </a:r>
            <a:endParaRPr lang="en-US" altLang="zh-CN" dirty="0"/>
          </a:p>
        </p:txBody>
      </p:sp>
      <p:sp>
        <p:nvSpPr>
          <p:cNvPr id="44112" name="Rectangle 80"/>
          <p:cNvSpPr>
            <a:spLocks noGrp="1" noChangeArrowheads="1"/>
          </p:cNvSpPr>
          <p:nvPr>
            <p:ph type="subTitle" idx="1"/>
          </p:nvPr>
        </p:nvSpPr>
        <p:spPr>
          <a:xfrm>
            <a:off x="395288" y="3124200"/>
            <a:ext cx="6400800" cy="609600"/>
          </a:xfrm>
        </p:spPr>
        <p:txBody>
          <a:bodyPr/>
          <a:lstStyle>
            <a:lvl1pPr marL="0" indent="0">
              <a:buFontTx/>
              <a:buNone/>
              <a:defRPr sz="2400" b="0">
                <a:latin typeface="华文细黑" pitchFamily="2" charset="-122"/>
              </a:defRPr>
            </a:lvl1pPr>
          </a:lstStyle>
          <a:p>
            <a:r>
              <a:rPr lang="zh-CN" altLang="en-US" smtClean="0"/>
              <a:t>单击此处编辑母版副标题样式</a:t>
            </a:r>
            <a:endParaRPr lang="zh-CN" altLang="en-US" dirty="0"/>
          </a:p>
        </p:txBody>
      </p:sp>
      <p:sp>
        <p:nvSpPr>
          <p:cNvPr id="44118" name="Text Box 86"/>
          <p:cNvSpPr txBox="1">
            <a:spLocks noChangeArrowheads="1"/>
          </p:cNvSpPr>
          <p:nvPr/>
        </p:nvSpPr>
        <p:spPr bwMode="auto">
          <a:xfrm>
            <a:off x="4605338" y="5911850"/>
            <a:ext cx="4208462" cy="612775"/>
          </a:xfrm>
          <a:prstGeom prst="rect">
            <a:avLst/>
          </a:prstGeom>
          <a:noFill/>
          <a:ln w="9525" algn="ctr">
            <a:noFill/>
            <a:miter lim="800000"/>
            <a:headEnd/>
            <a:tailEnd/>
          </a:ln>
          <a:effectLst/>
        </p:spPr>
        <p:txBody>
          <a:bodyPr lIns="79200" tIns="39600" rIns="79200" bIns="39600">
            <a:spAutoFit/>
          </a:bodyPr>
          <a:lstStyle/>
          <a:p>
            <a:pPr algn="r" defTabSz="801688"/>
            <a:r>
              <a:rPr lang="zh-CN" altLang="en-US" sz="2000" b="1" dirty="0" smtClean="0">
                <a:solidFill>
                  <a:schemeClr val="tx1"/>
                </a:solidFill>
                <a:latin typeface="华文细黑" pitchFamily="2" charset="-122"/>
                <a:ea typeface="华文细黑" pitchFamily="2" charset="-122"/>
              </a:rPr>
              <a:t>北大医疗信息技术有限公司</a:t>
            </a:r>
            <a:endParaRPr lang="zh-CN" altLang="en-US" sz="2000" b="1" dirty="0">
              <a:solidFill>
                <a:schemeClr val="tx1"/>
              </a:solidFill>
              <a:latin typeface="华文细黑" pitchFamily="2" charset="-122"/>
              <a:ea typeface="华文细黑" pitchFamily="2" charset="-122"/>
            </a:endParaRPr>
          </a:p>
          <a:p>
            <a:pPr algn="r" defTabSz="801688"/>
            <a:r>
              <a:rPr lang="en-US" altLang="zh-CN" sz="1500" dirty="0" smtClean="0">
                <a:solidFill>
                  <a:schemeClr val="tx1"/>
                </a:solidFill>
                <a:latin typeface="Arial" charset="0"/>
              </a:rPr>
              <a:t>PKU </a:t>
            </a:r>
            <a:r>
              <a:rPr lang="en-US" altLang="zh-CN" sz="1500" dirty="0" err="1" smtClean="0">
                <a:solidFill>
                  <a:schemeClr val="tx1"/>
                </a:solidFill>
                <a:latin typeface="Arial" charset="0"/>
              </a:rPr>
              <a:t>HIT</a:t>
            </a:r>
            <a:r>
              <a:rPr lang="en-US" altLang="zh-CN" sz="1500" baseline="0" dirty="0" err="1" smtClean="0">
                <a:solidFill>
                  <a:schemeClr val="tx1"/>
                </a:solidFill>
                <a:latin typeface="Arial" charset="0"/>
              </a:rPr>
              <a:t>Co.ltd</a:t>
            </a:r>
            <a:r>
              <a:rPr lang="en-US" altLang="zh-CN" sz="1500" baseline="0" dirty="0" smtClean="0">
                <a:solidFill>
                  <a:schemeClr val="tx1"/>
                </a:solidFill>
                <a:latin typeface="Arial" charset="0"/>
              </a:rPr>
              <a:t>.</a:t>
            </a:r>
            <a:endParaRPr lang="en-US" altLang="zh-CN" sz="1500" dirty="0">
              <a:solidFill>
                <a:schemeClr val="tx1"/>
              </a:solidFill>
              <a:latin typeface="Arial" charset="0"/>
            </a:endParaRPr>
          </a:p>
        </p:txBody>
      </p:sp>
      <p:sp>
        <p:nvSpPr>
          <p:cNvPr id="44119" name="Rectangle 87"/>
          <p:cNvSpPr>
            <a:spLocks noChangeArrowheads="1"/>
          </p:cNvSpPr>
          <p:nvPr/>
        </p:nvSpPr>
        <p:spPr bwMode="auto">
          <a:xfrm>
            <a:off x="401638" y="4954588"/>
            <a:ext cx="3706812" cy="1403413"/>
          </a:xfrm>
          <a:prstGeom prst="rect">
            <a:avLst/>
          </a:prstGeom>
          <a:noFill/>
          <a:ln w="9525" algn="ctr">
            <a:noFill/>
            <a:miter lim="800000"/>
            <a:headEnd/>
            <a:tailEnd/>
          </a:ln>
          <a:effectLst/>
        </p:spPr>
        <p:txBody>
          <a:bodyPr lIns="79200" tIns="39600" rIns="79200" bIns="39600">
            <a:spAutoFit/>
          </a:bodyPr>
          <a:lstStyle/>
          <a:p>
            <a:pPr defTabSz="801688"/>
            <a:r>
              <a:rPr lang="en-US" altLang="zh-CN" sz="1200" dirty="0" smtClean="0">
                <a:solidFill>
                  <a:srgbClr val="EA5703"/>
                </a:solidFill>
                <a:latin typeface="Arial" charset="0"/>
              </a:rPr>
              <a:t>www.PKU-HIt.com</a:t>
            </a:r>
            <a:endParaRPr lang="en-US" altLang="zh-CN" sz="1200" dirty="0">
              <a:solidFill>
                <a:srgbClr val="EA5703"/>
              </a:solidFill>
              <a:latin typeface="Arial" charset="0"/>
            </a:endParaRPr>
          </a:p>
          <a:p>
            <a:pPr defTabSz="801688"/>
            <a:endParaRPr lang="en-US" altLang="zh-CN" dirty="0">
              <a:solidFill>
                <a:srgbClr val="EA5703"/>
              </a:solidFill>
            </a:endParaRPr>
          </a:p>
          <a:p>
            <a:pPr defTabSz="801688"/>
            <a:r>
              <a:rPr lang="zh-CN" altLang="en-US" sz="1200" dirty="0" smtClean="0">
                <a:solidFill>
                  <a:schemeClr val="tx1"/>
                </a:solidFill>
                <a:latin typeface="华文细黑" pitchFamily="2" charset="-122"/>
                <a:ea typeface="华文细黑" pitchFamily="2" charset="-122"/>
              </a:rPr>
              <a:t>方正集团信息产业集</a:t>
            </a:r>
            <a:r>
              <a:rPr lang="zh-CN" altLang="en-US" sz="1200" dirty="0">
                <a:solidFill>
                  <a:schemeClr val="tx1"/>
                </a:solidFill>
                <a:latin typeface="华文细黑" pitchFamily="2" charset="-122"/>
                <a:ea typeface="华文细黑" pitchFamily="2" charset="-122"/>
              </a:rPr>
              <a:t>信息产业之大成，提供</a:t>
            </a:r>
            <a:r>
              <a:rPr lang="en-US" altLang="zh-CN" sz="1200" dirty="0">
                <a:solidFill>
                  <a:schemeClr val="tx1"/>
                </a:solidFill>
                <a:latin typeface="华文细黑" pitchFamily="2" charset="-122"/>
                <a:ea typeface="华文细黑" pitchFamily="2" charset="-122"/>
              </a:rPr>
              <a:t>IT</a:t>
            </a:r>
            <a:r>
              <a:rPr lang="zh-CN" altLang="en-US" sz="1200" dirty="0">
                <a:solidFill>
                  <a:schemeClr val="tx1"/>
                </a:solidFill>
                <a:latin typeface="华文细黑" pitchFamily="2" charset="-122"/>
                <a:ea typeface="华文细黑" pitchFamily="2" charset="-122"/>
              </a:rPr>
              <a:t>服务、软件、硬件和数据运营在内的综合解决方案。</a:t>
            </a:r>
          </a:p>
          <a:p>
            <a:pPr defTabSz="801688"/>
            <a:r>
              <a:rPr lang="en-US" altLang="zh-CN" sz="1200" dirty="0" smtClean="0">
                <a:solidFill>
                  <a:schemeClr val="tx1"/>
                </a:solidFill>
                <a:latin typeface="Arial" charset="0"/>
              </a:rPr>
              <a:t>FounderGroup'sITsectorisaleaderintheinformationindustry,providingcomprehensiveresolutions,includingITservices,software,hardware,anddataoperation</a:t>
            </a:r>
            <a:r>
              <a:rPr lang="en-US" altLang="zh-CN" sz="1200" dirty="0">
                <a:solidFill>
                  <a:schemeClr val="tx1"/>
                </a:solidFill>
                <a:latin typeface="Arial" charset="0"/>
              </a:rPr>
              <a:t>.</a:t>
            </a:r>
          </a:p>
        </p:txBody>
      </p:sp>
    </p:spTree>
  </p:cSld>
  <p:clrMapOvr>
    <a:masterClrMapping/>
  </p:clrMapOvr>
  <p:transition advClick="0">
    <p:randomBar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539750" y="1196975"/>
            <a:ext cx="8389968" cy="5089545"/>
          </a:xfrm>
        </p:spPr>
        <p:txBody>
          <a:bodyPr/>
          <a:lstStyle>
            <a:lvl1pPr>
              <a:buNone/>
              <a:defRPr sz="2000">
                <a:latin typeface="微软雅黑" pitchFamily="34" charset="-122"/>
                <a:ea typeface="微软雅黑" pitchFamily="34" charset="-122"/>
              </a:defRPr>
            </a:lvl1pPr>
            <a:lvl2pPr>
              <a:defRPr sz="1800">
                <a:latin typeface="微软雅黑" pitchFamily="34" charset="-122"/>
                <a:ea typeface="微软雅黑" pitchFamily="34" charset="-122"/>
              </a:defRPr>
            </a:lvl2pPr>
            <a:lvl3pPr>
              <a:defRPr sz="16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页脚占位符 3"/>
          <p:cNvSpPr>
            <a:spLocks noGrp="1"/>
          </p:cNvSpPr>
          <p:nvPr>
            <p:ph type="ftr" sz="quarter" idx="10"/>
          </p:nvPr>
        </p:nvSpPr>
        <p:spPr>
          <a:xfrm>
            <a:off x="323850" y="6408738"/>
            <a:ext cx="2895600" cy="47625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400">
                <a:latin typeface="Arial" pitchFamily="34" charset="0"/>
                <a:cs typeface="Arial" pitchFamily="34" charset="0"/>
              </a:defRPr>
            </a:lvl1pPr>
          </a:lstStyle>
          <a:p>
            <a:r>
              <a:rPr lang="en-US" altLang="zh-CN" dirty="0" smtClean="0">
                <a:solidFill>
                  <a:srgbClr val="EA5703"/>
                </a:solidFill>
                <a:ea typeface="华文细黑" pitchFamily="2" charset="-122"/>
              </a:rPr>
              <a:t>www.PKU-HIT.com</a:t>
            </a:r>
            <a:endParaRPr lang="en-US" altLang="zh-CN" dirty="0"/>
          </a:p>
        </p:txBody>
      </p:sp>
      <p:sp>
        <p:nvSpPr>
          <p:cNvPr id="5" name="灯片编号占位符 4"/>
          <p:cNvSpPr>
            <a:spLocks noGrp="1"/>
          </p:cNvSpPr>
          <p:nvPr>
            <p:ph type="sldNum" sz="quarter" idx="11"/>
          </p:nvPr>
        </p:nvSpPr>
        <p:spPr/>
        <p:txBody>
          <a:bodyPr/>
          <a:lstStyle>
            <a:lvl1pPr>
              <a:defRPr/>
            </a:lvl1pPr>
          </a:lstStyle>
          <a:p>
            <a:r>
              <a:rPr lang="en-US" altLang="zh-CN" dirty="0" smtClean="0">
                <a:ea typeface="华文细黑" pitchFamily="2" charset="-122"/>
              </a:rPr>
              <a:t>-</a:t>
            </a:r>
            <a:fld id="{FC8D1452-8B9A-4F68-A847-D16A15160DB7}" type="slidenum">
              <a:rPr lang="en-US" altLang="zh-CN" smtClean="0">
                <a:ea typeface="华文细黑" pitchFamily="2" charset="-122"/>
              </a:rPr>
              <a:pPr/>
              <a:t>‹#›</a:t>
            </a:fld>
            <a:r>
              <a:rPr lang="en-US" altLang="zh-CN" dirty="0" smtClean="0">
                <a:ea typeface="华文细黑" pitchFamily="2" charset="-122"/>
              </a:rPr>
              <a:t>-</a:t>
            </a:r>
            <a:endParaRPr lang="en-US" altLang="zh-CN" dirty="0">
              <a:ea typeface="华文细黑" pitchFamily="2" charset="-122"/>
            </a:endParaRPr>
          </a:p>
        </p:txBody>
      </p:sp>
    </p:spTree>
  </p:cSld>
  <p:clrMapOvr>
    <a:masterClrMapping/>
  </p:clrMapOvr>
  <p:transition advClick="0">
    <p:randomBar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9750" y="1196975"/>
            <a:ext cx="3848100" cy="4741863"/>
          </a:xfrm>
        </p:spPr>
        <p:txBody>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540250" y="1196975"/>
            <a:ext cx="3848100" cy="4741863"/>
          </a:xfrm>
        </p:spPr>
        <p:txBody>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323850" y="6408738"/>
            <a:ext cx="2895600" cy="476250"/>
          </a:xfrm>
          <a:prstGeom prst="rect">
            <a:avLst/>
          </a:prstGeom>
        </p:spPr>
        <p:txBody>
          <a:bodyPr/>
          <a:lstStyle>
            <a:lvl1pPr>
              <a:defRPr/>
            </a:lvl1pPr>
          </a:lstStyle>
          <a:p>
            <a:r>
              <a:rPr lang="en-US" altLang="zh-CN" dirty="0" smtClean="0">
                <a:solidFill>
                  <a:srgbClr val="EA5703"/>
                </a:solidFill>
                <a:ea typeface="华文细黑" pitchFamily="2" charset="-122"/>
              </a:rPr>
              <a:t>www.PKU-HIT.com</a:t>
            </a:r>
            <a:endParaRPr lang="en-US" altLang="zh-CN" dirty="0"/>
          </a:p>
        </p:txBody>
      </p:sp>
      <p:sp>
        <p:nvSpPr>
          <p:cNvPr id="6" name="灯片编号占位符 5"/>
          <p:cNvSpPr>
            <a:spLocks noGrp="1"/>
          </p:cNvSpPr>
          <p:nvPr>
            <p:ph type="sldNum" sz="quarter" idx="11"/>
          </p:nvPr>
        </p:nvSpPr>
        <p:spPr/>
        <p:txBody>
          <a:bodyPr/>
          <a:lstStyle>
            <a:lvl1pPr>
              <a:defRPr/>
            </a:lvl1pPr>
          </a:lstStyle>
          <a:p>
            <a:r>
              <a:rPr lang="en-US" altLang="zh-CN" dirty="0" smtClean="0">
                <a:ea typeface="华文细黑" pitchFamily="2" charset="-122"/>
              </a:rPr>
              <a:t>-</a:t>
            </a:r>
            <a:fld id="{2BD20023-9772-4A85-8014-1FAA17CFD585}" type="slidenum">
              <a:rPr lang="en-US" altLang="zh-CN" smtClean="0">
                <a:ea typeface="华文细黑" pitchFamily="2" charset="-122"/>
              </a:rPr>
              <a:pPr/>
              <a:t>‹#›</a:t>
            </a:fld>
            <a:r>
              <a:rPr lang="en-US" altLang="zh-CN" dirty="0" smtClean="0">
                <a:ea typeface="华文细黑" pitchFamily="2" charset="-122"/>
              </a:rPr>
              <a:t>-</a:t>
            </a:r>
            <a:endParaRPr lang="en-US" altLang="zh-CN" dirty="0">
              <a:ea typeface="华文细黑" pitchFamily="2" charset="-122"/>
            </a:endParaRPr>
          </a:p>
        </p:txBody>
      </p:sp>
    </p:spTree>
  </p:cSld>
  <p:clrMapOvr>
    <a:masterClrMapping/>
  </p:clrMapOvr>
  <p:transition advClick="0">
    <p:randomBar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5" name="页脚占位符 4"/>
          <p:cNvSpPr txBox="1">
            <a:spLocks/>
          </p:cNvSpPr>
          <p:nvPr userDrawn="1"/>
        </p:nvSpPr>
        <p:spPr>
          <a:xfrm>
            <a:off x="476250" y="6561138"/>
            <a:ext cx="2895600" cy="476250"/>
          </a:xfrm>
          <a:prstGeom prst="rect">
            <a:avLst/>
          </a:prstGeom>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r>
              <a:rPr lang="en-US" altLang="zh-CN" smtClean="0">
                <a:solidFill>
                  <a:srgbClr val="EA5703"/>
                </a:solidFill>
                <a:ea typeface="华文细黑" pitchFamily="2" charset="-122"/>
              </a:rPr>
              <a:t>www.PKU-HIT.com</a:t>
            </a:r>
            <a:endParaRPr lang="en-US" altLang="zh-CN" dirty="0"/>
          </a:p>
        </p:txBody>
      </p:sp>
      <p:sp>
        <p:nvSpPr>
          <p:cNvPr id="6" name="灯片编号占位符 5"/>
          <p:cNvSpPr txBox="1">
            <a:spLocks/>
          </p:cNvSpPr>
          <p:nvPr userDrawn="1"/>
        </p:nvSpPr>
        <p:spPr bwMode="auto">
          <a:xfrm>
            <a:off x="7929563" y="6573838"/>
            <a:ext cx="111601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200" kern="1200">
                <a:solidFill>
                  <a:schemeClr val="tx1"/>
                </a:solidFill>
                <a:latin typeface="+mn-lt"/>
                <a:ea typeface="宋体" pitchFamily="2" charset="-122"/>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r>
              <a:rPr lang="en-US" altLang="zh-CN" smtClean="0">
                <a:ea typeface="华文细黑" pitchFamily="2" charset="-122"/>
              </a:rPr>
              <a:t>-</a:t>
            </a:r>
            <a:fld id="{2BD20023-9772-4A85-8014-1FAA17CFD585}" type="slidenum">
              <a:rPr lang="en-US" altLang="zh-CN" smtClean="0">
                <a:ea typeface="华文细黑" pitchFamily="2" charset="-122"/>
              </a:rPr>
              <a:pPr/>
              <a:t>‹#›</a:t>
            </a:fld>
            <a:r>
              <a:rPr lang="en-US" altLang="zh-CN" smtClean="0">
                <a:ea typeface="华文细黑" pitchFamily="2" charset="-122"/>
              </a:rPr>
              <a:t>-</a:t>
            </a:r>
            <a:endParaRPr lang="en-US" altLang="zh-CN" dirty="0">
              <a:ea typeface="华文细黑" pitchFamily="2" charset="-122"/>
            </a:endParaRPr>
          </a:p>
        </p:txBody>
      </p:sp>
    </p:spTree>
    <p:extLst>
      <p:ext uri="{BB962C8B-B14F-4D97-AF65-F5344CB8AC3E}">
        <p14:creationId xmlns:p14="http://schemas.microsoft.com/office/powerpoint/2010/main" val="1002008556"/>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defRPr>
                <a:ea typeface="华文细黑"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ea typeface="华文细黑" pitchFamily="2"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smtClean="0"/>
              <a:t>单击此处编辑母版副标题样式</a:t>
            </a:r>
            <a:endParaRPr lang="zh-CN" altLang="en-US" dirty="0"/>
          </a:p>
        </p:txBody>
      </p:sp>
    </p:spTree>
  </p:cSld>
  <p:clrMapOvr>
    <a:masterClrMapping/>
  </p:clrMapOvr>
  <p:transition advClick="0">
    <p:randomBar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8922" name="Object 250"/>
          <p:cNvGraphicFramePr>
            <a:graphicFrameLocks noChangeAspect="1"/>
          </p:cNvGraphicFramePr>
          <p:nvPr>
            <p:extLst>
              <p:ext uri="{D42A27DB-BD31-4B8C-83A1-F6EECF244321}">
                <p14:modId xmlns:p14="http://schemas.microsoft.com/office/powerpoint/2010/main" val="506222458"/>
              </p:ext>
            </p:extLst>
          </p:nvPr>
        </p:nvGraphicFramePr>
        <p:xfrm>
          <a:off x="14064" y="39688"/>
          <a:ext cx="9144000" cy="6858000"/>
        </p:xfrm>
        <a:graphic>
          <a:graphicData uri="http://schemas.openxmlformats.org/presentationml/2006/ole">
            <mc:AlternateContent xmlns:mc="http://schemas.openxmlformats.org/markup-compatibility/2006">
              <mc:Choice xmlns:v="urn:schemas-microsoft-com:vml" Requires="v">
                <p:oleObj spid="_x0000_s76986" name="演示文稿" r:id="rId7" imgW="4571967" imgH="3429060" progId="">
                  <p:embed/>
                </p:oleObj>
              </mc:Choice>
              <mc:Fallback>
                <p:oleObj name="演示文稿" r:id="rId7" imgW="4571967" imgH="3429060" progId="">
                  <p:embed/>
                  <p:pic>
                    <p:nvPicPr>
                      <p:cNvPr id="0" name="Picture 200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64" y="39688"/>
                        <a:ext cx="9144000" cy="68580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777777"/>
                              </a:outerShdw>
                            </a:effectLst>
                          </a14:hiddenEffects>
                        </a:ext>
                      </a:extLst>
                    </p:spPr>
                  </p:pic>
                </p:oleObj>
              </mc:Fallback>
            </mc:AlternateContent>
          </a:graphicData>
        </a:graphic>
      </p:graphicFrame>
      <p:sp>
        <p:nvSpPr>
          <p:cNvPr id="28915" name="Rectangle 243"/>
          <p:cNvSpPr>
            <a:spLocks noGrp="1" noChangeArrowheads="1"/>
          </p:cNvSpPr>
          <p:nvPr>
            <p:ph type="title"/>
          </p:nvPr>
        </p:nvSpPr>
        <p:spPr bwMode="auto">
          <a:xfrm>
            <a:off x="550863" y="188913"/>
            <a:ext cx="5605462" cy="647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8916" name="Rectangle 244"/>
          <p:cNvSpPr>
            <a:spLocks noGrp="1" noChangeArrowheads="1"/>
          </p:cNvSpPr>
          <p:nvPr>
            <p:ph type="body" idx="1"/>
          </p:nvPr>
        </p:nvSpPr>
        <p:spPr bwMode="auto">
          <a:xfrm>
            <a:off x="539750" y="1196975"/>
            <a:ext cx="8389968" cy="516098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28919" name="Rectangle 247"/>
          <p:cNvSpPr>
            <a:spLocks noGrp="1" noChangeArrowheads="1"/>
          </p:cNvSpPr>
          <p:nvPr>
            <p:ph type="sldNum" sz="quarter" idx="4"/>
          </p:nvPr>
        </p:nvSpPr>
        <p:spPr bwMode="auto">
          <a:xfrm>
            <a:off x="7777163" y="6421438"/>
            <a:ext cx="111601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chemeClr val="tx1"/>
                </a:solidFill>
                <a:latin typeface="+mn-lt"/>
                <a:ea typeface="宋体" pitchFamily="2" charset="-122"/>
              </a:defRPr>
            </a:lvl1pPr>
          </a:lstStyle>
          <a:p>
            <a:r>
              <a:rPr lang="en-US" altLang="zh-CN" dirty="0" smtClean="0">
                <a:ea typeface="华文细黑" pitchFamily="2" charset="-122"/>
              </a:rPr>
              <a:t>-</a:t>
            </a:r>
            <a:fld id="{7D53C0B6-DBAC-4010-BC9F-FF9D4C4C2D0E}" type="slidenum">
              <a:rPr lang="en-US" altLang="zh-CN" smtClean="0">
                <a:ea typeface="华文细黑" pitchFamily="2" charset="-122"/>
              </a:rPr>
              <a:pPr/>
              <a:t>‹#›</a:t>
            </a:fld>
            <a:r>
              <a:rPr lang="en-US" altLang="zh-CN" dirty="0" smtClean="0">
                <a:ea typeface="华文细黑" pitchFamily="2" charset="-122"/>
              </a:rPr>
              <a:t>-</a:t>
            </a:r>
            <a:endParaRPr lang="en-US" altLang="zh-CN" dirty="0">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3650" r:id="rId1"/>
    <p:sldLayoutId id="2147483655" r:id="rId2"/>
    <p:sldLayoutId id="2147483657" r:id="rId3"/>
    <p:sldLayoutId id="2147483717" r:id="rId4"/>
  </p:sldLayoutIdLst>
  <p:transition advClick="0">
    <p:randomBar dir="vert"/>
  </p:transition>
  <p:timing>
    <p:tnLst>
      <p:par>
        <p:cTn id="1" dur="indefinite" restart="never" nodeType="tmRoot"/>
      </p:par>
    </p:tnLst>
  </p:timing>
  <p:hf hdr="0" dt="0"/>
  <p:txStyles>
    <p:titleStyle>
      <a:lvl1pPr algn="l" defTabSz="801688" rtl="0" eaLnBrk="1" fontAlgn="base" hangingPunct="1">
        <a:spcBef>
          <a:spcPct val="0"/>
        </a:spcBef>
        <a:spcAft>
          <a:spcPct val="0"/>
        </a:spcAft>
        <a:defRPr sz="2800" b="1">
          <a:solidFill>
            <a:schemeClr val="tx1"/>
          </a:solidFill>
          <a:effectLst>
            <a:outerShdw blurRad="38100" dist="38100" dir="2700000" algn="tl">
              <a:srgbClr val="000000">
                <a:alpha val="43137"/>
              </a:srgbClr>
            </a:outerShdw>
          </a:effectLst>
          <a:latin typeface="+mj-lt"/>
          <a:ea typeface="+mj-ea"/>
          <a:cs typeface="+mj-cs"/>
        </a:defRPr>
      </a:lvl1pPr>
      <a:lvl2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2pPr>
      <a:lvl3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3pPr>
      <a:lvl4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4pPr>
      <a:lvl5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5pPr>
      <a:lvl6pPr marL="4572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6pPr>
      <a:lvl7pPr marL="9144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7pPr>
      <a:lvl8pPr marL="13716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8pPr>
      <a:lvl9pPr marL="18288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9pPr>
    </p:titleStyle>
    <p:bodyStyle>
      <a:lvl1pPr marL="300038" indent="-300038" algn="l" defTabSz="801688" rtl="0" eaLnBrk="1" fontAlgn="base" hangingPunct="1">
        <a:lnSpc>
          <a:spcPct val="140000"/>
        </a:lnSpc>
        <a:spcBef>
          <a:spcPct val="0"/>
        </a:spcBef>
        <a:spcAft>
          <a:spcPct val="0"/>
        </a:spcAft>
        <a:buNone/>
        <a:defRPr sz="2000" b="0">
          <a:solidFill>
            <a:schemeClr val="tx1"/>
          </a:solidFill>
          <a:latin typeface="微软雅黑" pitchFamily="34" charset="-122"/>
          <a:ea typeface="微软雅黑" pitchFamily="34" charset="-122"/>
          <a:cs typeface="+mn-cs"/>
        </a:defRPr>
      </a:lvl1pPr>
      <a:lvl2pPr marL="652463" indent="-250825" algn="l" defTabSz="801688" rtl="0" eaLnBrk="1" fontAlgn="base" hangingPunct="1">
        <a:lnSpc>
          <a:spcPct val="140000"/>
        </a:lnSpc>
        <a:spcBef>
          <a:spcPct val="0"/>
        </a:spcBef>
        <a:spcAft>
          <a:spcPct val="0"/>
        </a:spcAft>
        <a:buSzPct val="50000"/>
        <a:buFont typeface="Wingdings" pitchFamily="2" charset="2"/>
        <a:buChar char="p"/>
        <a:defRPr sz="1800">
          <a:solidFill>
            <a:schemeClr val="tx1"/>
          </a:solidFill>
          <a:latin typeface="微软雅黑" pitchFamily="34" charset="-122"/>
          <a:ea typeface="微软雅黑" pitchFamily="34" charset="-122"/>
        </a:defRPr>
      </a:lvl2pPr>
      <a:lvl3pPr marL="1003300" indent="-201613" algn="l" defTabSz="801688" rtl="0" eaLnBrk="1" fontAlgn="base" hangingPunct="1">
        <a:lnSpc>
          <a:spcPct val="140000"/>
        </a:lnSpc>
        <a:spcBef>
          <a:spcPct val="0"/>
        </a:spcBef>
        <a:spcAft>
          <a:spcPct val="0"/>
        </a:spcAft>
        <a:buSzPct val="50000"/>
        <a:buFont typeface="Wingdings" pitchFamily="2" charset="2"/>
        <a:buChar char="n"/>
        <a:defRPr sz="1600">
          <a:solidFill>
            <a:schemeClr val="tx1"/>
          </a:solidFill>
          <a:latin typeface="微软雅黑" pitchFamily="34" charset="-122"/>
          <a:ea typeface="微软雅黑" pitchFamily="34" charset="-122"/>
        </a:defRPr>
      </a:lvl3pPr>
      <a:lvl4pPr marL="1401763" indent="-200025" algn="l" defTabSz="801688" rtl="0" eaLnBrk="1" fontAlgn="base" hangingPunct="1">
        <a:lnSpc>
          <a:spcPct val="140000"/>
        </a:lnSpc>
        <a:spcBef>
          <a:spcPct val="0"/>
        </a:spcBef>
        <a:spcAft>
          <a:spcPct val="0"/>
        </a:spcAft>
        <a:buFont typeface="Arial" charset="0"/>
        <a:buChar char="–"/>
        <a:defRPr sz="2000">
          <a:solidFill>
            <a:schemeClr val="tx1"/>
          </a:solidFill>
          <a:latin typeface="+mn-lt"/>
          <a:ea typeface="+mn-ea"/>
        </a:defRPr>
      </a:lvl4pPr>
      <a:lvl5pPr marL="1803400" indent="-201613" algn="l" defTabSz="801688" rtl="0" eaLnBrk="1" fontAlgn="base" hangingPunct="1">
        <a:lnSpc>
          <a:spcPct val="140000"/>
        </a:lnSpc>
        <a:spcBef>
          <a:spcPct val="0"/>
        </a:spcBef>
        <a:spcAft>
          <a:spcPct val="0"/>
        </a:spcAft>
        <a:buFont typeface="Arial" charset="0"/>
        <a:buChar char="~"/>
        <a:defRPr>
          <a:solidFill>
            <a:schemeClr val="tx1"/>
          </a:solidFill>
          <a:latin typeface="+mn-lt"/>
          <a:ea typeface="+mn-ea"/>
        </a:defRPr>
      </a:lvl5pPr>
      <a:lvl6pPr marL="2260600" indent="-201613" algn="l" defTabSz="801688" rtl="0" eaLnBrk="1" fontAlgn="base" hangingPunct="1">
        <a:lnSpc>
          <a:spcPct val="140000"/>
        </a:lnSpc>
        <a:spcBef>
          <a:spcPct val="0"/>
        </a:spcBef>
        <a:spcAft>
          <a:spcPct val="0"/>
        </a:spcAft>
        <a:buFont typeface="Arial" charset="0"/>
        <a:buChar char="~"/>
        <a:defRPr>
          <a:solidFill>
            <a:schemeClr val="tx1"/>
          </a:solidFill>
          <a:latin typeface="+mn-lt"/>
          <a:ea typeface="+mn-ea"/>
        </a:defRPr>
      </a:lvl6pPr>
      <a:lvl7pPr marL="2717800" indent="-201613" algn="l" defTabSz="801688" rtl="0" eaLnBrk="1" fontAlgn="base" hangingPunct="1">
        <a:lnSpc>
          <a:spcPct val="140000"/>
        </a:lnSpc>
        <a:spcBef>
          <a:spcPct val="0"/>
        </a:spcBef>
        <a:spcAft>
          <a:spcPct val="0"/>
        </a:spcAft>
        <a:buFont typeface="Arial" charset="0"/>
        <a:buChar char="~"/>
        <a:defRPr>
          <a:solidFill>
            <a:schemeClr val="tx1"/>
          </a:solidFill>
          <a:latin typeface="+mn-lt"/>
          <a:ea typeface="+mn-ea"/>
        </a:defRPr>
      </a:lvl7pPr>
      <a:lvl8pPr marL="3175000" indent="-201613" algn="l" defTabSz="801688" rtl="0" eaLnBrk="1" fontAlgn="base" hangingPunct="1">
        <a:lnSpc>
          <a:spcPct val="140000"/>
        </a:lnSpc>
        <a:spcBef>
          <a:spcPct val="0"/>
        </a:spcBef>
        <a:spcAft>
          <a:spcPct val="0"/>
        </a:spcAft>
        <a:buFont typeface="Arial" charset="0"/>
        <a:buChar char="~"/>
        <a:defRPr>
          <a:solidFill>
            <a:schemeClr val="tx1"/>
          </a:solidFill>
          <a:latin typeface="+mn-lt"/>
          <a:ea typeface="+mn-ea"/>
        </a:defRPr>
      </a:lvl8pPr>
      <a:lvl9pPr marL="3632200" indent="-201613" algn="l" defTabSz="801688" rtl="0" eaLnBrk="1" fontAlgn="base" hangingPunct="1">
        <a:lnSpc>
          <a:spcPct val="140000"/>
        </a:lnSpc>
        <a:spcBef>
          <a:spcPct val="0"/>
        </a:spcBef>
        <a:spcAft>
          <a:spcPct val="0"/>
        </a:spcAft>
        <a:buFont typeface="Arial"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图片 9" descr="FIHCI-2011s.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63504" name="Text Box 16"/>
          <p:cNvSpPr txBox="1">
            <a:spLocks noChangeArrowheads="1"/>
          </p:cNvSpPr>
          <p:nvPr/>
        </p:nvSpPr>
        <p:spPr bwMode="auto">
          <a:xfrm>
            <a:off x="582644" y="5902618"/>
            <a:ext cx="4349396" cy="812530"/>
          </a:xfrm>
          <a:prstGeom prst="rect">
            <a:avLst/>
          </a:prstGeom>
          <a:noFill/>
          <a:ln w="9525">
            <a:noFill/>
            <a:miter lim="800000"/>
            <a:headEnd/>
            <a:tailEnd/>
          </a:ln>
          <a:effectLst/>
        </p:spPr>
        <p:txBody>
          <a:bodyPr wrap="square">
            <a:spAutoFit/>
          </a:bodyPr>
          <a:lstStyle/>
          <a:p>
            <a:pPr>
              <a:lnSpc>
                <a:spcPct val="120000"/>
              </a:lnSpc>
            </a:pPr>
            <a:r>
              <a:rPr lang="zh-CN" altLang="en-US" sz="1200" dirty="0" smtClean="0">
                <a:solidFill>
                  <a:schemeClr val="tx1"/>
                </a:solidFill>
                <a:latin typeface="微软雅黑" pitchFamily="34" charset="-122"/>
                <a:ea typeface="微软雅黑" pitchFamily="34" charset="-122"/>
              </a:rPr>
              <a:t>北京市海淀区北四环西路</a:t>
            </a:r>
            <a:r>
              <a:rPr lang="en-US" altLang="zh-CN" sz="1200" dirty="0" smtClean="0">
                <a:solidFill>
                  <a:schemeClr val="tx1"/>
                </a:solidFill>
                <a:latin typeface="微软雅黑" pitchFamily="34" charset="-122"/>
                <a:ea typeface="微软雅黑" pitchFamily="34" charset="-122"/>
              </a:rPr>
              <a:t>52</a:t>
            </a:r>
            <a:r>
              <a:rPr lang="zh-CN" altLang="en-US" sz="1200" dirty="0" smtClean="0">
                <a:solidFill>
                  <a:schemeClr val="tx1"/>
                </a:solidFill>
                <a:latin typeface="微软雅黑" pitchFamily="34" charset="-122"/>
                <a:ea typeface="微软雅黑" pitchFamily="34" charset="-122"/>
              </a:rPr>
              <a:t>号方正国际大厦</a:t>
            </a:r>
            <a:r>
              <a:rPr lang="en-US" altLang="zh-CN" sz="1200" dirty="0" smtClean="0">
                <a:solidFill>
                  <a:schemeClr val="tx1"/>
                </a:solidFill>
                <a:latin typeface="微软雅黑" pitchFamily="34" charset="-122"/>
                <a:ea typeface="微软雅黑" pitchFamily="34" charset="-122"/>
              </a:rPr>
              <a:t>19</a:t>
            </a:r>
            <a:r>
              <a:rPr lang="zh-CN" altLang="en-US" sz="1200" dirty="0" smtClean="0">
                <a:solidFill>
                  <a:schemeClr val="tx1"/>
                </a:solidFill>
                <a:latin typeface="微软雅黑" pitchFamily="34" charset="-122"/>
                <a:ea typeface="微软雅黑" pitchFamily="34" charset="-122"/>
              </a:rPr>
              <a:t>层</a:t>
            </a:r>
            <a:r>
              <a:rPr lang="en-US" altLang="zh-CN" sz="1200" dirty="0" smtClean="0">
                <a:solidFill>
                  <a:schemeClr val="tx1"/>
                </a:solidFill>
                <a:latin typeface="微软雅黑" pitchFamily="34" charset="-122"/>
                <a:ea typeface="微软雅黑" pitchFamily="34" charset="-122"/>
              </a:rPr>
              <a:t>.100080</a:t>
            </a:r>
            <a:endParaRPr lang="en-US" altLang="zh-CN" sz="1200" dirty="0">
              <a:solidFill>
                <a:schemeClr val="tx1"/>
              </a:solidFill>
              <a:latin typeface="微软雅黑" pitchFamily="34" charset="-122"/>
              <a:ea typeface="微软雅黑" pitchFamily="34" charset="-122"/>
            </a:endParaRPr>
          </a:p>
          <a:p>
            <a:pPr algn="l" rtl="0" fontAlgn="base">
              <a:lnSpc>
                <a:spcPct val="120000"/>
              </a:lnSpc>
              <a:spcBef>
                <a:spcPct val="0"/>
              </a:spcBef>
              <a:spcAft>
                <a:spcPct val="0"/>
              </a:spcAft>
            </a:pPr>
            <a:r>
              <a:rPr lang="en-US" altLang="zh-CN" sz="900" kern="1200" dirty="0" smtClean="0">
                <a:solidFill>
                  <a:schemeClr val="tx1"/>
                </a:solidFill>
                <a:latin typeface="微软雅黑" pitchFamily="34" charset="-122"/>
                <a:ea typeface="微软雅黑" pitchFamily="34" charset="-122"/>
                <a:cs typeface="+mn-cs"/>
              </a:rPr>
              <a:t>5F,FounderInternationalBuilding,No52BeisihuanWestRoad,</a:t>
            </a:r>
          </a:p>
          <a:p>
            <a:pPr algn="l" rtl="0" fontAlgn="base">
              <a:lnSpc>
                <a:spcPct val="120000"/>
              </a:lnSpc>
              <a:spcBef>
                <a:spcPct val="0"/>
              </a:spcBef>
              <a:spcAft>
                <a:spcPct val="0"/>
              </a:spcAft>
            </a:pPr>
            <a:r>
              <a:rPr lang="en-US" altLang="zh-CN" sz="900" kern="1200" dirty="0" smtClean="0">
                <a:solidFill>
                  <a:schemeClr val="tx1"/>
                </a:solidFill>
                <a:latin typeface="微软雅黑" pitchFamily="34" charset="-122"/>
                <a:ea typeface="微软雅黑" pitchFamily="34" charset="-122"/>
                <a:cs typeface="+mn-cs"/>
              </a:rPr>
              <a:t>HaidianDistrict,Beijing,100080,P.R.China.</a:t>
            </a:r>
          </a:p>
          <a:p>
            <a:pPr algn="l" rtl="0" fontAlgn="base">
              <a:lnSpc>
                <a:spcPct val="120000"/>
              </a:lnSpc>
              <a:spcBef>
                <a:spcPct val="0"/>
              </a:spcBef>
              <a:spcAft>
                <a:spcPct val="0"/>
              </a:spcAft>
            </a:pPr>
            <a:r>
              <a:rPr lang="en-US" altLang="zh-CN" sz="900" kern="1200" dirty="0" smtClean="0">
                <a:solidFill>
                  <a:schemeClr val="tx1"/>
                </a:solidFill>
                <a:latin typeface="微软雅黑" pitchFamily="34" charset="-122"/>
                <a:ea typeface="微软雅黑" pitchFamily="34" charset="-122"/>
                <a:cs typeface="+mn-cs"/>
              </a:rPr>
              <a:t>Tel:+861082343333Fax:+861082179001</a:t>
            </a:r>
            <a:endParaRPr lang="en-US" altLang="zh-CN" sz="900" kern="1200" dirty="0">
              <a:solidFill>
                <a:schemeClr val="tx1"/>
              </a:solidFill>
              <a:latin typeface="微软雅黑" pitchFamily="34" charset="-122"/>
              <a:ea typeface="微软雅黑" pitchFamily="34" charset="-122"/>
              <a:cs typeface="+mn-cs"/>
            </a:endParaRPr>
          </a:p>
        </p:txBody>
      </p:sp>
      <p:sp>
        <p:nvSpPr>
          <p:cNvPr id="63515" name="Text Box 27"/>
          <p:cNvSpPr txBox="1">
            <a:spLocks noChangeArrowheads="1"/>
          </p:cNvSpPr>
          <p:nvPr/>
        </p:nvSpPr>
        <p:spPr bwMode="auto">
          <a:xfrm>
            <a:off x="577851" y="5316555"/>
            <a:ext cx="4208463" cy="612775"/>
          </a:xfrm>
          <a:prstGeom prst="rect">
            <a:avLst/>
          </a:prstGeom>
          <a:noFill/>
          <a:ln w="9525" algn="ctr">
            <a:noFill/>
            <a:miter lim="800000"/>
            <a:headEnd/>
            <a:tailEnd/>
          </a:ln>
          <a:effectLst/>
        </p:spPr>
        <p:txBody>
          <a:bodyPr lIns="79200" tIns="39600" rIns="79200" bIns="39600">
            <a:spAutoFit/>
          </a:bodyPr>
          <a:lstStyle/>
          <a:p>
            <a:pPr algn="l" defTabSz="801688"/>
            <a:r>
              <a:rPr lang="zh-CN" altLang="en-US" sz="2000" b="1" dirty="0" smtClean="0">
                <a:solidFill>
                  <a:schemeClr val="tx1"/>
                </a:solidFill>
                <a:effectLst>
                  <a:outerShdw blurRad="38100" dist="38100" dir="2700000" algn="tl">
                    <a:srgbClr val="000000">
                      <a:alpha val="43137"/>
                    </a:srgbClr>
                  </a:outerShdw>
                </a:effectLst>
                <a:latin typeface="华文细黑" pitchFamily="2" charset="-122"/>
                <a:ea typeface="华文细黑" pitchFamily="2" charset="-122"/>
              </a:rPr>
              <a:t>北大医疗信息技术有限公司</a:t>
            </a:r>
            <a:endParaRPr lang="zh-CN" altLang="en-US" sz="2000" b="1" dirty="0">
              <a:solidFill>
                <a:schemeClr val="tx1"/>
              </a:solidFill>
              <a:effectLst>
                <a:outerShdw blurRad="38100" dist="38100" dir="2700000" algn="tl">
                  <a:srgbClr val="000000">
                    <a:alpha val="43137"/>
                  </a:srgbClr>
                </a:outerShdw>
              </a:effectLst>
              <a:latin typeface="华文细黑" pitchFamily="2" charset="-122"/>
              <a:ea typeface="华文细黑" pitchFamily="2" charset="-122"/>
            </a:endParaRPr>
          </a:p>
          <a:p>
            <a:pPr algn="l" defTabSz="801688"/>
            <a:r>
              <a:rPr lang="en-US" altLang="zh-CN" sz="1500" dirty="0" smtClean="0">
                <a:solidFill>
                  <a:schemeClr val="tx1"/>
                </a:solidFill>
                <a:effectLst>
                  <a:outerShdw blurRad="38100" dist="38100" dir="2700000" algn="tl">
                    <a:srgbClr val="000000">
                      <a:alpha val="43137"/>
                    </a:srgbClr>
                  </a:outerShdw>
                </a:effectLst>
                <a:latin typeface="Arial" charset="0"/>
              </a:rPr>
              <a:t>PKU </a:t>
            </a:r>
            <a:r>
              <a:rPr lang="en-US" altLang="zh-CN" sz="1500" dirty="0" err="1" smtClean="0">
                <a:solidFill>
                  <a:schemeClr val="tx1"/>
                </a:solidFill>
                <a:effectLst>
                  <a:outerShdw blurRad="38100" dist="38100" dir="2700000" algn="tl">
                    <a:srgbClr val="000000">
                      <a:alpha val="43137"/>
                    </a:srgbClr>
                  </a:outerShdw>
                </a:effectLst>
                <a:latin typeface="Arial" charset="0"/>
              </a:rPr>
              <a:t>Digicare</a:t>
            </a:r>
            <a:r>
              <a:rPr lang="en-US" altLang="zh-CN" sz="1500" dirty="0" smtClean="0">
                <a:solidFill>
                  <a:schemeClr val="tx1"/>
                </a:solidFill>
                <a:effectLst>
                  <a:outerShdw blurRad="38100" dist="38100" dir="2700000" algn="tl">
                    <a:srgbClr val="000000">
                      <a:alpha val="43137"/>
                    </a:srgbClr>
                  </a:outerShdw>
                </a:effectLst>
                <a:latin typeface="Arial" charset="0"/>
              </a:rPr>
              <a:t> </a:t>
            </a:r>
            <a:r>
              <a:rPr lang="en-US" altLang="zh-CN" sz="1500" dirty="0" err="1" smtClean="0">
                <a:solidFill>
                  <a:schemeClr val="tx1"/>
                </a:solidFill>
                <a:effectLst>
                  <a:outerShdw blurRad="38100" dist="38100" dir="2700000" algn="tl">
                    <a:srgbClr val="000000">
                      <a:alpha val="43137"/>
                    </a:srgbClr>
                  </a:outerShdw>
                </a:effectLst>
                <a:latin typeface="Arial" charset="0"/>
              </a:rPr>
              <a:t>Co.,Ltd</a:t>
            </a:r>
            <a:r>
              <a:rPr lang="en-US" altLang="zh-CN" sz="1500" dirty="0">
                <a:solidFill>
                  <a:schemeClr val="tx1"/>
                </a:solidFill>
                <a:effectLst>
                  <a:outerShdw blurRad="38100" dist="38100" dir="2700000" algn="tl">
                    <a:srgbClr val="000000">
                      <a:alpha val="43137"/>
                    </a:srgbClr>
                  </a:outerShdw>
                </a:effectLst>
                <a:latin typeface="Arial" charset="0"/>
              </a:rPr>
              <a:t>.</a:t>
            </a:r>
          </a:p>
        </p:txBody>
      </p:sp>
    </p:spTree>
  </p:cSld>
  <p:clrMap bg1="lt1" tx1="dk1" bg2="lt2" tx2="dk2" accent1="accent1" accent2="accent2" accent3="accent3" accent4="accent4" accent5="accent5" accent6="accent6" hlink="hlink" folHlink="folHlink"/>
  <p:sldLayoutIdLst>
    <p:sldLayoutId id="2147483676" r:id="rId1"/>
  </p:sldLayoutIdLst>
  <p:transition advClick="0">
    <p:randomBar dir="vert"/>
  </p:transition>
  <p:timing>
    <p:tnLst>
      <p:par>
        <p:cTn id="1" dur="indefinite" restart="never" nodeType="tmRoot"/>
      </p:par>
    </p:tnLst>
  </p:timing>
  <p:txStyles>
    <p:titleStyle>
      <a:lvl1pPr algn="ctr" defTabSz="801688" rtl="0" fontAlgn="base">
        <a:spcBef>
          <a:spcPct val="0"/>
        </a:spcBef>
        <a:spcAft>
          <a:spcPct val="0"/>
        </a:spcAft>
        <a:defRPr sz="3800">
          <a:solidFill>
            <a:schemeClr val="tx2"/>
          </a:solidFill>
          <a:latin typeface="+mj-lt"/>
          <a:ea typeface="+mj-ea"/>
          <a:cs typeface="+mj-cs"/>
        </a:defRPr>
      </a:lvl1pPr>
      <a:lvl2pPr algn="ctr" defTabSz="801688" rtl="0" fontAlgn="base">
        <a:spcBef>
          <a:spcPct val="0"/>
        </a:spcBef>
        <a:spcAft>
          <a:spcPct val="0"/>
        </a:spcAft>
        <a:defRPr sz="3800">
          <a:solidFill>
            <a:schemeClr val="tx2"/>
          </a:solidFill>
          <a:latin typeface="Arial" charset="0"/>
          <a:ea typeface="宋体" pitchFamily="2" charset="-122"/>
        </a:defRPr>
      </a:lvl2pPr>
      <a:lvl3pPr algn="ctr" defTabSz="801688" rtl="0" fontAlgn="base">
        <a:spcBef>
          <a:spcPct val="0"/>
        </a:spcBef>
        <a:spcAft>
          <a:spcPct val="0"/>
        </a:spcAft>
        <a:defRPr sz="3800">
          <a:solidFill>
            <a:schemeClr val="tx2"/>
          </a:solidFill>
          <a:latin typeface="Arial" charset="0"/>
          <a:ea typeface="宋体" pitchFamily="2" charset="-122"/>
        </a:defRPr>
      </a:lvl3pPr>
      <a:lvl4pPr algn="ctr" defTabSz="801688" rtl="0" fontAlgn="base">
        <a:spcBef>
          <a:spcPct val="0"/>
        </a:spcBef>
        <a:spcAft>
          <a:spcPct val="0"/>
        </a:spcAft>
        <a:defRPr sz="3800">
          <a:solidFill>
            <a:schemeClr val="tx2"/>
          </a:solidFill>
          <a:latin typeface="Arial" charset="0"/>
          <a:ea typeface="宋体" pitchFamily="2" charset="-122"/>
        </a:defRPr>
      </a:lvl4pPr>
      <a:lvl5pPr algn="ctr" defTabSz="801688" rtl="0" fontAlgn="base">
        <a:spcBef>
          <a:spcPct val="0"/>
        </a:spcBef>
        <a:spcAft>
          <a:spcPct val="0"/>
        </a:spcAft>
        <a:defRPr sz="3800">
          <a:solidFill>
            <a:schemeClr val="tx2"/>
          </a:solidFill>
          <a:latin typeface="Arial" charset="0"/>
          <a:ea typeface="宋体" pitchFamily="2" charset="-122"/>
        </a:defRPr>
      </a:lvl5pPr>
      <a:lvl6pPr marL="457200" algn="ctr" defTabSz="801688" rtl="0" fontAlgn="base">
        <a:spcBef>
          <a:spcPct val="0"/>
        </a:spcBef>
        <a:spcAft>
          <a:spcPct val="0"/>
        </a:spcAft>
        <a:defRPr sz="3800">
          <a:solidFill>
            <a:schemeClr val="tx2"/>
          </a:solidFill>
          <a:latin typeface="Arial" charset="0"/>
          <a:ea typeface="宋体" pitchFamily="2" charset="-122"/>
        </a:defRPr>
      </a:lvl6pPr>
      <a:lvl7pPr marL="914400" algn="ctr" defTabSz="801688" rtl="0" fontAlgn="base">
        <a:spcBef>
          <a:spcPct val="0"/>
        </a:spcBef>
        <a:spcAft>
          <a:spcPct val="0"/>
        </a:spcAft>
        <a:defRPr sz="3800">
          <a:solidFill>
            <a:schemeClr val="tx2"/>
          </a:solidFill>
          <a:latin typeface="Arial" charset="0"/>
          <a:ea typeface="宋体" pitchFamily="2" charset="-122"/>
        </a:defRPr>
      </a:lvl7pPr>
      <a:lvl8pPr marL="1371600" algn="ctr" defTabSz="801688" rtl="0" fontAlgn="base">
        <a:spcBef>
          <a:spcPct val="0"/>
        </a:spcBef>
        <a:spcAft>
          <a:spcPct val="0"/>
        </a:spcAft>
        <a:defRPr sz="3800">
          <a:solidFill>
            <a:schemeClr val="tx2"/>
          </a:solidFill>
          <a:latin typeface="Arial" charset="0"/>
          <a:ea typeface="宋体" pitchFamily="2" charset="-122"/>
        </a:defRPr>
      </a:lvl8pPr>
      <a:lvl9pPr marL="1828800" algn="ctr" defTabSz="801688" rtl="0" fontAlgn="base">
        <a:spcBef>
          <a:spcPct val="0"/>
        </a:spcBef>
        <a:spcAft>
          <a:spcPct val="0"/>
        </a:spcAft>
        <a:defRPr sz="3800">
          <a:solidFill>
            <a:schemeClr val="tx2"/>
          </a:solidFill>
          <a:latin typeface="Arial" charset="0"/>
          <a:ea typeface="宋体" pitchFamily="2" charset="-122"/>
        </a:defRPr>
      </a:lvl9pPr>
    </p:titleStyle>
    <p:bodyStyle>
      <a:lvl1pPr marL="300038" indent="-300038" algn="l" defTabSz="801688" rtl="0" fontAlgn="base">
        <a:spcBef>
          <a:spcPct val="20000"/>
        </a:spcBef>
        <a:spcAft>
          <a:spcPct val="0"/>
        </a:spcAft>
        <a:buChar char="•"/>
        <a:defRPr sz="2800">
          <a:solidFill>
            <a:schemeClr val="tx1"/>
          </a:solidFill>
          <a:latin typeface="+mn-lt"/>
          <a:ea typeface="+mn-ea"/>
          <a:cs typeface="+mn-cs"/>
        </a:defRPr>
      </a:lvl1pPr>
      <a:lvl2pPr marL="652463" indent="-250825" algn="l" defTabSz="801688" rtl="0" fontAlgn="base">
        <a:spcBef>
          <a:spcPct val="20000"/>
        </a:spcBef>
        <a:spcAft>
          <a:spcPct val="0"/>
        </a:spcAft>
        <a:buChar char="–"/>
        <a:defRPr sz="2500">
          <a:solidFill>
            <a:schemeClr val="tx1"/>
          </a:solidFill>
          <a:latin typeface="+mn-lt"/>
          <a:ea typeface="+mn-ea"/>
        </a:defRPr>
      </a:lvl2pPr>
      <a:lvl3pPr marL="1003300" indent="-201613" algn="l" defTabSz="801688" rtl="0" fontAlgn="base">
        <a:spcBef>
          <a:spcPct val="20000"/>
        </a:spcBef>
        <a:spcAft>
          <a:spcPct val="0"/>
        </a:spcAft>
        <a:buChar char="•"/>
        <a:defRPr sz="2200">
          <a:solidFill>
            <a:schemeClr val="tx1"/>
          </a:solidFill>
          <a:latin typeface="+mn-lt"/>
          <a:ea typeface="+mn-ea"/>
        </a:defRPr>
      </a:lvl3pPr>
      <a:lvl4pPr marL="1401763" indent="-200025" algn="l" defTabSz="801688" rtl="0" fontAlgn="base">
        <a:spcBef>
          <a:spcPct val="20000"/>
        </a:spcBef>
        <a:spcAft>
          <a:spcPct val="0"/>
        </a:spcAft>
        <a:buChar char="–"/>
        <a:defRPr sz="1700">
          <a:solidFill>
            <a:schemeClr val="tx1"/>
          </a:solidFill>
          <a:latin typeface="+mn-lt"/>
          <a:ea typeface="+mn-ea"/>
        </a:defRPr>
      </a:lvl4pPr>
      <a:lvl5pPr marL="1803400" indent="-201613" algn="l" defTabSz="801688" rtl="0" fontAlgn="base">
        <a:spcBef>
          <a:spcPct val="20000"/>
        </a:spcBef>
        <a:spcAft>
          <a:spcPct val="0"/>
        </a:spcAft>
        <a:buChar char="»"/>
        <a:defRPr sz="1700">
          <a:solidFill>
            <a:schemeClr val="tx1"/>
          </a:solidFill>
          <a:latin typeface="+mn-lt"/>
          <a:ea typeface="+mn-ea"/>
        </a:defRPr>
      </a:lvl5pPr>
      <a:lvl6pPr marL="2260600" indent="-201613" algn="l" defTabSz="801688" rtl="0" fontAlgn="base">
        <a:spcBef>
          <a:spcPct val="20000"/>
        </a:spcBef>
        <a:spcAft>
          <a:spcPct val="0"/>
        </a:spcAft>
        <a:buChar char="»"/>
        <a:defRPr sz="1700">
          <a:solidFill>
            <a:schemeClr val="tx1"/>
          </a:solidFill>
          <a:latin typeface="+mn-lt"/>
          <a:ea typeface="+mn-ea"/>
        </a:defRPr>
      </a:lvl6pPr>
      <a:lvl7pPr marL="2717800" indent="-201613" algn="l" defTabSz="801688" rtl="0" fontAlgn="base">
        <a:spcBef>
          <a:spcPct val="20000"/>
        </a:spcBef>
        <a:spcAft>
          <a:spcPct val="0"/>
        </a:spcAft>
        <a:buChar char="»"/>
        <a:defRPr sz="1700">
          <a:solidFill>
            <a:schemeClr val="tx1"/>
          </a:solidFill>
          <a:latin typeface="+mn-lt"/>
          <a:ea typeface="+mn-ea"/>
        </a:defRPr>
      </a:lvl7pPr>
      <a:lvl8pPr marL="3175000" indent="-201613" algn="l" defTabSz="801688" rtl="0" fontAlgn="base">
        <a:spcBef>
          <a:spcPct val="20000"/>
        </a:spcBef>
        <a:spcAft>
          <a:spcPct val="0"/>
        </a:spcAft>
        <a:buChar char="»"/>
        <a:defRPr sz="1700">
          <a:solidFill>
            <a:schemeClr val="tx1"/>
          </a:solidFill>
          <a:latin typeface="+mn-lt"/>
          <a:ea typeface="+mn-ea"/>
        </a:defRPr>
      </a:lvl8pPr>
      <a:lvl9pPr marL="3632200"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5.png"/><Relationship Id="rId7" Type="http://schemas.openxmlformats.org/officeDocument/2006/relationships/diagramColors" Target="../diagrams/colors4.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2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3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Layout" Target="../diagrams/layout7.xml"/><Relationship Id="rId7" Type="http://schemas.openxmlformats.org/officeDocument/2006/relationships/image" Target="../media/image32.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3" descr="C:\Users\Administrator\Desktop\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2060848"/>
            <a:ext cx="2900363" cy="377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副标题 6"/>
          <p:cNvSpPr>
            <a:spLocks noGrp="1"/>
          </p:cNvSpPr>
          <p:nvPr>
            <p:ph type="subTitle" idx="1"/>
          </p:nvPr>
        </p:nvSpPr>
        <p:spPr>
          <a:xfrm>
            <a:off x="428596" y="4357694"/>
            <a:ext cx="4960640" cy="500066"/>
          </a:xfrm>
        </p:spPr>
        <p:txBody>
          <a:bodyPr/>
          <a:lstStyle/>
          <a:p>
            <a:r>
              <a:rPr lang="en-US" altLang="zh-CN" sz="1800" b="1" dirty="0" smtClean="0">
                <a:latin typeface="黑体" pitchFamily="49" charset="-122"/>
                <a:ea typeface="黑体" pitchFamily="49" charset="-122"/>
              </a:rPr>
              <a:t>2015</a:t>
            </a:r>
            <a:r>
              <a:rPr lang="zh-CN" altLang="en-US" sz="1800" b="1" dirty="0" smtClean="0">
                <a:latin typeface="黑体" pitchFamily="49" charset="-122"/>
                <a:ea typeface="黑体" pitchFamily="49" charset="-122"/>
              </a:rPr>
              <a:t>年</a:t>
            </a:r>
            <a:r>
              <a:rPr lang="en-US" altLang="zh-CN" sz="1800" b="1" dirty="0">
                <a:latin typeface="黑体" pitchFamily="49" charset="-122"/>
                <a:ea typeface="黑体" pitchFamily="49" charset="-122"/>
              </a:rPr>
              <a:t>4</a:t>
            </a:r>
            <a:r>
              <a:rPr lang="zh-CN" altLang="en-US" sz="1800" b="1" dirty="0" smtClean="0">
                <a:latin typeface="黑体" pitchFamily="49" charset="-122"/>
                <a:ea typeface="黑体" pitchFamily="49" charset="-122"/>
              </a:rPr>
              <a:t>月</a:t>
            </a:r>
            <a:r>
              <a:rPr lang="en-US" altLang="zh-CN" sz="1800" b="1" dirty="0" smtClean="0">
                <a:latin typeface="黑体" pitchFamily="49" charset="-122"/>
                <a:ea typeface="黑体" pitchFamily="49" charset="-122"/>
              </a:rPr>
              <a:t>	</a:t>
            </a:r>
            <a:endParaRPr lang="zh-CN" altLang="en-US" sz="1800" b="1" dirty="0">
              <a:latin typeface="黑体" pitchFamily="49" charset="-122"/>
              <a:ea typeface="黑体" pitchFamily="49" charset="-122"/>
            </a:endParaRPr>
          </a:p>
        </p:txBody>
      </p:sp>
      <p:sp>
        <p:nvSpPr>
          <p:cNvPr id="4" name="页脚占位符 3"/>
          <p:cNvSpPr>
            <a:spLocks noGrp="1"/>
          </p:cNvSpPr>
          <p:nvPr>
            <p:ph type="ftr" sz="quarter" idx="4294967295"/>
          </p:nvPr>
        </p:nvSpPr>
        <p:spPr>
          <a:xfrm>
            <a:off x="0" y="6408738"/>
            <a:ext cx="2895600" cy="476250"/>
          </a:xfrm>
          <a:prstGeom prst="rect">
            <a:avLst/>
          </a:prstGeom>
        </p:spPr>
        <p:txBody>
          <a:bodyPr/>
          <a:lstStyle/>
          <a:p>
            <a:r>
              <a:rPr lang="en-US" altLang="zh-CN" smtClean="0"/>
              <a:t>www.founderinternational.com</a:t>
            </a:r>
            <a:endParaRPr lang="en-US" altLang="zh-CN" dirty="0"/>
          </a:p>
        </p:txBody>
      </p:sp>
      <p:sp>
        <p:nvSpPr>
          <p:cNvPr id="6" name="标题 5"/>
          <p:cNvSpPr>
            <a:spLocks noGrp="1"/>
          </p:cNvSpPr>
          <p:nvPr>
            <p:ph type="ctrTitle"/>
          </p:nvPr>
        </p:nvSpPr>
        <p:spPr>
          <a:xfrm>
            <a:off x="179512" y="2060848"/>
            <a:ext cx="6375082" cy="1800200"/>
          </a:xfrm>
        </p:spPr>
        <p:txBody>
          <a:bodyPr/>
          <a:lstStyle/>
          <a:p>
            <a:pPr>
              <a:lnSpc>
                <a:spcPct val="150000"/>
              </a:lnSpc>
            </a:pPr>
            <a:r>
              <a:rPr lang="zh-CN" altLang="en-US" sz="2800" dirty="0" smtClean="0">
                <a:effectLst/>
                <a:latin typeface="微软雅黑" pitchFamily="34" charset="-122"/>
                <a:ea typeface="微软雅黑" pitchFamily="34" charset="-122"/>
              </a:rPr>
              <a:t>医院</a:t>
            </a:r>
            <a:r>
              <a:rPr lang="zh-CN" altLang="en-US" sz="2800" dirty="0">
                <a:effectLst/>
                <a:latin typeface="微软雅黑" pitchFamily="34" charset="-122"/>
                <a:ea typeface="微软雅黑" pitchFamily="34" charset="-122"/>
              </a:rPr>
              <a:t>信息平台</a:t>
            </a:r>
            <a:r>
              <a:rPr lang="zh-CN" altLang="en-US" sz="2800" dirty="0" smtClean="0">
                <a:effectLst/>
                <a:latin typeface="微软雅黑" pitchFamily="34" charset="-122"/>
                <a:ea typeface="微软雅黑" pitchFamily="34" charset="-122"/>
              </a:rPr>
              <a:t>建设方案汇报</a:t>
            </a:r>
            <a:r>
              <a:rPr lang="en-US" altLang="zh-CN" sz="2800" dirty="0" smtClean="0">
                <a:effectLst/>
                <a:latin typeface="微软雅黑" pitchFamily="34" charset="-122"/>
                <a:ea typeface="微软雅黑" pitchFamily="34" charset="-122"/>
              </a:rPr>
              <a:t/>
            </a:r>
            <a:br>
              <a:rPr lang="en-US" altLang="zh-CN" sz="2800" dirty="0" smtClean="0">
                <a:effectLst/>
                <a:latin typeface="微软雅黑" pitchFamily="34" charset="-122"/>
                <a:ea typeface="微软雅黑" pitchFamily="34" charset="-122"/>
              </a:rPr>
            </a:br>
            <a:endParaRPr lang="zh-CN" altLang="en-US" sz="1600" dirty="0">
              <a:effectLst/>
              <a:latin typeface="微软雅黑" pitchFamily="34" charset="-122"/>
              <a:ea typeface="微软雅黑" pitchFamily="34" charset="-122"/>
            </a:endParaRPr>
          </a:p>
        </p:txBody>
      </p:sp>
    </p:spTree>
    <p:extLst>
      <p:ext uri="{BB962C8B-B14F-4D97-AF65-F5344CB8AC3E}">
        <p14:creationId xmlns:p14="http://schemas.microsoft.com/office/powerpoint/2010/main" val="57554854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标题 1"/>
          <p:cNvSpPr>
            <a:spLocks/>
          </p:cNvSpPr>
          <p:nvPr/>
        </p:nvSpPr>
        <p:spPr bwMode="auto">
          <a:xfrm>
            <a:off x="179512" y="220418"/>
            <a:ext cx="5688013" cy="647700"/>
          </a:xfrm>
          <a:prstGeom prst="rect">
            <a:avLst/>
          </a:prstGeom>
          <a:noFill/>
          <a:ln w="9525">
            <a:noFill/>
            <a:miter lim="800000"/>
            <a:headEnd/>
            <a:tailEnd/>
          </a:ln>
          <a:effectLst/>
          <a:extLst/>
        </p:spPr>
        <p:txBody>
          <a:bodyPr vert="horz" wrap="square" lIns="91440" tIns="45720" rIns="91440" bIns="45720" numCol="1" anchor="ctr" anchorCtr="0" compatLnSpc="1">
            <a:prstTxWarp prst="textNoShape">
              <a:avLst/>
            </a:prstTxWarp>
          </a:bodyPr>
          <a:lstStyle/>
          <a:p>
            <a:pPr defTabSz="801688"/>
            <a:r>
              <a:rPr lang="zh-CN" altLang="en-US" sz="2800" b="1" dirty="0" smtClean="0">
                <a:latin typeface="微软雅黑" pitchFamily="34" charset="-122"/>
                <a:ea typeface="微软雅黑" pitchFamily="34" charset="-122"/>
              </a:rPr>
              <a:t>目录</a:t>
            </a:r>
            <a:endParaRPr lang="zh-CN" altLang="en-US" sz="2800" b="1" dirty="0">
              <a:latin typeface="微软雅黑" pitchFamily="34" charset="-122"/>
              <a:ea typeface="微软雅黑" pitchFamily="34" charset="-122"/>
            </a:endParaRPr>
          </a:p>
        </p:txBody>
      </p:sp>
      <p:pic>
        <p:nvPicPr>
          <p:cNvPr id="24" name="Picture 3" descr="D:\A08.职业规划\PPT制作\win8图标\all\white\MB_0004_pat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0440" y="4725305"/>
            <a:ext cx="896363" cy="8963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图示 15"/>
          <p:cNvGraphicFramePr/>
          <p:nvPr>
            <p:extLst>
              <p:ext uri="{D42A27DB-BD31-4B8C-83A1-F6EECF244321}">
                <p14:modId xmlns:p14="http://schemas.microsoft.com/office/powerpoint/2010/main" val="1636053887"/>
              </p:ext>
            </p:extLst>
          </p:nvPr>
        </p:nvGraphicFramePr>
        <p:xfrm>
          <a:off x="552913" y="1647040"/>
          <a:ext cx="7527780" cy="37261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4491219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248400"/>
            <a:ext cx="1905000" cy="457200"/>
          </a:xfrm>
          <a:prstGeom prst="rect">
            <a:avLst/>
          </a:prstGeom>
        </p:spPr>
        <p:txBody>
          <a:bodyPr/>
          <a:lstStyle/>
          <a:p>
            <a:r>
              <a:rPr lang="en-US" altLang="zh-CN" smtClean="0">
                <a:solidFill>
                  <a:prstClr val="black"/>
                </a:solidFill>
                <a:ea typeface="微软雅黑" pitchFamily="34" charset="-122"/>
              </a:rPr>
              <a:t>-</a:t>
            </a:r>
            <a:fld id="{FC8D1452-8B9A-4F68-A847-D16A15160DB7}" type="slidenum">
              <a:rPr lang="en-US" altLang="zh-CN" smtClean="0">
                <a:solidFill>
                  <a:prstClr val="black"/>
                </a:solidFill>
                <a:ea typeface="微软雅黑" pitchFamily="34" charset="-122"/>
              </a:rPr>
              <a:pPr/>
              <a:t>11</a:t>
            </a:fld>
            <a:r>
              <a:rPr lang="en-US" altLang="zh-CN" smtClean="0">
                <a:solidFill>
                  <a:prstClr val="black"/>
                </a:solidFill>
                <a:ea typeface="微软雅黑" pitchFamily="34" charset="-122"/>
              </a:rPr>
              <a:t>-</a:t>
            </a:r>
            <a:endParaRPr lang="en-US" altLang="zh-CN" dirty="0">
              <a:solidFill>
                <a:prstClr val="black"/>
              </a:solidFill>
              <a:ea typeface="微软雅黑" pitchFamily="34" charset="-122"/>
            </a:endParaRPr>
          </a:p>
        </p:txBody>
      </p:sp>
      <p:sp>
        <p:nvSpPr>
          <p:cNvPr id="6" name="Freeform 2"/>
          <p:cNvSpPr>
            <a:spLocks/>
          </p:cNvSpPr>
          <p:nvPr/>
        </p:nvSpPr>
        <p:spPr bwMode="gray">
          <a:xfrm>
            <a:off x="5512544" y="2239963"/>
            <a:ext cx="2202644" cy="2638425"/>
          </a:xfrm>
          <a:custGeom>
            <a:avLst/>
            <a:gdLst/>
            <a:ahLst/>
            <a:cxnLst>
              <a:cxn ang="0">
                <a:pos x="1226" y="0"/>
              </a:cxn>
              <a:cxn ang="0">
                <a:pos x="1238" y="1662"/>
              </a:cxn>
              <a:cxn ang="0">
                <a:pos x="0" y="1662"/>
              </a:cxn>
              <a:cxn ang="0">
                <a:pos x="4" y="416"/>
              </a:cxn>
            </a:cxnLst>
            <a:rect l="0" t="0" r="r" b="b"/>
            <a:pathLst>
              <a:path w="1238" h="1662">
                <a:moveTo>
                  <a:pt x="1226" y="0"/>
                </a:moveTo>
                <a:lnTo>
                  <a:pt x="1238" y="1662"/>
                </a:lnTo>
                <a:lnTo>
                  <a:pt x="0" y="1662"/>
                </a:lnTo>
                <a:lnTo>
                  <a:pt x="4" y="416"/>
                </a:lnTo>
              </a:path>
            </a:pathLst>
          </a:custGeom>
          <a:gradFill rotWithShape="1">
            <a:gsLst>
              <a:gs pos="0">
                <a:schemeClr val="hlink"/>
              </a:gs>
              <a:gs pos="100000">
                <a:schemeClr val="hlink">
                  <a:gamma/>
                  <a:tint val="0"/>
                  <a:invGamma/>
                </a:schemeClr>
              </a:gs>
            </a:gsLst>
            <a:lin ang="5400000" scaled="1"/>
          </a:gradFill>
          <a:ln w="9525">
            <a:noFill/>
            <a:round/>
            <a:headEnd/>
            <a:tailEnd/>
          </a:ln>
          <a:effectLst/>
        </p:spPr>
        <p:txBody>
          <a:bodyPr/>
          <a:lstStyle/>
          <a:p>
            <a:pPr eaLnBrk="1" hangingPunct="1">
              <a:defRPr/>
            </a:pPr>
            <a:endParaRPr kumimoji="0" lang="zh-CN" altLang="en-US" sz="1400">
              <a:solidFill>
                <a:prstClr val="white"/>
              </a:solidFill>
              <a:latin typeface="FrutigerNext LT Regular" pitchFamily="34" charset="0"/>
            </a:endParaRPr>
          </a:p>
        </p:txBody>
      </p:sp>
      <p:sp>
        <p:nvSpPr>
          <p:cNvPr id="7" name="Freeform 3"/>
          <p:cNvSpPr>
            <a:spLocks/>
          </p:cNvSpPr>
          <p:nvPr/>
        </p:nvSpPr>
        <p:spPr bwMode="gray">
          <a:xfrm>
            <a:off x="3248967" y="2495551"/>
            <a:ext cx="2220436" cy="2641600"/>
          </a:xfrm>
          <a:custGeom>
            <a:avLst/>
            <a:gdLst/>
            <a:ahLst/>
            <a:cxnLst>
              <a:cxn ang="0">
                <a:pos x="1158" y="0"/>
              </a:cxn>
              <a:cxn ang="0">
                <a:pos x="1248" y="288"/>
              </a:cxn>
              <a:cxn ang="0">
                <a:pos x="1248" y="1645"/>
              </a:cxn>
              <a:cxn ang="0">
                <a:pos x="0" y="1664"/>
              </a:cxn>
              <a:cxn ang="0">
                <a:pos x="0" y="391"/>
              </a:cxn>
            </a:cxnLst>
            <a:rect l="0" t="0" r="r" b="b"/>
            <a:pathLst>
              <a:path w="1248" h="1664">
                <a:moveTo>
                  <a:pt x="1158" y="0"/>
                </a:moveTo>
                <a:lnTo>
                  <a:pt x="1248" y="288"/>
                </a:lnTo>
                <a:lnTo>
                  <a:pt x="1248" y="1645"/>
                </a:lnTo>
                <a:lnTo>
                  <a:pt x="0" y="1664"/>
                </a:lnTo>
                <a:lnTo>
                  <a:pt x="0" y="391"/>
                </a:lnTo>
              </a:path>
            </a:pathLst>
          </a:custGeom>
          <a:gradFill rotWithShape="1">
            <a:gsLst>
              <a:gs pos="0">
                <a:schemeClr val="accent2"/>
              </a:gs>
              <a:gs pos="100000">
                <a:schemeClr val="accent2">
                  <a:gamma/>
                  <a:tint val="0"/>
                  <a:invGamma/>
                </a:schemeClr>
              </a:gs>
            </a:gsLst>
            <a:lin ang="5400000" scaled="1"/>
          </a:gradFill>
          <a:ln w="9525">
            <a:noFill/>
            <a:round/>
            <a:headEnd/>
            <a:tailEnd/>
          </a:ln>
          <a:effectLst/>
        </p:spPr>
        <p:txBody>
          <a:bodyPr/>
          <a:lstStyle/>
          <a:p>
            <a:pPr eaLnBrk="1" hangingPunct="1">
              <a:defRPr/>
            </a:pPr>
            <a:endParaRPr kumimoji="0" lang="zh-CN" altLang="en-US" sz="1400">
              <a:solidFill>
                <a:prstClr val="white"/>
              </a:solidFill>
              <a:latin typeface="FrutigerNext LT Regular" pitchFamily="34" charset="0"/>
            </a:endParaRPr>
          </a:p>
        </p:txBody>
      </p:sp>
      <p:sp>
        <p:nvSpPr>
          <p:cNvPr id="8" name="Freeform 4"/>
          <p:cNvSpPr>
            <a:spLocks/>
          </p:cNvSpPr>
          <p:nvPr/>
        </p:nvSpPr>
        <p:spPr bwMode="gray">
          <a:xfrm>
            <a:off x="995412" y="2727326"/>
            <a:ext cx="2220436" cy="1798637"/>
          </a:xfrm>
          <a:custGeom>
            <a:avLst/>
            <a:gdLst/>
            <a:ahLst/>
            <a:cxnLst>
              <a:cxn ang="0">
                <a:pos x="1158" y="0"/>
              </a:cxn>
              <a:cxn ang="0">
                <a:pos x="1248" y="256"/>
              </a:cxn>
              <a:cxn ang="0">
                <a:pos x="1248" y="1133"/>
              </a:cxn>
              <a:cxn ang="0">
                <a:pos x="0" y="1133"/>
              </a:cxn>
              <a:cxn ang="0">
                <a:pos x="0" y="403"/>
              </a:cxn>
            </a:cxnLst>
            <a:rect l="0" t="0" r="r" b="b"/>
            <a:pathLst>
              <a:path w="1248" h="1133">
                <a:moveTo>
                  <a:pt x="1158" y="0"/>
                </a:moveTo>
                <a:lnTo>
                  <a:pt x="1248" y="256"/>
                </a:lnTo>
                <a:lnTo>
                  <a:pt x="1248" y="1133"/>
                </a:lnTo>
                <a:lnTo>
                  <a:pt x="0" y="1133"/>
                </a:lnTo>
                <a:lnTo>
                  <a:pt x="0" y="403"/>
                </a:lnTo>
              </a:path>
            </a:pathLst>
          </a:custGeom>
          <a:gradFill rotWithShape="1">
            <a:gsLst>
              <a:gs pos="0">
                <a:schemeClr val="accent1"/>
              </a:gs>
              <a:gs pos="100000">
                <a:schemeClr val="accent1">
                  <a:gamma/>
                  <a:tint val="0"/>
                  <a:invGamma/>
                </a:schemeClr>
              </a:gs>
            </a:gsLst>
            <a:lin ang="5400000" scaled="1"/>
          </a:gradFill>
          <a:ln w="9525">
            <a:noFill/>
            <a:round/>
            <a:headEnd/>
            <a:tailEnd/>
          </a:ln>
          <a:effectLst/>
        </p:spPr>
        <p:txBody>
          <a:bodyPr/>
          <a:lstStyle/>
          <a:p>
            <a:pPr eaLnBrk="1" hangingPunct="1">
              <a:defRPr/>
            </a:pPr>
            <a:endParaRPr kumimoji="0" lang="zh-CN" altLang="en-US" sz="1400">
              <a:solidFill>
                <a:prstClr val="white"/>
              </a:solidFill>
              <a:latin typeface="FrutigerNext LT Regular" pitchFamily="34" charset="0"/>
            </a:endParaRPr>
          </a:p>
        </p:txBody>
      </p:sp>
      <p:sp>
        <p:nvSpPr>
          <p:cNvPr id="9" name="Line 6"/>
          <p:cNvSpPr>
            <a:spLocks noChangeShapeType="1"/>
          </p:cNvSpPr>
          <p:nvPr/>
        </p:nvSpPr>
        <p:spPr bwMode="gray">
          <a:xfrm>
            <a:off x="3074328" y="2686051"/>
            <a:ext cx="0" cy="2497137"/>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400">
              <a:solidFill>
                <a:prstClr val="white"/>
              </a:solidFill>
              <a:latin typeface="FrutigerNext LT Regular" pitchFamily="34" charset="0"/>
              <a:ea typeface="MS PGothic" pitchFamily="34" charset="-128"/>
            </a:endParaRPr>
          </a:p>
        </p:txBody>
      </p:sp>
      <p:sp>
        <p:nvSpPr>
          <p:cNvPr id="10" name="Line 7"/>
          <p:cNvSpPr>
            <a:spLocks noChangeShapeType="1"/>
          </p:cNvSpPr>
          <p:nvPr/>
        </p:nvSpPr>
        <p:spPr bwMode="gray">
          <a:xfrm>
            <a:off x="5580112" y="2686051"/>
            <a:ext cx="0" cy="2497137"/>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400">
              <a:solidFill>
                <a:prstClr val="white"/>
              </a:solidFill>
              <a:latin typeface="FrutigerNext LT Regular" pitchFamily="34" charset="0"/>
              <a:ea typeface="MS PGothic" pitchFamily="34" charset="-128"/>
            </a:endParaRPr>
          </a:p>
        </p:txBody>
      </p:sp>
      <p:sp>
        <p:nvSpPr>
          <p:cNvPr id="11" name="Line 8"/>
          <p:cNvSpPr>
            <a:spLocks noChangeShapeType="1"/>
          </p:cNvSpPr>
          <p:nvPr/>
        </p:nvSpPr>
        <p:spPr bwMode="gray">
          <a:xfrm>
            <a:off x="7641396" y="2379663"/>
            <a:ext cx="0" cy="2803525"/>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400">
              <a:solidFill>
                <a:prstClr val="white"/>
              </a:solidFill>
              <a:latin typeface="FrutigerNext LT Regular" pitchFamily="34" charset="0"/>
              <a:ea typeface="MS PGothic" pitchFamily="34" charset="-128"/>
            </a:endParaRPr>
          </a:p>
        </p:txBody>
      </p:sp>
      <p:sp>
        <p:nvSpPr>
          <p:cNvPr id="12" name="Freeform 9"/>
          <p:cNvSpPr>
            <a:spLocks/>
          </p:cNvSpPr>
          <p:nvPr/>
        </p:nvSpPr>
        <p:spPr bwMode="gray">
          <a:xfrm>
            <a:off x="971600" y="1412776"/>
            <a:ext cx="7776864" cy="1692275"/>
          </a:xfrm>
          <a:custGeom>
            <a:avLst/>
            <a:gdLst>
              <a:gd name="T0" fmla="*/ 0 w 4371"/>
              <a:gd name="T1" fmla="*/ 2147483647 h 1066"/>
              <a:gd name="T2" fmla="*/ 2147483647 w 4371"/>
              <a:gd name="T3" fmla="*/ 2147483647 h 1066"/>
              <a:gd name="T4" fmla="*/ 2147483647 w 4371"/>
              <a:gd name="T5" fmla="*/ 2147483647 h 1066"/>
              <a:gd name="T6" fmla="*/ 2147483647 w 4371"/>
              <a:gd name="T7" fmla="*/ 2147483647 h 1066"/>
              <a:gd name="T8" fmla="*/ 2147483647 w 4371"/>
              <a:gd name="T9" fmla="*/ 2147483647 h 1066"/>
              <a:gd name="T10" fmla="*/ 2147483647 w 4371"/>
              <a:gd name="T11" fmla="*/ 2147483647 h 1066"/>
              <a:gd name="T12" fmla="*/ 2147483647 w 4371"/>
              <a:gd name="T13" fmla="*/ 0 h 1066"/>
              <a:gd name="T14" fmla="*/ 2147483647 w 4371"/>
              <a:gd name="T15" fmla="*/ 2147483647 h 1066"/>
              <a:gd name="T16" fmla="*/ 2147483647 w 4371"/>
              <a:gd name="T17" fmla="*/ 2147483647 h 1066"/>
              <a:gd name="T18" fmla="*/ 2147483647 w 4371"/>
              <a:gd name="T19" fmla="*/ 2147483647 h 1066"/>
              <a:gd name="T20" fmla="*/ 2147483647 w 4371"/>
              <a:gd name="T21" fmla="*/ 2147483647 h 1066"/>
              <a:gd name="T22" fmla="*/ 2147483647 w 4371"/>
              <a:gd name="T23" fmla="*/ 2147483647 h 1066"/>
              <a:gd name="T24" fmla="*/ 2147483647 w 4371"/>
              <a:gd name="T25" fmla="*/ 2147483647 h 1066"/>
              <a:gd name="T26" fmla="*/ 2147483647 w 4371"/>
              <a:gd name="T27" fmla="*/ 2147483647 h 1066"/>
              <a:gd name="T28" fmla="*/ 2147483647 w 4371"/>
              <a:gd name="T29" fmla="*/ 2147483647 h 1066"/>
              <a:gd name="T30" fmla="*/ 0 w 4371"/>
              <a:gd name="T31" fmla="*/ 2147483647 h 10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371"/>
              <a:gd name="T49" fmla="*/ 0 h 1066"/>
              <a:gd name="T50" fmla="*/ 4371 w 4371"/>
              <a:gd name="T51" fmla="*/ 1066 h 106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371" h="1066">
                <a:moveTo>
                  <a:pt x="0" y="845"/>
                </a:moveTo>
                <a:lnTo>
                  <a:pt x="1523" y="313"/>
                </a:lnTo>
                <a:lnTo>
                  <a:pt x="1610" y="617"/>
                </a:lnTo>
                <a:lnTo>
                  <a:pt x="2720" y="243"/>
                </a:lnTo>
                <a:lnTo>
                  <a:pt x="2784" y="538"/>
                </a:lnTo>
                <a:lnTo>
                  <a:pt x="3882" y="266"/>
                </a:lnTo>
                <a:lnTo>
                  <a:pt x="3795" y="0"/>
                </a:lnTo>
                <a:lnTo>
                  <a:pt x="4371" y="269"/>
                </a:lnTo>
                <a:lnTo>
                  <a:pt x="3961" y="832"/>
                </a:lnTo>
                <a:lnTo>
                  <a:pt x="3912" y="542"/>
                </a:lnTo>
                <a:lnTo>
                  <a:pt x="2594" y="921"/>
                </a:lnTo>
                <a:lnTo>
                  <a:pt x="2509" y="620"/>
                </a:lnTo>
                <a:lnTo>
                  <a:pt x="1344" y="968"/>
                </a:lnTo>
                <a:lnTo>
                  <a:pt x="1280" y="666"/>
                </a:lnTo>
                <a:lnTo>
                  <a:pt x="67" y="1066"/>
                </a:lnTo>
                <a:lnTo>
                  <a:pt x="0" y="845"/>
                </a:lnTo>
                <a:close/>
              </a:path>
            </a:pathLst>
          </a:custGeom>
          <a:gradFill rotWithShape="1">
            <a:gsLst>
              <a:gs pos="0">
                <a:srgbClr val="990000"/>
              </a:gs>
              <a:gs pos="100000">
                <a:srgbClr val="FF9933"/>
              </a:gs>
            </a:gsLst>
            <a:lin ang="0" scaled="1"/>
          </a:gradFill>
          <a:ln w="9525">
            <a:miter lim="800000"/>
            <a:headEnd/>
            <a:tailEnd/>
          </a:ln>
          <a:scene3d>
            <a:camera prst="legacyPerspectiveTopRight">
              <a:rot lat="600000" lon="20999991" rev="0"/>
            </a:camera>
            <a:lightRig rig="legacyFlat4" dir="b"/>
          </a:scene3d>
          <a:sp3d extrusionH="163500" prstMaterial="legacyMatte">
            <a:bevelT w="13500" h="13500" prst="angle"/>
            <a:bevelB w="13500" h="13500" prst="angle"/>
            <a:extrusionClr>
              <a:srgbClr val="FF9933"/>
            </a:extrusionClr>
          </a:sp3d>
        </p:spPr>
        <p:txBody>
          <a:bodyPr wrap="none" anchor="ctr">
            <a:flatTx/>
          </a:bodyPr>
          <a:lstStyle/>
          <a:p>
            <a:pPr eaLnBrk="1" hangingPunct="1"/>
            <a:endParaRPr kumimoji="0" lang="zh-CN" altLang="en-US" sz="1400">
              <a:solidFill>
                <a:prstClr val="white"/>
              </a:solidFill>
              <a:latin typeface="FrutigerNext LT Regular" pitchFamily="34" charset="0"/>
              <a:ea typeface="MS PGothic" pitchFamily="34" charset="-128"/>
            </a:endParaRPr>
          </a:p>
        </p:txBody>
      </p:sp>
      <p:sp>
        <p:nvSpPr>
          <p:cNvPr id="13" name="AutoShape 10"/>
          <p:cNvSpPr>
            <a:spLocks noChangeArrowheads="1"/>
          </p:cNvSpPr>
          <p:nvPr/>
        </p:nvSpPr>
        <p:spPr bwMode="gray">
          <a:xfrm>
            <a:off x="5676642" y="5085184"/>
            <a:ext cx="1996258" cy="515465"/>
          </a:xfrm>
          <a:prstGeom prst="bevel">
            <a:avLst>
              <a:gd name="adj" fmla="val 5949"/>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kumimoji="0" lang="zh-CN" altLang="en-US" sz="1600" b="1" dirty="0" smtClean="0">
                <a:solidFill>
                  <a:prstClr val="white"/>
                </a:solidFill>
                <a:latin typeface="微软雅黑" pitchFamily="34" charset="-122"/>
                <a:ea typeface="微软雅黑" pitchFamily="34" charset="-122"/>
              </a:rPr>
              <a:t>科研及临床</a:t>
            </a:r>
            <a:r>
              <a:rPr kumimoji="0" lang="en-US" altLang="zh-CN" sz="1600" b="1" dirty="0" smtClean="0">
                <a:solidFill>
                  <a:prstClr val="white"/>
                </a:solidFill>
                <a:latin typeface="微软雅黑" pitchFamily="34" charset="-122"/>
                <a:ea typeface="微软雅黑" pitchFamily="34" charset="-122"/>
              </a:rPr>
              <a:t>CDS</a:t>
            </a:r>
            <a:endParaRPr kumimoji="0" lang="en-US" altLang="zh-CN" sz="1600" b="1" dirty="0">
              <a:solidFill>
                <a:prstClr val="white"/>
              </a:solidFill>
              <a:latin typeface="微软雅黑" pitchFamily="34" charset="-122"/>
              <a:ea typeface="微软雅黑" pitchFamily="34" charset="-122"/>
            </a:endParaRPr>
          </a:p>
        </p:txBody>
      </p:sp>
      <p:sp>
        <p:nvSpPr>
          <p:cNvPr id="14" name="Text Box 11"/>
          <p:cNvSpPr txBox="1">
            <a:spLocks noChangeArrowheads="1"/>
          </p:cNvSpPr>
          <p:nvPr/>
        </p:nvSpPr>
        <p:spPr bwMode="gray">
          <a:xfrm>
            <a:off x="1130349" y="3356992"/>
            <a:ext cx="2111905"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60000"/>
              </a:lnSpc>
              <a:spcBef>
                <a:spcPct val="50000"/>
              </a:spcBef>
              <a:buClr>
                <a:srgbClr val="1F3F5F"/>
              </a:buClr>
              <a:buFontTx/>
              <a:buChar char="-"/>
            </a:pPr>
            <a:r>
              <a:rPr kumimoji="0" lang="zh-CN" altLang="en-US" sz="1400" dirty="0">
                <a:solidFill>
                  <a:srgbClr val="1C1C1C"/>
                </a:solidFill>
                <a:latin typeface="微软雅黑" pitchFamily="34" charset="-122"/>
                <a:ea typeface="微软雅黑" pitchFamily="34" charset="-122"/>
              </a:rPr>
              <a:t>建立</a:t>
            </a:r>
            <a:r>
              <a:rPr kumimoji="0" lang="en-US" altLang="zh-CN" sz="1400" dirty="0" smtClean="0">
                <a:solidFill>
                  <a:srgbClr val="1C1C1C"/>
                </a:solidFill>
                <a:latin typeface="微软雅黑" pitchFamily="34" charset="-122"/>
                <a:ea typeface="微软雅黑" pitchFamily="34" charset="-122"/>
              </a:rPr>
              <a:t>SOA</a:t>
            </a:r>
            <a:r>
              <a:rPr kumimoji="0" lang="zh-CN" altLang="en-US" sz="1400" dirty="0" smtClean="0">
                <a:solidFill>
                  <a:srgbClr val="1C1C1C"/>
                </a:solidFill>
                <a:latin typeface="微软雅黑" pitchFamily="34" charset="-122"/>
                <a:ea typeface="微软雅黑" pitchFamily="34" charset="-122"/>
              </a:rPr>
              <a:t>集成架构</a:t>
            </a:r>
            <a:endParaRPr kumimoji="0" lang="en-US" altLang="zh-CN" sz="1400" dirty="0" smtClean="0">
              <a:solidFill>
                <a:srgbClr val="1C1C1C"/>
              </a:solidFill>
              <a:latin typeface="微软雅黑" pitchFamily="34" charset="-122"/>
              <a:ea typeface="微软雅黑" pitchFamily="34" charset="-122"/>
            </a:endParaRPr>
          </a:p>
          <a:p>
            <a:pPr eaLnBrk="1" hangingPunct="1">
              <a:lnSpc>
                <a:spcPct val="60000"/>
              </a:lnSpc>
              <a:spcBef>
                <a:spcPct val="50000"/>
              </a:spcBef>
              <a:buClr>
                <a:srgbClr val="1F3F5F"/>
              </a:buClr>
            </a:pPr>
            <a:r>
              <a:rPr kumimoji="0" lang="en-US" altLang="zh-CN" sz="1400" dirty="0" smtClean="0">
                <a:solidFill>
                  <a:srgbClr val="1C1C1C"/>
                </a:solidFill>
                <a:latin typeface="微软雅黑" pitchFamily="34" charset="-122"/>
                <a:ea typeface="微软雅黑" pitchFamily="34" charset="-122"/>
              </a:rPr>
              <a:t>- </a:t>
            </a:r>
            <a:r>
              <a:rPr kumimoji="0" lang="zh-CN" altLang="en-US" sz="1400" dirty="0" smtClean="0">
                <a:solidFill>
                  <a:srgbClr val="1C1C1C"/>
                </a:solidFill>
                <a:latin typeface="微软雅黑" pitchFamily="34" charset="-122"/>
                <a:ea typeface="微软雅黑" pitchFamily="34" charset="-122"/>
              </a:rPr>
              <a:t>基于事件驱动的智能消</a:t>
            </a:r>
            <a:endParaRPr kumimoji="0" lang="en-US" altLang="zh-CN" sz="1400" dirty="0" smtClean="0">
              <a:solidFill>
                <a:srgbClr val="1C1C1C"/>
              </a:solidFill>
              <a:latin typeface="微软雅黑" pitchFamily="34" charset="-122"/>
              <a:ea typeface="微软雅黑" pitchFamily="34" charset="-122"/>
            </a:endParaRPr>
          </a:p>
          <a:p>
            <a:pPr eaLnBrk="1" hangingPunct="1">
              <a:lnSpc>
                <a:spcPct val="60000"/>
              </a:lnSpc>
              <a:spcBef>
                <a:spcPct val="50000"/>
              </a:spcBef>
              <a:buClr>
                <a:srgbClr val="1F3F5F"/>
              </a:buClr>
            </a:pPr>
            <a:r>
              <a:rPr kumimoji="0" lang="zh-CN" altLang="en-US" sz="1400" dirty="0" smtClean="0">
                <a:solidFill>
                  <a:srgbClr val="1C1C1C"/>
                </a:solidFill>
                <a:latin typeface="微软雅黑" pitchFamily="34" charset="-122"/>
                <a:ea typeface="微软雅黑" pitchFamily="34" charset="-122"/>
              </a:rPr>
              <a:t>  息路由</a:t>
            </a:r>
            <a:r>
              <a:rPr kumimoji="0" lang="en-US" altLang="zh-CN" sz="1400" dirty="0" smtClean="0">
                <a:solidFill>
                  <a:srgbClr val="1C1C1C"/>
                </a:solidFill>
                <a:latin typeface="微软雅黑" pitchFamily="34" charset="-122"/>
                <a:ea typeface="微软雅黑" pitchFamily="34" charset="-122"/>
              </a:rPr>
              <a:t> </a:t>
            </a:r>
          </a:p>
          <a:p>
            <a:pPr marL="0" indent="0" eaLnBrk="1" hangingPunct="1">
              <a:lnSpc>
                <a:spcPct val="60000"/>
              </a:lnSpc>
              <a:spcBef>
                <a:spcPct val="50000"/>
              </a:spcBef>
              <a:buClr>
                <a:srgbClr val="1F3F5F"/>
              </a:buClr>
            </a:pPr>
            <a:r>
              <a:rPr kumimoji="0" lang="en-US" altLang="zh-CN" sz="1400" dirty="0" smtClean="0">
                <a:solidFill>
                  <a:srgbClr val="1C1C1C"/>
                </a:solidFill>
                <a:latin typeface="微软雅黑" pitchFamily="34" charset="-122"/>
                <a:ea typeface="微软雅黑" pitchFamily="34" charset="-122"/>
              </a:rPr>
              <a:t>- </a:t>
            </a:r>
            <a:r>
              <a:rPr kumimoji="0" lang="zh-CN" altLang="en-US" sz="1400" dirty="0" smtClean="0">
                <a:solidFill>
                  <a:srgbClr val="1C1C1C"/>
                </a:solidFill>
                <a:latin typeface="微软雅黑" pitchFamily="34" charset="-122"/>
                <a:ea typeface="微软雅黑" pitchFamily="34" charset="-122"/>
              </a:rPr>
              <a:t>业务流程标准化</a:t>
            </a:r>
            <a:endParaRPr kumimoji="0" lang="en-US" altLang="zh-CN" sz="1400" dirty="0" smtClean="0">
              <a:solidFill>
                <a:srgbClr val="1C1C1C"/>
              </a:solidFill>
              <a:latin typeface="微软雅黑" pitchFamily="34" charset="-122"/>
              <a:ea typeface="微软雅黑" pitchFamily="34" charset="-122"/>
            </a:endParaRPr>
          </a:p>
          <a:p>
            <a:pPr marL="0" indent="0" eaLnBrk="1" hangingPunct="1">
              <a:lnSpc>
                <a:spcPct val="60000"/>
              </a:lnSpc>
              <a:spcBef>
                <a:spcPct val="50000"/>
              </a:spcBef>
              <a:buClr>
                <a:srgbClr val="1F3F5F"/>
              </a:buClr>
            </a:pPr>
            <a:r>
              <a:rPr kumimoji="0" lang="en-US" altLang="zh-CN" sz="1400" dirty="0" smtClean="0">
                <a:solidFill>
                  <a:srgbClr val="1C1C1C"/>
                </a:solidFill>
                <a:latin typeface="微软雅黑" pitchFamily="34" charset="-122"/>
                <a:ea typeface="微软雅黑" pitchFamily="34" charset="-122"/>
              </a:rPr>
              <a:t>- </a:t>
            </a:r>
            <a:r>
              <a:rPr kumimoji="0" lang="zh-CN" altLang="en-US" sz="1400" dirty="0" smtClean="0">
                <a:solidFill>
                  <a:srgbClr val="1C1C1C"/>
                </a:solidFill>
                <a:latin typeface="微软雅黑" pitchFamily="34" charset="-122"/>
                <a:ea typeface="微软雅黑" pitchFamily="34" charset="-122"/>
              </a:rPr>
              <a:t>数据交换标准化</a:t>
            </a:r>
            <a:r>
              <a:rPr kumimoji="0" lang="en-US" altLang="zh-CN" sz="1400" dirty="0" smtClean="0">
                <a:solidFill>
                  <a:srgbClr val="1C1C1C"/>
                </a:solidFill>
                <a:latin typeface="微软雅黑" pitchFamily="34" charset="-122"/>
                <a:ea typeface="微软雅黑" pitchFamily="34" charset="-122"/>
              </a:rPr>
              <a:t>(HL7)</a:t>
            </a:r>
          </a:p>
          <a:p>
            <a:pPr marL="0" indent="0" eaLnBrk="1" hangingPunct="1">
              <a:lnSpc>
                <a:spcPct val="60000"/>
              </a:lnSpc>
              <a:spcBef>
                <a:spcPct val="50000"/>
              </a:spcBef>
              <a:buClr>
                <a:srgbClr val="1F3F5F"/>
              </a:buClr>
            </a:pPr>
            <a:r>
              <a:rPr kumimoji="0" lang="en-US" altLang="zh-CN" sz="1400" dirty="0" smtClean="0">
                <a:solidFill>
                  <a:srgbClr val="1C1C1C"/>
                </a:solidFill>
                <a:latin typeface="微软雅黑" pitchFamily="34" charset="-122"/>
                <a:ea typeface="微软雅黑" pitchFamily="34" charset="-122"/>
              </a:rPr>
              <a:t>- </a:t>
            </a:r>
            <a:r>
              <a:rPr kumimoji="0" lang="zh-CN" altLang="en-US" sz="1400" dirty="0" smtClean="0">
                <a:solidFill>
                  <a:srgbClr val="1C1C1C"/>
                </a:solidFill>
                <a:latin typeface="微软雅黑" pitchFamily="34" charset="-122"/>
                <a:ea typeface="微软雅黑" pitchFamily="34" charset="-122"/>
              </a:rPr>
              <a:t>主数据标准化</a:t>
            </a:r>
            <a:endParaRPr kumimoji="0" lang="en-US" altLang="zh-CN" sz="1400" dirty="0" smtClean="0">
              <a:solidFill>
                <a:srgbClr val="1C1C1C"/>
              </a:solidFill>
              <a:latin typeface="微软雅黑" pitchFamily="34" charset="-122"/>
              <a:ea typeface="微软雅黑" pitchFamily="34" charset="-122"/>
            </a:endParaRPr>
          </a:p>
          <a:p>
            <a:pPr eaLnBrk="1" hangingPunct="1">
              <a:lnSpc>
                <a:spcPct val="60000"/>
              </a:lnSpc>
              <a:spcBef>
                <a:spcPct val="50000"/>
              </a:spcBef>
              <a:buClr>
                <a:srgbClr val="1F3F5F"/>
              </a:buClr>
            </a:pPr>
            <a:endParaRPr kumimoji="0" lang="zh-CN" altLang="en-US" sz="1400" dirty="0">
              <a:solidFill>
                <a:srgbClr val="1C1C1C"/>
              </a:solidFill>
            </a:endParaRPr>
          </a:p>
        </p:txBody>
      </p:sp>
      <p:sp>
        <p:nvSpPr>
          <p:cNvPr id="15" name="AutoShape 13"/>
          <p:cNvSpPr>
            <a:spLocks noChangeArrowheads="1"/>
          </p:cNvSpPr>
          <p:nvPr/>
        </p:nvSpPr>
        <p:spPr bwMode="gray">
          <a:xfrm>
            <a:off x="3325738" y="5085184"/>
            <a:ext cx="1996258" cy="515465"/>
          </a:xfrm>
          <a:prstGeom prst="bevel">
            <a:avLst>
              <a:gd name="adj" fmla="val 5949"/>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kumimoji="0" lang="zh-CN" altLang="en-US" sz="1600" b="1" dirty="0" smtClean="0">
                <a:solidFill>
                  <a:prstClr val="white"/>
                </a:solidFill>
                <a:latin typeface="微软雅黑" pitchFamily="34" charset="-122"/>
                <a:ea typeface="微软雅黑" pitchFamily="34" charset="-122"/>
              </a:rPr>
              <a:t>临床数据整合</a:t>
            </a:r>
            <a:r>
              <a:rPr kumimoji="0" lang="en-US" altLang="zh-CN" sz="1600" b="1" dirty="0" smtClean="0">
                <a:solidFill>
                  <a:prstClr val="white"/>
                </a:solidFill>
                <a:latin typeface="微软雅黑" pitchFamily="34" charset="-122"/>
                <a:ea typeface="微软雅黑" pitchFamily="34" charset="-122"/>
              </a:rPr>
              <a:t>/</a:t>
            </a:r>
            <a:r>
              <a:rPr kumimoji="0" lang="zh-CN" altLang="en-US" sz="1600" b="1" dirty="0" smtClean="0">
                <a:solidFill>
                  <a:prstClr val="white"/>
                </a:solidFill>
                <a:latin typeface="微软雅黑" pitchFamily="34" charset="-122"/>
                <a:ea typeface="微软雅黑" pitchFamily="34" charset="-122"/>
              </a:rPr>
              <a:t>互操作</a:t>
            </a:r>
            <a:endParaRPr kumimoji="0" lang="en-US" altLang="zh-CN" sz="1600" b="1" dirty="0">
              <a:solidFill>
                <a:prstClr val="white"/>
              </a:solidFill>
              <a:latin typeface="微软雅黑" pitchFamily="34" charset="-122"/>
              <a:ea typeface="微软雅黑" pitchFamily="34" charset="-122"/>
            </a:endParaRPr>
          </a:p>
        </p:txBody>
      </p:sp>
      <p:sp>
        <p:nvSpPr>
          <p:cNvPr id="16" name="AutoShape 14"/>
          <p:cNvSpPr>
            <a:spLocks noChangeArrowheads="1"/>
          </p:cNvSpPr>
          <p:nvPr/>
        </p:nvSpPr>
        <p:spPr bwMode="gray">
          <a:xfrm>
            <a:off x="1043608" y="5085184"/>
            <a:ext cx="1996258" cy="515465"/>
          </a:xfrm>
          <a:prstGeom prst="bevel">
            <a:avLst>
              <a:gd name="adj" fmla="val 5949"/>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kumimoji="0" lang="zh-CN" altLang="en-US" sz="1600" b="1" dirty="0" smtClean="0">
                <a:solidFill>
                  <a:prstClr val="white"/>
                </a:solidFill>
                <a:latin typeface="微软雅黑" pitchFamily="34" charset="-122"/>
                <a:ea typeface="微软雅黑" pitchFamily="34" charset="-122"/>
              </a:rPr>
              <a:t>信息系统互联互通</a:t>
            </a:r>
            <a:endParaRPr kumimoji="0" lang="en-US" altLang="zh-CN" sz="1600" b="1" dirty="0">
              <a:solidFill>
                <a:prstClr val="white"/>
              </a:solidFill>
              <a:latin typeface="微软雅黑" pitchFamily="34" charset="-122"/>
              <a:ea typeface="微软雅黑" pitchFamily="34" charset="-122"/>
            </a:endParaRPr>
          </a:p>
        </p:txBody>
      </p:sp>
      <p:sp>
        <p:nvSpPr>
          <p:cNvPr id="17" name="Text Box 15"/>
          <p:cNvSpPr txBox="1">
            <a:spLocks noChangeArrowheads="1"/>
          </p:cNvSpPr>
          <p:nvPr/>
        </p:nvSpPr>
        <p:spPr bwMode="gray">
          <a:xfrm>
            <a:off x="3252182" y="3356992"/>
            <a:ext cx="2111906" cy="140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60000"/>
              </a:lnSpc>
              <a:spcBef>
                <a:spcPct val="50000"/>
              </a:spcBef>
              <a:buClr>
                <a:srgbClr val="1F3F5F"/>
              </a:buClr>
              <a:buFontTx/>
              <a:buChar char="-"/>
            </a:pPr>
            <a:r>
              <a:rPr kumimoji="0" lang="zh-CN" altLang="en-US" sz="1400" dirty="0" smtClean="0">
                <a:solidFill>
                  <a:srgbClr val="1C1C1C"/>
                </a:solidFill>
                <a:latin typeface="微软雅黑" pitchFamily="34" charset="-122"/>
                <a:ea typeface="微软雅黑" pitchFamily="34" charset="-122"/>
              </a:rPr>
              <a:t>患者信息主索引建立</a:t>
            </a:r>
            <a:endParaRPr kumimoji="0" lang="en-US" altLang="zh-CN" sz="1400" dirty="0">
              <a:solidFill>
                <a:srgbClr val="1C1C1C"/>
              </a:solidFill>
              <a:latin typeface="微软雅黑" pitchFamily="34" charset="-122"/>
              <a:ea typeface="微软雅黑" pitchFamily="34" charset="-122"/>
            </a:endParaRPr>
          </a:p>
          <a:p>
            <a:pPr marL="0" indent="0" eaLnBrk="1" hangingPunct="1">
              <a:lnSpc>
                <a:spcPct val="60000"/>
              </a:lnSpc>
              <a:spcBef>
                <a:spcPct val="50000"/>
              </a:spcBef>
              <a:buClr>
                <a:srgbClr val="1F3F5F"/>
              </a:buClr>
            </a:pPr>
            <a:r>
              <a:rPr kumimoji="0" lang="en-US" altLang="zh-CN" sz="1400" dirty="0" smtClean="0">
                <a:solidFill>
                  <a:srgbClr val="1C1C1C"/>
                </a:solidFill>
                <a:latin typeface="微软雅黑" pitchFamily="34" charset="-122"/>
                <a:ea typeface="微软雅黑" pitchFamily="34" charset="-122"/>
              </a:rPr>
              <a:t>- </a:t>
            </a:r>
            <a:r>
              <a:rPr kumimoji="0" lang="zh-CN" altLang="en-US" sz="1400" dirty="0" smtClean="0">
                <a:solidFill>
                  <a:srgbClr val="1C1C1C"/>
                </a:solidFill>
                <a:latin typeface="微软雅黑" pitchFamily="34" charset="-122"/>
                <a:ea typeface="微软雅黑" pitchFamily="34" charset="-122"/>
              </a:rPr>
              <a:t>以医嘱为主线的临床</a:t>
            </a:r>
            <a:endParaRPr kumimoji="0" lang="en-US" altLang="zh-CN" sz="1400" dirty="0" smtClean="0">
              <a:solidFill>
                <a:srgbClr val="1C1C1C"/>
              </a:solidFill>
              <a:latin typeface="微软雅黑" pitchFamily="34" charset="-122"/>
              <a:ea typeface="微软雅黑" pitchFamily="34" charset="-122"/>
            </a:endParaRPr>
          </a:p>
          <a:p>
            <a:pPr marL="0" indent="0" eaLnBrk="1" hangingPunct="1">
              <a:lnSpc>
                <a:spcPct val="60000"/>
              </a:lnSpc>
              <a:spcBef>
                <a:spcPct val="50000"/>
              </a:spcBef>
              <a:buClr>
                <a:srgbClr val="1F3F5F"/>
              </a:buClr>
            </a:pPr>
            <a:r>
              <a:rPr kumimoji="0" lang="zh-CN" altLang="en-US" sz="1400" dirty="0" smtClean="0">
                <a:solidFill>
                  <a:srgbClr val="1C1C1C"/>
                </a:solidFill>
                <a:latin typeface="微软雅黑" pitchFamily="34" charset="-122"/>
                <a:ea typeface="微软雅黑" pitchFamily="34" charset="-122"/>
              </a:rPr>
              <a:t>   数据整合存储</a:t>
            </a:r>
            <a:endParaRPr kumimoji="0" lang="en-US" altLang="zh-CN" sz="1400" dirty="0" smtClean="0">
              <a:solidFill>
                <a:srgbClr val="1C1C1C"/>
              </a:solidFill>
              <a:latin typeface="微软雅黑" pitchFamily="34" charset="-122"/>
              <a:ea typeface="微软雅黑" pitchFamily="34" charset="-122"/>
            </a:endParaRPr>
          </a:p>
          <a:p>
            <a:pPr marL="0" indent="0" eaLnBrk="1" hangingPunct="1">
              <a:lnSpc>
                <a:spcPct val="60000"/>
              </a:lnSpc>
              <a:spcBef>
                <a:spcPct val="50000"/>
              </a:spcBef>
              <a:buClr>
                <a:srgbClr val="1F3F5F"/>
              </a:buClr>
            </a:pPr>
            <a:r>
              <a:rPr kumimoji="0" lang="en-US" altLang="zh-CN" sz="1400" dirty="0" smtClean="0">
                <a:solidFill>
                  <a:srgbClr val="1C1C1C"/>
                </a:solidFill>
                <a:latin typeface="微软雅黑" pitchFamily="34" charset="-122"/>
                <a:ea typeface="微软雅黑" pitchFamily="34" charset="-122"/>
              </a:rPr>
              <a:t>- </a:t>
            </a:r>
            <a:r>
              <a:rPr kumimoji="0" lang="zh-CN" altLang="en-US" sz="1400" dirty="0" smtClean="0">
                <a:solidFill>
                  <a:srgbClr val="1C1C1C"/>
                </a:solidFill>
                <a:latin typeface="微软雅黑" pitchFamily="34" charset="-122"/>
                <a:ea typeface="微软雅黑" pitchFamily="34" charset="-122"/>
              </a:rPr>
              <a:t>以患者为中心的临床</a:t>
            </a:r>
            <a:endParaRPr kumimoji="0" lang="en-US" altLang="zh-CN" sz="1400" dirty="0" smtClean="0">
              <a:solidFill>
                <a:srgbClr val="1C1C1C"/>
              </a:solidFill>
              <a:latin typeface="微软雅黑" pitchFamily="34" charset="-122"/>
              <a:ea typeface="微软雅黑" pitchFamily="34" charset="-122"/>
            </a:endParaRPr>
          </a:p>
          <a:p>
            <a:pPr marL="0" indent="0" eaLnBrk="1" hangingPunct="1">
              <a:lnSpc>
                <a:spcPct val="60000"/>
              </a:lnSpc>
              <a:spcBef>
                <a:spcPct val="50000"/>
              </a:spcBef>
              <a:buClr>
                <a:srgbClr val="1F3F5F"/>
              </a:buClr>
            </a:pPr>
            <a:r>
              <a:rPr kumimoji="0" lang="en-US" altLang="zh-CN" sz="1400" dirty="0" smtClean="0">
                <a:solidFill>
                  <a:srgbClr val="1C1C1C"/>
                </a:solidFill>
                <a:latin typeface="微软雅黑" pitchFamily="34" charset="-122"/>
                <a:ea typeface="微软雅黑" pitchFamily="34" charset="-122"/>
              </a:rPr>
              <a:t>   </a:t>
            </a:r>
            <a:r>
              <a:rPr kumimoji="0" lang="zh-CN" altLang="en-US" sz="1400" dirty="0" smtClean="0">
                <a:solidFill>
                  <a:srgbClr val="1C1C1C"/>
                </a:solidFill>
                <a:latin typeface="微软雅黑" pitchFamily="34" charset="-122"/>
                <a:ea typeface="微软雅黑" pitchFamily="34" charset="-122"/>
              </a:rPr>
              <a:t>数据</a:t>
            </a:r>
            <a:r>
              <a:rPr kumimoji="0" lang="en-US" altLang="zh-CN" sz="1400" dirty="0" smtClean="0">
                <a:solidFill>
                  <a:srgbClr val="1C1C1C"/>
                </a:solidFill>
                <a:latin typeface="微软雅黑" pitchFamily="34" charset="-122"/>
                <a:ea typeface="微软雅黑" pitchFamily="34" charset="-122"/>
              </a:rPr>
              <a:t>-Portal</a:t>
            </a:r>
            <a:r>
              <a:rPr kumimoji="0" lang="zh-CN" altLang="en-US" sz="1400" dirty="0" smtClean="0">
                <a:solidFill>
                  <a:srgbClr val="1C1C1C"/>
                </a:solidFill>
                <a:latin typeface="微软雅黑" pitchFamily="34" charset="-122"/>
                <a:ea typeface="微软雅黑" pitchFamily="34" charset="-122"/>
              </a:rPr>
              <a:t>应用</a:t>
            </a:r>
            <a:endParaRPr kumimoji="0" lang="en-US" altLang="zh-CN" sz="1400" dirty="0" smtClean="0">
              <a:solidFill>
                <a:srgbClr val="1C1C1C"/>
              </a:solidFill>
              <a:latin typeface="微软雅黑" pitchFamily="34" charset="-122"/>
              <a:ea typeface="微软雅黑" pitchFamily="34" charset="-122"/>
            </a:endParaRPr>
          </a:p>
          <a:p>
            <a:pPr marL="285750" indent="-285750" eaLnBrk="1" hangingPunct="1">
              <a:lnSpc>
                <a:spcPct val="60000"/>
              </a:lnSpc>
              <a:spcBef>
                <a:spcPct val="50000"/>
              </a:spcBef>
              <a:buClr>
                <a:srgbClr val="1F3F5F"/>
              </a:buClr>
              <a:buFontTx/>
              <a:buChar char="-"/>
            </a:pPr>
            <a:endParaRPr kumimoji="0" lang="zh-CN" altLang="en-US" sz="1400" dirty="0">
              <a:solidFill>
                <a:srgbClr val="1C1C1C"/>
              </a:solidFill>
            </a:endParaRPr>
          </a:p>
        </p:txBody>
      </p:sp>
      <p:sp>
        <p:nvSpPr>
          <p:cNvPr id="18" name="Text Box 16"/>
          <p:cNvSpPr txBox="1">
            <a:spLocks noChangeArrowheads="1"/>
          </p:cNvSpPr>
          <p:nvPr/>
        </p:nvSpPr>
        <p:spPr bwMode="gray">
          <a:xfrm>
            <a:off x="5617781" y="3140968"/>
            <a:ext cx="2399938" cy="1880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60000"/>
              </a:lnSpc>
              <a:spcBef>
                <a:spcPct val="50000"/>
              </a:spcBef>
              <a:buClr>
                <a:srgbClr val="1F3F5F"/>
              </a:buClr>
            </a:pPr>
            <a:r>
              <a:rPr kumimoji="0" lang="en-US" altLang="zh-CN" sz="1400" dirty="0" smtClean="0">
                <a:solidFill>
                  <a:srgbClr val="1C1C1C"/>
                </a:solidFill>
                <a:latin typeface="微软雅黑" pitchFamily="34" charset="-122"/>
                <a:ea typeface="微软雅黑" pitchFamily="34" charset="-122"/>
              </a:rPr>
              <a:t>CDSS</a:t>
            </a:r>
            <a:r>
              <a:rPr kumimoji="0" lang="zh-CN" altLang="en-US" sz="1400" dirty="0" smtClean="0">
                <a:solidFill>
                  <a:srgbClr val="1C1C1C"/>
                </a:solidFill>
                <a:latin typeface="微软雅黑" pitchFamily="34" charset="-122"/>
                <a:ea typeface="微软雅黑" pitchFamily="34" charset="-122"/>
              </a:rPr>
              <a:t>初步</a:t>
            </a:r>
            <a:endParaRPr kumimoji="0" lang="en-US" altLang="zh-CN" sz="1400" dirty="0" smtClean="0">
              <a:solidFill>
                <a:srgbClr val="1C1C1C"/>
              </a:solidFill>
              <a:latin typeface="微软雅黑" pitchFamily="34" charset="-122"/>
              <a:ea typeface="微软雅黑" pitchFamily="34" charset="-122"/>
            </a:endParaRPr>
          </a:p>
          <a:p>
            <a:pPr eaLnBrk="1" hangingPunct="1">
              <a:lnSpc>
                <a:spcPct val="60000"/>
              </a:lnSpc>
              <a:spcBef>
                <a:spcPct val="50000"/>
              </a:spcBef>
              <a:buClr>
                <a:srgbClr val="1F3F5F"/>
              </a:buClr>
            </a:pPr>
            <a:r>
              <a:rPr kumimoji="0" lang="en-US" altLang="zh-CN" sz="1400" dirty="0" smtClean="0">
                <a:solidFill>
                  <a:srgbClr val="1C1C1C"/>
                </a:solidFill>
                <a:latin typeface="微软雅黑" pitchFamily="34" charset="-122"/>
                <a:ea typeface="微软雅黑" pitchFamily="34" charset="-122"/>
              </a:rPr>
              <a:t>- </a:t>
            </a:r>
            <a:r>
              <a:rPr kumimoji="0" lang="zh-CN" altLang="en-US" sz="1400" dirty="0" smtClean="0">
                <a:solidFill>
                  <a:srgbClr val="1C1C1C"/>
                </a:solidFill>
                <a:latin typeface="微软雅黑" pitchFamily="34" charset="-122"/>
                <a:ea typeface="微软雅黑" pitchFamily="34" charset="-122"/>
              </a:rPr>
              <a:t>检验危急值预警</a:t>
            </a:r>
            <a:endParaRPr kumimoji="0" lang="en-US" altLang="zh-CN" sz="1400" dirty="0" smtClean="0">
              <a:solidFill>
                <a:srgbClr val="1C1C1C"/>
              </a:solidFill>
              <a:latin typeface="微软雅黑" pitchFamily="34" charset="-122"/>
              <a:ea typeface="微软雅黑" pitchFamily="34" charset="-122"/>
            </a:endParaRPr>
          </a:p>
          <a:p>
            <a:pPr eaLnBrk="1" hangingPunct="1">
              <a:lnSpc>
                <a:spcPct val="60000"/>
              </a:lnSpc>
              <a:spcBef>
                <a:spcPct val="50000"/>
              </a:spcBef>
              <a:buClr>
                <a:srgbClr val="1F3F5F"/>
              </a:buClr>
            </a:pPr>
            <a:r>
              <a:rPr kumimoji="0" lang="en-US" altLang="zh-CN" sz="1400" dirty="0" smtClean="0">
                <a:solidFill>
                  <a:srgbClr val="1C1C1C"/>
                </a:solidFill>
                <a:latin typeface="微软雅黑" pitchFamily="34" charset="-122"/>
                <a:ea typeface="微软雅黑" pitchFamily="34" charset="-122"/>
              </a:rPr>
              <a:t>- </a:t>
            </a:r>
            <a:r>
              <a:rPr kumimoji="0" lang="zh-CN" altLang="en-US" sz="1400" dirty="0" smtClean="0">
                <a:solidFill>
                  <a:srgbClr val="1C1C1C"/>
                </a:solidFill>
                <a:latin typeface="微软雅黑" pitchFamily="34" charset="-122"/>
                <a:ea typeface="微软雅黑" pitchFamily="34" charset="-122"/>
              </a:rPr>
              <a:t>专业科室检验指标预警</a:t>
            </a:r>
            <a:endParaRPr kumimoji="0" lang="en-US" altLang="zh-CN" sz="1400" dirty="0">
              <a:solidFill>
                <a:srgbClr val="1C1C1C"/>
              </a:solidFill>
              <a:latin typeface="微软雅黑" pitchFamily="34" charset="-122"/>
              <a:ea typeface="微软雅黑" pitchFamily="34" charset="-122"/>
            </a:endParaRPr>
          </a:p>
          <a:p>
            <a:pPr eaLnBrk="1" hangingPunct="1">
              <a:lnSpc>
                <a:spcPct val="60000"/>
              </a:lnSpc>
              <a:spcBef>
                <a:spcPct val="50000"/>
              </a:spcBef>
              <a:buClr>
                <a:srgbClr val="1F3F5F"/>
              </a:buClr>
            </a:pPr>
            <a:r>
              <a:rPr kumimoji="0" lang="en-US" altLang="zh-CN" sz="1400" dirty="0" smtClean="0">
                <a:solidFill>
                  <a:srgbClr val="1C1C1C"/>
                </a:solidFill>
                <a:latin typeface="微软雅黑" pitchFamily="34" charset="-122"/>
                <a:ea typeface="微软雅黑" pitchFamily="34" charset="-122"/>
              </a:rPr>
              <a:t>- </a:t>
            </a:r>
            <a:r>
              <a:rPr kumimoji="0" lang="zh-CN" altLang="en-US" sz="1400" dirty="0" smtClean="0">
                <a:solidFill>
                  <a:srgbClr val="1C1C1C"/>
                </a:solidFill>
                <a:latin typeface="微软雅黑" pitchFamily="34" charset="-122"/>
                <a:ea typeface="微软雅黑" pitchFamily="34" charset="-122"/>
              </a:rPr>
              <a:t>院感监测</a:t>
            </a:r>
            <a:r>
              <a:rPr kumimoji="0" lang="en-US" altLang="zh-CN" sz="1400" dirty="0" smtClean="0">
                <a:solidFill>
                  <a:srgbClr val="1C1C1C"/>
                </a:solidFill>
                <a:latin typeface="微软雅黑" pitchFamily="34" charset="-122"/>
                <a:ea typeface="微软雅黑" pitchFamily="34" charset="-122"/>
              </a:rPr>
              <a:t>/</a:t>
            </a:r>
            <a:r>
              <a:rPr kumimoji="0" lang="zh-CN" altLang="en-US" sz="1400" dirty="0" smtClean="0">
                <a:solidFill>
                  <a:srgbClr val="1C1C1C"/>
                </a:solidFill>
                <a:latin typeface="微软雅黑" pitchFamily="34" charset="-122"/>
                <a:ea typeface="微软雅黑" pitchFamily="34" charset="-122"/>
              </a:rPr>
              <a:t>传染病预警</a:t>
            </a:r>
            <a:endParaRPr kumimoji="0" lang="en-US" altLang="zh-CN" sz="1400" dirty="0" smtClean="0">
              <a:solidFill>
                <a:srgbClr val="1C1C1C"/>
              </a:solidFill>
              <a:latin typeface="微软雅黑" pitchFamily="34" charset="-122"/>
              <a:ea typeface="微软雅黑" pitchFamily="34" charset="-122"/>
            </a:endParaRPr>
          </a:p>
          <a:p>
            <a:pPr eaLnBrk="1" hangingPunct="1">
              <a:lnSpc>
                <a:spcPct val="60000"/>
              </a:lnSpc>
              <a:spcBef>
                <a:spcPct val="50000"/>
              </a:spcBef>
              <a:buClr>
                <a:srgbClr val="1F3F5F"/>
              </a:buClr>
            </a:pPr>
            <a:r>
              <a:rPr kumimoji="0" lang="en-US" altLang="zh-CN" sz="1400" dirty="0" smtClean="0">
                <a:solidFill>
                  <a:srgbClr val="1C1C1C"/>
                </a:solidFill>
                <a:latin typeface="微软雅黑" pitchFamily="34" charset="-122"/>
                <a:ea typeface="微软雅黑" pitchFamily="34" charset="-122"/>
              </a:rPr>
              <a:t>- </a:t>
            </a:r>
            <a:r>
              <a:rPr kumimoji="0" lang="zh-CN" altLang="en-US" sz="1400" dirty="0" smtClean="0">
                <a:solidFill>
                  <a:srgbClr val="1C1C1C"/>
                </a:solidFill>
                <a:latin typeface="微软雅黑" pitchFamily="34" charset="-122"/>
                <a:ea typeface="微软雅黑" pitchFamily="34" charset="-122"/>
              </a:rPr>
              <a:t>糖尿病诊疗</a:t>
            </a:r>
            <a:r>
              <a:rPr kumimoji="0" lang="en-US" altLang="zh-CN" sz="1400" dirty="0" smtClean="0">
                <a:solidFill>
                  <a:srgbClr val="1C1C1C"/>
                </a:solidFill>
                <a:latin typeface="微软雅黑" pitchFamily="34" charset="-122"/>
                <a:ea typeface="微软雅黑" pitchFamily="34" charset="-122"/>
              </a:rPr>
              <a:t>CDS</a:t>
            </a:r>
          </a:p>
          <a:p>
            <a:pPr marL="0" indent="0" eaLnBrk="1" hangingPunct="1">
              <a:lnSpc>
                <a:spcPct val="60000"/>
              </a:lnSpc>
              <a:spcBef>
                <a:spcPct val="50000"/>
              </a:spcBef>
              <a:buClr>
                <a:srgbClr val="1F3F5F"/>
              </a:buClr>
            </a:pPr>
            <a:r>
              <a:rPr kumimoji="0" lang="zh-CN" altLang="en-US" sz="1400" dirty="0" smtClean="0">
                <a:solidFill>
                  <a:srgbClr val="1C1C1C"/>
                </a:solidFill>
                <a:latin typeface="微软雅黑" pitchFamily="34" charset="-122"/>
                <a:ea typeface="微软雅黑" pitchFamily="34" charset="-122"/>
              </a:rPr>
              <a:t>科研支持</a:t>
            </a:r>
            <a:endParaRPr kumimoji="0" lang="en-US" altLang="zh-CN" sz="1400" dirty="0" smtClean="0">
              <a:solidFill>
                <a:srgbClr val="1C1C1C"/>
              </a:solidFill>
              <a:latin typeface="微软雅黑" pitchFamily="34" charset="-122"/>
              <a:ea typeface="微软雅黑" pitchFamily="34" charset="-122"/>
            </a:endParaRPr>
          </a:p>
          <a:p>
            <a:pPr marL="0" indent="0" eaLnBrk="1" hangingPunct="1">
              <a:lnSpc>
                <a:spcPct val="60000"/>
              </a:lnSpc>
              <a:spcBef>
                <a:spcPct val="50000"/>
              </a:spcBef>
              <a:buClr>
                <a:srgbClr val="1F3F5F"/>
              </a:buClr>
            </a:pPr>
            <a:r>
              <a:rPr kumimoji="0" lang="en-US" altLang="zh-CN" sz="1400" dirty="0" smtClean="0">
                <a:solidFill>
                  <a:srgbClr val="1C1C1C"/>
                </a:solidFill>
                <a:latin typeface="微软雅黑" pitchFamily="34" charset="-122"/>
                <a:ea typeface="微软雅黑" pitchFamily="34" charset="-122"/>
              </a:rPr>
              <a:t>- </a:t>
            </a:r>
            <a:r>
              <a:rPr kumimoji="0" lang="zh-CN" altLang="en-US" sz="1400" dirty="0" smtClean="0">
                <a:solidFill>
                  <a:srgbClr val="1C1C1C"/>
                </a:solidFill>
                <a:latin typeface="微软雅黑" pitchFamily="34" charset="-122"/>
                <a:ea typeface="微软雅黑" pitchFamily="34" charset="-122"/>
              </a:rPr>
              <a:t>基于</a:t>
            </a:r>
            <a:r>
              <a:rPr kumimoji="0" lang="en-US" altLang="zh-CN" sz="1400" dirty="0" smtClean="0">
                <a:solidFill>
                  <a:srgbClr val="1C1C1C"/>
                </a:solidFill>
                <a:latin typeface="微软雅黑" pitchFamily="34" charset="-122"/>
                <a:ea typeface="微软雅黑" pitchFamily="34" charset="-122"/>
              </a:rPr>
              <a:t>CDR</a:t>
            </a:r>
            <a:r>
              <a:rPr kumimoji="0" lang="zh-CN" altLang="en-US" sz="1400" dirty="0" smtClean="0">
                <a:solidFill>
                  <a:srgbClr val="1C1C1C"/>
                </a:solidFill>
                <a:latin typeface="微软雅黑" pitchFamily="34" charset="-122"/>
                <a:ea typeface="微软雅黑" pitchFamily="34" charset="-122"/>
              </a:rPr>
              <a:t>数据的科研课</a:t>
            </a:r>
            <a:endParaRPr kumimoji="0" lang="en-US" altLang="zh-CN" sz="1400" dirty="0" smtClean="0">
              <a:solidFill>
                <a:srgbClr val="1C1C1C"/>
              </a:solidFill>
              <a:latin typeface="微软雅黑" pitchFamily="34" charset="-122"/>
              <a:ea typeface="微软雅黑" pitchFamily="34" charset="-122"/>
            </a:endParaRPr>
          </a:p>
          <a:p>
            <a:pPr marL="0" indent="0" eaLnBrk="1" hangingPunct="1">
              <a:lnSpc>
                <a:spcPct val="60000"/>
              </a:lnSpc>
              <a:spcBef>
                <a:spcPct val="50000"/>
              </a:spcBef>
              <a:buClr>
                <a:srgbClr val="1F3F5F"/>
              </a:buClr>
            </a:pPr>
            <a:r>
              <a:rPr kumimoji="0" lang="en-US" altLang="zh-CN" sz="1400" dirty="0">
                <a:solidFill>
                  <a:srgbClr val="1C1C1C"/>
                </a:solidFill>
                <a:latin typeface="微软雅黑" pitchFamily="34" charset="-122"/>
                <a:ea typeface="微软雅黑" pitchFamily="34" charset="-122"/>
              </a:rPr>
              <a:t> </a:t>
            </a:r>
            <a:r>
              <a:rPr kumimoji="0" lang="en-US" altLang="zh-CN" sz="1400" dirty="0" smtClean="0">
                <a:solidFill>
                  <a:srgbClr val="1C1C1C"/>
                </a:solidFill>
                <a:latin typeface="微软雅黑" pitchFamily="34" charset="-122"/>
                <a:ea typeface="微软雅黑" pitchFamily="34" charset="-122"/>
              </a:rPr>
              <a:t>  </a:t>
            </a:r>
            <a:r>
              <a:rPr kumimoji="0" lang="zh-CN" altLang="en-US" sz="1400" dirty="0" smtClean="0">
                <a:solidFill>
                  <a:srgbClr val="1C1C1C"/>
                </a:solidFill>
                <a:latin typeface="微软雅黑" pitchFamily="34" charset="-122"/>
                <a:ea typeface="微软雅黑" pitchFamily="34" charset="-122"/>
              </a:rPr>
              <a:t>题统计分析</a:t>
            </a:r>
            <a:endParaRPr kumimoji="0" lang="zh-CN" altLang="en-US" sz="1400" dirty="0">
              <a:solidFill>
                <a:srgbClr val="C00000"/>
              </a:solidFill>
              <a:latin typeface="微软雅黑" pitchFamily="34" charset="-122"/>
              <a:ea typeface="微软雅黑" pitchFamily="34" charset="-122"/>
            </a:endParaRPr>
          </a:p>
        </p:txBody>
      </p:sp>
      <p:sp>
        <p:nvSpPr>
          <p:cNvPr id="20" name="矩形 19"/>
          <p:cNvSpPr/>
          <p:nvPr/>
        </p:nvSpPr>
        <p:spPr>
          <a:xfrm>
            <a:off x="358998" y="274095"/>
            <a:ext cx="4288353" cy="584775"/>
          </a:xfrm>
          <a:prstGeom prst="rect">
            <a:avLst/>
          </a:prstGeom>
        </p:spPr>
        <p:txBody>
          <a:bodyPr wrap="none">
            <a:spAutoFit/>
          </a:bodyPr>
          <a:lstStyle/>
          <a:p>
            <a:pPr lvl="0"/>
            <a:r>
              <a:rPr lang="zh-CN" altLang="en-US" sz="3200" dirty="0"/>
              <a:t>信息平台建设阶段规划</a:t>
            </a:r>
          </a:p>
        </p:txBody>
      </p:sp>
    </p:spTree>
    <p:extLst>
      <p:ext uri="{BB962C8B-B14F-4D97-AF65-F5344CB8AC3E}">
        <p14:creationId xmlns:p14="http://schemas.microsoft.com/office/powerpoint/2010/main" val="272136033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说明: founder"/>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6759968" y="217979"/>
            <a:ext cx="2152015" cy="301625"/>
          </a:xfrm>
          <a:prstGeom prst="rect">
            <a:avLst/>
          </a:prstGeom>
          <a:noFill/>
          <a:ln>
            <a:noFill/>
          </a:ln>
        </p:spPr>
      </p:pic>
      <p:grpSp>
        <p:nvGrpSpPr>
          <p:cNvPr id="234" name="组合 233"/>
          <p:cNvGrpSpPr/>
          <p:nvPr/>
        </p:nvGrpSpPr>
        <p:grpSpPr>
          <a:xfrm>
            <a:off x="193160" y="1412518"/>
            <a:ext cx="8784976" cy="1751974"/>
            <a:chOff x="193160" y="1412518"/>
            <a:chExt cx="8784976" cy="1751974"/>
          </a:xfrm>
        </p:grpSpPr>
        <p:sp>
          <p:nvSpPr>
            <p:cNvPr id="114" name="矩形 113"/>
            <p:cNvSpPr/>
            <p:nvPr/>
          </p:nvSpPr>
          <p:spPr>
            <a:xfrm>
              <a:off x="193160" y="1412518"/>
              <a:ext cx="1188000" cy="1188000"/>
            </a:xfrm>
            <a:prstGeom prst="rect">
              <a:avLst/>
            </a:prstGeom>
            <a:solidFill>
              <a:srgbClr val="E64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zh-CN" altLang="en-US" sz="2000" b="1" dirty="0">
                  <a:solidFill>
                    <a:schemeClr val="bg1"/>
                  </a:solidFill>
                  <a:latin typeface="微软雅黑" panose="020B0503020204020204" pitchFamily="34" charset="-122"/>
                  <a:ea typeface="微软雅黑" panose="020B0503020204020204" pitchFamily="34" charset="-122"/>
                </a:rPr>
                <a:t>业务</a:t>
              </a:r>
              <a:endParaRPr lang="en-US" altLang="zh-CN" sz="2000" b="1" dirty="0">
                <a:solidFill>
                  <a:schemeClr val="bg1"/>
                </a:solidFill>
                <a:latin typeface="微软雅黑" panose="020B0503020204020204" pitchFamily="34" charset="-122"/>
                <a:ea typeface="微软雅黑" panose="020B0503020204020204" pitchFamily="34" charset="-122"/>
              </a:endParaRPr>
            </a:p>
            <a:p>
              <a:pPr marL="0" lvl="1" algn="ctr"/>
              <a:r>
                <a:rPr lang="zh-CN" altLang="en-US" sz="2000" b="1" dirty="0">
                  <a:solidFill>
                    <a:schemeClr val="bg1"/>
                  </a:solidFill>
                  <a:latin typeface="微软雅黑" panose="020B0503020204020204" pitchFamily="34" charset="-122"/>
                  <a:ea typeface="微软雅黑" panose="020B0503020204020204" pitchFamily="34" charset="-122"/>
                </a:rPr>
                <a:t>流程</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15" name="矩形 114"/>
            <p:cNvSpPr/>
            <p:nvPr/>
          </p:nvSpPr>
          <p:spPr>
            <a:xfrm>
              <a:off x="1489304" y="1412518"/>
              <a:ext cx="1188000" cy="1188000"/>
            </a:xfrm>
            <a:prstGeom prst="rect">
              <a:avLst/>
            </a:prstGeom>
            <a:solidFill>
              <a:srgbClr val="E64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zh-CN" altLang="en-US" sz="2000" b="1" dirty="0">
                  <a:solidFill>
                    <a:schemeClr val="bg1"/>
                  </a:solidFill>
                  <a:latin typeface="微软雅黑" panose="020B0503020204020204" pitchFamily="34" charset="-122"/>
                  <a:ea typeface="微软雅黑" panose="020B0503020204020204" pitchFamily="34" charset="-122"/>
                </a:rPr>
                <a:t>定义</a:t>
              </a:r>
              <a:endParaRPr lang="en-US" altLang="zh-CN" sz="2000" b="1" dirty="0">
                <a:solidFill>
                  <a:schemeClr val="bg1"/>
                </a:solidFill>
                <a:latin typeface="微软雅黑" panose="020B0503020204020204" pitchFamily="34" charset="-122"/>
                <a:ea typeface="微软雅黑" panose="020B0503020204020204" pitchFamily="34" charset="-122"/>
              </a:endParaRPr>
            </a:p>
            <a:p>
              <a:pPr marL="0" lvl="1" algn="ctr"/>
              <a:r>
                <a:rPr lang="zh-CN" altLang="en-US" sz="2000" b="1" dirty="0">
                  <a:solidFill>
                    <a:schemeClr val="bg1"/>
                  </a:solidFill>
                  <a:latin typeface="微软雅黑" panose="020B0503020204020204" pitchFamily="34" charset="-122"/>
                  <a:ea typeface="微软雅黑" panose="020B0503020204020204" pitchFamily="34" charset="-122"/>
                </a:rPr>
                <a:t>集成</a:t>
              </a:r>
              <a:endParaRPr lang="en-US" altLang="zh-CN" sz="2000" b="1" dirty="0">
                <a:solidFill>
                  <a:schemeClr val="bg1"/>
                </a:solidFill>
                <a:latin typeface="微软雅黑" panose="020B0503020204020204" pitchFamily="34" charset="-122"/>
                <a:ea typeface="微软雅黑" panose="020B0503020204020204" pitchFamily="34" charset="-122"/>
              </a:endParaRPr>
            </a:p>
            <a:p>
              <a:pPr marL="0" lvl="1" algn="ctr"/>
              <a:r>
                <a:rPr lang="zh-CN" altLang="en-US" sz="2000" b="1" dirty="0">
                  <a:solidFill>
                    <a:schemeClr val="bg1"/>
                  </a:solidFill>
                  <a:latin typeface="微软雅黑" panose="020B0503020204020204" pitchFamily="34" charset="-122"/>
                  <a:ea typeface="微软雅黑" panose="020B0503020204020204" pitchFamily="34" charset="-122"/>
                </a:rPr>
                <a:t>规范</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16" name="矩形 115"/>
            <p:cNvSpPr/>
            <p:nvPr/>
          </p:nvSpPr>
          <p:spPr>
            <a:xfrm>
              <a:off x="7790136" y="1412518"/>
              <a:ext cx="1188000" cy="1188000"/>
            </a:xfrm>
            <a:prstGeom prst="rect">
              <a:avLst/>
            </a:prstGeom>
            <a:solidFill>
              <a:srgbClr val="E64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r"/>
              <a:r>
                <a:rPr lang="en-US" altLang="zh-CN" sz="3600" b="1" dirty="0">
                  <a:solidFill>
                    <a:schemeClr val="bg1"/>
                  </a:solidFill>
                  <a:latin typeface="微软雅黑" panose="020B0503020204020204" pitchFamily="34" charset="-122"/>
                  <a:ea typeface="微软雅黑" panose="020B0503020204020204" pitchFamily="34" charset="-122"/>
                </a:rPr>
                <a:t>21</a:t>
              </a:r>
            </a:p>
            <a:p>
              <a:pPr marL="0" lvl="1" algn="r"/>
              <a:r>
                <a:rPr lang="en-US" altLang="zh-CN" sz="1200" b="1" dirty="0">
                  <a:solidFill>
                    <a:schemeClr val="bg1"/>
                  </a:solidFill>
                  <a:latin typeface="微软雅黑" panose="020B0503020204020204" pitchFamily="34" charset="-122"/>
                  <a:ea typeface="微软雅黑" panose="020B0503020204020204" pitchFamily="34" charset="-122"/>
                </a:rPr>
                <a:t>IHE</a:t>
              </a:r>
              <a:r>
                <a:rPr lang="zh-CN" altLang="en-US" sz="1200" b="1" dirty="0">
                  <a:solidFill>
                    <a:schemeClr val="bg1"/>
                  </a:solidFill>
                  <a:latin typeface="微软雅黑" panose="020B0503020204020204" pitchFamily="34" charset="-122"/>
                  <a:ea typeface="微软雅黑" panose="020B0503020204020204" pitchFamily="34" charset="-122"/>
                </a:rPr>
                <a:t>集成规范</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18" name="任意多边形 117"/>
            <p:cNvSpPr/>
            <p:nvPr/>
          </p:nvSpPr>
          <p:spPr>
            <a:xfrm>
              <a:off x="2784747" y="1412518"/>
              <a:ext cx="4896544" cy="1188000"/>
            </a:xfrm>
            <a:custGeom>
              <a:avLst/>
              <a:gdLst>
                <a:gd name="connsiteX0" fmla="*/ 0 w 4896544"/>
                <a:gd name="connsiteY0" fmla="*/ 0 h 1204957"/>
                <a:gd name="connsiteX1" fmla="*/ 4896544 w 4896544"/>
                <a:gd name="connsiteY1" fmla="*/ 0 h 1204957"/>
                <a:gd name="connsiteX2" fmla="*/ 4896544 w 4896544"/>
                <a:gd name="connsiteY2" fmla="*/ 1204957 h 1204957"/>
                <a:gd name="connsiteX3" fmla="*/ 0 w 4896544"/>
                <a:gd name="connsiteY3" fmla="*/ 1204957 h 1204957"/>
                <a:gd name="connsiteX4" fmla="*/ 0 w 4896544"/>
                <a:gd name="connsiteY4" fmla="*/ 0 h 1204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96544" h="1204957">
                  <a:moveTo>
                    <a:pt x="0" y="0"/>
                  </a:moveTo>
                  <a:lnTo>
                    <a:pt x="4896544" y="0"/>
                  </a:lnTo>
                  <a:lnTo>
                    <a:pt x="4896544" y="1204957"/>
                  </a:lnTo>
                  <a:lnTo>
                    <a:pt x="0" y="1204957"/>
                  </a:lnTo>
                  <a:lnTo>
                    <a:pt x="0" y="0"/>
                  </a:lnTo>
                  <a:close/>
                </a:path>
              </a:pathLst>
            </a:custGeom>
            <a:solidFill>
              <a:srgbClr val="E64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119" name="组合 40"/>
            <p:cNvGrpSpPr/>
            <p:nvPr/>
          </p:nvGrpSpPr>
          <p:grpSpPr>
            <a:xfrm>
              <a:off x="2861265" y="1574517"/>
              <a:ext cx="1729325" cy="864001"/>
              <a:chOff x="2834640" y="5432424"/>
              <a:chExt cx="1729325" cy="864001"/>
            </a:xfrm>
            <a:solidFill>
              <a:sysClr val="window" lastClr="FFFFFF"/>
            </a:solidFill>
          </p:grpSpPr>
          <p:sp>
            <p:nvSpPr>
              <p:cNvPr id="120" name="矩形 119"/>
              <p:cNvSpPr/>
              <p:nvPr/>
            </p:nvSpPr>
            <p:spPr bwMode="gray">
              <a:xfrm>
                <a:off x="2835965" y="5432425"/>
                <a:ext cx="1728000" cy="864000"/>
              </a:xfrm>
              <a:prstGeom prst="rect">
                <a:avLst/>
              </a:prstGeom>
              <a:grpFill/>
              <a:ln w="12700" algn="ctr">
                <a:solidFill>
                  <a:srgbClr val="00B050"/>
                </a:solidFill>
                <a:miter lim="800000"/>
                <a:headEnd/>
                <a:tailEnd/>
              </a:ln>
              <a:effectLst>
                <a:outerShdw blurRad="50800" dist="38100" dir="2700000" algn="tl" rotWithShape="0">
                  <a:prstClr val="black">
                    <a:alpha val="40000"/>
                  </a:prstClr>
                </a:outerShdw>
              </a:effectLst>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21" name="流程图: 联系 120"/>
              <p:cNvSpPr/>
              <p:nvPr/>
            </p:nvSpPr>
            <p:spPr bwMode="gray">
              <a:xfrm>
                <a:off x="2914975" y="6056475"/>
                <a:ext cx="180000" cy="180000"/>
              </a:xfrm>
              <a:prstGeom prst="flowChartConnector">
                <a:avLst/>
              </a:prstGeom>
              <a:grpFill/>
              <a:ln w="22225" algn="ctr">
                <a:solidFill>
                  <a:srgbClr val="1F497D">
                    <a:lumMod val="40000"/>
                    <a:lumOff val="60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22" name="流程图: 联系 121"/>
              <p:cNvSpPr/>
              <p:nvPr/>
            </p:nvSpPr>
            <p:spPr bwMode="gray">
              <a:xfrm>
                <a:off x="3483975" y="6056475"/>
                <a:ext cx="180000" cy="180000"/>
              </a:xfrm>
              <a:prstGeom prst="flowChartConnector">
                <a:avLst/>
              </a:prstGeom>
              <a:grpFill/>
              <a:ln w="22225" algn="ctr">
                <a:solidFill>
                  <a:srgbClr val="0070C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23" name="流程图: 联系 122"/>
              <p:cNvSpPr/>
              <p:nvPr/>
            </p:nvSpPr>
            <p:spPr bwMode="gray">
              <a:xfrm>
                <a:off x="3768475" y="6056475"/>
                <a:ext cx="180000" cy="180000"/>
              </a:xfrm>
              <a:prstGeom prst="flowChartConnector">
                <a:avLst/>
              </a:prstGeom>
              <a:grpFill/>
              <a:ln w="22225" algn="ctr">
                <a:solidFill>
                  <a:srgbClr val="C0000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24" name="流程图: 联系 123"/>
              <p:cNvSpPr/>
              <p:nvPr/>
            </p:nvSpPr>
            <p:spPr bwMode="gray">
              <a:xfrm>
                <a:off x="3199475" y="6056475"/>
                <a:ext cx="180000" cy="180000"/>
              </a:xfrm>
              <a:prstGeom prst="flowChartConnector">
                <a:avLst/>
              </a:prstGeom>
              <a:grpFill/>
              <a:ln w="22225" algn="ctr">
                <a:solidFill>
                  <a:srgbClr val="1F497D">
                    <a:lumMod val="75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25" name="流程图: 联系 124"/>
              <p:cNvSpPr/>
              <p:nvPr/>
            </p:nvSpPr>
            <p:spPr bwMode="gray">
              <a:xfrm>
                <a:off x="3483975" y="5775370"/>
                <a:ext cx="180000" cy="180000"/>
              </a:xfrm>
              <a:prstGeom prst="flowChartConnector">
                <a:avLst/>
              </a:prstGeom>
              <a:grpFill/>
              <a:ln w="22225" algn="ctr">
                <a:solidFill>
                  <a:srgbClr val="FFFF0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26" name="流程图: 联系 125"/>
              <p:cNvSpPr/>
              <p:nvPr/>
            </p:nvSpPr>
            <p:spPr bwMode="gray">
              <a:xfrm>
                <a:off x="3199475" y="5775370"/>
                <a:ext cx="180000" cy="180000"/>
              </a:xfrm>
              <a:prstGeom prst="flowChartConnector">
                <a:avLst/>
              </a:prstGeom>
              <a:grpFill/>
              <a:ln w="22225" algn="ctr">
                <a:solidFill>
                  <a:srgbClr val="00B05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27" name="流程图: 联系 126"/>
              <p:cNvSpPr/>
              <p:nvPr/>
            </p:nvSpPr>
            <p:spPr bwMode="gray">
              <a:xfrm rot="10800000">
                <a:off x="3768475" y="5775369"/>
                <a:ext cx="180000" cy="180000"/>
              </a:xfrm>
              <a:prstGeom prst="flowChartConnector">
                <a:avLst/>
              </a:prstGeom>
              <a:grpFill/>
              <a:ln w="22225" algn="ctr">
                <a:solidFill>
                  <a:srgbClr val="1F497D">
                    <a:lumMod val="40000"/>
                    <a:lumOff val="60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28" name="流程图: 联系 127"/>
              <p:cNvSpPr/>
              <p:nvPr/>
            </p:nvSpPr>
            <p:spPr bwMode="gray">
              <a:xfrm rot="10800000">
                <a:off x="3773774" y="5494264"/>
                <a:ext cx="180000" cy="180000"/>
              </a:xfrm>
              <a:prstGeom prst="flowChartConnector">
                <a:avLst/>
              </a:prstGeom>
              <a:grpFill/>
              <a:ln w="22225" algn="ctr">
                <a:solidFill>
                  <a:srgbClr val="4F81BD">
                    <a:lumMod val="75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29" name="流程图: 联系 128"/>
              <p:cNvSpPr/>
              <p:nvPr/>
            </p:nvSpPr>
            <p:spPr bwMode="gray">
              <a:xfrm rot="10800000">
                <a:off x="3491925" y="5494264"/>
                <a:ext cx="180000" cy="180000"/>
              </a:xfrm>
              <a:prstGeom prst="flowChartConnector">
                <a:avLst/>
              </a:prstGeom>
              <a:grpFill/>
              <a:ln w="22225" algn="ctr">
                <a:solidFill>
                  <a:srgbClr val="00B0F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30" name="流程图: 联系 129"/>
              <p:cNvSpPr/>
              <p:nvPr/>
            </p:nvSpPr>
            <p:spPr bwMode="gray">
              <a:xfrm rot="5400000">
                <a:off x="3210076" y="5494264"/>
                <a:ext cx="180000" cy="180000"/>
              </a:xfrm>
              <a:prstGeom prst="flowChartConnector">
                <a:avLst/>
              </a:prstGeom>
              <a:grpFill/>
              <a:ln w="22225" algn="ctr">
                <a:solidFill>
                  <a:srgbClr val="1F497D">
                    <a:lumMod val="40000"/>
                    <a:lumOff val="60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31" name="流程图: 联系 130"/>
              <p:cNvSpPr/>
              <p:nvPr/>
            </p:nvSpPr>
            <p:spPr bwMode="gray">
              <a:xfrm rot="5400000">
                <a:off x="2914975" y="5494264"/>
                <a:ext cx="180000" cy="180000"/>
              </a:xfrm>
              <a:prstGeom prst="flowChartConnector">
                <a:avLst/>
              </a:prstGeom>
              <a:grpFill/>
              <a:ln w="22225" algn="ctr">
                <a:solidFill>
                  <a:srgbClr val="4F81BD">
                    <a:lumMod val="75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32" name="流程图: 联系 131"/>
              <p:cNvSpPr/>
              <p:nvPr/>
            </p:nvSpPr>
            <p:spPr bwMode="gray">
              <a:xfrm rot="5400000">
                <a:off x="2914975" y="5775370"/>
                <a:ext cx="180000" cy="180000"/>
              </a:xfrm>
              <a:prstGeom prst="flowChartConnector">
                <a:avLst/>
              </a:prstGeom>
              <a:grpFill/>
              <a:ln w="22225" algn="ctr">
                <a:solidFill>
                  <a:srgbClr val="00B0F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33" name="流程图: 联系 132"/>
              <p:cNvSpPr/>
              <p:nvPr/>
            </p:nvSpPr>
            <p:spPr bwMode="gray">
              <a:xfrm>
                <a:off x="4337474" y="5494264"/>
                <a:ext cx="180000" cy="180000"/>
              </a:xfrm>
              <a:prstGeom prst="flowChartConnector">
                <a:avLst/>
              </a:prstGeom>
              <a:grpFill/>
              <a:ln w="22225" algn="ctr">
                <a:solidFill>
                  <a:srgbClr val="00B0F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34" name="流程图: 联系 133"/>
              <p:cNvSpPr/>
              <p:nvPr/>
            </p:nvSpPr>
            <p:spPr bwMode="gray">
              <a:xfrm>
                <a:off x="4337474" y="5775370"/>
                <a:ext cx="180000" cy="180000"/>
              </a:xfrm>
              <a:prstGeom prst="flowChartConnector">
                <a:avLst/>
              </a:prstGeom>
              <a:grpFill/>
              <a:ln w="22225" algn="ctr">
                <a:solidFill>
                  <a:srgbClr val="C0000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35" name="流程图: 联系 134"/>
              <p:cNvSpPr/>
              <p:nvPr/>
            </p:nvSpPr>
            <p:spPr bwMode="gray">
              <a:xfrm>
                <a:off x="4052975" y="5775370"/>
                <a:ext cx="180000" cy="180000"/>
              </a:xfrm>
              <a:prstGeom prst="flowChartConnector">
                <a:avLst/>
              </a:prstGeom>
              <a:grpFill/>
              <a:ln w="22225" algn="ctr">
                <a:solidFill>
                  <a:srgbClr val="FFFF0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36" name="流程图: 联系 135"/>
              <p:cNvSpPr/>
              <p:nvPr/>
            </p:nvSpPr>
            <p:spPr bwMode="gray">
              <a:xfrm>
                <a:off x="4055623" y="5494264"/>
                <a:ext cx="180000" cy="180000"/>
              </a:xfrm>
              <a:prstGeom prst="flowChartConnector">
                <a:avLst/>
              </a:prstGeom>
              <a:grpFill/>
              <a:ln w="22225" algn="ctr">
                <a:solidFill>
                  <a:sysClr val="windowText" lastClr="00000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37" name="流程图: 联系 136"/>
              <p:cNvSpPr/>
              <p:nvPr/>
            </p:nvSpPr>
            <p:spPr bwMode="gray">
              <a:xfrm>
                <a:off x="4052975" y="6056475"/>
                <a:ext cx="180000" cy="180000"/>
              </a:xfrm>
              <a:prstGeom prst="flowChartConnector">
                <a:avLst/>
              </a:prstGeom>
              <a:grpFill/>
              <a:ln w="22225" algn="ctr">
                <a:solidFill>
                  <a:srgbClr val="C0000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38" name="流程图: 联系 137"/>
              <p:cNvSpPr/>
              <p:nvPr/>
            </p:nvSpPr>
            <p:spPr bwMode="gray">
              <a:xfrm>
                <a:off x="4337474" y="6056475"/>
                <a:ext cx="180000" cy="180000"/>
              </a:xfrm>
              <a:prstGeom prst="flowChartConnector">
                <a:avLst/>
              </a:prstGeom>
              <a:grpFill/>
              <a:ln w="22225" algn="ctr">
                <a:solidFill>
                  <a:srgbClr val="FFCC66"/>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cxnSp>
            <p:nvCxnSpPr>
              <p:cNvPr id="139" name="直接连接符 138"/>
              <p:cNvCxnSpPr/>
              <p:nvPr/>
            </p:nvCxnSpPr>
            <p:spPr bwMode="auto">
              <a:xfrm rot="5400000">
                <a:off x="3294363" y="5583623"/>
                <a:ext cx="302396" cy="0"/>
              </a:xfrm>
              <a:prstGeom prst="line">
                <a:avLst/>
              </a:prstGeom>
              <a:grpFill/>
              <a:ln w="12700" cap="flat" cmpd="sng" algn="ctr">
                <a:solidFill>
                  <a:srgbClr val="00B050"/>
                </a:solidFill>
                <a:prstDash val="solid"/>
                <a:round/>
                <a:headEnd type="none" w="med" len="med"/>
                <a:tailEnd type="none" w="med" len="med"/>
              </a:ln>
              <a:effectLst/>
            </p:spPr>
          </p:cxnSp>
          <p:cxnSp>
            <p:nvCxnSpPr>
              <p:cNvPr id="140" name="直接连接符 139"/>
              <p:cNvCxnSpPr/>
              <p:nvPr/>
            </p:nvCxnSpPr>
            <p:spPr bwMode="auto">
              <a:xfrm>
                <a:off x="3153059" y="5745479"/>
                <a:ext cx="298800" cy="0"/>
              </a:xfrm>
              <a:prstGeom prst="line">
                <a:avLst/>
              </a:prstGeom>
              <a:grpFill/>
              <a:ln w="12700" cap="flat" cmpd="sng" algn="ctr">
                <a:solidFill>
                  <a:srgbClr val="00B050"/>
                </a:solidFill>
                <a:prstDash val="solid"/>
                <a:round/>
                <a:headEnd type="none" w="med" len="med"/>
                <a:tailEnd type="none" w="med" len="med"/>
              </a:ln>
              <a:effectLst/>
            </p:spPr>
          </p:cxnSp>
          <p:cxnSp>
            <p:nvCxnSpPr>
              <p:cNvPr id="141" name="直接连接符 140"/>
              <p:cNvCxnSpPr/>
              <p:nvPr/>
            </p:nvCxnSpPr>
            <p:spPr bwMode="auto">
              <a:xfrm rot="5400000">
                <a:off x="3017520" y="5882640"/>
                <a:ext cx="274320" cy="0"/>
              </a:xfrm>
              <a:prstGeom prst="line">
                <a:avLst/>
              </a:prstGeom>
              <a:grpFill/>
              <a:ln w="12700" cap="flat" cmpd="sng" algn="ctr">
                <a:solidFill>
                  <a:srgbClr val="00B050"/>
                </a:solidFill>
                <a:prstDash val="solid"/>
                <a:round/>
                <a:headEnd type="none" w="med" len="med"/>
                <a:tailEnd type="none" w="med" len="med"/>
              </a:ln>
              <a:effectLst/>
            </p:spPr>
          </p:cxnSp>
          <p:cxnSp>
            <p:nvCxnSpPr>
              <p:cNvPr id="142" name="直接连接符 141"/>
              <p:cNvCxnSpPr/>
              <p:nvPr/>
            </p:nvCxnSpPr>
            <p:spPr bwMode="auto">
              <a:xfrm>
                <a:off x="2834640" y="6027420"/>
                <a:ext cx="327660" cy="0"/>
              </a:xfrm>
              <a:prstGeom prst="line">
                <a:avLst/>
              </a:prstGeom>
              <a:grpFill/>
              <a:ln w="12700" cap="flat" cmpd="sng" algn="ctr">
                <a:solidFill>
                  <a:srgbClr val="00B050"/>
                </a:solidFill>
                <a:prstDash val="solid"/>
                <a:round/>
                <a:headEnd type="none" w="med" len="med"/>
                <a:tailEnd type="none" w="med" len="med"/>
              </a:ln>
              <a:effectLst/>
            </p:spPr>
          </p:cxnSp>
          <p:cxnSp>
            <p:nvCxnSpPr>
              <p:cNvPr id="143" name="直接连接符 142"/>
              <p:cNvCxnSpPr/>
              <p:nvPr/>
            </p:nvCxnSpPr>
            <p:spPr bwMode="auto">
              <a:xfrm>
                <a:off x="3436620" y="5745480"/>
                <a:ext cx="298800" cy="0"/>
              </a:xfrm>
              <a:prstGeom prst="line">
                <a:avLst/>
              </a:prstGeom>
              <a:grpFill/>
              <a:ln w="12700" cap="flat" cmpd="sng" algn="ctr">
                <a:solidFill>
                  <a:srgbClr val="00B050"/>
                </a:solidFill>
                <a:prstDash val="solid"/>
                <a:round/>
                <a:headEnd type="none" w="med" len="med"/>
                <a:tailEnd type="none" w="med" len="med"/>
              </a:ln>
              <a:effectLst/>
            </p:spPr>
          </p:cxnSp>
          <p:cxnSp>
            <p:nvCxnSpPr>
              <p:cNvPr id="144" name="直接连接符 143"/>
              <p:cNvCxnSpPr/>
              <p:nvPr/>
            </p:nvCxnSpPr>
            <p:spPr bwMode="auto">
              <a:xfrm rot="5400000">
                <a:off x="3589020" y="5882640"/>
                <a:ext cx="274320" cy="0"/>
              </a:xfrm>
              <a:prstGeom prst="line">
                <a:avLst/>
              </a:prstGeom>
              <a:grpFill/>
              <a:ln w="12700" cap="flat" cmpd="sng" algn="ctr">
                <a:solidFill>
                  <a:srgbClr val="00B050"/>
                </a:solidFill>
                <a:prstDash val="solid"/>
                <a:round/>
                <a:headEnd type="none" w="med" len="med"/>
                <a:tailEnd type="none" w="med" len="med"/>
              </a:ln>
              <a:effectLst/>
            </p:spPr>
          </p:cxnSp>
          <p:cxnSp>
            <p:nvCxnSpPr>
              <p:cNvPr id="145" name="直接连接符 144"/>
              <p:cNvCxnSpPr/>
              <p:nvPr/>
            </p:nvCxnSpPr>
            <p:spPr bwMode="auto">
              <a:xfrm>
                <a:off x="3710940" y="6027420"/>
                <a:ext cx="306000" cy="0"/>
              </a:xfrm>
              <a:prstGeom prst="line">
                <a:avLst/>
              </a:prstGeom>
              <a:grpFill/>
              <a:ln w="12700" cap="flat" cmpd="sng" algn="ctr">
                <a:solidFill>
                  <a:srgbClr val="00B050"/>
                </a:solidFill>
                <a:prstDash val="solid"/>
                <a:round/>
                <a:headEnd type="none" w="med" len="med"/>
                <a:tailEnd type="none" w="med" len="med"/>
              </a:ln>
              <a:effectLst/>
            </p:spPr>
          </p:cxnSp>
          <p:cxnSp>
            <p:nvCxnSpPr>
              <p:cNvPr id="146" name="直接连接符 145"/>
              <p:cNvCxnSpPr/>
              <p:nvPr/>
            </p:nvCxnSpPr>
            <p:spPr bwMode="auto">
              <a:xfrm rot="5400000">
                <a:off x="3592513" y="5855652"/>
                <a:ext cx="846455" cy="0"/>
              </a:xfrm>
              <a:prstGeom prst="line">
                <a:avLst/>
              </a:prstGeom>
              <a:grpFill/>
              <a:ln w="12700" cap="flat" cmpd="sng" algn="ctr">
                <a:solidFill>
                  <a:srgbClr val="00B050"/>
                </a:solidFill>
                <a:prstDash val="solid"/>
                <a:round/>
                <a:headEnd type="none" w="med" len="med"/>
                <a:tailEnd type="none" w="med" len="med"/>
              </a:ln>
              <a:effectLst/>
            </p:spPr>
          </p:cxnSp>
        </p:grpSp>
        <p:grpSp>
          <p:nvGrpSpPr>
            <p:cNvPr id="187" name="组合 109"/>
            <p:cNvGrpSpPr/>
            <p:nvPr/>
          </p:nvGrpSpPr>
          <p:grpSpPr>
            <a:xfrm>
              <a:off x="844412" y="2729550"/>
              <a:ext cx="8038188" cy="434942"/>
              <a:chOff x="912652" y="4384730"/>
              <a:chExt cx="8038188" cy="628446"/>
            </a:xfrm>
          </p:grpSpPr>
          <p:sp>
            <p:nvSpPr>
              <p:cNvPr id="188" name="下箭头 187"/>
              <p:cNvSpPr/>
              <p:nvPr/>
            </p:nvSpPr>
            <p:spPr>
              <a:xfrm>
                <a:off x="912652" y="4384730"/>
                <a:ext cx="1080120" cy="628446"/>
              </a:xfrm>
              <a:prstGeom prst="downArrow">
                <a:avLst/>
              </a:prstGeom>
              <a:solidFill>
                <a:srgbClr val="E64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9" name="下箭头 188"/>
              <p:cNvSpPr/>
              <p:nvPr/>
            </p:nvSpPr>
            <p:spPr>
              <a:xfrm>
                <a:off x="4653972" y="4384730"/>
                <a:ext cx="1080120" cy="628446"/>
              </a:xfrm>
              <a:prstGeom prst="downArrow">
                <a:avLst/>
              </a:prstGeom>
              <a:solidFill>
                <a:srgbClr val="E64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0" name="下箭头 189"/>
              <p:cNvSpPr/>
              <p:nvPr/>
            </p:nvSpPr>
            <p:spPr>
              <a:xfrm>
                <a:off x="7870720" y="4384730"/>
                <a:ext cx="1080120" cy="628446"/>
              </a:xfrm>
              <a:prstGeom prst="downArrow">
                <a:avLst/>
              </a:prstGeom>
              <a:solidFill>
                <a:srgbClr val="E64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22" name="矩形 221"/>
            <p:cNvSpPr/>
            <p:nvPr/>
          </p:nvSpPr>
          <p:spPr>
            <a:xfrm>
              <a:off x="4681183" y="1569492"/>
              <a:ext cx="3029803" cy="954107"/>
            </a:xfrm>
            <a:prstGeom prst="rect">
              <a:avLst/>
            </a:prstGeom>
          </p:spPr>
          <p:txBody>
            <a:bodyPr wrap="square">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在统一数据标准与信息模型标准的基础上，提供统一的业务流程集成规范，以实现不同系统之间的信息交流与协同</a:t>
              </a:r>
              <a:r>
                <a:rPr lang="zh-CN" altLang="en-US" sz="1400" dirty="0" smtClean="0">
                  <a:solidFill>
                    <a:schemeClr val="bg1"/>
                  </a:solidFill>
                  <a:latin typeface="微软雅黑" panose="020B0503020204020204" pitchFamily="34" charset="-122"/>
                  <a:ea typeface="微软雅黑" panose="020B0503020204020204" pitchFamily="34" charset="-122"/>
                </a:rPr>
                <a:t>工作。</a:t>
              </a:r>
              <a:endParaRPr lang="en-US" altLang="zh-CN" sz="1400" dirty="0">
                <a:solidFill>
                  <a:schemeClr val="bg1"/>
                </a:solidFill>
                <a:latin typeface="微软雅黑" panose="020B0503020204020204" pitchFamily="34" charset="-122"/>
                <a:ea typeface="微软雅黑" panose="020B0503020204020204" pitchFamily="34" charset="-122"/>
              </a:endParaRPr>
            </a:p>
          </p:txBody>
        </p:sp>
      </p:grpSp>
      <p:grpSp>
        <p:nvGrpSpPr>
          <p:cNvPr id="233" name="组合 232"/>
          <p:cNvGrpSpPr/>
          <p:nvPr/>
        </p:nvGrpSpPr>
        <p:grpSpPr>
          <a:xfrm>
            <a:off x="193160" y="3263796"/>
            <a:ext cx="8784976" cy="1729495"/>
            <a:chOff x="193160" y="3372980"/>
            <a:chExt cx="8784976" cy="1729495"/>
          </a:xfrm>
        </p:grpSpPr>
        <p:sp>
          <p:nvSpPr>
            <p:cNvPr id="182" name="矩形 181"/>
            <p:cNvSpPr/>
            <p:nvPr/>
          </p:nvSpPr>
          <p:spPr>
            <a:xfrm>
              <a:off x="1502872" y="3372980"/>
              <a:ext cx="1188000" cy="1188000"/>
            </a:xfrm>
            <a:prstGeom prst="rect">
              <a:avLst/>
            </a:prstGeom>
            <a:solidFill>
              <a:srgbClr val="FCB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zh-CN" altLang="en-US" sz="2000" b="1" dirty="0">
                  <a:solidFill>
                    <a:schemeClr val="bg1"/>
                  </a:solidFill>
                  <a:latin typeface="微软雅黑" panose="020B0503020204020204" pitchFamily="34" charset="-122"/>
                  <a:ea typeface="微软雅黑" panose="020B0503020204020204" pitchFamily="34" charset="-122"/>
                </a:rPr>
                <a:t>定义</a:t>
              </a:r>
              <a:endParaRPr lang="en-US" altLang="zh-CN" sz="2000" b="1" dirty="0">
                <a:solidFill>
                  <a:schemeClr val="bg1"/>
                </a:solidFill>
                <a:latin typeface="微软雅黑" panose="020B0503020204020204" pitchFamily="34" charset="-122"/>
                <a:ea typeface="微软雅黑" panose="020B0503020204020204" pitchFamily="34" charset="-122"/>
              </a:endParaRPr>
            </a:p>
            <a:p>
              <a:pPr marL="0" lvl="1" algn="ctr"/>
              <a:r>
                <a:rPr lang="zh-CN" altLang="en-US" sz="2000" b="1" dirty="0">
                  <a:solidFill>
                    <a:schemeClr val="bg1"/>
                  </a:solidFill>
                  <a:latin typeface="微软雅黑" panose="020B0503020204020204" pitchFamily="34" charset="-122"/>
                  <a:ea typeface="微软雅黑" panose="020B0503020204020204" pitchFamily="34" charset="-122"/>
                </a:rPr>
                <a:t>信息</a:t>
              </a:r>
              <a:endParaRPr lang="en-US" altLang="zh-CN" sz="2000" b="1" dirty="0">
                <a:solidFill>
                  <a:schemeClr val="bg1"/>
                </a:solidFill>
                <a:latin typeface="微软雅黑" panose="020B0503020204020204" pitchFamily="34" charset="-122"/>
                <a:ea typeface="微软雅黑" panose="020B0503020204020204" pitchFamily="34" charset="-122"/>
              </a:endParaRPr>
            </a:p>
            <a:p>
              <a:pPr marL="0" lvl="1" algn="ctr"/>
              <a:r>
                <a:rPr lang="zh-CN" altLang="en-US" sz="2000" b="1" dirty="0">
                  <a:solidFill>
                    <a:schemeClr val="bg1"/>
                  </a:solidFill>
                  <a:latin typeface="微软雅黑" panose="020B0503020204020204" pitchFamily="34" charset="-122"/>
                  <a:ea typeface="微软雅黑" panose="020B0503020204020204" pitchFamily="34" charset="-122"/>
                </a:rPr>
                <a:t>表达</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83" name="矩形 182"/>
            <p:cNvSpPr/>
            <p:nvPr/>
          </p:nvSpPr>
          <p:spPr>
            <a:xfrm>
              <a:off x="7790136" y="3372980"/>
              <a:ext cx="1188000" cy="1188000"/>
            </a:xfrm>
            <a:prstGeom prst="rect">
              <a:avLst/>
            </a:prstGeom>
            <a:solidFill>
              <a:srgbClr val="FCB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r">
                <a:lnSpc>
                  <a:spcPct val="90000"/>
                </a:lnSpc>
                <a:spcAft>
                  <a:spcPct val="15000"/>
                </a:spcAft>
              </a:pPr>
              <a:r>
                <a:rPr lang="en-US" altLang="zh-CN" sz="3600" b="1" dirty="0">
                  <a:solidFill>
                    <a:schemeClr val="bg1"/>
                  </a:solidFill>
                  <a:latin typeface="微软雅黑" panose="020B0503020204020204" pitchFamily="34" charset="-122"/>
                  <a:ea typeface="微软雅黑" panose="020B0503020204020204" pitchFamily="34" charset="-122"/>
                </a:rPr>
                <a:t>105</a:t>
              </a:r>
            </a:p>
            <a:p>
              <a:pPr marL="171450" lvl="1" indent="-171450" algn="r">
                <a:lnSpc>
                  <a:spcPct val="90000"/>
                </a:lnSpc>
                <a:spcAft>
                  <a:spcPct val="15000"/>
                </a:spcAft>
                <a:buFont typeface="Arial" panose="020B0604020202020204" pitchFamily="34" charset="0"/>
                <a:buChar char="•"/>
              </a:pPr>
              <a:r>
                <a:rPr lang="en-US" altLang="zh-CN" sz="1200" dirty="0">
                  <a:solidFill>
                    <a:prstClr val="white"/>
                  </a:solidFill>
                  <a:latin typeface="微软雅黑" panose="020B0503020204020204" pitchFamily="34" charset="-122"/>
                  <a:ea typeface="微软雅黑" panose="020B0503020204020204" pitchFamily="34" charset="-122"/>
                </a:rPr>
                <a:t>RIM</a:t>
              </a:r>
              <a:r>
                <a:rPr lang="zh-CN" altLang="en-US" sz="1200" dirty="0">
                  <a:solidFill>
                    <a:prstClr val="white"/>
                  </a:solidFill>
                  <a:latin typeface="微软雅黑" panose="020B0503020204020204" pitchFamily="34" charset="-122"/>
                  <a:ea typeface="微软雅黑" panose="020B0503020204020204" pitchFamily="34" charset="-122"/>
                </a:rPr>
                <a:t>模型</a:t>
              </a:r>
              <a:endParaRPr lang="en-US" altLang="zh-CN" sz="1200" dirty="0">
                <a:solidFill>
                  <a:prstClr val="white"/>
                </a:solidFill>
                <a:latin typeface="微软雅黑" panose="020B0503020204020204" pitchFamily="34" charset="-122"/>
                <a:ea typeface="微软雅黑" panose="020B0503020204020204" pitchFamily="34" charset="-122"/>
              </a:endParaRPr>
            </a:p>
            <a:p>
              <a:pPr marL="171450" lvl="1" indent="-171450" algn="r">
                <a:lnSpc>
                  <a:spcPct val="90000"/>
                </a:lnSpc>
                <a:spcAft>
                  <a:spcPct val="15000"/>
                </a:spcAft>
                <a:buFont typeface="Arial" panose="020B0604020202020204" pitchFamily="34" charset="0"/>
                <a:buChar char="•"/>
              </a:pPr>
              <a:r>
                <a:rPr lang="en-US" altLang="zh-CN" sz="1200" dirty="0">
                  <a:solidFill>
                    <a:prstClr val="white"/>
                  </a:solidFill>
                  <a:latin typeface="微软雅黑" panose="020B0503020204020204" pitchFamily="34" charset="-122"/>
                  <a:ea typeface="微软雅黑" panose="020B0503020204020204" pitchFamily="34" charset="-122"/>
                </a:rPr>
                <a:t>CDA</a:t>
              </a:r>
              <a:r>
                <a:rPr lang="zh-CN" altLang="en-US" sz="1200" dirty="0">
                  <a:solidFill>
                    <a:prstClr val="white"/>
                  </a:solidFill>
                  <a:latin typeface="微软雅黑" panose="020B0503020204020204" pitchFamily="34" charset="-122"/>
                  <a:ea typeface="微软雅黑" panose="020B0503020204020204" pitchFamily="34" charset="-122"/>
                </a:rPr>
                <a:t>临床文档架构</a:t>
              </a:r>
              <a:endParaRPr lang="en-US" altLang="zh-CN" sz="1200" dirty="0">
                <a:solidFill>
                  <a:prstClr val="white"/>
                </a:solidFill>
                <a:latin typeface="微软雅黑" panose="020B0503020204020204" pitchFamily="34" charset="-122"/>
                <a:ea typeface="微软雅黑" panose="020B0503020204020204" pitchFamily="34" charset="-122"/>
              </a:endParaRPr>
            </a:p>
          </p:txBody>
        </p:sp>
        <p:sp>
          <p:nvSpPr>
            <p:cNvPr id="184" name="任意多边形 183"/>
            <p:cNvSpPr/>
            <p:nvPr/>
          </p:nvSpPr>
          <p:spPr>
            <a:xfrm>
              <a:off x="2785448" y="3372980"/>
              <a:ext cx="4896544" cy="1204957"/>
            </a:xfrm>
            <a:custGeom>
              <a:avLst/>
              <a:gdLst>
                <a:gd name="connsiteX0" fmla="*/ 0 w 4896544"/>
                <a:gd name="connsiteY0" fmla="*/ 0 h 1204957"/>
                <a:gd name="connsiteX1" fmla="*/ 4896544 w 4896544"/>
                <a:gd name="connsiteY1" fmla="*/ 0 h 1204957"/>
                <a:gd name="connsiteX2" fmla="*/ 4896544 w 4896544"/>
                <a:gd name="connsiteY2" fmla="*/ 1204957 h 1204957"/>
                <a:gd name="connsiteX3" fmla="*/ 0 w 4896544"/>
                <a:gd name="connsiteY3" fmla="*/ 1204957 h 1204957"/>
                <a:gd name="connsiteX4" fmla="*/ 0 w 4896544"/>
                <a:gd name="connsiteY4" fmla="*/ 0 h 1204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96544" h="1204957">
                  <a:moveTo>
                    <a:pt x="0" y="0"/>
                  </a:moveTo>
                  <a:lnTo>
                    <a:pt x="4896544" y="0"/>
                  </a:lnTo>
                  <a:lnTo>
                    <a:pt x="4896544" y="1204957"/>
                  </a:lnTo>
                  <a:lnTo>
                    <a:pt x="0" y="1204957"/>
                  </a:lnTo>
                  <a:lnTo>
                    <a:pt x="0" y="0"/>
                  </a:lnTo>
                  <a:close/>
                </a:path>
              </a:pathLst>
            </a:custGeom>
            <a:solidFill>
              <a:srgbClr val="FCB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r">
                <a:lnSpc>
                  <a:spcPct val="90000"/>
                </a:lnSpc>
                <a:spcAft>
                  <a:spcPct val="15000"/>
                </a:spcAft>
                <a:defRPr/>
              </a:pPr>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185" name="矩形 184"/>
            <p:cNvSpPr/>
            <p:nvPr/>
          </p:nvSpPr>
          <p:spPr>
            <a:xfrm>
              <a:off x="193160" y="3372980"/>
              <a:ext cx="1188000" cy="1188000"/>
            </a:xfrm>
            <a:prstGeom prst="rect">
              <a:avLst/>
            </a:prstGeom>
            <a:solidFill>
              <a:srgbClr val="FCB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zh-CN" altLang="en-US" sz="2000" b="1" dirty="0">
                  <a:solidFill>
                    <a:schemeClr val="bg1"/>
                  </a:solidFill>
                  <a:latin typeface="微软雅黑" panose="020B0503020204020204" pitchFamily="34" charset="-122"/>
                  <a:ea typeface="微软雅黑" panose="020B0503020204020204" pitchFamily="34" charset="-122"/>
                </a:rPr>
                <a:t>信息</a:t>
              </a:r>
              <a:endParaRPr lang="en-US" altLang="zh-CN" sz="2000" b="1" dirty="0">
                <a:solidFill>
                  <a:schemeClr val="bg1"/>
                </a:solidFill>
                <a:latin typeface="微软雅黑" panose="020B0503020204020204" pitchFamily="34" charset="-122"/>
                <a:ea typeface="微软雅黑" panose="020B0503020204020204" pitchFamily="34" charset="-122"/>
              </a:endParaRPr>
            </a:p>
            <a:p>
              <a:pPr marL="0" lvl="1" algn="ctr"/>
              <a:r>
                <a:rPr lang="zh-CN" altLang="en-US" sz="2000" b="1" dirty="0">
                  <a:solidFill>
                    <a:schemeClr val="bg1"/>
                  </a:solidFill>
                  <a:latin typeface="微软雅黑" panose="020B0503020204020204" pitchFamily="34" charset="-122"/>
                  <a:ea typeface="微软雅黑" panose="020B0503020204020204" pitchFamily="34" charset="-122"/>
                </a:rPr>
                <a:t>交互</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186" name="组合 108"/>
            <p:cNvGrpSpPr/>
            <p:nvPr/>
          </p:nvGrpSpPr>
          <p:grpSpPr>
            <a:xfrm>
              <a:off x="2843810" y="3427572"/>
              <a:ext cx="1828761" cy="1024452"/>
              <a:chOff x="2239183" y="2564905"/>
              <a:chExt cx="1828761" cy="1024452"/>
            </a:xfrm>
          </p:grpSpPr>
          <p:grpSp>
            <p:nvGrpSpPr>
              <p:cNvPr id="191" name="组合 113"/>
              <p:cNvGrpSpPr/>
              <p:nvPr/>
            </p:nvGrpSpPr>
            <p:grpSpPr>
              <a:xfrm rot="16200000">
                <a:off x="2987904" y="2708905"/>
                <a:ext cx="576000" cy="288000"/>
                <a:chOff x="1935608" y="3617451"/>
                <a:chExt cx="576000" cy="288000"/>
              </a:xfrm>
              <a:effectLst>
                <a:outerShdw blurRad="50800" dist="38100" dir="2700000" algn="tl" rotWithShape="0">
                  <a:prstClr val="black">
                    <a:alpha val="40000"/>
                  </a:prstClr>
                </a:outerShdw>
              </a:effectLst>
            </p:grpSpPr>
            <p:sp>
              <p:nvSpPr>
                <p:cNvPr id="219" name="矩形 218"/>
                <p:cNvSpPr/>
                <p:nvPr/>
              </p:nvSpPr>
              <p:spPr bwMode="gray">
                <a:xfrm>
                  <a:off x="1935608" y="3617451"/>
                  <a:ext cx="576000" cy="288000"/>
                </a:xfrm>
                <a:prstGeom prst="rect">
                  <a:avLst/>
                </a:prstGeom>
                <a:solidFill>
                  <a:sysClr val="window" lastClr="FFFFFF"/>
                </a:solidFill>
                <a:ln w="15875" algn="ctr">
                  <a:solidFill>
                    <a:srgbClr val="00B05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220" name="流程图: 联系 219"/>
                <p:cNvSpPr/>
                <p:nvPr/>
              </p:nvSpPr>
              <p:spPr bwMode="gray">
                <a:xfrm>
                  <a:off x="2008898" y="3676301"/>
                  <a:ext cx="180000" cy="180000"/>
                </a:xfrm>
                <a:prstGeom prst="flowChartConnector">
                  <a:avLst/>
                </a:prstGeom>
                <a:noFill/>
                <a:ln w="22225" algn="ctr">
                  <a:solidFill>
                    <a:srgbClr val="00B05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221" name="流程图: 联系 220"/>
                <p:cNvSpPr/>
                <p:nvPr/>
              </p:nvSpPr>
              <p:spPr bwMode="gray">
                <a:xfrm>
                  <a:off x="2272734" y="3676301"/>
                  <a:ext cx="180000" cy="180000"/>
                </a:xfrm>
                <a:prstGeom prst="flowChartConnector">
                  <a:avLst/>
                </a:prstGeom>
                <a:noFill/>
                <a:ln w="22225" algn="ctr">
                  <a:solidFill>
                    <a:srgbClr val="4F81BD">
                      <a:lumMod val="75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grpSp>
          <p:grpSp>
            <p:nvGrpSpPr>
              <p:cNvPr id="192" name="组合 114"/>
              <p:cNvGrpSpPr/>
              <p:nvPr/>
            </p:nvGrpSpPr>
            <p:grpSpPr>
              <a:xfrm>
                <a:off x="2267808" y="2996952"/>
                <a:ext cx="1152000" cy="592405"/>
                <a:chOff x="4234068" y="5090419"/>
                <a:chExt cx="1152000" cy="592405"/>
              </a:xfrm>
              <a:effectLst>
                <a:outerShdw blurRad="50800" dist="38100" dir="2700000" algn="tl" rotWithShape="0">
                  <a:prstClr val="black">
                    <a:alpha val="40000"/>
                  </a:prstClr>
                </a:outerShdw>
              </a:effectLst>
            </p:grpSpPr>
            <p:grpSp>
              <p:nvGrpSpPr>
                <p:cNvPr id="209" name="组合 101"/>
                <p:cNvGrpSpPr/>
                <p:nvPr/>
              </p:nvGrpSpPr>
              <p:grpSpPr>
                <a:xfrm>
                  <a:off x="4234068" y="5394824"/>
                  <a:ext cx="1152000" cy="288000"/>
                  <a:chOff x="2630555" y="3513015"/>
                  <a:chExt cx="1152000" cy="288000"/>
                </a:xfrm>
              </p:grpSpPr>
              <p:sp>
                <p:nvSpPr>
                  <p:cNvPr id="214" name="矩形 213"/>
                  <p:cNvSpPr/>
                  <p:nvPr/>
                </p:nvSpPr>
                <p:spPr bwMode="gray">
                  <a:xfrm>
                    <a:off x="2630555" y="3513015"/>
                    <a:ext cx="1152000" cy="288000"/>
                  </a:xfrm>
                  <a:prstGeom prst="rect">
                    <a:avLst/>
                  </a:prstGeom>
                  <a:solidFill>
                    <a:sysClr val="window" lastClr="FFFFFF"/>
                  </a:solidFill>
                  <a:ln w="15875" algn="ctr">
                    <a:solidFill>
                      <a:srgbClr val="00B05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215" name="流程图: 联系 214"/>
                  <p:cNvSpPr/>
                  <p:nvPr/>
                </p:nvSpPr>
                <p:spPr bwMode="gray">
                  <a:xfrm>
                    <a:off x="2696220" y="3570298"/>
                    <a:ext cx="180000" cy="180000"/>
                  </a:xfrm>
                  <a:prstGeom prst="flowChartConnector">
                    <a:avLst/>
                  </a:prstGeom>
                  <a:noFill/>
                  <a:ln w="22225" algn="ctr">
                    <a:solidFill>
                      <a:srgbClr val="1F497D">
                        <a:lumMod val="40000"/>
                        <a:lumOff val="60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216" name="流程图: 联系 215"/>
                  <p:cNvSpPr/>
                  <p:nvPr/>
                </p:nvSpPr>
                <p:spPr bwMode="gray">
                  <a:xfrm>
                    <a:off x="3231126" y="3570298"/>
                    <a:ext cx="180000" cy="180000"/>
                  </a:xfrm>
                  <a:prstGeom prst="flowChartConnector">
                    <a:avLst/>
                  </a:prstGeom>
                  <a:noFill/>
                  <a:ln w="22225" algn="ctr">
                    <a:solidFill>
                      <a:srgbClr val="0070C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217" name="流程图: 联系 216"/>
                  <p:cNvSpPr/>
                  <p:nvPr/>
                </p:nvSpPr>
                <p:spPr bwMode="gray">
                  <a:xfrm>
                    <a:off x="3498580" y="3570298"/>
                    <a:ext cx="180000" cy="180000"/>
                  </a:xfrm>
                  <a:prstGeom prst="flowChartConnector">
                    <a:avLst/>
                  </a:prstGeom>
                  <a:noFill/>
                  <a:ln w="22225" algn="ctr">
                    <a:solidFill>
                      <a:srgbClr val="C0000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218" name="流程图: 联系 217"/>
                  <p:cNvSpPr/>
                  <p:nvPr/>
                </p:nvSpPr>
                <p:spPr bwMode="gray">
                  <a:xfrm>
                    <a:off x="2963673" y="3570298"/>
                    <a:ext cx="180000" cy="180000"/>
                  </a:xfrm>
                  <a:prstGeom prst="flowChartConnector">
                    <a:avLst/>
                  </a:prstGeom>
                  <a:noFill/>
                  <a:ln w="22225" algn="ctr">
                    <a:solidFill>
                      <a:srgbClr val="1F497D">
                        <a:lumMod val="75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grpSp>
            <p:sp>
              <p:nvSpPr>
                <p:cNvPr id="210" name="矩形 209"/>
                <p:cNvSpPr/>
                <p:nvPr/>
              </p:nvSpPr>
              <p:spPr bwMode="gray">
                <a:xfrm>
                  <a:off x="4518990" y="5090419"/>
                  <a:ext cx="576000" cy="288000"/>
                </a:xfrm>
                <a:prstGeom prst="rect">
                  <a:avLst/>
                </a:prstGeom>
                <a:solidFill>
                  <a:sysClr val="window" lastClr="FFFFFF"/>
                </a:solidFill>
                <a:ln w="15875" algn="ctr">
                  <a:solidFill>
                    <a:srgbClr val="00B05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211" name="流程图: 联系 210"/>
                <p:cNvSpPr/>
                <p:nvPr/>
              </p:nvSpPr>
              <p:spPr bwMode="gray">
                <a:xfrm>
                  <a:off x="4831215" y="5149664"/>
                  <a:ext cx="180000" cy="180000"/>
                </a:xfrm>
                <a:prstGeom prst="flowChartConnector">
                  <a:avLst/>
                </a:prstGeom>
                <a:noFill/>
                <a:ln w="22225" algn="ctr">
                  <a:solidFill>
                    <a:srgbClr val="FFFF0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212" name="流程图: 联系 211"/>
                <p:cNvSpPr/>
                <p:nvPr/>
              </p:nvSpPr>
              <p:spPr bwMode="gray">
                <a:xfrm>
                  <a:off x="4599302" y="5149664"/>
                  <a:ext cx="180000" cy="180000"/>
                </a:xfrm>
                <a:prstGeom prst="flowChartConnector">
                  <a:avLst/>
                </a:prstGeom>
                <a:noFill/>
                <a:ln w="22225" algn="ctr">
                  <a:solidFill>
                    <a:srgbClr val="00B05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213" name="矩形 212"/>
                <p:cNvSpPr/>
                <p:nvPr/>
              </p:nvSpPr>
              <p:spPr bwMode="gray">
                <a:xfrm>
                  <a:off x="4540209" y="5361959"/>
                  <a:ext cx="532800" cy="45720"/>
                </a:xfrm>
                <a:prstGeom prst="rect">
                  <a:avLst/>
                </a:prstGeom>
                <a:solidFill>
                  <a:sysClr val="window" lastClr="FFFFFF"/>
                </a:solidFill>
                <a:ln w="22225" algn="ctr">
                  <a:solidFill>
                    <a:sysClr val="window" lastClr="FFFFFF"/>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grpSp>
          <p:grpSp>
            <p:nvGrpSpPr>
              <p:cNvPr id="193" name="组合 115"/>
              <p:cNvGrpSpPr/>
              <p:nvPr/>
            </p:nvGrpSpPr>
            <p:grpSpPr>
              <a:xfrm rot="5400000">
                <a:off x="2231950" y="2660720"/>
                <a:ext cx="576000" cy="561534"/>
                <a:chOff x="4452729" y="5252623"/>
                <a:chExt cx="576000" cy="561534"/>
              </a:xfrm>
              <a:effectLst>
                <a:outerShdw blurRad="50800" dist="38100" dir="2700000" algn="tl" rotWithShape="0">
                  <a:prstClr val="black">
                    <a:alpha val="40000"/>
                  </a:prstClr>
                </a:outerShdw>
              </a:effectLst>
            </p:grpSpPr>
            <p:grpSp>
              <p:nvGrpSpPr>
                <p:cNvPr id="202" name="组合 128"/>
                <p:cNvGrpSpPr/>
                <p:nvPr/>
              </p:nvGrpSpPr>
              <p:grpSpPr>
                <a:xfrm>
                  <a:off x="4452729" y="5252623"/>
                  <a:ext cx="576000" cy="561534"/>
                  <a:chOff x="4452729" y="5252623"/>
                  <a:chExt cx="576000" cy="561534"/>
                </a:xfrm>
              </p:grpSpPr>
              <p:sp>
                <p:nvSpPr>
                  <p:cNvPr id="206" name="矩形 205"/>
                  <p:cNvSpPr/>
                  <p:nvPr/>
                </p:nvSpPr>
                <p:spPr bwMode="gray">
                  <a:xfrm>
                    <a:off x="4452730" y="5252623"/>
                    <a:ext cx="288000" cy="288000"/>
                  </a:xfrm>
                  <a:prstGeom prst="rect">
                    <a:avLst/>
                  </a:prstGeom>
                  <a:solidFill>
                    <a:sysClr val="window" lastClr="FFFFFF"/>
                  </a:solidFill>
                  <a:ln w="15875" algn="ctr">
                    <a:solidFill>
                      <a:srgbClr val="00B05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207" name="矩形 206"/>
                  <p:cNvSpPr/>
                  <p:nvPr/>
                </p:nvSpPr>
                <p:spPr bwMode="gray">
                  <a:xfrm>
                    <a:off x="4452729" y="5526157"/>
                    <a:ext cx="576000" cy="288000"/>
                  </a:xfrm>
                  <a:prstGeom prst="rect">
                    <a:avLst/>
                  </a:prstGeom>
                  <a:solidFill>
                    <a:sysClr val="window" lastClr="FFFFFF"/>
                  </a:solidFill>
                  <a:ln w="15875" algn="ctr">
                    <a:solidFill>
                      <a:srgbClr val="00B05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208" name="矩形 207"/>
                  <p:cNvSpPr/>
                  <p:nvPr/>
                </p:nvSpPr>
                <p:spPr bwMode="gray">
                  <a:xfrm>
                    <a:off x="4473949" y="5446643"/>
                    <a:ext cx="241200" cy="154800"/>
                  </a:xfrm>
                  <a:prstGeom prst="rect">
                    <a:avLst/>
                  </a:prstGeom>
                  <a:solidFill>
                    <a:sysClr val="window" lastClr="FFFFFF"/>
                  </a:solidFill>
                  <a:ln w="22225" algn="ctr">
                    <a:solidFill>
                      <a:sysClr val="window" lastClr="FFFFFF"/>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grpSp>
            <p:sp>
              <p:nvSpPr>
                <p:cNvPr id="203" name="流程图: 联系 202"/>
                <p:cNvSpPr/>
                <p:nvPr/>
              </p:nvSpPr>
              <p:spPr bwMode="gray">
                <a:xfrm>
                  <a:off x="4491884" y="5320748"/>
                  <a:ext cx="180000" cy="180000"/>
                </a:xfrm>
                <a:prstGeom prst="flowChartConnector">
                  <a:avLst/>
                </a:prstGeom>
                <a:noFill/>
                <a:ln w="22225" algn="ctr">
                  <a:solidFill>
                    <a:srgbClr val="1F497D">
                      <a:lumMod val="40000"/>
                      <a:lumOff val="60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204" name="流程图: 联系 203"/>
                <p:cNvSpPr/>
                <p:nvPr/>
              </p:nvSpPr>
              <p:spPr bwMode="gray">
                <a:xfrm>
                  <a:off x="4504534" y="5585792"/>
                  <a:ext cx="180000" cy="180000"/>
                </a:xfrm>
                <a:prstGeom prst="flowChartConnector">
                  <a:avLst/>
                </a:prstGeom>
                <a:noFill/>
                <a:ln w="22225" algn="ctr">
                  <a:solidFill>
                    <a:srgbClr val="4F81BD">
                      <a:lumMod val="75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205" name="流程图: 联系 204"/>
                <p:cNvSpPr/>
                <p:nvPr/>
              </p:nvSpPr>
              <p:spPr bwMode="gray">
                <a:xfrm>
                  <a:off x="4768974" y="5599044"/>
                  <a:ext cx="180000" cy="180000"/>
                </a:xfrm>
                <a:prstGeom prst="flowChartConnector">
                  <a:avLst/>
                </a:prstGeom>
                <a:noFill/>
                <a:ln w="22225" algn="ctr">
                  <a:solidFill>
                    <a:srgbClr val="00B0F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grpSp>
          <p:grpSp>
            <p:nvGrpSpPr>
              <p:cNvPr id="194" name="组合 116"/>
              <p:cNvGrpSpPr/>
              <p:nvPr/>
            </p:nvGrpSpPr>
            <p:grpSpPr>
              <a:xfrm>
                <a:off x="3491944" y="2709016"/>
                <a:ext cx="576000" cy="864000"/>
                <a:chOff x="5440017" y="3843131"/>
                <a:chExt cx="576000" cy="864000"/>
              </a:xfrm>
              <a:effectLst>
                <a:outerShdw blurRad="50800" dist="38100" dir="2700000" algn="tl" rotWithShape="0">
                  <a:prstClr val="black">
                    <a:alpha val="40000"/>
                  </a:prstClr>
                </a:outerShdw>
              </a:effectLst>
            </p:grpSpPr>
            <p:sp>
              <p:nvSpPr>
                <p:cNvPr id="195" name="矩形 194"/>
                <p:cNvSpPr/>
                <p:nvPr/>
              </p:nvSpPr>
              <p:spPr bwMode="gray">
                <a:xfrm>
                  <a:off x="5440017" y="3843131"/>
                  <a:ext cx="576000" cy="864000"/>
                </a:xfrm>
                <a:prstGeom prst="rect">
                  <a:avLst/>
                </a:prstGeom>
                <a:solidFill>
                  <a:sysClr val="window" lastClr="FFFFFF"/>
                </a:solidFill>
                <a:ln w="15875" algn="ctr">
                  <a:solidFill>
                    <a:srgbClr val="00B05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96" name="流程图: 联系 195"/>
                <p:cNvSpPr/>
                <p:nvPr/>
              </p:nvSpPr>
              <p:spPr bwMode="gray">
                <a:xfrm>
                  <a:off x="5768312" y="3928104"/>
                  <a:ext cx="180000" cy="180000"/>
                </a:xfrm>
                <a:prstGeom prst="flowChartConnector">
                  <a:avLst/>
                </a:prstGeom>
                <a:noFill/>
                <a:ln w="22225" algn="ctr">
                  <a:solidFill>
                    <a:srgbClr val="00B0F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97" name="流程图: 联系 196"/>
                <p:cNvSpPr/>
                <p:nvPr/>
              </p:nvSpPr>
              <p:spPr bwMode="gray">
                <a:xfrm>
                  <a:off x="5768312" y="4167817"/>
                  <a:ext cx="180000" cy="180000"/>
                </a:xfrm>
                <a:prstGeom prst="flowChartConnector">
                  <a:avLst/>
                </a:prstGeom>
                <a:noFill/>
                <a:ln w="22225" algn="ctr">
                  <a:solidFill>
                    <a:srgbClr val="C0000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98" name="流程图: 联系 197"/>
                <p:cNvSpPr/>
                <p:nvPr/>
              </p:nvSpPr>
              <p:spPr bwMode="gray">
                <a:xfrm>
                  <a:off x="5501461" y="4183791"/>
                  <a:ext cx="180000" cy="180000"/>
                </a:xfrm>
                <a:prstGeom prst="flowChartConnector">
                  <a:avLst/>
                </a:prstGeom>
                <a:noFill/>
                <a:ln w="22225" algn="ctr">
                  <a:solidFill>
                    <a:srgbClr val="FFFF0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99" name="流程图: 联系 198"/>
                <p:cNvSpPr/>
                <p:nvPr/>
              </p:nvSpPr>
              <p:spPr bwMode="gray">
                <a:xfrm>
                  <a:off x="5501461" y="3928104"/>
                  <a:ext cx="180000" cy="180000"/>
                </a:xfrm>
                <a:prstGeom prst="flowChartConnector">
                  <a:avLst/>
                </a:prstGeom>
                <a:noFill/>
                <a:ln w="22225" algn="ctr">
                  <a:solidFill>
                    <a:sysClr val="windowText" lastClr="00000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200" name="流程图: 联系 199"/>
                <p:cNvSpPr/>
                <p:nvPr/>
              </p:nvSpPr>
              <p:spPr bwMode="gray">
                <a:xfrm>
                  <a:off x="5501461" y="4439478"/>
                  <a:ext cx="180000" cy="180000"/>
                </a:xfrm>
                <a:prstGeom prst="flowChartConnector">
                  <a:avLst/>
                </a:prstGeom>
                <a:noFill/>
                <a:ln w="22225" algn="ctr">
                  <a:solidFill>
                    <a:srgbClr val="C0000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201" name="流程图: 联系 200"/>
                <p:cNvSpPr/>
                <p:nvPr/>
              </p:nvSpPr>
              <p:spPr bwMode="gray">
                <a:xfrm>
                  <a:off x="5768312" y="4439478"/>
                  <a:ext cx="180000" cy="180000"/>
                </a:xfrm>
                <a:prstGeom prst="flowChartConnector">
                  <a:avLst/>
                </a:prstGeom>
                <a:noFill/>
                <a:ln w="22225" algn="ctr">
                  <a:solidFill>
                    <a:srgbClr val="FFCC66"/>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grpSp>
        </p:grpSp>
        <p:grpSp>
          <p:nvGrpSpPr>
            <p:cNvPr id="223" name="组合 109"/>
            <p:cNvGrpSpPr/>
            <p:nvPr/>
          </p:nvGrpSpPr>
          <p:grpSpPr>
            <a:xfrm>
              <a:off x="871709" y="4667533"/>
              <a:ext cx="8038188" cy="434942"/>
              <a:chOff x="912652" y="4384730"/>
              <a:chExt cx="8038188" cy="628446"/>
            </a:xfrm>
          </p:grpSpPr>
          <p:sp>
            <p:nvSpPr>
              <p:cNvPr id="224" name="下箭头 223"/>
              <p:cNvSpPr/>
              <p:nvPr/>
            </p:nvSpPr>
            <p:spPr>
              <a:xfrm>
                <a:off x="912652" y="4384730"/>
                <a:ext cx="1080120" cy="628446"/>
              </a:xfrm>
              <a:prstGeom prst="downArrow">
                <a:avLst/>
              </a:prstGeom>
              <a:solidFill>
                <a:srgbClr val="FCB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5" name="下箭头 224"/>
              <p:cNvSpPr/>
              <p:nvPr/>
            </p:nvSpPr>
            <p:spPr>
              <a:xfrm>
                <a:off x="4653972" y="4384730"/>
                <a:ext cx="1080120" cy="628446"/>
              </a:xfrm>
              <a:prstGeom prst="downArrow">
                <a:avLst/>
              </a:prstGeom>
              <a:solidFill>
                <a:srgbClr val="FCB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6" name="下箭头 225"/>
              <p:cNvSpPr/>
              <p:nvPr/>
            </p:nvSpPr>
            <p:spPr>
              <a:xfrm>
                <a:off x="7870720" y="4384730"/>
                <a:ext cx="1080120" cy="628446"/>
              </a:xfrm>
              <a:prstGeom prst="downArrow">
                <a:avLst/>
              </a:prstGeom>
              <a:solidFill>
                <a:srgbClr val="FCB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30" name="矩形 229"/>
            <p:cNvSpPr/>
            <p:nvPr/>
          </p:nvSpPr>
          <p:spPr>
            <a:xfrm>
              <a:off x="4728949" y="3556009"/>
              <a:ext cx="2927445" cy="867930"/>
            </a:xfrm>
            <a:prstGeom prst="rect">
              <a:avLst/>
            </a:prstGeom>
          </p:spPr>
          <p:txBody>
            <a:bodyPr wrap="square">
              <a:spAutoFit/>
            </a:bodyPr>
            <a:lstStyle/>
            <a:p>
              <a:pPr marL="0" lvl="1" algn="ctr">
                <a:lnSpc>
                  <a:spcPct val="90000"/>
                </a:lnSpc>
                <a:spcAft>
                  <a:spcPct val="15000"/>
                </a:spcAft>
                <a:defRPr/>
              </a:pPr>
              <a:r>
                <a:rPr lang="zh-CN" altLang="en-US" sz="1400" dirty="0">
                  <a:solidFill>
                    <a:prstClr val="white"/>
                  </a:solidFill>
                  <a:latin typeface="微软雅黑" panose="020B0503020204020204" pitchFamily="34" charset="-122"/>
                  <a:ea typeface="微软雅黑" panose="020B0503020204020204" pitchFamily="34" charset="-122"/>
                </a:rPr>
                <a:t>在数据标准的基础上，进一步统一信息的组成与表达，包含统一的概念模型与逻辑模型，和以此为基础的信息交互消息结构</a:t>
              </a:r>
              <a:r>
                <a:rPr lang="zh-CN" altLang="en-US" sz="1400" dirty="0" smtClean="0">
                  <a:solidFill>
                    <a:prstClr val="white"/>
                  </a:solidFill>
                  <a:latin typeface="微软雅黑" panose="020B0503020204020204" pitchFamily="34" charset="-122"/>
                  <a:ea typeface="微软雅黑" panose="020B0503020204020204" pitchFamily="34" charset="-122"/>
                </a:rPr>
                <a:t>定义。</a:t>
              </a:r>
              <a:endParaRPr lang="zh-CN" altLang="en-US" sz="1400" dirty="0">
                <a:solidFill>
                  <a:prstClr val="white"/>
                </a:solidFill>
                <a:latin typeface="微软雅黑" panose="020B0503020204020204" pitchFamily="34" charset="-122"/>
                <a:ea typeface="微软雅黑" panose="020B0503020204020204" pitchFamily="34" charset="-122"/>
              </a:endParaRPr>
            </a:p>
          </p:txBody>
        </p:sp>
      </p:grpSp>
      <p:grpSp>
        <p:nvGrpSpPr>
          <p:cNvPr id="232" name="组合 231"/>
          <p:cNvGrpSpPr/>
          <p:nvPr/>
        </p:nvGrpSpPr>
        <p:grpSpPr>
          <a:xfrm>
            <a:off x="193160" y="5118007"/>
            <a:ext cx="8784976" cy="1204957"/>
            <a:chOff x="193160" y="5336375"/>
            <a:chExt cx="8784976" cy="1204957"/>
          </a:xfrm>
        </p:grpSpPr>
        <p:sp>
          <p:nvSpPr>
            <p:cNvPr id="148" name="矩形 147"/>
            <p:cNvSpPr/>
            <p:nvPr/>
          </p:nvSpPr>
          <p:spPr>
            <a:xfrm>
              <a:off x="193160" y="5336375"/>
              <a:ext cx="1188000" cy="1188000"/>
            </a:xfrm>
            <a:prstGeom prst="rect">
              <a:avLst/>
            </a:prstGeom>
            <a:solidFill>
              <a:srgbClr val="11A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zh-CN" altLang="en-US" sz="2000" b="1" dirty="0">
                  <a:solidFill>
                    <a:schemeClr val="bg1"/>
                  </a:solidFill>
                  <a:latin typeface="微软雅黑" panose="020B0503020204020204" pitchFamily="34" charset="-122"/>
                  <a:ea typeface="微软雅黑" panose="020B0503020204020204" pitchFamily="34" charset="-122"/>
                </a:rPr>
                <a:t>数据</a:t>
              </a:r>
              <a:endParaRPr lang="en-US" altLang="zh-CN" sz="2000" b="1" dirty="0">
                <a:solidFill>
                  <a:schemeClr val="bg1"/>
                </a:solidFill>
                <a:latin typeface="微软雅黑" panose="020B0503020204020204" pitchFamily="34" charset="-122"/>
                <a:ea typeface="微软雅黑" panose="020B0503020204020204" pitchFamily="34" charset="-122"/>
              </a:endParaRPr>
            </a:p>
            <a:p>
              <a:pPr marL="0" lvl="1" algn="ctr"/>
              <a:r>
                <a:rPr lang="zh-CN" altLang="en-US" sz="2000" b="1" dirty="0">
                  <a:solidFill>
                    <a:schemeClr val="bg1"/>
                  </a:solidFill>
                  <a:latin typeface="微软雅黑" panose="020B0503020204020204" pitchFamily="34" charset="-122"/>
                  <a:ea typeface="微软雅黑" panose="020B0503020204020204" pitchFamily="34" charset="-122"/>
                </a:rPr>
                <a:t>层</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49" name="矩形 148"/>
            <p:cNvSpPr/>
            <p:nvPr/>
          </p:nvSpPr>
          <p:spPr>
            <a:xfrm>
              <a:off x="1502872" y="5336375"/>
              <a:ext cx="1188000" cy="1188000"/>
            </a:xfrm>
            <a:prstGeom prst="rect">
              <a:avLst/>
            </a:prstGeom>
            <a:solidFill>
              <a:srgbClr val="11A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zh-CN" altLang="en-US" sz="2000" b="1" dirty="0">
                  <a:solidFill>
                    <a:schemeClr val="bg1"/>
                  </a:solidFill>
                  <a:latin typeface="微软雅黑" panose="020B0503020204020204" pitchFamily="34" charset="-122"/>
                  <a:ea typeface="微软雅黑" panose="020B0503020204020204" pitchFamily="34" charset="-122"/>
                </a:rPr>
                <a:t>定义</a:t>
              </a:r>
              <a:endParaRPr lang="en-US" altLang="zh-CN" sz="2000" b="1" dirty="0">
                <a:solidFill>
                  <a:schemeClr val="bg1"/>
                </a:solidFill>
                <a:latin typeface="微软雅黑" panose="020B0503020204020204" pitchFamily="34" charset="-122"/>
                <a:ea typeface="微软雅黑" panose="020B0503020204020204" pitchFamily="34" charset="-122"/>
              </a:endParaRPr>
            </a:p>
            <a:p>
              <a:pPr marL="0" lvl="1" algn="ctr"/>
              <a:r>
                <a:rPr lang="zh-CN" altLang="en-US" sz="2000" b="1" dirty="0">
                  <a:solidFill>
                    <a:schemeClr val="bg1"/>
                  </a:solidFill>
                  <a:latin typeface="微软雅黑" panose="020B0503020204020204" pitchFamily="34" charset="-122"/>
                  <a:ea typeface="微软雅黑" panose="020B0503020204020204" pitchFamily="34" charset="-122"/>
                </a:rPr>
                <a:t>受控</a:t>
              </a:r>
              <a:endParaRPr lang="en-US" altLang="zh-CN" sz="2000" b="1" dirty="0">
                <a:solidFill>
                  <a:schemeClr val="bg1"/>
                </a:solidFill>
                <a:latin typeface="微软雅黑" panose="020B0503020204020204" pitchFamily="34" charset="-122"/>
                <a:ea typeface="微软雅黑" panose="020B0503020204020204" pitchFamily="34" charset="-122"/>
              </a:endParaRPr>
            </a:p>
            <a:p>
              <a:pPr marL="0" lvl="1" algn="ctr"/>
              <a:r>
                <a:rPr lang="zh-CN" altLang="en-US" sz="2000" b="1" dirty="0">
                  <a:solidFill>
                    <a:schemeClr val="bg1"/>
                  </a:solidFill>
                  <a:latin typeface="微软雅黑" panose="020B0503020204020204" pitchFamily="34" charset="-122"/>
                  <a:ea typeface="微软雅黑" panose="020B0503020204020204" pitchFamily="34" charset="-122"/>
                </a:rPr>
                <a:t>词汇</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50" name="矩形 149"/>
            <p:cNvSpPr/>
            <p:nvPr/>
          </p:nvSpPr>
          <p:spPr>
            <a:xfrm>
              <a:off x="7790136" y="5336375"/>
              <a:ext cx="1188000" cy="1188000"/>
            </a:xfrm>
            <a:prstGeom prst="rect">
              <a:avLst/>
            </a:prstGeom>
            <a:solidFill>
              <a:srgbClr val="11A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altLang="zh-CN" sz="3600" b="1" dirty="0">
                  <a:solidFill>
                    <a:schemeClr val="bg1"/>
                  </a:solidFill>
                  <a:latin typeface="微软雅黑" panose="020B0503020204020204" pitchFamily="34" charset="-122"/>
                  <a:ea typeface="微软雅黑" panose="020B0503020204020204" pitchFamily="34" charset="-122"/>
                </a:rPr>
                <a:t>76</a:t>
              </a:r>
            </a:p>
            <a:p>
              <a:pPr marL="171450" lvl="1" indent="-171450" algn="r">
                <a:buFont typeface="Arial" panose="020B0604020202020204" pitchFamily="34" charset="0"/>
                <a:buChar char="•"/>
              </a:pPr>
              <a:r>
                <a:rPr lang="en-US" altLang="zh-CN" sz="1200" b="1" dirty="0">
                  <a:solidFill>
                    <a:schemeClr val="bg1"/>
                  </a:solidFill>
                  <a:latin typeface="微软雅黑" panose="020B0503020204020204" pitchFamily="34" charset="-122"/>
                  <a:ea typeface="微软雅黑" panose="020B0503020204020204" pitchFamily="34" charset="-122"/>
                </a:rPr>
                <a:t>ICD-10</a:t>
              </a:r>
            </a:p>
            <a:p>
              <a:pPr marL="171450" lvl="1" indent="-171450" algn="r">
                <a:buFont typeface="Arial" panose="020B0604020202020204" pitchFamily="34" charset="0"/>
                <a:buChar char="•"/>
              </a:pPr>
              <a:r>
                <a:rPr lang="en-US" altLang="zh-CN" sz="1200" b="1" dirty="0" smtClean="0">
                  <a:solidFill>
                    <a:schemeClr val="bg1"/>
                  </a:solidFill>
                  <a:latin typeface="微软雅黑" panose="020B0503020204020204" pitchFamily="34" charset="-122"/>
                  <a:ea typeface="微软雅黑" panose="020B0503020204020204" pitchFamily="34" charset="-122"/>
                </a:rPr>
                <a:t>ICD-9CM3</a:t>
              </a:r>
              <a:endParaRPr lang="en-US" altLang="zh-CN" sz="1200" b="1" dirty="0">
                <a:solidFill>
                  <a:schemeClr val="bg1"/>
                </a:solidFill>
                <a:latin typeface="微软雅黑" panose="020B0503020204020204" pitchFamily="34" charset="-122"/>
                <a:ea typeface="微软雅黑" panose="020B0503020204020204" pitchFamily="34" charset="-122"/>
              </a:endParaRPr>
            </a:p>
            <a:p>
              <a:pPr marL="171450" lvl="1" indent="-171450" algn="r">
                <a:buFont typeface="Arial" panose="020B0604020202020204" pitchFamily="34" charset="0"/>
                <a:buChar char="•"/>
              </a:pPr>
              <a:r>
                <a:rPr lang="zh-CN" altLang="en-US" sz="1200" b="1" dirty="0">
                  <a:solidFill>
                    <a:schemeClr val="bg1"/>
                  </a:solidFill>
                  <a:latin typeface="微软雅黑" panose="020B0503020204020204" pitchFamily="34" charset="-122"/>
                  <a:ea typeface="微软雅黑" panose="020B0503020204020204" pitchFamily="34" charset="-122"/>
                </a:rPr>
                <a:t>数据元定义</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56" name="任意多边形 155"/>
            <p:cNvSpPr/>
            <p:nvPr/>
          </p:nvSpPr>
          <p:spPr>
            <a:xfrm>
              <a:off x="2785448" y="5336375"/>
              <a:ext cx="4896544" cy="1204957"/>
            </a:xfrm>
            <a:custGeom>
              <a:avLst/>
              <a:gdLst>
                <a:gd name="connsiteX0" fmla="*/ 0 w 4896544"/>
                <a:gd name="connsiteY0" fmla="*/ 0 h 1204957"/>
                <a:gd name="connsiteX1" fmla="*/ 4896544 w 4896544"/>
                <a:gd name="connsiteY1" fmla="*/ 0 h 1204957"/>
                <a:gd name="connsiteX2" fmla="*/ 4896544 w 4896544"/>
                <a:gd name="connsiteY2" fmla="*/ 1204957 h 1204957"/>
                <a:gd name="connsiteX3" fmla="*/ 0 w 4896544"/>
                <a:gd name="connsiteY3" fmla="*/ 1204957 h 1204957"/>
                <a:gd name="connsiteX4" fmla="*/ 0 w 4896544"/>
                <a:gd name="connsiteY4" fmla="*/ 0 h 1204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96544" h="1204957">
                  <a:moveTo>
                    <a:pt x="0" y="0"/>
                  </a:moveTo>
                  <a:lnTo>
                    <a:pt x="4896544" y="0"/>
                  </a:lnTo>
                  <a:lnTo>
                    <a:pt x="4896544" y="1204957"/>
                  </a:lnTo>
                  <a:lnTo>
                    <a:pt x="0" y="1204957"/>
                  </a:lnTo>
                  <a:lnTo>
                    <a:pt x="0" y="0"/>
                  </a:lnTo>
                  <a:close/>
                </a:path>
              </a:pathLst>
            </a:custGeom>
            <a:solidFill>
              <a:srgbClr val="11A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157" name="组合 79"/>
            <p:cNvGrpSpPr/>
            <p:nvPr/>
          </p:nvGrpSpPr>
          <p:grpSpPr>
            <a:xfrm>
              <a:off x="2896598" y="5449685"/>
              <a:ext cx="1761058" cy="979978"/>
              <a:chOff x="179512" y="3961190"/>
              <a:chExt cx="1761058" cy="979978"/>
            </a:xfrm>
            <a:effectLst>
              <a:outerShdw blurRad="50800" dist="38100" dir="2700000" algn="tl" rotWithShape="0">
                <a:prstClr val="black">
                  <a:alpha val="40000"/>
                </a:prstClr>
              </a:outerShdw>
            </a:effectLst>
          </p:grpSpPr>
          <p:sp>
            <p:nvSpPr>
              <p:cNvPr id="158" name="矩形 157"/>
              <p:cNvSpPr/>
              <p:nvPr/>
            </p:nvSpPr>
            <p:spPr>
              <a:xfrm>
                <a:off x="179512" y="3961190"/>
                <a:ext cx="1761058" cy="979978"/>
              </a:xfrm>
              <a:prstGeom prst="rect">
                <a:avLst/>
              </a:prstGeom>
              <a:solidFill>
                <a:sysClr val="window" lastClr="FFFFFF"/>
              </a:solidFill>
            </p:spPr>
            <p:txBody>
              <a:bodyPr wrap="square" lIns="0" tIns="36000" rIns="0" bIns="36000" rtlCol="0" anchor="t" anchorCtr="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latin typeface="微软雅黑" pitchFamily="34" charset="-122"/>
                  <a:ea typeface="微软雅黑" pitchFamily="34" charset="-122"/>
                </a:endParaRPr>
              </a:p>
            </p:txBody>
          </p:sp>
          <p:grpSp>
            <p:nvGrpSpPr>
              <p:cNvPr id="159" name="组合 81"/>
              <p:cNvGrpSpPr/>
              <p:nvPr/>
            </p:nvGrpSpPr>
            <p:grpSpPr>
              <a:xfrm>
                <a:off x="307592" y="4069070"/>
                <a:ext cx="1528104" cy="804447"/>
                <a:chOff x="3145267" y="5482501"/>
                <a:chExt cx="1528104" cy="804447"/>
              </a:xfrm>
            </p:grpSpPr>
            <p:sp>
              <p:nvSpPr>
                <p:cNvPr id="160" name="流程图: 联系 159"/>
                <p:cNvSpPr/>
                <p:nvPr/>
              </p:nvSpPr>
              <p:spPr bwMode="gray">
                <a:xfrm>
                  <a:off x="3145267" y="5482501"/>
                  <a:ext cx="180000" cy="180000"/>
                </a:xfrm>
                <a:prstGeom prst="flowChartConnector">
                  <a:avLst/>
                </a:prstGeom>
                <a:noFill/>
                <a:ln w="22225" algn="ctr">
                  <a:solidFill>
                    <a:srgbClr val="00B05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61" name="流程图: 联系 160"/>
                <p:cNvSpPr/>
                <p:nvPr/>
              </p:nvSpPr>
              <p:spPr bwMode="gray">
                <a:xfrm>
                  <a:off x="3369951" y="5482501"/>
                  <a:ext cx="180000" cy="180000"/>
                </a:xfrm>
                <a:prstGeom prst="flowChartConnector">
                  <a:avLst/>
                </a:prstGeom>
                <a:noFill/>
                <a:ln w="22225" algn="ctr">
                  <a:solidFill>
                    <a:srgbClr val="1F497D">
                      <a:lumMod val="40000"/>
                      <a:lumOff val="60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62" name="流程图: 联系 161"/>
                <p:cNvSpPr/>
                <p:nvPr/>
              </p:nvSpPr>
              <p:spPr bwMode="gray">
                <a:xfrm>
                  <a:off x="3594635" y="5482501"/>
                  <a:ext cx="180000" cy="180000"/>
                </a:xfrm>
                <a:prstGeom prst="flowChartConnector">
                  <a:avLst/>
                </a:prstGeom>
                <a:noFill/>
                <a:ln w="22225" algn="ctr">
                  <a:solidFill>
                    <a:srgbClr val="4F81BD">
                      <a:lumMod val="75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63" name="流程图: 联系 162"/>
                <p:cNvSpPr/>
                <p:nvPr/>
              </p:nvSpPr>
              <p:spPr bwMode="gray">
                <a:xfrm>
                  <a:off x="3819319" y="5482501"/>
                  <a:ext cx="180000" cy="180000"/>
                </a:xfrm>
                <a:prstGeom prst="flowChartConnector">
                  <a:avLst/>
                </a:prstGeom>
                <a:noFill/>
                <a:ln w="22225" algn="ctr">
                  <a:solidFill>
                    <a:srgbClr val="00B0F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64" name="流程图: 联系 163"/>
                <p:cNvSpPr/>
                <p:nvPr/>
              </p:nvSpPr>
              <p:spPr bwMode="gray">
                <a:xfrm>
                  <a:off x="4044003" y="5482501"/>
                  <a:ext cx="180000" cy="180000"/>
                </a:xfrm>
                <a:prstGeom prst="flowChartConnector">
                  <a:avLst/>
                </a:prstGeom>
                <a:noFill/>
                <a:ln w="22225" algn="ctr">
                  <a:solidFill>
                    <a:srgbClr val="0070C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65" name="流程图: 联系 164"/>
                <p:cNvSpPr/>
                <p:nvPr/>
              </p:nvSpPr>
              <p:spPr bwMode="gray">
                <a:xfrm>
                  <a:off x="4268687" y="5482501"/>
                  <a:ext cx="180000" cy="180000"/>
                </a:xfrm>
                <a:prstGeom prst="flowChartConnector">
                  <a:avLst/>
                </a:prstGeom>
                <a:noFill/>
                <a:ln w="22225" algn="ctr">
                  <a:solidFill>
                    <a:srgbClr val="C0000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66" name="流程图: 联系 165"/>
                <p:cNvSpPr/>
                <p:nvPr/>
              </p:nvSpPr>
              <p:spPr bwMode="gray">
                <a:xfrm>
                  <a:off x="4493371" y="5482501"/>
                  <a:ext cx="180000" cy="180000"/>
                </a:xfrm>
                <a:prstGeom prst="flowChartConnector">
                  <a:avLst/>
                </a:prstGeom>
                <a:noFill/>
                <a:ln w="22225" algn="ctr">
                  <a:solidFill>
                    <a:srgbClr val="FFCC66"/>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67" name="流程图: 联系 166"/>
                <p:cNvSpPr/>
                <p:nvPr/>
              </p:nvSpPr>
              <p:spPr bwMode="gray">
                <a:xfrm>
                  <a:off x="3145267" y="5794724"/>
                  <a:ext cx="180000" cy="180000"/>
                </a:xfrm>
                <a:prstGeom prst="flowChartConnector">
                  <a:avLst/>
                </a:prstGeom>
                <a:noFill/>
                <a:ln w="22225" algn="ctr">
                  <a:solidFill>
                    <a:srgbClr val="00B05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68" name="流程图: 联系 167"/>
                <p:cNvSpPr/>
                <p:nvPr/>
              </p:nvSpPr>
              <p:spPr bwMode="gray">
                <a:xfrm>
                  <a:off x="3369951" y="5794724"/>
                  <a:ext cx="180000" cy="180000"/>
                </a:xfrm>
                <a:prstGeom prst="flowChartConnector">
                  <a:avLst/>
                </a:prstGeom>
                <a:noFill/>
                <a:ln w="22225" algn="ctr">
                  <a:solidFill>
                    <a:srgbClr val="1F497D">
                      <a:lumMod val="40000"/>
                      <a:lumOff val="60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69" name="流程图: 联系 168"/>
                <p:cNvSpPr/>
                <p:nvPr/>
              </p:nvSpPr>
              <p:spPr bwMode="gray">
                <a:xfrm>
                  <a:off x="3594635" y="5794724"/>
                  <a:ext cx="180000" cy="180000"/>
                </a:xfrm>
                <a:prstGeom prst="flowChartConnector">
                  <a:avLst/>
                </a:prstGeom>
                <a:noFill/>
                <a:ln w="22225" algn="ctr">
                  <a:solidFill>
                    <a:srgbClr val="4F81BD">
                      <a:lumMod val="75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70" name="流程图: 联系 169"/>
                <p:cNvSpPr/>
                <p:nvPr/>
              </p:nvSpPr>
              <p:spPr bwMode="gray">
                <a:xfrm>
                  <a:off x="3819319" y="5794724"/>
                  <a:ext cx="180000" cy="180000"/>
                </a:xfrm>
                <a:prstGeom prst="flowChartConnector">
                  <a:avLst/>
                </a:prstGeom>
                <a:noFill/>
                <a:ln w="22225" algn="ctr">
                  <a:solidFill>
                    <a:srgbClr val="00B0F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71" name="流程图: 联系 170"/>
                <p:cNvSpPr/>
                <p:nvPr/>
              </p:nvSpPr>
              <p:spPr bwMode="gray">
                <a:xfrm>
                  <a:off x="4044003" y="5794724"/>
                  <a:ext cx="180000" cy="180000"/>
                </a:xfrm>
                <a:prstGeom prst="flowChartConnector">
                  <a:avLst/>
                </a:prstGeom>
                <a:noFill/>
                <a:ln w="22225" algn="ctr">
                  <a:solidFill>
                    <a:srgbClr val="0070C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72" name="流程图: 联系 171"/>
                <p:cNvSpPr/>
                <p:nvPr/>
              </p:nvSpPr>
              <p:spPr bwMode="gray">
                <a:xfrm>
                  <a:off x="4268687" y="5794724"/>
                  <a:ext cx="180000" cy="180000"/>
                </a:xfrm>
                <a:prstGeom prst="flowChartConnector">
                  <a:avLst/>
                </a:prstGeom>
                <a:noFill/>
                <a:ln w="22225" algn="ctr">
                  <a:solidFill>
                    <a:srgbClr val="C0000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73" name="流程图: 联系 172"/>
                <p:cNvSpPr/>
                <p:nvPr/>
              </p:nvSpPr>
              <p:spPr bwMode="gray">
                <a:xfrm>
                  <a:off x="4493371" y="5794724"/>
                  <a:ext cx="180000" cy="180000"/>
                </a:xfrm>
                <a:prstGeom prst="flowChartConnector">
                  <a:avLst/>
                </a:prstGeom>
                <a:noFill/>
                <a:ln w="22225" algn="ctr">
                  <a:solidFill>
                    <a:srgbClr val="FFCC66"/>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74" name="流程图: 联系 173"/>
                <p:cNvSpPr/>
                <p:nvPr/>
              </p:nvSpPr>
              <p:spPr bwMode="gray">
                <a:xfrm>
                  <a:off x="3145267" y="6106948"/>
                  <a:ext cx="180000" cy="180000"/>
                </a:xfrm>
                <a:prstGeom prst="flowChartConnector">
                  <a:avLst/>
                </a:prstGeom>
                <a:noFill/>
                <a:ln w="22225" algn="ctr">
                  <a:solidFill>
                    <a:srgbClr val="00B05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75" name="流程图: 联系 174"/>
                <p:cNvSpPr/>
                <p:nvPr/>
              </p:nvSpPr>
              <p:spPr bwMode="gray">
                <a:xfrm>
                  <a:off x="3369951" y="6106948"/>
                  <a:ext cx="180000" cy="180000"/>
                </a:xfrm>
                <a:prstGeom prst="flowChartConnector">
                  <a:avLst/>
                </a:prstGeom>
                <a:noFill/>
                <a:ln w="22225" algn="ctr">
                  <a:solidFill>
                    <a:srgbClr val="1F497D">
                      <a:lumMod val="40000"/>
                      <a:lumOff val="60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76" name="流程图: 联系 175"/>
                <p:cNvSpPr/>
                <p:nvPr/>
              </p:nvSpPr>
              <p:spPr bwMode="gray">
                <a:xfrm>
                  <a:off x="3594635" y="6106948"/>
                  <a:ext cx="180000" cy="180000"/>
                </a:xfrm>
                <a:prstGeom prst="flowChartConnector">
                  <a:avLst/>
                </a:prstGeom>
                <a:noFill/>
                <a:ln w="22225" algn="ctr">
                  <a:solidFill>
                    <a:srgbClr val="4F81BD">
                      <a:lumMod val="75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77" name="流程图: 联系 176"/>
                <p:cNvSpPr/>
                <p:nvPr/>
              </p:nvSpPr>
              <p:spPr bwMode="gray">
                <a:xfrm>
                  <a:off x="3819319" y="6106948"/>
                  <a:ext cx="180000" cy="180000"/>
                </a:xfrm>
                <a:prstGeom prst="flowChartConnector">
                  <a:avLst/>
                </a:prstGeom>
                <a:noFill/>
                <a:ln w="22225" algn="ctr">
                  <a:solidFill>
                    <a:srgbClr val="00B0F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78" name="流程图: 联系 177"/>
                <p:cNvSpPr/>
                <p:nvPr/>
              </p:nvSpPr>
              <p:spPr bwMode="gray">
                <a:xfrm>
                  <a:off x="4044003" y="6106948"/>
                  <a:ext cx="180000" cy="180000"/>
                </a:xfrm>
                <a:prstGeom prst="flowChartConnector">
                  <a:avLst/>
                </a:prstGeom>
                <a:noFill/>
                <a:ln w="22225" algn="ctr">
                  <a:solidFill>
                    <a:srgbClr val="0070C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79" name="流程图: 联系 178"/>
                <p:cNvSpPr/>
                <p:nvPr/>
              </p:nvSpPr>
              <p:spPr bwMode="gray">
                <a:xfrm>
                  <a:off x="4268687" y="6106948"/>
                  <a:ext cx="180000" cy="180000"/>
                </a:xfrm>
                <a:prstGeom prst="flowChartConnector">
                  <a:avLst/>
                </a:prstGeom>
                <a:noFill/>
                <a:ln w="22225" algn="ctr">
                  <a:solidFill>
                    <a:srgbClr val="C0000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80" name="流程图: 联系 179"/>
                <p:cNvSpPr/>
                <p:nvPr/>
              </p:nvSpPr>
              <p:spPr bwMode="gray">
                <a:xfrm>
                  <a:off x="4493371" y="6106948"/>
                  <a:ext cx="180000" cy="180000"/>
                </a:xfrm>
                <a:prstGeom prst="flowChartConnector">
                  <a:avLst/>
                </a:prstGeom>
                <a:noFill/>
                <a:ln w="22225" algn="ctr">
                  <a:solidFill>
                    <a:srgbClr val="FFCC66"/>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grpSp>
        </p:grpSp>
        <p:sp>
          <p:nvSpPr>
            <p:cNvPr id="231" name="矩形 230"/>
            <p:cNvSpPr/>
            <p:nvPr/>
          </p:nvSpPr>
          <p:spPr>
            <a:xfrm>
              <a:off x="4756245" y="5695426"/>
              <a:ext cx="2872854" cy="480131"/>
            </a:xfrm>
            <a:prstGeom prst="rect">
              <a:avLst/>
            </a:prstGeom>
          </p:spPr>
          <p:txBody>
            <a:bodyPr wrap="square">
              <a:spAutoFit/>
            </a:bodyPr>
            <a:lstStyle/>
            <a:p>
              <a:pPr marL="0" lvl="1" algn="ctr">
                <a:lnSpc>
                  <a:spcPct val="90000"/>
                </a:lnSpc>
                <a:spcAft>
                  <a:spcPct val="15000"/>
                </a:spcAft>
                <a:defRPr/>
              </a:pPr>
              <a:r>
                <a:rPr lang="zh-CN" altLang="en-US" sz="1400" dirty="0">
                  <a:solidFill>
                    <a:prstClr val="white"/>
                  </a:solidFill>
                  <a:latin typeface="微软雅黑" panose="020B0503020204020204" pitchFamily="34" charset="-122"/>
                  <a:ea typeface="微软雅黑" panose="020B0503020204020204" pitchFamily="34" charset="-122"/>
                </a:rPr>
                <a:t>在数据层次上，定义数据的编码、规范、组成、内容等。</a:t>
              </a:r>
              <a:endParaRPr lang="en-US" altLang="zh-CN" sz="1400" dirty="0">
                <a:solidFill>
                  <a:prstClr val="white"/>
                </a:solidFill>
                <a:latin typeface="微软雅黑" panose="020B0503020204020204" pitchFamily="34" charset="-122"/>
                <a:ea typeface="微软雅黑" panose="020B0503020204020204" pitchFamily="34" charset="-122"/>
              </a:endParaRPr>
            </a:p>
          </p:txBody>
        </p:sp>
      </p:grpSp>
      <p:sp>
        <p:nvSpPr>
          <p:cNvPr id="236" name="矩形 235"/>
          <p:cNvSpPr/>
          <p:nvPr/>
        </p:nvSpPr>
        <p:spPr>
          <a:xfrm>
            <a:off x="358998" y="260648"/>
            <a:ext cx="4820550"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阶段一：消息内容标准化 </a:t>
            </a:r>
            <a:endParaRPr lang="zh-CN" altLang="en-US" sz="3200" dirty="0">
              <a:latin typeface="微软雅黑" panose="020B0503020204020204" pitchFamily="34" charset="-122"/>
              <a:ea typeface="微软雅黑" panose="020B0503020204020204" pitchFamily="34" charset="-122"/>
              <a:cs typeface="BrowalliaUPC" panose="020B0604020202020204" pitchFamily="34" charset="-34"/>
            </a:endParaRPr>
          </a:p>
        </p:txBody>
      </p:sp>
      <p:sp>
        <p:nvSpPr>
          <p:cNvPr id="240" name="灯片编号占位符 4"/>
          <p:cNvSpPr txBox="1">
            <a:spLocks/>
          </p:cNvSpPr>
          <p:nvPr/>
        </p:nvSpPr>
        <p:spPr bwMode="auto">
          <a:xfrm>
            <a:off x="7920038" y="6381750"/>
            <a:ext cx="111601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200" kern="1200">
                <a:solidFill>
                  <a:schemeClr val="tx1"/>
                </a:solidFill>
                <a:latin typeface="+mn-lt"/>
                <a:ea typeface="宋体" charset="-122"/>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defTabSz="914400"/>
            <a:r>
              <a:rPr lang="en-US" altLang="zh-CN" smtClean="0">
                <a:solidFill>
                  <a:srgbClr val="EA5703"/>
                </a:solidFill>
                <a:latin typeface="Arial"/>
              </a:rPr>
              <a:t>Page</a:t>
            </a:r>
            <a:fld id="{ECAAA401-D33D-47EC-8419-84C4C91FB2C5}" type="slidenum">
              <a:rPr lang="en-US" altLang="zh-CN" smtClean="0">
                <a:solidFill>
                  <a:srgbClr val="EA5703"/>
                </a:solidFill>
                <a:latin typeface="Arial"/>
              </a:rPr>
              <a:pPr defTabSz="914400"/>
              <a:t>12</a:t>
            </a:fld>
            <a:endParaRPr lang="en-US" altLang="zh-CN">
              <a:solidFill>
                <a:srgbClr val="EA5703"/>
              </a:solidFill>
              <a:latin typeface="Arial"/>
            </a:endParaRPr>
          </a:p>
        </p:txBody>
      </p:sp>
      <p:sp>
        <p:nvSpPr>
          <p:cNvPr id="241" name="页脚占位符 5"/>
          <p:cNvSpPr txBox="1">
            <a:spLocks/>
          </p:cNvSpPr>
          <p:nvPr/>
        </p:nvSpPr>
        <p:spPr bwMode="auto">
          <a:xfrm>
            <a:off x="323850" y="640873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200" kern="1200">
                <a:solidFill>
                  <a:srgbClr val="EA5703"/>
                </a:solidFill>
                <a:latin typeface="+mn-lt"/>
                <a:ea typeface="宋体" charset="-122"/>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defTabSz="914400"/>
            <a:r>
              <a:rPr lang="en-US" altLang="zh-CN" dirty="0" smtClean="0">
                <a:latin typeface="Arial"/>
              </a:rPr>
              <a:t>www.PKU-HIT.com</a:t>
            </a:r>
            <a:endParaRPr lang="en-US" altLang="zh-CN" dirty="0">
              <a:latin typeface="Arial"/>
            </a:endParaRPr>
          </a:p>
        </p:txBody>
      </p:sp>
    </p:spTree>
    <p:extLst>
      <p:ext uri="{BB962C8B-B14F-4D97-AF65-F5344CB8AC3E}">
        <p14:creationId xmlns:p14="http://schemas.microsoft.com/office/powerpoint/2010/main" val="3934657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fade">
                                      <p:cBhvr>
                                        <p:cTn id="7" dur="1000"/>
                                        <p:tgtEl>
                                          <p:spTgt spid="234"/>
                                        </p:tgtEl>
                                      </p:cBhvr>
                                    </p:animEffect>
                                    <p:anim calcmode="lin" valueType="num">
                                      <p:cBhvr>
                                        <p:cTn id="8" dur="1000" fill="hold"/>
                                        <p:tgtEl>
                                          <p:spTgt spid="234"/>
                                        </p:tgtEl>
                                        <p:attrNameLst>
                                          <p:attrName>ppt_x</p:attrName>
                                        </p:attrNameLst>
                                      </p:cBhvr>
                                      <p:tavLst>
                                        <p:tav tm="0">
                                          <p:val>
                                            <p:strVal val="#ppt_x"/>
                                          </p:val>
                                        </p:tav>
                                        <p:tav tm="100000">
                                          <p:val>
                                            <p:strVal val="#ppt_x"/>
                                          </p:val>
                                        </p:tav>
                                      </p:tavLst>
                                    </p:anim>
                                    <p:anim calcmode="lin" valueType="num">
                                      <p:cBhvr>
                                        <p:cTn id="9" dur="1000" fill="hold"/>
                                        <p:tgtEl>
                                          <p:spTgt spid="2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233"/>
                                        </p:tgtEl>
                                        <p:attrNameLst>
                                          <p:attrName>style.visibility</p:attrName>
                                        </p:attrNameLst>
                                      </p:cBhvr>
                                      <p:to>
                                        <p:strVal val="visible"/>
                                      </p:to>
                                    </p:set>
                                    <p:animEffect transition="in" filter="fade">
                                      <p:cBhvr>
                                        <p:cTn id="14" dur="1000"/>
                                        <p:tgtEl>
                                          <p:spTgt spid="233"/>
                                        </p:tgtEl>
                                      </p:cBhvr>
                                    </p:animEffect>
                                    <p:anim calcmode="lin" valueType="num">
                                      <p:cBhvr>
                                        <p:cTn id="15" dur="1000" fill="hold"/>
                                        <p:tgtEl>
                                          <p:spTgt spid="233"/>
                                        </p:tgtEl>
                                        <p:attrNameLst>
                                          <p:attrName>ppt_x</p:attrName>
                                        </p:attrNameLst>
                                      </p:cBhvr>
                                      <p:tavLst>
                                        <p:tav tm="0">
                                          <p:val>
                                            <p:strVal val="#ppt_x"/>
                                          </p:val>
                                        </p:tav>
                                        <p:tav tm="100000">
                                          <p:val>
                                            <p:strVal val="#ppt_x"/>
                                          </p:val>
                                        </p:tav>
                                      </p:tavLst>
                                    </p:anim>
                                    <p:anim calcmode="lin" valueType="num">
                                      <p:cBhvr>
                                        <p:cTn id="16" dur="1000" fill="hold"/>
                                        <p:tgtEl>
                                          <p:spTgt spid="23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232"/>
                                        </p:tgtEl>
                                        <p:attrNameLst>
                                          <p:attrName>style.visibility</p:attrName>
                                        </p:attrNameLst>
                                      </p:cBhvr>
                                      <p:to>
                                        <p:strVal val="visible"/>
                                      </p:to>
                                    </p:set>
                                    <p:animEffect transition="in" filter="fade">
                                      <p:cBhvr>
                                        <p:cTn id="21" dur="1000"/>
                                        <p:tgtEl>
                                          <p:spTgt spid="232"/>
                                        </p:tgtEl>
                                      </p:cBhvr>
                                    </p:animEffect>
                                    <p:anim calcmode="lin" valueType="num">
                                      <p:cBhvr>
                                        <p:cTn id="22" dur="1000" fill="hold"/>
                                        <p:tgtEl>
                                          <p:spTgt spid="232"/>
                                        </p:tgtEl>
                                        <p:attrNameLst>
                                          <p:attrName>ppt_x</p:attrName>
                                        </p:attrNameLst>
                                      </p:cBhvr>
                                      <p:tavLst>
                                        <p:tav tm="0">
                                          <p:val>
                                            <p:strVal val="#ppt_x"/>
                                          </p:val>
                                        </p:tav>
                                        <p:tav tm="100000">
                                          <p:val>
                                            <p:strVal val="#ppt_x"/>
                                          </p:val>
                                        </p:tav>
                                      </p:tavLst>
                                    </p:anim>
                                    <p:anim calcmode="lin" valueType="num">
                                      <p:cBhvr>
                                        <p:cTn id="23" dur="1000" fill="hold"/>
                                        <p:tgtEl>
                                          <p:spTgt spid="2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32072" y="2529032"/>
            <a:ext cx="1188000" cy="1188000"/>
          </a:xfrm>
          <a:prstGeom prst="rect">
            <a:avLst/>
          </a:prstGeom>
          <a:gradFill flip="none" rotWithShape="1">
            <a:gsLst>
              <a:gs pos="0">
                <a:srgbClr val="238654"/>
              </a:gs>
              <a:gs pos="50000">
                <a:srgbClr val="339966"/>
              </a:gs>
              <a:gs pos="100000">
                <a:srgbClr val="339966">
                  <a:shade val="100000"/>
                  <a:satMod val="115000"/>
                  <a:alpha val="66000"/>
                </a:srgbClr>
              </a:gs>
            </a:gsLst>
            <a:lin ang="16200000" scaled="1"/>
            <a:tileRect/>
          </a:gradFill>
        </p:spPr>
        <p:txBody>
          <a:bodyPr lIns="36000" tIns="36000" rIns="36000" bIns="36000" anchor="ctr" anchorCtr="1"/>
          <a:lstStyle/>
          <a:p>
            <a:pPr algn="ctr">
              <a:spcAft>
                <a:spcPts val="600"/>
              </a:spcAft>
              <a:defRPr/>
            </a:pPr>
            <a:endParaRPr lang="en-US" altLang="zh-CN" sz="12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6" name="矩形 5"/>
          <p:cNvSpPr/>
          <p:nvPr/>
        </p:nvSpPr>
        <p:spPr>
          <a:xfrm>
            <a:off x="5328216" y="2512786"/>
            <a:ext cx="1188000" cy="1188000"/>
          </a:xfrm>
          <a:prstGeom prst="rect">
            <a:avLst/>
          </a:prstGeom>
          <a:gradFill flip="none" rotWithShape="1">
            <a:gsLst>
              <a:gs pos="0">
                <a:srgbClr val="238654"/>
              </a:gs>
              <a:gs pos="50000">
                <a:srgbClr val="339966"/>
              </a:gs>
              <a:gs pos="100000">
                <a:srgbClr val="339966">
                  <a:shade val="100000"/>
                  <a:satMod val="115000"/>
                  <a:alpha val="66000"/>
                </a:srgbClr>
              </a:gs>
            </a:gsLst>
            <a:lin ang="16200000" scaled="1"/>
            <a:tileRect/>
          </a:gradFill>
        </p:spPr>
        <p:txBody>
          <a:bodyPr lIns="36000" tIns="36000" rIns="36000" bIns="36000" anchor="ctr" anchorCtr="1"/>
          <a:lstStyle/>
          <a:p>
            <a:pPr algn="ctr">
              <a:defRPr/>
            </a:pP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HIS&amp;</a:t>
            </a:r>
          </a:p>
          <a:p>
            <a:pPr algn="ctr">
              <a:defRPr/>
            </a:pP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CDR</a:t>
            </a:r>
          </a:p>
        </p:txBody>
      </p:sp>
      <p:sp>
        <p:nvSpPr>
          <p:cNvPr id="7" name="矩形 6"/>
          <p:cNvSpPr/>
          <p:nvPr/>
        </p:nvSpPr>
        <p:spPr>
          <a:xfrm>
            <a:off x="6624360" y="2512786"/>
            <a:ext cx="2376000" cy="1188000"/>
          </a:xfrm>
          <a:prstGeom prst="rect">
            <a:avLst/>
          </a:prstGeom>
          <a:gradFill flip="none" rotWithShape="1">
            <a:gsLst>
              <a:gs pos="0">
                <a:srgbClr val="238654"/>
              </a:gs>
              <a:gs pos="50000">
                <a:srgbClr val="339966"/>
              </a:gs>
              <a:gs pos="100000">
                <a:srgbClr val="339966">
                  <a:shade val="100000"/>
                  <a:satMod val="115000"/>
                  <a:alpha val="66000"/>
                </a:srgbClr>
              </a:gs>
            </a:gsLst>
            <a:lin ang="16200000" scaled="1"/>
            <a:tileRect/>
          </a:gradFill>
        </p:spPr>
        <p:txBody>
          <a:bodyPr lIns="36000" tIns="36000" rIns="36000" bIns="36000" anchor="ctr" anchorCtr="1"/>
          <a:lstStyle/>
          <a:p>
            <a:pPr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电子病历</a:t>
            </a:r>
            <a:endParaRPr lang="en-US" altLang="zh-CN" sz="2000" dirty="0">
              <a:effectLst>
                <a:outerShdw blurRad="38100" dist="38100" dir="2700000" algn="tl">
                  <a:srgbClr val="000000">
                    <a:alpha val="43137"/>
                  </a:srgbClr>
                </a:outerShdw>
              </a:effectLst>
              <a:latin typeface="微软雅黑" pitchFamily="34" charset="-122"/>
              <a:ea typeface="微软雅黑" pitchFamily="34" charset="-122"/>
            </a:endParaRPr>
          </a:p>
          <a:p>
            <a:pPr algn="ctr">
              <a:defRPr/>
            </a:pP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&amp;CDR</a:t>
            </a:r>
          </a:p>
        </p:txBody>
      </p:sp>
      <p:sp>
        <p:nvSpPr>
          <p:cNvPr id="8" name="矩形 7"/>
          <p:cNvSpPr/>
          <p:nvPr/>
        </p:nvSpPr>
        <p:spPr>
          <a:xfrm>
            <a:off x="4032250" y="1196975"/>
            <a:ext cx="1187450" cy="1187450"/>
          </a:xfrm>
          <a:prstGeom prst="rect">
            <a:avLst/>
          </a:prstGeom>
          <a:gradFill flip="none" rotWithShape="1">
            <a:gsLst>
              <a:gs pos="0">
                <a:srgbClr val="669900"/>
              </a:gs>
              <a:gs pos="50000">
                <a:schemeClr val="accent3">
                  <a:lumMod val="75000"/>
                </a:schemeClr>
              </a:gs>
              <a:gs pos="100000">
                <a:srgbClr val="99CC00"/>
              </a:gs>
            </a:gsLst>
            <a:lin ang="16200000" scaled="1"/>
            <a:tileRect/>
          </a:gradFill>
        </p:spPr>
        <p:txBody>
          <a:bodyPr lIns="0" tIns="36000" rIns="0" bIns="36000" anchor="ctr" anchorCtr="1"/>
          <a:lstStyle/>
          <a:p>
            <a:pPr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门诊</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检验</a:t>
            </a:r>
            <a:endParaRPr lang="en-US"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9" name="矩形 8"/>
          <p:cNvSpPr/>
          <p:nvPr/>
        </p:nvSpPr>
        <p:spPr>
          <a:xfrm>
            <a:off x="5327650" y="1181100"/>
            <a:ext cx="1189038" cy="1187450"/>
          </a:xfrm>
          <a:prstGeom prst="rect">
            <a:avLst/>
          </a:prstGeom>
          <a:gradFill flip="none" rotWithShape="1">
            <a:gsLst>
              <a:gs pos="0">
                <a:srgbClr val="669900"/>
              </a:gs>
              <a:gs pos="50000">
                <a:schemeClr val="accent3">
                  <a:lumMod val="75000"/>
                </a:schemeClr>
              </a:gs>
              <a:gs pos="100000">
                <a:srgbClr val="99CC00"/>
              </a:gs>
            </a:gsLst>
            <a:lin ang="16200000" scaled="1"/>
            <a:tileRect/>
          </a:gradFill>
        </p:spPr>
        <p:txBody>
          <a:bodyPr lIns="0" tIns="36000" rIns="0" bIns="36000" anchor="ctr" anchorCtr="1"/>
          <a:lstStyle/>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门诊</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微生物</a:t>
            </a:r>
            <a:endParaRPr lang="zh-CN"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0" name="矩形 9"/>
          <p:cNvSpPr/>
          <p:nvPr/>
        </p:nvSpPr>
        <p:spPr>
          <a:xfrm>
            <a:off x="6624638" y="1181100"/>
            <a:ext cx="2376487" cy="1187450"/>
          </a:xfrm>
          <a:prstGeom prst="rect">
            <a:avLst/>
          </a:prstGeom>
          <a:gradFill flip="none" rotWithShape="1">
            <a:gsLst>
              <a:gs pos="0">
                <a:srgbClr val="669900"/>
              </a:gs>
              <a:gs pos="50000">
                <a:schemeClr val="accent3">
                  <a:lumMod val="75000"/>
                </a:schemeClr>
              </a:gs>
              <a:gs pos="100000">
                <a:srgbClr val="99CC00"/>
              </a:gs>
            </a:gsLst>
            <a:lin ang="16200000" scaled="1"/>
            <a:tileRect/>
          </a:gradFill>
        </p:spPr>
        <p:txBody>
          <a:bodyPr lIns="0" tIns="36000" rIns="0" bIns="36000" anchor="ctr" anchorCtr="1"/>
          <a:lstStyle/>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门诊</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marL="0" lvl="1" algn="ctr">
              <a:defRPr/>
            </a:pPr>
            <a:r>
              <a:rPr lang="en-GB" altLang="zh-CN" sz="2000" dirty="0">
                <a:effectLst>
                  <a:outerShdw blurRad="38100" dist="38100" dir="2700000" algn="tl">
                    <a:srgbClr val="000000">
                      <a:alpha val="43137"/>
                    </a:srgbClr>
                  </a:outerShdw>
                </a:effectLst>
                <a:latin typeface="微软雅黑" pitchFamily="34" charset="-122"/>
                <a:ea typeface="微软雅黑" pitchFamily="34" charset="-122"/>
              </a:rPr>
              <a:t>PIS</a:t>
            </a: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病理</a:t>
            </a:r>
            <a:endParaRPr lang="zh-CN"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1" name="矩形 10"/>
          <p:cNvSpPr/>
          <p:nvPr/>
        </p:nvSpPr>
        <p:spPr>
          <a:xfrm>
            <a:off x="4032250" y="3876675"/>
            <a:ext cx="1187450" cy="118903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txBody>
          <a:bodyPr lIns="0" tIns="36000" rIns="0" bIns="36000" anchor="ctr" anchorCtr="1"/>
          <a:lstStyle/>
          <a:p>
            <a:pPr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住院</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核医学</a:t>
            </a:r>
            <a:endParaRPr lang="en-US"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2" name="矩形 11"/>
          <p:cNvSpPr/>
          <p:nvPr/>
        </p:nvSpPr>
        <p:spPr>
          <a:xfrm>
            <a:off x="5327650" y="3860800"/>
            <a:ext cx="1189038" cy="118903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txBody>
          <a:bodyPr lIns="0" tIns="36000" rIns="0" bIns="36000" anchor="ctr" anchorCtr="1"/>
          <a:lstStyle/>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住院</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检查</a:t>
            </a:r>
            <a:endParaRPr lang="zh-CN"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3" name="矩形 12"/>
          <p:cNvSpPr/>
          <p:nvPr/>
        </p:nvSpPr>
        <p:spPr>
          <a:xfrm>
            <a:off x="6624638" y="3860800"/>
            <a:ext cx="2376487" cy="118903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txBody>
          <a:bodyPr lIns="0" tIns="36000" rIns="0" bIns="36000" anchor="ctr" anchorCtr="1"/>
          <a:lstStyle/>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住院</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marL="0" lvl="1" algn="ctr">
              <a:defRPr/>
            </a:pP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PIS</a:t>
            </a: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病理</a:t>
            </a:r>
            <a:endParaRPr lang="zh-CN"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4" name="矩形 13"/>
          <p:cNvSpPr/>
          <p:nvPr/>
        </p:nvSpPr>
        <p:spPr>
          <a:xfrm>
            <a:off x="6624638" y="5176838"/>
            <a:ext cx="2376487" cy="1189037"/>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ln>
            <a:noFill/>
          </a:ln>
        </p:spPr>
        <p:txBody>
          <a:bodyPr lIns="0" tIns="36000" rIns="0" bIns="36000" anchor="ctr" anchorCtr="1"/>
          <a:lstStyle/>
          <a:p>
            <a:pPr marL="0" lvl="1" algn="ctr">
              <a:defRPr/>
            </a:pPr>
            <a:r>
              <a:rPr lang="en-US" altLang="zh-CN" sz="4800" dirty="0">
                <a:effectLst>
                  <a:outerShdw blurRad="38100" dist="38100" dir="2700000" algn="tl">
                    <a:srgbClr val="000000">
                      <a:alpha val="43137"/>
                    </a:srgbClr>
                  </a:outerShdw>
                </a:effectLst>
                <a:latin typeface="微软雅黑" pitchFamily="34" charset="-122"/>
                <a:ea typeface="微软雅黑" pitchFamily="34" charset="-122"/>
              </a:rPr>
              <a:t>21</a:t>
            </a:r>
          </a:p>
          <a:p>
            <a:pPr marL="0" lvl="1" algn="ctr">
              <a:defRPr/>
            </a:pPr>
            <a:r>
              <a:rPr lang="zh-CN" altLang="en-US" sz="1200" dirty="0">
                <a:effectLst>
                  <a:outerShdw blurRad="38100" dist="38100" dir="2700000" algn="tl">
                    <a:srgbClr val="000000">
                      <a:alpha val="43137"/>
                    </a:srgbClr>
                  </a:outerShdw>
                </a:effectLst>
                <a:latin typeface="微软雅黑" pitchFamily="34" charset="-122"/>
                <a:ea typeface="微软雅黑" pitchFamily="34" charset="-122"/>
              </a:rPr>
              <a:t>核心业务流程</a:t>
            </a:r>
            <a:endParaRPr lang="en-GB" altLang="zh-CN" sz="1200" dirty="0">
              <a:effectLst>
                <a:outerShdw blurRad="38100" dist="38100" dir="2700000" algn="tl">
                  <a:srgbClr val="000000">
                    <a:alpha val="43137"/>
                  </a:srgbClr>
                </a:outerShdw>
              </a:effectLst>
              <a:latin typeface="微软雅黑" pitchFamily="34" charset="-122"/>
              <a:ea typeface="微软雅黑" pitchFamily="34" charset="-122"/>
            </a:endParaRPr>
          </a:p>
          <a:p>
            <a:pPr marL="0" lvl="1" algn="ctr">
              <a:defRPr/>
            </a:pPr>
            <a:endParaRPr lang="zh-CN" altLang="zh-CN" sz="12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5" name="矩形 14"/>
          <p:cNvSpPr/>
          <p:nvPr/>
        </p:nvSpPr>
        <p:spPr>
          <a:xfrm>
            <a:off x="142875" y="2528888"/>
            <a:ext cx="1189038" cy="1187450"/>
          </a:xfrm>
          <a:prstGeom prst="rect">
            <a:avLst/>
          </a:prstGeom>
          <a:gradFill flip="none" rotWithShape="1">
            <a:gsLst>
              <a:gs pos="0">
                <a:srgbClr val="669900"/>
              </a:gs>
              <a:gs pos="50000">
                <a:schemeClr val="accent3">
                  <a:lumMod val="75000"/>
                </a:schemeClr>
              </a:gs>
              <a:gs pos="100000">
                <a:srgbClr val="99CC00"/>
              </a:gs>
            </a:gsLst>
            <a:lin ang="16200000" scaled="1"/>
            <a:tileRect/>
          </a:gradFill>
        </p:spPr>
        <p:txBody>
          <a:bodyPr lIns="0" tIns="36000" rIns="0" bIns="36000" anchor="ctr" anchorCtr="1"/>
          <a:lstStyle/>
          <a:p>
            <a:pPr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门诊</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形态学</a:t>
            </a:r>
            <a:endParaRPr lang="en-US"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6" name="矩形 15"/>
          <p:cNvSpPr/>
          <p:nvPr/>
        </p:nvSpPr>
        <p:spPr>
          <a:xfrm>
            <a:off x="2735263" y="2513013"/>
            <a:ext cx="1189037" cy="1187450"/>
          </a:xfrm>
          <a:prstGeom prst="rect">
            <a:avLst/>
          </a:prstGeom>
          <a:gradFill flip="none" rotWithShape="1">
            <a:gsLst>
              <a:gs pos="0">
                <a:srgbClr val="669900"/>
              </a:gs>
              <a:gs pos="50000">
                <a:schemeClr val="accent3">
                  <a:lumMod val="75000"/>
                </a:schemeClr>
              </a:gs>
              <a:gs pos="100000">
                <a:srgbClr val="99CC00"/>
              </a:gs>
            </a:gsLst>
            <a:lin ang="16200000" scaled="1"/>
            <a:tileRect/>
          </a:gradFill>
        </p:spPr>
        <p:txBody>
          <a:bodyPr lIns="0" tIns="36000" rIns="0" bIns="36000" anchor="ctr" anchorCtr="1"/>
          <a:lstStyle/>
          <a:p>
            <a:pPr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门诊</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algn="ctr">
              <a:defRPr/>
            </a:pP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UIS</a:t>
            </a:r>
          </a:p>
        </p:txBody>
      </p:sp>
      <p:sp>
        <p:nvSpPr>
          <p:cNvPr id="17" name="矩形 16"/>
          <p:cNvSpPr/>
          <p:nvPr/>
        </p:nvSpPr>
        <p:spPr>
          <a:xfrm>
            <a:off x="142875" y="1196975"/>
            <a:ext cx="1189038" cy="1187450"/>
          </a:xfrm>
          <a:prstGeom prst="rect">
            <a:avLst/>
          </a:prstGeom>
          <a:gradFill flip="none" rotWithShape="1">
            <a:gsLst>
              <a:gs pos="0">
                <a:srgbClr val="669900"/>
              </a:gs>
              <a:gs pos="50000">
                <a:schemeClr val="accent3">
                  <a:lumMod val="75000"/>
                </a:schemeClr>
              </a:gs>
              <a:gs pos="100000">
                <a:srgbClr val="99CC00"/>
              </a:gs>
            </a:gsLst>
            <a:lin ang="16200000" scaled="1"/>
            <a:tileRect/>
          </a:gradFill>
        </p:spPr>
        <p:txBody>
          <a:bodyPr lIns="0" tIns="36000" rIns="0" bIns="36000" anchor="ctr" anchorCtr="1"/>
          <a:lstStyle/>
          <a:p>
            <a:pPr algn="ctr">
              <a:defRPr/>
            </a:pPr>
            <a:endParaRPr lang="en-US"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8" name="矩形 17"/>
          <p:cNvSpPr/>
          <p:nvPr/>
        </p:nvSpPr>
        <p:spPr>
          <a:xfrm>
            <a:off x="1439863" y="1181100"/>
            <a:ext cx="1187450" cy="1187450"/>
          </a:xfrm>
          <a:prstGeom prst="rect">
            <a:avLst/>
          </a:prstGeom>
          <a:gradFill flip="none" rotWithShape="1">
            <a:gsLst>
              <a:gs pos="0">
                <a:srgbClr val="669900"/>
              </a:gs>
              <a:gs pos="50000">
                <a:schemeClr val="accent3">
                  <a:lumMod val="75000"/>
                </a:schemeClr>
              </a:gs>
              <a:gs pos="100000">
                <a:srgbClr val="99CC00"/>
              </a:gs>
            </a:gsLst>
            <a:lin ang="16200000" scaled="1"/>
            <a:tileRect/>
          </a:gradFill>
        </p:spPr>
        <p:txBody>
          <a:bodyPr lIns="0" tIns="36000" rIns="0" bIns="36000" anchor="ctr" anchorCtr="1"/>
          <a:lstStyle/>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门诊</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核医学</a:t>
            </a:r>
            <a:endParaRPr lang="zh-CN"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9" name="矩形 18"/>
          <p:cNvSpPr/>
          <p:nvPr/>
        </p:nvSpPr>
        <p:spPr>
          <a:xfrm>
            <a:off x="2735263" y="1181100"/>
            <a:ext cx="1189037" cy="1187450"/>
          </a:xfrm>
          <a:prstGeom prst="rect">
            <a:avLst/>
          </a:prstGeom>
          <a:gradFill flip="none" rotWithShape="1">
            <a:gsLst>
              <a:gs pos="0">
                <a:srgbClr val="669900"/>
              </a:gs>
              <a:gs pos="50000">
                <a:schemeClr val="accent3">
                  <a:lumMod val="75000"/>
                </a:schemeClr>
              </a:gs>
              <a:gs pos="100000">
                <a:srgbClr val="99CC00"/>
              </a:gs>
            </a:gsLst>
            <a:lin ang="16200000" scaled="1"/>
            <a:tileRect/>
          </a:gradFill>
        </p:spPr>
        <p:txBody>
          <a:bodyPr lIns="0" tIns="36000" rIns="0" bIns="36000" anchor="ctr" anchorCtr="1"/>
          <a:lstStyle/>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门诊</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检查</a:t>
            </a:r>
            <a:endParaRPr lang="zh-CN"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0" name="矩形 19"/>
          <p:cNvSpPr/>
          <p:nvPr/>
        </p:nvSpPr>
        <p:spPr>
          <a:xfrm>
            <a:off x="142875" y="3876675"/>
            <a:ext cx="1189038" cy="118903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txBody>
          <a:bodyPr lIns="0" tIns="36000" rIns="0" bIns="36000" anchor="ctr" anchorCtr="1"/>
          <a:lstStyle/>
          <a:p>
            <a:pPr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住院</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algn="ctr">
              <a:defRPr/>
            </a:pP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EMR</a:t>
            </a:r>
          </a:p>
        </p:txBody>
      </p:sp>
      <p:sp>
        <p:nvSpPr>
          <p:cNvPr id="21" name="矩形 20"/>
          <p:cNvSpPr/>
          <p:nvPr/>
        </p:nvSpPr>
        <p:spPr>
          <a:xfrm>
            <a:off x="1439863" y="3860800"/>
            <a:ext cx="1187450" cy="118903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txBody>
          <a:bodyPr lIns="0" tIns="36000" rIns="0" bIns="36000" anchor="ctr" anchorCtr="1"/>
          <a:lstStyle/>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住院</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marL="0" lvl="1" algn="ctr">
              <a:defRPr/>
            </a:pP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ICU</a:t>
            </a:r>
          </a:p>
        </p:txBody>
      </p:sp>
      <p:sp>
        <p:nvSpPr>
          <p:cNvPr id="22" name="矩形 21"/>
          <p:cNvSpPr/>
          <p:nvPr/>
        </p:nvSpPr>
        <p:spPr>
          <a:xfrm>
            <a:off x="2735263" y="3860800"/>
            <a:ext cx="1189037" cy="118903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txBody>
          <a:bodyPr lIns="0" tIns="36000" rIns="0" bIns="36000" anchor="ctr" anchorCtr="1"/>
          <a:lstStyle/>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住院</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marL="0" lvl="1" algn="ctr">
              <a:defRPr/>
            </a:pP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UIS</a:t>
            </a:r>
            <a:endParaRPr lang="zh-CN"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3" name="矩形 22"/>
          <p:cNvSpPr/>
          <p:nvPr/>
        </p:nvSpPr>
        <p:spPr>
          <a:xfrm>
            <a:off x="142875" y="5176838"/>
            <a:ext cx="1189038" cy="118903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txBody>
          <a:bodyPr lIns="0" tIns="36000" rIns="0" bIns="36000" anchor="ctr" anchorCtr="1"/>
          <a:lstStyle/>
          <a:p>
            <a:pPr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住院</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检验</a:t>
            </a:r>
            <a:endParaRPr lang="en-US"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4" name="矩形 23"/>
          <p:cNvSpPr/>
          <p:nvPr/>
        </p:nvSpPr>
        <p:spPr>
          <a:xfrm>
            <a:off x="1439863" y="2513013"/>
            <a:ext cx="1187450" cy="1187450"/>
          </a:xfrm>
          <a:prstGeom prst="rect">
            <a:avLst/>
          </a:prstGeom>
          <a:gradFill flip="none" rotWithShape="1">
            <a:gsLst>
              <a:gs pos="0">
                <a:srgbClr val="669900"/>
              </a:gs>
              <a:gs pos="50000">
                <a:schemeClr val="accent3">
                  <a:lumMod val="75000"/>
                </a:schemeClr>
              </a:gs>
              <a:gs pos="100000">
                <a:srgbClr val="99CC00"/>
              </a:gs>
            </a:gsLst>
            <a:lin ang="16200000" scaled="1"/>
            <a:tileRect/>
          </a:gradFill>
        </p:spPr>
        <p:txBody>
          <a:bodyPr lIns="0" tIns="36000" rIns="0" bIns="36000" anchor="ctr" anchorCtr="1"/>
          <a:lstStyle/>
          <a:p>
            <a:pPr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门诊</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血库</a:t>
            </a:r>
            <a:endParaRPr lang="en-US"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5" name="矩形 24"/>
          <p:cNvSpPr/>
          <p:nvPr/>
        </p:nvSpPr>
        <p:spPr>
          <a:xfrm>
            <a:off x="4032250" y="5176838"/>
            <a:ext cx="1187450" cy="118903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txBody>
          <a:bodyPr lIns="0" tIns="36000" rIns="0" bIns="36000" anchor="ctr" anchorCtr="1"/>
          <a:lstStyle/>
          <a:p>
            <a:pPr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住院</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形态学</a:t>
            </a:r>
            <a:endParaRPr lang="en-US"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6" name="矩形 25"/>
          <p:cNvSpPr/>
          <p:nvPr/>
        </p:nvSpPr>
        <p:spPr>
          <a:xfrm>
            <a:off x="5327650" y="5176838"/>
            <a:ext cx="1189038" cy="118903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txBody>
          <a:bodyPr lIns="0" tIns="36000" rIns="0" bIns="36000" anchor="ctr" anchorCtr="1"/>
          <a:lstStyle/>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住院</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血库</a:t>
            </a:r>
            <a:endParaRPr lang="zh-CN"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7" name="矩形 26"/>
          <p:cNvSpPr/>
          <p:nvPr/>
        </p:nvSpPr>
        <p:spPr>
          <a:xfrm>
            <a:off x="1439863" y="5176838"/>
            <a:ext cx="1187450" cy="118903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txBody>
          <a:bodyPr lIns="0" tIns="36000" rIns="0" bIns="36000" anchor="ctr" anchorCtr="1"/>
          <a:lstStyle/>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住院</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手术</a:t>
            </a:r>
            <a:endParaRPr lang="en-US"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8" name="矩形 27"/>
          <p:cNvSpPr/>
          <p:nvPr/>
        </p:nvSpPr>
        <p:spPr>
          <a:xfrm>
            <a:off x="2735263" y="5176838"/>
            <a:ext cx="1189037" cy="118903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txBody>
          <a:bodyPr lIns="0" tIns="36000" rIns="0" bIns="36000" anchor="ctr" anchorCtr="1"/>
          <a:lstStyle/>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住院</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微生物</a:t>
            </a:r>
            <a:endParaRPr lang="zh-CN"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9" name="Freeform 81"/>
          <p:cNvSpPr>
            <a:spLocks noChangeAspect="1" noEditPoints="1"/>
          </p:cNvSpPr>
          <p:nvPr/>
        </p:nvSpPr>
        <p:spPr bwMode="black">
          <a:xfrm>
            <a:off x="331788" y="1527175"/>
            <a:ext cx="811212" cy="495300"/>
          </a:xfrm>
          <a:custGeom>
            <a:avLst/>
            <a:gdLst>
              <a:gd name="T0" fmla="*/ 2147483647 w 3451"/>
              <a:gd name="T1" fmla="*/ 2147483647 h 2110"/>
              <a:gd name="T2" fmla="*/ 2147483647 w 3451"/>
              <a:gd name="T3" fmla="*/ 2147483647 h 2110"/>
              <a:gd name="T4" fmla="*/ 2147483647 w 3451"/>
              <a:gd name="T5" fmla="*/ 2147483647 h 2110"/>
              <a:gd name="T6" fmla="*/ 2147483647 w 3451"/>
              <a:gd name="T7" fmla="*/ 2147483647 h 2110"/>
              <a:gd name="T8" fmla="*/ 2147483647 w 3451"/>
              <a:gd name="T9" fmla="*/ 2147483647 h 2110"/>
              <a:gd name="T10" fmla="*/ 2147483647 w 3451"/>
              <a:gd name="T11" fmla="*/ 2147483647 h 2110"/>
              <a:gd name="T12" fmla="*/ 2147483647 w 3451"/>
              <a:gd name="T13" fmla="*/ 2147483647 h 2110"/>
              <a:gd name="T14" fmla="*/ 2147483647 w 3451"/>
              <a:gd name="T15" fmla="*/ 2147483647 h 2110"/>
              <a:gd name="T16" fmla="*/ 2147483647 w 3451"/>
              <a:gd name="T17" fmla="*/ 2147483647 h 2110"/>
              <a:gd name="T18" fmla="*/ 2147483647 w 3451"/>
              <a:gd name="T19" fmla="*/ 2147483647 h 2110"/>
              <a:gd name="T20" fmla="*/ 2147483647 w 3451"/>
              <a:gd name="T21" fmla="*/ 2147483647 h 2110"/>
              <a:gd name="T22" fmla="*/ 2147483647 w 3451"/>
              <a:gd name="T23" fmla="*/ 2147483647 h 2110"/>
              <a:gd name="T24" fmla="*/ 2147483647 w 3451"/>
              <a:gd name="T25" fmla="*/ 2147483647 h 2110"/>
              <a:gd name="T26" fmla="*/ 2147483647 w 3451"/>
              <a:gd name="T27" fmla="*/ 2147483647 h 2110"/>
              <a:gd name="T28" fmla="*/ 2147483647 w 3451"/>
              <a:gd name="T29" fmla="*/ 2147483647 h 2110"/>
              <a:gd name="T30" fmla="*/ 2147483647 w 3451"/>
              <a:gd name="T31" fmla="*/ 2147483647 h 2110"/>
              <a:gd name="T32" fmla="*/ 2147483647 w 3451"/>
              <a:gd name="T33" fmla="*/ 2147483647 h 2110"/>
              <a:gd name="T34" fmla="*/ 2147483647 w 3451"/>
              <a:gd name="T35" fmla="*/ 2147483647 h 2110"/>
              <a:gd name="T36" fmla="*/ 2147483647 w 3451"/>
              <a:gd name="T37" fmla="*/ 2147483647 h 2110"/>
              <a:gd name="T38" fmla="*/ 2147483647 w 3451"/>
              <a:gd name="T39" fmla="*/ 2147483647 h 2110"/>
              <a:gd name="T40" fmla="*/ 2147483647 w 3451"/>
              <a:gd name="T41" fmla="*/ 2147483647 h 2110"/>
              <a:gd name="T42" fmla="*/ 2147483647 w 3451"/>
              <a:gd name="T43" fmla="*/ 2147483647 h 2110"/>
              <a:gd name="T44" fmla="*/ 2147483647 w 3451"/>
              <a:gd name="T45" fmla="*/ 2147483647 h 2110"/>
              <a:gd name="T46" fmla="*/ 2147483647 w 3451"/>
              <a:gd name="T47" fmla="*/ 2147483647 h 2110"/>
              <a:gd name="T48" fmla="*/ 2147483647 w 3451"/>
              <a:gd name="T49" fmla="*/ 2147483647 h 2110"/>
              <a:gd name="T50" fmla="*/ 2147483647 w 3451"/>
              <a:gd name="T51" fmla="*/ 2147483647 h 2110"/>
              <a:gd name="T52" fmla="*/ 2147483647 w 3451"/>
              <a:gd name="T53" fmla="*/ 2147483647 h 2110"/>
              <a:gd name="T54" fmla="*/ 2147483647 w 3451"/>
              <a:gd name="T55" fmla="*/ 2147483647 h 2110"/>
              <a:gd name="T56" fmla="*/ 2147483647 w 3451"/>
              <a:gd name="T57" fmla="*/ 2147483647 h 2110"/>
              <a:gd name="T58" fmla="*/ 2147483647 w 3451"/>
              <a:gd name="T59" fmla="*/ 2147483647 h 2110"/>
              <a:gd name="T60" fmla="*/ 2147483647 w 3451"/>
              <a:gd name="T61" fmla="*/ 2147483647 h 2110"/>
              <a:gd name="T62" fmla="*/ 2147483647 w 3451"/>
              <a:gd name="T63" fmla="*/ 2147483647 h 2110"/>
              <a:gd name="T64" fmla="*/ 2147483647 w 3451"/>
              <a:gd name="T65" fmla="*/ 2147483647 h 2110"/>
              <a:gd name="T66" fmla="*/ 2147483647 w 3451"/>
              <a:gd name="T67" fmla="*/ 2147483647 h 2110"/>
              <a:gd name="T68" fmla="*/ 2147483647 w 3451"/>
              <a:gd name="T69" fmla="*/ 2147483647 h 2110"/>
              <a:gd name="T70" fmla="*/ 2147483647 w 3451"/>
              <a:gd name="T71" fmla="*/ 2147483647 h 2110"/>
              <a:gd name="T72" fmla="*/ 2147483647 w 3451"/>
              <a:gd name="T73" fmla="*/ 2147483647 h 2110"/>
              <a:gd name="T74" fmla="*/ 2147483647 w 3451"/>
              <a:gd name="T75" fmla="*/ 2147483647 h 2110"/>
              <a:gd name="T76" fmla="*/ 2147483647 w 3451"/>
              <a:gd name="T77" fmla="*/ 2147483647 h 2110"/>
              <a:gd name="T78" fmla="*/ 2147483647 w 3451"/>
              <a:gd name="T79" fmla="*/ 2147483647 h 2110"/>
              <a:gd name="T80" fmla="*/ 2147483647 w 3451"/>
              <a:gd name="T81" fmla="*/ 2147483647 h 2110"/>
              <a:gd name="T82" fmla="*/ 2147483647 w 3451"/>
              <a:gd name="T83" fmla="*/ 2147483647 h 2110"/>
              <a:gd name="T84" fmla="*/ 2147483647 w 3451"/>
              <a:gd name="T85" fmla="*/ 2147483647 h 2110"/>
              <a:gd name="T86" fmla="*/ 2147483647 w 3451"/>
              <a:gd name="T87" fmla="*/ 2147483647 h 2110"/>
              <a:gd name="T88" fmla="*/ 2147483647 w 3451"/>
              <a:gd name="T89" fmla="*/ 2147483647 h 2110"/>
              <a:gd name="T90" fmla="*/ 2147483647 w 3451"/>
              <a:gd name="T91" fmla="*/ 2147483647 h 2110"/>
              <a:gd name="T92" fmla="*/ 2147483647 w 3451"/>
              <a:gd name="T93" fmla="*/ 2147483647 h 2110"/>
              <a:gd name="T94" fmla="*/ 2147483647 w 3451"/>
              <a:gd name="T95" fmla="*/ 2147483647 h 2110"/>
              <a:gd name="T96" fmla="*/ 2147483647 w 3451"/>
              <a:gd name="T97" fmla="*/ 2147483647 h 2110"/>
              <a:gd name="T98" fmla="*/ 2147483647 w 3451"/>
              <a:gd name="T99" fmla="*/ 2147483647 h 2110"/>
              <a:gd name="T100" fmla="*/ 2147483647 w 3451"/>
              <a:gd name="T101" fmla="*/ 2147483647 h 2110"/>
              <a:gd name="T102" fmla="*/ 2147483647 w 3451"/>
              <a:gd name="T103" fmla="*/ 2147483647 h 2110"/>
              <a:gd name="T104" fmla="*/ 2147483647 w 3451"/>
              <a:gd name="T105" fmla="*/ 2147483647 h 2110"/>
              <a:gd name="T106" fmla="*/ 2147483647 w 3451"/>
              <a:gd name="T107" fmla="*/ 2147483647 h 2110"/>
              <a:gd name="T108" fmla="*/ 2147483647 w 3451"/>
              <a:gd name="T109" fmla="*/ 2147483647 h 2110"/>
              <a:gd name="T110" fmla="*/ 2147483647 w 3451"/>
              <a:gd name="T111" fmla="*/ 2147483647 h 2110"/>
              <a:gd name="T112" fmla="*/ 2147483647 w 3451"/>
              <a:gd name="T113" fmla="*/ 2147483647 h 2110"/>
              <a:gd name="T114" fmla="*/ 2147483647 w 3451"/>
              <a:gd name="T115" fmla="*/ 2147483647 h 2110"/>
              <a:gd name="T116" fmla="*/ 2147483647 w 3451"/>
              <a:gd name="T117" fmla="*/ 2147483647 h 2110"/>
              <a:gd name="T118" fmla="*/ 2147483647 w 3451"/>
              <a:gd name="T119" fmla="*/ 2147483647 h 2110"/>
              <a:gd name="T120" fmla="*/ 2147483647 w 3451"/>
              <a:gd name="T121" fmla="*/ 2147483647 h 2110"/>
              <a:gd name="T122" fmla="*/ 2147483647 w 3451"/>
              <a:gd name="T123" fmla="*/ 2147483647 h 2110"/>
              <a:gd name="T124" fmla="*/ 2147483647 w 3451"/>
              <a:gd name="T125" fmla="*/ 2147483647 h 211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451"/>
              <a:gd name="T190" fmla="*/ 0 h 2110"/>
              <a:gd name="T191" fmla="*/ 3451 w 3451"/>
              <a:gd name="T192" fmla="*/ 2110 h 211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451" h="2110">
                <a:moveTo>
                  <a:pt x="1585" y="1902"/>
                </a:moveTo>
                <a:cubicBezTo>
                  <a:pt x="1383" y="1902"/>
                  <a:pt x="1184" y="1867"/>
                  <a:pt x="1012" y="1802"/>
                </a:cubicBezTo>
                <a:cubicBezTo>
                  <a:pt x="945" y="1776"/>
                  <a:pt x="884" y="1747"/>
                  <a:pt x="828" y="1714"/>
                </a:cubicBezTo>
                <a:cubicBezTo>
                  <a:pt x="896" y="1807"/>
                  <a:pt x="980" y="1887"/>
                  <a:pt x="1077" y="1951"/>
                </a:cubicBezTo>
                <a:cubicBezTo>
                  <a:pt x="1119" y="1979"/>
                  <a:pt x="1165" y="2004"/>
                  <a:pt x="1212" y="2026"/>
                </a:cubicBezTo>
                <a:cubicBezTo>
                  <a:pt x="1264" y="2049"/>
                  <a:pt x="1318" y="2068"/>
                  <a:pt x="1375" y="2082"/>
                </a:cubicBezTo>
                <a:cubicBezTo>
                  <a:pt x="1443" y="2099"/>
                  <a:pt x="1515" y="2108"/>
                  <a:pt x="1588" y="2110"/>
                </a:cubicBezTo>
                <a:cubicBezTo>
                  <a:pt x="1588" y="2110"/>
                  <a:pt x="1588" y="2110"/>
                  <a:pt x="1588" y="2110"/>
                </a:cubicBezTo>
                <a:cubicBezTo>
                  <a:pt x="1588" y="2110"/>
                  <a:pt x="1588" y="2110"/>
                  <a:pt x="1588" y="2110"/>
                </a:cubicBezTo>
                <a:cubicBezTo>
                  <a:pt x="1588" y="2110"/>
                  <a:pt x="1588" y="2110"/>
                  <a:pt x="1588" y="2110"/>
                </a:cubicBezTo>
                <a:cubicBezTo>
                  <a:pt x="1588" y="2110"/>
                  <a:pt x="1588" y="2110"/>
                  <a:pt x="1588" y="2110"/>
                </a:cubicBezTo>
                <a:cubicBezTo>
                  <a:pt x="1662" y="2108"/>
                  <a:pt x="1733" y="2099"/>
                  <a:pt x="1802" y="2082"/>
                </a:cubicBezTo>
                <a:cubicBezTo>
                  <a:pt x="1858" y="2068"/>
                  <a:pt x="1913" y="2049"/>
                  <a:pt x="1965" y="2026"/>
                </a:cubicBezTo>
                <a:cubicBezTo>
                  <a:pt x="2012" y="2004"/>
                  <a:pt x="2057" y="1979"/>
                  <a:pt x="2100" y="1951"/>
                </a:cubicBezTo>
                <a:cubicBezTo>
                  <a:pt x="2199" y="1886"/>
                  <a:pt x="2285" y="1802"/>
                  <a:pt x="2354" y="1706"/>
                </a:cubicBezTo>
                <a:cubicBezTo>
                  <a:pt x="2264" y="1761"/>
                  <a:pt x="2159" y="1806"/>
                  <a:pt x="2045" y="1839"/>
                </a:cubicBezTo>
                <a:cubicBezTo>
                  <a:pt x="1899" y="1881"/>
                  <a:pt x="1744" y="1902"/>
                  <a:pt x="1585" y="1902"/>
                </a:cubicBezTo>
                <a:close/>
                <a:moveTo>
                  <a:pt x="1104" y="1897"/>
                </a:moveTo>
                <a:cubicBezTo>
                  <a:pt x="1087" y="1886"/>
                  <a:pt x="1071" y="1874"/>
                  <a:pt x="1054" y="1861"/>
                </a:cubicBezTo>
                <a:cubicBezTo>
                  <a:pt x="1080" y="1873"/>
                  <a:pt x="1107" y="1883"/>
                  <a:pt x="1134" y="1893"/>
                </a:cubicBezTo>
                <a:cubicBezTo>
                  <a:pt x="1136" y="1899"/>
                  <a:pt x="1138" y="1905"/>
                  <a:pt x="1141" y="1911"/>
                </a:cubicBezTo>
                <a:cubicBezTo>
                  <a:pt x="1128" y="1907"/>
                  <a:pt x="1116" y="1902"/>
                  <a:pt x="1104" y="1897"/>
                </a:cubicBezTo>
                <a:close/>
                <a:moveTo>
                  <a:pt x="1557" y="2049"/>
                </a:moveTo>
                <a:cubicBezTo>
                  <a:pt x="1532" y="2048"/>
                  <a:pt x="1513" y="2045"/>
                  <a:pt x="1488" y="2042"/>
                </a:cubicBezTo>
                <a:cubicBezTo>
                  <a:pt x="1451" y="2037"/>
                  <a:pt x="1414" y="2030"/>
                  <a:pt x="1378" y="2021"/>
                </a:cubicBezTo>
                <a:cubicBezTo>
                  <a:pt x="1353" y="2014"/>
                  <a:pt x="1328" y="2007"/>
                  <a:pt x="1304" y="1998"/>
                </a:cubicBezTo>
                <a:cubicBezTo>
                  <a:pt x="1284" y="1991"/>
                  <a:pt x="1265" y="1983"/>
                  <a:pt x="1247" y="1975"/>
                </a:cubicBezTo>
                <a:cubicBezTo>
                  <a:pt x="1235" y="1962"/>
                  <a:pt x="1224" y="1947"/>
                  <a:pt x="1215" y="1929"/>
                </a:cubicBezTo>
                <a:cubicBezTo>
                  <a:pt x="1213" y="1925"/>
                  <a:pt x="1211" y="1921"/>
                  <a:pt x="1209" y="1917"/>
                </a:cubicBezTo>
                <a:cubicBezTo>
                  <a:pt x="1329" y="1952"/>
                  <a:pt x="1449" y="1971"/>
                  <a:pt x="1557" y="1973"/>
                </a:cubicBezTo>
                <a:lnTo>
                  <a:pt x="1557" y="2049"/>
                </a:lnTo>
                <a:close/>
                <a:moveTo>
                  <a:pt x="1962" y="1929"/>
                </a:moveTo>
                <a:cubicBezTo>
                  <a:pt x="1952" y="1947"/>
                  <a:pt x="1942" y="1962"/>
                  <a:pt x="1930" y="1975"/>
                </a:cubicBezTo>
                <a:cubicBezTo>
                  <a:pt x="1911" y="1983"/>
                  <a:pt x="1892" y="1991"/>
                  <a:pt x="1873" y="1998"/>
                </a:cubicBezTo>
                <a:cubicBezTo>
                  <a:pt x="1849" y="2007"/>
                  <a:pt x="1824" y="2014"/>
                  <a:pt x="1799" y="2021"/>
                </a:cubicBezTo>
                <a:cubicBezTo>
                  <a:pt x="1763" y="2030"/>
                  <a:pt x="1726" y="2037"/>
                  <a:pt x="1689" y="2042"/>
                </a:cubicBezTo>
                <a:cubicBezTo>
                  <a:pt x="1664" y="2045"/>
                  <a:pt x="1645" y="2048"/>
                  <a:pt x="1620" y="2049"/>
                </a:cubicBezTo>
                <a:cubicBezTo>
                  <a:pt x="1620" y="1973"/>
                  <a:pt x="1620" y="1973"/>
                  <a:pt x="1620" y="1973"/>
                </a:cubicBezTo>
                <a:cubicBezTo>
                  <a:pt x="1728" y="1971"/>
                  <a:pt x="1848" y="1952"/>
                  <a:pt x="1968" y="1917"/>
                </a:cubicBezTo>
                <a:cubicBezTo>
                  <a:pt x="1966" y="1921"/>
                  <a:pt x="1964" y="1925"/>
                  <a:pt x="1962" y="1929"/>
                </a:cubicBezTo>
                <a:close/>
                <a:moveTo>
                  <a:pt x="2072" y="1897"/>
                </a:moveTo>
                <a:cubicBezTo>
                  <a:pt x="2060" y="1902"/>
                  <a:pt x="2048" y="1907"/>
                  <a:pt x="2036" y="1911"/>
                </a:cubicBezTo>
                <a:cubicBezTo>
                  <a:pt x="2038" y="1905"/>
                  <a:pt x="2040" y="1899"/>
                  <a:pt x="2043" y="1893"/>
                </a:cubicBezTo>
                <a:cubicBezTo>
                  <a:pt x="2070" y="1883"/>
                  <a:pt x="2097" y="1872"/>
                  <a:pt x="2123" y="1860"/>
                </a:cubicBezTo>
                <a:cubicBezTo>
                  <a:pt x="2107" y="1873"/>
                  <a:pt x="2090" y="1886"/>
                  <a:pt x="2072" y="1897"/>
                </a:cubicBezTo>
                <a:close/>
                <a:moveTo>
                  <a:pt x="699" y="879"/>
                </a:moveTo>
                <a:cubicBezTo>
                  <a:pt x="783" y="1007"/>
                  <a:pt x="903" y="1100"/>
                  <a:pt x="1046" y="1163"/>
                </a:cubicBezTo>
                <a:cubicBezTo>
                  <a:pt x="1070" y="1173"/>
                  <a:pt x="1095" y="1182"/>
                  <a:pt x="1121" y="1191"/>
                </a:cubicBezTo>
                <a:cubicBezTo>
                  <a:pt x="1121" y="1191"/>
                  <a:pt x="1121" y="1192"/>
                  <a:pt x="1121" y="1193"/>
                </a:cubicBezTo>
                <a:cubicBezTo>
                  <a:pt x="1140" y="1199"/>
                  <a:pt x="1159" y="1205"/>
                  <a:pt x="1178" y="1211"/>
                </a:cubicBezTo>
                <a:cubicBezTo>
                  <a:pt x="1178" y="1210"/>
                  <a:pt x="1178" y="1209"/>
                  <a:pt x="1178" y="1208"/>
                </a:cubicBezTo>
                <a:cubicBezTo>
                  <a:pt x="1237" y="1225"/>
                  <a:pt x="1296" y="1239"/>
                  <a:pt x="1355" y="1249"/>
                </a:cubicBezTo>
                <a:cubicBezTo>
                  <a:pt x="1429" y="1259"/>
                  <a:pt x="1506" y="1264"/>
                  <a:pt x="1585" y="1264"/>
                </a:cubicBezTo>
                <a:cubicBezTo>
                  <a:pt x="1663" y="1264"/>
                  <a:pt x="1739" y="1259"/>
                  <a:pt x="1812" y="1249"/>
                </a:cubicBezTo>
                <a:cubicBezTo>
                  <a:pt x="1872" y="1239"/>
                  <a:pt x="1932" y="1225"/>
                  <a:pt x="1992" y="1208"/>
                </a:cubicBezTo>
                <a:cubicBezTo>
                  <a:pt x="1992" y="1209"/>
                  <a:pt x="1992" y="1210"/>
                  <a:pt x="1992" y="1211"/>
                </a:cubicBezTo>
                <a:cubicBezTo>
                  <a:pt x="2012" y="1205"/>
                  <a:pt x="2031" y="1199"/>
                  <a:pt x="2049" y="1193"/>
                </a:cubicBezTo>
                <a:cubicBezTo>
                  <a:pt x="2049" y="1192"/>
                  <a:pt x="2049" y="1191"/>
                  <a:pt x="2049" y="1190"/>
                </a:cubicBezTo>
                <a:cubicBezTo>
                  <a:pt x="2077" y="1181"/>
                  <a:pt x="2104" y="1171"/>
                  <a:pt x="2130" y="1161"/>
                </a:cubicBezTo>
                <a:cubicBezTo>
                  <a:pt x="2267" y="1099"/>
                  <a:pt x="2382" y="1010"/>
                  <a:pt x="2465" y="888"/>
                </a:cubicBezTo>
                <a:cubicBezTo>
                  <a:pt x="2466" y="887"/>
                  <a:pt x="2467" y="885"/>
                  <a:pt x="2467" y="883"/>
                </a:cubicBezTo>
                <a:cubicBezTo>
                  <a:pt x="2472" y="873"/>
                  <a:pt x="2476" y="863"/>
                  <a:pt x="2480" y="852"/>
                </a:cubicBezTo>
                <a:cubicBezTo>
                  <a:pt x="2497" y="803"/>
                  <a:pt x="2497" y="803"/>
                  <a:pt x="2497" y="803"/>
                </a:cubicBezTo>
                <a:cubicBezTo>
                  <a:pt x="2495" y="788"/>
                  <a:pt x="2491" y="763"/>
                  <a:pt x="2490" y="756"/>
                </a:cubicBezTo>
                <a:cubicBezTo>
                  <a:pt x="2458" y="596"/>
                  <a:pt x="2386" y="451"/>
                  <a:pt x="2285" y="332"/>
                </a:cubicBezTo>
                <a:cubicBezTo>
                  <a:pt x="2272" y="316"/>
                  <a:pt x="2259" y="301"/>
                  <a:pt x="2245" y="287"/>
                </a:cubicBezTo>
                <a:cubicBezTo>
                  <a:pt x="2241" y="283"/>
                  <a:pt x="2195" y="240"/>
                  <a:pt x="2195" y="240"/>
                </a:cubicBezTo>
                <a:cubicBezTo>
                  <a:pt x="2033" y="94"/>
                  <a:pt x="1819" y="4"/>
                  <a:pt x="1585" y="0"/>
                </a:cubicBezTo>
                <a:cubicBezTo>
                  <a:pt x="1585" y="0"/>
                  <a:pt x="1585" y="0"/>
                  <a:pt x="1585" y="0"/>
                </a:cubicBezTo>
                <a:cubicBezTo>
                  <a:pt x="1351" y="4"/>
                  <a:pt x="1137" y="94"/>
                  <a:pt x="975" y="240"/>
                </a:cubicBezTo>
                <a:cubicBezTo>
                  <a:pt x="975" y="240"/>
                  <a:pt x="925" y="283"/>
                  <a:pt x="886" y="332"/>
                </a:cubicBezTo>
                <a:cubicBezTo>
                  <a:pt x="784" y="451"/>
                  <a:pt x="712" y="596"/>
                  <a:pt x="681" y="756"/>
                </a:cubicBezTo>
                <a:cubicBezTo>
                  <a:pt x="680" y="759"/>
                  <a:pt x="677" y="779"/>
                  <a:pt x="673" y="806"/>
                </a:cubicBezTo>
                <a:cubicBezTo>
                  <a:pt x="689" y="853"/>
                  <a:pt x="689" y="853"/>
                  <a:pt x="689" y="853"/>
                </a:cubicBezTo>
                <a:cubicBezTo>
                  <a:pt x="692" y="861"/>
                  <a:pt x="695" y="870"/>
                  <a:pt x="699" y="879"/>
                </a:cubicBezTo>
                <a:close/>
                <a:moveTo>
                  <a:pt x="1616" y="1197"/>
                </a:moveTo>
                <a:cubicBezTo>
                  <a:pt x="1616" y="736"/>
                  <a:pt x="1616" y="736"/>
                  <a:pt x="1616" y="736"/>
                </a:cubicBezTo>
                <a:cubicBezTo>
                  <a:pt x="1687" y="734"/>
                  <a:pt x="1767" y="723"/>
                  <a:pt x="1852" y="700"/>
                </a:cubicBezTo>
                <a:cubicBezTo>
                  <a:pt x="1871" y="747"/>
                  <a:pt x="1889" y="794"/>
                  <a:pt x="1905" y="843"/>
                </a:cubicBezTo>
                <a:cubicBezTo>
                  <a:pt x="1918" y="879"/>
                  <a:pt x="1928" y="916"/>
                  <a:pt x="1938" y="951"/>
                </a:cubicBezTo>
                <a:cubicBezTo>
                  <a:pt x="1949" y="989"/>
                  <a:pt x="1958" y="1026"/>
                  <a:pt x="1966" y="1063"/>
                </a:cubicBezTo>
                <a:cubicBezTo>
                  <a:pt x="1972" y="1088"/>
                  <a:pt x="1977" y="1113"/>
                  <a:pt x="1981" y="1138"/>
                </a:cubicBezTo>
                <a:cubicBezTo>
                  <a:pt x="1857" y="1175"/>
                  <a:pt x="1731" y="1195"/>
                  <a:pt x="1616" y="1197"/>
                </a:cubicBezTo>
                <a:close/>
                <a:moveTo>
                  <a:pt x="2006" y="508"/>
                </a:moveTo>
                <a:cubicBezTo>
                  <a:pt x="2009" y="511"/>
                  <a:pt x="2012" y="514"/>
                  <a:pt x="2015" y="517"/>
                </a:cubicBezTo>
                <a:cubicBezTo>
                  <a:pt x="2026" y="527"/>
                  <a:pt x="2035" y="538"/>
                  <a:pt x="2045" y="548"/>
                </a:cubicBezTo>
                <a:cubicBezTo>
                  <a:pt x="1998" y="577"/>
                  <a:pt x="1942" y="601"/>
                  <a:pt x="1882" y="620"/>
                </a:cubicBezTo>
                <a:cubicBezTo>
                  <a:pt x="1823" y="488"/>
                  <a:pt x="1755" y="373"/>
                  <a:pt x="1684" y="281"/>
                </a:cubicBezTo>
                <a:cubicBezTo>
                  <a:pt x="1798" y="335"/>
                  <a:pt x="1909" y="413"/>
                  <a:pt x="2006" y="508"/>
                </a:cubicBezTo>
                <a:close/>
                <a:moveTo>
                  <a:pt x="1755" y="251"/>
                </a:moveTo>
                <a:cubicBezTo>
                  <a:pt x="1838" y="265"/>
                  <a:pt x="1917" y="288"/>
                  <a:pt x="1990" y="320"/>
                </a:cubicBezTo>
                <a:cubicBezTo>
                  <a:pt x="2013" y="329"/>
                  <a:pt x="2034" y="339"/>
                  <a:pt x="2055" y="350"/>
                </a:cubicBezTo>
                <a:cubicBezTo>
                  <a:pt x="2095" y="371"/>
                  <a:pt x="2133" y="394"/>
                  <a:pt x="2168" y="420"/>
                </a:cubicBezTo>
                <a:cubicBezTo>
                  <a:pt x="2165" y="427"/>
                  <a:pt x="2162" y="435"/>
                  <a:pt x="2158" y="443"/>
                </a:cubicBezTo>
                <a:cubicBezTo>
                  <a:pt x="2143" y="468"/>
                  <a:pt x="2121" y="492"/>
                  <a:pt x="2094" y="515"/>
                </a:cubicBezTo>
                <a:cubicBezTo>
                  <a:pt x="2085" y="504"/>
                  <a:pt x="2075" y="494"/>
                  <a:pt x="2065" y="484"/>
                </a:cubicBezTo>
                <a:cubicBezTo>
                  <a:pt x="2062" y="481"/>
                  <a:pt x="2060" y="479"/>
                  <a:pt x="2057" y="476"/>
                </a:cubicBezTo>
                <a:cubicBezTo>
                  <a:pt x="2040" y="459"/>
                  <a:pt x="2022" y="442"/>
                  <a:pt x="2004" y="426"/>
                </a:cubicBezTo>
                <a:cubicBezTo>
                  <a:pt x="1926" y="356"/>
                  <a:pt x="1842" y="298"/>
                  <a:pt x="1755" y="251"/>
                </a:cubicBezTo>
                <a:close/>
                <a:moveTo>
                  <a:pt x="1824" y="636"/>
                </a:moveTo>
                <a:cubicBezTo>
                  <a:pt x="1753" y="654"/>
                  <a:pt x="1684" y="664"/>
                  <a:pt x="1616" y="666"/>
                </a:cubicBezTo>
                <a:cubicBezTo>
                  <a:pt x="1616" y="284"/>
                  <a:pt x="1616" y="284"/>
                  <a:pt x="1616" y="284"/>
                </a:cubicBezTo>
                <a:cubicBezTo>
                  <a:pt x="1623" y="292"/>
                  <a:pt x="1625" y="302"/>
                  <a:pt x="1632" y="311"/>
                </a:cubicBezTo>
                <a:cubicBezTo>
                  <a:pt x="1702" y="400"/>
                  <a:pt x="1768" y="512"/>
                  <a:pt x="1824" y="636"/>
                </a:cubicBezTo>
                <a:close/>
                <a:moveTo>
                  <a:pt x="2038" y="1120"/>
                </a:moveTo>
                <a:cubicBezTo>
                  <a:pt x="2028" y="1066"/>
                  <a:pt x="2015" y="1009"/>
                  <a:pt x="1999" y="951"/>
                </a:cubicBezTo>
                <a:cubicBezTo>
                  <a:pt x="1989" y="915"/>
                  <a:pt x="1978" y="878"/>
                  <a:pt x="1966" y="840"/>
                </a:cubicBezTo>
                <a:cubicBezTo>
                  <a:pt x="1964" y="835"/>
                  <a:pt x="1963" y="830"/>
                  <a:pt x="1961" y="825"/>
                </a:cubicBezTo>
                <a:cubicBezTo>
                  <a:pt x="1945" y="776"/>
                  <a:pt x="1927" y="729"/>
                  <a:pt x="1909" y="684"/>
                </a:cubicBezTo>
                <a:cubicBezTo>
                  <a:pt x="1975" y="663"/>
                  <a:pt x="2038" y="636"/>
                  <a:pt x="2092" y="602"/>
                </a:cubicBezTo>
                <a:cubicBezTo>
                  <a:pt x="2183" y="710"/>
                  <a:pt x="2251" y="829"/>
                  <a:pt x="2293" y="951"/>
                </a:cubicBezTo>
                <a:cubicBezTo>
                  <a:pt x="2297" y="962"/>
                  <a:pt x="2300" y="974"/>
                  <a:pt x="2304" y="985"/>
                </a:cubicBezTo>
                <a:cubicBezTo>
                  <a:pt x="2234" y="1040"/>
                  <a:pt x="2140" y="1086"/>
                  <a:pt x="2038" y="1120"/>
                </a:cubicBezTo>
                <a:close/>
                <a:moveTo>
                  <a:pt x="2246" y="379"/>
                </a:moveTo>
                <a:cubicBezTo>
                  <a:pt x="2261" y="398"/>
                  <a:pt x="2273" y="418"/>
                  <a:pt x="2284" y="440"/>
                </a:cubicBezTo>
                <a:cubicBezTo>
                  <a:pt x="2271" y="428"/>
                  <a:pt x="2258" y="416"/>
                  <a:pt x="2244" y="405"/>
                </a:cubicBezTo>
                <a:cubicBezTo>
                  <a:pt x="2245" y="397"/>
                  <a:pt x="2246" y="388"/>
                  <a:pt x="2246" y="379"/>
                </a:cubicBezTo>
                <a:close/>
                <a:moveTo>
                  <a:pt x="2219" y="477"/>
                </a:moveTo>
                <a:cubicBezTo>
                  <a:pt x="2221" y="473"/>
                  <a:pt x="2223" y="469"/>
                  <a:pt x="2225" y="465"/>
                </a:cubicBezTo>
                <a:cubicBezTo>
                  <a:pt x="2264" y="499"/>
                  <a:pt x="2299" y="537"/>
                  <a:pt x="2330" y="576"/>
                </a:cubicBezTo>
                <a:cubicBezTo>
                  <a:pt x="2357" y="611"/>
                  <a:pt x="2380" y="648"/>
                  <a:pt x="2399" y="686"/>
                </a:cubicBezTo>
                <a:cubicBezTo>
                  <a:pt x="2412" y="713"/>
                  <a:pt x="2423" y="741"/>
                  <a:pt x="2433" y="769"/>
                </a:cubicBezTo>
                <a:cubicBezTo>
                  <a:pt x="2433" y="773"/>
                  <a:pt x="2453" y="840"/>
                  <a:pt x="2352" y="942"/>
                </a:cubicBezTo>
                <a:cubicBezTo>
                  <a:pt x="2342" y="914"/>
                  <a:pt x="2332" y="886"/>
                  <a:pt x="2320" y="858"/>
                </a:cubicBezTo>
                <a:cubicBezTo>
                  <a:pt x="2276" y="757"/>
                  <a:pt x="2216" y="658"/>
                  <a:pt x="2140" y="567"/>
                </a:cubicBezTo>
                <a:cubicBezTo>
                  <a:pt x="2173" y="541"/>
                  <a:pt x="2201" y="510"/>
                  <a:pt x="2219" y="477"/>
                </a:cubicBezTo>
                <a:close/>
                <a:moveTo>
                  <a:pt x="2022" y="219"/>
                </a:moveTo>
                <a:cubicBezTo>
                  <a:pt x="2069" y="234"/>
                  <a:pt x="2111" y="255"/>
                  <a:pt x="2149" y="283"/>
                </a:cubicBezTo>
                <a:cubicBezTo>
                  <a:pt x="2163" y="307"/>
                  <a:pt x="2172" y="331"/>
                  <a:pt x="2175" y="353"/>
                </a:cubicBezTo>
                <a:cubicBezTo>
                  <a:pt x="2133" y="325"/>
                  <a:pt x="2088" y="300"/>
                  <a:pt x="2041" y="278"/>
                </a:cubicBezTo>
                <a:cubicBezTo>
                  <a:pt x="2018" y="267"/>
                  <a:pt x="1995" y="258"/>
                  <a:pt x="1971" y="249"/>
                </a:cubicBezTo>
                <a:cubicBezTo>
                  <a:pt x="1909" y="225"/>
                  <a:pt x="1844" y="208"/>
                  <a:pt x="1776" y="196"/>
                </a:cubicBezTo>
                <a:cubicBezTo>
                  <a:pt x="1799" y="193"/>
                  <a:pt x="1822" y="192"/>
                  <a:pt x="1844" y="192"/>
                </a:cubicBezTo>
                <a:cubicBezTo>
                  <a:pt x="1881" y="192"/>
                  <a:pt x="1916" y="195"/>
                  <a:pt x="1950" y="201"/>
                </a:cubicBezTo>
                <a:cubicBezTo>
                  <a:pt x="1975" y="206"/>
                  <a:pt x="1999" y="211"/>
                  <a:pt x="2022" y="219"/>
                </a:cubicBezTo>
                <a:close/>
                <a:moveTo>
                  <a:pt x="1859" y="116"/>
                </a:moveTo>
                <a:cubicBezTo>
                  <a:pt x="1872" y="120"/>
                  <a:pt x="1885" y="127"/>
                  <a:pt x="1897" y="136"/>
                </a:cubicBezTo>
                <a:cubicBezTo>
                  <a:pt x="1879" y="134"/>
                  <a:pt x="1862" y="134"/>
                  <a:pt x="1844" y="134"/>
                </a:cubicBezTo>
                <a:cubicBezTo>
                  <a:pt x="1798" y="134"/>
                  <a:pt x="1750" y="138"/>
                  <a:pt x="1703" y="147"/>
                </a:cubicBezTo>
                <a:cubicBezTo>
                  <a:pt x="1744" y="122"/>
                  <a:pt x="1782" y="109"/>
                  <a:pt x="1818" y="109"/>
                </a:cubicBezTo>
                <a:cubicBezTo>
                  <a:pt x="1832" y="109"/>
                  <a:pt x="1846" y="111"/>
                  <a:pt x="1859" y="116"/>
                </a:cubicBezTo>
                <a:close/>
                <a:moveTo>
                  <a:pt x="1610" y="59"/>
                </a:moveTo>
                <a:cubicBezTo>
                  <a:pt x="1648" y="61"/>
                  <a:pt x="1686" y="65"/>
                  <a:pt x="1722" y="71"/>
                </a:cubicBezTo>
                <a:cubicBezTo>
                  <a:pt x="1685" y="87"/>
                  <a:pt x="1648" y="111"/>
                  <a:pt x="1610" y="142"/>
                </a:cubicBezTo>
                <a:lnTo>
                  <a:pt x="1610" y="59"/>
                </a:lnTo>
                <a:close/>
                <a:moveTo>
                  <a:pt x="1171" y="951"/>
                </a:moveTo>
                <a:cubicBezTo>
                  <a:pt x="1155" y="1009"/>
                  <a:pt x="1143" y="1066"/>
                  <a:pt x="1133" y="1121"/>
                </a:cubicBezTo>
                <a:cubicBezTo>
                  <a:pt x="1030" y="1086"/>
                  <a:pt x="937" y="1040"/>
                  <a:pt x="867" y="985"/>
                </a:cubicBezTo>
                <a:cubicBezTo>
                  <a:pt x="870" y="974"/>
                  <a:pt x="873" y="963"/>
                  <a:pt x="877" y="951"/>
                </a:cubicBezTo>
                <a:cubicBezTo>
                  <a:pt x="919" y="830"/>
                  <a:pt x="987" y="710"/>
                  <a:pt x="1078" y="602"/>
                </a:cubicBezTo>
                <a:cubicBezTo>
                  <a:pt x="1132" y="636"/>
                  <a:pt x="1195" y="663"/>
                  <a:pt x="1261" y="684"/>
                </a:cubicBezTo>
                <a:cubicBezTo>
                  <a:pt x="1243" y="729"/>
                  <a:pt x="1225" y="776"/>
                  <a:pt x="1209" y="825"/>
                </a:cubicBezTo>
                <a:cubicBezTo>
                  <a:pt x="1208" y="830"/>
                  <a:pt x="1206" y="835"/>
                  <a:pt x="1204" y="840"/>
                </a:cubicBezTo>
                <a:cubicBezTo>
                  <a:pt x="1192" y="878"/>
                  <a:pt x="1181" y="915"/>
                  <a:pt x="1171" y="951"/>
                </a:cubicBezTo>
                <a:close/>
                <a:moveTo>
                  <a:pt x="1166" y="426"/>
                </a:moveTo>
                <a:cubicBezTo>
                  <a:pt x="1148" y="442"/>
                  <a:pt x="1131" y="459"/>
                  <a:pt x="1114" y="476"/>
                </a:cubicBezTo>
                <a:cubicBezTo>
                  <a:pt x="1111" y="479"/>
                  <a:pt x="1108" y="481"/>
                  <a:pt x="1105" y="484"/>
                </a:cubicBezTo>
                <a:cubicBezTo>
                  <a:pt x="1095" y="494"/>
                  <a:pt x="1086" y="505"/>
                  <a:pt x="1076" y="515"/>
                </a:cubicBezTo>
                <a:cubicBezTo>
                  <a:pt x="1049" y="493"/>
                  <a:pt x="1026" y="468"/>
                  <a:pt x="1012" y="443"/>
                </a:cubicBezTo>
                <a:cubicBezTo>
                  <a:pt x="1008" y="435"/>
                  <a:pt x="1005" y="428"/>
                  <a:pt x="1002" y="420"/>
                </a:cubicBezTo>
                <a:cubicBezTo>
                  <a:pt x="1037" y="394"/>
                  <a:pt x="1075" y="371"/>
                  <a:pt x="1115" y="350"/>
                </a:cubicBezTo>
                <a:cubicBezTo>
                  <a:pt x="1136" y="339"/>
                  <a:pt x="1158" y="329"/>
                  <a:pt x="1180" y="320"/>
                </a:cubicBezTo>
                <a:cubicBezTo>
                  <a:pt x="1253" y="288"/>
                  <a:pt x="1332" y="265"/>
                  <a:pt x="1416" y="251"/>
                </a:cubicBezTo>
                <a:cubicBezTo>
                  <a:pt x="1328" y="298"/>
                  <a:pt x="1244" y="356"/>
                  <a:pt x="1166" y="426"/>
                </a:cubicBezTo>
                <a:close/>
                <a:moveTo>
                  <a:pt x="1487" y="281"/>
                </a:moveTo>
                <a:cubicBezTo>
                  <a:pt x="1415" y="373"/>
                  <a:pt x="1348" y="488"/>
                  <a:pt x="1289" y="620"/>
                </a:cubicBezTo>
                <a:cubicBezTo>
                  <a:pt x="1228" y="601"/>
                  <a:pt x="1172" y="577"/>
                  <a:pt x="1125" y="549"/>
                </a:cubicBezTo>
                <a:cubicBezTo>
                  <a:pt x="1135" y="538"/>
                  <a:pt x="1145" y="527"/>
                  <a:pt x="1155" y="517"/>
                </a:cubicBezTo>
                <a:cubicBezTo>
                  <a:pt x="1158" y="514"/>
                  <a:pt x="1161" y="511"/>
                  <a:pt x="1164" y="508"/>
                </a:cubicBezTo>
                <a:cubicBezTo>
                  <a:pt x="1262" y="413"/>
                  <a:pt x="1372" y="335"/>
                  <a:pt x="1487" y="281"/>
                </a:cubicBezTo>
                <a:close/>
                <a:moveTo>
                  <a:pt x="1555" y="1197"/>
                </a:moveTo>
                <a:cubicBezTo>
                  <a:pt x="1439" y="1195"/>
                  <a:pt x="1313" y="1175"/>
                  <a:pt x="1189" y="1139"/>
                </a:cubicBezTo>
                <a:cubicBezTo>
                  <a:pt x="1194" y="1114"/>
                  <a:pt x="1199" y="1088"/>
                  <a:pt x="1204" y="1063"/>
                </a:cubicBezTo>
                <a:cubicBezTo>
                  <a:pt x="1212" y="1026"/>
                  <a:pt x="1222" y="989"/>
                  <a:pt x="1232" y="951"/>
                </a:cubicBezTo>
                <a:cubicBezTo>
                  <a:pt x="1242" y="916"/>
                  <a:pt x="1253" y="879"/>
                  <a:pt x="1265" y="843"/>
                </a:cubicBezTo>
                <a:cubicBezTo>
                  <a:pt x="1281" y="794"/>
                  <a:pt x="1299" y="747"/>
                  <a:pt x="1318" y="700"/>
                </a:cubicBezTo>
                <a:cubicBezTo>
                  <a:pt x="1404" y="723"/>
                  <a:pt x="1484" y="734"/>
                  <a:pt x="1555" y="736"/>
                </a:cubicBezTo>
                <a:lnTo>
                  <a:pt x="1555" y="1197"/>
                </a:lnTo>
                <a:close/>
                <a:moveTo>
                  <a:pt x="1555" y="666"/>
                </a:moveTo>
                <a:cubicBezTo>
                  <a:pt x="1486" y="664"/>
                  <a:pt x="1418" y="654"/>
                  <a:pt x="1346" y="636"/>
                </a:cubicBezTo>
                <a:cubicBezTo>
                  <a:pt x="1402" y="512"/>
                  <a:pt x="1468" y="400"/>
                  <a:pt x="1538" y="311"/>
                </a:cubicBezTo>
                <a:cubicBezTo>
                  <a:pt x="1545" y="302"/>
                  <a:pt x="1547" y="292"/>
                  <a:pt x="1555" y="284"/>
                </a:cubicBezTo>
                <a:lnTo>
                  <a:pt x="1555" y="666"/>
                </a:lnTo>
                <a:close/>
                <a:moveTo>
                  <a:pt x="1560" y="59"/>
                </a:moveTo>
                <a:cubicBezTo>
                  <a:pt x="1560" y="142"/>
                  <a:pt x="1560" y="142"/>
                  <a:pt x="1560" y="142"/>
                </a:cubicBezTo>
                <a:cubicBezTo>
                  <a:pt x="1523" y="111"/>
                  <a:pt x="1485" y="87"/>
                  <a:pt x="1448" y="71"/>
                </a:cubicBezTo>
                <a:cubicBezTo>
                  <a:pt x="1485" y="65"/>
                  <a:pt x="1522" y="61"/>
                  <a:pt x="1560" y="59"/>
                </a:cubicBezTo>
                <a:close/>
                <a:moveTo>
                  <a:pt x="1311" y="116"/>
                </a:moveTo>
                <a:cubicBezTo>
                  <a:pt x="1324" y="111"/>
                  <a:pt x="1338" y="109"/>
                  <a:pt x="1353" y="109"/>
                </a:cubicBezTo>
                <a:cubicBezTo>
                  <a:pt x="1388" y="109"/>
                  <a:pt x="1427" y="122"/>
                  <a:pt x="1468" y="147"/>
                </a:cubicBezTo>
                <a:cubicBezTo>
                  <a:pt x="1420" y="138"/>
                  <a:pt x="1373" y="134"/>
                  <a:pt x="1326" y="134"/>
                </a:cubicBezTo>
                <a:cubicBezTo>
                  <a:pt x="1309" y="134"/>
                  <a:pt x="1291" y="134"/>
                  <a:pt x="1274" y="136"/>
                </a:cubicBezTo>
                <a:cubicBezTo>
                  <a:pt x="1286" y="127"/>
                  <a:pt x="1298" y="120"/>
                  <a:pt x="1311" y="116"/>
                </a:cubicBezTo>
                <a:close/>
                <a:moveTo>
                  <a:pt x="1020" y="283"/>
                </a:moveTo>
                <a:cubicBezTo>
                  <a:pt x="1059" y="256"/>
                  <a:pt x="1101" y="234"/>
                  <a:pt x="1148" y="219"/>
                </a:cubicBezTo>
                <a:cubicBezTo>
                  <a:pt x="1172" y="211"/>
                  <a:pt x="1196" y="206"/>
                  <a:pt x="1221" y="201"/>
                </a:cubicBezTo>
                <a:cubicBezTo>
                  <a:pt x="1254" y="195"/>
                  <a:pt x="1290" y="192"/>
                  <a:pt x="1326" y="192"/>
                </a:cubicBezTo>
                <a:cubicBezTo>
                  <a:pt x="1349" y="192"/>
                  <a:pt x="1371" y="193"/>
                  <a:pt x="1394" y="196"/>
                </a:cubicBezTo>
                <a:cubicBezTo>
                  <a:pt x="1326" y="208"/>
                  <a:pt x="1261" y="225"/>
                  <a:pt x="1200" y="249"/>
                </a:cubicBezTo>
                <a:cubicBezTo>
                  <a:pt x="1176" y="258"/>
                  <a:pt x="1152" y="267"/>
                  <a:pt x="1130" y="278"/>
                </a:cubicBezTo>
                <a:cubicBezTo>
                  <a:pt x="1082" y="300"/>
                  <a:pt x="1037" y="326"/>
                  <a:pt x="995" y="354"/>
                </a:cubicBezTo>
                <a:cubicBezTo>
                  <a:pt x="998" y="331"/>
                  <a:pt x="1006" y="308"/>
                  <a:pt x="1020" y="283"/>
                </a:cubicBezTo>
                <a:close/>
                <a:moveTo>
                  <a:pt x="923" y="379"/>
                </a:moveTo>
                <a:cubicBezTo>
                  <a:pt x="924" y="388"/>
                  <a:pt x="925" y="397"/>
                  <a:pt x="926" y="406"/>
                </a:cubicBezTo>
                <a:cubicBezTo>
                  <a:pt x="912" y="417"/>
                  <a:pt x="899" y="428"/>
                  <a:pt x="886" y="440"/>
                </a:cubicBezTo>
                <a:cubicBezTo>
                  <a:pt x="897" y="419"/>
                  <a:pt x="909" y="399"/>
                  <a:pt x="923" y="379"/>
                </a:cubicBezTo>
                <a:close/>
                <a:moveTo>
                  <a:pt x="742" y="759"/>
                </a:moveTo>
                <a:cubicBezTo>
                  <a:pt x="751" y="731"/>
                  <a:pt x="758" y="713"/>
                  <a:pt x="772" y="686"/>
                </a:cubicBezTo>
                <a:cubicBezTo>
                  <a:pt x="791" y="648"/>
                  <a:pt x="814" y="611"/>
                  <a:pt x="840" y="576"/>
                </a:cubicBezTo>
                <a:cubicBezTo>
                  <a:pt x="871" y="537"/>
                  <a:pt x="906" y="500"/>
                  <a:pt x="945" y="466"/>
                </a:cubicBezTo>
                <a:cubicBezTo>
                  <a:pt x="947" y="469"/>
                  <a:pt x="949" y="473"/>
                  <a:pt x="951" y="477"/>
                </a:cubicBezTo>
                <a:cubicBezTo>
                  <a:pt x="969" y="510"/>
                  <a:pt x="997" y="541"/>
                  <a:pt x="1030" y="568"/>
                </a:cubicBezTo>
                <a:cubicBezTo>
                  <a:pt x="955" y="659"/>
                  <a:pt x="894" y="757"/>
                  <a:pt x="851" y="858"/>
                </a:cubicBezTo>
                <a:cubicBezTo>
                  <a:pt x="839" y="886"/>
                  <a:pt x="828" y="914"/>
                  <a:pt x="819" y="942"/>
                </a:cubicBezTo>
                <a:cubicBezTo>
                  <a:pt x="772" y="894"/>
                  <a:pt x="743" y="839"/>
                  <a:pt x="741" y="780"/>
                </a:cubicBezTo>
                <a:cubicBezTo>
                  <a:pt x="741" y="780"/>
                  <a:pt x="741" y="763"/>
                  <a:pt x="742" y="759"/>
                </a:cubicBezTo>
                <a:close/>
                <a:moveTo>
                  <a:pt x="447" y="993"/>
                </a:moveTo>
                <a:cubicBezTo>
                  <a:pt x="411" y="993"/>
                  <a:pt x="409" y="1049"/>
                  <a:pt x="409" y="1074"/>
                </a:cubicBezTo>
                <a:cubicBezTo>
                  <a:pt x="409" y="1153"/>
                  <a:pt x="437" y="1157"/>
                  <a:pt x="447" y="1157"/>
                </a:cubicBezTo>
                <a:cubicBezTo>
                  <a:pt x="458" y="1157"/>
                  <a:pt x="486" y="1153"/>
                  <a:pt x="486" y="1074"/>
                </a:cubicBezTo>
                <a:cubicBezTo>
                  <a:pt x="486" y="1049"/>
                  <a:pt x="483" y="993"/>
                  <a:pt x="447" y="993"/>
                </a:cubicBezTo>
                <a:close/>
                <a:moveTo>
                  <a:pt x="2737" y="993"/>
                </a:moveTo>
                <a:cubicBezTo>
                  <a:pt x="2701" y="993"/>
                  <a:pt x="2698" y="1049"/>
                  <a:pt x="2698" y="1074"/>
                </a:cubicBezTo>
                <a:cubicBezTo>
                  <a:pt x="2698" y="1153"/>
                  <a:pt x="2726" y="1157"/>
                  <a:pt x="2737" y="1157"/>
                </a:cubicBezTo>
                <a:cubicBezTo>
                  <a:pt x="2747" y="1157"/>
                  <a:pt x="2776" y="1153"/>
                  <a:pt x="2776" y="1074"/>
                </a:cubicBezTo>
                <a:cubicBezTo>
                  <a:pt x="2776" y="1049"/>
                  <a:pt x="2773" y="993"/>
                  <a:pt x="2737" y="993"/>
                </a:cubicBezTo>
                <a:close/>
                <a:moveTo>
                  <a:pt x="1746" y="1536"/>
                </a:moveTo>
                <a:cubicBezTo>
                  <a:pt x="1733" y="1465"/>
                  <a:pt x="1677" y="1481"/>
                  <a:pt x="1660" y="1501"/>
                </a:cubicBezTo>
                <a:cubicBezTo>
                  <a:pt x="1653" y="1509"/>
                  <a:pt x="1648" y="1524"/>
                  <a:pt x="1644" y="1541"/>
                </a:cubicBezTo>
                <a:cubicBezTo>
                  <a:pt x="1634" y="1593"/>
                  <a:pt x="1642" y="1668"/>
                  <a:pt x="1695" y="1667"/>
                </a:cubicBezTo>
                <a:cubicBezTo>
                  <a:pt x="1741" y="1664"/>
                  <a:pt x="1753" y="1606"/>
                  <a:pt x="1748" y="1552"/>
                </a:cubicBezTo>
                <a:cubicBezTo>
                  <a:pt x="1748" y="1546"/>
                  <a:pt x="1747" y="1541"/>
                  <a:pt x="1746" y="1536"/>
                </a:cubicBezTo>
                <a:close/>
                <a:moveTo>
                  <a:pt x="3451" y="1075"/>
                </a:moveTo>
                <a:cubicBezTo>
                  <a:pt x="3118" y="753"/>
                  <a:pt x="3118" y="753"/>
                  <a:pt x="3118" y="753"/>
                </a:cubicBezTo>
                <a:cubicBezTo>
                  <a:pt x="3118" y="886"/>
                  <a:pt x="3118" y="886"/>
                  <a:pt x="3118" y="886"/>
                </a:cubicBezTo>
                <a:cubicBezTo>
                  <a:pt x="2577" y="886"/>
                  <a:pt x="2577" y="886"/>
                  <a:pt x="2577" y="886"/>
                </a:cubicBezTo>
                <a:cubicBezTo>
                  <a:pt x="2572" y="900"/>
                  <a:pt x="2567" y="913"/>
                  <a:pt x="2560" y="927"/>
                </a:cubicBezTo>
                <a:cubicBezTo>
                  <a:pt x="2483" y="1094"/>
                  <a:pt x="2292" y="1240"/>
                  <a:pt x="2015" y="1319"/>
                </a:cubicBezTo>
                <a:cubicBezTo>
                  <a:pt x="1876" y="1360"/>
                  <a:pt x="1728" y="1379"/>
                  <a:pt x="1584" y="1379"/>
                </a:cubicBezTo>
                <a:cubicBezTo>
                  <a:pt x="1203" y="1379"/>
                  <a:pt x="839" y="1247"/>
                  <a:pt x="667" y="1023"/>
                </a:cubicBezTo>
                <a:cubicBezTo>
                  <a:pt x="650" y="1001"/>
                  <a:pt x="635" y="979"/>
                  <a:pt x="623" y="957"/>
                </a:cubicBezTo>
                <a:cubicBezTo>
                  <a:pt x="610" y="933"/>
                  <a:pt x="600" y="910"/>
                  <a:pt x="592" y="886"/>
                </a:cubicBezTo>
                <a:cubicBezTo>
                  <a:pt x="0" y="886"/>
                  <a:pt x="0" y="886"/>
                  <a:pt x="0" y="886"/>
                </a:cubicBezTo>
                <a:cubicBezTo>
                  <a:pt x="0" y="1265"/>
                  <a:pt x="0" y="1265"/>
                  <a:pt x="0" y="1265"/>
                </a:cubicBezTo>
                <a:cubicBezTo>
                  <a:pt x="581" y="1265"/>
                  <a:pt x="581" y="1265"/>
                  <a:pt x="581" y="1265"/>
                </a:cubicBezTo>
                <a:cubicBezTo>
                  <a:pt x="585" y="1281"/>
                  <a:pt x="590" y="1298"/>
                  <a:pt x="596" y="1315"/>
                </a:cubicBezTo>
                <a:cubicBezTo>
                  <a:pt x="612" y="1358"/>
                  <a:pt x="635" y="1401"/>
                  <a:pt x="668" y="1443"/>
                </a:cubicBezTo>
                <a:cubicBezTo>
                  <a:pt x="679" y="1459"/>
                  <a:pt x="692" y="1474"/>
                  <a:pt x="706" y="1488"/>
                </a:cubicBezTo>
                <a:cubicBezTo>
                  <a:pt x="744" y="1530"/>
                  <a:pt x="790" y="1568"/>
                  <a:pt x="841" y="1601"/>
                </a:cubicBezTo>
                <a:cubicBezTo>
                  <a:pt x="917" y="1651"/>
                  <a:pt x="1005" y="1693"/>
                  <a:pt x="1101" y="1724"/>
                </a:cubicBezTo>
                <a:cubicBezTo>
                  <a:pt x="1121" y="1731"/>
                  <a:pt x="1142" y="1737"/>
                  <a:pt x="1163" y="1743"/>
                </a:cubicBezTo>
                <a:cubicBezTo>
                  <a:pt x="1286" y="1778"/>
                  <a:pt x="1420" y="1797"/>
                  <a:pt x="1557" y="1799"/>
                </a:cubicBezTo>
                <a:cubicBezTo>
                  <a:pt x="1566" y="1799"/>
                  <a:pt x="1575" y="1800"/>
                  <a:pt x="1585" y="1800"/>
                </a:cubicBezTo>
                <a:cubicBezTo>
                  <a:pt x="1596" y="1800"/>
                  <a:pt x="1608" y="1799"/>
                  <a:pt x="1620" y="1799"/>
                </a:cubicBezTo>
                <a:cubicBezTo>
                  <a:pt x="1752" y="1796"/>
                  <a:pt x="1886" y="1777"/>
                  <a:pt x="2014" y="1741"/>
                </a:cubicBezTo>
                <a:cubicBezTo>
                  <a:pt x="2015" y="1741"/>
                  <a:pt x="2016" y="1740"/>
                  <a:pt x="2016" y="1740"/>
                </a:cubicBezTo>
                <a:cubicBezTo>
                  <a:pt x="2037" y="1734"/>
                  <a:pt x="2057" y="1728"/>
                  <a:pt x="2076" y="1721"/>
                </a:cubicBezTo>
                <a:cubicBezTo>
                  <a:pt x="2177" y="1687"/>
                  <a:pt x="2265" y="1644"/>
                  <a:pt x="2338" y="1594"/>
                </a:cubicBezTo>
                <a:cubicBezTo>
                  <a:pt x="2392" y="1558"/>
                  <a:pt x="2438" y="1518"/>
                  <a:pt x="2476" y="1476"/>
                </a:cubicBezTo>
                <a:cubicBezTo>
                  <a:pt x="2521" y="1425"/>
                  <a:pt x="2554" y="1371"/>
                  <a:pt x="2575" y="1316"/>
                </a:cubicBezTo>
                <a:cubicBezTo>
                  <a:pt x="2581" y="1299"/>
                  <a:pt x="2586" y="1282"/>
                  <a:pt x="2590" y="1265"/>
                </a:cubicBezTo>
                <a:cubicBezTo>
                  <a:pt x="3118" y="1265"/>
                  <a:pt x="3118" y="1265"/>
                  <a:pt x="3118" y="1265"/>
                </a:cubicBezTo>
                <a:cubicBezTo>
                  <a:pt x="3118" y="1397"/>
                  <a:pt x="3118" y="1397"/>
                  <a:pt x="3118" y="1397"/>
                </a:cubicBezTo>
                <a:lnTo>
                  <a:pt x="3451" y="1075"/>
                </a:lnTo>
                <a:close/>
                <a:moveTo>
                  <a:pt x="296" y="1195"/>
                </a:moveTo>
                <a:cubicBezTo>
                  <a:pt x="123" y="1195"/>
                  <a:pt x="123" y="1195"/>
                  <a:pt x="123" y="1195"/>
                </a:cubicBezTo>
                <a:cubicBezTo>
                  <a:pt x="123" y="1154"/>
                  <a:pt x="123" y="1154"/>
                  <a:pt x="123" y="1154"/>
                </a:cubicBezTo>
                <a:cubicBezTo>
                  <a:pt x="188" y="1154"/>
                  <a:pt x="188" y="1154"/>
                  <a:pt x="188" y="1154"/>
                </a:cubicBezTo>
                <a:cubicBezTo>
                  <a:pt x="188" y="1005"/>
                  <a:pt x="188" y="1005"/>
                  <a:pt x="188" y="1005"/>
                </a:cubicBezTo>
                <a:cubicBezTo>
                  <a:pt x="135" y="1028"/>
                  <a:pt x="135" y="1028"/>
                  <a:pt x="135" y="1028"/>
                </a:cubicBezTo>
                <a:cubicBezTo>
                  <a:pt x="118" y="991"/>
                  <a:pt x="118" y="991"/>
                  <a:pt x="118" y="991"/>
                </a:cubicBezTo>
                <a:cubicBezTo>
                  <a:pt x="201" y="956"/>
                  <a:pt x="201" y="956"/>
                  <a:pt x="201" y="956"/>
                </a:cubicBezTo>
                <a:cubicBezTo>
                  <a:pt x="231" y="956"/>
                  <a:pt x="231" y="956"/>
                  <a:pt x="231" y="956"/>
                </a:cubicBezTo>
                <a:cubicBezTo>
                  <a:pt x="231" y="1154"/>
                  <a:pt x="231" y="1154"/>
                  <a:pt x="231" y="1154"/>
                </a:cubicBezTo>
                <a:cubicBezTo>
                  <a:pt x="296" y="1154"/>
                  <a:pt x="296" y="1154"/>
                  <a:pt x="296" y="1154"/>
                </a:cubicBezTo>
                <a:lnTo>
                  <a:pt x="296" y="1195"/>
                </a:lnTo>
                <a:close/>
                <a:moveTo>
                  <a:pt x="447" y="1197"/>
                </a:moveTo>
                <a:cubicBezTo>
                  <a:pt x="377" y="1197"/>
                  <a:pt x="365" y="1127"/>
                  <a:pt x="365" y="1074"/>
                </a:cubicBezTo>
                <a:cubicBezTo>
                  <a:pt x="365" y="1022"/>
                  <a:pt x="378" y="953"/>
                  <a:pt x="447" y="953"/>
                </a:cubicBezTo>
                <a:cubicBezTo>
                  <a:pt x="517" y="953"/>
                  <a:pt x="530" y="1022"/>
                  <a:pt x="530" y="1074"/>
                </a:cubicBezTo>
                <a:cubicBezTo>
                  <a:pt x="530" y="1127"/>
                  <a:pt x="517" y="1197"/>
                  <a:pt x="447" y="1197"/>
                </a:cubicBezTo>
                <a:close/>
                <a:moveTo>
                  <a:pt x="693" y="1351"/>
                </a:moveTo>
                <a:cubicBezTo>
                  <a:pt x="678" y="1332"/>
                  <a:pt x="666" y="1313"/>
                  <a:pt x="655" y="1294"/>
                </a:cubicBezTo>
                <a:cubicBezTo>
                  <a:pt x="645" y="1278"/>
                  <a:pt x="637" y="1261"/>
                  <a:pt x="630" y="1245"/>
                </a:cubicBezTo>
                <a:cubicBezTo>
                  <a:pt x="630" y="1201"/>
                  <a:pt x="630" y="1201"/>
                  <a:pt x="630" y="1201"/>
                </a:cubicBezTo>
                <a:cubicBezTo>
                  <a:pt x="635" y="1213"/>
                  <a:pt x="641" y="1225"/>
                  <a:pt x="648" y="1237"/>
                </a:cubicBezTo>
                <a:cubicBezTo>
                  <a:pt x="651" y="1243"/>
                  <a:pt x="654" y="1249"/>
                  <a:pt x="658" y="1255"/>
                </a:cubicBezTo>
                <a:cubicBezTo>
                  <a:pt x="658" y="1177"/>
                  <a:pt x="658" y="1177"/>
                  <a:pt x="658" y="1177"/>
                </a:cubicBezTo>
                <a:cubicBezTo>
                  <a:pt x="658" y="1090"/>
                  <a:pt x="658" y="1090"/>
                  <a:pt x="658" y="1090"/>
                </a:cubicBezTo>
                <a:cubicBezTo>
                  <a:pt x="654" y="1087"/>
                  <a:pt x="650" y="1084"/>
                  <a:pt x="646" y="1080"/>
                </a:cubicBezTo>
                <a:cubicBezTo>
                  <a:pt x="646" y="1080"/>
                  <a:pt x="646" y="1080"/>
                  <a:pt x="646" y="1080"/>
                </a:cubicBezTo>
                <a:cubicBezTo>
                  <a:pt x="642" y="1077"/>
                  <a:pt x="638" y="1073"/>
                  <a:pt x="634" y="1070"/>
                </a:cubicBezTo>
                <a:cubicBezTo>
                  <a:pt x="630" y="1032"/>
                  <a:pt x="630" y="1032"/>
                  <a:pt x="630" y="1032"/>
                </a:cubicBezTo>
                <a:cubicBezTo>
                  <a:pt x="628" y="1016"/>
                  <a:pt x="628" y="1016"/>
                  <a:pt x="628" y="1016"/>
                </a:cubicBezTo>
                <a:cubicBezTo>
                  <a:pt x="638" y="1025"/>
                  <a:pt x="653" y="1037"/>
                  <a:pt x="664" y="1046"/>
                </a:cubicBezTo>
                <a:cubicBezTo>
                  <a:pt x="670" y="1054"/>
                  <a:pt x="675" y="1062"/>
                  <a:pt x="681" y="1070"/>
                </a:cubicBezTo>
                <a:cubicBezTo>
                  <a:pt x="681" y="1113"/>
                  <a:pt x="681" y="1113"/>
                  <a:pt x="681" y="1113"/>
                </a:cubicBezTo>
                <a:cubicBezTo>
                  <a:pt x="681" y="1205"/>
                  <a:pt x="681" y="1205"/>
                  <a:pt x="681" y="1205"/>
                </a:cubicBezTo>
                <a:cubicBezTo>
                  <a:pt x="681" y="1291"/>
                  <a:pt x="681" y="1291"/>
                  <a:pt x="681" y="1291"/>
                </a:cubicBezTo>
                <a:cubicBezTo>
                  <a:pt x="685" y="1296"/>
                  <a:pt x="689" y="1301"/>
                  <a:pt x="693" y="1306"/>
                </a:cubicBezTo>
                <a:cubicBezTo>
                  <a:pt x="703" y="1319"/>
                  <a:pt x="713" y="1331"/>
                  <a:pt x="724" y="1343"/>
                </a:cubicBezTo>
                <a:cubicBezTo>
                  <a:pt x="724" y="1388"/>
                  <a:pt x="724" y="1388"/>
                  <a:pt x="724" y="1388"/>
                </a:cubicBezTo>
                <a:cubicBezTo>
                  <a:pt x="713" y="1376"/>
                  <a:pt x="703" y="1364"/>
                  <a:pt x="693" y="1351"/>
                </a:cubicBezTo>
                <a:close/>
                <a:moveTo>
                  <a:pt x="816" y="1473"/>
                </a:moveTo>
                <a:cubicBezTo>
                  <a:pt x="800" y="1460"/>
                  <a:pt x="784" y="1447"/>
                  <a:pt x="769" y="1433"/>
                </a:cubicBezTo>
                <a:cubicBezTo>
                  <a:pt x="768" y="1388"/>
                  <a:pt x="768" y="1388"/>
                  <a:pt x="768" y="1388"/>
                </a:cubicBezTo>
                <a:cubicBezTo>
                  <a:pt x="783" y="1402"/>
                  <a:pt x="799" y="1415"/>
                  <a:pt x="815" y="1427"/>
                </a:cubicBezTo>
                <a:cubicBezTo>
                  <a:pt x="818" y="1430"/>
                  <a:pt x="821" y="1432"/>
                  <a:pt x="824" y="1434"/>
                </a:cubicBezTo>
                <a:cubicBezTo>
                  <a:pt x="823" y="1333"/>
                  <a:pt x="823" y="1333"/>
                  <a:pt x="823" y="1333"/>
                </a:cubicBezTo>
                <a:cubicBezTo>
                  <a:pt x="823" y="1322"/>
                  <a:pt x="823" y="1322"/>
                  <a:pt x="823" y="1322"/>
                </a:cubicBezTo>
                <a:cubicBezTo>
                  <a:pt x="823" y="1268"/>
                  <a:pt x="823" y="1268"/>
                  <a:pt x="823" y="1268"/>
                </a:cubicBezTo>
                <a:cubicBezTo>
                  <a:pt x="810" y="1265"/>
                  <a:pt x="792" y="1260"/>
                  <a:pt x="778" y="1257"/>
                </a:cubicBezTo>
                <a:cubicBezTo>
                  <a:pt x="776" y="1248"/>
                  <a:pt x="776" y="1248"/>
                  <a:pt x="776" y="1248"/>
                </a:cubicBezTo>
                <a:cubicBezTo>
                  <a:pt x="768" y="1218"/>
                  <a:pt x="768" y="1218"/>
                  <a:pt x="768" y="1218"/>
                </a:cubicBezTo>
                <a:cubicBezTo>
                  <a:pt x="767" y="1212"/>
                  <a:pt x="767" y="1212"/>
                  <a:pt x="767" y="1212"/>
                </a:cubicBezTo>
                <a:cubicBezTo>
                  <a:pt x="764" y="1204"/>
                  <a:pt x="764" y="1204"/>
                  <a:pt x="764" y="1204"/>
                </a:cubicBezTo>
                <a:cubicBezTo>
                  <a:pt x="785" y="1210"/>
                  <a:pt x="814" y="1217"/>
                  <a:pt x="835" y="1222"/>
                </a:cubicBezTo>
                <a:cubicBezTo>
                  <a:pt x="844" y="1229"/>
                  <a:pt x="853" y="1235"/>
                  <a:pt x="862" y="1241"/>
                </a:cubicBezTo>
                <a:cubicBezTo>
                  <a:pt x="862" y="1291"/>
                  <a:pt x="862" y="1291"/>
                  <a:pt x="862" y="1291"/>
                </a:cubicBezTo>
                <a:cubicBezTo>
                  <a:pt x="863" y="1360"/>
                  <a:pt x="863" y="1360"/>
                  <a:pt x="863" y="1360"/>
                </a:cubicBezTo>
                <a:cubicBezTo>
                  <a:pt x="863" y="1462"/>
                  <a:pt x="863" y="1462"/>
                  <a:pt x="863" y="1462"/>
                </a:cubicBezTo>
                <a:cubicBezTo>
                  <a:pt x="883" y="1475"/>
                  <a:pt x="905" y="1489"/>
                  <a:pt x="927" y="1501"/>
                </a:cubicBezTo>
                <a:cubicBezTo>
                  <a:pt x="927" y="1546"/>
                  <a:pt x="927" y="1546"/>
                  <a:pt x="927" y="1546"/>
                </a:cubicBezTo>
                <a:cubicBezTo>
                  <a:pt x="888" y="1523"/>
                  <a:pt x="850" y="1499"/>
                  <a:pt x="816" y="1473"/>
                </a:cubicBezTo>
                <a:close/>
                <a:moveTo>
                  <a:pt x="1172" y="1585"/>
                </a:moveTo>
                <a:cubicBezTo>
                  <a:pt x="1168" y="1596"/>
                  <a:pt x="1163" y="1604"/>
                  <a:pt x="1157" y="1611"/>
                </a:cubicBezTo>
                <a:cubicBezTo>
                  <a:pt x="1141" y="1628"/>
                  <a:pt x="1119" y="1632"/>
                  <a:pt x="1096" y="1627"/>
                </a:cubicBezTo>
                <a:cubicBezTo>
                  <a:pt x="1063" y="1619"/>
                  <a:pt x="1028" y="1592"/>
                  <a:pt x="1010" y="1557"/>
                </a:cubicBezTo>
                <a:cubicBezTo>
                  <a:pt x="1006" y="1548"/>
                  <a:pt x="987" y="1483"/>
                  <a:pt x="988" y="1427"/>
                </a:cubicBezTo>
                <a:cubicBezTo>
                  <a:pt x="989" y="1406"/>
                  <a:pt x="992" y="1385"/>
                  <a:pt x="1001" y="1371"/>
                </a:cubicBezTo>
                <a:cubicBezTo>
                  <a:pt x="1014" y="1348"/>
                  <a:pt x="1039" y="1338"/>
                  <a:pt x="1082" y="1351"/>
                </a:cubicBezTo>
                <a:cubicBezTo>
                  <a:pt x="1127" y="1368"/>
                  <a:pt x="1152" y="1398"/>
                  <a:pt x="1166" y="1431"/>
                </a:cubicBezTo>
                <a:cubicBezTo>
                  <a:pt x="1167" y="1434"/>
                  <a:pt x="1168" y="1437"/>
                  <a:pt x="1169" y="1439"/>
                </a:cubicBezTo>
                <a:cubicBezTo>
                  <a:pt x="1176" y="1458"/>
                  <a:pt x="1179" y="1476"/>
                  <a:pt x="1181" y="1494"/>
                </a:cubicBezTo>
                <a:cubicBezTo>
                  <a:pt x="1184" y="1543"/>
                  <a:pt x="1173" y="1584"/>
                  <a:pt x="1172" y="1585"/>
                </a:cubicBezTo>
                <a:close/>
                <a:moveTo>
                  <a:pt x="1270" y="1671"/>
                </a:moveTo>
                <a:cubicBezTo>
                  <a:pt x="1270" y="1627"/>
                  <a:pt x="1270" y="1627"/>
                  <a:pt x="1270" y="1627"/>
                </a:cubicBezTo>
                <a:cubicBezTo>
                  <a:pt x="1298" y="1633"/>
                  <a:pt x="1327" y="1638"/>
                  <a:pt x="1356" y="1643"/>
                </a:cubicBezTo>
                <a:cubicBezTo>
                  <a:pt x="1356" y="1528"/>
                  <a:pt x="1356" y="1528"/>
                  <a:pt x="1356" y="1528"/>
                </a:cubicBezTo>
                <a:cubicBezTo>
                  <a:pt x="1355" y="1477"/>
                  <a:pt x="1355" y="1477"/>
                  <a:pt x="1355" y="1477"/>
                </a:cubicBezTo>
                <a:cubicBezTo>
                  <a:pt x="1335" y="1481"/>
                  <a:pt x="1307" y="1486"/>
                  <a:pt x="1286" y="1489"/>
                </a:cubicBezTo>
                <a:cubicBezTo>
                  <a:pt x="1270" y="1456"/>
                  <a:pt x="1270" y="1456"/>
                  <a:pt x="1270" y="1456"/>
                </a:cubicBezTo>
                <a:cubicBezTo>
                  <a:pt x="1264" y="1444"/>
                  <a:pt x="1264" y="1444"/>
                  <a:pt x="1264" y="1444"/>
                </a:cubicBezTo>
                <a:cubicBezTo>
                  <a:pt x="1297" y="1439"/>
                  <a:pt x="1340" y="1431"/>
                  <a:pt x="1373" y="1425"/>
                </a:cubicBezTo>
                <a:cubicBezTo>
                  <a:pt x="1386" y="1427"/>
                  <a:pt x="1399" y="1429"/>
                  <a:pt x="1412" y="1430"/>
                </a:cubicBezTo>
                <a:cubicBezTo>
                  <a:pt x="1413" y="1477"/>
                  <a:pt x="1413" y="1477"/>
                  <a:pt x="1413" y="1477"/>
                </a:cubicBezTo>
                <a:cubicBezTo>
                  <a:pt x="1413" y="1534"/>
                  <a:pt x="1413" y="1534"/>
                  <a:pt x="1413" y="1534"/>
                </a:cubicBezTo>
                <a:cubicBezTo>
                  <a:pt x="1413" y="1651"/>
                  <a:pt x="1413" y="1651"/>
                  <a:pt x="1413" y="1651"/>
                </a:cubicBezTo>
                <a:cubicBezTo>
                  <a:pt x="1442" y="1654"/>
                  <a:pt x="1472" y="1657"/>
                  <a:pt x="1501" y="1659"/>
                </a:cubicBezTo>
                <a:cubicBezTo>
                  <a:pt x="1501" y="1703"/>
                  <a:pt x="1501" y="1703"/>
                  <a:pt x="1501" y="1703"/>
                </a:cubicBezTo>
                <a:cubicBezTo>
                  <a:pt x="1422" y="1698"/>
                  <a:pt x="1345" y="1687"/>
                  <a:pt x="1270" y="1671"/>
                </a:cubicBezTo>
                <a:close/>
                <a:moveTo>
                  <a:pt x="1625" y="1693"/>
                </a:moveTo>
                <a:cubicBezTo>
                  <a:pt x="1623" y="1692"/>
                  <a:pt x="1622" y="1691"/>
                  <a:pt x="1620" y="1689"/>
                </a:cubicBezTo>
                <a:cubicBezTo>
                  <a:pt x="1580" y="1654"/>
                  <a:pt x="1577" y="1586"/>
                  <a:pt x="1583" y="1542"/>
                </a:cubicBezTo>
                <a:cubicBezTo>
                  <a:pt x="1584" y="1534"/>
                  <a:pt x="1586" y="1526"/>
                  <a:pt x="1587" y="1519"/>
                </a:cubicBezTo>
                <a:cubicBezTo>
                  <a:pt x="1591" y="1506"/>
                  <a:pt x="1596" y="1495"/>
                  <a:pt x="1602" y="1485"/>
                </a:cubicBezTo>
                <a:cubicBezTo>
                  <a:pt x="1628" y="1446"/>
                  <a:pt x="1672" y="1442"/>
                  <a:pt x="1695" y="1440"/>
                </a:cubicBezTo>
                <a:cubicBezTo>
                  <a:pt x="1737" y="1438"/>
                  <a:pt x="1768" y="1449"/>
                  <a:pt x="1786" y="1475"/>
                </a:cubicBezTo>
                <a:cubicBezTo>
                  <a:pt x="1797" y="1489"/>
                  <a:pt x="1804" y="1507"/>
                  <a:pt x="1807" y="1530"/>
                </a:cubicBezTo>
                <a:cubicBezTo>
                  <a:pt x="1807" y="1530"/>
                  <a:pt x="1808" y="1530"/>
                  <a:pt x="1808" y="1531"/>
                </a:cubicBezTo>
                <a:cubicBezTo>
                  <a:pt x="1834" y="1705"/>
                  <a:pt x="1690" y="1741"/>
                  <a:pt x="1625" y="1693"/>
                </a:cubicBezTo>
                <a:close/>
                <a:moveTo>
                  <a:pt x="2080" y="1636"/>
                </a:moveTo>
                <a:cubicBezTo>
                  <a:pt x="2068" y="1640"/>
                  <a:pt x="2055" y="1644"/>
                  <a:pt x="2042" y="1648"/>
                </a:cubicBezTo>
                <a:cubicBezTo>
                  <a:pt x="2034" y="1650"/>
                  <a:pt x="2027" y="1652"/>
                  <a:pt x="2020" y="1654"/>
                </a:cubicBezTo>
                <a:cubicBezTo>
                  <a:pt x="1982" y="1664"/>
                  <a:pt x="1945" y="1673"/>
                  <a:pt x="1907" y="1680"/>
                </a:cubicBezTo>
                <a:cubicBezTo>
                  <a:pt x="1907" y="1635"/>
                  <a:pt x="1907" y="1635"/>
                  <a:pt x="1907" y="1635"/>
                </a:cubicBezTo>
                <a:cubicBezTo>
                  <a:pt x="1936" y="1629"/>
                  <a:pt x="1966" y="1623"/>
                  <a:pt x="1996" y="1616"/>
                </a:cubicBezTo>
                <a:cubicBezTo>
                  <a:pt x="1995" y="1495"/>
                  <a:pt x="1995" y="1495"/>
                  <a:pt x="1995" y="1495"/>
                </a:cubicBezTo>
                <a:cubicBezTo>
                  <a:pt x="1995" y="1450"/>
                  <a:pt x="1995" y="1450"/>
                  <a:pt x="1995" y="1450"/>
                </a:cubicBezTo>
                <a:cubicBezTo>
                  <a:pt x="1974" y="1463"/>
                  <a:pt x="1945" y="1479"/>
                  <a:pt x="1923" y="1491"/>
                </a:cubicBezTo>
                <a:cubicBezTo>
                  <a:pt x="1901" y="1457"/>
                  <a:pt x="1901" y="1457"/>
                  <a:pt x="1901" y="1457"/>
                </a:cubicBezTo>
                <a:cubicBezTo>
                  <a:pt x="1900" y="1455"/>
                  <a:pt x="1900" y="1455"/>
                  <a:pt x="1900" y="1455"/>
                </a:cubicBezTo>
                <a:cubicBezTo>
                  <a:pt x="1934" y="1436"/>
                  <a:pt x="1979" y="1410"/>
                  <a:pt x="2013" y="1391"/>
                </a:cubicBezTo>
                <a:cubicBezTo>
                  <a:pt x="2022" y="1388"/>
                  <a:pt x="2032" y="1386"/>
                  <a:pt x="2041" y="1383"/>
                </a:cubicBezTo>
                <a:cubicBezTo>
                  <a:pt x="2045" y="1382"/>
                  <a:pt x="2049" y="1381"/>
                  <a:pt x="2053" y="1380"/>
                </a:cubicBezTo>
                <a:cubicBezTo>
                  <a:pt x="2053" y="1419"/>
                  <a:pt x="2053" y="1419"/>
                  <a:pt x="2053" y="1419"/>
                </a:cubicBezTo>
                <a:cubicBezTo>
                  <a:pt x="2053" y="1478"/>
                  <a:pt x="2053" y="1478"/>
                  <a:pt x="2053" y="1478"/>
                </a:cubicBezTo>
                <a:cubicBezTo>
                  <a:pt x="2053" y="1600"/>
                  <a:pt x="2053" y="1600"/>
                  <a:pt x="2053" y="1600"/>
                </a:cubicBezTo>
                <a:cubicBezTo>
                  <a:pt x="2062" y="1597"/>
                  <a:pt x="2071" y="1594"/>
                  <a:pt x="2080" y="1591"/>
                </a:cubicBezTo>
                <a:cubicBezTo>
                  <a:pt x="2099" y="1585"/>
                  <a:pt x="2118" y="1579"/>
                  <a:pt x="2137" y="1572"/>
                </a:cubicBezTo>
                <a:cubicBezTo>
                  <a:pt x="2137" y="1617"/>
                  <a:pt x="2137" y="1617"/>
                  <a:pt x="2137" y="1617"/>
                </a:cubicBezTo>
                <a:cubicBezTo>
                  <a:pt x="2118" y="1623"/>
                  <a:pt x="2100" y="1630"/>
                  <a:pt x="2080" y="1636"/>
                </a:cubicBezTo>
                <a:close/>
                <a:moveTo>
                  <a:pt x="2357" y="1506"/>
                </a:moveTo>
                <a:cubicBezTo>
                  <a:pt x="2313" y="1536"/>
                  <a:pt x="2263" y="1563"/>
                  <a:pt x="2208" y="1588"/>
                </a:cubicBezTo>
                <a:cubicBezTo>
                  <a:pt x="2208" y="1543"/>
                  <a:pt x="2208" y="1543"/>
                  <a:pt x="2208" y="1543"/>
                </a:cubicBezTo>
                <a:cubicBezTo>
                  <a:pt x="2233" y="1532"/>
                  <a:pt x="2257" y="1520"/>
                  <a:pt x="2280" y="1508"/>
                </a:cubicBezTo>
                <a:cubicBezTo>
                  <a:pt x="2280" y="1380"/>
                  <a:pt x="2280" y="1380"/>
                  <a:pt x="2280" y="1380"/>
                </a:cubicBezTo>
                <a:cubicBezTo>
                  <a:pt x="2280" y="1342"/>
                  <a:pt x="2280" y="1342"/>
                  <a:pt x="2280" y="1342"/>
                </a:cubicBezTo>
                <a:cubicBezTo>
                  <a:pt x="2263" y="1359"/>
                  <a:pt x="2239" y="1380"/>
                  <a:pt x="2222" y="1396"/>
                </a:cubicBezTo>
                <a:cubicBezTo>
                  <a:pt x="2202" y="1364"/>
                  <a:pt x="2202" y="1364"/>
                  <a:pt x="2202" y="1364"/>
                </a:cubicBezTo>
                <a:cubicBezTo>
                  <a:pt x="2208" y="1359"/>
                  <a:pt x="2214" y="1354"/>
                  <a:pt x="2220" y="1349"/>
                </a:cubicBezTo>
                <a:cubicBezTo>
                  <a:pt x="2244" y="1327"/>
                  <a:pt x="2272" y="1301"/>
                  <a:pt x="2294" y="1280"/>
                </a:cubicBezTo>
                <a:cubicBezTo>
                  <a:pt x="2304" y="1274"/>
                  <a:pt x="2314" y="1268"/>
                  <a:pt x="2324" y="1262"/>
                </a:cubicBezTo>
                <a:cubicBezTo>
                  <a:pt x="2324" y="1284"/>
                  <a:pt x="2324" y="1284"/>
                  <a:pt x="2324" y="1284"/>
                </a:cubicBezTo>
                <a:cubicBezTo>
                  <a:pt x="2324" y="1353"/>
                  <a:pt x="2324" y="1353"/>
                  <a:pt x="2324" y="1353"/>
                </a:cubicBezTo>
                <a:cubicBezTo>
                  <a:pt x="2324" y="1483"/>
                  <a:pt x="2324" y="1483"/>
                  <a:pt x="2324" y="1483"/>
                </a:cubicBezTo>
                <a:cubicBezTo>
                  <a:pt x="2337" y="1475"/>
                  <a:pt x="2349" y="1467"/>
                  <a:pt x="2361" y="1459"/>
                </a:cubicBezTo>
                <a:cubicBezTo>
                  <a:pt x="2369" y="1453"/>
                  <a:pt x="2378" y="1448"/>
                  <a:pt x="2386" y="1442"/>
                </a:cubicBezTo>
                <a:cubicBezTo>
                  <a:pt x="2386" y="1486"/>
                  <a:pt x="2386" y="1486"/>
                  <a:pt x="2386" y="1486"/>
                </a:cubicBezTo>
                <a:cubicBezTo>
                  <a:pt x="2376" y="1493"/>
                  <a:pt x="2367" y="1500"/>
                  <a:pt x="2357" y="1506"/>
                </a:cubicBezTo>
                <a:close/>
                <a:moveTo>
                  <a:pt x="2534" y="1312"/>
                </a:moveTo>
                <a:cubicBezTo>
                  <a:pt x="2527" y="1345"/>
                  <a:pt x="2516" y="1369"/>
                  <a:pt x="2503" y="1386"/>
                </a:cubicBezTo>
                <a:cubicBezTo>
                  <a:pt x="2490" y="1405"/>
                  <a:pt x="2476" y="1414"/>
                  <a:pt x="2465" y="1413"/>
                </a:cubicBezTo>
                <a:cubicBezTo>
                  <a:pt x="2456" y="1413"/>
                  <a:pt x="2447" y="1403"/>
                  <a:pt x="2441" y="1386"/>
                </a:cubicBezTo>
                <a:cubicBezTo>
                  <a:pt x="2432" y="1358"/>
                  <a:pt x="2429" y="1314"/>
                  <a:pt x="2436" y="1266"/>
                </a:cubicBezTo>
                <a:cubicBezTo>
                  <a:pt x="2441" y="1228"/>
                  <a:pt x="2453" y="1189"/>
                  <a:pt x="2473" y="1155"/>
                </a:cubicBezTo>
                <a:cubicBezTo>
                  <a:pt x="2480" y="1144"/>
                  <a:pt x="2487" y="1134"/>
                  <a:pt x="2495" y="1124"/>
                </a:cubicBezTo>
                <a:cubicBezTo>
                  <a:pt x="2512" y="1107"/>
                  <a:pt x="2523" y="1102"/>
                  <a:pt x="2531" y="1109"/>
                </a:cubicBezTo>
                <a:cubicBezTo>
                  <a:pt x="2531" y="1110"/>
                  <a:pt x="2532" y="1111"/>
                  <a:pt x="2532" y="1111"/>
                </a:cubicBezTo>
                <a:cubicBezTo>
                  <a:pt x="2532" y="1111"/>
                  <a:pt x="2532" y="1111"/>
                  <a:pt x="2532" y="1111"/>
                </a:cubicBezTo>
                <a:cubicBezTo>
                  <a:pt x="2549" y="1135"/>
                  <a:pt x="2549" y="1246"/>
                  <a:pt x="2534" y="1312"/>
                </a:cubicBezTo>
                <a:close/>
                <a:moveTo>
                  <a:pt x="2737" y="1197"/>
                </a:moveTo>
                <a:cubicBezTo>
                  <a:pt x="2667" y="1197"/>
                  <a:pt x="2654" y="1127"/>
                  <a:pt x="2654" y="1074"/>
                </a:cubicBezTo>
                <a:cubicBezTo>
                  <a:pt x="2654" y="1022"/>
                  <a:pt x="2668" y="953"/>
                  <a:pt x="2737" y="953"/>
                </a:cubicBezTo>
                <a:cubicBezTo>
                  <a:pt x="2806" y="953"/>
                  <a:pt x="2819" y="1022"/>
                  <a:pt x="2819" y="1074"/>
                </a:cubicBezTo>
                <a:cubicBezTo>
                  <a:pt x="2819" y="1127"/>
                  <a:pt x="2807" y="1197"/>
                  <a:pt x="2737" y="1197"/>
                </a:cubicBezTo>
                <a:close/>
                <a:moveTo>
                  <a:pt x="3062" y="1195"/>
                </a:moveTo>
                <a:cubicBezTo>
                  <a:pt x="2889" y="1195"/>
                  <a:pt x="2889" y="1195"/>
                  <a:pt x="2889" y="1195"/>
                </a:cubicBezTo>
                <a:cubicBezTo>
                  <a:pt x="2889" y="1154"/>
                  <a:pt x="2889" y="1154"/>
                  <a:pt x="2889" y="1154"/>
                </a:cubicBezTo>
                <a:cubicBezTo>
                  <a:pt x="2954" y="1154"/>
                  <a:pt x="2954" y="1154"/>
                  <a:pt x="2954" y="1154"/>
                </a:cubicBezTo>
                <a:cubicBezTo>
                  <a:pt x="2954" y="1005"/>
                  <a:pt x="2954" y="1005"/>
                  <a:pt x="2954" y="1005"/>
                </a:cubicBezTo>
                <a:cubicBezTo>
                  <a:pt x="2902" y="1028"/>
                  <a:pt x="2902" y="1028"/>
                  <a:pt x="2902" y="1028"/>
                </a:cubicBezTo>
                <a:cubicBezTo>
                  <a:pt x="2885" y="991"/>
                  <a:pt x="2885" y="991"/>
                  <a:pt x="2885" y="991"/>
                </a:cubicBezTo>
                <a:cubicBezTo>
                  <a:pt x="2967" y="956"/>
                  <a:pt x="2967" y="956"/>
                  <a:pt x="2967" y="956"/>
                </a:cubicBezTo>
                <a:cubicBezTo>
                  <a:pt x="2997" y="956"/>
                  <a:pt x="2997" y="956"/>
                  <a:pt x="2997" y="956"/>
                </a:cubicBezTo>
                <a:cubicBezTo>
                  <a:pt x="2997" y="1154"/>
                  <a:pt x="2997" y="1154"/>
                  <a:pt x="2997" y="1154"/>
                </a:cubicBezTo>
                <a:cubicBezTo>
                  <a:pt x="3062" y="1154"/>
                  <a:pt x="3062" y="1154"/>
                  <a:pt x="3062" y="1154"/>
                </a:cubicBezTo>
                <a:lnTo>
                  <a:pt x="3062" y="1195"/>
                </a:lnTo>
                <a:close/>
                <a:moveTo>
                  <a:pt x="1111" y="1423"/>
                </a:moveTo>
                <a:cubicBezTo>
                  <a:pt x="1108" y="1419"/>
                  <a:pt x="1106" y="1415"/>
                  <a:pt x="1103" y="1412"/>
                </a:cubicBezTo>
                <a:cubicBezTo>
                  <a:pt x="1092" y="1397"/>
                  <a:pt x="1078" y="1390"/>
                  <a:pt x="1062" y="1395"/>
                </a:cubicBezTo>
                <a:cubicBezTo>
                  <a:pt x="1061" y="1395"/>
                  <a:pt x="1060" y="1395"/>
                  <a:pt x="1059" y="1396"/>
                </a:cubicBezTo>
                <a:cubicBezTo>
                  <a:pt x="1045" y="1402"/>
                  <a:pt x="1039" y="1425"/>
                  <a:pt x="1038" y="1448"/>
                </a:cubicBezTo>
                <a:cubicBezTo>
                  <a:pt x="1036" y="1472"/>
                  <a:pt x="1038" y="1496"/>
                  <a:pt x="1038" y="1498"/>
                </a:cubicBezTo>
                <a:cubicBezTo>
                  <a:pt x="1046" y="1564"/>
                  <a:pt x="1073" y="1575"/>
                  <a:pt x="1082" y="1578"/>
                </a:cubicBezTo>
                <a:cubicBezTo>
                  <a:pt x="1087" y="1580"/>
                  <a:pt x="1092" y="1581"/>
                  <a:pt x="1097" y="1580"/>
                </a:cubicBezTo>
                <a:cubicBezTo>
                  <a:pt x="1105" y="1579"/>
                  <a:pt x="1112" y="1575"/>
                  <a:pt x="1117" y="1566"/>
                </a:cubicBezTo>
                <a:cubicBezTo>
                  <a:pt x="1129" y="1544"/>
                  <a:pt x="1132" y="1511"/>
                  <a:pt x="1128" y="1480"/>
                </a:cubicBezTo>
                <a:cubicBezTo>
                  <a:pt x="1125" y="1459"/>
                  <a:pt x="1119" y="1439"/>
                  <a:pt x="1111" y="1423"/>
                </a:cubicBezTo>
                <a:close/>
                <a:moveTo>
                  <a:pt x="2509" y="1164"/>
                </a:moveTo>
                <a:cubicBezTo>
                  <a:pt x="2502" y="1159"/>
                  <a:pt x="2480" y="1174"/>
                  <a:pt x="2472" y="1231"/>
                </a:cubicBezTo>
                <a:cubicBezTo>
                  <a:pt x="2469" y="1250"/>
                  <a:pt x="2467" y="1273"/>
                  <a:pt x="2468" y="1302"/>
                </a:cubicBezTo>
                <a:cubicBezTo>
                  <a:pt x="2469" y="1330"/>
                  <a:pt x="2474" y="1373"/>
                  <a:pt x="2495" y="1351"/>
                </a:cubicBezTo>
                <a:cubicBezTo>
                  <a:pt x="2521" y="1323"/>
                  <a:pt x="2525" y="1221"/>
                  <a:pt x="2516" y="1180"/>
                </a:cubicBezTo>
                <a:cubicBezTo>
                  <a:pt x="2514" y="1171"/>
                  <a:pt x="2512" y="1165"/>
                  <a:pt x="2509" y="1164"/>
                </a:cubicBezTo>
                <a:close/>
              </a:path>
            </a:pathLst>
          </a:custGeom>
          <a:solidFill>
            <a:srgbClr val="FFFFFF"/>
          </a:solidFill>
          <a:ln w="9525">
            <a:noFill/>
            <a:round/>
            <a:headEnd/>
            <a:tailEnd/>
          </a:ln>
        </p:spPr>
        <p:txBody>
          <a:bodyPr lIns="61720" tIns="30860" rIns="61720" bIns="30860"/>
          <a:lstStyle/>
          <a:p>
            <a:endParaRPr lang="zh-CN" altLang="en-US"/>
          </a:p>
        </p:txBody>
      </p:sp>
      <p:pic>
        <p:nvPicPr>
          <p:cNvPr id="30" name="Picture 9" descr="C:\Users\Jonahs\Dropbox\Projects SCOTT\MEET Windows Azure\source\Background\tile-icon-messaging.png"/>
          <p:cNvPicPr>
            <a:picLocks noChangeAspect="1" noChangeArrowheads="1"/>
          </p:cNvPicPr>
          <p:nvPr/>
        </p:nvPicPr>
        <p:blipFill>
          <a:blip r:embed="rId2"/>
          <a:srcRect/>
          <a:stretch>
            <a:fillRect/>
          </a:stretch>
        </p:blipFill>
        <p:spPr bwMode="auto">
          <a:xfrm>
            <a:off x="4327525" y="2803525"/>
            <a:ext cx="639763" cy="638175"/>
          </a:xfrm>
          <a:prstGeom prst="rect">
            <a:avLst/>
          </a:prstGeom>
          <a:noFill/>
          <a:ln w="9525">
            <a:noFill/>
            <a:miter lim="800000"/>
            <a:headEnd/>
            <a:tailEnd/>
          </a:ln>
        </p:spPr>
      </p:pic>
      <p:sp>
        <p:nvSpPr>
          <p:cNvPr id="31" name="标题 1"/>
          <p:cNvSpPr txBox="1">
            <a:spLocks/>
          </p:cNvSpPr>
          <p:nvPr/>
        </p:nvSpPr>
        <p:spPr>
          <a:xfrm>
            <a:off x="286544" y="332656"/>
            <a:ext cx="6229672" cy="504056"/>
          </a:xfrm>
          <a:prstGeom prst="rect">
            <a:avLst/>
          </a:prstGeom>
        </p:spPr>
        <p:txBody>
          <a:bodyPr/>
          <a:lstStyle>
            <a:lvl1pPr algn="l" defTabSz="801688" rtl="0" eaLnBrk="1" fontAlgn="base" hangingPunct="1">
              <a:spcBef>
                <a:spcPct val="0"/>
              </a:spcBef>
              <a:spcAft>
                <a:spcPct val="0"/>
              </a:spcAft>
              <a:defRPr sz="2400" b="1">
                <a:solidFill>
                  <a:schemeClr val="tx1"/>
                </a:solidFill>
                <a:latin typeface="+mj-lt"/>
                <a:ea typeface="+mj-ea"/>
                <a:cs typeface="+mj-cs"/>
              </a:defRPr>
            </a:lvl1pPr>
            <a:lvl2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2pPr>
            <a:lvl3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3pPr>
            <a:lvl4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4pPr>
            <a:lvl5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5pPr>
            <a:lvl6pPr marL="4572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6pPr>
            <a:lvl7pPr marL="9144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7pPr>
            <a:lvl8pPr marL="13716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8pPr>
            <a:lvl9pPr marL="18288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9pPr>
          </a:lstStyle>
          <a:p>
            <a:r>
              <a:rPr lang="zh-CN" altLang="en-US" sz="3200" b="0" dirty="0" smtClean="0">
                <a:solidFill>
                  <a:schemeClr val="bg1"/>
                </a:solidFill>
                <a:latin typeface="微软雅黑" panose="020B0503020204020204" pitchFamily="34" charset="-122"/>
                <a:ea typeface="微软雅黑" panose="020B0503020204020204" pitchFamily="34" charset="-122"/>
                <a:cs typeface="BrowalliaUPC" panose="020B0604020202020204" pitchFamily="34" charset="-34"/>
              </a:rPr>
              <a:t>阶段一：</a:t>
            </a:r>
            <a:r>
              <a:rPr lang="en-US" altLang="zh-CN" sz="3200" b="0" dirty="0" smtClean="0">
                <a:solidFill>
                  <a:schemeClr val="bg1"/>
                </a:solidFill>
                <a:latin typeface="微软雅黑" panose="020B0503020204020204" pitchFamily="34" charset="-122"/>
                <a:ea typeface="微软雅黑" panose="020B0503020204020204" pitchFamily="34" charset="-122"/>
                <a:cs typeface="BrowalliaUPC" panose="020B0604020202020204" pitchFamily="34" charset="-34"/>
              </a:rPr>
              <a:t>HIE </a:t>
            </a:r>
            <a:r>
              <a:rPr lang="zh-CN" altLang="en-US" sz="3200" b="0" dirty="0">
                <a:solidFill>
                  <a:schemeClr val="bg1"/>
                </a:solidFill>
                <a:latin typeface="微软雅黑" panose="020B0503020204020204" pitchFamily="34" charset="-122"/>
                <a:ea typeface="微软雅黑" panose="020B0503020204020204" pitchFamily="34" charset="-122"/>
                <a:cs typeface="BrowalliaUPC" panose="020B0604020202020204" pitchFamily="34" charset="-34"/>
              </a:rPr>
              <a:t>流程标准化 </a:t>
            </a:r>
          </a:p>
        </p:txBody>
      </p:sp>
    </p:spTree>
    <p:extLst>
      <p:ext uri="{BB962C8B-B14F-4D97-AF65-F5344CB8AC3E}">
        <p14:creationId xmlns:p14="http://schemas.microsoft.com/office/powerpoint/2010/main" val="393501793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376063" y="980728"/>
            <a:ext cx="3336127" cy="504056"/>
          </a:xfrm>
          <a:prstGeom prst="rect">
            <a:avLst/>
          </a:prstGeom>
        </p:spPr>
        <p:txBody>
          <a:bodyPr/>
          <a:lstStyle>
            <a:lvl1pPr algn="l" defTabSz="801688" rtl="0" eaLnBrk="1" fontAlgn="base" hangingPunct="1">
              <a:spcBef>
                <a:spcPct val="0"/>
              </a:spcBef>
              <a:spcAft>
                <a:spcPct val="0"/>
              </a:spcAft>
              <a:defRPr sz="2400" b="1">
                <a:solidFill>
                  <a:schemeClr val="tx1"/>
                </a:solidFill>
                <a:latin typeface="+mj-lt"/>
                <a:ea typeface="+mj-ea"/>
                <a:cs typeface="+mj-cs"/>
              </a:defRPr>
            </a:lvl1pPr>
            <a:lvl2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2pPr>
            <a:lvl3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3pPr>
            <a:lvl4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4pPr>
            <a:lvl5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5pPr>
            <a:lvl6pPr marL="4572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6pPr>
            <a:lvl7pPr marL="9144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7pPr>
            <a:lvl8pPr marL="13716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8pPr>
            <a:lvl9pPr marL="18288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9pPr>
          </a:lstStyle>
          <a:p>
            <a:r>
              <a:rPr lang="zh-CN" altLang="en-US" sz="1800" dirty="0">
                <a:solidFill>
                  <a:schemeClr val="bg1"/>
                </a:solidFill>
              </a:rPr>
              <a:t>住院检查业务</a:t>
            </a:r>
            <a:r>
              <a:rPr lang="zh-CN" altLang="en-US" sz="1800" dirty="0" smtClean="0">
                <a:solidFill>
                  <a:schemeClr val="bg1"/>
                </a:solidFill>
              </a:rPr>
              <a:t>流程图</a:t>
            </a:r>
            <a:r>
              <a:rPr lang="zh-CN" altLang="en-US" sz="1800" b="0" kern="0" dirty="0" smtClean="0">
                <a:solidFill>
                  <a:schemeClr val="bg1"/>
                </a:solidFill>
                <a:latin typeface="微软雅黑" panose="020B0503020204020204" pitchFamily="34" charset="-122"/>
                <a:ea typeface="微软雅黑" panose="020B0503020204020204" pitchFamily="34" charset="-122"/>
              </a:rPr>
              <a:t>标准化 </a:t>
            </a:r>
            <a:endParaRPr lang="zh-CN" altLang="en-US" sz="1800" b="0" kern="0" dirty="0">
              <a:solidFill>
                <a:schemeClr val="bg1"/>
              </a:solidFill>
              <a:latin typeface="微软雅黑" panose="020B0503020204020204" pitchFamily="34" charset="-122"/>
              <a:ea typeface="微软雅黑" panose="020B0503020204020204" pitchFamily="34" charset="-122"/>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544" y="980728"/>
            <a:ext cx="8533927" cy="5601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a:spLocks/>
          </p:cNvSpPr>
          <p:nvPr/>
        </p:nvSpPr>
        <p:spPr>
          <a:xfrm>
            <a:off x="286544" y="332656"/>
            <a:ext cx="6229672" cy="504056"/>
          </a:xfrm>
          <a:prstGeom prst="rect">
            <a:avLst/>
          </a:prstGeom>
        </p:spPr>
        <p:txBody>
          <a:bodyPr/>
          <a:lstStyle>
            <a:lvl1pPr algn="l" defTabSz="801688" rtl="0" eaLnBrk="1" fontAlgn="base" hangingPunct="1">
              <a:spcBef>
                <a:spcPct val="0"/>
              </a:spcBef>
              <a:spcAft>
                <a:spcPct val="0"/>
              </a:spcAft>
              <a:defRPr sz="2400" b="1">
                <a:solidFill>
                  <a:schemeClr val="tx1"/>
                </a:solidFill>
                <a:latin typeface="+mj-lt"/>
                <a:ea typeface="+mj-ea"/>
                <a:cs typeface="+mj-cs"/>
              </a:defRPr>
            </a:lvl1pPr>
            <a:lvl2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2pPr>
            <a:lvl3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3pPr>
            <a:lvl4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4pPr>
            <a:lvl5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5pPr>
            <a:lvl6pPr marL="4572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6pPr>
            <a:lvl7pPr marL="9144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7pPr>
            <a:lvl8pPr marL="13716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8pPr>
            <a:lvl9pPr marL="18288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9pPr>
          </a:lstStyle>
          <a:p>
            <a:r>
              <a:rPr lang="zh-CN" altLang="en-US" sz="3200" b="0" dirty="0" smtClean="0">
                <a:solidFill>
                  <a:schemeClr val="bg1"/>
                </a:solidFill>
                <a:latin typeface="微软雅黑" panose="020B0503020204020204" pitchFamily="34" charset="-122"/>
                <a:ea typeface="微软雅黑" panose="020B0503020204020204" pitchFamily="34" charset="-122"/>
                <a:cs typeface="BrowalliaUPC" panose="020B0604020202020204" pitchFamily="34" charset="-34"/>
              </a:rPr>
              <a:t>阶段一：</a:t>
            </a:r>
            <a:r>
              <a:rPr lang="en-US" altLang="zh-CN" sz="3200" b="0" dirty="0" smtClean="0">
                <a:solidFill>
                  <a:schemeClr val="bg1"/>
                </a:solidFill>
                <a:latin typeface="微软雅黑" panose="020B0503020204020204" pitchFamily="34" charset="-122"/>
                <a:ea typeface="微软雅黑" panose="020B0503020204020204" pitchFamily="34" charset="-122"/>
                <a:cs typeface="BrowalliaUPC" panose="020B0604020202020204" pitchFamily="34" charset="-34"/>
              </a:rPr>
              <a:t>HIE </a:t>
            </a:r>
            <a:r>
              <a:rPr lang="zh-CN" altLang="en-US" sz="3200" b="0" dirty="0">
                <a:solidFill>
                  <a:schemeClr val="bg1"/>
                </a:solidFill>
                <a:latin typeface="微软雅黑" panose="020B0503020204020204" pitchFamily="34" charset="-122"/>
                <a:ea typeface="微软雅黑" panose="020B0503020204020204" pitchFamily="34" charset="-122"/>
                <a:cs typeface="BrowalliaUPC" panose="020B0604020202020204" pitchFamily="34" charset="-34"/>
              </a:rPr>
              <a:t>流程标准化 </a:t>
            </a:r>
          </a:p>
        </p:txBody>
      </p:sp>
    </p:spTree>
    <p:extLst>
      <p:ext uri="{BB962C8B-B14F-4D97-AF65-F5344CB8AC3E}">
        <p14:creationId xmlns:p14="http://schemas.microsoft.com/office/powerpoint/2010/main" val="369320503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1124745"/>
            <a:ext cx="8640960" cy="5328592"/>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ln>
            <a:noFill/>
          </a:ln>
        </p:spPr>
        <p:txBody>
          <a:bodyPr lIns="36000" tIns="36000" rIns="36000" bIns="36000" numCol="2"/>
          <a:lstStyle/>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挂号消息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诊断消息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处方消息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诊疗处置消息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费用消息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发药消息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入院消息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用药医嘱消息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护理医嘱消息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用血申请消息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检查申请消息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检验申请消息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手术申请消息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取血单消息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会诊申请消息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其它医嘱消息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医学评分消息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医嘱撤消和停止消息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医嘱执行状态消息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出院消息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出院召回消息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转科消息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入出留观消息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入出科消息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转区转床消息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检验预约消息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标本采集消息</a:t>
            </a:r>
          </a:p>
          <a:p>
            <a:pPr marL="171450" indent="-171450">
              <a:buFont typeface="Arial" pitchFamily="34" charset="0"/>
              <a:buChar char="•"/>
              <a:defRPr/>
            </a:pPr>
            <a:r>
              <a:rPr lang="zh-CN" altLang="en-US" sz="160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生命体征测量消息</a:t>
            </a:r>
          </a:p>
          <a:p>
            <a:pPr marL="171450" indent="-171450">
              <a:buFont typeface="Arial" pitchFamily="34" charset="0"/>
              <a:buChar char="•"/>
              <a:defRPr/>
            </a:pPr>
            <a:r>
              <a:rPr lang="zh-CN" altLang="en-US" sz="160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过敏与生理状态消息</a:t>
            </a:r>
          </a:p>
          <a:p>
            <a:pPr marL="171450" indent="-171450">
              <a:buFont typeface="Arial" pitchFamily="34" charset="0"/>
              <a:buChar char="•"/>
              <a:defRPr/>
            </a:pPr>
            <a:r>
              <a:rPr lang="zh-CN" altLang="en-US" sz="160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就诊信息查询消息</a:t>
            </a:r>
          </a:p>
          <a:p>
            <a:pPr marL="171450" indent="-171450">
              <a:buFont typeface="Arial" pitchFamily="34" charset="0"/>
              <a:buChar char="•"/>
              <a:defRPr/>
            </a:pPr>
            <a:r>
              <a:rPr lang="zh-CN" altLang="en-US" sz="160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分诊消息</a:t>
            </a:r>
          </a:p>
          <a:p>
            <a:pPr marL="171450" indent="-171450">
              <a:buFont typeface="Arial" pitchFamily="34" charset="0"/>
              <a:buChar char="•"/>
              <a:defRPr/>
            </a:pPr>
            <a:r>
              <a:rPr lang="zh-CN" altLang="en-US" sz="160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预约消息</a:t>
            </a:r>
          </a:p>
          <a:p>
            <a:pPr marL="171450" indent="-171450">
              <a:buFont typeface="Arial" pitchFamily="34" charset="0"/>
              <a:buChar char="•"/>
              <a:defRPr/>
            </a:pPr>
            <a:r>
              <a:rPr lang="zh-CN" altLang="en-US" sz="160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三测单消息</a:t>
            </a:r>
          </a:p>
          <a:p>
            <a:pPr marL="171450" indent="-171450">
              <a:buFont typeface="Arial" pitchFamily="34" charset="0"/>
              <a:buChar char="•"/>
              <a:defRPr/>
            </a:pPr>
            <a:r>
              <a:rPr lang="zh-CN" altLang="en-US" sz="160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医嘱</a:t>
            </a: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执行消息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患者基本信息查询消息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新建患者基本信息消息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更新患者基本信息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删除患者基本信息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新建患者最佳记录消息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更新患者最佳记录消息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删除患者最佳记录消息</a:t>
            </a:r>
          </a:p>
        </p:txBody>
      </p:sp>
      <p:sp>
        <p:nvSpPr>
          <p:cNvPr id="6" name="矩形 5"/>
          <p:cNvSpPr/>
          <p:nvPr/>
        </p:nvSpPr>
        <p:spPr>
          <a:xfrm>
            <a:off x="2195736" y="2636912"/>
            <a:ext cx="1872208" cy="1944216"/>
          </a:xfrm>
          <a:prstGeom prst="rect">
            <a:avLst/>
          </a:prstGeom>
          <a:noFill/>
          <a:ln>
            <a:noFill/>
          </a:ln>
        </p:spPr>
        <p:txBody>
          <a:bodyPr lIns="0" tIns="36000" rIns="0" bIns="36000" anchor="ctr" anchorCtr="1"/>
          <a:lstStyle/>
          <a:p>
            <a:pPr marL="0" lvl="1" algn="ctr">
              <a:defRPr/>
            </a:pPr>
            <a:r>
              <a:rPr lang="en-US" altLang="zh-CN" sz="60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41</a:t>
            </a:r>
          </a:p>
          <a:p>
            <a:pPr algn="ctr">
              <a:defRPr/>
            </a:pPr>
            <a:r>
              <a:rPr lang="en-US" altLang="zh-CN"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HL7 V3</a:t>
            </a: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消息</a:t>
            </a:r>
            <a:endParaRPr lang="en-US" altLang="zh-CN"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a:p>
            <a:pPr algn="ctr">
              <a:defRPr/>
            </a:pPr>
            <a:endParaRPr lang="en-US" altLang="zh-CN"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7" name="Picture 20"/>
          <p:cNvPicPr>
            <a:picLocks noChangeAspect="1"/>
          </p:cNvPicPr>
          <p:nvPr/>
        </p:nvPicPr>
        <p:blipFill>
          <a:blip r:embed="rId2"/>
          <a:srcRect/>
          <a:stretch>
            <a:fillRect/>
          </a:stretch>
        </p:blipFill>
        <p:spPr bwMode="auto">
          <a:xfrm>
            <a:off x="7308304" y="4797152"/>
            <a:ext cx="1368152" cy="1332148"/>
          </a:xfrm>
          <a:prstGeom prst="rect">
            <a:avLst/>
          </a:prstGeom>
          <a:noFill/>
          <a:ln w="9525">
            <a:noFill/>
            <a:miter lim="800000"/>
            <a:headEnd/>
            <a:tailEnd/>
          </a:ln>
        </p:spPr>
      </p:pic>
      <p:sp>
        <p:nvSpPr>
          <p:cNvPr id="9" name="标题 1"/>
          <p:cNvSpPr txBox="1">
            <a:spLocks/>
          </p:cNvSpPr>
          <p:nvPr/>
        </p:nvSpPr>
        <p:spPr>
          <a:xfrm>
            <a:off x="286544" y="332656"/>
            <a:ext cx="6229672" cy="504056"/>
          </a:xfrm>
          <a:prstGeom prst="rect">
            <a:avLst/>
          </a:prstGeom>
        </p:spPr>
        <p:txBody>
          <a:bodyPr/>
          <a:lstStyle>
            <a:lvl1pPr algn="l" defTabSz="801688" rtl="0" eaLnBrk="1" fontAlgn="base" hangingPunct="1">
              <a:spcBef>
                <a:spcPct val="0"/>
              </a:spcBef>
              <a:spcAft>
                <a:spcPct val="0"/>
              </a:spcAft>
              <a:defRPr sz="2400" b="1">
                <a:solidFill>
                  <a:schemeClr val="tx1"/>
                </a:solidFill>
                <a:latin typeface="+mj-lt"/>
                <a:ea typeface="+mj-ea"/>
                <a:cs typeface="+mj-cs"/>
              </a:defRPr>
            </a:lvl1pPr>
            <a:lvl2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2pPr>
            <a:lvl3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3pPr>
            <a:lvl4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4pPr>
            <a:lvl5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5pPr>
            <a:lvl6pPr marL="4572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6pPr>
            <a:lvl7pPr marL="9144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7pPr>
            <a:lvl8pPr marL="13716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8pPr>
            <a:lvl9pPr marL="18288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9pPr>
          </a:lstStyle>
          <a:p>
            <a:r>
              <a:rPr lang="zh-CN" altLang="en-US" sz="3200" b="0" dirty="0" smtClean="0">
                <a:solidFill>
                  <a:schemeClr val="bg1"/>
                </a:solidFill>
                <a:latin typeface="微软雅黑" panose="020B0503020204020204" pitchFamily="34" charset="-122"/>
                <a:ea typeface="微软雅黑" panose="020B0503020204020204" pitchFamily="34" charset="-122"/>
                <a:cs typeface="BrowalliaUPC" panose="020B0604020202020204" pitchFamily="34" charset="-34"/>
              </a:rPr>
              <a:t>阶段二：</a:t>
            </a:r>
            <a:r>
              <a:rPr lang="en-US" altLang="zh-CN" sz="3200" b="0" dirty="0" smtClean="0">
                <a:solidFill>
                  <a:schemeClr val="bg1"/>
                </a:solidFill>
                <a:latin typeface="微软雅黑" panose="020B0503020204020204" pitchFamily="34" charset="-122"/>
                <a:ea typeface="微软雅黑" panose="020B0503020204020204" pitchFamily="34" charset="-122"/>
                <a:cs typeface="BrowalliaUPC" panose="020B0604020202020204" pitchFamily="34" charset="-34"/>
              </a:rPr>
              <a:t>HIE </a:t>
            </a:r>
            <a:r>
              <a:rPr lang="zh-CN" altLang="en-US" sz="3200" b="0" dirty="0" smtClean="0">
                <a:solidFill>
                  <a:schemeClr val="bg1"/>
                </a:solidFill>
                <a:latin typeface="微软雅黑" panose="020B0503020204020204" pitchFamily="34" charset="-122"/>
                <a:ea typeface="微软雅黑" panose="020B0503020204020204" pitchFamily="34" charset="-122"/>
                <a:cs typeface="BrowalliaUPC" panose="020B0604020202020204" pitchFamily="34" charset="-34"/>
              </a:rPr>
              <a:t>实时消息交换</a:t>
            </a:r>
            <a:endParaRPr lang="zh-CN" altLang="en-US" sz="3200" b="0" dirty="0">
              <a:solidFill>
                <a:schemeClr val="bg1"/>
              </a:solidFill>
              <a:latin typeface="微软雅黑" panose="020B0503020204020204" pitchFamily="34" charset="-122"/>
              <a:ea typeface="微软雅黑" panose="020B0503020204020204" pitchFamily="34" charset="-122"/>
              <a:cs typeface="BrowalliaUPC" panose="020B0604020202020204" pitchFamily="34" charset="-34"/>
            </a:endParaRPr>
          </a:p>
        </p:txBody>
      </p:sp>
    </p:spTree>
    <p:extLst>
      <p:ext uri="{BB962C8B-B14F-4D97-AF65-F5344CB8AC3E}">
        <p14:creationId xmlns:p14="http://schemas.microsoft.com/office/powerpoint/2010/main" val="1337469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388" y="1195388"/>
            <a:ext cx="2411412" cy="5160962"/>
          </a:xfrm>
          <a:prstGeom prst="rect">
            <a:avLst/>
          </a:prstGeom>
          <a:gradFill flip="none" rotWithShape="1">
            <a:gsLst>
              <a:gs pos="0">
                <a:srgbClr val="669900"/>
              </a:gs>
              <a:gs pos="50000">
                <a:schemeClr val="accent3">
                  <a:lumMod val="75000"/>
                </a:schemeClr>
              </a:gs>
              <a:gs pos="100000">
                <a:srgbClr val="99CC00"/>
              </a:gs>
            </a:gsLst>
            <a:lin ang="16200000" scaled="1"/>
            <a:tileRect/>
          </a:gradFill>
        </p:spPr>
        <p:txBody>
          <a:bodyPr lIns="36000" tIns="36000" rIns="0" bIns="36000"/>
          <a:lstStyle/>
          <a:p>
            <a:pPr marL="171450" indent="-171450">
              <a:buFont typeface="Arial" charset="0"/>
              <a:buChar char="•"/>
            </a:pPr>
            <a:r>
              <a:rPr lang="en-US" altLang="zh-CN" sz="1200" b="1" dirty="0">
                <a:solidFill>
                  <a:schemeClr val="bg1"/>
                </a:solidFill>
                <a:effectLst>
                  <a:outerShdw blurRad="38100" dist="38100" dir="2700000" algn="tl">
                    <a:srgbClr val="000000"/>
                  </a:outerShdw>
                </a:effectLst>
                <a:latin typeface="微软雅黑" charset="0"/>
                <a:ea typeface="微软雅黑" charset="0"/>
                <a:cs typeface="微软雅黑" charset="0"/>
              </a:rPr>
              <a:t>LIS</a:t>
            </a: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检验报告</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微生物检验报告</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形态学检验报告</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治疗记录</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手术记录</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麻醉记录</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输血记录</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待产记录</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剖宫产手术记录</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自然分娩记录</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一般护理记录</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特殊护理手术记录</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手术护理记录</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生命体征测量记录</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注射输液巡视记录</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护理计划</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一次性卫生耗材使用记录</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出院评估及指导记录</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入院评估记录</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手术同意书</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特殊检查及治疗同意书</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特殊药品及材料使用同意书</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输血同意书</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病危（重）通知书</a:t>
            </a:r>
            <a:endParaRPr lang="en-US" altLang="zh-CN" sz="1200" b="1" dirty="0">
              <a:solidFill>
                <a:schemeClr val="bg1"/>
              </a:solidFill>
              <a:effectLst>
                <a:outerShdw blurRad="38100" dist="38100" dir="2700000" algn="tl">
                  <a:srgbClr val="000000"/>
                </a:outerShdw>
              </a:effectLst>
              <a:latin typeface="微软雅黑" charset="0"/>
              <a:ea typeface="微软雅黑" charset="0"/>
              <a:cs typeface="微软雅黑" charset="0"/>
            </a:endParaRP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麻醉同意书</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住院病案首页（卫生信息共享文档规范）</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中医住院病案</a:t>
            </a:r>
          </a:p>
        </p:txBody>
      </p:sp>
      <p:sp>
        <p:nvSpPr>
          <p:cNvPr id="6" name="矩形 5"/>
          <p:cNvSpPr/>
          <p:nvPr/>
        </p:nvSpPr>
        <p:spPr>
          <a:xfrm>
            <a:off x="5257800" y="5164138"/>
            <a:ext cx="1189038" cy="118903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txBody>
          <a:bodyPr lIns="0" tIns="36000" rIns="0" bIns="36000" anchor="ctr" anchorCtr="1"/>
          <a:lstStyle/>
          <a:p>
            <a:pPr marL="0" lvl="1" algn="ctr">
              <a:defRPr/>
            </a:pPr>
            <a:r>
              <a:rPr lang="en-US" altLang="zh-CN" sz="48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38</a:t>
            </a:r>
          </a:p>
          <a:p>
            <a:pPr marL="0" lvl="1" algn="ctr">
              <a:defRPr/>
            </a:pPr>
            <a:r>
              <a:rPr lang="en-GB" altLang="zh-CN"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HL7 V3 CDA-Section</a:t>
            </a:r>
            <a:r>
              <a:rPr lang="zh-CN" altLang="zh-CN"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模板</a:t>
            </a:r>
          </a:p>
        </p:txBody>
      </p:sp>
      <p:sp>
        <p:nvSpPr>
          <p:cNvPr id="7" name="矩形 6"/>
          <p:cNvSpPr/>
          <p:nvPr/>
        </p:nvSpPr>
        <p:spPr>
          <a:xfrm>
            <a:off x="6588224" y="1204762"/>
            <a:ext cx="2412000" cy="5162400"/>
          </a:xfrm>
          <a:prstGeom prst="rect">
            <a:avLst/>
          </a:prstGeom>
          <a:solidFill>
            <a:srgbClr val="006699"/>
          </a:solidFill>
          <a:ln>
            <a:noFill/>
          </a:ln>
        </p:spPr>
        <p:txBody>
          <a:bodyPr lIns="36000" tIns="36000" rIns="0" bIns="36000" numCol="2"/>
          <a:lstStyle/>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主诉</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诊断</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诊疗过程</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诊疗计划</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住院原因</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医嘱</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现病史</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药物管理</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医保和费用</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有害工作条件</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预产期</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卫生事件</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体格检查</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输血史</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输血</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手术</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事前指示</a:t>
            </a:r>
            <a:r>
              <a:rPr lang="en-US" altLang="zh-CN"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a:t>
            </a: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指导</a:t>
            </a:r>
            <a:r>
              <a:rPr lang="en-US" altLang="zh-CN"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事件结局</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生育史</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生命体征</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社会史</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抢救次数</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评估与计划</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免疫接种史</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门急诊原因</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就诊</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检验检查</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家族史</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既往病史</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护理记录</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行政管理</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过敏</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个人史</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感染史</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多系统回顾</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出院原因</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病人教育及知情同意书</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病程记录</a:t>
            </a:r>
            <a:endParaRPr lang="en-US" altLang="zh-CN"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endParaRPr>
          </a:p>
        </p:txBody>
      </p:sp>
      <p:sp>
        <p:nvSpPr>
          <p:cNvPr id="8" name="矩形 7"/>
          <p:cNvSpPr/>
          <p:nvPr/>
        </p:nvSpPr>
        <p:spPr>
          <a:xfrm>
            <a:off x="5257800" y="1204913"/>
            <a:ext cx="1189038" cy="1187450"/>
          </a:xfrm>
          <a:prstGeom prst="rect">
            <a:avLst/>
          </a:prstGeom>
          <a:gradFill flip="none" rotWithShape="1">
            <a:gsLst>
              <a:gs pos="0">
                <a:srgbClr val="669900"/>
              </a:gs>
              <a:gs pos="50000">
                <a:schemeClr val="accent3">
                  <a:lumMod val="75000"/>
                </a:schemeClr>
              </a:gs>
              <a:gs pos="100000">
                <a:srgbClr val="99CC00"/>
              </a:gs>
            </a:gsLst>
            <a:lin ang="16200000" scaled="1"/>
            <a:tileRect/>
          </a:gradFill>
        </p:spPr>
        <p:txBody>
          <a:bodyPr lIns="0" tIns="36000" rIns="0" bIns="36000" anchor="ctr" anchorCtr="1"/>
          <a:lstStyle/>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病历概要</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门</a:t>
            </a:r>
            <a:r>
              <a:rPr lang="en-US" altLang="zh-CN" sz="1200" dirty="0">
                <a:solidFill>
                  <a:schemeClr val="bg1"/>
                </a:solidFill>
                <a:effectLst>
                  <a:outerShdw blurRad="38100" dist="38100" dir="2700000" algn="tl">
                    <a:srgbClr val="000000"/>
                  </a:outerShdw>
                </a:effectLst>
                <a:latin typeface="微软雅黑" charset="0"/>
                <a:ea typeface="微软雅黑" charset="0"/>
                <a:cs typeface="微软雅黑" charset="0"/>
              </a:rPr>
              <a:t>(</a:t>
            </a: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急</a:t>
            </a:r>
            <a:r>
              <a:rPr lang="en-US" altLang="zh-CN" sz="1200" dirty="0">
                <a:solidFill>
                  <a:schemeClr val="bg1"/>
                </a:solidFill>
                <a:effectLst>
                  <a:outerShdw blurRad="38100" dist="38100" dir="2700000" algn="tl">
                    <a:srgbClr val="000000"/>
                  </a:outerShdw>
                </a:effectLst>
                <a:latin typeface="微软雅黑" charset="0"/>
                <a:ea typeface="微软雅黑" charset="0"/>
                <a:cs typeface="微软雅黑" charset="0"/>
              </a:rPr>
              <a:t>)</a:t>
            </a: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诊病历</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急诊留观病历</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西医处方</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中医处方</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检查报告</a:t>
            </a:r>
            <a:endParaRPr lang="zh-CN" sz="1200" dirty="0">
              <a:solidFill>
                <a:schemeClr val="bg1"/>
              </a:solidFill>
              <a:effectLst>
                <a:outerShdw blurRad="38100" dist="38100" dir="2700000" algn="tl">
                  <a:srgbClr val="000000"/>
                </a:outerShdw>
              </a:effectLst>
              <a:latin typeface="微软雅黑" charset="0"/>
              <a:ea typeface="微软雅黑" charset="0"/>
              <a:cs typeface="微软雅黑" charset="0"/>
            </a:endParaRPr>
          </a:p>
        </p:txBody>
      </p:sp>
      <p:sp>
        <p:nvSpPr>
          <p:cNvPr id="9" name="矩形 8"/>
          <p:cNvSpPr/>
          <p:nvPr/>
        </p:nvSpPr>
        <p:spPr>
          <a:xfrm>
            <a:off x="2700338" y="1190625"/>
            <a:ext cx="2411412" cy="5162550"/>
          </a:xfrm>
          <a:prstGeom prst="rect">
            <a:avLst/>
          </a:prstGeom>
          <a:gradFill flip="none" rotWithShape="1">
            <a:gsLst>
              <a:gs pos="0">
                <a:srgbClr val="669900"/>
              </a:gs>
              <a:gs pos="50000">
                <a:schemeClr val="accent3">
                  <a:lumMod val="75000"/>
                </a:schemeClr>
              </a:gs>
              <a:gs pos="100000">
                <a:srgbClr val="99CC00"/>
              </a:gs>
            </a:gsLst>
            <a:lin ang="16200000" scaled="1"/>
            <a:tileRect/>
          </a:gradFill>
        </p:spPr>
        <p:txBody>
          <a:bodyPr lIns="36000" tIns="36000" rIns="0" bIns="36000"/>
          <a:lstStyle/>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入院记录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二十四小时内入出院记录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二十四小时内入院死亡记录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首次病程记录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日常病程记录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上级医生查房记录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疑难病例讨论</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交接班记录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转科记录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阶段小结记录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抢救记录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会诊记录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术前小结</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术前讨论</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术后首次病程记录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出院小结</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死亡记录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死亡病例讨论记录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长期医嘱</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临时医嘱</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出院记录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转诊</a:t>
            </a:r>
            <a:r>
              <a:rPr lang="en-US" altLang="zh-CN" sz="1200" dirty="0">
                <a:solidFill>
                  <a:schemeClr val="bg1"/>
                </a:solidFill>
                <a:effectLst>
                  <a:outerShdw blurRad="38100" dist="38100" dir="2700000" algn="tl">
                    <a:srgbClr val="000000"/>
                  </a:outerShdw>
                </a:effectLst>
                <a:latin typeface="微软雅黑" charset="0"/>
                <a:ea typeface="微软雅黑" charset="0"/>
                <a:cs typeface="微软雅黑" charset="0"/>
              </a:rPr>
              <a:t>(</a:t>
            </a: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院</a:t>
            </a:r>
            <a:r>
              <a:rPr lang="en-US" altLang="zh-CN" sz="1200" dirty="0">
                <a:solidFill>
                  <a:schemeClr val="bg1"/>
                </a:solidFill>
                <a:effectLst>
                  <a:outerShdw blurRad="38100" dist="38100" dir="2700000" algn="tl">
                    <a:srgbClr val="000000"/>
                  </a:outerShdw>
                </a:effectLst>
                <a:latin typeface="微软雅黑" charset="0"/>
                <a:ea typeface="微软雅黑" charset="0"/>
                <a:cs typeface="微软雅黑" charset="0"/>
              </a:rPr>
              <a:t>)</a:t>
            </a: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记录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急诊患者记录单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传染病卡</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休假证明</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诊断证明</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医疗机构信息</a:t>
            </a:r>
            <a:endParaRPr lang="en-US" altLang="zh-CN" sz="1200" dirty="0">
              <a:solidFill>
                <a:schemeClr val="bg1"/>
              </a:solidFill>
              <a:effectLst>
                <a:outerShdw blurRad="38100" dist="38100" dir="2700000" algn="tl">
                  <a:srgbClr val="000000"/>
                </a:outerShdw>
              </a:effectLst>
              <a:latin typeface="微软雅黑" charset="0"/>
              <a:ea typeface="微软雅黑" charset="0"/>
              <a:cs typeface="微软雅黑" charset="0"/>
            </a:endParaRPr>
          </a:p>
        </p:txBody>
      </p:sp>
      <p:sp>
        <p:nvSpPr>
          <p:cNvPr id="10" name="矩形 9"/>
          <p:cNvSpPr/>
          <p:nvPr/>
        </p:nvSpPr>
        <p:spPr>
          <a:xfrm>
            <a:off x="5257800" y="2524125"/>
            <a:ext cx="1189038" cy="1189038"/>
          </a:xfrm>
          <a:prstGeom prst="rect">
            <a:avLst/>
          </a:prstGeom>
          <a:gradFill flip="none" rotWithShape="1">
            <a:gsLst>
              <a:gs pos="0">
                <a:srgbClr val="669900"/>
              </a:gs>
              <a:gs pos="50000">
                <a:schemeClr val="accent3">
                  <a:lumMod val="75000"/>
                </a:schemeClr>
              </a:gs>
              <a:gs pos="100000">
                <a:srgbClr val="99CC00"/>
              </a:gs>
            </a:gsLst>
            <a:lin ang="16200000" scaled="1"/>
            <a:tileRect/>
          </a:gradFill>
        </p:spPr>
        <p:txBody>
          <a:bodyPr lIns="0" tIns="36000" rIns="0" bIns="36000" anchor="ctr" anchorCtr="1"/>
          <a:lstStyle/>
          <a:p>
            <a:pPr marL="0" lvl="1" algn="ctr"/>
            <a:r>
              <a:rPr lang="en-US" altLang="zh-CN" sz="4800" dirty="0">
                <a:solidFill>
                  <a:schemeClr val="bg1"/>
                </a:solidFill>
                <a:effectLst>
                  <a:outerShdw blurRad="38100" dist="38100" dir="2700000" algn="tl">
                    <a:srgbClr val="FFFFFF"/>
                  </a:outerShdw>
                </a:effectLst>
                <a:latin typeface="微软雅黑" charset="0"/>
                <a:ea typeface="微软雅黑" charset="0"/>
                <a:cs typeface="微软雅黑" charset="0"/>
              </a:rPr>
              <a:t>60</a:t>
            </a:r>
          </a:p>
          <a:p>
            <a:pPr marL="0" lvl="1" algn="ctr"/>
            <a:r>
              <a:rPr lang="en-GB" altLang="zh-CN" sz="1200" dirty="0">
                <a:solidFill>
                  <a:schemeClr val="bg1"/>
                </a:solidFill>
                <a:effectLst>
                  <a:outerShdw blurRad="38100" dist="38100" dir="2700000" algn="tl">
                    <a:srgbClr val="FFFFFF"/>
                  </a:outerShdw>
                </a:effectLst>
                <a:latin typeface="微软雅黑" charset="0"/>
                <a:ea typeface="微软雅黑" charset="0"/>
                <a:cs typeface="微软雅黑" charset="0"/>
              </a:rPr>
              <a:t>HL7 V3 CDA-</a:t>
            </a:r>
          </a:p>
          <a:p>
            <a:pPr marL="0" lvl="1" algn="ctr"/>
            <a:r>
              <a:rPr lang="zh-CN" altLang="en-US" sz="1200">
                <a:solidFill>
                  <a:schemeClr val="bg1"/>
                </a:solidFill>
                <a:effectLst>
                  <a:outerShdw blurRad="38100" dist="38100" dir="2700000" algn="tl">
                    <a:srgbClr val="FFFFFF"/>
                  </a:outerShdw>
                </a:effectLst>
                <a:latin typeface="微软雅黑" charset="0"/>
                <a:ea typeface="微软雅黑" charset="0"/>
                <a:cs typeface="微软雅黑" charset="0"/>
              </a:rPr>
              <a:t>规范定义</a:t>
            </a:r>
            <a:endParaRPr lang="zh-CN" sz="1200">
              <a:solidFill>
                <a:schemeClr val="bg1"/>
              </a:solidFill>
              <a:effectLst>
                <a:outerShdw blurRad="38100" dist="38100" dir="2700000" algn="tl">
                  <a:srgbClr val="FFFFFF"/>
                </a:outerShdw>
              </a:effectLst>
              <a:latin typeface="微软雅黑" charset="0"/>
              <a:ea typeface="微软雅黑" charset="0"/>
              <a:cs typeface="微软雅黑" charset="0"/>
            </a:endParaRPr>
          </a:p>
        </p:txBody>
      </p:sp>
      <p:grpSp>
        <p:nvGrpSpPr>
          <p:cNvPr id="11" name="组合 9"/>
          <p:cNvGrpSpPr>
            <a:grpSpLocks/>
          </p:cNvGrpSpPr>
          <p:nvPr/>
        </p:nvGrpSpPr>
        <p:grpSpPr bwMode="auto">
          <a:xfrm>
            <a:off x="5257800" y="3844925"/>
            <a:ext cx="1189038" cy="1187450"/>
            <a:chOff x="5258167" y="3844574"/>
            <a:chExt cx="1188000" cy="1188000"/>
          </a:xfrm>
        </p:grpSpPr>
        <p:sp>
          <p:nvSpPr>
            <p:cNvPr id="12" name="矩形 11"/>
            <p:cNvSpPr/>
            <p:nvPr/>
          </p:nvSpPr>
          <p:spPr>
            <a:xfrm>
              <a:off x="5258167" y="3844574"/>
              <a:ext cx="1188000" cy="1188000"/>
            </a:xfrm>
            <a:prstGeom prst="rect">
              <a:avLst/>
            </a:prstGeom>
            <a:gradFill flip="none" rotWithShape="1">
              <a:gsLst>
                <a:gs pos="0">
                  <a:srgbClr val="238654"/>
                </a:gs>
                <a:gs pos="50000">
                  <a:srgbClr val="339966"/>
                </a:gs>
                <a:gs pos="100000">
                  <a:srgbClr val="339966">
                    <a:shade val="100000"/>
                    <a:satMod val="115000"/>
                    <a:alpha val="66000"/>
                  </a:srgbClr>
                </a:gs>
              </a:gsLst>
              <a:lin ang="16200000" scaled="1"/>
              <a:tileRect/>
            </a:gradFill>
          </p:spPr>
          <p:txBody>
            <a:bodyPr lIns="36000" tIns="36000" rIns="36000" bIns="36000" anchor="ctr" anchorCtr="1"/>
            <a:lstStyle/>
            <a:p>
              <a:pPr marL="0" lvl="1" algn="ctr">
                <a:defRPr/>
              </a:pPr>
              <a:endParaRPr lang="en-US" altLang="zh-CN" sz="48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endParaRPr>
            </a:p>
          </p:txBody>
        </p:sp>
        <p:sp>
          <p:nvSpPr>
            <p:cNvPr id="13" name="Freeform 79"/>
            <p:cNvSpPr>
              <a:spLocks noEditPoints="1"/>
            </p:cNvSpPr>
            <p:nvPr/>
          </p:nvSpPr>
          <p:spPr bwMode="auto">
            <a:xfrm>
              <a:off x="5511945" y="4116163"/>
              <a:ext cx="680443" cy="644824"/>
            </a:xfrm>
            <a:custGeom>
              <a:avLst/>
              <a:gdLst>
                <a:gd name="T0" fmla="*/ 406 w 413"/>
                <a:gd name="T1" fmla="*/ 0 h 380"/>
                <a:gd name="T2" fmla="*/ 7 w 413"/>
                <a:gd name="T3" fmla="*/ 0 h 380"/>
                <a:gd name="T4" fmla="*/ 0 w 413"/>
                <a:gd name="T5" fmla="*/ 7 h 380"/>
                <a:gd name="T6" fmla="*/ 0 w 413"/>
                <a:gd name="T7" fmla="*/ 273 h 380"/>
                <a:gd name="T8" fmla="*/ 7 w 413"/>
                <a:gd name="T9" fmla="*/ 281 h 380"/>
                <a:gd name="T10" fmla="*/ 133 w 413"/>
                <a:gd name="T11" fmla="*/ 281 h 380"/>
                <a:gd name="T12" fmla="*/ 133 w 413"/>
                <a:gd name="T13" fmla="*/ 332 h 380"/>
                <a:gd name="T14" fmla="*/ 73 w 413"/>
                <a:gd name="T15" fmla="*/ 332 h 380"/>
                <a:gd name="T16" fmla="*/ 65 w 413"/>
                <a:gd name="T17" fmla="*/ 340 h 380"/>
                <a:gd name="T18" fmla="*/ 65 w 413"/>
                <a:gd name="T19" fmla="*/ 373 h 380"/>
                <a:gd name="T20" fmla="*/ 73 w 413"/>
                <a:gd name="T21" fmla="*/ 380 h 380"/>
                <a:gd name="T22" fmla="*/ 339 w 413"/>
                <a:gd name="T23" fmla="*/ 380 h 380"/>
                <a:gd name="T24" fmla="*/ 346 w 413"/>
                <a:gd name="T25" fmla="*/ 373 h 380"/>
                <a:gd name="T26" fmla="*/ 346 w 413"/>
                <a:gd name="T27" fmla="*/ 340 h 380"/>
                <a:gd name="T28" fmla="*/ 339 w 413"/>
                <a:gd name="T29" fmla="*/ 332 h 380"/>
                <a:gd name="T30" fmla="*/ 280 w 413"/>
                <a:gd name="T31" fmla="*/ 332 h 380"/>
                <a:gd name="T32" fmla="*/ 280 w 413"/>
                <a:gd name="T33" fmla="*/ 281 h 380"/>
                <a:gd name="T34" fmla="*/ 406 w 413"/>
                <a:gd name="T35" fmla="*/ 281 h 380"/>
                <a:gd name="T36" fmla="*/ 413 w 413"/>
                <a:gd name="T37" fmla="*/ 273 h 380"/>
                <a:gd name="T38" fmla="*/ 413 w 413"/>
                <a:gd name="T39" fmla="*/ 7 h 380"/>
                <a:gd name="T40" fmla="*/ 406 w 413"/>
                <a:gd name="T41" fmla="*/ 0 h 380"/>
                <a:gd name="T42" fmla="*/ 331 w 413"/>
                <a:gd name="T43" fmla="*/ 366 h 380"/>
                <a:gd name="T44" fmla="*/ 80 w 413"/>
                <a:gd name="T45" fmla="*/ 366 h 380"/>
                <a:gd name="T46" fmla="*/ 80 w 413"/>
                <a:gd name="T47" fmla="*/ 347 h 380"/>
                <a:gd name="T48" fmla="*/ 331 w 413"/>
                <a:gd name="T49" fmla="*/ 347 h 380"/>
                <a:gd name="T50" fmla="*/ 331 w 413"/>
                <a:gd name="T51" fmla="*/ 366 h 380"/>
                <a:gd name="T52" fmla="*/ 266 w 413"/>
                <a:gd name="T53" fmla="*/ 332 h 380"/>
                <a:gd name="T54" fmla="*/ 148 w 413"/>
                <a:gd name="T55" fmla="*/ 332 h 380"/>
                <a:gd name="T56" fmla="*/ 148 w 413"/>
                <a:gd name="T57" fmla="*/ 281 h 380"/>
                <a:gd name="T58" fmla="*/ 266 w 413"/>
                <a:gd name="T59" fmla="*/ 281 h 380"/>
                <a:gd name="T60" fmla="*/ 266 w 413"/>
                <a:gd name="T61" fmla="*/ 332 h 380"/>
                <a:gd name="T62" fmla="*/ 399 w 413"/>
                <a:gd name="T63" fmla="*/ 266 h 380"/>
                <a:gd name="T64" fmla="*/ 15 w 413"/>
                <a:gd name="T65" fmla="*/ 266 h 380"/>
                <a:gd name="T66" fmla="*/ 15 w 413"/>
                <a:gd name="T67" fmla="*/ 15 h 380"/>
                <a:gd name="T68" fmla="*/ 399 w 413"/>
                <a:gd name="T69" fmla="*/ 15 h 380"/>
                <a:gd name="T70" fmla="*/ 399 w 413"/>
                <a:gd name="T71" fmla="*/ 266 h 380"/>
                <a:gd name="T72" fmla="*/ 40 w 413"/>
                <a:gd name="T73" fmla="*/ 247 h 380"/>
                <a:gd name="T74" fmla="*/ 373 w 413"/>
                <a:gd name="T75" fmla="*/ 247 h 380"/>
                <a:gd name="T76" fmla="*/ 381 w 413"/>
                <a:gd name="T77" fmla="*/ 240 h 380"/>
                <a:gd name="T78" fmla="*/ 381 w 413"/>
                <a:gd name="T79" fmla="*/ 41 h 380"/>
                <a:gd name="T80" fmla="*/ 373 w 413"/>
                <a:gd name="T81" fmla="*/ 33 h 380"/>
                <a:gd name="T82" fmla="*/ 40 w 413"/>
                <a:gd name="T83" fmla="*/ 33 h 380"/>
                <a:gd name="T84" fmla="*/ 33 w 413"/>
                <a:gd name="T85" fmla="*/ 41 h 380"/>
                <a:gd name="T86" fmla="*/ 33 w 413"/>
                <a:gd name="T87" fmla="*/ 240 h 380"/>
                <a:gd name="T88" fmla="*/ 40 w 413"/>
                <a:gd name="T89" fmla="*/ 247 h 380"/>
                <a:gd name="T90" fmla="*/ 47 w 413"/>
                <a:gd name="T91" fmla="*/ 48 h 380"/>
                <a:gd name="T92" fmla="*/ 366 w 413"/>
                <a:gd name="T93" fmla="*/ 48 h 380"/>
                <a:gd name="T94" fmla="*/ 366 w 413"/>
                <a:gd name="T95" fmla="*/ 233 h 380"/>
                <a:gd name="T96" fmla="*/ 47 w 413"/>
                <a:gd name="T97" fmla="*/ 233 h 380"/>
                <a:gd name="T98" fmla="*/ 47 w 413"/>
                <a:gd name="T99" fmla="*/ 48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3" h="380">
                  <a:moveTo>
                    <a:pt x="406" y="0"/>
                  </a:moveTo>
                  <a:cubicBezTo>
                    <a:pt x="7" y="0"/>
                    <a:pt x="7" y="0"/>
                    <a:pt x="7" y="0"/>
                  </a:cubicBezTo>
                  <a:cubicBezTo>
                    <a:pt x="3" y="0"/>
                    <a:pt x="0" y="3"/>
                    <a:pt x="0" y="7"/>
                  </a:cubicBezTo>
                  <a:cubicBezTo>
                    <a:pt x="0" y="273"/>
                    <a:pt x="0" y="273"/>
                    <a:pt x="0" y="273"/>
                  </a:cubicBezTo>
                  <a:cubicBezTo>
                    <a:pt x="0" y="277"/>
                    <a:pt x="3" y="281"/>
                    <a:pt x="7" y="281"/>
                  </a:cubicBezTo>
                  <a:cubicBezTo>
                    <a:pt x="133" y="281"/>
                    <a:pt x="133" y="281"/>
                    <a:pt x="133" y="281"/>
                  </a:cubicBezTo>
                  <a:cubicBezTo>
                    <a:pt x="133" y="332"/>
                    <a:pt x="133" y="332"/>
                    <a:pt x="133" y="332"/>
                  </a:cubicBezTo>
                  <a:cubicBezTo>
                    <a:pt x="73" y="332"/>
                    <a:pt x="73" y="332"/>
                    <a:pt x="73" y="332"/>
                  </a:cubicBezTo>
                  <a:cubicBezTo>
                    <a:pt x="69" y="332"/>
                    <a:pt x="65" y="336"/>
                    <a:pt x="65" y="340"/>
                  </a:cubicBezTo>
                  <a:cubicBezTo>
                    <a:pt x="65" y="373"/>
                    <a:pt x="65" y="373"/>
                    <a:pt x="65" y="373"/>
                  </a:cubicBezTo>
                  <a:cubicBezTo>
                    <a:pt x="65" y="377"/>
                    <a:pt x="69" y="380"/>
                    <a:pt x="73" y="380"/>
                  </a:cubicBezTo>
                  <a:cubicBezTo>
                    <a:pt x="339" y="380"/>
                    <a:pt x="339" y="380"/>
                    <a:pt x="339" y="380"/>
                  </a:cubicBezTo>
                  <a:cubicBezTo>
                    <a:pt x="343" y="380"/>
                    <a:pt x="346" y="377"/>
                    <a:pt x="346" y="373"/>
                  </a:cubicBezTo>
                  <a:cubicBezTo>
                    <a:pt x="346" y="340"/>
                    <a:pt x="346" y="340"/>
                    <a:pt x="346" y="340"/>
                  </a:cubicBezTo>
                  <a:cubicBezTo>
                    <a:pt x="346" y="336"/>
                    <a:pt x="343" y="332"/>
                    <a:pt x="339" y="332"/>
                  </a:cubicBezTo>
                  <a:cubicBezTo>
                    <a:pt x="280" y="332"/>
                    <a:pt x="280" y="332"/>
                    <a:pt x="280" y="332"/>
                  </a:cubicBezTo>
                  <a:cubicBezTo>
                    <a:pt x="280" y="281"/>
                    <a:pt x="280" y="281"/>
                    <a:pt x="280" y="281"/>
                  </a:cubicBezTo>
                  <a:cubicBezTo>
                    <a:pt x="406" y="281"/>
                    <a:pt x="406" y="281"/>
                    <a:pt x="406" y="281"/>
                  </a:cubicBezTo>
                  <a:cubicBezTo>
                    <a:pt x="410" y="281"/>
                    <a:pt x="413" y="277"/>
                    <a:pt x="413" y="273"/>
                  </a:cubicBezTo>
                  <a:cubicBezTo>
                    <a:pt x="413" y="7"/>
                    <a:pt x="413" y="7"/>
                    <a:pt x="413" y="7"/>
                  </a:cubicBezTo>
                  <a:cubicBezTo>
                    <a:pt x="413" y="3"/>
                    <a:pt x="410" y="0"/>
                    <a:pt x="406" y="0"/>
                  </a:cubicBezTo>
                  <a:close/>
                  <a:moveTo>
                    <a:pt x="331" y="366"/>
                  </a:moveTo>
                  <a:cubicBezTo>
                    <a:pt x="80" y="366"/>
                    <a:pt x="80" y="366"/>
                    <a:pt x="80" y="366"/>
                  </a:cubicBezTo>
                  <a:cubicBezTo>
                    <a:pt x="80" y="347"/>
                    <a:pt x="80" y="347"/>
                    <a:pt x="80" y="347"/>
                  </a:cubicBezTo>
                  <a:cubicBezTo>
                    <a:pt x="331" y="347"/>
                    <a:pt x="331" y="347"/>
                    <a:pt x="331" y="347"/>
                  </a:cubicBezTo>
                  <a:lnTo>
                    <a:pt x="331" y="366"/>
                  </a:lnTo>
                  <a:close/>
                  <a:moveTo>
                    <a:pt x="266" y="332"/>
                  </a:moveTo>
                  <a:cubicBezTo>
                    <a:pt x="148" y="332"/>
                    <a:pt x="148" y="332"/>
                    <a:pt x="148" y="332"/>
                  </a:cubicBezTo>
                  <a:cubicBezTo>
                    <a:pt x="148" y="281"/>
                    <a:pt x="148" y="281"/>
                    <a:pt x="148" y="281"/>
                  </a:cubicBezTo>
                  <a:cubicBezTo>
                    <a:pt x="266" y="281"/>
                    <a:pt x="266" y="281"/>
                    <a:pt x="266" y="281"/>
                  </a:cubicBezTo>
                  <a:lnTo>
                    <a:pt x="266" y="332"/>
                  </a:lnTo>
                  <a:close/>
                  <a:moveTo>
                    <a:pt x="399" y="266"/>
                  </a:moveTo>
                  <a:cubicBezTo>
                    <a:pt x="15" y="266"/>
                    <a:pt x="15" y="266"/>
                    <a:pt x="15" y="266"/>
                  </a:cubicBezTo>
                  <a:cubicBezTo>
                    <a:pt x="15" y="15"/>
                    <a:pt x="15" y="15"/>
                    <a:pt x="15" y="15"/>
                  </a:cubicBezTo>
                  <a:cubicBezTo>
                    <a:pt x="399" y="15"/>
                    <a:pt x="399" y="15"/>
                    <a:pt x="399" y="15"/>
                  </a:cubicBezTo>
                  <a:lnTo>
                    <a:pt x="399" y="266"/>
                  </a:lnTo>
                  <a:close/>
                  <a:moveTo>
                    <a:pt x="40" y="247"/>
                  </a:moveTo>
                  <a:cubicBezTo>
                    <a:pt x="373" y="247"/>
                    <a:pt x="373" y="247"/>
                    <a:pt x="373" y="247"/>
                  </a:cubicBezTo>
                  <a:cubicBezTo>
                    <a:pt x="377" y="247"/>
                    <a:pt x="381" y="244"/>
                    <a:pt x="381" y="240"/>
                  </a:cubicBezTo>
                  <a:cubicBezTo>
                    <a:pt x="381" y="41"/>
                    <a:pt x="381" y="41"/>
                    <a:pt x="381" y="41"/>
                  </a:cubicBezTo>
                  <a:cubicBezTo>
                    <a:pt x="381" y="37"/>
                    <a:pt x="377" y="33"/>
                    <a:pt x="373" y="33"/>
                  </a:cubicBezTo>
                  <a:cubicBezTo>
                    <a:pt x="40" y="33"/>
                    <a:pt x="40" y="33"/>
                    <a:pt x="40" y="33"/>
                  </a:cubicBezTo>
                  <a:cubicBezTo>
                    <a:pt x="36" y="33"/>
                    <a:pt x="33" y="37"/>
                    <a:pt x="33" y="41"/>
                  </a:cubicBezTo>
                  <a:cubicBezTo>
                    <a:pt x="33" y="240"/>
                    <a:pt x="33" y="240"/>
                    <a:pt x="33" y="240"/>
                  </a:cubicBezTo>
                  <a:cubicBezTo>
                    <a:pt x="33" y="244"/>
                    <a:pt x="36" y="247"/>
                    <a:pt x="40" y="247"/>
                  </a:cubicBezTo>
                  <a:close/>
                  <a:moveTo>
                    <a:pt x="47" y="48"/>
                  </a:moveTo>
                  <a:cubicBezTo>
                    <a:pt x="366" y="48"/>
                    <a:pt x="366" y="48"/>
                    <a:pt x="366" y="48"/>
                  </a:cubicBezTo>
                  <a:cubicBezTo>
                    <a:pt x="366" y="233"/>
                    <a:pt x="366" y="233"/>
                    <a:pt x="366" y="233"/>
                  </a:cubicBezTo>
                  <a:cubicBezTo>
                    <a:pt x="47" y="233"/>
                    <a:pt x="47" y="233"/>
                    <a:pt x="47" y="233"/>
                  </a:cubicBezTo>
                  <a:lnTo>
                    <a:pt x="47" y="48"/>
                  </a:lnTo>
                  <a:close/>
                </a:path>
              </a:pathLst>
            </a:custGeom>
            <a:solidFill>
              <a:srgbClr val="FFFFFF"/>
            </a:solidFill>
            <a:ln>
              <a:noFill/>
            </a:ln>
          </p:spPr>
          <p:txBody>
            <a:bodyPr lIns="68571" tIns="34286" rIns="68571" bIns="34286"/>
            <a:lstStyle/>
            <a:p>
              <a:pPr>
                <a:defRPr/>
              </a:pPr>
              <a:endParaRPr lang="en-US" dirty="0">
                <a:solidFill>
                  <a:schemeClr val="bg1"/>
                </a:solidFill>
                <a:latin typeface="+mj-lt"/>
                <a:ea typeface="宋体" pitchFamily="2" charset="-122"/>
                <a:cs typeface="+mn-cs"/>
              </a:endParaRPr>
            </a:p>
          </p:txBody>
        </p:sp>
        <p:sp>
          <p:nvSpPr>
            <p:cNvPr id="14" name="TextBox 13"/>
            <p:cNvSpPr txBox="1"/>
            <p:nvPr/>
          </p:nvSpPr>
          <p:spPr>
            <a:xfrm>
              <a:off x="5532565" y="4178103"/>
              <a:ext cx="721681" cy="324000"/>
            </a:xfrm>
            <a:prstGeom prst="rect">
              <a:avLst/>
            </a:prstGeom>
            <a:noFill/>
          </p:spPr>
          <p:txBody>
            <a:bodyPr lIns="68571" tIns="68571" rIns="68571" bIns="68571">
              <a:spAutoFit/>
            </a:bodyPr>
            <a:lstStyle/>
            <a:p>
              <a:pPr>
                <a:lnSpc>
                  <a:spcPct val="90000"/>
                </a:lnSpc>
                <a:spcBef>
                  <a:spcPct val="20000"/>
                </a:spcBef>
                <a:buSzPct val="90000"/>
                <a:defRPr/>
              </a:pPr>
              <a:r>
                <a:rPr lang="en-US" sz="600" b="1" dirty="0">
                  <a:solidFill>
                    <a:schemeClr val="bg1"/>
                  </a:solidFill>
                  <a:latin typeface="+mj-lt"/>
                  <a:ea typeface="宋体" pitchFamily="2" charset="-122"/>
                  <a:cs typeface="Consolas" pitchFamily="49" charset="0"/>
                </a:rPr>
                <a:t>/*  I  Love </a:t>
              </a:r>
            </a:p>
            <a:p>
              <a:pPr>
                <a:lnSpc>
                  <a:spcPct val="90000"/>
                </a:lnSpc>
                <a:spcBef>
                  <a:spcPct val="20000"/>
                </a:spcBef>
                <a:buSzPct val="90000"/>
                <a:defRPr/>
              </a:pPr>
              <a:r>
                <a:rPr lang="en-US" sz="600" b="1" dirty="0">
                  <a:solidFill>
                    <a:schemeClr val="bg1"/>
                  </a:solidFill>
                  <a:latin typeface="+mj-lt"/>
                  <a:ea typeface="宋体" pitchFamily="2" charset="-122"/>
                  <a:cs typeface="Consolas" pitchFamily="49" charset="0"/>
                </a:rPr>
                <a:t>    Coding */</a:t>
              </a:r>
            </a:p>
          </p:txBody>
        </p:sp>
      </p:grpSp>
      <p:pic>
        <p:nvPicPr>
          <p:cNvPr id="15" name="Picture 4" descr="Microsoft WebMatrix"/>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101013" y="5419725"/>
            <a:ext cx="676275"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标题 1"/>
          <p:cNvSpPr txBox="1">
            <a:spLocks/>
          </p:cNvSpPr>
          <p:nvPr/>
        </p:nvSpPr>
        <p:spPr>
          <a:xfrm>
            <a:off x="286544" y="332656"/>
            <a:ext cx="6229672" cy="504056"/>
          </a:xfrm>
          <a:prstGeom prst="rect">
            <a:avLst/>
          </a:prstGeom>
        </p:spPr>
        <p:txBody>
          <a:bodyPr/>
          <a:lstStyle>
            <a:lvl1pPr algn="l" defTabSz="801688" rtl="0" eaLnBrk="1" fontAlgn="base" hangingPunct="1">
              <a:spcBef>
                <a:spcPct val="0"/>
              </a:spcBef>
              <a:spcAft>
                <a:spcPct val="0"/>
              </a:spcAft>
              <a:defRPr sz="2400" b="1">
                <a:solidFill>
                  <a:schemeClr val="tx1"/>
                </a:solidFill>
                <a:latin typeface="+mj-lt"/>
                <a:ea typeface="+mj-ea"/>
                <a:cs typeface="+mj-cs"/>
              </a:defRPr>
            </a:lvl1pPr>
            <a:lvl2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2pPr>
            <a:lvl3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3pPr>
            <a:lvl4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4pPr>
            <a:lvl5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5pPr>
            <a:lvl6pPr marL="4572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6pPr>
            <a:lvl7pPr marL="9144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7pPr>
            <a:lvl8pPr marL="13716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8pPr>
            <a:lvl9pPr marL="18288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9pPr>
          </a:lstStyle>
          <a:p>
            <a:r>
              <a:rPr lang="zh-CN" altLang="en-US" sz="3200" b="0" dirty="0" smtClean="0">
                <a:solidFill>
                  <a:schemeClr val="bg1"/>
                </a:solidFill>
                <a:latin typeface="微软雅黑" panose="020B0503020204020204" pitchFamily="34" charset="-122"/>
                <a:ea typeface="微软雅黑" panose="020B0503020204020204" pitchFamily="34" charset="-122"/>
                <a:cs typeface="BrowalliaUPC" panose="020B0604020202020204" pitchFamily="34" charset="-34"/>
              </a:rPr>
              <a:t>阶段二：</a:t>
            </a:r>
            <a:r>
              <a:rPr lang="en-US" altLang="zh-CN" sz="3200" b="0" dirty="0" smtClean="0">
                <a:solidFill>
                  <a:schemeClr val="bg1"/>
                </a:solidFill>
                <a:latin typeface="微软雅黑" panose="020B0503020204020204" pitchFamily="34" charset="-122"/>
                <a:ea typeface="微软雅黑" panose="020B0503020204020204" pitchFamily="34" charset="-122"/>
                <a:cs typeface="BrowalliaUPC" panose="020B0604020202020204" pitchFamily="34" charset="-34"/>
              </a:rPr>
              <a:t>CDA</a:t>
            </a:r>
            <a:r>
              <a:rPr lang="zh-CN" altLang="en-US" sz="3200" b="0" dirty="0" smtClean="0">
                <a:solidFill>
                  <a:schemeClr val="bg1"/>
                </a:solidFill>
                <a:latin typeface="微软雅黑" panose="020B0503020204020204" pitchFamily="34" charset="-122"/>
                <a:ea typeface="微软雅黑" panose="020B0503020204020204" pitchFamily="34" charset="-122"/>
                <a:cs typeface="BrowalliaUPC" panose="020B0604020202020204" pitchFamily="34" charset="-34"/>
              </a:rPr>
              <a:t>文书标准化 </a:t>
            </a:r>
            <a:endParaRPr lang="zh-CN" altLang="en-US" sz="3200" b="0" dirty="0">
              <a:solidFill>
                <a:schemeClr val="bg1"/>
              </a:solidFill>
              <a:latin typeface="微软雅黑" panose="020B0503020204020204" pitchFamily="34" charset="-122"/>
              <a:ea typeface="微软雅黑" panose="020B0503020204020204" pitchFamily="34" charset="-122"/>
              <a:cs typeface="BrowalliaUPC" panose="020B0604020202020204" pitchFamily="34" charset="-34"/>
            </a:endParaRPr>
          </a:p>
        </p:txBody>
      </p:sp>
    </p:spTree>
    <p:extLst>
      <p:ext uri="{BB962C8B-B14F-4D97-AF65-F5344CB8AC3E}">
        <p14:creationId xmlns:p14="http://schemas.microsoft.com/office/powerpoint/2010/main" val="394998750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8998" y="274095"/>
            <a:ext cx="4288353"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阶段二：临床数据中心</a:t>
            </a:r>
            <a:endParaRPr lang="zh-CN" altLang="en-US" sz="3200" dirty="0">
              <a:latin typeface="微软雅黑" panose="020B0503020204020204" pitchFamily="34" charset="-122"/>
              <a:ea typeface="微软雅黑" panose="020B0503020204020204" pitchFamily="34" charset="-122"/>
              <a:cs typeface="BrowalliaUPC" panose="020B0604020202020204" pitchFamily="34" charset="-34"/>
            </a:endParaRPr>
          </a:p>
        </p:txBody>
      </p:sp>
      <p:pic>
        <p:nvPicPr>
          <p:cNvPr id="6" name="图片 5" descr="普通视图改.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04968" y="1258325"/>
            <a:ext cx="7644424" cy="4971878"/>
          </a:xfrm>
          <a:prstGeom prst="rect">
            <a:avLst/>
          </a:prstGeom>
          <a:solidFill>
            <a:srgbClr val="FF8700"/>
          </a:solidFill>
          <a:ln>
            <a:noFill/>
          </a:ln>
        </p:spPr>
      </p:pic>
      <p:sp>
        <p:nvSpPr>
          <p:cNvPr id="7" name="文本框 3"/>
          <p:cNvSpPr txBox="1"/>
          <p:nvPr/>
        </p:nvSpPr>
        <p:spPr>
          <a:xfrm>
            <a:off x="2173360" y="2785579"/>
            <a:ext cx="2535117" cy="326111"/>
          </a:xfrm>
          <a:prstGeom prst="wedgeRoundRectCallout">
            <a:avLst>
              <a:gd name="adj1" fmla="val -42360"/>
              <a:gd name="adj2" fmla="val 79240"/>
              <a:gd name="adj3" fmla="val 16667"/>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lstStyle>
          <a:p>
            <a:r>
              <a:rPr lang="zh-CN" altLang="en-US" sz="1600" b="1" dirty="0">
                <a:latin typeface="微软雅黑" panose="020B0503020204020204" pitchFamily="34" charset="-122"/>
                <a:ea typeface="微软雅黑" panose="020B0503020204020204" pitchFamily="34" charset="-122"/>
              </a:rPr>
              <a:t>历次门、急诊、住院记录</a:t>
            </a:r>
          </a:p>
        </p:txBody>
      </p:sp>
      <p:sp>
        <p:nvSpPr>
          <p:cNvPr id="8" name="文本框 4"/>
          <p:cNvSpPr txBox="1"/>
          <p:nvPr/>
        </p:nvSpPr>
        <p:spPr>
          <a:xfrm>
            <a:off x="5730444" y="2440430"/>
            <a:ext cx="2185257" cy="338554"/>
          </a:xfrm>
          <a:prstGeom prst="wedgeRoundRectCallout">
            <a:avLst>
              <a:gd name="adj1" fmla="val -36694"/>
              <a:gd name="adj2" fmla="val 82656"/>
              <a:gd name="adj3" fmla="val 16667"/>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600" b="1">
                <a:solidFill>
                  <a:schemeClr val="lt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既往就诊“诊断”</a:t>
            </a:r>
          </a:p>
        </p:txBody>
      </p:sp>
      <p:sp>
        <p:nvSpPr>
          <p:cNvPr id="9" name="文本框 5"/>
          <p:cNvSpPr txBox="1"/>
          <p:nvPr/>
        </p:nvSpPr>
        <p:spPr>
          <a:xfrm>
            <a:off x="2950190" y="4733200"/>
            <a:ext cx="1397306" cy="338554"/>
          </a:xfrm>
          <a:prstGeom prst="wedgeRoundRectCallout">
            <a:avLst>
              <a:gd name="adj1" fmla="val -37437"/>
              <a:gd name="adj2" fmla="val 106843"/>
              <a:gd name="adj3" fmla="val 16667"/>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600" b="1">
                <a:solidFill>
                  <a:schemeClr val="lt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用药记录</a:t>
            </a:r>
          </a:p>
        </p:txBody>
      </p:sp>
      <p:sp>
        <p:nvSpPr>
          <p:cNvPr id="10" name="文本框 6"/>
          <p:cNvSpPr txBox="1"/>
          <p:nvPr/>
        </p:nvSpPr>
        <p:spPr>
          <a:xfrm>
            <a:off x="6176903" y="3907189"/>
            <a:ext cx="1397306" cy="338554"/>
          </a:xfrm>
          <a:prstGeom prst="wedgeRoundRectCallout">
            <a:avLst>
              <a:gd name="adj1" fmla="val -40367"/>
              <a:gd name="adj2" fmla="val 78625"/>
              <a:gd name="adj3" fmla="val 16667"/>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600" b="1">
                <a:solidFill>
                  <a:schemeClr val="lt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检查记录</a:t>
            </a:r>
          </a:p>
        </p:txBody>
      </p:sp>
      <p:sp>
        <p:nvSpPr>
          <p:cNvPr id="11" name="文本框 7"/>
          <p:cNvSpPr txBox="1"/>
          <p:nvPr/>
        </p:nvSpPr>
        <p:spPr>
          <a:xfrm>
            <a:off x="5071434" y="5197224"/>
            <a:ext cx="1397306" cy="338554"/>
          </a:xfrm>
          <a:prstGeom prst="wedgeRoundRectCallout">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600" b="1">
                <a:solidFill>
                  <a:schemeClr val="lt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检验记录</a:t>
            </a:r>
          </a:p>
        </p:txBody>
      </p:sp>
    </p:spTree>
    <p:extLst>
      <p:ext uri="{BB962C8B-B14F-4D97-AF65-F5344CB8AC3E}">
        <p14:creationId xmlns:p14="http://schemas.microsoft.com/office/powerpoint/2010/main" val="316941017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Box 12"/>
          <p:cNvSpPr txBox="1">
            <a:spLocks noChangeArrowheads="1"/>
          </p:cNvSpPr>
          <p:nvPr/>
        </p:nvSpPr>
        <p:spPr bwMode="gray">
          <a:xfrm>
            <a:off x="1289719" y="3581400"/>
            <a:ext cx="6495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fontAlgn="auto">
              <a:spcBef>
                <a:spcPts val="0"/>
              </a:spcBef>
              <a:spcAft>
                <a:spcPts val="0"/>
              </a:spcAft>
              <a:defRPr/>
            </a:pPr>
            <a:r>
              <a:rPr kumimoji="0" lang="zh-CN" altLang="en-US" sz="1800" b="1" kern="0" dirty="0" smtClean="0">
                <a:solidFill>
                  <a:srgbClr val="FFFFFF"/>
                </a:solidFill>
                <a:latin typeface="微软雅黑" pitchFamily="34" charset="-122"/>
                <a:ea typeface="微软雅黑" pitchFamily="34" charset="-122"/>
              </a:rPr>
              <a:t>展示</a:t>
            </a:r>
            <a:endParaRPr kumimoji="0" lang="en-US" altLang="zh-CN" sz="1800" b="1" kern="0" dirty="0" smtClean="0">
              <a:solidFill>
                <a:srgbClr val="FFFFFF"/>
              </a:solidFill>
              <a:latin typeface="微软雅黑" pitchFamily="34" charset="-122"/>
              <a:ea typeface="微软雅黑" pitchFamily="34" charset="-122"/>
            </a:endParaRPr>
          </a:p>
        </p:txBody>
      </p:sp>
      <p:sp>
        <p:nvSpPr>
          <p:cNvPr id="34" name="Text Box 13"/>
          <p:cNvSpPr txBox="1">
            <a:spLocks noChangeArrowheads="1"/>
          </p:cNvSpPr>
          <p:nvPr/>
        </p:nvSpPr>
        <p:spPr bwMode="gray">
          <a:xfrm>
            <a:off x="652463" y="4305300"/>
            <a:ext cx="18192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fontAlgn="auto">
              <a:spcBef>
                <a:spcPts val="0"/>
              </a:spcBef>
              <a:spcAft>
                <a:spcPts val="0"/>
              </a:spcAft>
              <a:defRPr/>
            </a:pPr>
            <a:r>
              <a:rPr kumimoji="0" lang="en-US" altLang="zh-CN" sz="1600" kern="0" dirty="0" smtClean="0">
                <a:solidFill>
                  <a:srgbClr val="000000"/>
                </a:solidFill>
                <a:latin typeface="微软雅黑" pitchFamily="34" charset="-122"/>
                <a:ea typeface="微软雅黑" pitchFamily="34" charset="-122"/>
              </a:rPr>
              <a:t>.</a:t>
            </a:r>
          </a:p>
        </p:txBody>
      </p:sp>
      <p:sp>
        <p:nvSpPr>
          <p:cNvPr id="41" name="Text Box 20"/>
          <p:cNvSpPr txBox="1">
            <a:spLocks noChangeArrowheads="1"/>
          </p:cNvSpPr>
          <p:nvPr/>
        </p:nvSpPr>
        <p:spPr bwMode="gray">
          <a:xfrm>
            <a:off x="6473642" y="3581400"/>
            <a:ext cx="8258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fontAlgn="auto">
              <a:spcBef>
                <a:spcPts val="0"/>
              </a:spcBef>
              <a:spcAft>
                <a:spcPts val="0"/>
              </a:spcAft>
              <a:defRPr/>
            </a:pPr>
            <a:r>
              <a:rPr kumimoji="0" lang="en-US" altLang="zh-CN" sz="1800" b="1" kern="0" dirty="0" smtClean="0">
                <a:solidFill>
                  <a:srgbClr val="FFFFFF"/>
                </a:solidFill>
                <a:latin typeface="微软雅黑" pitchFamily="34" charset="-122"/>
                <a:ea typeface="微软雅黑" pitchFamily="34" charset="-122"/>
              </a:rPr>
              <a:t>CDSS</a:t>
            </a:r>
          </a:p>
        </p:txBody>
      </p:sp>
      <p:sp>
        <p:nvSpPr>
          <p:cNvPr id="22" name="标题 1"/>
          <p:cNvSpPr txBox="1">
            <a:spLocks/>
          </p:cNvSpPr>
          <p:nvPr/>
        </p:nvSpPr>
        <p:spPr bwMode="auto">
          <a:xfrm>
            <a:off x="3707904" y="260648"/>
            <a:ext cx="59055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nSpc>
                <a:spcPct val="150000"/>
              </a:lnSpc>
            </a:pPr>
            <a:endParaRPr lang="zh-CN" altLang="en-US" sz="2400" dirty="0">
              <a:latin typeface="黑体" pitchFamily="49" charset="-122"/>
              <a:ea typeface="黑体" pitchFamily="49" charset="-122"/>
            </a:endParaRPr>
          </a:p>
        </p:txBody>
      </p:sp>
      <p:sp>
        <p:nvSpPr>
          <p:cNvPr id="23" name="矩形 22"/>
          <p:cNvSpPr/>
          <p:nvPr/>
        </p:nvSpPr>
        <p:spPr>
          <a:xfrm>
            <a:off x="179512" y="274095"/>
            <a:ext cx="4322017"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阶段</a:t>
            </a:r>
            <a:r>
              <a:rPr lang="zh-CN" altLang="en-US" sz="3200" dirty="0">
                <a:latin typeface="微软雅黑" panose="020B0503020204020204" pitchFamily="34" charset="-122"/>
                <a:ea typeface="微软雅黑" panose="020B0503020204020204" pitchFamily="34" charset="-122"/>
                <a:cs typeface="BrowalliaUPC" panose="020B0604020202020204" pitchFamily="34" charset="-34"/>
              </a:rPr>
              <a:t>三：</a:t>
            </a:r>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基于</a:t>
            </a:r>
            <a:r>
              <a:rPr lang="en-US" altLang="zh-CN" sz="3200" dirty="0" smtClean="0">
                <a:latin typeface="微软雅黑" panose="020B0503020204020204" pitchFamily="34" charset="-122"/>
                <a:ea typeface="微软雅黑" panose="020B0503020204020204" pitchFamily="34" charset="-122"/>
                <a:cs typeface="BrowalliaUPC" panose="020B0604020202020204" pitchFamily="34" charset="-34"/>
              </a:rPr>
              <a:t>CDR</a:t>
            </a:r>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应用</a:t>
            </a:r>
            <a:endParaRPr lang="zh-CN" altLang="en-US" sz="3200" dirty="0">
              <a:latin typeface="微软雅黑" panose="020B0503020204020204" pitchFamily="34" charset="-122"/>
              <a:ea typeface="微软雅黑" panose="020B0503020204020204" pitchFamily="34" charset="-122"/>
              <a:cs typeface="BrowalliaUPC" panose="020B0604020202020204" pitchFamily="34" charset="-34"/>
            </a:endParaRPr>
          </a:p>
        </p:txBody>
      </p:sp>
      <p:graphicFrame>
        <p:nvGraphicFramePr>
          <p:cNvPr id="2" name="图示 1"/>
          <p:cNvGraphicFramePr/>
          <p:nvPr>
            <p:extLst>
              <p:ext uri="{D42A27DB-BD31-4B8C-83A1-F6EECF244321}">
                <p14:modId xmlns:p14="http://schemas.microsoft.com/office/powerpoint/2010/main" val="3273558947"/>
              </p:ext>
            </p:extLst>
          </p:nvPr>
        </p:nvGraphicFramePr>
        <p:xfrm>
          <a:off x="467544" y="1268760"/>
          <a:ext cx="8208912"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740081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箭头连接符 7"/>
          <p:cNvCxnSpPr/>
          <p:nvPr/>
        </p:nvCxnSpPr>
        <p:spPr bwMode="auto">
          <a:xfrm flipH="1">
            <a:off x="5194318" y="2866030"/>
            <a:ext cx="281906" cy="717146"/>
          </a:xfrm>
          <a:prstGeom prst="straightConnector1">
            <a:avLst/>
          </a:prstGeom>
          <a:noFill/>
          <a:ln w="28575" cap="flat" cmpd="sng" algn="ctr">
            <a:solidFill>
              <a:srgbClr val="92D050"/>
            </a:solidFill>
            <a:prstDash val="solid"/>
            <a:round/>
            <a:headEnd type="none" w="med" len="med"/>
            <a:tailEnd type="arrow"/>
          </a:ln>
          <a:effectLst/>
        </p:spPr>
      </p:cxnSp>
      <p:cxnSp>
        <p:nvCxnSpPr>
          <p:cNvPr id="9" name="直接箭头连接符 8"/>
          <p:cNvCxnSpPr/>
          <p:nvPr/>
        </p:nvCxnSpPr>
        <p:spPr bwMode="auto">
          <a:xfrm>
            <a:off x="6055351" y="2807806"/>
            <a:ext cx="2045041" cy="775370"/>
          </a:xfrm>
          <a:prstGeom prst="straightConnector1">
            <a:avLst/>
          </a:prstGeom>
          <a:noFill/>
          <a:ln w="28575" cap="flat" cmpd="sng" algn="ctr">
            <a:solidFill>
              <a:srgbClr val="92D050"/>
            </a:solidFill>
            <a:prstDash val="solid"/>
            <a:round/>
            <a:headEnd type="none" w="med" len="med"/>
            <a:tailEnd type="arrow"/>
          </a:ln>
          <a:effectLst/>
        </p:spPr>
      </p:cxnSp>
      <p:sp>
        <p:nvSpPr>
          <p:cNvPr id="12" name="矩形 11"/>
          <p:cNvSpPr/>
          <p:nvPr/>
        </p:nvSpPr>
        <p:spPr>
          <a:xfrm>
            <a:off x="179512" y="274095"/>
            <a:ext cx="3605474"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案例一：医嘱闭环</a:t>
            </a:r>
            <a:endParaRPr lang="zh-CN" altLang="en-US" sz="3200" dirty="0">
              <a:latin typeface="微软雅黑" panose="020B0503020204020204" pitchFamily="34" charset="-122"/>
              <a:ea typeface="微软雅黑" panose="020B0503020204020204" pitchFamily="34" charset="-122"/>
              <a:cs typeface="BrowalliaUPC" panose="020B0604020202020204" pitchFamily="34" charset="-34"/>
            </a:endParaRPr>
          </a:p>
        </p:txBody>
      </p:sp>
      <p:pic>
        <p:nvPicPr>
          <p:cNvPr id="2" name="图片 1"/>
          <p:cNvPicPr>
            <a:picLocks noChangeAspect="1"/>
          </p:cNvPicPr>
          <p:nvPr/>
        </p:nvPicPr>
        <p:blipFill rotWithShape="1">
          <a:blip r:embed="rId3"/>
          <a:srcRect l="3402"/>
          <a:stretch/>
        </p:blipFill>
        <p:spPr>
          <a:xfrm>
            <a:off x="323850" y="1056268"/>
            <a:ext cx="8352928" cy="5541084"/>
          </a:xfrm>
          <a:prstGeom prst="rect">
            <a:avLst/>
          </a:prstGeom>
        </p:spPr>
      </p:pic>
    </p:spTree>
    <p:extLst>
      <p:ext uri="{BB962C8B-B14F-4D97-AF65-F5344CB8AC3E}">
        <p14:creationId xmlns:p14="http://schemas.microsoft.com/office/powerpoint/2010/main" val="40866665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标题 1"/>
          <p:cNvSpPr>
            <a:spLocks/>
          </p:cNvSpPr>
          <p:nvPr/>
        </p:nvSpPr>
        <p:spPr bwMode="auto">
          <a:xfrm>
            <a:off x="179512" y="220418"/>
            <a:ext cx="5688013" cy="647700"/>
          </a:xfrm>
          <a:prstGeom prst="rect">
            <a:avLst/>
          </a:prstGeom>
          <a:noFill/>
          <a:ln w="9525">
            <a:noFill/>
            <a:miter lim="800000"/>
            <a:headEnd/>
            <a:tailEnd/>
          </a:ln>
          <a:effectLst/>
          <a:extLst/>
        </p:spPr>
        <p:txBody>
          <a:bodyPr vert="horz" wrap="square" lIns="91440" tIns="45720" rIns="91440" bIns="45720" numCol="1" anchor="ctr" anchorCtr="0" compatLnSpc="1">
            <a:prstTxWarp prst="textNoShape">
              <a:avLst/>
            </a:prstTxWarp>
          </a:bodyPr>
          <a:lstStyle/>
          <a:p>
            <a:pPr defTabSz="801688"/>
            <a:r>
              <a:rPr lang="zh-CN" altLang="en-US" sz="2800" b="1" dirty="0" smtClean="0">
                <a:latin typeface="微软雅黑" pitchFamily="34" charset="-122"/>
                <a:ea typeface="微软雅黑" pitchFamily="34" charset="-122"/>
              </a:rPr>
              <a:t>目录</a:t>
            </a:r>
            <a:endParaRPr lang="zh-CN" altLang="en-US" sz="2800" b="1" dirty="0">
              <a:latin typeface="微软雅黑" pitchFamily="34" charset="-122"/>
              <a:ea typeface="微软雅黑" pitchFamily="34" charset="-122"/>
            </a:endParaRPr>
          </a:p>
        </p:txBody>
      </p:sp>
      <p:pic>
        <p:nvPicPr>
          <p:cNvPr id="24" name="Picture 3" descr="D:\A08.职业规划\PPT制作\win8图标\all\white\MB_0004_pat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0440" y="4725305"/>
            <a:ext cx="896363" cy="8963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图示 15"/>
          <p:cNvGraphicFramePr/>
          <p:nvPr>
            <p:extLst>
              <p:ext uri="{D42A27DB-BD31-4B8C-83A1-F6EECF244321}">
                <p14:modId xmlns:p14="http://schemas.microsoft.com/office/powerpoint/2010/main" val="349764260"/>
              </p:ext>
            </p:extLst>
          </p:nvPr>
        </p:nvGraphicFramePr>
        <p:xfrm>
          <a:off x="552913" y="1647040"/>
          <a:ext cx="7527780" cy="37261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4287659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3124200" y="6248400"/>
            <a:ext cx="2895600" cy="457200"/>
          </a:xfrm>
          <a:prstGeom prst="rect">
            <a:avLst/>
          </a:prstGeom>
        </p:spPr>
        <p:txBody>
          <a:bodyPr/>
          <a:lstStyle/>
          <a:p>
            <a:r>
              <a:rPr lang="en-US" altLang="zh-CN" dirty="0" smtClean="0"/>
              <a:t>www.PKU-HIT.com</a:t>
            </a:r>
          </a:p>
        </p:txBody>
      </p:sp>
      <p:sp>
        <p:nvSpPr>
          <p:cNvPr id="143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eaLnBrk="1" hangingPunct="1"/>
            <a:endParaRPr kumimoji="0" lang="zh-CN" altLang="en-US" sz="1400">
              <a:solidFill>
                <a:srgbClr val="FFFFFF"/>
              </a:solidFill>
              <a:latin typeface="FrutigerNext LT Regular" pitchFamily="34" charset="0"/>
              <a:ea typeface="MS PGothic" pitchFamily="34" charset="-128"/>
            </a:endParaRPr>
          </a:p>
        </p:txBody>
      </p:sp>
      <p:sp>
        <p:nvSpPr>
          <p:cNvPr id="7" name="标题 1"/>
          <p:cNvSpPr txBox="1">
            <a:spLocks/>
          </p:cNvSpPr>
          <p:nvPr/>
        </p:nvSpPr>
        <p:spPr>
          <a:xfrm>
            <a:off x="338042" y="836712"/>
            <a:ext cx="7772400" cy="864096"/>
          </a:xfrm>
          <a:prstGeom prst="rect">
            <a:avLst/>
          </a:prstGeom>
        </p:spPr>
        <p:txBody>
          <a:bodyPr anchor="ctr">
            <a:normAutofit/>
          </a:bodyPr>
          <a:lstStyle>
            <a:defPPr>
              <a:defRPr lang="en-US"/>
            </a:defPPr>
            <a:lvl1pPr algn="l" rtl="0" fontAlgn="base">
              <a:spcBef>
                <a:spcPct val="0"/>
              </a:spcBef>
              <a:spcAft>
                <a:spcPct val="0"/>
              </a:spcAft>
              <a:defRPr sz="1400" kern="1200">
                <a:solidFill>
                  <a:schemeClr val="bg1"/>
                </a:solidFill>
                <a:latin typeface="FrutigerNext LT Regular"/>
                <a:ea typeface="宋体" pitchFamily="2" charset="-122"/>
                <a:cs typeface="+mn-cs"/>
              </a:defRPr>
            </a:lvl1pPr>
            <a:lvl2pPr marL="457200" algn="l" rtl="0" fontAlgn="base">
              <a:spcBef>
                <a:spcPct val="0"/>
              </a:spcBef>
              <a:spcAft>
                <a:spcPct val="0"/>
              </a:spcAft>
              <a:defRPr sz="1400" kern="1200">
                <a:solidFill>
                  <a:schemeClr val="bg1"/>
                </a:solidFill>
                <a:latin typeface="FrutigerNext LT Regular"/>
                <a:ea typeface="宋体" pitchFamily="2" charset="-122"/>
                <a:cs typeface="+mn-cs"/>
              </a:defRPr>
            </a:lvl2pPr>
            <a:lvl3pPr marL="914400" algn="l" rtl="0" fontAlgn="base">
              <a:spcBef>
                <a:spcPct val="0"/>
              </a:spcBef>
              <a:spcAft>
                <a:spcPct val="0"/>
              </a:spcAft>
              <a:defRPr sz="1400" kern="1200">
                <a:solidFill>
                  <a:schemeClr val="bg1"/>
                </a:solidFill>
                <a:latin typeface="FrutigerNext LT Regular"/>
                <a:ea typeface="宋体" pitchFamily="2" charset="-122"/>
                <a:cs typeface="+mn-cs"/>
              </a:defRPr>
            </a:lvl3pPr>
            <a:lvl4pPr marL="1371600" algn="l" rtl="0" fontAlgn="base">
              <a:spcBef>
                <a:spcPct val="0"/>
              </a:spcBef>
              <a:spcAft>
                <a:spcPct val="0"/>
              </a:spcAft>
              <a:defRPr sz="1400" kern="1200">
                <a:solidFill>
                  <a:schemeClr val="bg1"/>
                </a:solidFill>
                <a:latin typeface="FrutigerNext LT Regular"/>
                <a:ea typeface="宋体" pitchFamily="2" charset="-122"/>
                <a:cs typeface="+mn-cs"/>
              </a:defRPr>
            </a:lvl4pPr>
            <a:lvl5pPr marL="1828800" algn="l" rtl="0" fontAlgn="base">
              <a:spcBef>
                <a:spcPct val="0"/>
              </a:spcBef>
              <a:spcAft>
                <a:spcPct val="0"/>
              </a:spcAft>
              <a:defRPr sz="1400" kern="1200">
                <a:solidFill>
                  <a:schemeClr val="bg1"/>
                </a:solidFill>
                <a:latin typeface="FrutigerNext LT Regular"/>
                <a:ea typeface="宋体" pitchFamily="2" charset="-122"/>
                <a:cs typeface="+mn-cs"/>
              </a:defRPr>
            </a:lvl5pPr>
            <a:lvl6pPr marL="2286000" algn="l" defTabSz="914400" rtl="0" eaLnBrk="1" latinLnBrk="0" hangingPunct="1">
              <a:defRPr sz="1400" kern="1200">
                <a:solidFill>
                  <a:schemeClr val="bg1"/>
                </a:solidFill>
                <a:latin typeface="FrutigerNext LT Regular"/>
                <a:ea typeface="宋体" pitchFamily="2" charset="-122"/>
                <a:cs typeface="+mn-cs"/>
              </a:defRPr>
            </a:lvl6pPr>
            <a:lvl7pPr marL="2743200" algn="l" defTabSz="914400" rtl="0" eaLnBrk="1" latinLnBrk="0" hangingPunct="1">
              <a:defRPr sz="1400" kern="1200">
                <a:solidFill>
                  <a:schemeClr val="bg1"/>
                </a:solidFill>
                <a:latin typeface="FrutigerNext LT Regular"/>
                <a:ea typeface="宋体" pitchFamily="2" charset="-122"/>
                <a:cs typeface="+mn-cs"/>
              </a:defRPr>
            </a:lvl7pPr>
            <a:lvl8pPr marL="3200400" algn="l" defTabSz="914400" rtl="0" eaLnBrk="1" latinLnBrk="0" hangingPunct="1">
              <a:defRPr sz="1400" kern="1200">
                <a:solidFill>
                  <a:schemeClr val="bg1"/>
                </a:solidFill>
                <a:latin typeface="FrutigerNext LT Regular"/>
                <a:ea typeface="宋体" pitchFamily="2" charset="-122"/>
                <a:cs typeface="+mn-cs"/>
              </a:defRPr>
            </a:lvl8pPr>
            <a:lvl9pPr marL="3657600" algn="l" defTabSz="914400" rtl="0" eaLnBrk="1" latinLnBrk="0" hangingPunct="1">
              <a:defRPr sz="1400" kern="1200">
                <a:solidFill>
                  <a:schemeClr val="bg1"/>
                </a:solidFill>
                <a:latin typeface="FrutigerNext LT Regular"/>
                <a:ea typeface="宋体" pitchFamily="2" charset="-122"/>
                <a:cs typeface="+mn-cs"/>
              </a:defRPr>
            </a:lvl9pPr>
          </a:lstStyle>
          <a:p>
            <a:pPr eaLnBrk="1" fontAlgn="auto" hangingPunct="1">
              <a:spcAft>
                <a:spcPts val="0"/>
              </a:spcAft>
              <a:defRPr/>
            </a:pPr>
            <a:r>
              <a:rPr kumimoji="0" lang="zh-CN" altLang="en-US" sz="2000" dirty="0" smtClean="0">
                <a:solidFill>
                  <a:srgbClr val="000000"/>
                </a:solidFill>
                <a:latin typeface="微软雅黑" pitchFamily="34" charset="-122"/>
                <a:ea typeface="微软雅黑" pitchFamily="34" charset="-122"/>
              </a:rPr>
              <a:t>■检验危急值流程示例</a:t>
            </a:r>
            <a:endParaRPr kumimoji="0" lang="zh-CN" altLang="en-US" sz="1800" dirty="0">
              <a:solidFill>
                <a:srgbClr val="FFFFFF">
                  <a:lumMod val="50000"/>
                </a:srgbClr>
              </a:solidFill>
              <a:latin typeface="微软雅黑" pitchFamily="34" charset="-122"/>
              <a:ea typeface="微软雅黑" pitchFamily="34" charset="-122"/>
            </a:endParaRPr>
          </a:p>
        </p:txBody>
      </p:sp>
      <p:sp>
        <p:nvSpPr>
          <p:cNvPr id="9" name="AutoShape 384"/>
          <p:cNvSpPr>
            <a:spLocks noChangeArrowheads="1"/>
          </p:cNvSpPr>
          <p:nvPr/>
        </p:nvSpPr>
        <p:spPr bwMode="auto">
          <a:xfrm>
            <a:off x="6012160" y="4725144"/>
            <a:ext cx="2664296" cy="1872208"/>
          </a:xfrm>
          <a:prstGeom prst="roundRect">
            <a:avLst>
              <a:gd name="adj" fmla="val 6935"/>
            </a:avLst>
          </a:prstGeom>
          <a:solidFill>
            <a:srgbClr val="CCFF99"/>
          </a:solidFill>
          <a:ln w="9525">
            <a:noFill/>
            <a:round/>
            <a:headEnd/>
            <a:tailEnd/>
          </a:ln>
          <a:effectLst>
            <a:outerShdw blurRad="190500" dist="228600" dir="2700000" algn="ctr">
              <a:srgbClr val="000000">
                <a:alpha val="30000"/>
              </a:srgbClr>
            </a:outerShdw>
          </a:effectLst>
          <a:scene3d>
            <a:camera prst="orthographicFront">
              <a:rot lat="0" lon="0" rev="0"/>
            </a:camera>
            <a:lightRig rig="threePt" dir="t"/>
          </a:scene3d>
          <a:sp3d prstMaterial="softEdge">
            <a:bevelT w="127000" h="63500"/>
          </a:sp3d>
        </p:spPr>
        <p:txBody>
          <a:bodyPr wrap="none" anchor="ctr"/>
          <a:lstStyle/>
          <a:p>
            <a:pPr eaLnBrk="1" hangingPunct="1">
              <a:defRPr/>
            </a:pPr>
            <a:endParaRPr lang="ja-JP" altLang="en-US" sz="1000" b="1">
              <a:solidFill>
                <a:srgbClr val="000000"/>
              </a:solidFill>
              <a:latin typeface="微软雅黑" pitchFamily="34" charset="-122"/>
              <a:ea typeface="微软雅黑" pitchFamily="34" charset="-122"/>
            </a:endParaRPr>
          </a:p>
        </p:txBody>
      </p:sp>
      <p:sp>
        <p:nvSpPr>
          <p:cNvPr id="11" name="角丸四角形 167"/>
          <p:cNvSpPr/>
          <p:nvPr/>
        </p:nvSpPr>
        <p:spPr>
          <a:xfrm>
            <a:off x="467544" y="4797152"/>
            <a:ext cx="2664296" cy="1800200"/>
          </a:xfrm>
          <a:prstGeom prst="roundRect">
            <a:avLst>
              <a:gd name="adj" fmla="val 6953"/>
            </a:avLst>
          </a:prstGeom>
          <a:solidFill>
            <a:schemeClr val="tx2">
              <a:lumMod val="40000"/>
              <a:lumOff val="60000"/>
            </a:schemeClr>
          </a:solidFill>
          <a:ln>
            <a:noFill/>
          </a:ln>
          <a:effectLst>
            <a:outerShdw blurRad="330200" dist="2159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sz="1800">
              <a:solidFill>
                <a:srgbClr val="FFFFFF"/>
              </a:solidFill>
              <a:latin typeface="微软雅黑" pitchFamily="34" charset="-122"/>
              <a:ea typeface="微软雅黑" pitchFamily="34" charset="-122"/>
            </a:endParaRPr>
          </a:p>
        </p:txBody>
      </p:sp>
      <p:sp>
        <p:nvSpPr>
          <p:cNvPr id="12" name="Oval 18"/>
          <p:cNvSpPr>
            <a:spLocks noChangeArrowheads="1"/>
          </p:cNvSpPr>
          <p:nvPr/>
        </p:nvSpPr>
        <p:spPr bwMode="auto">
          <a:xfrm>
            <a:off x="2987824" y="3645024"/>
            <a:ext cx="2808312" cy="1008112"/>
          </a:xfrm>
          <a:prstGeom prst="ellipse">
            <a:avLst/>
          </a:prstGeom>
          <a:gradFill rotWithShape="1">
            <a:gsLst>
              <a:gs pos="0">
                <a:srgbClr val="FFFFFF"/>
              </a:gs>
              <a:gs pos="100000">
                <a:srgbClr val="FF7C80"/>
              </a:gs>
            </a:gsLst>
            <a:path path="shape">
              <a:fillToRect l="50000" t="50000" r="50000" b="50000"/>
            </a:path>
          </a:gradFill>
          <a:ln w="9525">
            <a:round/>
            <a:headEnd/>
            <a:tailEnd/>
          </a:ln>
          <a:scene3d>
            <a:camera prst="legacyPerspectiveBottom">
              <a:rot lat="19499990" lon="0" rev="0"/>
            </a:camera>
            <a:lightRig rig="legacyFlat3" dir="t"/>
          </a:scene3d>
          <a:sp3d extrusionH="354000" prstMaterial="legacyMatte">
            <a:bevelT w="13500" h="13500" prst="angle"/>
            <a:bevelB w="13500" h="13500" prst="angle"/>
            <a:extrusionClr>
              <a:srgbClr val="FF7C80"/>
            </a:extrusionClr>
          </a:sp3d>
        </p:spPr>
        <p:txBody>
          <a:bodyPr wrap="none" anchor="ctr">
            <a:flatTx/>
          </a:bodyPr>
          <a:lstStyle/>
          <a:p>
            <a:endParaRPr kumimoji="1" lang="zh-CN" altLang="zh-CN" b="1">
              <a:solidFill>
                <a:srgbClr val="000000"/>
              </a:solidFill>
              <a:latin typeface="微软雅黑" pitchFamily="34" charset="-122"/>
              <a:ea typeface="微软雅黑" pitchFamily="34" charset="-122"/>
            </a:endParaRPr>
          </a:p>
        </p:txBody>
      </p:sp>
      <p:sp>
        <p:nvSpPr>
          <p:cNvPr id="13" name="角丸四角形 167"/>
          <p:cNvSpPr/>
          <p:nvPr/>
        </p:nvSpPr>
        <p:spPr>
          <a:xfrm>
            <a:off x="2987824" y="1412776"/>
            <a:ext cx="2664296" cy="1800200"/>
          </a:xfrm>
          <a:prstGeom prst="roundRect">
            <a:avLst>
              <a:gd name="adj" fmla="val 6953"/>
            </a:avLst>
          </a:prstGeom>
          <a:solidFill>
            <a:srgbClr val="FFCC66"/>
          </a:solidFill>
          <a:ln>
            <a:noFill/>
          </a:ln>
          <a:effectLst>
            <a:outerShdw blurRad="241300" dist="2159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ja-JP" altLang="en-US" sz="1800">
              <a:solidFill>
                <a:srgbClr val="FFFFFF"/>
              </a:solidFill>
              <a:latin typeface="微软雅黑" pitchFamily="34" charset="-122"/>
              <a:ea typeface="微软雅黑" pitchFamily="34" charset="-122"/>
            </a:endParaRPr>
          </a:p>
        </p:txBody>
      </p:sp>
      <p:sp>
        <p:nvSpPr>
          <p:cNvPr id="14" name="テキスト ボックス 94"/>
          <p:cNvSpPr txBox="1">
            <a:spLocks noChangeArrowheads="1"/>
          </p:cNvSpPr>
          <p:nvPr/>
        </p:nvSpPr>
        <p:spPr bwMode="auto">
          <a:xfrm>
            <a:off x="6084168" y="4869160"/>
            <a:ext cx="1282723" cy="369332"/>
          </a:xfrm>
          <a:prstGeom prst="rect">
            <a:avLst/>
          </a:prstGeom>
          <a:noFill/>
          <a:ln w="9525">
            <a:noFill/>
            <a:miter lim="800000"/>
            <a:headEnd/>
            <a:tailEnd/>
          </a:ln>
        </p:spPr>
        <p:txBody>
          <a:bodyPr wrap="none">
            <a:spAutoFit/>
          </a:bodyPr>
          <a:lstStyle/>
          <a:p>
            <a:r>
              <a:rPr kumimoji="1" lang="en-US" altLang="zh-CN" sz="1800" b="1" i="1" u="sng" dirty="0" smtClean="0">
                <a:solidFill>
                  <a:srgbClr val="009900"/>
                </a:solidFill>
                <a:latin typeface="微软雅黑" pitchFamily="34" charset="-122"/>
                <a:ea typeface="微软雅黑" pitchFamily="34" charset="-122"/>
              </a:rPr>
              <a:t>HIS</a:t>
            </a:r>
            <a:r>
              <a:rPr kumimoji="1" lang="zh-CN" altLang="en-US" sz="1800" b="1" i="1" u="sng" dirty="0" smtClean="0">
                <a:solidFill>
                  <a:srgbClr val="009900"/>
                </a:solidFill>
                <a:latin typeface="微软雅黑" pitchFamily="34" charset="-122"/>
                <a:ea typeface="微软雅黑" pitchFamily="34" charset="-122"/>
              </a:rPr>
              <a:t>医生站</a:t>
            </a:r>
            <a:endParaRPr kumimoji="1" lang="en-US" altLang="ja-JP" sz="1800" b="1" i="1" u="sng" dirty="0">
              <a:solidFill>
                <a:srgbClr val="009900"/>
              </a:solidFill>
              <a:latin typeface="微软雅黑" pitchFamily="34" charset="-122"/>
              <a:ea typeface="微软雅黑" pitchFamily="34" charset="-122"/>
            </a:endParaRPr>
          </a:p>
        </p:txBody>
      </p:sp>
      <p:sp>
        <p:nvSpPr>
          <p:cNvPr id="15" name="テキスト ボックス 100"/>
          <p:cNvSpPr txBox="1">
            <a:spLocks noChangeArrowheads="1"/>
          </p:cNvSpPr>
          <p:nvPr/>
        </p:nvSpPr>
        <p:spPr bwMode="auto">
          <a:xfrm>
            <a:off x="539553" y="4869160"/>
            <a:ext cx="2448272" cy="369332"/>
          </a:xfrm>
          <a:prstGeom prst="rect">
            <a:avLst/>
          </a:prstGeom>
          <a:noFill/>
          <a:ln w="9525">
            <a:noFill/>
            <a:miter lim="800000"/>
            <a:headEnd/>
            <a:tailEnd/>
          </a:ln>
        </p:spPr>
        <p:txBody>
          <a:bodyPr wrap="square">
            <a:spAutoFit/>
          </a:bodyPr>
          <a:lstStyle/>
          <a:p>
            <a:pPr eaLnBrk="1" hangingPunct="1"/>
            <a:r>
              <a:rPr lang="zh-CN" altLang="en-US" sz="1800" b="1" i="1" u="sng" dirty="0" smtClean="0">
                <a:solidFill>
                  <a:srgbClr val="0000FF"/>
                </a:solidFill>
                <a:latin typeface="微软雅黑" pitchFamily="34" charset="-122"/>
                <a:ea typeface="微软雅黑" pitchFamily="34" charset="-122"/>
              </a:rPr>
              <a:t>医技系统</a:t>
            </a:r>
            <a:endParaRPr lang="en-US" altLang="ja-JP" sz="1800" b="1" i="1" u="sng" dirty="0">
              <a:solidFill>
                <a:srgbClr val="0000FF"/>
              </a:solidFill>
              <a:latin typeface="微软雅黑" pitchFamily="34" charset="-122"/>
              <a:ea typeface="微软雅黑" pitchFamily="34" charset="-122"/>
            </a:endParaRPr>
          </a:p>
        </p:txBody>
      </p:sp>
      <p:sp>
        <p:nvSpPr>
          <p:cNvPr id="16" name="角丸四角形 169"/>
          <p:cNvSpPr/>
          <p:nvPr/>
        </p:nvSpPr>
        <p:spPr bwMode="auto">
          <a:xfrm>
            <a:off x="6732240" y="5301208"/>
            <a:ext cx="1325172" cy="432048"/>
          </a:xfrm>
          <a:prstGeom prst="roundRect">
            <a:avLst/>
          </a:prstGeom>
          <a:solidFill>
            <a:srgbClr val="FF7C8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a:defRPr/>
            </a:pPr>
            <a:r>
              <a:rPr lang="zh-CN" altLang="en-US" sz="1400" b="1" u="sng" dirty="0" smtClean="0">
                <a:solidFill>
                  <a:srgbClr val="FFFF00"/>
                </a:solidFill>
                <a:latin typeface="微软雅黑" pitchFamily="34" charset="-122"/>
                <a:ea typeface="微软雅黑" pitchFamily="34" charset="-122"/>
              </a:rPr>
              <a:t>通知提示</a:t>
            </a:r>
            <a:endParaRPr lang="en-US" altLang="ja-JP" sz="1400" b="1" u="sng" dirty="0" smtClean="0">
              <a:solidFill>
                <a:srgbClr val="FFFF00"/>
              </a:solidFill>
              <a:latin typeface="微软雅黑" pitchFamily="34" charset="-122"/>
              <a:ea typeface="微软雅黑" pitchFamily="34" charset="-122"/>
            </a:endParaRPr>
          </a:p>
        </p:txBody>
      </p:sp>
      <p:sp>
        <p:nvSpPr>
          <p:cNvPr id="17" name="角丸四角形 218"/>
          <p:cNvSpPr/>
          <p:nvPr/>
        </p:nvSpPr>
        <p:spPr bwMode="auto">
          <a:xfrm>
            <a:off x="3635896" y="2564904"/>
            <a:ext cx="1440160" cy="432048"/>
          </a:xfrm>
          <a:prstGeom prst="roundRect">
            <a:avLst/>
          </a:prstGeom>
          <a:solidFill>
            <a:srgbClr val="0066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eaLnBrk="1" hangingPunct="1">
              <a:defRPr/>
            </a:pPr>
            <a:r>
              <a:rPr lang="zh-CN" altLang="en-US" sz="1400" b="1" u="sng" dirty="0" smtClean="0">
                <a:solidFill>
                  <a:srgbClr val="FFFF00"/>
                </a:solidFill>
                <a:latin typeface="微软雅黑" pitchFamily="34" charset="-122"/>
                <a:ea typeface="微软雅黑" pitchFamily="34" charset="-122"/>
              </a:rPr>
              <a:t>警告管理</a:t>
            </a:r>
            <a:endParaRPr lang="ja-JP" altLang="en-US" sz="1400" b="1" u="sng" dirty="0" smtClean="0">
              <a:solidFill>
                <a:srgbClr val="FFFF00"/>
              </a:solidFill>
              <a:latin typeface="微软雅黑" pitchFamily="34" charset="-122"/>
              <a:ea typeface="微软雅黑" pitchFamily="34" charset="-122"/>
            </a:endParaRPr>
          </a:p>
        </p:txBody>
      </p:sp>
      <p:sp>
        <p:nvSpPr>
          <p:cNvPr id="18" name="角丸四角形 173"/>
          <p:cNvSpPr/>
          <p:nvPr/>
        </p:nvSpPr>
        <p:spPr bwMode="auto">
          <a:xfrm>
            <a:off x="1187624" y="5301208"/>
            <a:ext cx="1368152" cy="484823"/>
          </a:xfrm>
          <a:prstGeom prst="roundRect">
            <a:avLst/>
          </a:prstGeom>
          <a:solidFill>
            <a:srgbClr val="FF7C8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a:defRPr/>
            </a:pPr>
            <a:r>
              <a:rPr lang="zh-CN" altLang="en-US" sz="1400" b="1" u="sng" dirty="0" smtClean="0">
                <a:solidFill>
                  <a:srgbClr val="FFFF00"/>
                </a:solidFill>
                <a:latin typeface="微软雅黑" pitchFamily="34" charset="-122"/>
                <a:ea typeface="微软雅黑" pitchFamily="34" charset="-122"/>
              </a:rPr>
              <a:t>报告发送</a:t>
            </a:r>
            <a:endParaRPr lang="en-US" altLang="ja-JP" sz="1400" b="1" u="sng" dirty="0">
              <a:solidFill>
                <a:srgbClr val="FFFF00"/>
              </a:solidFill>
              <a:latin typeface="微软雅黑" pitchFamily="34" charset="-122"/>
              <a:ea typeface="微软雅黑" pitchFamily="34" charset="-122"/>
            </a:endParaRPr>
          </a:p>
        </p:txBody>
      </p:sp>
      <p:sp>
        <p:nvSpPr>
          <p:cNvPr id="19" name="角丸四角形 169"/>
          <p:cNvSpPr/>
          <p:nvPr/>
        </p:nvSpPr>
        <p:spPr bwMode="auto">
          <a:xfrm>
            <a:off x="6746192" y="5877272"/>
            <a:ext cx="1325172" cy="432048"/>
          </a:xfrm>
          <a:prstGeom prst="roundRect">
            <a:avLst/>
          </a:prstGeom>
          <a:solidFill>
            <a:srgbClr val="0066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eaLnBrk="1" hangingPunct="1">
              <a:defRPr/>
            </a:pPr>
            <a:r>
              <a:rPr lang="zh-CN" altLang="en-US" sz="1400" b="1" u="sng" dirty="0" smtClean="0">
                <a:solidFill>
                  <a:srgbClr val="FFFF00"/>
                </a:solidFill>
                <a:latin typeface="微软雅黑" pitchFamily="34" charset="-122"/>
                <a:ea typeface="微软雅黑" pitchFamily="34" charset="-122"/>
              </a:rPr>
              <a:t>通知确认</a:t>
            </a:r>
            <a:endParaRPr lang="en-US" altLang="ja-JP" sz="1400" b="1" u="sng" dirty="0">
              <a:solidFill>
                <a:srgbClr val="FFFF00"/>
              </a:solidFill>
              <a:latin typeface="微软雅黑" pitchFamily="34" charset="-122"/>
              <a:ea typeface="微软雅黑" pitchFamily="34" charset="-122"/>
            </a:endParaRPr>
          </a:p>
        </p:txBody>
      </p:sp>
      <p:sp>
        <p:nvSpPr>
          <p:cNvPr id="20" name="角丸四角形 218"/>
          <p:cNvSpPr/>
          <p:nvPr/>
        </p:nvSpPr>
        <p:spPr bwMode="auto">
          <a:xfrm>
            <a:off x="3635896" y="1988840"/>
            <a:ext cx="1440160" cy="432048"/>
          </a:xfrm>
          <a:prstGeom prst="roundRect">
            <a:avLst/>
          </a:prstGeom>
          <a:solidFill>
            <a:srgbClr val="FF7C8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a:defRPr/>
            </a:pPr>
            <a:r>
              <a:rPr lang="zh-CN" altLang="en-US" sz="1400" b="1" u="sng" dirty="0" smtClean="0">
                <a:solidFill>
                  <a:srgbClr val="FFFF00"/>
                </a:solidFill>
                <a:latin typeface="微软雅黑" pitchFamily="34" charset="-122"/>
                <a:ea typeface="微软雅黑" pitchFamily="34" charset="-122"/>
              </a:rPr>
              <a:t>规则校验</a:t>
            </a:r>
            <a:endParaRPr lang="ja-JP" altLang="en-US" sz="1400" b="1" u="sng" dirty="0">
              <a:solidFill>
                <a:srgbClr val="FFFF00"/>
              </a:solidFill>
              <a:latin typeface="微软雅黑" pitchFamily="34" charset="-122"/>
              <a:ea typeface="微软雅黑" pitchFamily="34" charset="-122"/>
            </a:endParaRPr>
          </a:p>
        </p:txBody>
      </p:sp>
      <p:sp>
        <p:nvSpPr>
          <p:cNvPr id="22" name="テキスト ボックス 99"/>
          <p:cNvSpPr txBox="1">
            <a:spLocks noChangeArrowheads="1"/>
          </p:cNvSpPr>
          <p:nvPr/>
        </p:nvSpPr>
        <p:spPr bwMode="auto">
          <a:xfrm>
            <a:off x="3059832" y="1484784"/>
            <a:ext cx="1107996" cy="369332"/>
          </a:xfrm>
          <a:prstGeom prst="rect">
            <a:avLst/>
          </a:prstGeom>
          <a:noFill/>
          <a:ln w="9525">
            <a:noFill/>
            <a:miter lim="800000"/>
            <a:headEnd/>
            <a:tailEnd/>
          </a:ln>
        </p:spPr>
        <p:txBody>
          <a:bodyPr wrap="none">
            <a:spAutoFit/>
          </a:bodyPr>
          <a:lstStyle/>
          <a:p>
            <a:r>
              <a:rPr lang="zh-CN" altLang="en-US" sz="1800" b="1" i="1" u="sng" dirty="0" smtClean="0">
                <a:solidFill>
                  <a:srgbClr val="CC6600"/>
                </a:solidFill>
                <a:latin typeface="微软雅黑" pitchFamily="34" charset="-122"/>
                <a:ea typeface="微软雅黑" pitchFamily="34" charset="-122"/>
              </a:rPr>
              <a:t>规则引擎</a:t>
            </a:r>
            <a:endParaRPr kumimoji="1" lang="ja-JP" altLang="en-US" sz="1800" b="1" i="1" u="sng" dirty="0">
              <a:solidFill>
                <a:srgbClr val="CC6600"/>
              </a:solidFill>
              <a:latin typeface="微软雅黑" pitchFamily="34" charset="-122"/>
              <a:ea typeface="微软雅黑" pitchFamily="34" charset="-122"/>
            </a:endParaRPr>
          </a:p>
        </p:txBody>
      </p:sp>
      <p:sp>
        <p:nvSpPr>
          <p:cNvPr id="23" name="角丸四角形 173"/>
          <p:cNvSpPr/>
          <p:nvPr/>
        </p:nvSpPr>
        <p:spPr bwMode="auto">
          <a:xfrm>
            <a:off x="1187624" y="5949280"/>
            <a:ext cx="1368152" cy="484823"/>
          </a:xfrm>
          <a:prstGeom prst="roundRect">
            <a:avLst/>
          </a:prstGeom>
          <a:solidFill>
            <a:srgbClr val="0066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eaLnBrk="1" hangingPunct="1">
              <a:defRPr/>
            </a:pPr>
            <a:r>
              <a:rPr lang="zh-CN" altLang="en-US" sz="1400" b="1" u="sng" dirty="0" smtClean="0">
                <a:solidFill>
                  <a:srgbClr val="FFFF00"/>
                </a:solidFill>
                <a:latin typeface="微软雅黑" pitchFamily="34" charset="-122"/>
                <a:ea typeface="微软雅黑" pitchFamily="34" charset="-122"/>
              </a:rPr>
              <a:t>消息确认</a:t>
            </a:r>
            <a:endParaRPr lang="en-US" altLang="ja-JP" sz="1400" b="1" u="sng" dirty="0">
              <a:solidFill>
                <a:srgbClr val="FFFF00"/>
              </a:solidFill>
              <a:latin typeface="微软雅黑" pitchFamily="34" charset="-122"/>
              <a:ea typeface="微软雅黑" pitchFamily="34" charset="-122"/>
            </a:endParaRPr>
          </a:p>
        </p:txBody>
      </p:sp>
      <p:sp>
        <p:nvSpPr>
          <p:cNvPr id="24" name="左右矢印 109"/>
          <p:cNvSpPr/>
          <p:nvPr/>
        </p:nvSpPr>
        <p:spPr bwMode="auto">
          <a:xfrm rot="16200000">
            <a:off x="3959932" y="3392996"/>
            <a:ext cx="648072" cy="288032"/>
          </a:xfrm>
          <a:prstGeom prst="leftRightArrow">
            <a:avLst/>
          </a:prstGeom>
          <a:solidFill>
            <a:srgbClr val="0070C0"/>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sz="1800">
              <a:solidFill>
                <a:srgbClr val="FFFFFF"/>
              </a:solidFill>
              <a:latin typeface="微软雅黑" pitchFamily="34" charset="-122"/>
              <a:ea typeface="微软雅黑" pitchFamily="34" charset="-122"/>
            </a:endParaRPr>
          </a:p>
        </p:txBody>
      </p:sp>
      <p:sp>
        <p:nvSpPr>
          <p:cNvPr id="25" name="Text Box 25"/>
          <p:cNvSpPr txBox="1">
            <a:spLocks noChangeArrowheads="1"/>
          </p:cNvSpPr>
          <p:nvPr/>
        </p:nvSpPr>
        <p:spPr bwMode="auto">
          <a:xfrm>
            <a:off x="3563888" y="4797152"/>
            <a:ext cx="1728192" cy="369332"/>
          </a:xfrm>
          <a:prstGeom prst="rect">
            <a:avLst/>
          </a:prstGeom>
          <a:noFill/>
          <a:ln w="9525">
            <a:noFill/>
            <a:miter lim="800000"/>
            <a:headEnd/>
            <a:tailEnd/>
          </a:ln>
        </p:spPr>
        <p:txBody>
          <a:bodyPr wrap="square">
            <a:spAutoFit/>
          </a:bodyPr>
          <a:lstStyle/>
          <a:p>
            <a:r>
              <a:rPr kumimoji="1" lang="zh-CN" altLang="en-US" sz="1800" b="1" i="1" u="sng" dirty="0" smtClean="0">
                <a:solidFill>
                  <a:srgbClr val="FF0000"/>
                </a:solidFill>
                <a:latin typeface="微软雅黑" pitchFamily="34" charset="-122"/>
                <a:ea typeface="微软雅黑" pitchFamily="34" charset="-122"/>
              </a:rPr>
              <a:t>临床数据中心</a:t>
            </a:r>
            <a:endParaRPr kumimoji="1" lang="en-US" altLang="ja-JP" sz="1800" b="1" i="1" u="sng" dirty="0">
              <a:solidFill>
                <a:srgbClr val="FF0000"/>
              </a:solidFill>
              <a:latin typeface="微软雅黑" pitchFamily="34" charset="-122"/>
              <a:ea typeface="微软雅黑" pitchFamily="34" charset="-122"/>
            </a:endParaRPr>
          </a:p>
        </p:txBody>
      </p:sp>
      <p:grpSp>
        <p:nvGrpSpPr>
          <p:cNvPr id="26" name="グループ化 108"/>
          <p:cNvGrpSpPr>
            <a:grpSpLocks/>
          </p:cNvGrpSpPr>
          <p:nvPr/>
        </p:nvGrpSpPr>
        <p:grpSpPr bwMode="auto">
          <a:xfrm>
            <a:off x="4644007" y="3429000"/>
            <a:ext cx="902811" cy="307777"/>
            <a:chOff x="7977422" y="5344823"/>
            <a:chExt cx="976510" cy="307618"/>
          </a:xfrm>
        </p:grpSpPr>
        <p:sp>
          <p:nvSpPr>
            <p:cNvPr id="27" name="Text Box 50"/>
            <p:cNvSpPr txBox="1">
              <a:spLocks noChangeArrowheads="1"/>
            </p:cNvSpPr>
            <p:nvPr/>
          </p:nvSpPr>
          <p:spPr bwMode="auto">
            <a:xfrm>
              <a:off x="7977422" y="5344823"/>
              <a:ext cx="976510" cy="307618"/>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kumimoji="1" lang="zh-CN" altLang="en-US" sz="1400" b="1" i="1" u="sng" dirty="0" smtClean="0">
                  <a:solidFill>
                    <a:srgbClr val="FF0000"/>
                  </a:solidFill>
                  <a:latin typeface="微软雅黑" pitchFamily="34" charset="-122"/>
                  <a:ea typeface="微软雅黑" pitchFamily="34" charset="-122"/>
                </a:rPr>
                <a:t>规则交互</a:t>
              </a:r>
              <a:endParaRPr kumimoji="1" lang="en-US" altLang="ja-JP" sz="1400" b="1" i="1" u="sng" dirty="0">
                <a:solidFill>
                  <a:srgbClr val="FF0000"/>
                </a:solidFill>
                <a:latin typeface="微软雅黑" pitchFamily="34" charset="-122"/>
                <a:ea typeface="微软雅黑" pitchFamily="34" charset="-122"/>
              </a:endParaRPr>
            </a:p>
          </p:txBody>
        </p:sp>
      </p:grpSp>
      <p:sp>
        <p:nvSpPr>
          <p:cNvPr id="30" name="角丸四角形 169"/>
          <p:cNvSpPr/>
          <p:nvPr/>
        </p:nvSpPr>
        <p:spPr bwMode="auto">
          <a:xfrm>
            <a:off x="3707904" y="3933056"/>
            <a:ext cx="1325172" cy="432048"/>
          </a:xfrm>
          <a:prstGeom prst="roundRect">
            <a:avLst/>
          </a:prstGeom>
          <a:solidFill>
            <a:srgbClr val="0066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eaLnBrk="1" hangingPunct="1">
              <a:defRPr/>
            </a:pPr>
            <a:r>
              <a:rPr lang="zh-CN" altLang="en-US" sz="1400" b="1" u="sng" dirty="0" smtClean="0">
                <a:solidFill>
                  <a:srgbClr val="FFFF00"/>
                </a:solidFill>
                <a:latin typeface="微软雅黑" pitchFamily="34" charset="-122"/>
                <a:ea typeface="微软雅黑" pitchFamily="34" charset="-122"/>
              </a:rPr>
              <a:t>通知发送</a:t>
            </a:r>
            <a:endParaRPr lang="en-US" altLang="ja-JP" sz="1400" b="1" u="sng" dirty="0">
              <a:solidFill>
                <a:srgbClr val="FFFF00"/>
              </a:solidFill>
              <a:latin typeface="微软雅黑" pitchFamily="34" charset="-122"/>
              <a:ea typeface="微软雅黑" pitchFamily="34" charset="-122"/>
            </a:endParaRPr>
          </a:p>
        </p:txBody>
      </p:sp>
      <p:sp>
        <p:nvSpPr>
          <p:cNvPr id="31" name="Freeform 389"/>
          <p:cNvSpPr>
            <a:spLocks/>
          </p:cNvSpPr>
          <p:nvPr/>
        </p:nvSpPr>
        <p:spPr bwMode="auto">
          <a:xfrm flipH="1">
            <a:off x="1763686" y="4221088"/>
            <a:ext cx="1224137" cy="576064"/>
          </a:xfrm>
          <a:custGeom>
            <a:avLst/>
            <a:gdLst>
              <a:gd name="T0" fmla="*/ 2147483647 w 1044"/>
              <a:gd name="T1" fmla="*/ 2147483647 h 453"/>
              <a:gd name="T2" fmla="*/ 2147483647 w 1044"/>
              <a:gd name="T3" fmla="*/ 0 h 453"/>
              <a:gd name="T4" fmla="*/ 0 w 1044"/>
              <a:gd name="T5" fmla="*/ 0 h 453"/>
              <a:gd name="T6" fmla="*/ 0 60000 65536"/>
              <a:gd name="T7" fmla="*/ 0 60000 65536"/>
              <a:gd name="T8" fmla="*/ 0 60000 65536"/>
              <a:gd name="T9" fmla="*/ 0 w 1044"/>
              <a:gd name="T10" fmla="*/ 0 h 453"/>
              <a:gd name="T11" fmla="*/ 1044 w 1044"/>
              <a:gd name="T12" fmla="*/ 453 h 453"/>
            </a:gdLst>
            <a:ahLst/>
            <a:cxnLst>
              <a:cxn ang="T6">
                <a:pos x="T0" y="T1"/>
              </a:cxn>
              <a:cxn ang="T7">
                <a:pos x="T2" y="T3"/>
              </a:cxn>
              <a:cxn ang="T8">
                <a:pos x="T4" y="T5"/>
              </a:cxn>
            </a:cxnLst>
            <a:rect l="T9" t="T10" r="T11" b="T12"/>
            <a:pathLst>
              <a:path w="1044" h="453">
                <a:moveTo>
                  <a:pt x="1044" y="453"/>
                </a:moveTo>
                <a:lnTo>
                  <a:pt x="1044" y="0"/>
                </a:lnTo>
                <a:lnTo>
                  <a:pt x="0" y="0"/>
                </a:lnTo>
              </a:path>
            </a:pathLst>
          </a:custGeom>
          <a:noFill/>
          <a:ln w="127000">
            <a:solidFill>
              <a:srgbClr val="9966FF"/>
            </a:solidFill>
            <a:round/>
            <a:headEnd type="none" w="med" len="med"/>
            <a:tailEnd type="triangle" w="sm" len="sm"/>
          </a:ln>
        </p:spPr>
        <p:txBody>
          <a:bodyPr/>
          <a:lstStyle/>
          <a:p>
            <a:endParaRPr lang="zh-CN" altLang="en-US"/>
          </a:p>
        </p:txBody>
      </p:sp>
      <p:sp>
        <p:nvSpPr>
          <p:cNvPr id="32" name="テキスト ボックス 87"/>
          <p:cNvSpPr txBox="1">
            <a:spLocks noChangeArrowheads="1"/>
          </p:cNvSpPr>
          <p:nvPr/>
        </p:nvSpPr>
        <p:spPr bwMode="auto">
          <a:xfrm>
            <a:off x="1979712" y="4365104"/>
            <a:ext cx="902811" cy="307777"/>
          </a:xfrm>
          <a:prstGeom prst="rect">
            <a:avLst/>
          </a:prstGeom>
          <a:noFill/>
          <a:ln w="9525">
            <a:noFill/>
            <a:miter lim="800000"/>
            <a:headEnd/>
            <a:tailEnd/>
          </a:ln>
        </p:spPr>
        <p:txBody>
          <a:bodyPr wrap="none">
            <a:spAutoFit/>
          </a:bodyPr>
          <a:lstStyle/>
          <a:p>
            <a:r>
              <a:rPr kumimoji="1" lang="zh-CN" altLang="en-US" sz="1400" b="1" dirty="0" smtClean="0">
                <a:solidFill>
                  <a:srgbClr val="CC6600"/>
                </a:solidFill>
                <a:latin typeface="微软雅黑" pitchFamily="34" charset="-122"/>
                <a:ea typeface="微软雅黑" pitchFamily="34" charset="-122"/>
              </a:rPr>
              <a:t>检验报告</a:t>
            </a:r>
            <a:endParaRPr kumimoji="1" lang="ja-JP" altLang="en-US" sz="1400" b="1" dirty="0">
              <a:solidFill>
                <a:srgbClr val="CC6600"/>
              </a:solidFill>
              <a:latin typeface="微软雅黑" pitchFamily="34" charset="-122"/>
              <a:ea typeface="微软雅黑" pitchFamily="34" charset="-122"/>
            </a:endParaRPr>
          </a:p>
        </p:txBody>
      </p:sp>
      <p:sp>
        <p:nvSpPr>
          <p:cNvPr id="33" name="Freeform 389"/>
          <p:cNvSpPr>
            <a:spLocks/>
          </p:cNvSpPr>
          <p:nvPr/>
        </p:nvSpPr>
        <p:spPr bwMode="auto">
          <a:xfrm rot="5400000" flipH="1">
            <a:off x="6300192" y="3731546"/>
            <a:ext cx="504056" cy="1512168"/>
          </a:xfrm>
          <a:custGeom>
            <a:avLst/>
            <a:gdLst>
              <a:gd name="T0" fmla="*/ 2147483647 w 1044"/>
              <a:gd name="T1" fmla="*/ 2147483647 h 453"/>
              <a:gd name="T2" fmla="*/ 2147483647 w 1044"/>
              <a:gd name="T3" fmla="*/ 0 h 453"/>
              <a:gd name="T4" fmla="*/ 0 w 1044"/>
              <a:gd name="T5" fmla="*/ 0 h 453"/>
              <a:gd name="T6" fmla="*/ 0 60000 65536"/>
              <a:gd name="T7" fmla="*/ 0 60000 65536"/>
              <a:gd name="T8" fmla="*/ 0 60000 65536"/>
              <a:gd name="T9" fmla="*/ 0 w 1044"/>
              <a:gd name="T10" fmla="*/ 0 h 453"/>
              <a:gd name="T11" fmla="*/ 1044 w 1044"/>
              <a:gd name="T12" fmla="*/ 453 h 453"/>
            </a:gdLst>
            <a:ahLst/>
            <a:cxnLst>
              <a:cxn ang="T6">
                <a:pos x="T0" y="T1"/>
              </a:cxn>
              <a:cxn ang="T7">
                <a:pos x="T2" y="T3"/>
              </a:cxn>
              <a:cxn ang="T8">
                <a:pos x="T4" y="T5"/>
              </a:cxn>
            </a:cxnLst>
            <a:rect l="T9" t="T10" r="T11" b="T12"/>
            <a:pathLst>
              <a:path w="1044" h="453">
                <a:moveTo>
                  <a:pt x="1044" y="453"/>
                </a:moveTo>
                <a:lnTo>
                  <a:pt x="1044" y="0"/>
                </a:lnTo>
                <a:lnTo>
                  <a:pt x="0" y="0"/>
                </a:lnTo>
              </a:path>
            </a:pathLst>
          </a:custGeom>
          <a:noFill/>
          <a:ln w="127000">
            <a:solidFill>
              <a:srgbClr val="9966FF"/>
            </a:solidFill>
            <a:round/>
            <a:headEnd type="none" w="med" len="med"/>
            <a:tailEnd type="triangle" w="sm" len="sm"/>
          </a:ln>
        </p:spPr>
        <p:txBody>
          <a:bodyPr/>
          <a:lstStyle/>
          <a:p>
            <a:endParaRPr lang="zh-CN" altLang="en-US"/>
          </a:p>
        </p:txBody>
      </p:sp>
      <p:sp>
        <p:nvSpPr>
          <p:cNvPr id="34" name="テキスト ボックス 97"/>
          <p:cNvSpPr txBox="1">
            <a:spLocks noChangeArrowheads="1"/>
          </p:cNvSpPr>
          <p:nvPr/>
        </p:nvSpPr>
        <p:spPr bwMode="auto">
          <a:xfrm>
            <a:off x="6117461" y="4345359"/>
            <a:ext cx="902811" cy="307777"/>
          </a:xfrm>
          <a:prstGeom prst="rect">
            <a:avLst/>
          </a:prstGeom>
          <a:noFill/>
          <a:ln w="9525">
            <a:noFill/>
            <a:miter lim="800000"/>
            <a:headEnd/>
            <a:tailEnd/>
          </a:ln>
        </p:spPr>
        <p:txBody>
          <a:bodyPr wrap="none">
            <a:spAutoFit/>
          </a:bodyPr>
          <a:lstStyle/>
          <a:p>
            <a:r>
              <a:rPr lang="zh-CN" altLang="en-US" sz="1400" b="1" dirty="0" smtClean="0">
                <a:solidFill>
                  <a:srgbClr val="9900CC"/>
                </a:solidFill>
                <a:latin typeface="微软雅黑" pitchFamily="34" charset="-122"/>
                <a:ea typeface="微软雅黑" pitchFamily="34" charset="-122"/>
              </a:rPr>
              <a:t>通知消息</a:t>
            </a:r>
            <a:endParaRPr kumimoji="1" lang="ja-JP" altLang="en-US" sz="1400" b="1" dirty="0">
              <a:solidFill>
                <a:srgbClr val="9900CC"/>
              </a:solidFill>
              <a:latin typeface="微软雅黑" pitchFamily="34" charset="-122"/>
              <a:ea typeface="微软雅黑" pitchFamily="34" charset="-122"/>
            </a:endParaRPr>
          </a:p>
        </p:txBody>
      </p:sp>
      <p:sp>
        <p:nvSpPr>
          <p:cNvPr id="35" name="Line 387"/>
          <p:cNvSpPr>
            <a:spLocks noChangeShapeType="1"/>
          </p:cNvSpPr>
          <p:nvPr/>
        </p:nvSpPr>
        <p:spPr bwMode="auto">
          <a:xfrm flipH="1">
            <a:off x="3131840" y="5661248"/>
            <a:ext cx="2880320" cy="0"/>
          </a:xfrm>
          <a:prstGeom prst="line">
            <a:avLst/>
          </a:prstGeom>
          <a:noFill/>
          <a:ln w="123825">
            <a:solidFill>
              <a:schemeClr val="tx2">
                <a:lumMod val="60000"/>
                <a:lumOff val="40000"/>
              </a:schemeClr>
            </a:solidFill>
            <a:round/>
            <a:headEnd/>
            <a:tailEnd type="triangle" w="sm" len="sm"/>
          </a:ln>
        </p:spPr>
        <p:txBody>
          <a:bodyPr/>
          <a:lstStyle/>
          <a:p>
            <a:endParaRPr lang="zh-CN" altLang="en-US"/>
          </a:p>
        </p:txBody>
      </p:sp>
      <p:sp>
        <p:nvSpPr>
          <p:cNvPr id="36" name="テキスト ボックス 97"/>
          <p:cNvSpPr txBox="1">
            <a:spLocks noChangeArrowheads="1"/>
          </p:cNvSpPr>
          <p:nvPr/>
        </p:nvSpPr>
        <p:spPr bwMode="auto">
          <a:xfrm>
            <a:off x="4211960" y="5229200"/>
            <a:ext cx="902811" cy="307777"/>
          </a:xfrm>
          <a:prstGeom prst="rect">
            <a:avLst/>
          </a:prstGeom>
          <a:noFill/>
          <a:ln w="9525">
            <a:noFill/>
            <a:miter lim="800000"/>
            <a:headEnd/>
            <a:tailEnd/>
          </a:ln>
        </p:spPr>
        <p:txBody>
          <a:bodyPr wrap="none">
            <a:spAutoFit/>
          </a:bodyPr>
          <a:lstStyle/>
          <a:p>
            <a:r>
              <a:rPr lang="zh-CN" altLang="en-US" sz="1400" b="1" dirty="0" smtClean="0">
                <a:solidFill>
                  <a:srgbClr val="9900CC"/>
                </a:solidFill>
                <a:latin typeface="微软雅黑" pitchFamily="34" charset="-122"/>
                <a:ea typeface="微软雅黑" pitchFamily="34" charset="-122"/>
              </a:rPr>
              <a:t>确认消息</a:t>
            </a:r>
            <a:endParaRPr kumimoji="1" lang="ja-JP" altLang="en-US" sz="1400" b="1" dirty="0">
              <a:solidFill>
                <a:srgbClr val="9900CC"/>
              </a:solidFill>
              <a:latin typeface="微软雅黑" pitchFamily="34" charset="-122"/>
              <a:ea typeface="微软雅黑" pitchFamily="34" charset="-122"/>
            </a:endParaRPr>
          </a:p>
        </p:txBody>
      </p:sp>
      <p:sp>
        <p:nvSpPr>
          <p:cNvPr id="38" name="Freeform 385"/>
          <p:cNvSpPr>
            <a:spLocks/>
          </p:cNvSpPr>
          <p:nvPr/>
        </p:nvSpPr>
        <p:spPr bwMode="auto">
          <a:xfrm flipH="1">
            <a:off x="5724128" y="3933056"/>
            <a:ext cx="2592286" cy="792088"/>
          </a:xfrm>
          <a:custGeom>
            <a:avLst/>
            <a:gdLst>
              <a:gd name="T0" fmla="*/ 0 w 545"/>
              <a:gd name="T1" fmla="*/ 2147483647 h 272"/>
              <a:gd name="T2" fmla="*/ 0 w 545"/>
              <a:gd name="T3" fmla="*/ 0 h 272"/>
              <a:gd name="T4" fmla="*/ 2147483647 w 545"/>
              <a:gd name="T5" fmla="*/ 0 h 272"/>
              <a:gd name="T6" fmla="*/ 0 60000 65536"/>
              <a:gd name="T7" fmla="*/ 0 60000 65536"/>
              <a:gd name="T8" fmla="*/ 0 60000 65536"/>
              <a:gd name="T9" fmla="*/ 0 w 545"/>
              <a:gd name="T10" fmla="*/ 0 h 272"/>
              <a:gd name="T11" fmla="*/ 545 w 545"/>
              <a:gd name="T12" fmla="*/ 272 h 272"/>
            </a:gdLst>
            <a:ahLst/>
            <a:cxnLst>
              <a:cxn ang="T6">
                <a:pos x="T0" y="T1"/>
              </a:cxn>
              <a:cxn ang="T7">
                <a:pos x="T2" y="T3"/>
              </a:cxn>
              <a:cxn ang="T8">
                <a:pos x="T4" y="T5"/>
              </a:cxn>
            </a:cxnLst>
            <a:rect l="T9" t="T10" r="T11" b="T12"/>
            <a:pathLst>
              <a:path w="545" h="272">
                <a:moveTo>
                  <a:pt x="0" y="272"/>
                </a:moveTo>
                <a:lnTo>
                  <a:pt x="0" y="0"/>
                </a:lnTo>
                <a:lnTo>
                  <a:pt x="545" y="0"/>
                </a:lnTo>
              </a:path>
            </a:pathLst>
          </a:custGeom>
          <a:noFill/>
          <a:ln w="101600">
            <a:solidFill>
              <a:schemeClr val="accent2">
                <a:lumMod val="40000"/>
                <a:lumOff val="60000"/>
              </a:schemeClr>
            </a:solidFill>
            <a:round/>
            <a:headEnd type="none" w="med" len="med"/>
            <a:tailEnd type="triangle" w="sm" len="sm"/>
          </a:ln>
        </p:spPr>
        <p:txBody>
          <a:bodyPr/>
          <a:lstStyle/>
          <a:p>
            <a:endParaRPr lang="zh-CN" altLang="en-US"/>
          </a:p>
        </p:txBody>
      </p:sp>
      <p:sp>
        <p:nvSpPr>
          <p:cNvPr id="39" name="テキスト ボックス 87"/>
          <p:cNvSpPr txBox="1">
            <a:spLocks noChangeArrowheads="1"/>
          </p:cNvSpPr>
          <p:nvPr/>
        </p:nvSpPr>
        <p:spPr bwMode="auto">
          <a:xfrm>
            <a:off x="7020272" y="3501008"/>
            <a:ext cx="1261884" cy="307777"/>
          </a:xfrm>
          <a:prstGeom prst="rect">
            <a:avLst/>
          </a:prstGeom>
          <a:noFill/>
          <a:ln w="9525">
            <a:noFill/>
            <a:miter lim="800000"/>
            <a:headEnd/>
            <a:tailEnd/>
          </a:ln>
        </p:spPr>
        <p:txBody>
          <a:bodyPr wrap="none">
            <a:spAutoFit/>
          </a:bodyPr>
          <a:lstStyle/>
          <a:p>
            <a:r>
              <a:rPr kumimoji="1" lang="zh-CN" altLang="en-US" sz="1400" b="1" dirty="0" smtClean="0">
                <a:solidFill>
                  <a:srgbClr val="CC6600"/>
                </a:solidFill>
                <a:latin typeface="微软雅黑" pitchFamily="34" charset="-122"/>
                <a:ea typeface="微软雅黑" pitchFamily="34" charset="-122"/>
              </a:rPr>
              <a:t>临床数据参照</a:t>
            </a:r>
            <a:endParaRPr kumimoji="1" lang="ja-JP" altLang="en-US" sz="1400" b="1" dirty="0">
              <a:solidFill>
                <a:srgbClr val="CC6600"/>
              </a:solidFill>
              <a:latin typeface="微软雅黑" pitchFamily="34" charset="-122"/>
              <a:ea typeface="微软雅黑" pitchFamily="34" charset="-122"/>
            </a:endParaRPr>
          </a:p>
        </p:txBody>
      </p:sp>
      <p:sp>
        <p:nvSpPr>
          <p:cNvPr id="37" name="矩形 36"/>
          <p:cNvSpPr/>
          <p:nvPr/>
        </p:nvSpPr>
        <p:spPr>
          <a:xfrm>
            <a:off x="179512" y="274095"/>
            <a:ext cx="3467616"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案例二：警告通知</a:t>
            </a:r>
            <a:endParaRPr lang="zh-CN" altLang="en-US" sz="3200" dirty="0">
              <a:latin typeface="微软雅黑" panose="020B0503020204020204" pitchFamily="34" charset="-122"/>
              <a:ea typeface="微软雅黑" panose="020B0503020204020204" pitchFamily="34" charset="-122"/>
              <a:cs typeface="BrowalliaUPC" panose="020B0604020202020204" pitchFamily="34" charset="-34"/>
            </a:endParaRPr>
          </a:p>
        </p:txBody>
      </p:sp>
    </p:spTree>
    <p:extLst>
      <p:ext uri="{BB962C8B-B14F-4D97-AF65-F5344CB8AC3E}">
        <p14:creationId xmlns:p14="http://schemas.microsoft.com/office/powerpoint/2010/main" val="188263062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57158" y="1071546"/>
            <a:ext cx="7772400" cy="4877734"/>
          </a:xfrm>
          <a:prstGeom prst="rect">
            <a:avLst/>
          </a:prstGeom>
        </p:spPr>
        <p:txBody>
          <a:bodyPr anchor="ctr">
            <a:normAutofit/>
          </a:bodyPr>
          <a:lstStyle>
            <a:defPPr>
              <a:defRPr lang="en-US"/>
            </a:defPPr>
            <a:lvl1pPr algn="l" rtl="0" fontAlgn="base">
              <a:spcBef>
                <a:spcPct val="0"/>
              </a:spcBef>
              <a:spcAft>
                <a:spcPct val="0"/>
              </a:spcAft>
              <a:defRPr sz="1400" kern="1200">
                <a:solidFill>
                  <a:schemeClr val="bg1"/>
                </a:solidFill>
                <a:latin typeface="FrutigerNext LT Regular"/>
                <a:ea typeface="宋体" pitchFamily="2" charset="-122"/>
                <a:cs typeface="+mn-cs"/>
              </a:defRPr>
            </a:lvl1pPr>
            <a:lvl2pPr marL="457200" algn="l" rtl="0" fontAlgn="base">
              <a:spcBef>
                <a:spcPct val="0"/>
              </a:spcBef>
              <a:spcAft>
                <a:spcPct val="0"/>
              </a:spcAft>
              <a:defRPr sz="1400" kern="1200">
                <a:solidFill>
                  <a:schemeClr val="bg1"/>
                </a:solidFill>
                <a:latin typeface="FrutigerNext LT Regular"/>
                <a:ea typeface="宋体" pitchFamily="2" charset="-122"/>
                <a:cs typeface="+mn-cs"/>
              </a:defRPr>
            </a:lvl2pPr>
            <a:lvl3pPr marL="914400" algn="l" rtl="0" fontAlgn="base">
              <a:spcBef>
                <a:spcPct val="0"/>
              </a:spcBef>
              <a:spcAft>
                <a:spcPct val="0"/>
              </a:spcAft>
              <a:defRPr sz="1400" kern="1200">
                <a:solidFill>
                  <a:schemeClr val="bg1"/>
                </a:solidFill>
                <a:latin typeface="FrutigerNext LT Regular"/>
                <a:ea typeface="宋体" pitchFamily="2" charset="-122"/>
                <a:cs typeface="+mn-cs"/>
              </a:defRPr>
            </a:lvl3pPr>
            <a:lvl4pPr marL="1371600" algn="l" rtl="0" fontAlgn="base">
              <a:spcBef>
                <a:spcPct val="0"/>
              </a:spcBef>
              <a:spcAft>
                <a:spcPct val="0"/>
              </a:spcAft>
              <a:defRPr sz="1400" kern="1200">
                <a:solidFill>
                  <a:schemeClr val="bg1"/>
                </a:solidFill>
                <a:latin typeface="FrutigerNext LT Regular"/>
                <a:ea typeface="宋体" pitchFamily="2" charset="-122"/>
                <a:cs typeface="+mn-cs"/>
              </a:defRPr>
            </a:lvl4pPr>
            <a:lvl5pPr marL="1828800" algn="l" rtl="0" fontAlgn="base">
              <a:spcBef>
                <a:spcPct val="0"/>
              </a:spcBef>
              <a:spcAft>
                <a:spcPct val="0"/>
              </a:spcAft>
              <a:defRPr sz="1400" kern="1200">
                <a:solidFill>
                  <a:schemeClr val="bg1"/>
                </a:solidFill>
                <a:latin typeface="FrutigerNext LT Regular"/>
                <a:ea typeface="宋体" pitchFamily="2" charset="-122"/>
                <a:cs typeface="+mn-cs"/>
              </a:defRPr>
            </a:lvl5pPr>
            <a:lvl6pPr marL="2286000" algn="l" defTabSz="914400" rtl="0" eaLnBrk="1" latinLnBrk="0" hangingPunct="1">
              <a:defRPr sz="1400" kern="1200">
                <a:solidFill>
                  <a:schemeClr val="bg1"/>
                </a:solidFill>
                <a:latin typeface="FrutigerNext LT Regular"/>
                <a:ea typeface="宋体" pitchFamily="2" charset="-122"/>
                <a:cs typeface="+mn-cs"/>
              </a:defRPr>
            </a:lvl6pPr>
            <a:lvl7pPr marL="2743200" algn="l" defTabSz="914400" rtl="0" eaLnBrk="1" latinLnBrk="0" hangingPunct="1">
              <a:defRPr sz="1400" kern="1200">
                <a:solidFill>
                  <a:schemeClr val="bg1"/>
                </a:solidFill>
                <a:latin typeface="FrutigerNext LT Regular"/>
                <a:ea typeface="宋体" pitchFamily="2" charset="-122"/>
                <a:cs typeface="+mn-cs"/>
              </a:defRPr>
            </a:lvl7pPr>
            <a:lvl8pPr marL="3200400" algn="l" defTabSz="914400" rtl="0" eaLnBrk="1" latinLnBrk="0" hangingPunct="1">
              <a:defRPr sz="1400" kern="1200">
                <a:solidFill>
                  <a:schemeClr val="bg1"/>
                </a:solidFill>
                <a:latin typeface="FrutigerNext LT Regular"/>
                <a:ea typeface="宋体" pitchFamily="2" charset="-122"/>
                <a:cs typeface="+mn-cs"/>
              </a:defRPr>
            </a:lvl8pPr>
            <a:lvl9pPr marL="3657600" algn="l" defTabSz="914400" rtl="0" eaLnBrk="1" latinLnBrk="0" hangingPunct="1">
              <a:defRPr sz="1400" kern="1200">
                <a:solidFill>
                  <a:schemeClr val="bg1"/>
                </a:solidFill>
                <a:latin typeface="FrutigerNext LT Regular"/>
                <a:ea typeface="宋体" pitchFamily="2" charset="-122"/>
                <a:cs typeface="+mn-cs"/>
              </a:defRPr>
            </a:lvl9pPr>
          </a:lstStyle>
          <a:p>
            <a:pPr eaLnBrk="1" fontAlgn="auto" hangingPunct="1">
              <a:spcAft>
                <a:spcPts val="0"/>
              </a:spcAft>
              <a:defRPr/>
            </a:pPr>
            <a:r>
              <a:rPr kumimoji="0" lang="zh-CN" altLang="en-US" sz="2000" dirty="0" smtClean="0">
                <a:solidFill>
                  <a:srgbClr val="000000"/>
                </a:solidFill>
                <a:latin typeface="微软雅黑" pitchFamily="34" charset="-122"/>
                <a:ea typeface="微软雅黑" pitchFamily="34" charset="-122"/>
              </a:rPr>
              <a:t>■</a:t>
            </a:r>
            <a:r>
              <a:rPr kumimoji="0" lang="zh-CN" altLang="en-US" sz="2000" b="1" dirty="0" smtClean="0">
                <a:solidFill>
                  <a:srgbClr val="000000"/>
                </a:solidFill>
                <a:latin typeface="微软雅黑" pitchFamily="34" charset="-122"/>
                <a:ea typeface="微软雅黑" pitchFamily="34" charset="-122"/>
              </a:rPr>
              <a:t>预警流程</a:t>
            </a:r>
            <a:r>
              <a:rPr kumimoji="0" lang="en-US" altLang="zh-CN" sz="2000" dirty="0">
                <a:solidFill>
                  <a:srgbClr val="000000"/>
                </a:solidFill>
                <a:latin typeface="微软雅黑" pitchFamily="34" charset="-122"/>
                <a:ea typeface="微软雅黑" pitchFamily="34" charset="-122"/>
              </a:rPr>
              <a:t/>
            </a:r>
            <a:br>
              <a:rPr kumimoji="0" lang="en-US" altLang="zh-CN" sz="2000" dirty="0">
                <a:solidFill>
                  <a:srgbClr val="000000"/>
                </a:solidFill>
                <a:latin typeface="微软雅黑" pitchFamily="34" charset="-122"/>
                <a:ea typeface="微软雅黑" pitchFamily="34" charset="-122"/>
              </a:rPr>
            </a:br>
            <a:endParaRPr kumimoji="0" lang="en-US" altLang="zh-CN" sz="2000" dirty="0" smtClean="0">
              <a:solidFill>
                <a:srgbClr val="000000"/>
              </a:solidFill>
              <a:latin typeface="微软雅黑" pitchFamily="34" charset="-122"/>
              <a:ea typeface="微软雅黑" pitchFamily="34" charset="-122"/>
            </a:endParaRPr>
          </a:p>
          <a:p>
            <a:pPr eaLnBrk="1" fontAlgn="auto" hangingPunct="1">
              <a:spcAft>
                <a:spcPts val="0"/>
              </a:spcAft>
              <a:defRPr/>
            </a:pPr>
            <a:endParaRPr kumimoji="0" lang="en-US" altLang="zh-CN" sz="2000" dirty="0">
              <a:solidFill>
                <a:srgbClr val="000000"/>
              </a:solidFill>
              <a:latin typeface="微软雅黑" pitchFamily="34" charset="-122"/>
              <a:ea typeface="微软雅黑" pitchFamily="34" charset="-122"/>
            </a:endParaRPr>
          </a:p>
          <a:p>
            <a:pPr eaLnBrk="1" fontAlgn="auto" hangingPunct="1">
              <a:spcAft>
                <a:spcPts val="0"/>
              </a:spcAft>
              <a:defRPr/>
            </a:pPr>
            <a:endParaRPr kumimoji="0" lang="en-US" altLang="zh-CN" sz="2000" dirty="0" smtClean="0">
              <a:solidFill>
                <a:srgbClr val="000000"/>
              </a:solidFill>
              <a:latin typeface="微软雅黑" pitchFamily="34" charset="-122"/>
              <a:ea typeface="微软雅黑" pitchFamily="34" charset="-122"/>
            </a:endParaRPr>
          </a:p>
          <a:p>
            <a:pPr eaLnBrk="1" fontAlgn="auto" hangingPunct="1">
              <a:spcAft>
                <a:spcPts val="0"/>
              </a:spcAft>
              <a:defRPr/>
            </a:pPr>
            <a:endParaRPr kumimoji="0" lang="en-US" altLang="zh-CN" sz="2000" dirty="0">
              <a:solidFill>
                <a:srgbClr val="000000"/>
              </a:solidFill>
              <a:latin typeface="微软雅黑" pitchFamily="34" charset="-122"/>
              <a:ea typeface="微软雅黑" pitchFamily="34" charset="-122"/>
            </a:endParaRPr>
          </a:p>
          <a:p>
            <a:pPr eaLnBrk="1" fontAlgn="auto" hangingPunct="1">
              <a:spcAft>
                <a:spcPts val="0"/>
              </a:spcAft>
              <a:defRPr/>
            </a:pPr>
            <a:endParaRPr kumimoji="0" lang="en-US" altLang="zh-CN" sz="2000" dirty="0" smtClean="0">
              <a:solidFill>
                <a:srgbClr val="000000"/>
              </a:solidFill>
              <a:latin typeface="微软雅黑" pitchFamily="34" charset="-122"/>
              <a:ea typeface="微软雅黑" pitchFamily="34" charset="-122"/>
            </a:endParaRPr>
          </a:p>
          <a:p>
            <a:pPr eaLnBrk="1" fontAlgn="auto" hangingPunct="1">
              <a:spcAft>
                <a:spcPts val="0"/>
              </a:spcAft>
              <a:defRPr/>
            </a:pPr>
            <a:endParaRPr kumimoji="0" lang="en-US" altLang="zh-CN" sz="2000" dirty="0">
              <a:solidFill>
                <a:srgbClr val="000000"/>
              </a:solidFill>
              <a:latin typeface="微软雅黑" pitchFamily="34" charset="-122"/>
              <a:ea typeface="微软雅黑" pitchFamily="34" charset="-122"/>
            </a:endParaRPr>
          </a:p>
          <a:p>
            <a:pPr eaLnBrk="1" fontAlgn="auto" hangingPunct="1">
              <a:spcAft>
                <a:spcPts val="0"/>
              </a:spcAft>
              <a:defRPr/>
            </a:pPr>
            <a:endParaRPr kumimoji="0" lang="en-US" altLang="zh-CN" sz="2000" dirty="0" smtClean="0">
              <a:solidFill>
                <a:srgbClr val="000000"/>
              </a:solidFill>
              <a:latin typeface="微软雅黑" pitchFamily="34" charset="-122"/>
              <a:ea typeface="微软雅黑" pitchFamily="34" charset="-122"/>
            </a:endParaRPr>
          </a:p>
          <a:p>
            <a:pPr eaLnBrk="1" fontAlgn="auto" hangingPunct="1">
              <a:spcAft>
                <a:spcPts val="0"/>
              </a:spcAft>
              <a:defRPr/>
            </a:pPr>
            <a:endParaRPr kumimoji="0" lang="en-US" altLang="zh-CN" sz="2000" dirty="0">
              <a:solidFill>
                <a:srgbClr val="000000"/>
              </a:solidFill>
              <a:latin typeface="微软雅黑" pitchFamily="34" charset="-122"/>
              <a:ea typeface="微软雅黑" pitchFamily="34" charset="-122"/>
            </a:endParaRPr>
          </a:p>
          <a:p>
            <a:pPr eaLnBrk="1" fontAlgn="auto" hangingPunct="1">
              <a:spcAft>
                <a:spcPts val="0"/>
              </a:spcAft>
              <a:defRPr/>
            </a:pPr>
            <a:endParaRPr kumimoji="0" lang="en-US" altLang="zh-CN" sz="2000" dirty="0" smtClean="0">
              <a:solidFill>
                <a:srgbClr val="000000"/>
              </a:solidFill>
              <a:latin typeface="微软雅黑" pitchFamily="34" charset="-122"/>
              <a:ea typeface="微软雅黑" pitchFamily="34" charset="-122"/>
            </a:endParaRPr>
          </a:p>
          <a:p>
            <a:pPr eaLnBrk="1" fontAlgn="auto" hangingPunct="1">
              <a:spcAft>
                <a:spcPts val="0"/>
              </a:spcAft>
              <a:defRPr/>
            </a:pPr>
            <a:endParaRPr kumimoji="0" lang="en-US" altLang="zh-CN" sz="2000" dirty="0">
              <a:solidFill>
                <a:srgbClr val="000000"/>
              </a:solidFill>
              <a:latin typeface="微软雅黑" pitchFamily="34" charset="-122"/>
              <a:ea typeface="微软雅黑" pitchFamily="34" charset="-122"/>
            </a:endParaRPr>
          </a:p>
          <a:p>
            <a:pPr eaLnBrk="1" fontAlgn="auto" hangingPunct="1">
              <a:spcAft>
                <a:spcPts val="0"/>
              </a:spcAft>
              <a:defRPr/>
            </a:pPr>
            <a:endParaRPr kumimoji="0" lang="en-US" altLang="zh-CN" sz="2000" dirty="0" smtClean="0">
              <a:solidFill>
                <a:srgbClr val="000000"/>
              </a:solidFill>
              <a:latin typeface="微软雅黑" pitchFamily="34" charset="-122"/>
              <a:ea typeface="微软雅黑" pitchFamily="34" charset="-122"/>
            </a:endParaRPr>
          </a:p>
          <a:p>
            <a:pPr eaLnBrk="1" fontAlgn="auto" hangingPunct="1">
              <a:spcAft>
                <a:spcPts val="0"/>
              </a:spcAft>
              <a:defRPr/>
            </a:pPr>
            <a:endParaRPr kumimoji="0" lang="en-US" altLang="zh-CN" sz="2000" dirty="0">
              <a:solidFill>
                <a:srgbClr val="000000"/>
              </a:solidFill>
              <a:latin typeface="微软雅黑" pitchFamily="34" charset="-122"/>
              <a:ea typeface="微软雅黑" pitchFamily="34" charset="-122"/>
            </a:endParaRPr>
          </a:p>
          <a:p>
            <a:pPr eaLnBrk="1" fontAlgn="auto" hangingPunct="1">
              <a:spcAft>
                <a:spcPts val="0"/>
              </a:spcAft>
              <a:defRPr/>
            </a:pPr>
            <a:endParaRPr kumimoji="0" lang="en-US" altLang="zh-CN" sz="2000" dirty="0" smtClean="0">
              <a:solidFill>
                <a:srgbClr val="000000"/>
              </a:solidFill>
              <a:latin typeface="微软雅黑" pitchFamily="34" charset="-122"/>
              <a:ea typeface="微软雅黑" pitchFamily="34" charset="-122"/>
            </a:endParaRPr>
          </a:p>
          <a:p>
            <a:pPr eaLnBrk="1" fontAlgn="auto" hangingPunct="1">
              <a:spcAft>
                <a:spcPts val="0"/>
              </a:spcAft>
              <a:defRPr/>
            </a:pPr>
            <a:endParaRPr kumimoji="0" lang="en-US" altLang="zh-CN" dirty="0">
              <a:solidFill>
                <a:srgbClr val="000000"/>
              </a:solidFill>
              <a:latin typeface="微软雅黑" pitchFamily="34" charset="-122"/>
              <a:ea typeface="微软雅黑" pitchFamily="34" charset="-122"/>
            </a:endParaRPr>
          </a:p>
          <a:p>
            <a:pPr eaLnBrk="1" fontAlgn="auto" hangingPunct="1">
              <a:spcAft>
                <a:spcPts val="0"/>
              </a:spcAft>
              <a:defRPr/>
            </a:pPr>
            <a:endParaRPr kumimoji="0" lang="en-US" altLang="zh-CN" sz="2000" dirty="0" smtClean="0">
              <a:solidFill>
                <a:srgbClr val="000000"/>
              </a:solidFill>
              <a:latin typeface="微软雅黑" pitchFamily="34" charset="-122"/>
              <a:ea typeface="微软雅黑" pitchFamily="34" charset="-122"/>
            </a:endParaRPr>
          </a:p>
        </p:txBody>
      </p:sp>
      <p:sp>
        <p:nvSpPr>
          <p:cNvPr id="39" name="AutoShape 384"/>
          <p:cNvSpPr>
            <a:spLocks noChangeArrowheads="1"/>
          </p:cNvSpPr>
          <p:nvPr/>
        </p:nvSpPr>
        <p:spPr bwMode="auto">
          <a:xfrm>
            <a:off x="683568" y="1700808"/>
            <a:ext cx="1584176" cy="2449512"/>
          </a:xfrm>
          <a:prstGeom prst="roundRect">
            <a:avLst>
              <a:gd name="adj" fmla="val 6935"/>
            </a:avLst>
          </a:prstGeom>
          <a:solidFill>
            <a:srgbClr val="CCFF99"/>
          </a:solidFill>
          <a:ln w="9525">
            <a:noFill/>
            <a:round/>
            <a:headEnd/>
            <a:tailEnd/>
          </a:ln>
          <a:effectLst>
            <a:outerShdw blurRad="190500" dist="228600" dir="2700000" algn="ctr">
              <a:srgbClr val="000000">
                <a:alpha val="30000"/>
              </a:srgbClr>
            </a:outerShdw>
          </a:effectLst>
          <a:scene3d>
            <a:camera prst="orthographicFront">
              <a:rot lat="0" lon="0" rev="0"/>
            </a:camera>
            <a:lightRig rig="threePt" dir="t"/>
          </a:scene3d>
          <a:sp3d prstMaterial="matte">
            <a:bevelT w="127000" h="63500"/>
          </a:sp3d>
        </p:spPr>
        <p:txBody>
          <a:bodyPr wrap="none" anchor="ctr"/>
          <a:lstStyle/>
          <a:p>
            <a:pPr>
              <a:defRPr/>
            </a:pPr>
            <a:endParaRPr kumimoji="1" lang="ja-JP" altLang="en-US" sz="1000" b="1">
              <a:solidFill>
                <a:srgbClr val="000000"/>
              </a:solidFill>
              <a:latin typeface="微软雅黑" pitchFamily="34" charset="-122"/>
              <a:ea typeface="微软雅黑" pitchFamily="34" charset="-122"/>
            </a:endParaRPr>
          </a:p>
        </p:txBody>
      </p:sp>
      <p:sp>
        <p:nvSpPr>
          <p:cNvPr id="41" name="角丸四角形 169"/>
          <p:cNvSpPr/>
          <p:nvPr/>
        </p:nvSpPr>
        <p:spPr bwMode="auto">
          <a:xfrm>
            <a:off x="770652" y="2348880"/>
            <a:ext cx="1368152" cy="432048"/>
          </a:xfrm>
          <a:prstGeom prst="roundRect">
            <a:avLst/>
          </a:prstGeom>
          <a:solidFill>
            <a:srgbClr val="FF7C8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a:defRPr/>
            </a:pPr>
            <a:r>
              <a:rPr kumimoji="1" lang="zh-CN" altLang="en-US" sz="1400" b="1" u="sng" dirty="0" smtClean="0">
                <a:solidFill>
                  <a:srgbClr val="FFFF00"/>
                </a:solidFill>
                <a:latin typeface="微软雅黑" pitchFamily="34" charset="-122"/>
                <a:ea typeface="微软雅黑" pitchFamily="34" charset="-122"/>
              </a:rPr>
              <a:t>护士站</a:t>
            </a:r>
            <a:endParaRPr kumimoji="1" lang="en-US" altLang="ja-JP" sz="1400" b="1" u="sng" dirty="0">
              <a:solidFill>
                <a:srgbClr val="FFFF00"/>
              </a:solidFill>
              <a:latin typeface="微软雅黑" pitchFamily="34" charset="-122"/>
              <a:ea typeface="微软雅黑" pitchFamily="34" charset="-122"/>
            </a:endParaRPr>
          </a:p>
        </p:txBody>
      </p:sp>
      <p:sp>
        <p:nvSpPr>
          <p:cNvPr id="42" name="角丸四角形 169"/>
          <p:cNvSpPr/>
          <p:nvPr/>
        </p:nvSpPr>
        <p:spPr bwMode="auto">
          <a:xfrm>
            <a:off x="798556" y="3212976"/>
            <a:ext cx="1325172" cy="432048"/>
          </a:xfrm>
          <a:prstGeom prst="roundRect">
            <a:avLst/>
          </a:prstGeom>
          <a:solidFill>
            <a:srgbClr val="FF7C8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a:defRPr/>
            </a:pPr>
            <a:r>
              <a:rPr kumimoji="1" lang="zh-CN" altLang="en-US" sz="1400" b="1" u="sng" dirty="0" smtClean="0">
                <a:solidFill>
                  <a:srgbClr val="FFFF00"/>
                </a:solidFill>
                <a:latin typeface="微软雅黑" pitchFamily="34" charset="-122"/>
                <a:ea typeface="微软雅黑" pitchFamily="34" charset="-122"/>
              </a:rPr>
              <a:t>检验系统</a:t>
            </a:r>
            <a:endParaRPr kumimoji="1" lang="en-US" altLang="ja-JP" sz="1400" b="1" u="sng" dirty="0">
              <a:solidFill>
                <a:srgbClr val="FFFF00"/>
              </a:solidFill>
              <a:latin typeface="微软雅黑" pitchFamily="34" charset="-122"/>
              <a:ea typeface="微软雅黑" pitchFamily="34" charset="-122"/>
            </a:endParaRPr>
          </a:p>
        </p:txBody>
      </p:sp>
      <p:sp>
        <p:nvSpPr>
          <p:cNvPr id="44" name="角丸四角形 167"/>
          <p:cNvSpPr/>
          <p:nvPr/>
        </p:nvSpPr>
        <p:spPr>
          <a:xfrm>
            <a:off x="3290370" y="1772816"/>
            <a:ext cx="1785686" cy="2376264"/>
          </a:xfrm>
          <a:prstGeom prst="roundRect">
            <a:avLst>
              <a:gd name="adj" fmla="val 6953"/>
            </a:avLst>
          </a:prstGeom>
          <a:solidFill>
            <a:srgbClr val="FFCC66"/>
          </a:solidFill>
          <a:ln>
            <a:noFill/>
          </a:ln>
          <a:effectLst>
            <a:outerShdw blurRad="241300" dist="2159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ja-JP" altLang="en-US" sz="1800">
              <a:solidFill>
                <a:srgbClr val="FFFFFF"/>
              </a:solidFill>
              <a:latin typeface="微软雅黑" pitchFamily="34" charset="-122"/>
              <a:ea typeface="微软雅黑" pitchFamily="34" charset="-122"/>
            </a:endParaRPr>
          </a:p>
        </p:txBody>
      </p:sp>
      <p:sp>
        <p:nvSpPr>
          <p:cNvPr id="45" name="テキスト ボックス 99"/>
          <p:cNvSpPr txBox="1">
            <a:spLocks noChangeArrowheads="1"/>
          </p:cNvSpPr>
          <p:nvPr/>
        </p:nvSpPr>
        <p:spPr bwMode="auto">
          <a:xfrm>
            <a:off x="3334502" y="1835532"/>
            <a:ext cx="1107996" cy="369332"/>
          </a:xfrm>
          <a:prstGeom prst="rect">
            <a:avLst/>
          </a:prstGeom>
          <a:noFill/>
          <a:ln w="9525">
            <a:noFill/>
            <a:miter lim="800000"/>
            <a:headEnd/>
            <a:tailEnd/>
          </a:ln>
        </p:spPr>
        <p:txBody>
          <a:bodyPr wrap="none">
            <a:spAutoFit/>
          </a:bodyPr>
          <a:lstStyle/>
          <a:p>
            <a:r>
              <a:rPr lang="zh-CN" altLang="en-US" sz="1800" b="1" i="1" u="sng" dirty="0" smtClean="0">
                <a:solidFill>
                  <a:srgbClr val="CC6600"/>
                </a:solidFill>
                <a:latin typeface="微软雅黑" pitchFamily="34" charset="-122"/>
                <a:ea typeface="微软雅黑" pitchFamily="34" charset="-122"/>
              </a:rPr>
              <a:t>集成</a:t>
            </a:r>
            <a:r>
              <a:rPr kumimoji="1" lang="zh-CN" altLang="en-US" sz="1800" b="1" i="1" u="sng" dirty="0" smtClean="0">
                <a:solidFill>
                  <a:srgbClr val="CC6600"/>
                </a:solidFill>
                <a:latin typeface="微软雅黑" pitchFamily="34" charset="-122"/>
                <a:ea typeface="微软雅黑" pitchFamily="34" charset="-122"/>
              </a:rPr>
              <a:t>平台</a:t>
            </a:r>
            <a:endParaRPr kumimoji="1" lang="ja-JP" altLang="en-US" sz="1800" b="1" i="1" u="sng" dirty="0">
              <a:solidFill>
                <a:srgbClr val="CC6600"/>
              </a:solidFill>
              <a:latin typeface="微软雅黑" pitchFamily="34" charset="-122"/>
              <a:ea typeface="微软雅黑" pitchFamily="34" charset="-122"/>
            </a:endParaRPr>
          </a:p>
        </p:txBody>
      </p:sp>
      <p:sp>
        <p:nvSpPr>
          <p:cNvPr id="46" name="テキスト ボックス 94"/>
          <p:cNvSpPr txBox="1">
            <a:spLocks noChangeArrowheads="1"/>
          </p:cNvSpPr>
          <p:nvPr/>
        </p:nvSpPr>
        <p:spPr bwMode="auto">
          <a:xfrm>
            <a:off x="683568" y="1772816"/>
            <a:ext cx="1107996" cy="369332"/>
          </a:xfrm>
          <a:prstGeom prst="rect">
            <a:avLst/>
          </a:prstGeom>
          <a:noFill/>
          <a:ln w="9525">
            <a:noFill/>
            <a:miter lim="800000"/>
            <a:headEnd/>
            <a:tailEnd/>
          </a:ln>
        </p:spPr>
        <p:txBody>
          <a:bodyPr wrap="none">
            <a:spAutoFit/>
          </a:bodyPr>
          <a:lstStyle/>
          <a:p>
            <a:r>
              <a:rPr kumimoji="1" lang="zh-CN" altLang="en-US" sz="1800" b="1" i="1" u="sng" dirty="0" smtClean="0">
                <a:solidFill>
                  <a:srgbClr val="009900"/>
                </a:solidFill>
                <a:latin typeface="微软雅黑" pitchFamily="34" charset="-122"/>
                <a:ea typeface="微软雅黑" pitchFamily="34" charset="-122"/>
              </a:rPr>
              <a:t>报告系统</a:t>
            </a:r>
            <a:endParaRPr kumimoji="1" lang="en-US" altLang="ja-JP" sz="1800" b="1" i="1" u="sng" dirty="0">
              <a:solidFill>
                <a:srgbClr val="009900"/>
              </a:solidFill>
              <a:latin typeface="微软雅黑" pitchFamily="34" charset="-122"/>
              <a:ea typeface="微软雅黑" pitchFamily="34" charset="-122"/>
            </a:endParaRPr>
          </a:p>
        </p:txBody>
      </p:sp>
      <p:sp>
        <p:nvSpPr>
          <p:cNvPr id="22" name="角丸四角形 173"/>
          <p:cNvSpPr/>
          <p:nvPr/>
        </p:nvSpPr>
        <p:spPr bwMode="auto">
          <a:xfrm>
            <a:off x="3419872" y="3212976"/>
            <a:ext cx="1368152" cy="484823"/>
          </a:xfrm>
          <a:prstGeom prst="roundRect">
            <a:avLst/>
          </a:prstGeom>
          <a:solidFill>
            <a:srgbClr val="0066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eaLnBrk="1" hangingPunct="1">
              <a:defRPr/>
            </a:pPr>
            <a:r>
              <a:rPr lang="zh-CN" altLang="en-US" sz="1400" b="1" u="sng" dirty="0" smtClean="0">
                <a:solidFill>
                  <a:srgbClr val="FFFF00"/>
                </a:solidFill>
                <a:latin typeface="微软雅黑" pitchFamily="34" charset="-122"/>
                <a:ea typeface="微软雅黑" pitchFamily="34" charset="-122"/>
              </a:rPr>
              <a:t>规则服务</a:t>
            </a:r>
            <a:endParaRPr lang="en-US" altLang="ja-JP" sz="1400" b="1" u="sng" dirty="0">
              <a:solidFill>
                <a:srgbClr val="FFFF00"/>
              </a:solidFill>
              <a:latin typeface="微软雅黑" pitchFamily="34" charset="-122"/>
              <a:ea typeface="微软雅黑" pitchFamily="34" charset="-122"/>
            </a:endParaRPr>
          </a:p>
        </p:txBody>
      </p:sp>
      <p:grpSp>
        <p:nvGrpSpPr>
          <p:cNvPr id="24" name="グループ化 111"/>
          <p:cNvGrpSpPr>
            <a:grpSpLocks/>
          </p:cNvGrpSpPr>
          <p:nvPr/>
        </p:nvGrpSpPr>
        <p:grpSpPr bwMode="auto">
          <a:xfrm>
            <a:off x="5292080" y="1772816"/>
            <a:ext cx="3456384" cy="2376264"/>
            <a:chOff x="4220825" y="2100231"/>
            <a:chExt cx="2904482" cy="1884127"/>
          </a:xfrm>
          <a:effectLst>
            <a:outerShdw blurRad="368300" dist="190500" dir="5400000" algn="ctr" rotWithShape="0">
              <a:srgbClr val="000000">
                <a:alpha val="43137"/>
              </a:srgbClr>
            </a:outerShdw>
          </a:effectLst>
        </p:grpSpPr>
        <p:sp>
          <p:nvSpPr>
            <p:cNvPr id="25" name="角丸四角形 81"/>
            <p:cNvSpPr/>
            <p:nvPr/>
          </p:nvSpPr>
          <p:spPr>
            <a:xfrm>
              <a:off x="4220825" y="2100231"/>
              <a:ext cx="2904482" cy="1884127"/>
            </a:xfrm>
            <a:prstGeom prst="roundRect">
              <a:avLst>
                <a:gd name="adj" fmla="val 6953"/>
              </a:avLst>
            </a:prstGeom>
            <a:solidFill>
              <a:srgbClr val="99CCFF"/>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sz="1800">
                <a:solidFill>
                  <a:srgbClr val="FFFFFF"/>
                </a:solidFill>
                <a:latin typeface="微软雅黑" pitchFamily="34" charset="-122"/>
                <a:ea typeface="微软雅黑" pitchFamily="34" charset="-122"/>
              </a:endParaRPr>
            </a:p>
          </p:txBody>
        </p:sp>
        <p:sp>
          <p:nvSpPr>
            <p:cNvPr id="26" name="テキスト ボックス 100"/>
            <p:cNvSpPr txBox="1">
              <a:spLocks noChangeArrowheads="1"/>
            </p:cNvSpPr>
            <p:nvPr/>
          </p:nvSpPr>
          <p:spPr bwMode="auto">
            <a:xfrm>
              <a:off x="4323800" y="2172230"/>
              <a:ext cx="1786657" cy="292841"/>
            </a:xfrm>
            <a:prstGeom prst="rect">
              <a:avLst/>
            </a:prstGeom>
            <a:noFill/>
            <a:ln w="9525">
              <a:noFill/>
              <a:miter lim="800000"/>
              <a:headEnd/>
              <a:tailEnd/>
            </a:ln>
          </p:spPr>
          <p:txBody>
            <a:bodyPr wrap="none">
              <a:spAutoFit/>
            </a:bodyPr>
            <a:lstStyle/>
            <a:p>
              <a:pPr eaLnBrk="1" hangingPunct="1"/>
              <a:r>
                <a:rPr lang="zh-CN" altLang="en-US" sz="1800" b="1" i="1" u="sng" dirty="0" smtClean="0">
                  <a:solidFill>
                    <a:srgbClr val="0000FF"/>
                  </a:solidFill>
                  <a:latin typeface="微软雅黑" pitchFamily="34" charset="-122"/>
                  <a:ea typeface="微软雅黑" pitchFamily="34" charset="-122"/>
                </a:rPr>
                <a:t>院感系统</a:t>
              </a:r>
              <a:endParaRPr lang="en-US" altLang="ja-JP" sz="1800" b="1" i="1" u="sng" dirty="0">
                <a:solidFill>
                  <a:srgbClr val="0000FF"/>
                </a:solidFill>
                <a:latin typeface="微软雅黑" pitchFamily="34" charset="-122"/>
                <a:ea typeface="微软雅黑" pitchFamily="34" charset="-122"/>
              </a:endParaRPr>
            </a:p>
          </p:txBody>
        </p:sp>
      </p:grpSp>
      <p:sp>
        <p:nvSpPr>
          <p:cNvPr id="28" name="Oval 18"/>
          <p:cNvSpPr>
            <a:spLocks noChangeArrowheads="1"/>
          </p:cNvSpPr>
          <p:nvPr/>
        </p:nvSpPr>
        <p:spPr bwMode="auto">
          <a:xfrm>
            <a:off x="2339752" y="5157192"/>
            <a:ext cx="3528392" cy="1008112"/>
          </a:xfrm>
          <a:prstGeom prst="ellipse">
            <a:avLst/>
          </a:prstGeom>
          <a:gradFill rotWithShape="1">
            <a:gsLst>
              <a:gs pos="0">
                <a:srgbClr val="FFFFFF"/>
              </a:gs>
              <a:gs pos="100000">
                <a:srgbClr val="FF7C80"/>
              </a:gs>
            </a:gsLst>
            <a:path path="shape">
              <a:fillToRect l="50000" t="50000" r="50000" b="50000"/>
            </a:path>
          </a:gradFill>
          <a:ln w="9525">
            <a:round/>
            <a:headEnd/>
            <a:tailEnd/>
          </a:ln>
          <a:scene3d>
            <a:camera prst="legacyPerspectiveBottom">
              <a:rot lat="19499990" lon="0" rev="0"/>
            </a:camera>
            <a:lightRig rig="legacyFlat3" dir="t"/>
          </a:scene3d>
          <a:sp3d extrusionH="354000" prstMaterial="legacyMatte">
            <a:bevelT w="13500" h="13500" prst="angle"/>
            <a:bevelB w="13500" h="13500" prst="angle"/>
            <a:extrusionClr>
              <a:srgbClr val="FF7C80"/>
            </a:extrusionClr>
          </a:sp3d>
        </p:spPr>
        <p:txBody>
          <a:bodyPr wrap="none" anchor="ctr">
            <a:flatTx/>
          </a:bodyPr>
          <a:lstStyle/>
          <a:p>
            <a:endParaRPr kumimoji="1" lang="zh-CN" altLang="zh-CN" b="1">
              <a:solidFill>
                <a:srgbClr val="000000"/>
              </a:solidFill>
              <a:latin typeface="微软雅黑" pitchFamily="34" charset="-122"/>
              <a:ea typeface="微软雅黑" pitchFamily="34" charset="-122"/>
            </a:endParaRPr>
          </a:p>
        </p:txBody>
      </p:sp>
      <p:sp>
        <p:nvSpPr>
          <p:cNvPr id="29" name="Text Box 25"/>
          <p:cNvSpPr txBox="1">
            <a:spLocks noChangeArrowheads="1"/>
          </p:cNvSpPr>
          <p:nvPr/>
        </p:nvSpPr>
        <p:spPr bwMode="auto">
          <a:xfrm>
            <a:off x="3203848" y="5517232"/>
            <a:ext cx="1728192" cy="369332"/>
          </a:xfrm>
          <a:prstGeom prst="rect">
            <a:avLst/>
          </a:prstGeom>
          <a:noFill/>
          <a:ln w="9525">
            <a:noFill/>
            <a:miter lim="800000"/>
            <a:headEnd/>
            <a:tailEnd/>
          </a:ln>
        </p:spPr>
        <p:txBody>
          <a:bodyPr wrap="square">
            <a:spAutoFit/>
          </a:bodyPr>
          <a:lstStyle/>
          <a:p>
            <a:r>
              <a:rPr kumimoji="1" lang="zh-CN" altLang="en-US" sz="1800" b="1" i="1" u="sng" dirty="0" smtClean="0">
                <a:solidFill>
                  <a:srgbClr val="FF0000"/>
                </a:solidFill>
                <a:latin typeface="微软雅黑" pitchFamily="34" charset="-122"/>
                <a:ea typeface="微软雅黑" pitchFamily="34" charset="-122"/>
              </a:rPr>
              <a:t>临床数据中心</a:t>
            </a:r>
            <a:endParaRPr kumimoji="1" lang="en-US" altLang="ja-JP" sz="1800" b="1" i="1" u="sng" dirty="0">
              <a:solidFill>
                <a:srgbClr val="FF0000"/>
              </a:solidFill>
              <a:latin typeface="微软雅黑" pitchFamily="34" charset="-122"/>
              <a:ea typeface="微软雅黑" pitchFamily="34" charset="-122"/>
            </a:endParaRPr>
          </a:p>
        </p:txBody>
      </p:sp>
      <p:sp>
        <p:nvSpPr>
          <p:cNvPr id="34" name="角丸四角形 218"/>
          <p:cNvSpPr/>
          <p:nvPr/>
        </p:nvSpPr>
        <p:spPr bwMode="auto">
          <a:xfrm>
            <a:off x="5508104" y="2276872"/>
            <a:ext cx="1440160" cy="432048"/>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a:defRPr/>
            </a:pPr>
            <a:r>
              <a:rPr lang="zh-CN" altLang="en-US" sz="1400" b="1" u="sng" dirty="0" smtClean="0">
                <a:solidFill>
                  <a:srgbClr val="FFFF00"/>
                </a:solidFill>
                <a:latin typeface="微软雅黑" pitchFamily="34" charset="-122"/>
                <a:ea typeface="微软雅黑" pitchFamily="34" charset="-122"/>
              </a:rPr>
              <a:t>日常监测</a:t>
            </a:r>
            <a:endParaRPr kumimoji="1" lang="ja-JP" altLang="en-US" sz="1400" b="1" u="sng" dirty="0">
              <a:solidFill>
                <a:srgbClr val="FFFF00"/>
              </a:solidFill>
              <a:latin typeface="微软雅黑" pitchFamily="34" charset="-122"/>
              <a:ea typeface="微软雅黑" pitchFamily="34" charset="-122"/>
            </a:endParaRPr>
          </a:p>
        </p:txBody>
      </p:sp>
      <p:sp>
        <p:nvSpPr>
          <p:cNvPr id="35" name="角丸四角形 218"/>
          <p:cNvSpPr/>
          <p:nvPr/>
        </p:nvSpPr>
        <p:spPr bwMode="auto">
          <a:xfrm>
            <a:off x="5508104" y="2924944"/>
            <a:ext cx="1440160" cy="432048"/>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a:defRPr/>
            </a:pPr>
            <a:r>
              <a:rPr lang="ja-JP" altLang="en-US" sz="1400" b="1" u="sng" dirty="0" smtClean="0">
                <a:solidFill>
                  <a:srgbClr val="FFFF00"/>
                </a:solidFill>
                <a:latin typeface="微软雅黑" pitchFamily="34" charset="-122"/>
                <a:ea typeface="微软雅黑" pitchFamily="34" charset="-122"/>
              </a:rPr>
              <a:t>感染事件</a:t>
            </a:r>
            <a:endParaRPr kumimoji="1" lang="ja-JP" altLang="en-US" sz="1400" b="1" u="sng" dirty="0">
              <a:solidFill>
                <a:srgbClr val="FFFF00"/>
              </a:solidFill>
              <a:latin typeface="微软雅黑" pitchFamily="34" charset="-122"/>
              <a:ea typeface="微软雅黑" pitchFamily="34" charset="-122"/>
            </a:endParaRPr>
          </a:p>
        </p:txBody>
      </p:sp>
      <p:sp>
        <p:nvSpPr>
          <p:cNvPr id="65" name="テキスト ボックス 87"/>
          <p:cNvSpPr txBox="1">
            <a:spLocks noChangeArrowheads="1"/>
          </p:cNvSpPr>
          <p:nvPr/>
        </p:nvSpPr>
        <p:spPr bwMode="auto">
          <a:xfrm>
            <a:off x="2339752" y="2060848"/>
            <a:ext cx="902811" cy="307777"/>
          </a:xfrm>
          <a:prstGeom prst="rect">
            <a:avLst/>
          </a:prstGeom>
          <a:noFill/>
          <a:ln w="9525">
            <a:noFill/>
            <a:miter lim="800000"/>
            <a:headEnd/>
            <a:tailEnd/>
          </a:ln>
        </p:spPr>
        <p:txBody>
          <a:bodyPr wrap="none">
            <a:spAutoFit/>
          </a:bodyPr>
          <a:lstStyle/>
          <a:p>
            <a:r>
              <a:rPr kumimoji="1" lang="zh-CN" altLang="en-US" sz="1400" b="1" dirty="0" smtClean="0">
                <a:solidFill>
                  <a:srgbClr val="CC6600"/>
                </a:solidFill>
                <a:latin typeface="微软雅黑" pitchFamily="34" charset="-122"/>
                <a:ea typeface="微软雅黑" pitchFamily="34" charset="-122"/>
              </a:rPr>
              <a:t>护理记录</a:t>
            </a:r>
            <a:endParaRPr kumimoji="1" lang="ja-JP" altLang="en-US" sz="1400" b="1" dirty="0">
              <a:solidFill>
                <a:srgbClr val="CC6600"/>
              </a:solidFill>
              <a:latin typeface="微软雅黑" pitchFamily="34" charset="-122"/>
              <a:ea typeface="微软雅黑" pitchFamily="34" charset="-122"/>
            </a:endParaRPr>
          </a:p>
        </p:txBody>
      </p:sp>
      <p:sp>
        <p:nvSpPr>
          <p:cNvPr id="66" name="テキスト ボックス 87"/>
          <p:cNvSpPr txBox="1">
            <a:spLocks noChangeArrowheads="1"/>
          </p:cNvSpPr>
          <p:nvPr/>
        </p:nvSpPr>
        <p:spPr bwMode="auto">
          <a:xfrm>
            <a:off x="2339752" y="2905199"/>
            <a:ext cx="902811" cy="307777"/>
          </a:xfrm>
          <a:prstGeom prst="rect">
            <a:avLst/>
          </a:prstGeom>
          <a:noFill/>
          <a:ln w="9525">
            <a:noFill/>
            <a:miter lim="800000"/>
            <a:headEnd/>
            <a:tailEnd/>
          </a:ln>
        </p:spPr>
        <p:txBody>
          <a:bodyPr wrap="none">
            <a:spAutoFit/>
          </a:bodyPr>
          <a:lstStyle/>
          <a:p>
            <a:r>
              <a:rPr kumimoji="1" lang="zh-CN" altLang="en-US" sz="1400" b="1" dirty="0" smtClean="0">
                <a:solidFill>
                  <a:srgbClr val="CC6600"/>
                </a:solidFill>
                <a:latin typeface="微软雅黑" pitchFamily="34" charset="-122"/>
                <a:ea typeface="微软雅黑" pitchFamily="34" charset="-122"/>
              </a:rPr>
              <a:t>检验报告</a:t>
            </a:r>
            <a:endParaRPr kumimoji="1" lang="ja-JP" altLang="en-US" sz="1400" b="1" dirty="0">
              <a:solidFill>
                <a:srgbClr val="CC6600"/>
              </a:solidFill>
              <a:latin typeface="微软雅黑" pitchFamily="34" charset="-122"/>
              <a:ea typeface="微软雅黑" pitchFamily="34" charset="-122"/>
            </a:endParaRPr>
          </a:p>
        </p:txBody>
      </p:sp>
      <p:sp>
        <p:nvSpPr>
          <p:cNvPr id="69" name="Line 387"/>
          <p:cNvSpPr>
            <a:spLocks noChangeShapeType="1"/>
          </p:cNvSpPr>
          <p:nvPr/>
        </p:nvSpPr>
        <p:spPr bwMode="auto">
          <a:xfrm>
            <a:off x="4139952" y="4221088"/>
            <a:ext cx="0" cy="1152128"/>
          </a:xfrm>
          <a:prstGeom prst="line">
            <a:avLst/>
          </a:prstGeom>
          <a:noFill/>
          <a:ln w="123825">
            <a:solidFill>
              <a:srgbClr val="CC99FF"/>
            </a:solidFill>
            <a:round/>
            <a:headEnd/>
            <a:tailEnd type="triangle" w="sm" len="sm"/>
          </a:ln>
        </p:spPr>
        <p:txBody>
          <a:bodyPr/>
          <a:lstStyle/>
          <a:p>
            <a:endParaRPr lang="zh-CN" altLang="en-US"/>
          </a:p>
        </p:txBody>
      </p:sp>
      <p:sp>
        <p:nvSpPr>
          <p:cNvPr id="80" name="テキスト ボックス 87"/>
          <p:cNvSpPr txBox="1">
            <a:spLocks noChangeArrowheads="1"/>
          </p:cNvSpPr>
          <p:nvPr/>
        </p:nvSpPr>
        <p:spPr bwMode="auto">
          <a:xfrm>
            <a:off x="2627784" y="4437112"/>
            <a:ext cx="902811" cy="307777"/>
          </a:xfrm>
          <a:prstGeom prst="rect">
            <a:avLst/>
          </a:prstGeom>
          <a:noFill/>
          <a:ln w="9525">
            <a:noFill/>
            <a:miter lim="800000"/>
            <a:headEnd/>
            <a:tailEnd/>
          </a:ln>
        </p:spPr>
        <p:txBody>
          <a:bodyPr wrap="none">
            <a:spAutoFit/>
          </a:bodyPr>
          <a:lstStyle/>
          <a:p>
            <a:r>
              <a:rPr kumimoji="1" lang="zh-CN" altLang="en-US" sz="1400" b="1" dirty="0" smtClean="0">
                <a:solidFill>
                  <a:srgbClr val="CC6600"/>
                </a:solidFill>
                <a:latin typeface="微软雅黑" pitchFamily="34" charset="-122"/>
                <a:ea typeface="微软雅黑" pitchFamily="34" charset="-122"/>
              </a:rPr>
              <a:t>护理记录</a:t>
            </a:r>
            <a:endParaRPr kumimoji="1" lang="ja-JP" altLang="en-US" sz="1400" b="1" dirty="0">
              <a:solidFill>
                <a:srgbClr val="CC6600"/>
              </a:solidFill>
              <a:latin typeface="微软雅黑" pitchFamily="34" charset="-122"/>
              <a:ea typeface="微软雅黑" pitchFamily="34" charset="-122"/>
            </a:endParaRPr>
          </a:p>
        </p:txBody>
      </p:sp>
      <p:sp>
        <p:nvSpPr>
          <p:cNvPr id="81" name="テキスト ボックス 87"/>
          <p:cNvSpPr txBox="1">
            <a:spLocks noChangeArrowheads="1"/>
          </p:cNvSpPr>
          <p:nvPr/>
        </p:nvSpPr>
        <p:spPr bwMode="auto">
          <a:xfrm>
            <a:off x="2627784" y="4797152"/>
            <a:ext cx="902811" cy="307777"/>
          </a:xfrm>
          <a:prstGeom prst="rect">
            <a:avLst/>
          </a:prstGeom>
          <a:noFill/>
          <a:ln w="9525">
            <a:noFill/>
            <a:miter lim="800000"/>
            <a:headEnd/>
            <a:tailEnd/>
          </a:ln>
        </p:spPr>
        <p:txBody>
          <a:bodyPr wrap="none">
            <a:spAutoFit/>
          </a:bodyPr>
          <a:lstStyle/>
          <a:p>
            <a:r>
              <a:rPr kumimoji="1" lang="zh-CN" altLang="en-US" sz="1400" b="1" dirty="0" smtClean="0">
                <a:solidFill>
                  <a:srgbClr val="CC6600"/>
                </a:solidFill>
                <a:latin typeface="微软雅黑" pitchFamily="34" charset="-122"/>
                <a:ea typeface="微软雅黑" pitchFamily="34" charset="-122"/>
              </a:rPr>
              <a:t>检验报告</a:t>
            </a:r>
            <a:endParaRPr kumimoji="1" lang="ja-JP" altLang="en-US" sz="1400" b="1" dirty="0">
              <a:solidFill>
                <a:srgbClr val="CC6600"/>
              </a:solidFill>
              <a:latin typeface="微软雅黑" pitchFamily="34" charset="-122"/>
              <a:ea typeface="微软雅黑" pitchFamily="34" charset="-122"/>
            </a:endParaRPr>
          </a:p>
        </p:txBody>
      </p:sp>
      <p:sp>
        <p:nvSpPr>
          <p:cNvPr id="87" name="角丸四角形 173"/>
          <p:cNvSpPr/>
          <p:nvPr/>
        </p:nvSpPr>
        <p:spPr bwMode="auto">
          <a:xfrm>
            <a:off x="3419872" y="2296105"/>
            <a:ext cx="1368152" cy="484823"/>
          </a:xfrm>
          <a:prstGeom prst="roundRect">
            <a:avLst/>
          </a:prstGeom>
          <a:solidFill>
            <a:srgbClr val="0066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eaLnBrk="1" hangingPunct="1">
              <a:defRPr/>
            </a:pPr>
            <a:r>
              <a:rPr lang="zh-CN" altLang="en-US" sz="1400" b="1" u="sng" dirty="0" smtClean="0">
                <a:solidFill>
                  <a:srgbClr val="FFFF00"/>
                </a:solidFill>
                <a:latin typeface="微软雅黑" pitchFamily="34" charset="-122"/>
                <a:ea typeface="微软雅黑" pitchFamily="34" charset="-122"/>
              </a:rPr>
              <a:t>消息路由</a:t>
            </a:r>
            <a:endParaRPr lang="en-US" altLang="ja-JP" sz="1400" b="1" u="sng" dirty="0">
              <a:solidFill>
                <a:srgbClr val="FFFF00"/>
              </a:solidFill>
              <a:latin typeface="微软雅黑" pitchFamily="34" charset="-122"/>
              <a:ea typeface="微软雅黑" pitchFamily="34" charset="-122"/>
            </a:endParaRPr>
          </a:p>
        </p:txBody>
      </p:sp>
      <p:sp>
        <p:nvSpPr>
          <p:cNvPr id="88" name="Line 387"/>
          <p:cNvSpPr>
            <a:spLocks noChangeShapeType="1"/>
          </p:cNvSpPr>
          <p:nvPr/>
        </p:nvSpPr>
        <p:spPr bwMode="auto">
          <a:xfrm>
            <a:off x="2267744" y="2564904"/>
            <a:ext cx="1008112" cy="0"/>
          </a:xfrm>
          <a:prstGeom prst="line">
            <a:avLst/>
          </a:prstGeom>
          <a:noFill/>
          <a:ln w="123825">
            <a:solidFill>
              <a:schemeClr val="tx2">
                <a:lumMod val="60000"/>
                <a:lumOff val="40000"/>
              </a:schemeClr>
            </a:solidFill>
            <a:round/>
            <a:headEnd/>
            <a:tailEnd type="triangle" w="sm" len="sm"/>
          </a:ln>
        </p:spPr>
        <p:txBody>
          <a:bodyPr/>
          <a:lstStyle/>
          <a:p>
            <a:endParaRPr lang="zh-CN" altLang="en-US"/>
          </a:p>
        </p:txBody>
      </p:sp>
      <p:sp>
        <p:nvSpPr>
          <p:cNvPr id="89" name="Line 387"/>
          <p:cNvSpPr>
            <a:spLocks noChangeShapeType="1"/>
          </p:cNvSpPr>
          <p:nvPr/>
        </p:nvSpPr>
        <p:spPr bwMode="auto">
          <a:xfrm>
            <a:off x="2267744" y="3429000"/>
            <a:ext cx="1008112" cy="0"/>
          </a:xfrm>
          <a:prstGeom prst="line">
            <a:avLst/>
          </a:prstGeom>
          <a:noFill/>
          <a:ln w="123825">
            <a:solidFill>
              <a:schemeClr val="tx2">
                <a:lumMod val="60000"/>
                <a:lumOff val="40000"/>
              </a:schemeClr>
            </a:solidFill>
            <a:round/>
            <a:headEnd/>
            <a:tailEnd type="triangle" w="sm" len="sm"/>
          </a:ln>
        </p:spPr>
        <p:txBody>
          <a:bodyPr/>
          <a:lstStyle/>
          <a:p>
            <a:endParaRPr lang="zh-CN" altLang="en-US"/>
          </a:p>
        </p:txBody>
      </p:sp>
      <p:sp>
        <p:nvSpPr>
          <p:cNvPr id="36" name="角丸四角形 218"/>
          <p:cNvSpPr/>
          <p:nvPr/>
        </p:nvSpPr>
        <p:spPr bwMode="auto">
          <a:xfrm>
            <a:off x="7092280" y="2276872"/>
            <a:ext cx="1440160" cy="432048"/>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a:defRPr/>
            </a:pPr>
            <a:r>
              <a:rPr lang="ja-JP" altLang="en-US" sz="1400" b="1" u="sng" dirty="0" smtClean="0">
                <a:solidFill>
                  <a:srgbClr val="FFFF00"/>
                </a:solidFill>
                <a:latin typeface="微软雅黑" pitchFamily="34" charset="-122"/>
                <a:ea typeface="微软雅黑" pitchFamily="34" charset="-122"/>
              </a:rPr>
              <a:t>感染事件</a:t>
            </a:r>
            <a:endParaRPr kumimoji="1" lang="ja-JP" altLang="en-US" sz="1400" b="1" u="sng" dirty="0">
              <a:solidFill>
                <a:srgbClr val="FFFF00"/>
              </a:solidFill>
              <a:latin typeface="微软雅黑" pitchFamily="34" charset="-122"/>
              <a:ea typeface="微软雅黑" pitchFamily="34" charset="-122"/>
            </a:endParaRPr>
          </a:p>
        </p:txBody>
      </p:sp>
      <p:sp>
        <p:nvSpPr>
          <p:cNvPr id="38" name="角丸四角形 218"/>
          <p:cNvSpPr/>
          <p:nvPr/>
        </p:nvSpPr>
        <p:spPr bwMode="auto">
          <a:xfrm>
            <a:off x="7092280" y="2924944"/>
            <a:ext cx="1440160" cy="432048"/>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a:defRPr/>
            </a:pPr>
            <a:r>
              <a:rPr lang="ja-JP" altLang="en-US" sz="1400" b="1" u="sng" dirty="0" smtClean="0">
                <a:solidFill>
                  <a:srgbClr val="FFFF00"/>
                </a:solidFill>
                <a:latin typeface="微软雅黑" pitchFamily="34" charset="-122"/>
                <a:ea typeface="微软雅黑" pitchFamily="34" charset="-122"/>
              </a:rPr>
              <a:t>病例调查</a:t>
            </a:r>
            <a:endParaRPr kumimoji="1" lang="ja-JP" altLang="en-US" sz="1400" b="1" u="sng" dirty="0">
              <a:solidFill>
                <a:srgbClr val="FFFF00"/>
              </a:solidFill>
              <a:latin typeface="微软雅黑" pitchFamily="34" charset="-122"/>
              <a:ea typeface="微软雅黑" pitchFamily="34" charset="-122"/>
            </a:endParaRPr>
          </a:p>
        </p:txBody>
      </p:sp>
      <p:sp>
        <p:nvSpPr>
          <p:cNvPr id="40" name="角丸四角形 218"/>
          <p:cNvSpPr/>
          <p:nvPr/>
        </p:nvSpPr>
        <p:spPr bwMode="auto">
          <a:xfrm>
            <a:off x="5796136" y="3573016"/>
            <a:ext cx="2520280" cy="432048"/>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a:defRPr/>
            </a:pPr>
            <a:r>
              <a:rPr lang="zh-CN" altLang="en-US" sz="1400" b="1" u="sng" dirty="0" smtClean="0">
                <a:solidFill>
                  <a:srgbClr val="FFFF00"/>
                </a:solidFill>
                <a:latin typeface="微软雅黑" pitchFamily="34" charset="-122"/>
                <a:ea typeface="微软雅黑" pitchFamily="34" charset="-122"/>
              </a:rPr>
              <a:t>消毒</a:t>
            </a:r>
            <a:r>
              <a:rPr lang="en-US" altLang="zh-CN" sz="1400" b="1" u="sng" dirty="0" smtClean="0">
                <a:solidFill>
                  <a:srgbClr val="FFFF00"/>
                </a:solidFill>
                <a:latin typeface="微软雅黑" pitchFamily="34" charset="-122"/>
                <a:ea typeface="微软雅黑" pitchFamily="34" charset="-122"/>
              </a:rPr>
              <a:t>&amp;</a:t>
            </a:r>
            <a:r>
              <a:rPr lang="zh-CN" altLang="en-US" sz="1400" b="1" u="sng" dirty="0" smtClean="0">
                <a:solidFill>
                  <a:srgbClr val="FFFF00"/>
                </a:solidFill>
                <a:latin typeface="微软雅黑" pitchFamily="34" charset="-122"/>
                <a:ea typeface="微软雅黑" pitchFamily="34" charset="-122"/>
              </a:rPr>
              <a:t>灭菌效果监测</a:t>
            </a:r>
            <a:endParaRPr kumimoji="1" lang="ja-JP" altLang="en-US" sz="1400" b="1" u="sng" dirty="0">
              <a:solidFill>
                <a:srgbClr val="FFFF00"/>
              </a:solidFill>
              <a:latin typeface="微软雅黑" pitchFamily="34" charset="-122"/>
              <a:ea typeface="微软雅黑" pitchFamily="34" charset="-122"/>
            </a:endParaRPr>
          </a:p>
        </p:txBody>
      </p:sp>
      <p:sp>
        <p:nvSpPr>
          <p:cNvPr id="31" name="矩形 30"/>
          <p:cNvSpPr/>
          <p:nvPr/>
        </p:nvSpPr>
        <p:spPr>
          <a:xfrm>
            <a:off x="179512" y="274095"/>
            <a:ext cx="3605474"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案例三：院感预警</a:t>
            </a:r>
            <a:endParaRPr lang="zh-CN" altLang="en-US" sz="3200" dirty="0">
              <a:latin typeface="微软雅黑" panose="020B0503020204020204" pitchFamily="34" charset="-122"/>
              <a:ea typeface="微软雅黑" panose="020B0503020204020204" pitchFamily="34" charset="-122"/>
              <a:cs typeface="BrowalliaUPC" panose="020B0604020202020204" pitchFamily="34" charset="-34"/>
            </a:endParaRPr>
          </a:p>
        </p:txBody>
      </p:sp>
      <p:sp>
        <p:nvSpPr>
          <p:cNvPr id="2" name="直角上箭头 1"/>
          <p:cNvSpPr/>
          <p:nvPr/>
        </p:nvSpPr>
        <p:spPr bwMode="auto">
          <a:xfrm>
            <a:off x="5872953" y="4201343"/>
            <a:ext cx="1363343" cy="1685221"/>
          </a:xfrm>
          <a:prstGeom prst="bentUpArrow">
            <a:avLst>
              <a:gd name="adj1" fmla="val 5988"/>
              <a:gd name="adj2" fmla="val 8784"/>
              <a:gd name="adj3" fmla="val 17819"/>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FrutigerNext LT Regular" pitchFamily="34" charset="0"/>
              <a:ea typeface="MS PGothic" pitchFamily="34" charset="-128"/>
            </a:endParaRPr>
          </a:p>
        </p:txBody>
      </p:sp>
    </p:spTree>
    <p:extLst>
      <p:ext uri="{BB962C8B-B14F-4D97-AF65-F5344CB8AC3E}">
        <p14:creationId xmlns:p14="http://schemas.microsoft.com/office/powerpoint/2010/main" val="234157081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338042" y="836712"/>
            <a:ext cx="7772400" cy="864096"/>
          </a:xfrm>
          <a:prstGeom prst="rect">
            <a:avLst/>
          </a:prstGeom>
        </p:spPr>
        <p:txBody>
          <a:bodyPr anchor="ctr">
            <a:normAutofit/>
          </a:bodyPr>
          <a:lstStyle>
            <a:defPPr>
              <a:defRPr lang="en-US"/>
            </a:defPPr>
            <a:lvl1pPr algn="l" rtl="0" fontAlgn="base">
              <a:spcBef>
                <a:spcPct val="0"/>
              </a:spcBef>
              <a:spcAft>
                <a:spcPct val="0"/>
              </a:spcAft>
              <a:defRPr sz="1400" kern="1200">
                <a:solidFill>
                  <a:schemeClr val="bg1"/>
                </a:solidFill>
                <a:latin typeface="FrutigerNext LT Regular"/>
                <a:ea typeface="宋体" pitchFamily="2" charset="-122"/>
                <a:cs typeface="+mn-cs"/>
              </a:defRPr>
            </a:lvl1pPr>
            <a:lvl2pPr marL="457200" algn="l" rtl="0" fontAlgn="base">
              <a:spcBef>
                <a:spcPct val="0"/>
              </a:spcBef>
              <a:spcAft>
                <a:spcPct val="0"/>
              </a:spcAft>
              <a:defRPr sz="1400" kern="1200">
                <a:solidFill>
                  <a:schemeClr val="bg1"/>
                </a:solidFill>
                <a:latin typeface="FrutigerNext LT Regular"/>
                <a:ea typeface="宋体" pitchFamily="2" charset="-122"/>
                <a:cs typeface="+mn-cs"/>
              </a:defRPr>
            </a:lvl2pPr>
            <a:lvl3pPr marL="914400" algn="l" rtl="0" fontAlgn="base">
              <a:spcBef>
                <a:spcPct val="0"/>
              </a:spcBef>
              <a:spcAft>
                <a:spcPct val="0"/>
              </a:spcAft>
              <a:defRPr sz="1400" kern="1200">
                <a:solidFill>
                  <a:schemeClr val="bg1"/>
                </a:solidFill>
                <a:latin typeface="FrutigerNext LT Regular"/>
                <a:ea typeface="宋体" pitchFamily="2" charset="-122"/>
                <a:cs typeface="+mn-cs"/>
              </a:defRPr>
            </a:lvl3pPr>
            <a:lvl4pPr marL="1371600" algn="l" rtl="0" fontAlgn="base">
              <a:spcBef>
                <a:spcPct val="0"/>
              </a:spcBef>
              <a:spcAft>
                <a:spcPct val="0"/>
              </a:spcAft>
              <a:defRPr sz="1400" kern="1200">
                <a:solidFill>
                  <a:schemeClr val="bg1"/>
                </a:solidFill>
                <a:latin typeface="FrutigerNext LT Regular"/>
                <a:ea typeface="宋体" pitchFamily="2" charset="-122"/>
                <a:cs typeface="+mn-cs"/>
              </a:defRPr>
            </a:lvl4pPr>
            <a:lvl5pPr marL="1828800" algn="l" rtl="0" fontAlgn="base">
              <a:spcBef>
                <a:spcPct val="0"/>
              </a:spcBef>
              <a:spcAft>
                <a:spcPct val="0"/>
              </a:spcAft>
              <a:defRPr sz="1400" kern="1200">
                <a:solidFill>
                  <a:schemeClr val="bg1"/>
                </a:solidFill>
                <a:latin typeface="FrutigerNext LT Regular"/>
                <a:ea typeface="宋体" pitchFamily="2" charset="-122"/>
                <a:cs typeface="+mn-cs"/>
              </a:defRPr>
            </a:lvl5pPr>
            <a:lvl6pPr marL="2286000" algn="l" defTabSz="914400" rtl="0" eaLnBrk="1" latinLnBrk="0" hangingPunct="1">
              <a:defRPr sz="1400" kern="1200">
                <a:solidFill>
                  <a:schemeClr val="bg1"/>
                </a:solidFill>
                <a:latin typeface="FrutigerNext LT Regular"/>
                <a:ea typeface="宋体" pitchFamily="2" charset="-122"/>
                <a:cs typeface="+mn-cs"/>
              </a:defRPr>
            </a:lvl6pPr>
            <a:lvl7pPr marL="2743200" algn="l" defTabSz="914400" rtl="0" eaLnBrk="1" latinLnBrk="0" hangingPunct="1">
              <a:defRPr sz="1400" kern="1200">
                <a:solidFill>
                  <a:schemeClr val="bg1"/>
                </a:solidFill>
                <a:latin typeface="FrutigerNext LT Regular"/>
                <a:ea typeface="宋体" pitchFamily="2" charset="-122"/>
                <a:cs typeface="+mn-cs"/>
              </a:defRPr>
            </a:lvl7pPr>
            <a:lvl8pPr marL="3200400" algn="l" defTabSz="914400" rtl="0" eaLnBrk="1" latinLnBrk="0" hangingPunct="1">
              <a:defRPr sz="1400" kern="1200">
                <a:solidFill>
                  <a:schemeClr val="bg1"/>
                </a:solidFill>
                <a:latin typeface="FrutigerNext LT Regular"/>
                <a:ea typeface="宋体" pitchFamily="2" charset="-122"/>
                <a:cs typeface="+mn-cs"/>
              </a:defRPr>
            </a:lvl8pPr>
            <a:lvl9pPr marL="3657600" algn="l" defTabSz="914400" rtl="0" eaLnBrk="1" latinLnBrk="0" hangingPunct="1">
              <a:defRPr sz="1400" kern="1200">
                <a:solidFill>
                  <a:schemeClr val="bg1"/>
                </a:solidFill>
                <a:latin typeface="FrutigerNext LT Regular"/>
                <a:ea typeface="宋体" pitchFamily="2" charset="-122"/>
                <a:cs typeface="+mn-cs"/>
              </a:defRPr>
            </a:lvl9pPr>
          </a:lstStyle>
          <a:p>
            <a:pPr eaLnBrk="1" fontAlgn="auto" hangingPunct="1">
              <a:spcAft>
                <a:spcPts val="0"/>
              </a:spcAft>
              <a:defRPr/>
            </a:pPr>
            <a:r>
              <a:rPr kumimoji="0" lang="zh-CN" altLang="en-US" sz="2000" dirty="0" smtClean="0">
                <a:solidFill>
                  <a:srgbClr val="000000"/>
                </a:solidFill>
                <a:latin typeface="微软雅黑" pitchFamily="34" charset="-122"/>
                <a:ea typeface="微软雅黑" pitchFamily="34" charset="-122"/>
              </a:rPr>
              <a:t>■系统流程</a:t>
            </a:r>
            <a:endParaRPr kumimoji="0" lang="zh-CN" altLang="en-US" sz="1800" dirty="0">
              <a:solidFill>
                <a:srgbClr val="FFFFFF">
                  <a:lumMod val="50000"/>
                </a:srgbClr>
              </a:solidFill>
              <a:latin typeface="微软雅黑" pitchFamily="34" charset="-122"/>
              <a:ea typeface="微软雅黑" pitchFamily="34" charset="-122"/>
            </a:endParaRPr>
          </a:p>
        </p:txBody>
      </p:sp>
      <p:sp>
        <p:nvSpPr>
          <p:cNvPr id="5" name="AutoShape 384"/>
          <p:cNvSpPr>
            <a:spLocks noChangeArrowheads="1"/>
          </p:cNvSpPr>
          <p:nvPr/>
        </p:nvSpPr>
        <p:spPr bwMode="auto">
          <a:xfrm>
            <a:off x="35496" y="1758863"/>
            <a:ext cx="1728192" cy="2606225"/>
          </a:xfrm>
          <a:prstGeom prst="roundRect">
            <a:avLst>
              <a:gd name="adj" fmla="val 6935"/>
            </a:avLst>
          </a:prstGeom>
          <a:solidFill>
            <a:srgbClr val="CCFF99"/>
          </a:solidFill>
          <a:ln w="9525">
            <a:noFill/>
            <a:round/>
            <a:headEnd/>
            <a:tailEnd/>
          </a:ln>
          <a:effectLst>
            <a:outerShdw blurRad="190500" dist="228600" dir="2700000" algn="ctr">
              <a:srgbClr val="000000">
                <a:alpha val="30000"/>
              </a:srgbClr>
            </a:outerShdw>
          </a:effectLst>
          <a:scene3d>
            <a:camera prst="orthographicFront">
              <a:rot lat="0" lon="0" rev="0"/>
            </a:camera>
            <a:lightRig rig="threePt" dir="t"/>
          </a:scene3d>
          <a:sp3d prstMaterial="matte">
            <a:bevelT w="127000" h="63500"/>
          </a:sp3d>
        </p:spPr>
        <p:txBody>
          <a:bodyPr wrap="none" anchor="ctr"/>
          <a:lstStyle/>
          <a:p>
            <a:pPr eaLnBrk="1" hangingPunct="1">
              <a:defRPr/>
            </a:pPr>
            <a:endParaRPr lang="ja-JP" altLang="en-US" sz="1000" b="1">
              <a:solidFill>
                <a:srgbClr val="000000"/>
              </a:solidFill>
              <a:latin typeface="微软雅黑" pitchFamily="34" charset="-122"/>
              <a:ea typeface="微软雅黑" pitchFamily="34" charset="-122"/>
            </a:endParaRPr>
          </a:p>
        </p:txBody>
      </p:sp>
      <p:sp>
        <p:nvSpPr>
          <p:cNvPr id="6" name="角丸四角形 167"/>
          <p:cNvSpPr/>
          <p:nvPr/>
        </p:nvSpPr>
        <p:spPr>
          <a:xfrm>
            <a:off x="2612708" y="1772816"/>
            <a:ext cx="6480720" cy="2592288"/>
          </a:xfrm>
          <a:prstGeom prst="roundRect">
            <a:avLst>
              <a:gd name="adj" fmla="val 6953"/>
            </a:avLst>
          </a:prstGeom>
          <a:solidFill>
            <a:schemeClr val="tx2">
              <a:lumMod val="40000"/>
              <a:lumOff val="60000"/>
            </a:schemeClr>
          </a:solidFill>
          <a:ln>
            <a:noFill/>
          </a:ln>
          <a:effectLst>
            <a:outerShdw blurRad="330200" dist="2159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sz="1800">
              <a:solidFill>
                <a:srgbClr val="FFFFFF"/>
              </a:solidFill>
              <a:latin typeface="微软雅黑" pitchFamily="34" charset="-122"/>
              <a:ea typeface="微软雅黑" pitchFamily="34" charset="-122"/>
            </a:endParaRPr>
          </a:p>
        </p:txBody>
      </p:sp>
      <p:sp>
        <p:nvSpPr>
          <p:cNvPr id="9" name="Oval 18"/>
          <p:cNvSpPr>
            <a:spLocks noChangeArrowheads="1"/>
          </p:cNvSpPr>
          <p:nvPr/>
        </p:nvSpPr>
        <p:spPr bwMode="auto">
          <a:xfrm>
            <a:off x="3275856" y="5013176"/>
            <a:ext cx="4968552" cy="1008112"/>
          </a:xfrm>
          <a:prstGeom prst="ellipse">
            <a:avLst/>
          </a:prstGeom>
          <a:gradFill rotWithShape="1">
            <a:gsLst>
              <a:gs pos="0">
                <a:srgbClr val="FFFFFF"/>
              </a:gs>
              <a:gs pos="100000">
                <a:srgbClr val="FF7C80"/>
              </a:gs>
            </a:gsLst>
            <a:path path="shape">
              <a:fillToRect l="50000" t="50000" r="50000" b="50000"/>
            </a:path>
          </a:gradFill>
          <a:ln w="9525">
            <a:round/>
            <a:headEnd/>
            <a:tailEnd/>
          </a:ln>
          <a:scene3d>
            <a:camera prst="legacyPerspectiveBottom">
              <a:rot lat="19499990" lon="0" rev="0"/>
            </a:camera>
            <a:lightRig rig="legacyFlat3" dir="t"/>
          </a:scene3d>
          <a:sp3d extrusionH="354000" prstMaterial="legacyMatte">
            <a:bevelT w="13500" h="13500" prst="angle"/>
            <a:bevelB w="13500" h="13500" prst="angle"/>
            <a:extrusionClr>
              <a:srgbClr val="FF7C80"/>
            </a:extrusionClr>
          </a:sp3d>
        </p:spPr>
        <p:txBody>
          <a:bodyPr wrap="none" anchor="ctr">
            <a:flatTx/>
          </a:bodyPr>
          <a:lstStyle/>
          <a:p>
            <a:endParaRPr kumimoji="1" lang="zh-CN" altLang="zh-CN" b="1">
              <a:solidFill>
                <a:srgbClr val="000000"/>
              </a:solidFill>
              <a:latin typeface="微软雅黑" pitchFamily="34" charset="-122"/>
              <a:ea typeface="微软雅黑" pitchFamily="34" charset="-122"/>
            </a:endParaRPr>
          </a:p>
        </p:txBody>
      </p:sp>
      <p:sp>
        <p:nvSpPr>
          <p:cNvPr id="11" name="テキスト ボックス 94"/>
          <p:cNvSpPr txBox="1">
            <a:spLocks noChangeArrowheads="1"/>
          </p:cNvSpPr>
          <p:nvPr/>
        </p:nvSpPr>
        <p:spPr bwMode="auto">
          <a:xfrm>
            <a:off x="-36512" y="1772816"/>
            <a:ext cx="1282723" cy="369332"/>
          </a:xfrm>
          <a:prstGeom prst="rect">
            <a:avLst/>
          </a:prstGeom>
          <a:noFill/>
          <a:ln w="9525">
            <a:noFill/>
            <a:miter lim="800000"/>
            <a:headEnd/>
            <a:tailEnd/>
          </a:ln>
        </p:spPr>
        <p:txBody>
          <a:bodyPr wrap="none">
            <a:spAutoFit/>
          </a:bodyPr>
          <a:lstStyle/>
          <a:p>
            <a:r>
              <a:rPr kumimoji="1" lang="en-US" altLang="zh-CN" sz="1800" b="1" i="1" u="sng" dirty="0" smtClean="0">
                <a:solidFill>
                  <a:srgbClr val="009900"/>
                </a:solidFill>
                <a:latin typeface="微软雅黑" pitchFamily="34" charset="-122"/>
                <a:ea typeface="微软雅黑" pitchFamily="34" charset="-122"/>
              </a:rPr>
              <a:t>HIS</a:t>
            </a:r>
            <a:r>
              <a:rPr kumimoji="1" lang="zh-CN" altLang="en-US" sz="1800" b="1" i="1" u="sng" dirty="0" smtClean="0">
                <a:solidFill>
                  <a:srgbClr val="009900"/>
                </a:solidFill>
                <a:latin typeface="微软雅黑" pitchFamily="34" charset="-122"/>
                <a:ea typeface="微软雅黑" pitchFamily="34" charset="-122"/>
              </a:rPr>
              <a:t>医生站</a:t>
            </a:r>
            <a:endParaRPr kumimoji="1" lang="en-US" altLang="ja-JP" sz="1800" b="1" i="1" u="sng" dirty="0">
              <a:solidFill>
                <a:srgbClr val="009900"/>
              </a:solidFill>
              <a:latin typeface="微软雅黑" pitchFamily="34" charset="-122"/>
              <a:ea typeface="微软雅黑" pitchFamily="34" charset="-122"/>
            </a:endParaRPr>
          </a:p>
        </p:txBody>
      </p:sp>
      <p:sp>
        <p:nvSpPr>
          <p:cNvPr id="12" name="角丸四角形 169"/>
          <p:cNvSpPr/>
          <p:nvPr/>
        </p:nvSpPr>
        <p:spPr bwMode="auto">
          <a:xfrm>
            <a:off x="165560" y="2451040"/>
            <a:ext cx="1368152" cy="432048"/>
          </a:xfrm>
          <a:prstGeom prst="roundRect">
            <a:avLst/>
          </a:prstGeom>
          <a:solidFill>
            <a:srgbClr val="FF7C8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a:defRPr/>
            </a:pPr>
            <a:r>
              <a:rPr kumimoji="1" lang="zh-CN" altLang="en-US" sz="1400" b="1" u="sng" dirty="0" smtClean="0">
                <a:solidFill>
                  <a:srgbClr val="FFFF00"/>
                </a:solidFill>
                <a:latin typeface="微软雅黑" pitchFamily="34" charset="-122"/>
                <a:ea typeface="微软雅黑" pitchFamily="34" charset="-122"/>
              </a:rPr>
              <a:t>门诊医生站</a:t>
            </a:r>
            <a:endParaRPr kumimoji="1" lang="en-US" altLang="ja-JP" sz="1400" b="1" u="sng" dirty="0">
              <a:solidFill>
                <a:srgbClr val="FFFF00"/>
              </a:solidFill>
              <a:latin typeface="微软雅黑" pitchFamily="34" charset="-122"/>
              <a:ea typeface="微软雅黑" pitchFamily="34" charset="-122"/>
            </a:endParaRPr>
          </a:p>
        </p:txBody>
      </p:sp>
      <p:sp>
        <p:nvSpPr>
          <p:cNvPr id="13" name="角丸四角形 169"/>
          <p:cNvSpPr/>
          <p:nvPr/>
        </p:nvSpPr>
        <p:spPr bwMode="auto">
          <a:xfrm>
            <a:off x="193464" y="3315136"/>
            <a:ext cx="1325172" cy="432048"/>
          </a:xfrm>
          <a:prstGeom prst="roundRect">
            <a:avLst/>
          </a:prstGeom>
          <a:solidFill>
            <a:srgbClr val="FF7C8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a:defRPr/>
            </a:pPr>
            <a:r>
              <a:rPr kumimoji="1" lang="zh-CN" altLang="en-US" sz="1400" b="1" u="sng" dirty="0" smtClean="0">
                <a:solidFill>
                  <a:srgbClr val="FFFF00"/>
                </a:solidFill>
                <a:latin typeface="微软雅黑" pitchFamily="34" charset="-122"/>
                <a:ea typeface="微软雅黑" pitchFamily="34" charset="-122"/>
              </a:rPr>
              <a:t>住院医生站</a:t>
            </a:r>
            <a:endParaRPr kumimoji="1" lang="en-US" altLang="ja-JP" sz="1400" b="1" u="sng" dirty="0">
              <a:solidFill>
                <a:srgbClr val="FFFF00"/>
              </a:solidFill>
              <a:latin typeface="微软雅黑" pitchFamily="34" charset="-122"/>
              <a:ea typeface="微软雅黑" pitchFamily="34" charset="-122"/>
            </a:endParaRPr>
          </a:p>
        </p:txBody>
      </p:sp>
      <p:sp>
        <p:nvSpPr>
          <p:cNvPr id="14" name="Text Box 25"/>
          <p:cNvSpPr txBox="1">
            <a:spLocks noChangeArrowheads="1"/>
          </p:cNvSpPr>
          <p:nvPr/>
        </p:nvSpPr>
        <p:spPr bwMode="auto">
          <a:xfrm>
            <a:off x="4788024" y="5301208"/>
            <a:ext cx="1728192" cy="369332"/>
          </a:xfrm>
          <a:prstGeom prst="rect">
            <a:avLst/>
          </a:prstGeom>
          <a:noFill/>
          <a:ln w="9525">
            <a:noFill/>
            <a:miter lim="800000"/>
            <a:headEnd/>
            <a:tailEnd/>
          </a:ln>
        </p:spPr>
        <p:txBody>
          <a:bodyPr wrap="square">
            <a:spAutoFit/>
          </a:bodyPr>
          <a:lstStyle/>
          <a:p>
            <a:r>
              <a:rPr kumimoji="1" lang="zh-CN" altLang="en-US" sz="1800" b="1" i="1" u="sng" dirty="0" smtClean="0">
                <a:solidFill>
                  <a:srgbClr val="FF0000"/>
                </a:solidFill>
                <a:latin typeface="微软雅黑" pitchFamily="34" charset="-122"/>
                <a:ea typeface="微软雅黑" pitchFamily="34" charset="-122"/>
              </a:rPr>
              <a:t>临床数据中心</a:t>
            </a:r>
            <a:endParaRPr kumimoji="1" lang="en-US" altLang="ja-JP" sz="1800" b="1" i="1" u="sng" dirty="0">
              <a:solidFill>
                <a:srgbClr val="FF0000"/>
              </a:solidFill>
              <a:latin typeface="微软雅黑" pitchFamily="34" charset="-122"/>
              <a:ea typeface="微软雅黑" pitchFamily="34" charset="-122"/>
            </a:endParaRPr>
          </a:p>
        </p:txBody>
      </p:sp>
      <p:sp>
        <p:nvSpPr>
          <p:cNvPr id="15" name="左右矢印 109"/>
          <p:cNvSpPr/>
          <p:nvPr/>
        </p:nvSpPr>
        <p:spPr bwMode="auto">
          <a:xfrm>
            <a:off x="1763688" y="2924944"/>
            <a:ext cx="792088" cy="360040"/>
          </a:xfrm>
          <a:prstGeom prst="leftRightArrow">
            <a:avLst/>
          </a:prstGeom>
          <a:solidFill>
            <a:srgbClr val="0070C0"/>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sz="1800">
              <a:solidFill>
                <a:srgbClr val="FFFFFF"/>
              </a:solidFill>
              <a:latin typeface="微软雅黑" pitchFamily="34" charset="-122"/>
              <a:ea typeface="微软雅黑" pitchFamily="34" charset="-122"/>
            </a:endParaRPr>
          </a:p>
        </p:txBody>
      </p:sp>
      <p:sp>
        <p:nvSpPr>
          <p:cNvPr id="24" name="テキスト ボックス 100"/>
          <p:cNvSpPr txBox="1">
            <a:spLocks noChangeArrowheads="1"/>
          </p:cNvSpPr>
          <p:nvPr/>
        </p:nvSpPr>
        <p:spPr bwMode="auto">
          <a:xfrm>
            <a:off x="2771800" y="1846565"/>
            <a:ext cx="3185487" cy="646331"/>
          </a:xfrm>
          <a:prstGeom prst="rect">
            <a:avLst/>
          </a:prstGeom>
          <a:noFill/>
          <a:ln w="9525">
            <a:noFill/>
            <a:miter lim="800000"/>
            <a:headEnd/>
            <a:tailEnd/>
          </a:ln>
        </p:spPr>
        <p:txBody>
          <a:bodyPr wrap="none">
            <a:spAutoFit/>
          </a:bodyPr>
          <a:lstStyle/>
          <a:p>
            <a:pPr eaLnBrk="1" hangingPunct="1"/>
            <a:r>
              <a:rPr lang="zh-CN" altLang="en-US" sz="1800" b="1" i="1" u="sng" dirty="0" smtClean="0">
                <a:solidFill>
                  <a:srgbClr val="0000FF"/>
                </a:solidFill>
                <a:latin typeface="微软雅黑" pitchFamily="34" charset="-122"/>
                <a:ea typeface="微软雅黑" pitchFamily="34" charset="-122"/>
              </a:rPr>
              <a:t>糖尿病临床诊疗决策支持系统</a:t>
            </a:r>
            <a:endParaRPr lang="ja-JP" altLang="en-US" sz="1800" b="1" i="1" u="sng" dirty="0" smtClean="0">
              <a:solidFill>
                <a:srgbClr val="0000FF"/>
              </a:solidFill>
              <a:latin typeface="微软雅黑" pitchFamily="34" charset="-122"/>
              <a:ea typeface="微软雅黑" pitchFamily="34" charset="-122"/>
            </a:endParaRPr>
          </a:p>
          <a:p>
            <a:pPr eaLnBrk="1" hangingPunct="1"/>
            <a:endParaRPr lang="en-US" altLang="ja-JP" sz="1800" b="1" i="1" u="sng" dirty="0">
              <a:solidFill>
                <a:srgbClr val="0000FF"/>
              </a:solidFill>
              <a:latin typeface="微软雅黑" pitchFamily="34" charset="-122"/>
              <a:ea typeface="微软雅黑" pitchFamily="34" charset="-122"/>
            </a:endParaRPr>
          </a:p>
        </p:txBody>
      </p:sp>
      <p:sp>
        <p:nvSpPr>
          <p:cNvPr id="32" name="角丸四角形 173"/>
          <p:cNvSpPr/>
          <p:nvPr/>
        </p:nvSpPr>
        <p:spPr bwMode="auto">
          <a:xfrm>
            <a:off x="2627222" y="3429000"/>
            <a:ext cx="1008112" cy="484823"/>
          </a:xfrm>
          <a:prstGeom prst="roundRect">
            <a:avLst/>
          </a:prstGeom>
          <a:solidFill>
            <a:srgbClr val="0066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eaLnBrk="1" hangingPunct="1">
              <a:defRPr/>
            </a:pPr>
            <a:r>
              <a:rPr lang="zh-CN" altLang="en-US" sz="1400" b="1" u="sng" dirty="0" smtClean="0">
                <a:solidFill>
                  <a:srgbClr val="FFFF00"/>
                </a:solidFill>
                <a:latin typeface="微软雅黑" pitchFamily="34" charset="-122"/>
                <a:ea typeface="微软雅黑" pitchFamily="34" charset="-122"/>
              </a:rPr>
              <a:t>降糖诊疗</a:t>
            </a:r>
            <a:endParaRPr lang="en-US" altLang="ja-JP" sz="1400" b="1" u="sng" dirty="0">
              <a:solidFill>
                <a:srgbClr val="FFFF00"/>
              </a:solidFill>
              <a:latin typeface="微软雅黑" pitchFamily="34" charset="-122"/>
              <a:ea typeface="微软雅黑" pitchFamily="34" charset="-122"/>
            </a:endParaRPr>
          </a:p>
        </p:txBody>
      </p:sp>
      <p:sp>
        <p:nvSpPr>
          <p:cNvPr id="39" name="圆角矩形 38"/>
          <p:cNvSpPr/>
          <p:nvPr/>
        </p:nvSpPr>
        <p:spPr bwMode="auto">
          <a:xfrm>
            <a:off x="2870588" y="2348880"/>
            <a:ext cx="1296144" cy="576064"/>
          </a:xfrm>
          <a:prstGeom prst="roundRect">
            <a:avLst/>
          </a:prstGeom>
          <a:solidFill>
            <a:srgbClr val="FFCC66"/>
          </a:solidFill>
          <a:ln>
            <a:noFill/>
          </a:ln>
          <a:effectLst>
            <a:outerShdw blurRad="241300" dist="2159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smtClean="0">
                <a:solidFill>
                  <a:srgbClr val="FF0000"/>
                </a:solidFill>
                <a:latin typeface="微软雅黑" pitchFamily="34" charset="-122"/>
                <a:ea typeface="微软雅黑" pitchFamily="34" charset="-122"/>
              </a:rPr>
              <a:t>分析并发症</a:t>
            </a:r>
          </a:p>
        </p:txBody>
      </p:sp>
      <p:sp>
        <p:nvSpPr>
          <p:cNvPr id="40" name="圆角矩形 39"/>
          <p:cNvSpPr/>
          <p:nvPr/>
        </p:nvSpPr>
        <p:spPr bwMode="auto">
          <a:xfrm>
            <a:off x="4556924" y="2348880"/>
            <a:ext cx="1800200" cy="576064"/>
          </a:xfrm>
          <a:prstGeom prst="roundRect">
            <a:avLst/>
          </a:prstGeom>
          <a:solidFill>
            <a:srgbClr val="FFCC66"/>
          </a:solidFill>
          <a:ln>
            <a:noFill/>
          </a:ln>
          <a:effectLst>
            <a:outerShdw blurRad="241300" dist="2159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smtClean="0">
                <a:solidFill>
                  <a:srgbClr val="FF0000"/>
                </a:solidFill>
                <a:latin typeface="微软雅黑" pitchFamily="34" charset="-122"/>
                <a:ea typeface="微软雅黑" pitchFamily="34" charset="-122"/>
              </a:rPr>
              <a:t>历史药品、检查、检验医嘱参考</a:t>
            </a:r>
          </a:p>
        </p:txBody>
      </p:sp>
      <p:sp>
        <p:nvSpPr>
          <p:cNvPr id="41" name="圆角矩形 40"/>
          <p:cNvSpPr/>
          <p:nvPr/>
        </p:nvSpPr>
        <p:spPr bwMode="auto">
          <a:xfrm>
            <a:off x="6744506" y="2348880"/>
            <a:ext cx="2088232" cy="576064"/>
          </a:xfrm>
          <a:prstGeom prst="roundRect">
            <a:avLst/>
          </a:prstGeom>
          <a:solidFill>
            <a:srgbClr val="FFCC66"/>
          </a:solidFill>
          <a:ln>
            <a:noFill/>
          </a:ln>
          <a:effectLst>
            <a:outerShdw blurRad="241300" dist="2159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smtClean="0">
                <a:solidFill>
                  <a:srgbClr val="FF0000"/>
                </a:solidFill>
                <a:latin typeface="微软雅黑" pitchFamily="34" charset="-122"/>
                <a:ea typeface="微软雅黑" pitchFamily="34" charset="-122"/>
              </a:rPr>
              <a:t>根据知识库开立药品、检查、检验医嘱</a:t>
            </a:r>
          </a:p>
        </p:txBody>
      </p:sp>
      <p:sp>
        <p:nvSpPr>
          <p:cNvPr id="42" name="Line 355"/>
          <p:cNvSpPr>
            <a:spLocks noChangeShapeType="1"/>
          </p:cNvSpPr>
          <p:nvPr/>
        </p:nvSpPr>
        <p:spPr bwMode="auto">
          <a:xfrm flipV="1">
            <a:off x="4182370" y="2636911"/>
            <a:ext cx="360040" cy="98"/>
          </a:xfrm>
          <a:prstGeom prst="line">
            <a:avLst/>
          </a:prstGeom>
          <a:noFill/>
          <a:ln w="101600">
            <a:solidFill>
              <a:schemeClr val="bg2">
                <a:lumMod val="25000"/>
              </a:schemeClr>
            </a:solidFill>
            <a:round/>
            <a:headEnd/>
            <a:tailEnd type="triangle" w="sm" len="sm"/>
          </a:ln>
        </p:spPr>
        <p:txBody>
          <a:bodyPr/>
          <a:lstStyle/>
          <a:p>
            <a:endParaRPr lang="zh-CN" altLang="en-US"/>
          </a:p>
        </p:txBody>
      </p:sp>
      <p:sp>
        <p:nvSpPr>
          <p:cNvPr id="44" name="Line 355"/>
          <p:cNvSpPr>
            <a:spLocks noChangeShapeType="1"/>
          </p:cNvSpPr>
          <p:nvPr/>
        </p:nvSpPr>
        <p:spPr bwMode="auto">
          <a:xfrm flipV="1">
            <a:off x="6357124" y="2636912"/>
            <a:ext cx="360040" cy="98"/>
          </a:xfrm>
          <a:prstGeom prst="line">
            <a:avLst/>
          </a:prstGeom>
          <a:noFill/>
          <a:ln w="101600">
            <a:solidFill>
              <a:schemeClr val="bg2">
                <a:lumMod val="25000"/>
              </a:schemeClr>
            </a:solidFill>
            <a:round/>
            <a:headEnd/>
            <a:tailEnd type="triangle" w="sm" len="sm"/>
          </a:ln>
        </p:spPr>
        <p:txBody>
          <a:bodyPr/>
          <a:lstStyle/>
          <a:p>
            <a:endParaRPr lang="zh-CN" altLang="en-US"/>
          </a:p>
        </p:txBody>
      </p:sp>
      <p:sp>
        <p:nvSpPr>
          <p:cNvPr id="45" name="角丸四角形 173"/>
          <p:cNvSpPr/>
          <p:nvPr/>
        </p:nvSpPr>
        <p:spPr bwMode="auto">
          <a:xfrm>
            <a:off x="3707342" y="3429000"/>
            <a:ext cx="1008112" cy="484823"/>
          </a:xfrm>
          <a:prstGeom prst="roundRect">
            <a:avLst/>
          </a:prstGeom>
          <a:solidFill>
            <a:srgbClr val="0066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eaLnBrk="1" hangingPunct="1">
              <a:defRPr/>
            </a:pPr>
            <a:r>
              <a:rPr lang="zh-CN" altLang="en-US" sz="1400" b="1" u="sng" dirty="0" smtClean="0">
                <a:solidFill>
                  <a:srgbClr val="FFFF00"/>
                </a:solidFill>
                <a:latin typeface="微软雅黑" pitchFamily="34" charset="-122"/>
                <a:ea typeface="微软雅黑" pitchFamily="34" charset="-122"/>
              </a:rPr>
              <a:t>降脂诊疗</a:t>
            </a:r>
            <a:endParaRPr lang="en-US" altLang="ja-JP" sz="1400" b="1" u="sng" dirty="0">
              <a:solidFill>
                <a:srgbClr val="FFFF00"/>
              </a:solidFill>
              <a:latin typeface="微软雅黑" pitchFamily="34" charset="-122"/>
              <a:ea typeface="微软雅黑" pitchFamily="34" charset="-122"/>
            </a:endParaRPr>
          </a:p>
        </p:txBody>
      </p:sp>
      <p:sp>
        <p:nvSpPr>
          <p:cNvPr id="46" name="角丸四角形 173"/>
          <p:cNvSpPr/>
          <p:nvPr/>
        </p:nvSpPr>
        <p:spPr bwMode="auto">
          <a:xfrm>
            <a:off x="4801414" y="3443514"/>
            <a:ext cx="1008112" cy="484823"/>
          </a:xfrm>
          <a:prstGeom prst="roundRect">
            <a:avLst/>
          </a:prstGeom>
          <a:solidFill>
            <a:srgbClr val="0066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eaLnBrk="1" hangingPunct="1">
              <a:defRPr/>
            </a:pPr>
            <a:r>
              <a:rPr lang="zh-CN" altLang="en-US" sz="1400" b="1" u="sng" dirty="0" smtClean="0">
                <a:solidFill>
                  <a:srgbClr val="FFFF00"/>
                </a:solidFill>
                <a:latin typeface="微软雅黑" pitchFamily="34" charset="-122"/>
                <a:ea typeface="微软雅黑" pitchFamily="34" charset="-122"/>
              </a:rPr>
              <a:t>降压诊疗</a:t>
            </a:r>
            <a:endParaRPr lang="en-US" altLang="ja-JP" sz="1400" b="1" u="sng" dirty="0">
              <a:solidFill>
                <a:srgbClr val="FFFF00"/>
              </a:solidFill>
              <a:latin typeface="微软雅黑" pitchFamily="34" charset="-122"/>
              <a:ea typeface="微软雅黑" pitchFamily="34" charset="-122"/>
            </a:endParaRPr>
          </a:p>
        </p:txBody>
      </p:sp>
      <p:sp>
        <p:nvSpPr>
          <p:cNvPr id="47" name="角丸四角形 173"/>
          <p:cNvSpPr/>
          <p:nvPr/>
        </p:nvSpPr>
        <p:spPr bwMode="auto">
          <a:xfrm>
            <a:off x="5882096" y="3443514"/>
            <a:ext cx="1008112" cy="484823"/>
          </a:xfrm>
          <a:prstGeom prst="roundRect">
            <a:avLst/>
          </a:prstGeom>
          <a:solidFill>
            <a:srgbClr val="0066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eaLnBrk="1" hangingPunct="1">
              <a:defRPr/>
            </a:pPr>
            <a:r>
              <a:rPr lang="zh-CN" altLang="en-US" sz="1400" b="1" u="sng" dirty="0" smtClean="0">
                <a:solidFill>
                  <a:srgbClr val="FFFF00"/>
                </a:solidFill>
                <a:latin typeface="微软雅黑" pitchFamily="34" charset="-122"/>
                <a:ea typeface="微软雅黑" pitchFamily="34" charset="-122"/>
              </a:rPr>
              <a:t>抗血小板诊疗</a:t>
            </a:r>
            <a:endParaRPr lang="en-US" altLang="ja-JP" sz="1400" b="1" u="sng" dirty="0">
              <a:solidFill>
                <a:srgbClr val="FFFF00"/>
              </a:solidFill>
              <a:latin typeface="微软雅黑" pitchFamily="34" charset="-122"/>
              <a:ea typeface="微软雅黑" pitchFamily="34" charset="-122"/>
            </a:endParaRPr>
          </a:p>
        </p:txBody>
      </p:sp>
      <p:sp>
        <p:nvSpPr>
          <p:cNvPr id="48" name="角丸四角形 173"/>
          <p:cNvSpPr/>
          <p:nvPr/>
        </p:nvSpPr>
        <p:spPr bwMode="auto">
          <a:xfrm>
            <a:off x="6976730" y="3443514"/>
            <a:ext cx="1008112" cy="484823"/>
          </a:xfrm>
          <a:prstGeom prst="roundRect">
            <a:avLst/>
          </a:prstGeom>
          <a:solidFill>
            <a:srgbClr val="0066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eaLnBrk="1" hangingPunct="1">
              <a:defRPr/>
            </a:pPr>
            <a:r>
              <a:rPr lang="zh-CN" altLang="en-US" sz="1400" b="1" u="sng" dirty="0" smtClean="0">
                <a:solidFill>
                  <a:srgbClr val="FFFF00"/>
                </a:solidFill>
                <a:latin typeface="微软雅黑" pitchFamily="34" charset="-122"/>
                <a:ea typeface="微软雅黑" pitchFamily="34" charset="-122"/>
              </a:rPr>
              <a:t>检查</a:t>
            </a:r>
            <a:endParaRPr lang="en-US" altLang="ja-JP" sz="1400" b="1" u="sng" dirty="0">
              <a:solidFill>
                <a:srgbClr val="FFFF00"/>
              </a:solidFill>
              <a:latin typeface="微软雅黑" pitchFamily="34" charset="-122"/>
              <a:ea typeface="微软雅黑" pitchFamily="34" charset="-122"/>
            </a:endParaRPr>
          </a:p>
        </p:txBody>
      </p:sp>
      <p:sp>
        <p:nvSpPr>
          <p:cNvPr id="49" name="角丸四角形 173"/>
          <p:cNvSpPr/>
          <p:nvPr/>
        </p:nvSpPr>
        <p:spPr bwMode="auto">
          <a:xfrm>
            <a:off x="8056288" y="3458028"/>
            <a:ext cx="1008112" cy="484823"/>
          </a:xfrm>
          <a:prstGeom prst="roundRect">
            <a:avLst/>
          </a:prstGeom>
          <a:solidFill>
            <a:srgbClr val="0066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eaLnBrk="1" hangingPunct="1">
              <a:defRPr/>
            </a:pPr>
            <a:r>
              <a:rPr lang="zh-CN" altLang="en-US" sz="1400" b="1" u="sng" dirty="0" smtClean="0">
                <a:solidFill>
                  <a:srgbClr val="FFFF00"/>
                </a:solidFill>
                <a:latin typeface="微软雅黑" pitchFamily="34" charset="-122"/>
                <a:ea typeface="微软雅黑" pitchFamily="34" charset="-122"/>
              </a:rPr>
              <a:t>检验</a:t>
            </a:r>
            <a:endParaRPr lang="en-US" altLang="ja-JP" sz="1400" b="1" u="sng" dirty="0">
              <a:solidFill>
                <a:srgbClr val="FFFF00"/>
              </a:solidFill>
              <a:latin typeface="微软雅黑" pitchFamily="34" charset="-122"/>
              <a:ea typeface="微软雅黑" pitchFamily="34" charset="-122"/>
            </a:endParaRPr>
          </a:p>
        </p:txBody>
      </p:sp>
      <p:sp>
        <p:nvSpPr>
          <p:cNvPr id="52" name="左右矢印 109"/>
          <p:cNvSpPr/>
          <p:nvPr/>
        </p:nvSpPr>
        <p:spPr bwMode="auto">
          <a:xfrm rot="16200000">
            <a:off x="5184068" y="4617132"/>
            <a:ext cx="864096" cy="360040"/>
          </a:xfrm>
          <a:prstGeom prst="leftRightArrow">
            <a:avLst/>
          </a:prstGeom>
          <a:solidFill>
            <a:srgbClr val="0070C0"/>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sz="1800">
              <a:solidFill>
                <a:srgbClr val="FFFFFF"/>
              </a:solidFill>
              <a:latin typeface="微软雅黑" pitchFamily="34" charset="-122"/>
              <a:ea typeface="微软雅黑" pitchFamily="34" charset="-122"/>
            </a:endParaRPr>
          </a:p>
        </p:txBody>
      </p:sp>
      <p:sp>
        <p:nvSpPr>
          <p:cNvPr id="25" name="テキスト ボックス 87"/>
          <p:cNvSpPr txBox="1">
            <a:spLocks noChangeArrowheads="1"/>
          </p:cNvSpPr>
          <p:nvPr/>
        </p:nvSpPr>
        <p:spPr bwMode="auto">
          <a:xfrm>
            <a:off x="1763688" y="2420888"/>
            <a:ext cx="902811" cy="307777"/>
          </a:xfrm>
          <a:prstGeom prst="rect">
            <a:avLst/>
          </a:prstGeom>
          <a:noFill/>
          <a:ln w="9525">
            <a:noFill/>
            <a:miter lim="800000"/>
            <a:headEnd/>
            <a:tailEnd/>
          </a:ln>
        </p:spPr>
        <p:txBody>
          <a:bodyPr wrap="none">
            <a:spAutoFit/>
          </a:bodyPr>
          <a:lstStyle/>
          <a:p>
            <a:r>
              <a:rPr lang="zh-CN" altLang="en-US" sz="1400" b="1" dirty="0" smtClean="0">
                <a:solidFill>
                  <a:srgbClr val="CC6600"/>
                </a:solidFill>
                <a:latin typeface="微软雅黑" pitchFamily="34" charset="-122"/>
                <a:ea typeface="微软雅黑" pitchFamily="34" charset="-122"/>
              </a:rPr>
              <a:t>患者信息</a:t>
            </a:r>
            <a:endParaRPr kumimoji="1" lang="ja-JP" altLang="en-US" sz="1400" b="1" dirty="0">
              <a:solidFill>
                <a:srgbClr val="CC6600"/>
              </a:solidFill>
              <a:latin typeface="微软雅黑" pitchFamily="34" charset="-122"/>
              <a:ea typeface="微软雅黑" pitchFamily="34" charset="-122"/>
            </a:endParaRPr>
          </a:p>
        </p:txBody>
      </p:sp>
      <p:sp>
        <p:nvSpPr>
          <p:cNvPr id="27" name="テキスト ボックス 87"/>
          <p:cNvSpPr txBox="1">
            <a:spLocks noChangeArrowheads="1"/>
          </p:cNvSpPr>
          <p:nvPr/>
        </p:nvSpPr>
        <p:spPr bwMode="auto">
          <a:xfrm>
            <a:off x="1763688" y="3501008"/>
            <a:ext cx="902811" cy="307777"/>
          </a:xfrm>
          <a:prstGeom prst="rect">
            <a:avLst/>
          </a:prstGeom>
          <a:noFill/>
          <a:ln w="9525">
            <a:noFill/>
            <a:miter lim="800000"/>
            <a:headEnd/>
            <a:tailEnd/>
          </a:ln>
        </p:spPr>
        <p:txBody>
          <a:bodyPr wrap="none">
            <a:spAutoFit/>
          </a:bodyPr>
          <a:lstStyle/>
          <a:p>
            <a:r>
              <a:rPr lang="zh-CN" altLang="en-US" sz="1400" b="1" dirty="0" smtClean="0">
                <a:solidFill>
                  <a:srgbClr val="CC6600"/>
                </a:solidFill>
                <a:latin typeface="微软雅黑" pitchFamily="34" charset="-122"/>
                <a:ea typeface="微软雅黑" pitchFamily="34" charset="-122"/>
              </a:rPr>
              <a:t>医嘱信息</a:t>
            </a:r>
            <a:endParaRPr kumimoji="1" lang="ja-JP" altLang="en-US" sz="1400" b="1" dirty="0">
              <a:solidFill>
                <a:srgbClr val="CC6600"/>
              </a:solidFill>
              <a:latin typeface="微软雅黑" pitchFamily="34" charset="-122"/>
              <a:ea typeface="微软雅黑" pitchFamily="34" charset="-122"/>
            </a:endParaRPr>
          </a:p>
        </p:txBody>
      </p:sp>
      <p:sp>
        <p:nvSpPr>
          <p:cNvPr id="28" name="テキスト ボックス 87"/>
          <p:cNvSpPr txBox="1">
            <a:spLocks noChangeArrowheads="1"/>
          </p:cNvSpPr>
          <p:nvPr/>
        </p:nvSpPr>
        <p:spPr bwMode="auto">
          <a:xfrm>
            <a:off x="4317261" y="4633391"/>
            <a:ext cx="902811" cy="307777"/>
          </a:xfrm>
          <a:prstGeom prst="rect">
            <a:avLst/>
          </a:prstGeom>
          <a:noFill/>
          <a:ln w="9525">
            <a:noFill/>
            <a:miter lim="800000"/>
            <a:headEnd/>
            <a:tailEnd/>
          </a:ln>
        </p:spPr>
        <p:txBody>
          <a:bodyPr wrap="none">
            <a:spAutoFit/>
          </a:bodyPr>
          <a:lstStyle/>
          <a:p>
            <a:r>
              <a:rPr lang="zh-CN" altLang="en-US" sz="1400" b="1" dirty="0" smtClean="0">
                <a:solidFill>
                  <a:srgbClr val="CC6600"/>
                </a:solidFill>
                <a:latin typeface="微软雅黑" pitchFamily="34" charset="-122"/>
                <a:ea typeface="微软雅黑" pitchFamily="34" charset="-122"/>
              </a:rPr>
              <a:t>患者信息</a:t>
            </a:r>
            <a:endParaRPr kumimoji="1" lang="ja-JP" altLang="en-US" sz="1400" b="1" dirty="0">
              <a:solidFill>
                <a:srgbClr val="CC6600"/>
              </a:solidFill>
              <a:latin typeface="微软雅黑" pitchFamily="34" charset="-122"/>
              <a:ea typeface="微软雅黑" pitchFamily="34" charset="-122"/>
            </a:endParaRPr>
          </a:p>
        </p:txBody>
      </p:sp>
      <p:sp>
        <p:nvSpPr>
          <p:cNvPr id="29" name="テキスト ボックス 87"/>
          <p:cNvSpPr txBox="1">
            <a:spLocks noChangeArrowheads="1"/>
          </p:cNvSpPr>
          <p:nvPr/>
        </p:nvSpPr>
        <p:spPr bwMode="auto">
          <a:xfrm>
            <a:off x="6084168" y="4633391"/>
            <a:ext cx="2592288" cy="307777"/>
          </a:xfrm>
          <a:prstGeom prst="rect">
            <a:avLst/>
          </a:prstGeom>
          <a:noFill/>
          <a:ln w="9525">
            <a:noFill/>
            <a:miter lim="800000"/>
            <a:headEnd/>
            <a:tailEnd/>
          </a:ln>
        </p:spPr>
        <p:txBody>
          <a:bodyPr wrap="square">
            <a:spAutoFit/>
          </a:bodyPr>
          <a:lstStyle/>
          <a:p>
            <a:r>
              <a:rPr lang="zh-CN" altLang="en-US" sz="1400" b="1" dirty="0" smtClean="0">
                <a:solidFill>
                  <a:srgbClr val="CC6600"/>
                </a:solidFill>
                <a:latin typeface="微软雅黑" pitchFamily="34" charset="-122"/>
                <a:ea typeface="微软雅黑" pitchFamily="34" charset="-122"/>
              </a:rPr>
              <a:t>诊断、药品、检查、检验信息</a:t>
            </a:r>
          </a:p>
        </p:txBody>
      </p:sp>
      <p:sp>
        <p:nvSpPr>
          <p:cNvPr id="30" name="矩形 29"/>
          <p:cNvSpPr/>
          <p:nvPr/>
        </p:nvSpPr>
        <p:spPr>
          <a:xfrm>
            <a:off x="179512" y="274095"/>
            <a:ext cx="4019049"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案例四：糖尿病</a:t>
            </a:r>
            <a:r>
              <a:rPr lang="en-US" altLang="zh-CN" sz="3200" dirty="0" smtClean="0">
                <a:latin typeface="微软雅黑" panose="020B0503020204020204" pitchFamily="34" charset="-122"/>
                <a:ea typeface="微软雅黑" panose="020B0503020204020204" pitchFamily="34" charset="-122"/>
                <a:cs typeface="BrowalliaUPC" panose="020B0604020202020204" pitchFamily="34" charset="-34"/>
              </a:rPr>
              <a:t>CDS</a:t>
            </a:r>
            <a:endParaRPr lang="zh-CN" altLang="en-US" sz="3200" dirty="0">
              <a:latin typeface="微软雅黑" panose="020B0503020204020204" pitchFamily="34" charset="-122"/>
              <a:ea typeface="微软雅黑" panose="020B0503020204020204" pitchFamily="34" charset="-122"/>
              <a:cs typeface="BrowalliaUPC" panose="020B0604020202020204" pitchFamily="34" charset="-34"/>
            </a:endParaRPr>
          </a:p>
        </p:txBody>
      </p:sp>
    </p:spTree>
    <p:extLst>
      <p:ext uri="{BB962C8B-B14F-4D97-AF65-F5344CB8AC3E}">
        <p14:creationId xmlns:p14="http://schemas.microsoft.com/office/powerpoint/2010/main" val="226526301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9"/>
          <p:cNvSpPr>
            <a:spLocks/>
          </p:cNvSpPr>
          <p:nvPr/>
        </p:nvSpPr>
        <p:spPr bwMode="auto">
          <a:xfrm rot="16200000" flipV="1">
            <a:off x="2680364" y="4417684"/>
            <a:ext cx="967453" cy="1087626"/>
          </a:xfrm>
          <a:custGeom>
            <a:avLst/>
            <a:gdLst/>
            <a:ahLst/>
            <a:cxnLst>
              <a:cxn ang="0">
                <a:pos x="0" y="201"/>
              </a:cxn>
              <a:cxn ang="0">
                <a:pos x="0" y="840"/>
              </a:cxn>
              <a:cxn ang="0">
                <a:pos x="0" y="840"/>
              </a:cxn>
              <a:cxn ang="0">
                <a:pos x="46" y="828"/>
              </a:cxn>
              <a:cxn ang="0">
                <a:pos x="101" y="818"/>
              </a:cxn>
              <a:cxn ang="0">
                <a:pos x="172" y="805"/>
              </a:cxn>
              <a:cxn ang="0">
                <a:pos x="214" y="798"/>
              </a:cxn>
              <a:cxn ang="0">
                <a:pos x="258" y="792"/>
              </a:cxn>
              <a:cxn ang="0">
                <a:pos x="304" y="786"/>
              </a:cxn>
              <a:cxn ang="0">
                <a:pos x="354" y="780"/>
              </a:cxn>
              <a:cxn ang="0">
                <a:pos x="404" y="775"/>
              </a:cxn>
              <a:cxn ang="0">
                <a:pos x="458" y="771"/>
              </a:cxn>
              <a:cxn ang="0">
                <a:pos x="511" y="770"/>
              </a:cxn>
              <a:cxn ang="0">
                <a:pos x="566" y="769"/>
              </a:cxn>
              <a:cxn ang="0">
                <a:pos x="566" y="769"/>
              </a:cxn>
              <a:cxn ang="0">
                <a:pos x="630" y="770"/>
              </a:cxn>
              <a:cxn ang="0">
                <a:pos x="693" y="771"/>
              </a:cxn>
              <a:cxn ang="0">
                <a:pos x="757" y="775"/>
              </a:cxn>
              <a:cxn ang="0">
                <a:pos x="819" y="780"/>
              </a:cxn>
              <a:cxn ang="0">
                <a:pos x="879" y="786"/>
              </a:cxn>
              <a:cxn ang="0">
                <a:pos x="938" y="792"/>
              </a:cxn>
              <a:cxn ang="0">
                <a:pos x="1046" y="805"/>
              </a:cxn>
              <a:cxn ang="0">
                <a:pos x="1137" y="818"/>
              </a:cxn>
              <a:cxn ang="0">
                <a:pos x="1209" y="828"/>
              </a:cxn>
              <a:cxn ang="0">
                <a:pos x="1272" y="840"/>
              </a:cxn>
              <a:cxn ang="0">
                <a:pos x="1186" y="1027"/>
              </a:cxn>
              <a:cxn ang="0">
                <a:pos x="1942" y="514"/>
              </a:cxn>
              <a:cxn ang="0">
                <a:pos x="1186" y="0"/>
              </a:cxn>
              <a:cxn ang="0">
                <a:pos x="1272" y="201"/>
              </a:cxn>
              <a:cxn ang="0">
                <a:pos x="1272" y="201"/>
              </a:cxn>
              <a:cxn ang="0">
                <a:pos x="1209" y="212"/>
              </a:cxn>
              <a:cxn ang="0">
                <a:pos x="1139" y="223"/>
              </a:cxn>
              <a:cxn ang="0">
                <a:pos x="1047" y="237"/>
              </a:cxn>
              <a:cxn ang="0">
                <a:pos x="940" y="250"/>
              </a:cxn>
              <a:cxn ang="0">
                <a:pos x="882" y="256"/>
              </a:cxn>
              <a:cxn ang="0">
                <a:pos x="821" y="262"/>
              </a:cxn>
              <a:cxn ang="0">
                <a:pos x="759" y="265"/>
              </a:cxn>
              <a:cxn ang="0">
                <a:pos x="696" y="269"/>
              </a:cxn>
              <a:cxn ang="0">
                <a:pos x="633" y="271"/>
              </a:cxn>
              <a:cxn ang="0">
                <a:pos x="569" y="272"/>
              </a:cxn>
              <a:cxn ang="0">
                <a:pos x="569" y="272"/>
              </a:cxn>
              <a:cxn ang="0">
                <a:pos x="515" y="271"/>
              </a:cxn>
              <a:cxn ang="0">
                <a:pos x="460" y="269"/>
              </a:cxn>
              <a:cxn ang="0">
                <a:pos x="408" y="265"/>
              </a:cxn>
              <a:cxn ang="0">
                <a:pos x="357" y="262"/>
              </a:cxn>
              <a:cxn ang="0">
                <a:pos x="307" y="256"/>
              </a:cxn>
              <a:cxn ang="0">
                <a:pos x="259" y="250"/>
              </a:cxn>
              <a:cxn ang="0">
                <a:pos x="215" y="244"/>
              </a:cxn>
              <a:cxn ang="0">
                <a:pos x="174" y="237"/>
              </a:cxn>
              <a:cxn ang="0">
                <a:pos x="102" y="223"/>
              </a:cxn>
              <a:cxn ang="0">
                <a:pos x="48" y="212"/>
              </a:cxn>
              <a:cxn ang="0">
                <a:pos x="0" y="201"/>
              </a:cxn>
              <a:cxn ang="0">
                <a:pos x="0" y="201"/>
              </a:cxn>
            </a:cxnLst>
            <a:rect l="0" t="0" r="r" b="b"/>
            <a:pathLst>
              <a:path w="1942" h="1027">
                <a:moveTo>
                  <a:pt x="0" y="201"/>
                </a:moveTo>
                <a:lnTo>
                  <a:pt x="0" y="840"/>
                </a:lnTo>
                <a:lnTo>
                  <a:pt x="0" y="840"/>
                </a:lnTo>
                <a:lnTo>
                  <a:pt x="46" y="828"/>
                </a:lnTo>
                <a:lnTo>
                  <a:pt x="101" y="818"/>
                </a:lnTo>
                <a:lnTo>
                  <a:pt x="172" y="805"/>
                </a:lnTo>
                <a:lnTo>
                  <a:pt x="214" y="798"/>
                </a:lnTo>
                <a:lnTo>
                  <a:pt x="258" y="792"/>
                </a:lnTo>
                <a:lnTo>
                  <a:pt x="304" y="786"/>
                </a:lnTo>
                <a:lnTo>
                  <a:pt x="354" y="780"/>
                </a:lnTo>
                <a:lnTo>
                  <a:pt x="404" y="775"/>
                </a:lnTo>
                <a:lnTo>
                  <a:pt x="458" y="771"/>
                </a:lnTo>
                <a:lnTo>
                  <a:pt x="511" y="770"/>
                </a:lnTo>
                <a:lnTo>
                  <a:pt x="566" y="769"/>
                </a:lnTo>
                <a:lnTo>
                  <a:pt x="566" y="769"/>
                </a:lnTo>
                <a:lnTo>
                  <a:pt x="630" y="770"/>
                </a:lnTo>
                <a:lnTo>
                  <a:pt x="693" y="771"/>
                </a:lnTo>
                <a:lnTo>
                  <a:pt x="757" y="775"/>
                </a:lnTo>
                <a:lnTo>
                  <a:pt x="819" y="780"/>
                </a:lnTo>
                <a:lnTo>
                  <a:pt x="879" y="786"/>
                </a:lnTo>
                <a:lnTo>
                  <a:pt x="938" y="792"/>
                </a:lnTo>
                <a:lnTo>
                  <a:pt x="1046" y="805"/>
                </a:lnTo>
                <a:lnTo>
                  <a:pt x="1137" y="818"/>
                </a:lnTo>
                <a:lnTo>
                  <a:pt x="1209" y="828"/>
                </a:lnTo>
                <a:lnTo>
                  <a:pt x="1272" y="840"/>
                </a:lnTo>
                <a:lnTo>
                  <a:pt x="1186" y="1027"/>
                </a:lnTo>
                <a:lnTo>
                  <a:pt x="1942" y="514"/>
                </a:lnTo>
                <a:lnTo>
                  <a:pt x="1186" y="0"/>
                </a:lnTo>
                <a:lnTo>
                  <a:pt x="1272" y="201"/>
                </a:lnTo>
                <a:lnTo>
                  <a:pt x="1272" y="201"/>
                </a:lnTo>
                <a:lnTo>
                  <a:pt x="1209" y="212"/>
                </a:lnTo>
                <a:lnTo>
                  <a:pt x="1139" y="223"/>
                </a:lnTo>
                <a:lnTo>
                  <a:pt x="1047" y="237"/>
                </a:lnTo>
                <a:lnTo>
                  <a:pt x="940" y="250"/>
                </a:lnTo>
                <a:lnTo>
                  <a:pt x="882" y="256"/>
                </a:lnTo>
                <a:lnTo>
                  <a:pt x="821" y="262"/>
                </a:lnTo>
                <a:lnTo>
                  <a:pt x="759" y="265"/>
                </a:lnTo>
                <a:lnTo>
                  <a:pt x="696" y="269"/>
                </a:lnTo>
                <a:lnTo>
                  <a:pt x="633" y="271"/>
                </a:lnTo>
                <a:lnTo>
                  <a:pt x="569" y="272"/>
                </a:lnTo>
                <a:lnTo>
                  <a:pt x="569" y="272"/>
                </a:lnTo>
                <a:lnTo>
                  <a:pt x="515" y="271"/>
                </a:lnTo>
                <a:lnTo>
                  <a:pt x="460" y="269"/>
                </a:lnTo>
                <a:lnTo>
                  <a:pt x="408" y="265"/>
                </a:lnTo>
                <a:lnTo>
                  <a:pt x="357" y="262"/>
                </a:lnTo>
                <a:lnTo>
                  <a:pt x="307" y="256"/>
                </a:lnTo>
                <a:lnTo>
                  <a:pt x="259" y="250"/>
                </a:lnTo>
                <a:lnTo>
                  <a:pt x="215" y="244"/>
                </a:lnTo>
                <a:lnTo>
                  <a:pt x="174" y="237"/>
                </a:lnTo>
                <a:lnTo>
                  <a:pt x="102" y="223"/>
                </a:lnTo>
                <a:lnTo>
                  <a:pt x="48" y="212"/>
                </a:lnTo>
                <a:lnTo>
                  <a:pt x="0" y="201"/>
                </a:lnTo>
                <a:lnTo>
                  <a:pt x="0" y="201"/>
                </a:lnTo>
                <a:close/>
              </a:path>
            </a:pathLst>
          </a:custGeom>
          <a:gradFill flip="none" rotWithShape="1">
            <a:gsLst>
              <a:gs pos="47000">
                <a:srgbClr val="FFFFFF">
                  <a:lumMod val="85000"/>
                  <a:alpha val="17000"/>
                </a:srgbClr>
              </a:gs>
              <a:gs pos="84000">
                <a:srgbClr val="7030A0"/>
              </a:gs>
            </a:gsLst>
            <a:lin ang="0" scaled="1"/>
            <a:tileRect/>
          </a:gradFill>
          <a:ln w="19050">
            <a:noFill/>
            <a:headEnd type="none" w="med" len="med"/>
            <a:tailEnd type="none" w="med" len="med"/>
          </a:ln>
          <a:effectLst/>
          <a:scene3d>
            <a:camera prst="orthographicFront">
              <a:rot lat="0" lon="0" rev="0"/>
            </a:camera>
            <a:lightRig rig="glow" dir="t">
              <a:rot lat="0" lon="0" rev="6360000"/>
            </a:lightRig>
          </a:scene3d>
          <a:sp3d prstMaterial="flat">
            <a:bevelB w="0" h="0"/>
            <a:contourClr>
              <a:srgbClr val="FC8338"/>
            </a:contourClr>
          </a:sp3d>
        </p:spPr>
        <p:txBody>
          <a:bodyPr lIns="68604" tIns="34302" rIns="68604" bIns="34302"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l" defTabSz="891603" rtl="0" eaLnBrk="1" fontAlgn="auto" latinLnBrk="0" hangingPunct="1">
              <a:lnSpc>
                <a:spcPct val="100000"/>
              </a:lnSpc>
              <a:spcBef>
                <a:spcPts val="0"/>
              </a:spcBef>
              <a:spcAft>
                <a:spcPts val="0"/>
              </a:spcAft>
              <a:buClrTx/>
              <a:buSzTx/>
              <a:buFontTx/>
              <a:buNone/>
              <a:tabLst/>
              <a:defRPr/>
            </a:pPr>
            <a:endParaRPr kumimoji="0" lang="en-US" sz="59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UI"/>
              <a:ea typeface="微软雅黑" pitchFamily="34" charset="-122"/>
              <a:cs typeface="+mn-cs"/>
            </a:endParaRPr>
          </a:p>
        </p:txBody>
      </p:sp>
      <p:sp>
        <p:nvSpPr>
          <p:cNvPr id="7" name="矩形 6"/>
          <p:cNvSpPr/>
          <p:nvPr/>
        </p:nvSpPr>
        <p:spPr bwMode="auto">
          <a:xfrm>
            <a:off x="404692" y="3212975"/>
            <a:ext cx="8271764" cy="533223"/>
          </a:xfrm>
          <a:prstGeom prst="rect">
            <a:avLst/>
          </a:prstGeom>
          <a:solidFill>
            <a:srgbClr val="FF6600">
              <a:alpha val="10000"/>
            </a:srgbClr>
          </a:solidFill>
          <a:ln w="3175" cap="flat" cmpd="sng" algn="ctr">
            <a:solidFill>
              <a:srgbClr val="FF6600"/>
            </a:solidFill>
            <a:prstDash val="solid"/>
          </a:ln>
          <a:effectLst/>
        </p:spPr>
        <p:txBody>
          <a:bodyPr anchor="ctr"/>
          <a:lstStyle/>
          <a:p>
            <a:pPr>
              <a:defRPr/>
            </a:pPr>
            <a:endParaRPr lang="en-US" altLang="zh-CN" b="1" kern="0" dirty="0">
              <a:solidFill>
                <a:srgbClr val="FF6600"/>
              </a:solidFill>
              <a:latin typeface="微软雅黑" pitchFamily="34" charset="-122"/>
              <a:ea typeface="微软雅黑" pitchFamily="34" charset="-122"/>
            </a:endParaRPr>
          </a:p>
        </p:txBody>
      </p:sp>
      <p:sp>
        <p:nvSpPr>
          <p:cNvPr id="8" name="矩形 7"/>
          <p:cNvSpPr/>
          <p:nvPr/>
        </p:nvSpPr>
        <p:spPr bwMode="auto">
          <a:xfrm>
            <a:off x="404692" y="3222979"/>
            <a:ext cx="763587" cy="523220"/>
          </a:xfrm>
          <a:prstGeom prst="rect">
            <a:avLst/>
          </a:prstGeom>
        </p:spPr>
        <p:txBody>
          <a:bodyPr>
            <a:spAutoFit/>
          </a:bodyPr>
          <a:lstStyle/>
          <a:p>
            <a:pPr algn="ctr">
              <a:defRPr/>
            </a:pPr>
            <a:r>
              <a:rPr lang="zh-CN" altLang="en-US" b="1" kern="0" dirty="0" smtClean="0">
                <a:solidFill>
                  <a:srgbClr val="FF6600"/>
                </a:solidFill>
                <a:latin typeface="微软雅黑" pitchFamily="34" charset="-122"/>
                <a:ea typeface="微软雅黑" pitchFamily="34" charset="-122"/>
              </a:rPr>
              <a:t>科研分析工具</a:t>
            </a:r>
            <a:endParaRPr lang="zh-CN" altLang="en-US" b="1" kern="0" dirty="0">
              <a:solidFill>
                <a:srgbClr val="FF6600"/>
              </a:solidFill>
              <a:latin typeface="微软雅黑" pitchFamily="34" charset="-122"/>
              <a:ea typeface="微软雅黑" pitchFamily="34" charset="-122"/>
            </a:endParaRPr>
          </a:p>
        </p:txBody>
      </p:sp>
      <p:sp>
        <p:nvSpPr>
          <p:cNvPr id="9" name="矩形 8"/>
          <p:cNvSpPr/>
          <p:nvPr/>
        </p:nvSpPr>
        <p:spPr bwMode="auto">
          <a:xfrm>
            <a:off x="1207882" y="3339935"/>
            <a:ext cx="1373851" cy="289308"/>
          </a:xfrm>
          <a:prstGeom prst="rect">
            <a:avLst/>
          </a:prstGeom>
          <a:solidFill>
            <a:srgbClr val="FF6600"/>
          </a:solidFill>
          <a:ln w="25400" cap="flat" cmpd="sng" algn="ctr">
            <a:noFill/>
            <a:prstDash val="solid"/>
          </a:ln>
          <a:effectLst/>
        </p:spPr>
        <p:txBody>
          <a:bodyPr anchor="ctr"/>
          <a:lstStyle/>
          <a:p>
            <a:pPr algn="ctr">
              <a:defRPr/>
            </a:pPr>
            <a:r>
              <a:rPr lang="en-US" altLang="zh-CN" b="1" kern="0" dirty="0">
                <a:solidFill>
                  <a:prstClr val="white"/>
                </a:solidFill>
                <a:latin typeface="微软雅黑" pitchFamily="34" charset="-122"/>
                <a:ea typeface="微软雅黑" pitchFamily="34" charset="-122"/>
              </a:rPr>
              <a:t>SAS</a:t>
            </a:r>
            <a:endParaRPr lang="zh-CN" altLang="en-US" b="1" kern="0" dirty="0">
              <a:solidFill>
                <a:prstClr val="white"/>
              </a:solidFill>
              <a:latin typeface="微软雅黑" pitchFamily="34" charset="-122"/>
              <a:ea typeface="微软雅黑" pitchFamily="34" charset="-122"/>
            </a:endParaRPr>
          </a:p>
        </p:txBody>
      </p:sp>
      <p:sp>
        <p:nvSpPr>
          <p:cNvPr id="10" name="矩形 9"/>
          <p:cNvSpPr/>
          <p:nvPr/>
        </p:nvSpPr>
        <p:spPr bwMode="auto">
          <a:xfrm>
            <a:off x="2962183" y="3339935"/>
            <a:ext cx="1373851" cy="289308"/>
          </a:xfrm>
          <a:prstGeom prst="rect">
            <a:avLst/>
          </a:prstGeom>
          <a:solidFill>
            <a:srgbClr val="FF6600"/>
          </a:solidFill>
          <a:ln w="25400" cap="flat" cmpd="sng" algn="ctr">
            <a:noFill/>
            <a:prstDash val="solid"/>
          </a:ln>
          <a:effectLst/>
        </p:spPr>
        <p:txBody>
          <a:bodyPr anchor="ctr"/>
          <a:lstStyle/>
          <a:p>
            <a:pPr algn="ctr">
              <a:defRPr/>
            </a:pPr>
            <a:r>
              <a:rPr lang="en-US" altLang="zh-CN" b="1" kern="0" dirty="0" smtClean="0">
                <a:solidFill>
                  <a:prstClr val="white"/>
                </a:solidFill>
                <a:latin typeface="微软雅黑" pitchFamily="34" charset="-122"/>
                <a:ea typeface="微软雅黑" pitchFamily="34" charset="-122"/>
              </a:rPr>
              <a:t>SPSS</a:t>
            </a:r>
            <a:endParaRPr lang="zh-CN" altLang="en-US" b="1" kern="0" dirty="0">
              <a:solidFill>
                <a:prstClr val="white"/>
              </a:solidFill>
              <a:latin typeface="微软雅黑" pitchFamily="34" charset="-122"/>
              <a:ea typeface="微软雅黑" pitchFamily="34" charset="-122"/>
            </a:endParaRPr>
          </a:p>
        </p:txBody>
      </p:sp>
      <p:sp>
        <p:nvSpPr>
          <p:cNvPr id="11" name="矩形 10"/>
          <p:cNvSpPr/>
          <p:nvPr/>
        </p:nvSpPr>
        <p:spPr bwMode="auto">
          <a:xfrm>
            <a:off x="4708023" y="3339935"/>
            <a:ext cx="1373851" cy="289308"/>
          </a:xfrm>
          <a:prstGeom prst="rect">
            <a:avLst/>
          </a:prstGeom>
          <a:solidFill>
            <a:srgbClr val="FF6600"/>
          </a:solidFill>
          <a:ln w="25400" cap="flat" cmpd="sng" algn="ctr">
            <a:noFill/>
            <a:prstDash val="solid"/>
          </a:ln>
          <a:effectLst/>
        </p:spPr>
        <p:txBody>
          <a:bodyPr anchor="ctr"/>
          <a:lstStyle/>
          <a:p>
            <a:pPr algn="ctr">
              <a:defRPr/>
            </a:pPr>
            <a:r>
              <a:rPr lang="zh-CN" altLang="en-US" b="1" kern="0" dirty="0" smtClean="0">
                <a:solidFill>
                  <a:prstClr val="white"/>
                </a:solidFill>
                <a:latin typeface="微软雅黑" pitchFamily="34" charset="-122"/>
                <a:ea typeface="微软雅黑" pitchFamily="34" charset="-122"/>
              </a:rPr>
              <a:t>大数据分析</a:t>
            </a:r>
            <a:endParaRPr lang="zh-CN" altLang="en-US" b="1" kern="0" dirty="0">
              <a:solidFill>
                <a:prstClr val="white"/>
              </a:solidFill>
              <a:latin typeface="微软雅黑" pitchFamily="34" charset="-122"/>
              <a:ea typeface="微软雅黑" pitchFamily="34" charset="-122"/>
            </a:endParaRPr>
          </a:p>
        </p:txBody>
      </p:sp>
      <p:sp>
        <p:nvSpPr>
          <p:cNvPr id="12" name="矩形 11"/>
          <p:cNvSpPr/>
          <p:nvPr/>
        </p:nvSpPr>
        <p:spPr bwMode="auto">
          <a:xfrm>
            <a:off x="420894" y="5771468"/>
            <a:ext cx="8255562" cy="976211"/>
          </a:xfrm>
          <a:prstGeom prst="rect">
            <a:avLst/>
          </a:prstGeom>
          <a:solidFill>
            <a:srgbClr val="0070C0">
              <a:alpha val="10000"/>
            </a:srgbClr>
          </a:solidFill>
          <a:ln w="3175" cap="flat" cmpd="sng" algn="ctr">
            <a:solidFill>
              <a:srgbClr val="0070C0"/>
            </a:solidFill>
            <a:prstDash val="solid"/>
          </a:ln>
          <a:effectLst/>
        </p:spPr>
        <p:txBody>
          <a:bodyPr anchor="ctr"/>
          <a:lstStyle/>
          <a:p>
            <a:pPr>
              <a:defRPr/>
            </a:pPr>
            <a:endParaRPr lang="en-US" altLang="zh-CN" b="1" kern="0" dirty="0">
              <a:solidFill>
                <a:srgbClr val="0070C0"/>
              </a:solidFill>
              <a:latin typeface="微软雅黑" pitchFamily="34" charset="-122"/>
              <a:ea typeface="微软雅黑" pitchFamily="34" charset="-122"/>
            </a:endParaRPr>
          </a:p>
        </p:txBody>
      </p:sp>
      <p:sp>
        <p:nvSpPr>
          <p:cNvPr id="13" name="矩形 12"/>
          <p:cNvSpPr/>
          <p:nvPr/>
        </p:nvSpPr>
        <p:spPr bwMode="auto">
          <a:xfrm>
            <a:off x="827584" y="5914343"/>
            <a:ext cx="1575706" cy="288924"/>
          </a:xfrm>
          <a:prstGeom prst="rect">
            <a:avLst/>
          </a:prstGeom>
          <a:solidFill>
            <a:srgbClr val="0070C0"/>
          </a:solidFill>
          <a:ln w="25400" cap="flat" cmpd="sng" algn="ctr">
            <a:noFill/>
            <a:prstDash val="solid"/>
          </a:ln>
          <a:effectLst/>
        </p:spPr>
        <p:txBody>
          <a:bodyPr anchor="ctr"/>
          <a:lstStyle/>
          <a:p>
            <a:pPr algn="ctr">
              <a:defRPr/>
            </a:pPr>
            <a:r>
              <a:rPr lang="en-US" altLang="zh-CN" sz="1400" b="1" kern="0" dirty="0" smtClean="0">
                <a:solidFill>
                  <a:prstClr val="white"/>
                </a:solidFill>
                <a:latin typeface="微软雅黑" pitchFamily="34" charset="-122"/>
                <a:ea typeface="微软雅黑" pitchFamily="34" charset="-122"/>
              </a:rPr>
              <a:t>HSB</a:t>
            </a:r>
            <a:r>
              <a:rPr lang="zh-CN" altLang="en-US" sz="1400" b="1" kern="0" dirty="0" smtClean="0">
                <a:solidFill>
                  <a:prstClr val="white"/>
                </a:solidFill>
                <a:latin typeface="微软雅黑" pitchFamily="34" charset="-122"/>
                <a:ea typeface="微软雅黑" pitchFamily="34" charset="-122"/>
              </a:rPr>
              <a:t>服务</a:t>
            </a:r>
            <a:r>
              <a:rPr lang="zh-CN" altLang="en-US" sz="1400" b="1" kern="0" dirty="0">
                <a:solidFill>
                  <a:prstClr val="white"/>
                </a:solidFill>
                <a:latin typeface="微软雅黑" pitchFamily="34" charset="-122"/>
                <a:ea typeface="微软雅黑" pitchFamily="34" charset="-122"/>
              </a:rPr>
              <a:t>总线</a:t>
            </a:r>
          </a:p>
        </p:txBody>
      </p:sp>
      <p:sp>
        <p:nvSpPr>
          <p:cNvPr id="14" name="矩形 13"/>
          <p:cNvSpPr/>
          <p:nvPr/>
        </p:nvSpPr>
        <p:spPr bwMode="auto">
          <a:xfrm>
            <a:off x="827584" y="6331386"/>
            <a:ext cx="1575706" cy="288924"/>
          </a:xfrm>
          <a:prstGeom prst="rect">
            <a:avLst/>
          </a:prstGeom>
          <a:solidFill>
            <a:srgbClr val="0070C0"/>
          </a:solidFill>
          <a:ln w="25400" cap="flat" cmpd="sng" algn="ctr">
            <a:noFill/>
            <a:prstDash val="solid"/>
          </a:ln>
          <a:effectLst/>
        </p:spPr>
        <p:txBody>
          <a:bodyPr anchor="ctr"/>
          <a:lstStyle/>
          <a:p>
            <a:pPr algn="ctr">
              <a:defRPr/>
            </a:pPr>
            <a:r>
              <a:rPr lang="en-US" altLang="zh-CN" sz="1400" b="1" kern="0" dirty="0">
                <a:solidFill>
                  <a:prstClr val="white"/>
                </a:solidFill>
                <a:latin typeface="微软雅黑" pitchFamily="34" charset="-122"/>
                <a:ea typeface="微软雅黑" pitchFamily="34" charset="-122"/>
              </a:rPr>
              <a:t>HL7</a:t>
            </a:r>
            <a:r>
              <a:rPr lang="zh-CN" altLang="en-US" sz="1400" b="1" kern="0" dirty="0">
                <a:solidFill>
                  <a:prstClr val="white"/>
                </a:solidFill>
                <a:latin typeface="微软雅黑" pitchFamily="34" charset="-122"/>
                <a:ea typeface="微软雅黑" pitchFamily="34" charset="-122"/>
              </a:rPr>
              <a:t>引擎</a:t>
            </a:r>
          </a:p>
        </p:txBody>
      </p:sp>
      <p:sp>
        <p:nvSpPr>
          <p:cNvPr id="15" name="矩形 14"/>
          <p:cNvSpPr/>
          <p:nvPr/>
        </p:nvSpPr>
        <p:spPr bwMode="auto">
          <a:xfrm>
            <a:off x="2782207" y="5914343"/>
            <a:ext cx="1573769" cy="288924"/>
          </a:xfrm>
          <a:prstGeom prst="rect">
            <a:avLst/>
          </a:prstGeom>
          <a:solidFill>
            <a:srgbClr val="0070C0"/>
          </a:solidFill>
          <a:ln w="25400" cap="flat" cmpd="sng" algn="ctr">
            <a:noFill/>
            <a:prstDash val="solid"/>
          </a:ln>
          <a:effectLst/>
        </p:spPr>
        <p:txBody>
          <a:bodyPr anchor="ctr"/>
          <a:lstStyle/>
          <a:p>
            <a:pPr algn="ctr">
              <a:defRPr/>
            </a:pPr>
            <a:r>
              <a:rPr lang="zh-CN" altLang="en-US" sz="1400" b="1" kern="0" dirty="0" smtClean="0">
                <a:solidFill>
                  <a:prstClr val="white"/>
                </a:solidFill>
                <a:latin typeface="微软雅黑" pitchFamily="34" charset="-122"/>
                <a:ea typeface="微软雅黑" pitchFamily="34" charset="-122"/>
              </a:rPr>
              <a:t>患者</a:t>
            </a:r>
            <a:r>
              <a:rPr lang="zh-CN" altLang="en-US" sz="1400" b="1" kern="0" dirty="0">
                <a:solidFill>
                  <a:prstClr val="white"/>
                </a:solidFill>
                <a:latin typeface="微软雅黑" pitchFamily="34" charset="-122"/>
                <a:ea typeface="微软雅黑" pitchFamily="34" charset="-122"/>
              </a:rPr>
              <a:t>主索引</a:t>
            </a:r>
          </a:p>
        </p:txBody>
      </p:sp>
      <p:sp>
        <p:nvSpPr>
          <p:cNvPr id="16" name="矩形 15"/>
          <p:cNvSpPr/>
          <p:nvPr/>
        </p:nvSpPr>
        <p:spPr bwMode="auto">
          <a:xfrm>
            <a:off x="2779387" y="6331386"/>
            <a:ext cx="1573769" cy="288924"/>
          </a:xfrm>
          <a:prstGeom prst="rect">
            <a:avLst/>
          </a:prstGeom>
          <a:solidFill>
            <a:srgbClr val="0070C0"/>
          </a:solidFill>
          <a:ln w="25400" cap="flat" cmpd="sng" algn="ctr">
            <a:noFill/>
            <a:prstDash val="solid"/>
          </a:ln>
          <a:effectLst/>
        </p:spPr>
        <p:txBody>
          <a:bodyPr anchor="ctr"/>
          <a:lstStyle/>
          <a:p>
            <a:pPr algn="ctr">
              <a:defRPr/>
            </a:pPr>
            <a:r>
              <a:rPr lang="zh-CN" altLang="en-US" sz="1400" b="1" kern="0" dirty="0">
                <a:solidFill>
                  <a:prstClr val="white"/>
                </a:solidFill>
                <a:latin typeface="微软雅黑" pitchFamily="34" charset="-122"/>
                <a:ea typeface="微软雅黑" pitchFamily="34" charset="-122"/>
              </a:rPr>
              <a:t>结构化文档</a:t>
            </a:r>
          </a:p>
        </p:txBody>
      </p:sp>
      <p:sp>
        <p:nvSpPr>
          <p:cNvPr id="17" name="矩形 16"/>
          <p:cNvSpPr/>
          <p:nvPr/>
        </p:nvSpPr>
        <p:spPr bwMode="auto">
          <a:xfrm>
            <a:off x="6668701" y="6331386"/>
            <a:ext cx="1575707" cy="288924"/>
          </a:xfrm>
          <a:prstGeom prst="rect">
            <a:avLst/>
          </a:prstGeom>
          <a:solidFill>
            <a:srgbClr val="0070C0"/>
          </a:solidFill>
          <a:ln w="25400" cap="flat" cmpd="sng" algn="ctr">
            <a:noFill/>
            <a:prstDash val="solid"/>
          </a:ln>
          <a:effectLst/>
        </p:spPr>
        <p:txBody>
          <a:bodyPr anchor="ctr"/>
          <a:lstStyle/>
          <a:p>
            <a:pPr algn="ctr">
              <a:defRPr/>
            </a:pPr>
            <a:r>
              <a:rPr lang="zh-CN" altLang="en-US" sz="1400" b="1" kern="0" dirty="0" smtClean="0">
                <a:solidFill>
                  <a:prstClr val="white"/>
                </a:solidFill>
                <a:latin typeface="微软雅黑" pitchFamily="34" charset="-122"/>
                <a:ea typeface="微软雅黑" pitchFamily="34" charset="-122"/>
              </a:rPr>
              <a:t>非结构化文档</a:t>
            </a:r>
            <a:endParaRPr lang="zh-CN" altLang="en-US" sz="1400" b="1" kern="0" dirty="0">
              <a:solidFill>
                <a:prstClr val="white"/>
              </a:solidFill>
              <a:latin typeface="微软雅黑" pitchFamily="34" charset="-122"/>
              <a:ea typeface="微软雅黑" pitchFamily="34" charset="-122"/>
            </a:endParaRPr>
          </a:p>
        </p:txBody>
      </p:sp>
      <p:sp>
        <p:nvSpPr>
          <p:cNvPr id="18" name="矩形 17"/>
          <p:cNvSpPr/>
          <p:nvPr/>
        </p:nvSpPr>
        <p:spPr bwMode="auto">
          <a:xfrm>
            <a:off x="6668701" y="5914343"/>
            <a:ext cx="1575707" cy="288924"/>
          </a:xfrm>
          <a:prstGeom prst="rect">
            <a:avLst/>
          </a:prstGeom>
          <a:solidFill>
            <a:srgbClr val="0070C0"/>
          </a:solidFill>
          <a:ln w="25400" cap="flat" cmpd="sng" algn="ctr">
            <a:noFill/>
            <a:prstDash val="solid"/>
          </a:ln>
          <a:effectLst/>
        </p:spPr>
        <p:txBody>
          <a:bodyPr anchor="ctr"/>
          <a:lstStyle/>
          <a:p>
            <a:pPr algn="ctr">
              <a:defRPr/>
            </a:pPr>
            <a:r>
              <a:rPr lang="zh-CN" altLang="en-US" sz="1400" b="1" kern="0" dirty="0">
                <a:solidFill>
                  <a:prstClr val="white"/>
                </a:solidFill>
                <a:latin typeface="微软雅黑" pitchFamily="34" charset="-122"/>
                <a:ea typeface="微软雅黑" pitchFamily="34" charset="-122"/>
              </a:rPr>
              <a:t>访问控制</a:t>
            </a:r>
          </a:p>
        </p:txBody>
      </p:sp>
      <p:sp>
        <p:nvSpPr>
          <p:cNvPr id="19" name="矩形 18"/>
          <p:cNvSpPr/>
          <p:nvPr/>
        </p:nvSpPr>
        <p:spPr bwMode="auto">
          <a:xfrm>
            <a:off x="4737954" y="5914343"/>
            <a:ext cx="1573769" cy="288924"/>
          </a:xfrm>
          <a:prstGeom prst="rect">
            <a:avLst/>
          </a:prstGeom>
          <a:solidFill>
            <a:srgbClr val="0070C0"/>
          </a:solidFill>
          <a:ln w="25400" cap="flat" cmpd="sng" algn="ctr">
            <a:noFill/>
            <a:prstDash val="solid"/>
          </a:ln>
          <a:effectLst/>
        </p:spPr>
        <p:txBody>
          <a:bodyPr anchor="ctr"/>
          <a:lstStyle/>
          <a:p>
            <a:pPr algn="ctr">
              <a:defRPr/>
            </a:pPr>
            <a:r>
              <a:rPr lang="zh-CN" altLang="en-US" sz="1400" b="1" kern="0" dirty="0">
                <a:solidFill>
                  <a:prstClr val="white"/>
                </a:solidFill>
                <a:latin typeface="微软雅黑" pitchFamily="34" charset="-122"/>
                <a:ea typeface="微软雅黑" pitchFamily="34" charset="-122"/>
              </a:rPr>
              <a:t>术语</a:t>
            </a:r>
            <a:r>
              <a:rPr lang="zh-CN" altLang="en-US" sz="1400" b="1" kern="0" dirty="0" smtClean="0">
                <a:solidFill>
                  <a:prstClr val="white"/>
                </a:solidFill>
                <a:latin typeface="微软雅黑" pitchFamily="34" charset="-122"/>
                <a:ea typeface="微软雅黑" pitchFamily="34" charset="-122"/>
              </a:rPr>
              <a:t>服务</a:t>
            </a:r>
            <a:endParaRPr lang="zh-CN" altLang="en-US" sz="1400" b="1" kern="0" dirty="0">
              <a:solidFill>
                <a:prstClr val="white"/>
              </a:solidFill>
              <a:latin typeface="微软雅黑" pitchFamily="34" charset="-122"/>
              <a:ea typeface="微软雅黑" pitchFamily="34" charset="-122"/>
            </a:endParaRPr>
          </a:p>
        </p:txBody>
      </p:sp>
      <p:grpSp>
        <p:nvGrpSpPr>
          <p:cNvPr id="20" name="组合 4"/>
          <p:cNvGrpSpPr>
            <a:grpSpLocks/>
          </p:cNvGrpSpPr>
          <p:nvPr/>
        </p:nvGrpSpPr>
        <p:grpSpPr bwMode="auto">
          <a:xfrm>
            <a:off x="3572587" y="5466184"/>
            <a:ext cx="1791501" cy="349634"/>
            <a:chOff x="1280812" y="5302503"/>
            <a:chExt cx="1456716" cy="358745"/>
          </a:xfrm>
        </p:grpSpPr>
        <p:sp>
          <p:nvSpPr>
            <p:cNvPr id="21" name="Up-Down Arrow 130"/>
            <p:cNvSpPr/>
            <p:nvPr/>
          </p:nvSpPr>
          <p:spPr>
            <a:xfrm>
              <a:off x="1280812" y="5302503"/>
              <a:ext cx="139699" cy="340392"/>
            </a:xfrm>
            <a:prstGeom prst="upDownArrow">
              <a:avLst/>
            </a:prstGeom>
            <a:solidFill>
              <a:srgbClr val="0070C0"/>
            </a:solidFill>
            <a:ln w="25400" cap="flat" cmpd="sng" algn="ctr">
              <a:noFill/>
              <a:prstDash val="solid"/>
              <a:headEnd type="none" w="med" len="med"/>
              <a:tailEnd type="none" w="med" len="med"/>
            </a:ln>
            <a:effectLst/>
          </p:spPr>
          <p:txBody>
            <a:bodyPr lIns="118867" tIns="59433" rIns="118867" bIns="59433" anchor="ctr"/>
            <a:lstStyle/>
            <a:p>
              <a:pPr marL="0" marR="0" lvl="0" indent="0" defTabSz="891603"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990000"/>
                </a:solidFill>
                <a:effectLst>
                  <a:outerShdw blurRad="50800" dist="38100" dir="2700000" algn="tl" rotWithShape="0">
                    <a:prstClr val="black">
                      <a:alpha val="40000"/>
                    </a:prstClr>
                  </a:outerShdw>
                </a:effectLst>
                <a:uLnTx/>
                <a:uFillTx/>
                <a:latin typeface="Arial"/>
                <a:ea typeface="微软雅黑" pitchFamily="34" charset="-122"/>
                <a:cs typeface="+mn-cs"/>
              </a:endParaRPr>
            </a:p>
          </p:txBody>
        </p:sp>
        <p:sp>
          <p:nvSpPr>
            <p:cNvPr id="22" name="Up-Down Arrow 130"/>
            <p:cNvSpPr/>
            <p:nvPr/>
          </p:nvSpPr>
          <p:spPr>
            <a:xfrm>
              <a:off x="2596241" y="5320856"/>
              <a:ext cx="141287" cy="340392"/>
            </a:xfrm>
            <a:prstGeom prst="upDownArrow">
              <a:avLst/>
            </a:prstGeom>
            <a:solidFill>
              <a:srgbClr val="0070C0"/>
            </a:solidFill>
            <a:ln w="25400" cap="flat" cmpd="sng" algn="ctr">
              <a:noFill/>
              <a:prstDash val="solid"/>
              <a:headEnd type="none" w="med" len="med"/>
              <a:tailEnd type="none" w="med" len="med"/>
            </a:ln>
            <a:effectLst/>
          </p:spPr>
          <p:txBody>
            <a:bodyPr lIns="118867" tIns="59433" rIns="118867" bIns="59433" anchor="ctr"/>
            <a:lstStyle/>
            <a:p>
              <a:pPr marL="0" marR="0" lvl="0" indent="0" defTabSz="891603"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990000"/>
                </a:solidFill>
                <a:effectLst>
                  <a:outerShdw blurRad="50800" dist="38100" dir="2700000" algn="tl" rotWithShape="0">
                    <a:prstClr val="black">
                      <a:alpha val="40000"/>
                    </a:prstClr>
                  </a:outerShdw>
                </a:effectLst>
                <a:uLnTx/>
                <a:uFillTx/>
                <a:latin typeface="Arial"/>
                <a:ea typeface="微软雅黑" pitchFamily="34" charset="-122"/>
                <a:cs typeface="+mn-cs"/>
              </a:endParaRPr>
            </a:p>
          </p:txBody>
        </p:sp>
      </p:grpSp>
      <p:sp>
        <p:nvSpPr>
          <p:cNvPr id="23" name="矩形 22"/>
          <p:cNvSpPr/>
          <p:nvPr/>
        </p:nvSpPr>
        <p:spPr bwMode="auto">
          <a:xfrm>
            <a:off x="4731964" y="6331386"/>
            <a:ext cx="1575707" cy="288924"/>
          </a:xfrm>
          <a:prstGeom prst="rect">
            <a:avLst/>
          </a:prstGeom>
          <a:solidFill>
            <a:srgbClr val="0070C0"/>
          </a:solidFill>
          <a:ln w="25400" cap="flat" cmpd="sng" algn="ctr">
            <a:noFill/>
            <a:prstDash val="solid"/>
          </a:ln>
          <a:effectLst/>
        </p:spPr>
        <p:txBody>
          <a:bodyPr anchor="ctr"/>
          <a:lstStyle/>
          <a:p>
            <a:pPr algn="ctr">
              <a:defRPr/>
            </a:pPr>
            <a:r>
              <a:rPr lang="zh-CN" altLang="en-US" sz="1400" b="1" kern="0" dirty="0" smtClean="0">
                <a:solidFill>
                  <a:prstClr val="white"/>
                </a:solidFill>
                <a:latin typeface="微软雅黑" pitchFamily="34" charset="-122"/>
                <a:ea typeface="微软雅黑" pitchFamily="34" charset="-122"/>
              </a:rPr>
              <a:t>半结构化文档</a:t>
            </a:r>
            <a:endParaRPr lang="zh-CN" altLang="en-US" sz="1400" b="1" kern="0" dirty="0">
              <a:solidFill>
                <a:prstClr val="white"/>
              </a:solidFill>
              <a:latin typeface="微软雅黑" pitchFamily="34" charset="-122"/>
              <a:ea typeface="微软雅黑" pitchFamily="34" charset="-122"/>
            </a:endParaRPr>
          </a:p>
        </p:txBody>
      </p:sp>
      <p:sp>
        <p:nvSpPr>
          <p:cNvPr id="24" name="圆角矩形 7"/>
          <p:cNvSpPr>
            <a:spLocks noChangeArrowheads="1"/>
          </p:cNvSpPr>
          <p:nvPr/>
        </p:nvSpPr>
        <p:spPr bwMode="auto">
          <a:xfrm>
            <a:off x="1894807" y="5157192"/>
            <a:ext cx="5221555" cy="381000"/>
          </a:xfrm>
          <a:prstGeom prst="rect">
            <a:avLst/>
          </a:prstGeom>
          <a:solidFill>
            <a:srgbClr val="0070C0"/>
          </a:solidFill>
          <a:ln w="25400" algn="ctr">
            <a:noFill/>
            <a:round/>
            <a:headEnd/>
            <a:tailEnd/>
          </a:ln>
        </p:spPr>
        <p:txBody>
          <a:bodyPr anchor="ctr"/>
          <a:lstStyle/>
          <a:p>
            <a:pPr algn="ctr"/>
            <a:r>
              <a:rPr lang="zh-CN" altLang="en-US" sz="1600" b="1" dirty="0" smtClean="0">
                <a:solidFill>
                  <a:srgbClr val="FFFFFF"/>
                </a:solidFill>
                <a:latin typeface="微软雅黑" pitchFamily="34" charset="-122"/>
                <a:ea typeface="微软雅黑" pitchFamily="34" charset="-122"/>
              </a:rPr>
              <a:t>临床数据中心</a:t>
            </a:r>
            <a:r>
              <a:rPr lang="en-US" altLang="zh-CN" sz="1600" b="1" dirty="0" smtClean="0">
                <a:solidFill>
                  <a:srgbClr val="FFFFFF"/>
                </a:solidFill>
                <a:latin typeface="微软雅黑" pitchFamily="34" charset="-122"/>
                <a:ea typeface="微软雅黑" pitchFamily="34" charset="-122"/>
              </a:rPr>
              <a:t>CDR</a:t>
            </a:r>
            <a:endParaRPr lang="zh-CN" altLang="en-US" sz="1600" b="1" dirty="0">
              <a:solidFill>
                <a:srgbClr val="FFFFFF"/>
              </a:solidFill>
              <a:latin typeface="微软雅黑" pitchFamily="34" charset="-122"/>
              <a:ea typeface="微软雅黑" pitchFamily="34" charset="-122"/>
            </a:endParaRPr>
          </a:p>
        </p:txBody>
      </p:sp>
      <p:sp>
        <p:nvSpPr>
          <p:cNvPr id="25" name="矩形 24"/>
          <p:cNvSpPr/>
          <p:nvPr/>
        </p:nvSpPr>
        <p:spPr bwMode="auto">
          <a:xfrm>
            <a:off x="6506799" y="3339935"/>
            <a:ext cx="1373851" cy="289308"/>
          </a:xfrm>
          <a:prstGeom prst="rect">
            <a:avLst/>
          </a:prstGeom>
          <a:solidFill>
            <a:srgbClr val="FF6600"/>
          </a:solidFill>
          <a:ln w="25400" cap="flat" cmpd="sng" algn="ctr">
            <a:noFill/>
            <a:prstDash val="solid"/>
          </a:ln>
          <a:effectLst/>
        </p:spPr>
        <p:txBody>
          <a:bodyPr anchor="ctr"/>
          <a:lstStyle/>
          <a:p>
            <a:pPr algn="ctr">
              <a:defRPr/>
            </a:pPr>
            <a:r>
              <a:rPr lang="zh-CN" altLang="en-US" sz="1200" b="1" kern="0" dirty="0" smtClean="0">
                <a:solidFill>
                  <a:prstClr val="white"/>
                </a:solidFill>
                <a:latin typeface="微软雅黑" pitchFamily="34" charset="-122"/>
                <a:ea typeface="微软雅黑" pitchFamily="34" charset="-122"/>
              </a:rPr>
              <a:t>其他分析系统</a:t>
            </a:r>
            <a:endParaRPr lang="zh-CN" altLang="en-US" sz="1200" b="1" kern="0" dirty="0">
              <a:solidFill>
                <a:prstClr val="white"/>
              </a:solidFill>
              <a:latin typeface="微软雅黑" pitchFamily="34" charset="-122"/>
              <a:ea typeface="微软雅黑" pitchFamily="34" charset="-122"/>
            </a:endParaRPr>
          </a:p>
        </p:txBody>
      </p:sp>
      <p:grpSp>
        <p:nvGrpSpPr>
          <p:cNvPr id="26" name="组合 4"/>
          <p:cNvGrpSpPr>
            <a:grpSpLocks/>
          </p:cNvGrpSpPr>
          <p:nvPr/>
        </p:nvGrpSpPr>
        <p:grpSpPr bwMode="auto">
          <a:xfrm>
            <a:off x="1237685" y="3717032"/>
            <a:ext cx="6646683" cy="349634"/>
            <a:chOff x="1280812" y="5302503"/>
            <a:chExt cx="5404591" cy="358745"/>
          </a:xfrm>
          <a:solidFill>
            <a:srgbClr val="FF6600"/>
          </a:solidFill>
        </p:grpSpPr>
        <p:sp>
          <p:nvSpPr>
            <p:cNvPr id="27" name="Up-Down Arrow 130"/>
            <p:cNvSpPr/>
            <p:nvPr/>
          </p:nvSpPr>
          <p:spPr>
            <a:xfrm>
              <a:off x="1280812" y="5302503"/>
              <a:ext cx="139699" cy="340392"/>
            </a:xfrm>
            <a:prstGeom prst="upDownArrow">
              <a:avLst/>
            </a:prstGeom>
            <a:grpFill/>
            <a:ln w="25400" cap="flat" cmpd="sng" algn="ctr">
              <a:noFill/>
              <a:prstDash val="solid"/>
              <a:headEnd type="none" w="med" len="med"/>
              <a:tailEnd type="none" w="med" len="med"/>
            </a:ln>
            <a:effectLst/>
          </p:spPr>
          <p:txBody>
            <a:bodyPr lIns="118867" tIns="59433" rIns="118867" bIns="59433" anchor="ctr"/>
            <a:lstStyle/>
            <a:p>
              <a:pPr marL="0" marR="0" lvl="0" indent="0" defTabSz="891603"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990000"/>
                </a:solidFill>
                <a:effectLst>
                  <a:outerShdw blurRad="50800" dist="38100" dir="2700000" algn="tl" rotWithShape="0">
                    <a:prstClr val="black">
                      <a:alpha val="40000"/>
                    </a:prstClr>
                  </a:outerShdw>
                </a:effectLst>
                <a:uLnTx/>
                <a:uFillTx/>
                <a:latin typeface="Arial"/>
                <a:ea typeface="微软雅黑" pitchFamily="34" charset="-122"/>
                <a:cs typeface="+mn-cs"/>
              </a:endParaRPr>
            </a:p>
          </p:txBody>
        </p:sp>
        <p:sp>
          <p:nvSpPr>
            <p:cNvPr id="28" name="Up-Down Arrow 130"/>
            <p:cNvSpPr/>
            <p:nvPr/>
          </p:nvSpPr>
          <p:spPr>
            <a:xfrm>
              <a:off x="3913258" y="5320856"/>
              <a:ext cx="141287" cy="340392"/>
            </a:xfrm>
            <a:prstGeom prst="upDownArrow">
              <a:avLst/>
            </a:prstGeom>
            <a:grpFill/>
            <a:ln w="25400" cap="flat" cmpd="sng" algn="ctr">
              <a:noFill/>
              <a:prstDash val="solid"/>
              <a:headEnd type="none" w="med" len="med"/>
              <a:tailEnd type="none" w="med" len="med"/>
            </a:ln>
            <a:effectLst/>
          </p:spPr>
          <p:txBody>
            <a:bodyPr lIns="118867" tIns="59433" rIns="118867" bIns="59433" anchor="ctr"/>
            <a:lstStyle/>
            <a:p>
              <a:pPr marL="0" marR="0" lvl="0" indent="0" defTabSz="891603"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990000"/>
                </a:solidFill>
                <a:effectLst>
                  <a:outerShdw blurRad="50800" dist="38100" dir="2700000" algn="tl" rotWithShape="0">
                    <a:prstClr val="black">
                      <a:alpha val="40000"/>
                    </a:prstClr>
                  </a:outerShdw>
                </a:effectLst>
                <a:uLnTx/>
                <a:uFillTx/>
                <a:latin typeface="Arial"/>
                <a:ea typeface="微软雅黑" pitchFamily="34" charset="-122"/>
                <a:cs typeface="+mn-cs"/>
              </a:endParaRPr>
            </a:p>
          </p:txBody>
        </p:sp>
        <p:sp>
          <p:nvSpPr>
            <p:cNvPr id="29" name="Up-Down Arrow 130"/>
            <p:cNvSpPr/>
            <p:nvPr/>
          </p:nvSpPr>
          <p:spPr>
            <a:xfrm>
              <a:off x="5230275" y="5320856"/>
              <a:ext cx="139699" cy="340392"/>
            </a:xfrm>
            <a:prstGeom prst="upDownArrow">
              <a:avLst/>
            </a:prstGeom>
            <a:grpFill/>
            <a:ln w="25400" cap="flat" cmpd="sng" algn="ctr">
              <a:noFill/>
              <a:prstDash val="solid"/>
              <a:headEnd type="none" w="med" len="med"/>
              <a:tailEnd type="none" w="med" len="med"/>
            </a:ln>
            <a:effectLst/>
          </p:spPr>
          <p:txBody>
            <a:bodyPr lIns="118867" tIns="59433" rIns="118867" bIns="59433" anchor="ctr"/>
            <a:lstStyle/>
            <a:p>
              <a:pPr marL="0" marR="0" lvl="0" indent="0" defTabSz="891603"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990000"/>
                </a:solidFill>
                <a:effectLst>
                  <a:outerShdw blurRad="50800" dist="38100" dir="2700000" algn="tl" rotWithShape="0">
                    <a:prstClr val="black">
                      <a:alpha val="40000"/>
                    </a:prstClr>
                  </a:outerShdw>
                </a:effectLst>
                <a:uLnTx/>
                <a:uFillTx/>
                <a:latin typeface="Arial"/>
                <a:ea typeface="微软雅黑" pitchFamily="34" charset="-122"/>
                <a:cs typeface="+mn-cs"/>
              </a:endParaRPr>
            </a:p>
          </p:txBody>
        </p:sp>
        <p:sp>
          <p:nvSpPr>
            <p:cNvPr id="30" name="Up-Down Arrow 130"/>
            <p:cNvSpPr/>
            <p:nvPr/>
          </p:nvSpPr>
          <p:spPr>
            <a:xfrm>
              <a:off x="2596241" y="5320856"/>
              <a:ext cx="141287" cy="340392"/>
            </a:xfrm>
            <a:prstGeom prst="upDownArrow">
              <a:avLst/>
            </a:prstGeom>
            <a:grpFill/>
            <a:ln w="25400" cap="flat" cmpd="sng" algn="ctr">
              <a:noFill/>
              <a:prstDash val="solid"/>
              <a:headEnd type="none" w="med" len="med"/>
              <a:tailEnd type="none" w="med" len="med"/>
            </a:ln>
            <a:effectLst/>
          </p:spPr>
          <p:txBody>
            <a:bodyPr lIns="118867" tIns="59433" rIns="118867" bIns="59433" anchor="ctr"/>
            <a:lstStyle/>
            <a:p>
              <a:pPr marL="0" marR="0" lvl="0" indent="0" defTabSz="891603"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990000"/>
                </a:solidFill>
                <a:effectLst>
                  <a:outerShdw blurRad="50800" dist="38100" dir="2700000" algn="tl" rotWithShape="0">
                    <a:prstClr val="black">
                      <a:alpha val="40000"/>
                    </a:prstClr>
                  </a:outerShdw>
                </a:effectLst>
                <a:uLnTx/>
                <a:uFillTx/>
                <a:latin typeface="Arial"/>
                <a:ea typeface="微软雅黑" pitchFamily="34" charset="-122"/>
                <a:cs typeface="+mn-cs"/>
              </a:endParaRPr>
            </a:p>
          </p:txBody>
        </p:sp>
        <p:sp>
          <p:nvSpPr>
            <p:cNvPr id="31" name="Up-Down Arrow 130"/>
            <p:cNvSpPr/>
            <p:nvPr/>
          </p:nvSpPr>
          <p:spPr>
            <a:xfrm>
              <a:off x="6545704" y="5320856"/>
              <a:ext cx="139699" cy="340392"/>
            </a:xfrm>
            <a:prstGeom prst="upDownArrow">
              <a:avLst/>
            </a:prstGeom>
            <a:grpFill/>
            <a:ln w="25400" cap="flat" cmpd="sng" algn="ctr">
              <a:noFill/>
              <a:prstDash val="solid"/>
              <a:headEnd type="none" w="med" len="med"/>
              <a:tailEnd type="none" w="med" len="med"/>
            </a:ln>
            <a:effectLst/>
          </p:spPr>
          <p:txBody>
            <a:bodyPr lIns="118867" tIns="59433" rIns="118867" bIns="59433" anchor="ctr"/>
            <a:lstStyle/>
            <a:p>
              <a:pPr marL="0" marR="0" lvl="0" indent="0" defTabSz="891603"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990000"/>
                </a:solidFill>
                <a:effectLst>
                  <a:outerShdw blurRad="50800" dist="38100" dir="2700000" algn="tl" rotWithShape="0">
                    <a:prstClr val="black">
                      <a:alpha val="40000"/>
                    </a:prstClr>
                  </a:outerShdw>
                </a:effectLst>
                <a:uLnTx/>
                <a:uFillTx/>
                <a:latin typeface="Arial"/>
                <a:ea typeface="微软雅黑" pitchFamily="34" charset="-122"/>
                <a:cs typeface="+mn-cs"/>
              </a:endParaRPr>
            </a:p>
          </p:txBody>
        </p:sp>
      </p:grpSp>
      <p:grpSp>
        <p:nvGrpSpPr>
          <p:cNvPr id="32" name="组合 31"/>
          <p:cNvGrpSpPr/>
          <p:nvPr/>
        </p:nvGrpSpPr>
        <p:grpSpPr>
          <a:xfrm>
            <a:off x="420893" y="1195460"/>
            <a:ext cx="8255563" cy="1883487"/>
            <a:chOff x="402509" y="2132856"/>
            <a:chExt cx="8255563" cy="1883487"/>
          </a:xfrm>
        </p:grpSpPr>
        <p:sp>
          <p:nvSpPr>
            <p:cNvPr id="33" name="矩形 32"/>
            <p:cNvSpPr/>
            <p:nvPr/>
          </p:nvSpPr>
          <p:spPr bwMode="auto">
            <a:xfrm>
              <a:off x="402509" y="2132856"/>
              <a:ext cx="8255563" cy="1883487"/>
            </a:xfrm>
            <a:prstGeom prst="rect">
              <a:avLst/>
            </a:prstGeom>
            <a:solidFill>
              <a:srgbClr val="7030A0">
                <a:alpha val="10000"/>
              </a:srgbClr>
            </a:solidFill>
            <a:ln w="3175" cap="flat" cmpd="sng" algn="ctr">
              <a:solidFill>
                <a:srgbClr val="7030A0"/>
              </a:solidFill>
              <a:prstDash val="solid"/>
            </a:ln>
            <a:effectLst/>
          </p:spPr>
          <p:txBody>
            <a:bodyPr anchor="ctr"/>
            <a:lstStyle/>
            <a:p>
              <a:pPr>
                <a:defRPr/>
              </a:pPr>
              <a:endParaRPr lang="en-US" altLang="zh-CN" b="1" kern="0" dirty="0">
                <a:solidFill>
                  <a:srgbClr val="FF6600"/>
                </a:solidFill>
                <a:latin typeface="微软雅黑" pitchFamily="34" charset="-122"/>
                <a:ea typeface="微软雅黑" pitchFamily="34" charset="-122"/>
              </a:endParaRPr>
            </a:p>
          </p:txBody>
        </p:sp>
        <p:sp>
          <p:nvSpPr>
            <p:cNvPr id="34" name="矩形 33"/>
            <p:cNvSpPr/>
            <p:nvPr/>
          </p:nvSpPr>
          <p:spPr bwMode="auto">
            <a:xfrm>
              <a:off x="402509" y="2812989"/>
              <a:ext cx="993766" cy="307777"/>
            </a:xfrm>
            <a:prstGeom prst="rect">
              <a:avLst/>
            </a:prstGeom>
          </p:spPr>
          <p:txBody>
            <a:bodyPr wrap="square">
              <a:spAutoFit/>
            </a:bodyPr>
            <a:lstStyle/>
            <a:p>
              <a:pPr algn="ctr">
                <a:defRPr/>
              </a:pPr>
              <a:r>
                <a:rPr lang="zh-CN" altLang="en-US" b="1" kern="0" dirty="0" smtClean="0">
                  <a:solidFill>
                    <a:schemeClr val="bg1"/>
                  </a:solidFill>
                  <a:latin typeface="微软雅黑" pitchFamily="34" charset="-122"/>
                  <a:ea typeface="微软雅黑" pitchFamily="34" charset="-122"/>
                </a:rPr>
                <a:t>科研方向</a:t>
              </a:r>
              <a:endParaRPr lang="zh-CN" altLang="en-US" b="1" kern="0" dirty="0">
                <a:solidFill>
                  <a:schemeClr val="bg1"/>
                </a:solidFill>
                <a:latin typeface="微软雅黑" pitchFamily="34" charset="-122"/>
                <a:ea typeface="微软雅黑" pitchFamily="34" charset="-122"/>
              </a:endParaRPr>
            </a:p>
          </p:txBody>
        </p:sp>
        <p:sp>
          <p:nvSpPr>
            <p:cNvPr id="35" name="矩形 34"/>
            <p:cNvSpPr/>
            <p:nvPr/>
          </p:nvSpPr>
          <p:spPr bwMode="auto">
            <a:xfrm>
              <a:off x="1598252" y="3639206"/>
              <a:ext cx="1172626" cy="288924"/>
            </a:xfrm>
            <a:prstGeom prst="rect">
              <a:avLst/>
            </a:prstGeom>
            <a:solidFill>
              <a:srgbClr val="7030A0"/>
            </a:solidFill>
            <a:ln w="25400" cap="flat" cmpd="sng" algn="ctr">
              <a:noFill/>
              <a:prstDash val="solid"/>
            </a:ln>
            <a:effectLst/>
          </p:spPr>
          <p:txBody>
            <a:bodyPr anchor="ctr"/>
            <a:lstStyle/>
            <a:p>
              <a:pPr algn="ctr">
                <a:defRPr/>
              </a:pPr>
              <a:r>
                <a:rPr lang="zh-CN" altLang="en-US" sz="1400" b="1" kern="0" dirty="0" smtClean="0">
                  <a:solidFill>
                    <a:prstClr val="white"/>
                  </a:solidFill>
                  <a:latin typeface="微软雅黑" pitchFamily="34" charset="-122"/>
                  <a:ea typeface="微软雅黑" pitchFamily="34" charset="-122"/>
                </a:rPr>
                <a:t>基础研究</a:t>
              </a:r>
              <a:endParaRPr lang="zh-CN" altLang="en-US" sz="1400" b="1" kern="0" dirty="0">
                <a:solidFill>
                  <a:prstClr val="white"/>
                </a:solidFill>
                <a:latin typeface="微软雅黑" pitchFamily="34" charset="-122"/>
                <a:ea typeface="微软雅黑" pitchFamily="34" charset="-122"/>
              </a:endParaRPr>
            </a:p>
          </p:txBody>
        </p:sp>
        <p:grpSp>
          <p:nvGrpSpPr>
            <p:cNvPr id="36" name="组合 35"/>
            <p:cNvGrpSpPr/>
            <p:nvPr/>
          </p:nvGrpSpPr>
          <p:grpSpPr>
            <a:xfrm>
              <a:off x="3892121" y="2245692"/>
              <a:ext cx="1759999" cy="1682438"/>
              <a:chOff x="5000138" y="2702513"/>
              <a:chExt cx="1759999" cy="1682438"/>
            </a:xfrm>
          </p:grpSpPr>
          <p:pic>
            <p:nvPicPr>
              <p:cNvPr id="40" name="图片 39"/>
              <p:cNvPicPr>
                <a:picLocks noChangeAspect="1"/>
              </p:cNvPicPr>
              <p:nvPr/>
            </p:nvPicPr>
            <p:blipFill>
              <a:blip r:embed="rId3" cstate="print">
                <a:clrChange>
                  <a:clrFrom>
                    <a:srgbClr val="FFFFFF"/>
                  </a:clrFrom>
                  <a:clrTo>
                    <a:srgbClr val="FFFFFF">
                      <a:alpha val="0"/>
                    </a:srgbClr>
                  </a:clrTo>
                </a:clrChange>
              </a:blip>
              <a:stretch>
                <a:fillRect/>
              </a:stretch>
            </p:blipFill>
            <p:spPr>
              <a:xfrm>
                <a:off x="5000138" y="2702513"/>
                <a:ext cx="1759999" cy="1440000"/>
              </a:xfrm>
              <a:prstGeom prst="rect">
                <a:avLst/>
              </a:prstGeom>
            </p:spPr>
          </p:pic>
          <p:sp>
            <p:nvSpPr>
              <p:cNvPr id="41" name="矩形 40"/>
              <p:cNvSpPr/>
              <p:nvPr/>
            </p:nvSpPr>
            <p:spPr bwMode="auto">
              <a:xfrm>
                <a:off x="5293825" y="4096027"/>
                <a:ext cx="1172626" cy="288924"/>
              </a:xfrm>
              <a:prstGeom prst="rect">
                <a:avLst/>
              </a:prstGeom>
              <a:solidFill>
                <a:srgbClr val="7030A0"/>
              </a:solidFill>
              <a:ln w="25400" cap="flat" cmpd="sng" algn="ctr">
                <a:noFill/>
                <a:prstDash val="solid"/>
              </a:ln>
              <a:effectLst/>
            </p:spPr>
            <p:txBody>
              <a:bodyPr anchor="ctr"/>
              <a:lstStyle/>
              <a:p>
                <a:pPr algn="ctr">
                  <a:defRPr/>
                </a:pPr>
                <a:r>
                  <a:rPr lang="zh-CN" altLang="en-US" sz="1400" b="1" kern="0" dirty="0">
                    <a:solidFill>
                      <a:prstClr val="white"/>
                    </a:solidFill>
                    <a:latin typeface="微软雅黑" pitchFamily="34" charset="-122"/>
                    <a:ea typeface="微软雅黑" pitchFamily="34" charset="-122"/>
                  </a:rPr>
                  <a:t>临床</a:t>
                </a:r>
                <a:r>
                  <a:rPr lang="zh-CN" altLang="en-US" sz="1400" b="1" kern="0" dirty="0" smtClean="0">
                    <a:solidFill>
                      <a:prstClr val="white"/>
                    </a:solidFill>
                    <a:latin typeface="微软雅黑" pitchFamily="34" charset="-122"/>
                    <a:ea typeface="微软雅黑" pitchFamily="34" charset="-122"/>
                  </a:rPr>
                  <a:t>研究</a:t>
                </a:r>
                <a:endParaRPr lang="zh-CN" altLang="en-US" sz="1400" b="1" kern="0" dirty="0">
                  <a:solidFill>
                    <a:prstClr val="white"/>
                  </a:solidFill>
                  <a:latin typeface="微软雅黑" pitchFamily="34" charset="-122"/>
                  <a:ea typeface="微软雅黑" pitchFamily="34" charset="-122"/>
                </a:endParaRPr>
              </a:p>
            </p:txBody>
          </p:sp>
        </p:grpSp>
        <p:grpSp>
          <p:nvGrpSpPr>
            <p:cNvPr id="37" name="组合 36"/>
            <p:cNvGrpSpPr/>
            <p:nvPr/>
          </p:nvGrpSpPr>
          <p:grpSpPr>
            <a:xfrm>
              <a:off x="6668386" y="2264007"/>
              <a:ext cx="1359998" cy="1664123"/>
              <a:chOff x="3302602" y="2720828"/>
              <a:chExt cx="1359998" cy="1664123"/>
            </a:xfrm>
          </p:grpSpPr>
          <p:pic>
            <p:nvPicPr>
              <p:cNvPr id="38" name="图片 37"/>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02602" y="2720828"/>
                <a:ext cx="1359998" cy="1440000"/>
              </a:xfrm>
              <a:prstGeom prst="rect">
                <a:avLst/>
              </a:prstGeom>
            </p:spPr>
          </p:pic>
          <p:sp>
            <p:nvSpPr>
              <p:cNvPr id="39" name="矩形 38"/>
              <p:cNvSpPr/>
              <p:nvPr/>
            </p:nvSpPr>
            <p:spPr bwMode="auto">
              <a:xfrm>
                <a:off x="3396288" y="4096027"/>
                <a:ext cx="1172626" cy="288924"/>
              </a:xfrm>
              <a:prstGeom prst="rect">
                <a:avLst/>
              </a:prstGeom>
              <a:solidFill>
                <a:srgbClr val="7030A0"/>
              </a:solidFill>
              <a:ln w="25400" cap="flat" cmpd="sng" algn="ctr">
                <a:noFill/>
                <a:prstDash val="solid"/>
              </a:ln>
              <a:effectLst/>
            </p:spPr>
            <p:txBody>
              <a:bodyPr anchor="ctr"/>
              <a:lstStyle/>
              <a:p>
                <a:pPr algn="ctr">
                  <a:defRPr/>
                </a:pPr>
                <a:r>
                  <a:rPr lang="zh-CN" altLang="en-US" sz="1400" b="1" kern="0" dirty="0" smtClean="0">
                    <a:solidFill>
                      <a:prstClr val="white"/>
                    </a:solidFill>
                    <a:latin typeface="微软雅黑" pitchFamily="34" charset="-122"/>
                    <a:ea typeface="微软雅黑" pitchFamily="34" charset="-122"/>
                  </a:rPr>
                  <a:t>发展研究</a:t>
                </a:r>
                <a:endParaRPr lang="zh-CN" altLang="en-US" sz="1400" b="1" kern="0" dirty="0">
                  <a:solidFill>
                    <a:prstClr val="white"/>
                  </a:solidFill>
                  <a:latin typeface="微软雅黑" pitchFamily="34" charset="-122"/>
                  <a:ea typeface="微软雅黑" pitchFamily="34" charset="-122"/>
                </a:endParaRPr>
              </a:p>
            </p:txBody>
          </p:sp>
        </p:grpSp>
      </p:grpSp>
      <p:sp>
        <p:nvSpPr>
          <p:cNvPr id="42" name="Freeform 9"/>
          <p:cNvSpPr>
            <a:spLocks/>
          </p:cNvSpPr>
          <p:nvPr/>
        </p:nvSpPr>
        <p:spPr bwMode="auto">
          <a:xfrm rot="16200000" flipV="1">
            <a:off x="5280159" y="4417684"/>
            <a:ext cx="967453" cy="1087626"/>
          </a:xfrm>
          <a:custGeom>
            <a:avLst/>
            <a:gdLst/>
            <a:ahLst/>
            <a:cxnLst>
              <a:cxn ang="0">
                <a:pos x="0" y="201"/>
              </a:cxn>
              <a:cxn ang="0">
                <a:pos x="0" y="840"/>
              </a:cxn>
              <a:cxn ang="0">
                <a:pos x="0" y="840"/>
              </a:cxn>
              <a:cxn ang="0">
                <a:pos x="46" y="828"/>
              </a:cxn>
              <a:cxn ang="0">
                <a:pos x="101" y="818"/>
              </a:cxn>
              <a:cxn ang="0">
                <a:pos x="172" y="805"/>
              </a:cxn>
              <a:cxn ang="0">
                <a:pos x="214" y="798"/>
              </a:cxn>
              <a:cxn ang="0">
                <a:pos x="258" y="792"/>
              </a:cxn>
              <a:cxn ang="0">
                <a:pos x="304" y="786"/>
              </a:cxn>
              <a:cxn ang="0">
                <a:pos x="354" y="780"/>
              </a:cxn>
              <a:cxn ang="0">
                <a:pos x="404" y="775"/>
              </a:cxn>
              <a:cxn ang="0">
                <a:pos x="458" y="771"/>
              </a:cxn>
              <a:cxn ang="0">
                <a:pos x="511" y="770"/>
              </a:cxn>
              <a:cxn ang="0">
                <a:pos x="566" y="769"/>
              </a:cxn>
              <a:cxn ang="0">
                <a:pos x="566" y="769"/>
              </a:cxn>
              <a:cxn ang="0">
                <a:pos x="630" y="770"/>
              </a:cxn>
              <a:cxn ang="0">
                <a:pos x="693" y="771"/>
              </a:cxn>
              <a:cxn ang="0">
                <a:pos x="757" y="775"/>
              </a:cxn>
              <a:cxn ang="0">
                <a:pos x="819" y="780"/>
              </a:cxn>
              <a:cxn ang="0">
                <a:pos x="879" y="786"/>
              </a:cxn>
              <a:cxn ang="0">
                <a:pos x="938" y="792"/>
              </a:cxn>
              <a:cxn ang="0">
                <a:pos x="1046" y="805"/>
              </a:cxn>
              <a:cxn ang="0">
                <a:pos x="1137" y="818"/>
              </a:cxn>
              <a:cxn ang="0">
                <a:pos x="1209" y="828"/>
              </a:cxn>
              <a:cxn ang="0">
                <a:pos x="1272" y="840"/>
              </a:cxn>
              <a:cxn ang="0">
                <a:pos x="1186" y="1027"/>
              </a:cxn>
              <a:cxn ang="0">
                <a:pos x="1942" y="514"/>
              </a:cxn>
              <a:cxn ang="0">
                <a:pos x="1186" y="0"/>
              </a:cxn>
              <a:cxn ang="0">
                <a:pos x="1272" y="201"/>
              </a:cxn>
              <a:cxn ang="0">
                <a:pos x="1272" y="201"/>
              </a:cxn>
              <a:cxn ang="0">
                <a:pos x="1209" y="212"/>
              </a:cxn>
              <a:cxn ang="0">
                <a:pos x="1139" y="223"/>
              </a:cxn>
              <a:cxn ang="0">
                <a:pos x="1047" y="237"/>
              </a:cxn>
              <a:cxn ang="0">
                <a:pos x="940" y="250"/>
              </a:cxn>
              <a:cxn ang="0">
                <a:pos x="882" y="256"/>
              </a:cxn>
              <a:cxn ang="0">
                <a:pos x="821" y="262"/>
              </a:cxn>
              <a:cxn ang="0">
                <a:pos x="759" y="265"/>
              </a:cxn>
              <a:cxn ang="0">
                <a:pos x="696" y="269"/>
              </a:cxn>
              <a:cxn ang="0">
                <a:pos x="633" y="271"/>
              </a:cxn>
              <a:cxn ang="0">
                <a:pos x="569" y="272"/>
              </a:cxn>
              <a:cxn ang="0">
                <a:pos x="569" y="272"/>
              </a:cxn>
              <a:cxn ang="0">
                <a:pos x="515" y="271"/>
              </a:cxn>
              <a:cxn ang="0">
                <a:pos x="460" y="269"/>
              </a:cxn>
              <a:cxn ang="0">
                <a:pos x="408" y="265"/>
              </a:cxn>
              <a:cxn ang="0">
                <a:pos x="357" y="262"/>
              </a:cxn>
              <a:cxn ang="0">
                <a:pos x="307" y="256"/>
              </a:cxn>
              <a:cxn ang="0">
                <a:pos x="259" y="250"/>
              </a:cxn>
              <a:cxn ang="0">
                <a:pos x="215" y="244"/>
              </a:cxn>
              <a:cxn ang="0">
                <a:pos x="174" y="237"/>
              </a:cxn>
              <a:cxn ang="0">
                <a:pos x="102" y="223"/>
              </a:cxn>
              <a:cxn ang="0">
                <a:pos x="48" y="212"/>
              </a:cxn>
              <a:cxn ang="0">
                <a:pos x="0" y="201"/>
              </a:cxn>
              <a:cxn ang="0">
                <a:pos x="0" y="201"/>
              </a:cxn>
            </a:cxnLst>
            <a:rect l="0" t="0" r="r" b="b"/>
            <a:pathLst>
              <a:path w="1942" h="1027">
                <a:moveTo>
                  <a:pt x="0" y="201"/>
                </a:moveTo>
                <a:lnTo>
                  <a:pt x="0" y="840"/>
                </a:lnTo>
                <a:lnTo>
                  <a:pt x="0" y="840"/>
                </a:lnTo>
                <a:lnTo>
                  <a:pt x="46" y="828"/>
                </a:lnTo>
                <a:lnTo>
                  <a:pt x="101" y="818"/>
                </a:lnTo>
                <a:lnTo>
                  <a:pt x="172" y="805"/>
                </a:lnTo>
                <a:lnTo>
                  <a:pt x="214" y="798"/>
                </a:lnTo>
                <a:lnTo>
                  <a:pt x="258" y="792"/>
                </a:lnTo>
                <a:lnTo>
                  <a:pt x="304" y="786"/>
                </a:lnTo>
                <a:lnTo>
                  <a:pt x="354" y="780"/>
                </a:lnTo>
                <a:lnTo>
                  <a:pt x="404" y="775"/>
                </a:lnTo>
                <a:lnTo>
                  <a:pt x="458" y="771"/>
                </a:lnTo>
                <a:lnTo>
                  <a:pt x="511" y="770"/>
                </a:lnTo>
                <a:lnTo>
                  <a:pt x="566" y="769"/>
                </a:lnTo>
                <a:lnTo>
                  <a:pt x="566" y="769"/>
                </a:lnTo>
                <a:lnTo>
                  <a:pt x="630" y="770"/>
                </a:lnTo>
                <a:lnTo>
                  <a:pt x="693" y="771"/>
                </a:lnTo>
                <a:lnTo>
                  <a:pt x="757" y="775"/>
                </a:lnTo>
                <a:lnTo>
                  <a:pt x="819" y="780"/>
                </a:lnTo>
                <a:lnTo>
                  <a:pt x="879" y="786"/>
                </a:lnTo>
                <a:lnTo>
                  <a:pt x="938" y="792"/>
                </a:lnTo>
                <a:lnTo>
                  <a:pt x="1046" y="805"/>
                </a:lnTo>
                <a:lnTo>
                  <a:pt x="1137" y="818"/>
                </a:lnTo>
                <a:lnTo>
                  <a:pt x="1209" y="828"/>
                </a:lnTo>
                <a:lnTo>
                  <a:pt x="1272" y="840"/>
                </a:lnTo>
                <a:lnTo>
                  <a:pt x="1186" y="1027"/>
                </a:lnTo>
                <a:lnTo>
                  <a:pt x="1942" y="514"/>
                </a:lnTo>
                <a:lnTo>
                  <a:pt x="1186" y="0"/>
                </a:lnTo>
                <a:lnTo>
                  <a:pt x="1272" y="201"/>
                </a:lnTo>
                <a:lnTo>
                  <a:pt x="1272" y="201"/>
                </a:lnTo>
                <a:lnTo>
                  <a:pt x="1209" y="212"/>
                </a:lnTo>
                <a:lnTo>
                  <a:pt x="1139" y="223"/>
                </a:lnTo>
                <a:lnTo>
                  <a:pt x="1047" y="237"/>
                </a:lnTo>
                <a:lnTo>
                  <a:pt x="940" y="250"/>
                </a:lnTo>
                <a:lnTo>
                  <a:pt x="882" y="256"/>
                </a:lnTo>
                <a:lnTo>
                  <a:pt x="821" y="262"/>
                </a:lnTo>
                <a:lnTo>
                  <a:pt x="759" y="265"/>
                </a:lnTo>
                <a:lnTo>
                  <a:pt x="696" y="269"/>
                </a:lnTo>
                <a:lnTo>
                  <a:pt x="633" y="271"/>
                </a:lnTo>
                <a:lnTo>
                  <a:pt x="569" y="272"/>
                </a:lnTo>
                <a:lnTo>
                  <a:pt x="569" y="272"/>
                </a:lnTo>
                <a:lnTo>
                  <a:pt x="515" y="271"/>
                </a:lnTo>
                <a:lnTo>
                  <a:pt x="460" y="269"/>
                </a:lnTo>
                <a:lnTo>
                  <a:pt x="408" y="265"/>
                </a:lnTo>
                <a:lnTo>
                  <a:pt x="357" y="262"/>
                </a:lnTo>
                <a:lnTo>
                  <a:pt x="307" y="256"/>
                </a:lnTo>
                <a:lnTo>
                  <a:pt x="259" y="250"/>
                </a:lnTo>
                <a:lnTo>
                  <a:pt x="215" y="244"/>
                </a:lnTo>
                <a:lnTo>
                  <a:pt x="174" y="237"/>
                </a:lnTo>
                <a:lnTo>
                  <a:pt x="102" y="223"/>
                </a:lnTo>
                <a:lnTo>
                  <a:pt x="48" y="212"/>
                </a:lnTo>
                <a:lnTo>
                  <a:pt x="0" y="201"/>
                </a:lnTo>
                <a:lnTo>
                  <a:pt x="0" y="201"/>
                </a:lnTo>
                <a:close/>
              </a:path>
            </a:pathLst>
          </a:custGeom>
          <a:gradFill flip="none" rotWithShape="1">
            <a:gsLst>
              <a:gs pos="47000">
                <a:srgbClr val="FFFFFF">
                  <a:lumMod val="85000"/>
                  <a:alpha val="17000"/>
                </a:srgbClr>
              </a:gs>
              <a:gs pos="84000">
                <a:srgbClr val="7030A0"/>
              </a:gs>
            </a:gsLst>
            <a:lin ang="0" scaled="1"/>
            <a:tileRect/>
          </a:gradFill>
          <a:ln w="19050">
            <a:noFill/>
            <a:headEnd type="none" w="med" len="med"/>
            <a:tailEnd type="none" w="med" len="med"/>
          </a:ln>
          <a:effectLst/>
          <a:scene3d>
            <a:camera prst="orthographicFront">
              <a:rot lat="0" lon="0" rev="0"/>
            </a:camera>
            <a:lightRig rig="glow" dir="t">
              <a:rot lat="0" lon="0" rev="6360000"/>
            </a:lightRig>
          </a:scene3d>
          <a:sp3d prstMaterial="flat">
            <a:bevelB w="0" h="0"/>
            <a:contourClr>
              <a:srgbClr val="FC8338"/>
            </a:contourClr>
          </a:sp3d>
        </p:spPr>
        <p:txBody>
          <a:bodyPr lIns="68604" tIns="34302" rIns="68604" bIns="34302"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l" defTabSz="891603" rtl="0" eaLnBrk="1" fontAlgn="auto" latinLnBrk="0" hangingPunct="1">
              <a:lnSpc>
                <a:spcPct val="100000"/>
              </a:lnSpc>
              <a:spcBef>
                <a:spcPts val="0"/>
              </a:spcBef>
              <a:spcAft>
                <a:spcPts val="0"/>
              </a:spcAft>
              <a:buClrTx/>
              <a:buSzTx/>
              <a:buFontTx/>
              <a:buNone/>
              <a:tabLst/>
              <a:defRPr/>
            </a:pPr>
            <a:endParaRPr kumimoji="0" lang="en-US" sz="59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UI"/>
              <a:ea typeface="微软雅黑" pitchFamily="34" charset="-122"/>
              <a:cs typeface="+mn-cs"/>
            </a:endParaRPr>
          </a:p>
        </p:txBody>
      </p:sp>
      <p:sp>
        <p:nvSpPr>
          <p:cNvPr id="43" name="矩形 42"/>
          <p:cNvSpPr/>
          <p:nvPr/>
        </p:nvSpPr>
        <p:spPr bwMode="auto">
          <a:xfrm>
            <a:off x="420894" y="4077072"/>
            <a:ext cx="8246406" cy="533223"/>
          </a:xfrm>
          <a:prstGeom prst="rect">
            <a:avLst/>
          </a:prstGeom>
          <a:solidFill>
            <a:srgbClr val="FF6600">
              <a:alpha val="10000"/>
            </a:srgbClr>
          </a:solidFill>
          <a:ln w="3175" cap="flat" cmpd="sng" algn="ctr">
            <a:solidFill>
              <a:srgbClr val="FF6600"/>
            </a:solidFill>
            <a:prstDash val="solid"/>
          </a:ln>
          <a:effectLst/>
        </p:spPr>
        <p:txBody>
          <a:bodyPr anchor="ctr"/>
          <a:lstStyle/>
          <a:p>
            <a:pPr>
              <a:defRPr/>
            </a:pPr>
            <a:endParaRPr lang="en-US" altLang="zh-CN" b="1" kern="0" dirty="0">
              <a:solidFill>
                <a:srgbClr val="FF6600"/>
              </a:solidFill>
              <a:latin typeface="微软雅黑" pitchFamily="34" charset="-122"/>
              <a:ea typeface="微软雅黑" pitchFamily="34" charset="-122"/>
            </a:endParaRPr>
          </a:p>
        </p:txBody>
      </p:sp>
      <p:sp>
        <p:nvSpPr>
          <p:cNvPr id="44" name="矩形 43"/>
          <p:cNvSpPr/>
          <p:nvPr/>
        </p:nvSpPr>
        <p:spPr bwMode="auto">
          <a:xfrm>
            <a:off x="3397318" y="4145629"/>
            <a:ext cx="2503127" cy="332141"/>
          </a:xfrm>
          <a:prstGeom prst="rect">
            <a:avLst/>
          </a:prstGeom>
          <a:gradFill rotWithShape="1">
            <a:gsLst>
              <a:gs pos="0">
                <a:srgbClr val="11A79C">
                  <a:shade val="51000"/>
                  <a:satMod val="130000"/>
                </a:srgbClr>
              </a:gs>
              <a:gs pos="80000">
                <a:srgbClr val="11A79C">
                  <a:shade val="93000"/>
                  <a:satMod val="130000"/>
                </a:srgbClr>
              </a:gs>
              <a:gs pos="100000">
                <a:srgbClr val="11A79C">
                  <a:shade val="94000"/>
                  <a:satMod val="135000"/>
                </a:srgbClr>
              </a:gs>
            </a:gsLst>
            <a:lin ang="16200000" scaled="0"/>
          </a:gradFill>
          <a:ln w="9525" cap="flat" cmpd="sng" algn="ctr">
            <a:solidFill>
              <a:srgbClr val="11A79C">
                <a:shade val="95000"/>
                <a:satMod val="105000"/>
              </a:srgbClr>
            </a:solid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smtClean="0">
                <a:ln>
                  <a:noFill/>
                </a:ln>
                <a:solidFill>
                  <a:prstClr val="white"/>
                </a:solidFill>
                <a:effectLst/>
                <a:uLnTx/>
                <a:uFillTx/>
                <a:latin typeface="微软雅黑" pitchFamily="34" charset="-122"/>
                <a:ea typeface="微软雅黑" pitchFamily="34" charset="-122"/>
                <a:cs typeface="+mn-cs"/>
              </a:rPr>
              <a:t>科研主题数据库</a:t>
            </a:r>
            <a:endPar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45" name="TextBox 44"/>
          <p:cNvSpPr txBox="1"/>
          <p:nvPr/>
        </p:nvSpPr>
        <p:spPr>
          <a:xfrm>
            <a:off x="6372200" y="4162628"/>
            <a:ext cx="1872208" cy="338554"/>
          </a:xfrm>
          <a:prstGeom prst="rect">
            <a:avLst/>
          </a:prstGeom>
          <a:gradFill rotWithShape="1">
            <a:gsLst>
              <a:gs pos="0">
                <a:srgbClr val="EA5703">
                  <a:shade val="51000"/>
                  <a:satMod val="130000"/>
                </a:srgbClr>
              </a:gs>
              <a:gs pos="80000">
                <a:srgbClr val="EA5703">
                  <a:shade val="93000"/>
                  <a:satMod val="130000"/>
                </a:srgbClr>
              </a:gs>
              <a:gs pos="100000">
                <a:srgbClr val="EA5703">
                  <a:shade val="94000"/>
                  <a:satMod val="135000"/>
                </a:srgbClr>
              </a:gs>
            </a:gsLst>
            <a:lin ang="16200000" scaled="0"/>
          </a:gradFill>
          <a:ln w="9525" cap="flat" cmpd="sng" algn="ctr">
            <a:solidFill>
              <a:srgbClr val="EA5703">
                <a:shade val="95000"/>
                <a:satMod val="105000"/>
              </a:srgbClr>
            </a:solidFill>
            <a:prstDash val="solid"/>
          </a:ln>
          <a:effectLst>
            <a:outerShdw blurRad="40000" dist="23000" dir="5400000" rotWithShape="0">
              <a:srgbClr val="000000">
                <a:alpha val="35000"/>
              </a:srgb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rPr>
              <a:t>科研数据采集</a:t>
            </a:r>
            <a:r>
              <a:rPr kumimoji="0" lang="en-US" altLang="zh-CN"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rPr>
              <a:t>EDC</a:t>
            </a:r>
            <a:endParaRPr kumimoji="0" lang="zh-CN" altLang="en-US" sz="1600" b="1" i="0" u="none" strike="noStrike" kern="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46" name="TextBox 45"/>
          <p:cNvSpPr txBox="1"/>
          <p:nvPr/>
        </p:nvSpPr>
        <p:spPr>
          <a:xfrm>
            <a:off x="755576" y="4149080"/>
            <a:ext cx="1847422" cy="338554"/>
          </a:xfrm>
          <a:prstGeom prst="rect">
            <a:avLst/>
          </a:prstGeom>
          <a:gradFill rotWithShape="1">
            <a:gsLst>
              <a:gs pos="0">
                <a:srgbClr val="EA5703">
                  <a:shade val="51000"/>
                  <a:satMod val="130000"/>
                </a:srgbClr>
              </a:gs>
              <a:gs pos="80000">
                <a:srgbClr val="EA5703">
                  <a:shade val="93000"/>
                  <a:satMod val="130000"/>
                </a:srgbClr>
              </a:gs>
              <a:gs pos="100000">
                <a:srgbClr val="EA5703">
                  <a:shade val="94000"/>
                  <a:satMod val="135000"/>
                </a:srgbClr>
              </a:gs>
            </a:gsLst>
            <a:lin ang="16200000" scaled="0"/>
          </a:gradFill>
          <a:ln w="9525" cap="flat" cmpd="sng" algn="ctr">
            <a:solidFill>
              <a:srgbClr val="EA5703">
                <a:shade val="95000"/>
                <a:satMod val="105000"/>
              </a:srgbClr>
            </a:solidFill>
            <a:prstDash val="solid"/>
          </a:ln>
          <a:effectLst>
            <a:outerShdw blurRad="40000" dist="23000" dir="5400000" rotWithShape="0">
              <a:srgbClr val="000000">
                <a:alpha val="35000"/>
              </a:srgb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rPr>
              <a:t>科研数据查询平台</a:t>
            </a:r>
            <a:endParaRPr kumimoji="0" lang="zh-CN" altLang="en-US" sz="1600" b="1" i="0" u="none" strike="noStrike" kern="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pic>
        <p:nvPicPr>
          <p:cNvPr id="47" name="Picture 2"/>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446450" y="1484785"/>
            <a:ext cx="1469366" cy="115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矩形 47"/>
          <p:cNvSpPr/>
          <p:nvPr/>
        </p:nvSpPr>
        <p:spPr>
          <a:xfrm>
            <a:off x="179512" y="274095"/>
            <a:ext cx="3605474"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案例</a:t>
            </a:r>
            <a:r>
              <a:rPr lang="zh-CN" altLang="en-US" sz="3200" dirty="0">
                <a:latin typeface="微软雅黑" panose="020B0503020204020204" pitchFamily="34" charset="-122"/>
                <a:ea typeface="微软雅黑" panose="020B0503020204020204" pitchFamily="34" charset="-122"/>
                <a:cs typeface="BrowalliaUPC" panose="020B0604020202020204" pitchFamily="34" charset="-34"/>
              </a:rPr>
              <a:t>五</a:t>
            </a:r>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：科研查询</a:t>
            </a:r>
            <a:endParaRPr lang="zh-CN" altLang="en-US" sz="3200" dirty="0">
              <a:latin typeface="微软雅黑" panose="020B0503020204020204" pitchFamily="34" charset="-122"/>
              <a:ea typeface="微软雅黑" panose="020B0503020204020204" pitchFamily="34" charset="-122"/>
              <a:cs typeface="BrowalliaUPC" panose="020B0604020202020204" pitchFamily="34" charset="-34"/>
            </a:endParaRPr>
          </a:p>
        </p:txBody>
      </p:sp>
    </p:spTree>
    <p:extLst>
      <p:ext uri="{BB962C8B-B14F-4D97-AF65-F5344CB8AC3E}">
        <p14:creationId xmlns:p14="http://schemas.microsoft.com/office/powerpoint/2010/main" val="233025636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11"/>
          <p:cNvGrpSpPr>
            <a:grpSpLocks/>
          </p:cNvGrpSpPr>
          <p:nvPr/>
        </p:nvGrpSpPr>
        <p:grpSpPr bwMode="auto">
          <a:xfrm>
            <a:off x="6516216" y="1124744"/>
            <a:ext cx="2304256" cy="5256584"/>
            <a:chOff x="4220825" y="2100231"/>
            <a:chExt cx="2904482" cy="1884127"/>
          </a:xfrm>
          <a:effectLst>
            <a:outerShdw blurRad="558800" dist="139700" dir="5400000" algn="ctr" rotWithShape="0">
              <a:srgbClr val="000000">
                <a:alpha val="43137"/>
              </a:srgbClr>
            </a:outerShdw>
          </a:effectLst>
        </p:grpSpPr>
        <p:sp>
          <p:nvSpPr>
            <p:cNvPr id="23" name="角丸四角形 81"/>
            <p:cNvSpPr/>
            <p:nvPr/>
          </p:nvSpPr>
          <p:spPr>
            <a:xfrm>
              <a:off x="4220825" y="2100231"/>
              <a:ext cx="2904482" cy="1884127"/>
            </a:xfrm>
            <a:prstGeom prst="roundRect">
              <a:avLst>
                <a:gd name="adj" fmla="val 6953"/>
              </a:avLst>
            </a:prstGeom>
            <a:solidFill>
              <a:srgbClr val="99CCFF"/>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sz="1800">
                <a:solidFill>
                  <a:srgbClr val="FFFFFF"/>
                </a:solidFill>
                <a:latin typeface="微软雅黑" pitchFamily="34" charset="-122"/>
                <a:ea typeface="微软雅黑" pitchFamily="34" charset="-122"/>
              </a:endParaRPr>
            </a:p>
          </p:txBody>
        </p:sp>
        <p:sp>
          <p:nvSpPr>
            <p:cNvPr id="24" name="テキスト ボックス 100"/>
            <p:cNvSpPr txBox="1">
              <a:spLocks noChangeArrowheads="1"/>
            </p:cNvSpPr>
            <p:nvPr/>
          </p:nvSpPr>
          <p:spPr bwMode="auto">
            <a:xfrm>
              <a:off x="4323800" y="2172230"/>
              <a:ext cx="1784561" cy="121349"/>
            </a:xfrm>
            <a:prstGeom prst="rect">
              <a:avLst/>
            </a:prstGeom>
            <a:noFill/>
            <a:ln w="9525">
              <a:noFill/>
              <a:miter lim="800000"/>
              <a:headEnd/>
              <a:tailEnd/>
            </a:ln>
          </p:spPr>
          <p:txBody>
            <a:bodyPr wrap="none">
              <a:spAutoFit/>
            </a:bodyPr>
            <a:lstStyle/>
            <a:p>
              <a:pPr eaLnBrk="1" hangingPunct="1"/>
              <a:r>
                <a:rPr lang="zh-CN" altLang="en-US" sz="1600" b="1" i="1" u="sng" dirty="0">
                  <a:solidFill>
                    <a:srgbClr val="0000FF"/>
                  </a:solidFill>
                  <a:latin typeface="微软雅黑" pitchFamily="34" charset="-122"/>
                  <a:ea typeface="微软雅黑" pitchFamily="34" charset="-122"/>
                </a:rPr>
                <a:t>数据请求系统</a:t>
              </a:r>
              <a:endParaRPr lang="en-US" altLang="ja-JP" sz="1600" b="1" i="1" u="sng" dirty="0">
                <a:solidFill>
                  <a:srgbClr val="0000FF"/>
                </a:solidFill>
                <a:latin typeface="微软雅黑" pitchFamily="34" charset="-122"/>
                <a:ea typeface="微软雅黑" pitchFamily="34" charset="-122"/>
              </a:endParaRPr>
            </a:p>
          </p:txBody>
        </p:sp>
      </p:grpSp>
      <p:sp>
        <p:nvSpPr>
          <p:cNvPr id="6" name="AutoShape 384"/>
          <p:cNvSpPr>
            <a:spLocks noChangeArrowheads="1"/>
          </p:cNvSpPr>
          <p:nvPr/>
        </p:nvSpPr>
        <p:spPr bwMode="auto">
          <a:xfrm>
            <a:off x="107504" y="1556792"/>
            <a:ext cx="1944216" cy="3968080"/>
          </a:xfrm>
          <a:prstGeom prst="roundRect">
            <a:avLst>
              <a:gd name="adj" fmla="val 6935"/>
            </a:avLst>
          </a:prstGeom>
          <a:solidFill>
            <a:srgbClr val="CCFF99"/>
          </a:solidFill>
          <a:ln w="952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eaLnBrk="1" hangingPunct="1">
              <a:defRPr/>
            </a:pPr>
            <a:endParaRPr lang="ja-JP" altLang="en-US" sz="1000" b="1">
              <a:solidFill>
                <a:srgbClr val="000000"/>
              </a:solidFill>
              <a:latin typeface="微软雅黑" pitchFamily="34" charset="-122"/>
              <a:ea typeface="微软雅黑" pitchFamily="34" charset="-122"/>
            </a:endParaRPr>
          </a:p>
        </p:txBody>
      </p:sp>
      <p:sp>
        <p:nvSpPr>
          <p:cNvPr id="8" name="AutoShape 308"/>
          <p:cNvSpPr>
            <a:spLocks noChangeArrowheads="1"/>
          </p:cNvSpPr>
          <p:nvPr/>
        </p:nvSpPr>
        <p:spPr bwMode="auto">
          <a:xfrm>
            <a:off x="395536" y="2132856"/>
            <a:ext cx="1368152" cy="863600"/>
          </a:xfrm>
          <a:prstGeom prst="can">
            <a:avLst>
              <a:gd name="adj" fmla="val 14602"/>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1" hangingPunct="1"/>
            <a:r>
              <a:rPr lang="en-US" altLang="zh-CN" sz="1600" b="1" dirty="0">
                <a:solidFill>
                  <a:srgbClr val="FFFFFF"/>
                </a:solidFill>
                <a:latin typeface="微软雅黑" pitchFamily="34" charset="-122"/>
                <a:ea typeface="微软雅黑" pitchFamily="34" charset="-122"/>
              </a:rPr>
              <a:t>Oracle</a:t>
            </a:r>
            <a:r>
              <a:rPr lang="zh-CN" altLang="en-US" sz="1600" b="1" dirty="0">
                <a:solidFill>
                  <a:srgbClr val="FFFFFF"/>
                </a:solidFill>
                <a:latin typeface="微软雅黑" pitchFamily="34" charset="-122"/>
                <a:ea typeface="微软雅黑" pitchFamily="34" charset="-122"/>
              </a:rPr>
              <a:t>数据库</a:t>
            </a:r>
            <a:endParaRPr lang="ja-JP" altLang="en-US" sz="1600" b="1" dirty="0">
              <a:solidFill>
                <a:srgbClr val="FFFFFF"/>
              </a:solidFill>
              <a:latin typeface="微软雅黑" pitchFamily="34" charset="-122"/>
              <a:ea typeface="微软雅黑" pitchFamily="34" charset="-122"/>
            </a:endParaRPr>
          </a:p>
        </p:txBody>
      </p:sp>
      <p:sp>
        <p:nvSpPr>
          <p:cNvPr id="11" name="AutoShape 308"/>
          <p:cNvSpPr>
            <a:spLocks noChangeArrowheads="1"/>
          </p:cNvSpPr>
          <p:nvPr/>
        </p:nvSpPr>
        <p:spPr bwMode="auto">
          <a:xfrm>
            <a:off x="395536" y="3212976"/>
            <a:ext cx="1368152" cy="863600"/>
          </a:xfrm>
          <a:prstGeom prst="can">
            <a:avLst>
              <a:gd name="adj" fmla="val 14602"/>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1" hangingPunct="1"/>
            <a:r>
              <a:rPr lang="en-US" altLang="zh-CN" sz="1600" b="1" dirty="0">
                <a:solidFill>
                  <a:srgbClr val="FFFFFF"/>
                </a:solidFill>
                <a:latin typeface="微软雅黑" pitchFamily="34" charset="-122"/>
                <a:ea typeface="微软雅黑" pitchFamily="34" charset="-122"/>
              </a:rPr>
              <a:t>XML</a:t>
            </a:r>
            <a:r>
              <a:rPr lang="zh-CN" altLang="en-US" sz="1600" b="1" dirty="0">
                <a:solidFill>
                  <a:srgbClr val="FFFFFF"/>
                </a:solidFill>
                <a:latin typeface="微软雅黑" pitchFamily="34" charset="-122"/>
                <a:ea typeface="微软雅黑" pitchFamily="34" charset="-122"/>
              </a:rPr>
              <a:t>数据库</a:t>
            </a:r>
            <a:endParaRPr lang="ja-JP" altLang="en-US" sz="1600" b="1" dirty="0">
              <a:solidFill>
                <a:srgbClr val="FFFFFF"/>
              </a:solidFill>
              <a:latin typeface="微软雅黑" pitchFamily="34" charset="-122"/>
              <a:ea typeface="微软雅黑" pitchFamily="34" charset="-122"/>
            </a:endParaRPr>
          </a:p>
        </p:txBody>
      </p:sp>
      <p:sp>
        <p:nvSpPr>
          <p:cNvPr id="12" name="AutoShape 308"/>
          <p:cNvSpPr>
            <a:spLocks noChangeArrowheads="1"/>
          </p:cNvSpPr>
          <p:nvPr/>
        </p:nvSpPr>
        <p:spPr bwMode="auto">
          <a:xfrm>
            <a:off x="395536" y="4293096"/>
            <a:ext cx="1368152" cy="863600"/>
          </a:xfrm>
          <a:prstGeom prst="can">
            <a:avLst>
              <a:gd name="adj" fmla="val 14602"/>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1" hangingPunct="1"/>
            <a:r>
              <a:rPr lang="zh-CN" altLang="en-US" sz="1600" b="1" dirty="0">
                <a:solidFill>
                  <a:srgbClr val="FFFFFF"/>
                </a:solidFill>
                <a:latin typeface="微软雅黑" pitchFamily="34" charset="-122"/>
                <a:ea typeface="微软雅黑" pitchFamily="34" charset="-122"/>
              </a:rPr>
              <a:t>其他数据库</a:t>
            </a:r>
            <a:endParaRPr lang="ja-JP" altLang="en-US" sz="1600" b="1" dirty="0">
              <a:solidFill>
                <a:srgbClr val="FFFFFF"/>
              </a:solidFill>
              <a:latin typeface="微软雅黑" pitchFamily="34" charset="-122"/>
              <a:ea typeface="微软雅黑" pitchFamily="34" charset="-122"/>
            </a:endParaRPr>
          </a:p>
        </p:txBody>
      </p:sp>
      <p:sp>
        <p:nvSpPr>
          <p:cNvPr id="13" name="テキスト ボックス 99"/>
          <p:cNvSpPr txBox="1">
            <a:spLocks noChangeArrowheads="1"/>
          </p:cNvSpPr>
          <p:nvPr/>
        </p:nvSpPr>
        <p:spPr bwMode="auto">
          <a:xfrm>
            <a:off x="107504" y="1772816"/>
            <a:ext cx="1415772" cy="338554"/>
          </a:xfrm>
          <a:prstGeom prst="rect">
            <a:avLst/>
          </a:prstGeom>
          <a:noFill/>
          <a:ln w="9525">
            <a:noFill/>
            <a:miter lim="800000"/>
            <a:headEnd/>
            <a:tailEnd/>
          </a:ln>
        </p:spPr>
        <p:txBody>
          <a:bodyPr wrap="none">
            <a:spAutoFit/>
          </a:bodyPr>
          <a:lstStyle/>
          <a:p>
            <a:pPr eaLnBrk="1" hangingPunct="1"/>
            <a:r>
              <a:rPr lang="zh-CN" altLang="en-US" sz="1600" b="1" i="1" u="sng" dirty="0">
                <a:solidFill>
                  <a:srgbClr val="00B050"/>
                </a:solidFill>
                <a:latin typeface="微软雅黑" pitchFamily="34" charset="-122"/>
                <a:ea typeface="微软雅黑" pitchFamily="34" charset="-122"/>
              </a:rPr>
              <a:t>临床数据中心</a:t>
            </a:r>
            <a:endParaRPr lang="ja-JP" altLang="en-US" sz="1600" b="1" i="1" u="sng" dirty="0">
              <a:solidFill>
                <a:srgbClr val="00B050"/>
              </a:solidFill>
              <a:latin typeface="微软雅黑" pitchFamily="34" charset="-122"/>
              <a:ea typeface="微软雅黑" pitchFamily="34" charset="-122"/>
            </a:endParaRPr>
          </a:p>
        </p:txBody>
      </p:sp>
      <p:sp>
        <p:nvSpPr>
          <p:cNvPr id="14" name="AutoShape 5"/>
          <p:cNvSpPr>
            <a:spLocks noChangeArrowheads="1"/>
          </p:cNvSpPr>
          <p:nvPr/>
        </p:nvSpPr>
        <p:spPr bwMode="auto">
          <a:xfrm flipV="1">
            <a:off x="6948264" y="1700808"/>
            <a:ext cx="1512168" cy="43204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343 w 21600"/>
              <a:gd name="T13" fmla="*/ 3343 h 21600"/>
              <a:gd name="T14" fmla="*/ 18257 w 21600"/>
              <a:gd name="T15" fmla="*/ 18257 h 21600"/>
            </a:gdLst>
            <a:ahLst/>
            <a:cxnLst>
              <a:cxn ang="T8">
                <a:pos x="T0" y="T1"/>
              </a:cxn>
              <a:cxn ang="T9">
                <a:pos x="T2" y="T3"/>
              </a:cxn>
              <a:cxn ang="T10">
                <a:pos x="T4" y="T5"/>
              </a:cxn>
              <a:cxn ang="T11">
                <a:pos x="T6" y="T7"/>
              </a:cxn>
            </a:cxnLst>
            <a:rect l="T12" t="T13" r="T14" b="T15"/>
            <a:pathLst>
              <a:path w="21600" h="21600">
                <a:moveTo>
                  <a:pt x="0" y="0"/>
                </a:moveTo>
                <a:lnTo>
                  <a:pt x="3085" y="21600"/>
                </a:lnTo>
                <a:lnTo>
                  <a:pt x="18515" y="21600"/>
                </a:lnTo>
                <a:lnTo>
                  <a:pt x="21600" y="0"/>
                </a:lnTo>
                <a:close/>
              </a:path>
            </a:pathLst>
          </a:custGeom>
          <a:gradFill rotWithShape="1">
            <a:gsLst>
              <a:gs pos="0">
                <a:srgbClr val="FFFFFF"/>
              </a:gs>
              <a:gs pos="100000">
                <a:srgbClr val="6699FF"/>
              </a:gs>
            </a:gsLst>
            <a:path path="rect">
              <a:fillToRect l="50000" t="50000" r="50000" b="50000"/>
            </a:path>
          </a:gradFill>
          <a:ln w="9525">
            <a:round/>
            <a:headEnd/>
            <a:tailEnd/>
          </a:ln>
          <a:scene3d>
            <a:camera prst="legacyPerspectiveBottom">
              <a:rot lat="20099962" lon="0" rev="0"/>
            </a:camera>
            <a:lightRig rig="legacyFlat3" dir="t"/>
          </a:scene3d>
          <a:sp3d extrusionH="227000" prstMaterial="legacyMatte">
            <a:bevelT w="13500" h="13500" prst="angle"/>
            <a:bevelB w="13500" h="13500" prst="angle"/>
            <a:extrusionClr>
              <a:srgbClr val="99CCFF"/>
            </a:extrusionClr>
          </a:sp3d>
        </p:spPr>
        <p:txBody>
          <a:bodyPr rot="10800000" wrap="none" anchor="ctr">
            <a:flatTx/>
          </a:bodyPr>
          <a:lstStyle/>
          <a:p>
            <a:pPr eaLnBrk="1" hangingPunct="1"/>
            <a:endParaRPr kumimoji="0" lang="zh-CN" altLang="en-US" sz="1400">
              <a:solidFill>
                <a:srgbClr val="FFFFFF"/>
              </a:solidFill>
              <a:latin typeface="FrutigerNext LT Regular" pitchFamily="34" charset="0"/>
              <a:ea typeface="MS PGothic" pitchFamily="34" charset="-128"/>
            </a:endParaRPr>
          </a:p>
        </p:txBody>
      </p:sp>
      <p:sp>
        <p:nvSpPr>
          <p:cNvPr id="15" name="Text Box 81"/>
          <p:cNvSpPr txBox="1">
            <a:spLocks noChangeArrowheads="1"/>
          </p:cNvSpPr>
          <p:nvPr/>
        </p:nvSpPr>
        <p:spPr bwMode="auto">
          <a:xfrm>
            <a:off x="7092280" y="1772816"/>
            <a:ext cx="1237228" cy="30777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eaLnBrk="1" hangingPunct="1">
              <a:defRPr/>
            </a:pPr>
            <a:r>
              <a:rPr lang="zh-CN" altLang="en-US" sz="1400" b="1" dirty="0">
                <a:solidFill>
                  <a:srgbClr val="000000"/>
                </a:solidFill>
                <a:latin typeface="微软雅黑" pitchFamily="34" charset="-122"/>
                <a:ea typeface="微软雅黑" pitchFamily="34" charset="-122"/>
              </a:rPr>
              <a:t>糖尿病</a:t>
            </a:r>
            <a:r>
              <a:rPr lang="en-US" altLang="zh-CN" sz="1400" b="1" dirty="0">
                <a:solidFill>
                  <a:srgbClr val="000000"/>
                </a:solidFill>
                <a:latin typeface="微软雅黑" pitchFamily="34" charset="-122"/>
                <a:ea typeface="微软雅黑" pitchFamily="34" charset="-122"/>
              </a:rPr>
              <a:t>CDS</a:t>
            </a:r>
            <a:endParaRPr lang="en-US" altLang="ja-JP" sz="1400" b="1" dirty="0">
              <a:solidFill>
                <a:srgbClr val="000000"/>
              </a:solidFill>
              <a:latin typeface="微软雅黑" pitchFamily="34" charset="-122"/>
              <a:ea typeface="微软雅黑" pitchFamily="34" charset="-122"/>
            </a:endParaRPr>
          </a:p>
        </p:txBody>
      </p:sp>
      <p:sp>
        <p:nvSpPr>
          <p:cNvPr id="16" name="AutoShape 5"/>
          <p:cNvSpPr>
            <a:spLocks noChangeArrowheads="1"/>
          </p:cNvSpPr>
          <p:nvPr/>
        </p:nvSpPr>
        <p:spPr bwMode="auto">
          <a:xfrm flipV="1">
            <a:off x="6948264" y="2627041"/>
            <a:ext cx="1512168" cy="43204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343 w 21600"/>
              <a:gd name="T13" fmla="*/ 3343 h 21600"/>
              <a:gd name="T14" fmla="*/ 18257 w 21600"/>
              <a:gd name="T15" fmla="*/ 18257 h 21600"/>
            </a:gdLst>
            <a:ahLst/>
            <a:cxnLst>
              <a:cxn ang="T8">
                <a:pos x="T0" y="T1"/>
              </a:cxn>
              <a:cxn ang="T9">
                <a:pos x="T2" y="T3"/>
              </a:cxn>
              <a:cxn ang="T10">
                <a:pos x="T4" y="T5"/>
              </a:cxn>
              <a:cxn ang="T11">
                <a:pos x="T6" y="T7"/>
              </a:cxn>
            </a:cxnLst>
            <a:rect l="T12" t="T13" r="T14" b="T15"/>
            <a:pathLst>
              <a:path w="21600" h="21600">
                <a:moveTo>
                  <a:pt x="0" y="0"/>
                </a:moveTo>
                <a:lnTo>
                  <a:pt x="3085" y="21600"/>
                </a:lnTo>
                <a:lnTo>
                  <a:pt x="18515" y="21600"/>
                </a:lnTo>
                <a:lnTo>
                  <a:pt x="21600" y="0"/>
                </a:lnTo>
                <a:close/>
              </a:path>
            </a:pathLst>
          </a:custGeom>
          <a:gradFill rotWithShape="1">
            <a:gsLst>
              <a:gs pos="0">
                <a:srgbClr val="FFFFFF"/>
              </a:gs>
              <a:gs pos="100000">
                <a:srgbClr val="6699FF"/>
              </a:gs>
            </a:gsLst>
            <a:path path="rect">
              <a:fillToRect l="50000" t="50000" r="50000" b="50000"/>
            </a:path>
          </a:gradFill>
          <a:ln w="9525">
            <a:round/>
            <a:headEnd/>
            <a:tailEnd/>
          </a:ln>
          <a:scene3d>
            <a:camera prst="legacyPerspectiveBottom">
              <a:rot lat="20099962" lon="0" rev="0"/>
            </a:camera>
            <a:lightRig rig="legacyFlat3" dir="t"/>
          </a:scene3d>
          <a:sp3d extrusionH="227000" prstMaterial="legacyMatte">
            <a:bevelT w="13500" h="13500" prst="angle"/>
            <a:bevelB w="13500" h="13500" prst="angle"/>
            <a:extrusionClr>
              <a:srgbClr val="99CCFF"/>
            </a:extrusionClr>
          </a:sp3d>
        </p:spPr>
        <p:txBody>
          <a:bodyPr rot="10800000" wrap="none" anchor="ctr">
            <a:flatTx/>
          </a:bodyPr>
          <a:lstStyle/>
          <a:p>
            <a:pPr eaLnBrk="1" hangingPunct="1"/>
            <a:endParaRPr kumimoji="0" lang="zh-CN" altLang="en-US" sz="1400">
              <a:solidFill>
                <a:srgbClr val="FFFFFF"/>
              </a:solidFill>
              <a:latin typeface="FrutigerNext LT Regular" pitchFamily="34" charset="0"/>
              <a:ea typeface="MS PGothic" pitchFamily="34" charset="-128"/>
            </a:endParaRPr>
          </a:p>
        </p:txBody>
      </p:sp>
      <p:sp>
        <p:nvSpPr>
          <p:cNvPr id="17" name="Text Box 81"/>
          <p:cNvSpPr txBox="1">
            <a:spLocks noChangeArrowheads="1"/>
          </p:cNvSpPr>
          <p:nvPr/>
        </p:nvSpPr>
        <p:spPr bwMode="auto">
          <a:xfrm>
            <a:off x="7092280" y="2689175"/>
            <a:ext cx="1316438" cy="30777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eaLnBrk="1" hangingPunct="1">
              <a:defRPr/>
            </a:pPr>
            <a:r>
              <a:rPr lang="zh-CN" altLang="en-US" sz="1400" b="1" dirty="0">
                <a:solidFill>
                  <a:srgbClr val="000000"/>
                </a:solidFill>
                <a:latin typeface="微软雅黑" pitchFamily="34" charset="-122"/>
                <a:ea typeface="微软雅黑" pitchFamily="34" charset="-122"/>
              </a:rPr>
              <a:t>院内感染系统</a:t>
            </a:r>
            <a:endParaRPr lang="en-US" altLang="ja-JP" sz="1400" b="1" dirty="0">
              <a:solidFill>
                <a:srgbClr val="000000"/>
              </a:solidFill>
              <a:latin typeface="微软雅黑" pitchFamily="34" charset="-122"/>
              <a:ea typeface="微软雅黑" pitchFamily="34" charset="-122"/>
            </a:endParaRPr>
          </a:p>
        </p:txBody>
      </p:sp>
      <p:sp>
        <p:nvSpPr>
          <p:cNvPr id="18" name="AutoShape 5"/>
          <p:cNvSpPr>
            <a:spLocks noChangeArrowheads="1"/>
          </p:cNvSpPr>
          <p:nvPr/>
        </p:nvSpPr>
        <p:spPr bwMode="auto">
          <a:xfrm flipV="1">
            <a:off x="7020272" y="3573016"/>
            <a:ext cx="1512168" cy="43204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343 w 21600"/>
              <a:gd name="T13" fmla="*/ 3343 h 21600"/>
              <a:gd name="T14" fmla="*/ 18257 w 21600"/>
              <a:gd name="T15" fmla="*/ 18257 h 21600"/>
            </a:gdLst>
            <a:ahLst/>
            <a:cxnLst>
              <a:cxn ang="T8">
                <a:pos x="T0" y="T1"/>
              </a:cxn>
              <a:cxn ang="T9">
                <a:pos x="T2" y="T3"/>
              </a:cxn>
              <a:cxn ang="T10">
                <a:pos x="T4" y="T5"/>
              </a:cxn>
              <a:cxn ang="T11">
                <a:pos x="T6" y="T7"/>
              </a:cxn>
            </a:cxnLst>
            <a:rect l="T12" t="T13" r="T14" b="T15"/>
            <a:pathLst>
              <a:path w="21600" h="21600">
                <a:moveTo>
                  <a:pt x="0" y="0"/>
                </a:moveTo>
                <a:lnTo>
                  <a:pt x="3085" y="21600"/>
                </a:lnTo>
                <a:lnTo>
                  <a:pt x="18515" y="21600"/>
                </a:lnTo>
                <a:lnTo>
                  <a:pt x="21600" y="0"/>
                </a:lnTo>
                <a:close/>
              </a:path>
            </a:pathLst>
          </a:custGeom>
          <a:gradFill rotWithShape="1">
            <a:gsLst>
              <a:gs pos="0">
                <a:srgbClr val="FFFFFF"/>
              </a:gs>
              <a:gs pos="100000">
                <a:srgbClr val="6699FF"/>
              </a:gs>
            </a:gsLst>
            <a:path path="rect">
              <a:fillToRect l="50000" t="50000" r="50000" b="50000"/>
            </a:path>
          </a:gradFill>
          <a:ln w="9525">
            <a:round/>
            <a:headEnd/>
            <a:tailEnd/>
          </a:ln>
          <a:scene3d>
            <a:camera prst="legacyPerspectiveBottom">
              <a:rot lat="20099962" lon="0" rev="0"/>
            </a:camera>
            <a:lightRig rig="legacyFlat3" dir="t"/>
          </a:scene3d>
          <a:sp3d extrusionH="227000" prstMaterial="legacyMatte">
            <a:bevelT w="13500" h="13500" prst="angle"/>
            <a:bevelB w="13500" h="13500" prst="angle"/>
            <a:extrusionClr>
              <a:srgbClr val="99CCFF"/>
            </a:extrusionClr>
          </a:sp3d>
        </p:spPr>
        <p:txBody>
          <a:bodyPr rot="10800000" wrap="none" anchor="ctr">
            <a:flatTx/>
          </a:bodyPr>
          <a:lstStyle/>
          <a:p>
            <a:pPr eaLnBrk="1" hangingPunct="1"/>
            <a:endParaRPr kumimoji="0" lang="zh-CN" altLang="en-US" sz="1400">
              <a:solidFill>
                <a:srgbClr val="FFFFFF"/>
              </a:solidFill>
              <a:latin typeface="FrutigerNext LT Regular" pitchFamily="34" charset="0"/>
              <a:ea typeface="MS PGothic" pitchFamily="34" charset="-128"/>
            </a:endParaRPr>
          </a:p>
        </p:txBody>
      </p:sp>
      <p:sp>
        <p:nvSpPr>
          <p:cNvPr id="19" name="Text Box 81"/>
          <p:cNvSpPr txBox="1">
            <a:spLocks noChangeArrowheads="1"/>
          </p:cNvSpPr>
          <p:nvPr/>
        </p:nvSpPr>
        <p:spPr bwMode="auto">
          <a:xfrm>
            <a:off x="7485049" y="3582887"/>
            <a:ext cx="687349" cy="338554"/>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eaLnBrk="1" hangingPunct="1">
              <a:defRPr/>
            </a:pPr>
            <a:r>
              <a:rPr lang="en-US" altLang="zh-CN" sz="1600" b="1" dirty="0">
                <a:solidFill>
                  <a:srgbClr val="000000"/>
                </a:solidFill>
                <a:latin typeface="微软雅黑" pitchFamily="34" charset="-122"/>
                <a:ea typeface="微软雅黑" pitchFamily="34" charset="-122"/>
              </a:rPr>
              <a:t>IDS</a:t>
            </a:r>
            <a:endParaRPr lang="en-US" altLang="ja-JP" sz="1600" b="1" dirty="0">
              <a:solidFill>
                <a:srgbClr val="000000"/>
              </a:solidFill>
              <a:latin typeface="微软雅黑" pitchFamily="34" charset="-122"/>
              <a:ea typeface="微软雅黑" pitchFamily="34" charset="-122"/>
            </a:endParaRPr>
          </a:p>
        </p:txBody>
      </p:sp>
      <p:sp>
        <p:nvSpPr>
          <p:cNvPr id="20" name="AutoShape 5"/>
          <p:cNvSpPr>
            <a:spLocks noChangeArrowheads="1"/>
          </p:cNvSpPr>
          <p:nvPr/>
        </p:nvSpPr>
        <p:spPr bwMode="auto">
          <a:xfrm flipV="1">
            <a:off x="7020272" y="4509120"/>
            <a:ext cx="1512168" cy="43204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343 w 21600"/>
              <a:gd name="T13" fmla="*/ 3343 h 21600"/>
              <a:gd name="T14" fmla="*/ 18257 w 21600"/>
              <a:gd name="T15" fmla="*/ 18257 h 21600"/>
            </a:gdLst>
            <a:ahLst/>
            <a:cxnLst>
              <a:cxn ang="T8">
                <a:pos x="T0" y="T1"/>
              </a:cxn>
              <a:cxn ang="T9">
                <a:pos x="T2" y="T3"/>
              </a:cxn>
              <a:cxn ang="T10">
                <a:pos x="T4" y="T5"/>
              </a:cxn>
              <a:cxn ang="T11">
                <a:pos x="T6" y="T7"/>
              </a:cxn>
            </a:cxnLst>
            <a:rect l="T12" t="T13" r="T14" b="T15"/>
            <a:pathLst>
              <a:path w="21600" h="21600">
                <a:moveTo>
                  <a:pt x="0" y="0"/>
                </a:moveTo>
                <a:lnTo>
                  <a:pt x="3085" y="21600"/>
                </a:lnTo>
                <a:lnTo>
                  <a:pt x="18515" y="21600"/>
                </a:lnTo>
                <a:lnTo>
                  <a:pt x="21600" y="0"/>
                </a:lnTo>
                <a:close/>
              </a:path>
            </a:pathLst>
          </a:custGeom>
          <a:gradFill rotWithShape="1">
            <a:gsLst>
              <a:gs pos="0">
                <a:srgbClr val="FFFFFF"/>
              </a:gs>
              <a:gs pos="100000">
                <a:srgbClr val="6699FF"/>
              </a:gs>
            </a:gsLst>
            <a:path path="rect">
              <a:fillToRect l="50000" t="50000" r="50000" b="50000"/>
            </a:path>
          </a:gradFill>
          <a:ln w="9525">
            <a:round/>
            <a:headEnd/>
            <a:tailEnd/>
          </a:ln>
          <a:scene3d>
            <a:camera prst="legacyPerspectiveBottom">
              <a:rot lat="20099962" lon="0" rev="0"/>
            </a:camera>
            <a:lightRig rig="legacyFlat3" dir="t"/>
          </a:scene3d>
          <a:sp3d extrusionH="227000" prstMaterial="legacyMatte">
            <a:bevelT w="13500" h="13500" prst="angle"/>
            <a:bevelB w="13500" h="13500" prst="angle"/>
            <a:extrusionClr>
              <a:srgbClr val="99CCFF"/>
            </a:extrusionClr>
          </a:sp3d>
        </p:spPr>
        <p:txBody>
          <a:bodyPr rot="10800000" wrap="none" anchor="ctr">
            <a:flatTx/>
          </a:bodyPr>
          <a:lstStyle/>
          <a:p>
            <a:pPr eaLnBrk="1" hangingPunct="1"/>
            <a:endParaRPr kumimoji="0" lang="zh-CN" altLang="en-US" sz="1400">
              <a:solidFill>
                <a:srgbClr val="FFFFFF"/>
              </a:solidFill>
              <a:latin typeface="FrutigerNext LT Regular" pitchFamily="34" charset="0"/>
              <a:ea typeface="MS PGothic" pitchFamily="34" charset="-128"/>
            </a:endParaRPr>
          </a:p>
        </p:txBody>
      </p:sp>
      <p:sp>
        <p:nvSpPr>
          <p:cNvPr id="21" name="Text Box 81"/>
          <p:cNvSpPr txBox="1">
            <a:spLocks noChangeArrowheads="1"/>
          </p:cNvSpPr>
          <p:nvPr/>
        </p:nvSpPr>
        <p:spPr bwMode="auto">
          <a:xfrm>
            <a:off x="7308304" y="4581128"/>
            <a:ext cx="1122995" cy="30777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eaLnBrk="1" hangingPunct="1">
              <a:defRPr/>
            </a:pPr>
            <a:r>
              <a:rPr lang="zh-CN" altLang="en-US" sz="1400" b="1" dirty="0">
                <a:solidFill>
                  <a:srgbClr val="000000"/>
                </a:solidFill>
                <a:latin typeface="微软雅黑" pitchFamily="34" charset="-122"/>
                <a:ea typeface="微软雅黑" pitchFamily="34" charset="-122"/>
              </a:rPr>
              <a:t>移动</a:t>
            </a:r>
            <a:r>
              <a:rPr lang="en-US" altLang="zh-CN" sz="1400" b="1" dirty="0">
                <a:solidFill>
                  <a:srgbClr val="000000"/>
                </a:solidFill>
                <a:latin typeface="微软雅黑" pitchFamily="34" charset="-122"/>
                <a:ea typeface="微软雅黑" pitchFamily="34" charset="-122"/>
              </a:rPr>
              <a:t>CDR</a:t>
            </a:r>
            <a:endParaRPr lang="en-US" altLang="ja-JP" sz="1400" b="1" dirty="0">
              <a:solidFill>
                <a:srgbClr val="000000"/>
              </a:solidFill>
              <a:latin typeface="微软雅黑" pitchFamily="34" charset="-122"/>
              <a:ea typeface="微软雅黑" pitchFamily="34" charset="-122"/>
            </a:endParaRPr>
          </a:p>
        </p:txBody>
      </p:sp>
      <p:sp>
        <p:nvSpPr>
          <p:cNvPr id="46" name="テキスト ボックス 87"/>
          <p:cNvSpPr txBox="1">
            <a:spLocks noChangeArrowheads="1"/>
          </p:cNvSpPr>
          <p:nvPr/>
        </p:nvSpPr>
        <p:spPr bwMode="auto">
          <a:xfrm>
            <a:off x="5076056" y="2492896"/>
            <a:ext cx="1512168" cy="584775"/>
          </a:xfrm>
          <a:prstGeom prst="rect">
            <a:avLst/>
          </a:prstGeom>
          <a:noFill/>
          <a:ln w="9525">
            <a:noFill/>
            <a:miter lim="800000"/>
            <a:headEnd/>
            <a:tailEnd/>
          </a:ln>
        </p:spPr>
        <p:txBody>
          <a:bodyPr wrap="square">
            <a:spAutoFit/>
          </a:bodyPr>
          <a:lstStyle/>
          <a:p>
            <a:pPr algn="ctr" eaLnBrk="1" hangingPunct="1"/>
            <a:r>
              <a:rPr lang="en-US" altLang="zh-CN" sz="1600" b="1" i="1" dirty="0">
                <a:solidFill>
                  <a:srgbClr val="CC6600"/>
                </a:solidFill>
                <a:latin typeface="微软雅黑" pitchFamily="34" charset="-122"/>
                <a:ea typeface="微软雅黑" pitchFamily="34" charset="-122"/>
              </a:rPr>
              <a:t>Web Service</a:t>
            </a:r>
          </a:p>
          <a:p>
            <a:pPr algn="ctr" eaLnBrk="1" hangingPunct="1"/>
            <a:r>
              <a:rPr lang="zh-CN" altLang="en-US" sz="1600" b="1" i="1" dirty="0">
                <a:solidFill>
                  <a:srgbClr val="CC6600"/>
                </a:solidFill>
                <a:latin typeface="微软雅黑" pitchFamily="34" charset="-122"/>
                <a:ea typeface="微软雅黑" pitchFamily="34" charset="-122"/>
              </a:rPr>
              <a:t>或</a:t>
            </a:r>
            <a:r>
              <a:rPr lang="en-US" altLang="zh-CN" sz="1600" b="1" i="1" dirty="0">
                <a:solidFill>
                  <a:srgbClr val="CC6600"/>
                </a:solidFill>
                <a:latin typeface="微软雅黑" pitchFamily="34" charset="-122"/>
                <a:ea typeface="微软雅黑" pitchFamily="34" charset="-122"/>
              </a:rPr>
              <a:t>HTTP</a:t>
            </a:r>
            <a:endParaRPr lang="ja-JP" altLang="en-US" sz="1600" b="1" i="1" dirty="0">
              <a:solidFill>
                <a:srgbClr val="CC6600"/>
              </a:solidFill>
              <a:latin typeface="微软雅黑" pitchFamily="34" charset="-122"/>
              <a:ea typeface="微软雅黑" pitchFamily="34" charset="-122"/>
            </a:endParaRPr>
          </a:p>
        </p:txBody>
      </p:sp>
      <p:sp>
        <p:nvSpPr>
          <p:cNvPr id="48" name="AutoShape 5"/>
          <p:cNvSpPr>
            <a:spLocks noChangeArrowheads="1"/>
          </p:cNvSpPr>
          <p:nvPr/>
        </p:nvSpPr>
        <p:spPr bwMode="auto">
          <a:xfrm flipV="1">
            <a:off x="7092280" y="5445224"/>
            <a:ext cx="1512168" cy="43204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343 w 21600"/>
              <a:gd name="T13" fmla="*/ 3343 h 21600"/>
              <a:gd name="T14" fmla="*/ 18257 w 21600"/>
              <a:gd name="T15" fmla="*/ 18257 h 21600"/>
            </a:gdLst>
            <a:ahLst/>
            <a:cxnLst>
              <a:cxn ang="T8">
                <a:pos x="T0" y="T1"/>
              </a:cxn>
              <a:cxn ang="T9">
                <a:pos x="T2" y="T3"/>
              </a:cxn>
              <a:cxn ang="T10">
                <a:pos x="T4" y="T5"/>
              </a:cxn>
              <a:cxn ang="T11">
                <a:pos x="T6" y="T7"/>
              </a:cxn>
            </a:cxnLst>
            <a:rect l="T12" t="T13" r="T14" b="T15"/>
            <a:pathLst>
              <a:path w="21600" h="21600">
                <a:moveTo>
                  <a:pt x="0" y="0"/>
                </a:moveTo>
                <a:lnTo>
                  <a:pt x="3085" y="21600"/>
                </a:lnTo>
                <a:lnTo>
                  <a:pt x="18515" y="21600"/>
                </a:lnTo>
                <a:lnTo>
                  <a:pt x="21600" y="0"/>
                </a:lnTo>
                <a:close/>
              </a:path>
            </a:pathLst>
          </a:custGeom>
          <a:gradFill rotWithShape="1">
            <a:gsLst>
              <a:gs pos="0">
                <a:srgbClr val="FFFFFF"/>
              </a:gs>
              <a:gs pos="100000">
                <a:srgbClr val="6699FF"/>
              </a:gs>
            </a:gsLst>
            <a:path path="rect">
              <a:fillToRect l="50000" t="50000" r="50000" b="50000"/>
            </a:path>
          </a:gradFill>
          <a:ln w="9525">
            <a:round/>
            <a:headEnd/>
            <a:tailEnd/>
          </a:ln>
          <a:scene3d>
            <a:camera prst="legacyPerspectiveBottom">
              <a:rot lat="20099962" lon="0" rev="0"/>
            </a:camera>
            <a:lightRig rig="legacyFlat3" dir="t"/>
          </a:scene3d>
          <a:sp3d extrusionH="227000" prstMaterial="legacyMatte">
            <a:bevelT w="13500" h="13500" prst="angle"/>
            <a:bevelB w="13500" h="13500" prst="angle"/>
            <a:extrusionClr>
              <a:srgbClr val="99CCFF"/>
            </a:extrusionClr>
          </a:sp3d>
        </p:spPr>
        <p:txBody>
          <a:bodyPr rot="10800000" wrap="none" anchor="ctr">
            <a:flatTx/>
          </a:bodyPr>
          <a:lstStyle/>
          <a:p>
            <a:pPr eaLnBrk="1" hangingPunct="1"/>
            <a:endParaRPr kumimoji="0" lang="zh-CN" altLang="en-US" sz="1400">
              <a:solidFill>
                <a:srgbClr val="FFFFFF"/>
              </a:solidFill>
              <a:latin typeface="FrutigerNext LT Regular" pitchFamily="34" charset="0"/>
              <a:ea typeface="MS PGothic" pitchFamily="34" charset="-128"/>
            </a:endParaRPr>
          </a:p>
        </p:txBody>
      </p:sp>
      <p:sp>
        <p:nvSpPr>
          <p:cNvPr id="49" name="Text Box 81"/>
          <p:cNvSpPr txBox="1">
            <a:spLocks noChangeArrowheads="1"/>
          </p:cNvSpPr>
          <p:nvPr/>
        </p:nvSpPr>
        <p:spPr bwMode="auto">
          <a:xfrm>
            <a:off x="7380312" y="5517232"/>
            <a:ext cx="1122995" cy="30777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eaLnBrk="1" hangingPunct="1">
              <a:defRPr/>
            </a:pPr>
            <a:r>
              <a:rPr lang="zh-CN" altLang="en-US" sz="1400" b="1" dirty="0">
                <a:solidFill>
                  <a:srgbClr val="000000"/>
                </a:solidFill>
                <a:latin typeface="微软雅黑" pitchFamily="34" charset="-122"/>
                <a:ea typeface="微软雅黑" pitchFamily="34" charset="-122"/>
              </a:rPr>
              <a:t>其他系统</a:t>
            </a:r>
            <a:endParaRPr lang="en-US" altLang="ja-JP" sz="1400" b="1" dirty="0">
              <a:solidFill>
                <a:srgbClr val="000000"/>
              </a:solidFill>
              <a:latin typeface="微软雅黑" pitchFamily="34" charset="-122"/>
              <a:ea typeface="微软雅黑" pitchFamily="34" charset="-122"/>
            </a:endParaRPr>
          </a:p>
        </p:txBody>
      </p:sp>
      <p:sp>
        <p:nvSpPr>
          <p:cNvPr id="50" name="角丸四角形 167"/>
          <p:cNvSpPr/>
          <p:nvPr/>
        </p:nvSpPr>
        <p:spPr>
          <a:xfrm>
            <a:off x="2915816" y="2276872"/>
            <a:ext cx="2232248" cy="2520280"/>
          </a:xfrm>
          <a:prstGeom prst="roundRect">
            <a:avLst>
              <a:gd name="adj" fmla="val 6953"/>
            </a:avLst>
          </a:prstGeom>
          <a:solidFill>
            <a:srgbClr val="FFCC66"/>
          </a:solidFill>
          <a:ln>
            <a:noFill/>
          </a:ln>
          <a:effectLst>
            <a:outerShdw blurRad="330200" dist="2159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sz="1800">
              <a:solidFill>
                <a:srgbClr val="FFFFFF"/>
              </a:solidFill>
              <a:latin typeface="微软雅黑" pitchFamily="34" charset="-122"/>
              <a:ea typeface="微软雅黑" pitchFamily="34" charset="-122"/>
            </a:endParaRPr>
          </a:p>
        </p:txBody>
      </p:sp>
      <p:sp>
        <p:nvSpPr>
          <p:cNvPr id="41" name="角丸四角形 173"/>
          <p:cNvSpPr/>
          <p:nvPr/>
        </p:nvSpPr>
        <p:spPr bwMode="auto">
          <a:xfrm>
            <a:off x="3275294" y="3068960"/>
            <a:ext cx="1584176" cy="484823"/>
          </a:xfrm>
          <a:prstGeom prst="roundRect">
            <a:avLst/>
          </a:prstGeom>
          <a:solidFill>
            <a:srgbClr val="0066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eaLnBrk="1" hangingPunct="1">
              <a:defRPr/>
            </a:pPr>
            <a:r>
              <a:rPr lang="zh-CN" altLang="en-US" sz="1400" b="1" u="sng" dirty="0">
                <a:solidFill>
                  <a:srgbClr val="FFFF00"/>
                </a:solidFill>
                <a:latin typeface="微软雅黑" pitchFamily="34" charset="-122"/>
                <a:ea typeface="微软雅黑" pitchFamily="34" charset="-122"/>
              </a:rPr>
              <a:t>数据转换</a:t>
            </a:r>
            <a:endParaRPr lang="en-US" altLang="ja-JP" sz="1400" b="1" u="sng" dirty="0">
              <a:solidFill>
                <a:srgbClr val="FFFF00"/>
              </a:solidFill>
              <a:latin typeface="微软雅黑" pitchFamily="34" charset="-122"/>
              <a:ea typeface="微软雅黑" pitchFamily="34" charset="-122"/>
            </a:endParaRPr>
          </a:p>
        </p:txBody>
      </p:sp>
      <p:sp>
        <p:nvSpPr>
          <p:cNvPr id="51" name="矩形 50"/>
          <p:cNvSpPr/>
          <p:nvPr/>
        </p:nvSpPr>
        <p:spPr>
          <a:xfrm>
            <a:off x="2915816" y="2420888"/>
            <a:ext cx="2018501" cy="338554"/>
          </a:xfrm>
          <a:prstGeom prst="rect">
            <a:avLst/>
          </a:prstGeom>
        </p:spPr>
        <p:txBody>
          <a:bodyPr wrap="none">
            <a:spAutoFit/>
          </a:bodyPr>
          <a:lstStyle/>
          <a:p>
            <a:pPr eaLnBrk="1" hangingPunct="1"/>
            <a:r>
              <a:rPr lang="zh-CN" altLang="en-US" sz="1600" b="1" i="1" u="sng" dirty="0">
                <a:solidFill>
                  <a:srgbClr val="CC6600"/>
                </a:solidFill>
                <a:latin typeface="微软雅黑" pitchFamily="34" charset="-122"/>
                <a:ea typeface="微软雅黑" pitchFamily="34" charset="-122"/>
              </a:rPr>
              <a:t>对外数据服务</a:t>
            </a:r>
            <a:r>
              <a:rPr lang="en-US" altLang="zh-CN" sz="1600" b="1" i="1" u="sng" dirty="0">
                <a:solidFill>
                  <a:srgbClr val="CC6600"/>
                </a:solidFill>
                <a:latin typeface="微软雅黑" pitchFamily="34" charset="-122"/>
                <a:ea typeface="微软雅黑" pitchFamily="34" charset="-122"/>
              </a:rPr>
              <a:t>(DSG)</a:t>
            </a:r>
            <a:endParaRPr lang="ja-JP" altLang="en-US" sz="1600" b="1" i="1" u="sng" dirty="0">
              <a:solidFill>
                <a:srgbClr val="CC6600"/>
              </a:solidFill>
              <a:latin typeface="微软雅黑" pitchFamily="34" charset="-122"/>
              <a:ea typeface="微软雅黑" pitchFamily="34" charset="-122"/>
            </a:endParaRPr>
          </a:p>
        </p:txBody>
      </p:sp>
      <p:sp>
        <p:nvSpPr>
          <p:cNvPr id="53" name="左右矢印 109"/>
          <p:cNvSpPr/>
          <p:nvPr/>
        </p:nvSpPr>
        <p:spPr bwMode="auto">
          <a:xfrm>
            <a:off x="5162578" y="3429000"/>
            <a:ext cx="1296144" cy="360040"/>
          </a:xfrm>
          <a:prstGeom prst="leftRightArrow">
            <a:avLst/>
          </a:prstGeom>
          <a:solidFill>
            <a:schemeClr val="tx2">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sz="1800">
              <a:solidFill>
                <a:srgbClr val="FFFFFF"/>
              </a:solidFill>
              <a:latin typeface="微软雅黑" pitchFamily="34" charset="-122"/>
              <a:ea typeface="微软雅黑" pitchFamily="34" charset="-122"/>
            </a:endParaRPr>
          </a:p>
        </p:txBody>
      </p:sp>
      <p:sp>
        <p:nvSpPr>
          <p:cNvPr id="55" name="角丸四角形 173"/>
          <p:cNvSpPr/>
          <p:nvPr/>
        </p:nvSpPr>
        <p:spPr bwMode="auto">
          <a:xfrm>
            <a:off x="3275856" y="3933056"/>
            <a:ext cx="1584176" cy="484823"/>
          </a:xfrm>
          <a:prstGeom prst="roundRect">
            <a:avLst/>
          </a:prstGeom>
          <a:solidFill>
            <a:srgbClr val="0066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eaLnBrk="1" hangingPunct="1">
              <a:defRPr/>
            </a:pPr>
            <a:r>
              <a:rPr lang="zh-CN" altLang="en-US" sz="1400" b="1" u="sng" dirty="0">
                <a:solidFill>
                  <a:srgbClr val="FFFF00"/>
                </a:solidFill>
                <a:latin typeface="微软雅黑" pitchFamily="34" charset="-122"/>
                <a:ea typeface="微软雅黑" pitchFamily="34" charset="-122"/>
              </a:rPr>
              <a:t>接口转换</a:t>
            </a:r>
            <a:endParaRPr lang="en-US" altLang="ja-JP" sz="1400" b="1" u="sng" dirty="0">
              <a:solidFill>
                <a:srgbClr val="FFFF00"/>
              </a:solidFill>
              <a:latin typeface="微软雅黑" pitchFamily="34" charset="-122"/>
              <a:ea typeface="微软雅黑" pitchFamily="34" charset="-122"/>
            </a:endParaRPr>
          </a:p>
        </p:txBody>
      </p:sp>
      <p:sp>
        <p:nvSpPr>
          <p:cNvPr id="72" name="标题 1"/>
          <p:cNvSpPr txBox="1">
            <a:spLocks/>
          </p:cNvSpPr>
          <p:nvPr/>
        </p:nvSpPr>
        <p:spPr>
          <a:xfrm>
            <a:off x="338042" y="836712"/>
            <a:ext cx="7772400" cy="864096"/>
          </a:xfrm>
          <a:prstGeom prst="rect">
            <a:avLst/>
          </a:prstGeom>
        </p:spPr>
        <p:txBody>
          <a:bodyPr anchor="ctr">
            <a:normAutofit/>
          </a:bodyPr>
          <a:lstStyle>
            <a:defPPr>
              <a:defRPr lang="en-US"/>
            </a:defPPr>
            <a:lvl1pPr algn="l" rtl="0" fontAlgn="base">
              <a:spcBef>
                <a:spcPct val="0"/>
              </a:spcBef>
              <a:spcAft>
                <a:spcPct val="0"/>
              </a:spcAft>
              <a:defRPr sz="1400" kern="1200">
                <a:solidFill>
                  <a:schemeClr val="bg1"/>
                </a:solidFill>
                <a:latin typeface="FrutigerNext LT Regular"/>
                <a:ea typeface="宋体" pitchFamily="2" charset="-122"/>
                <a:cs typeface="+mn-cs"/>
              </a:defRPr>
            </a:lvl1pPr>
            <a:lvl2pPr marL="457200" algn="l" rtl="0" fontAlgn="base">
              <a:spcBef>
                <a:spcPct val="0"/>
              </a:spcBef>
              <a:spcAft>
                <a:spcPct val="0"/>
              </a:spcAft>
              <a:defRPr sz="1400" kern="1200">
                <a:solidFill>
                  <a:schemeClr val="bg1"/>
                </a:solidFill>
                <a:latin typeface="FrutigerNext LT Regular"/>
                <a:ea typeface="宋体" pitchFamily="2" charset="-122"/>
                <a:cs typeface="+mn-cs"/>
              </a:defRPr>
            </a:lvl2pPr>
            <a:lvl3pPr marL="914400" algn="l" rtl="0" fontAlgn="base">
              <a:spcBef>
                <a:spcPct val="0"/>
              </a:spcBef>
              <a:spcAft>
                <a:spcPct val="0"/>
              </a:spcAft>
              <a:defRPr sz="1400" kern="1200">
                <a:solidFill>
                  <a:schemeClr val="bg1"/>
                </a:solidFill>
                <a:latin typeface="FrutigerNext LT Regular"/>
                <a:ea typeface="宋体" pitchFamily="2" charset="-122"/>
                <a:cs typeface="+mn-cs"/>
              </a:defRPr>
            </a:lvl3pPr>
            <a:lvl4pPr marL="1371600" algn="l" rtl="0" fontAlgn="base">
              <a:spcBef>
                <a:spcPct val="0"/>
              </a:spcBef>
              <a:spcAft>
                <a:spcPct val="0"/>
              </a:spcAft>
              <a:defRPr sz="1400" kern="1200">
                <a:solidFill>
                  <a:schemeClr val="bg1"/>
                </a:solidFill>
                <a:latin typeface="FrutigerNext LT Regular"/>
                <a:ea typeface="宋体" pitchFamily="2" charset="-122"/>
                <a:cs typeface="+mn-cs"/>
              </a:defRPr>
            </a:lvl4pPr>
            <a:lvl5pPr marL="1828800" algn="l" rtl="0" fontAlgn="base">
              <a:spcBef>
                <a:spcPct val="0"/>
              </a:spcBef>
              <a:spcAft>
                <a:spcPct val="0"/>
              </a:spcAft>
              <a:defRPr sz="1400" kern="1200">
                <a:solidFill>
                  <a:schemeClr val="bg1"/>
                </a:solidFill>
                <a:latin typeface="FrutigerNext LT Regular"/>
                <a:ea typeface="宋体" pitchFamily="2" charset="-122"/>
                <a:cs typeface="+mn-cs"/>
              </a:defRPr>
            </a:lvl5pPr>
            <a:lvl6pPr marL="2286000" algn="l" defTabSz="914400" rtl="0" eaLnBrk="1" latinLnBrk="0" hangingPunct="1">
              <a:defRPr sz="1400" kern="1200">
                <a:solidFill>
                  <a:schemeClr val="bg1"/>
                </a:solidFill>
                <a:latin typeface="FrutigerNext LT Regular"/>
                <a:ea typeface="宋体" pitchFamily="2" charset="-122"/>
                <a:cs typeface="+mn-cs"/>
              </a:defRPr>
            </a:lvl6pPr>
            <a:lvl7pPr marL="2743200" algn="l" defTabSz="914400" rtl="0" eaLnBrk="1" latinLnBrk="0" hangingPunct="1">
              <a:defRPr sz="1400" kern="1200">
                <a:solidFill>
                  <a:schemeClr val="bg1"/>
                </a:solidFill>
                <a:latin typeface="FrutigerNext LT Regular"/>
                <a:ea typeface="宋体" pitchFamily="2" charset="-122"/>
                <a:cs typeface="+mn-cs"/>
              </a:defRPr>
            </a:lvl7pPr>
            <a:lvl8pPr marL="3200400" algn="l" defTabSz="914400" rtl="0" eaLnBrk="1" latinLnBrk="0" hangingPunct="1">
              <a:defRPr sz="1400" kern="1200">
                <a:solidFill>
                  <a:schemeClr val="bg1"/>
                </a:solidFill>
                <a:latin typeface="FrutigerNext LT Regular"/>
                <a:ea typeface="宋体" pitchFamily="2" charset="-122"/>
                <a:cs typeface="+mn-cs"/>
              </a:defRPr>
            </a:lvl8pPr>
            <a:lvl9pPr marL="3657600" algn="l" defTabSz="914400" rtl="0" eaLnBrk="1" latinLnBrk="0" hangingPunct="1">
              <a:defRPr sz="1400" kern="1200">
                <a:solidFill>
                  <a:schemeClr val="bg1"/>
                </a:solidFill>
                <a:latin typeface="FrutigerNext LT Regular"/>
                <a:ea typeface="宋体" pitchFamily="2" charset="-122"/>
                <a:cs typeface="+mn-cs"/>
              </a:defRPr>
            </a:lvl9pPr>
          </a:lstStyle>
          <a:p>
            <a:pPr eaLnBrk="1" fontAlgn="auto" hangingPunct="1">
              <a:spcAft>
                <a:spcPts val="0"/>
              </a:spcAft>
              <a:defRPr/>
            </a:pPr>
            <a:r>
              <a:rPr kumimoji="0" lang="zh-CN" altLang="en-US" sz="2000" dirty="0" smtClean="0">
                <a:solidFill>
                  <a:srgbClr val="000000"/>
                </a:solidFill>
                <a:latin typeface="微软雅黑" pitchFamily="34" charset="-122"/>
                <a:ea typeface="微软雅黑" pitchFamily="34" charset="-122"/>
              </a:rPr>
              <a:t>■系统流程</a:t>
            </a:r>
            <a:endParaRPr kumimoji="0" lang="zh-CN" altLang="en-US" sz="1800" dirty="0">
              <a:solidFill>
                <a:srgbClr val="FFFFFF">
                  <a:lumMod val="50000"/>
                </a:srgbClr>
              </a:solidFill>
              <a:latin typeface="微软雅黑" pitchFamily="34" charset="-122"/>
              <a:ea typeface="微软雅黑" pitchFamily="34" charset="-122"/>
            </a:endParaRPr>
          </a:p>
        </p:txBody>
      </p:sp>
      <p:sp>
        <p:nvSpPr>
          <p:cNvPr id="37" name="Line 387"/>
          <p:cNvSpPr>
            <a:spLocks noChangeShapeType="1"/>
          </p:cNvSpPr>
          <p:nvPr/>
        </p:nvSpPr>
        <p:spPr bwMode="auto">
          <a:xfrm>
            <a:off x="2051720" y="2780928"/>
            <a:ext cx="864096" cy="0"/>
          </a:xfrm>
          <a:prstGeom prst="line">
            <a:avLst/>
          </a:prstGeom>
          <a:noFill/>
          <a:ln w="123825">
            <a:solidFill>
              <a:schemeClr val="tx2">
                <a:lumMod val="60000"/>
                <a:lumOff val="40000"/>
              </a:schemeClr>
            </a:solidFill>
            <a:round/>
            <a:headEnd/>
            <a:tailEnd type="triangle" w="sm" len="sm"/>
          </a:ln>
        </p:spPr>
        <p:txBody>
          <a:bodyPr/>
          <a:lstStyle/>
          <a:p>
            <a:endParaRPr lang="zh-CN" altLang="en-US"/>
          </a:p>
        </p:txBody>
      </p:sp>
      <p:sp>
        <p:nvSpPr>
          <p:cNvPr id="40" name="Line 387"/>
          <p:cNvSpPr>
            <a:spLocks noChangeShapeType="1"/>
          </p:cNvSpPr>
          <p:nvPr/>
        </p:nvSpPr>
        <p:spPr bwMode="auto">
          <a:xfrm>
            <a:off x="2051720" y="3573016"/>
            <a:ext cx="864096" cy="0"/>
          </a:xfrm>
          <a:prstGeom prst="line">
            <a:avLst/>
          </a:prstGeom>
          <a:noFill/>
          <a:ln w="123825">
            <a:solidFill>
              <a:schemeClr val="tx2">
                <a:lumMod val="60000"/>
                <a:lumOff val="40000"/>
              </a:schemeClr>
            </a:solidFill>
            <a:round/>
            <a:headEnd/>
            <a:tailEnd type="triangle" w="sm" len="sm"/>
          </a:ln>
        </p:spPr>
        <p:txBody>
          <a:bodyPr/>
          <a:lstStyle/>
          <a:p>
            <a:endParaRPr lang="zh-CN" altLang="en-US"/>
          </a:p>
        </p:txBody>
      </p:sp>
      <p:sp>
        <p:nvSpPr>
          <p:cNvPr id="42" name="Line 387"/>
          <p:cNvSpPr>
            <a:spLocks noChangeShapeType="1"/>
          </p:cNvSpPr>
          <p:nvPr/>
        </p:nvSpPr>
        <p:spPr bwMode="auto">
          <a:xfrm>
            <a:off x="2051720" y="4365104"/>
            <a:ext cx="864096" cy="0"/>
          </a:xfrm>
          <a:prstGeom prst="line">
            <a:avLst/>
          </a:prstGeom>
          <a:noFill/>
          <a:ln w="123825">
            <a:solidFill>
              <a:schemeClr val="tx2">
                <a:lumMod val="60000"/>
                <a:lumOff val="40000"/>
              </a:schemeClr>
            </a:solidFill>
            <a:round/>
            <a:headEnd/>
            <a:tailEnd type="triangle" w="sm" len="sm"/>
          </a:ln>
        </p:spPr>
        <p:txBody>
          <a:bodyPr/>
          <a:lstStyle/>
          <a:p>
            <a:endParaRPr lang="zh-CN" altLang="en-US"/>
          </a:p>
        </p:txBody>
      </p:sp>
      <p:sp>
        <p:nvSpPr>
          <p:cNvPr id="31" name="矩形 30"/>
          <p:cNvSpPr/>
          <p:nvPr/>
        </p:nvSpPr>
        <p:spPr>
          <a:xfrm>
            <a:off x="179512" y="274095"/>
            <a:ext cx="4288353"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案例六：对外数据服务</a:t>
            </a:r>
            <a:endParaRPr lang="zh-CN" altLang="en-US" sz="3200" dirty="0">
              <a:latin typeface="微软雅黑" panose="020B0503020204020204" pitchFamily="34" charset="-122"/>
              <a:ea typeface="微软雅黑" panose="020B0503020204020204" pitchFamily="34" charset="-122"/>
              <a:cs typeface="BrowalliaUPC" panose="020B0604020202020204" pitchFamily="34" charset="-34"/>
            </a:endParaRPr>
          </a:p>
        </p:txBody>
      </p:sp>
    </p:spTree>
    <p:extLst>
      <p:ext uri="{BB962C8B-B14F-4D97-AF65-F5344CB8AC3E}">
        <p14:creationId xmlns:p14="http://schemas.microsoft.com/office/powerpoint/2010/main" val="400999962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3" descr="D:\A08.职业规划\PPT制作\win8图标\all\white\MB_0004_pat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0440" y="4725305"/>
            <a:ext cx="896363" cy="8963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图示 15"/>
          <p:cNvGraphicFramePr/>
          <p:nvPr>
            <p:extLst>
              <p:ext uri="{D42A27DB-BD31-4B8C-83A1-F6EECF244321}">
                <p14:modId xmlns:p14="http://schemas.microsoft.com/office/powerpoint/2010/main" val="350171109"/>
              </p:ext>
            </p:extLst>
          </p:nvPr>
        </p:nvGraphicFramePr>
        <p:xfrm>
          <a:off x="552913" y="1647040"/>
          <a:ext cx="7527780" cy="37261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6" name="标题 1"/>
          <p:cNvSpPr>
            <a:spLocks/>
          </p:cNvSpPr>
          <p:nvPr/>
        </p:nvSpPr>
        <p:spPr bwMode="auto">
          <a:xfrm>
            <a:off x="179512" y="220418"/>
            <a:ext cx="5688013" cy="647700"/>
          </a:xfrm>
          <a:prstGeom prst="rect">
            <a:avLst/>
          </a:prstGeom>
          <a:noFill/>
          <a:ln w="9525">
            <a:noFill/>
            <a:miter lim="800000"/>
            <a:headEnd/>
            <a:tailEnd/>
          </a:ln>
          <a:effectLst/>
          <a:extLst/>
        </p:spPr>
        <p:txBody>
          <a:bodyPr vert="horz" wrap="square" lIns="91440" tIns="45720" rIns="91440" bIns="45720" numCol="1" anchor="ctr" anchorCtr="0" compatLnSpc="1">
            <a:prstTxWarp prst="textNoShape">
              <a:avLst/>
            </a:prstTxWarp>
          </a:bodyPr>
          <a:lstStyle/>
          <a:p>
            <a:pPr defTabSz="801688"/>
            <a:r>
              <a:rPr lang="zh-CN" altLang="en-US" sz="2800" b="1" dirty="0" smtClean="0">
                <a:latin typeface="微软雅黑" pitchFamily="34" charset="-122"/>
                <a:ea typeface="微软雅黑" pitchFamily="34" charset="-122"/>
              </a:rPr>
              <a:t>目录</a:t>
            </a:r>
            <a:endParaRPr lang="zh-CN" altLang="en-US" sz="2800" b="1" dirty="0">
              <a:latin typeface="微软雅黑" pitchFamily="34" charset="-122"/>
              <a:ea typeface="微软雅黑" pitchFamily="34" charset="-122"/>
            </a:endParaRPr>
          </a:p>
        </p:txBody>
      </p:sp>
    </p:spTree>
    <p:extLst>
      <p:ext uri="{BB962C8B-B14F-4D97-AF65-F5344CB8AC3E}">
        <p14:creationId xmlns:p14="http://schemas.microsoft.com/office/powerpoint/2010/main" val="78018924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1560" y="1074828"/>
            <a:ext cx="8280920" cy="4298388"/>
          </a:xfrm>
          <a:prstGeom prst="rect">
            <a:avLst/>
          </a:prstGeom>
          <a:ln>
            <a:noFill/>
          </a:ln>
        </p:spPr>
        <p:style>
          <a:lnRef idx="2">
            <a:schemeClr val="accent5"/>
          </a:lnRef>
          <a:fillRef idx="1">
            <a:schemeClr val="lt1"/>
          </a:fillRef>
          <a:effectRef idx="0">
            <a:schemeClr val="accent5"/>
          </a:effectRef>
          <a:fontRef idx="minor">
            <a:schemeClr val="dk1"/>
          </a:fontRef>
        </p:style>
        <p:txBody>
          <a:bodyPr anchor="t"/>
          <a:lstStyle/>
          <a:p>
            <a:pPr marL="457200" indent="-457200">
              <a:buFont typeface="+mj-lt"/>
              <a:buAutoNum type="arabicPeriod"/>
              <a:defRPr/>
            </a:pPr>
            <a:endParaRPr lang="en-US" altLang="zh-CN" dirty="0" smtClean="0">
              <a:solidFill>
                <a:schemeClr val="tx1"/>
              </a:solidFill>
              <a:latin typeface="微软雅黑" pitchFamily="34" charset="-122"/>
              <a:ea typeface="微软雅黑" pitchFamily="34" charset="-122"/>
            </a:endParaRPr>
          </a:p>
          <a:p>
            <a:pPr marL="457200" indent="-457200">
              <a:buFont typeface="+mj-lt"/>
              <a:buAutoNum type="arabicPeriod"/>
              <a:defRPr/>
            </a:pPr>
            <a:r>
              <a:rPr lang="zh-CN" altLang="en-US" sz="2400" dirty="0" smtClean="0">
                <a:solidFill>
                  <a:schemeClr val="tx1"/>
                </a:solidFill>
                <a:latin typeface="微软雅黑" pitchFamily="34" charset="-122"/>
                <a:ea typeface="微软雅黑" pitchFamily="34" charset="-122"/>
              </a:rPr>
              <a:t>主动</a:t>
            </a:r>
            <a:r>
              <a:rPr lang="zh-CN" altLang="en-US" sz="2400" dirty="0">
                <a:solidFill>
                  <a:schemeClr val="tx1"/>
                </a:solidFill>
                <a:latin typeface="微软雅黑" pitchFamily="34" charset="-122"/>
                <a:ea typeface="微软雅黑" pitchFamily="34" charset="-122"/>
              </a:rPr>
              <a:t>监测与实时预警干预</a:t>
            </a:r>
            <a:r>
              <a:rPr lang="zh-CN" altLang="en-US" sz="2400" dirty="0" smtClean="0">
                <a:solidFill>
                  <a:schemeClr val="tx1"/>
                </a:solidFill>
                <a:latin typeface="微软雅黑" pitchFamily="34" charset="-122"/>
                <a:ea typeface="微软雅黑" pitchFamily="34" charset="-122"/>
              </a:rPr>
              <a:t>系统</a:t>
            </a:r>
            <a:endParaRPr lang="en-US" altLang="zh-CN" sz="2400" dirty="0" smtClean="0">
              <a:solidFill>
                <a:schemeClr val="tx1"/>
              </a:solidFill>
              <a:latin typeface="微软雅黑" pitchFamily="34" charset="-122"/>
              <a:ea typeface="微软雅黑" pitchFamily="34" charset="-122"/>
            </a:endParaRPr>
          </a:p>
          <a:p>
            <a:pPr marL="457200" indent="-457200">
              <a:buFont typeface="+mj-lt"/>
              <a:buAutoNum type="arabicPeriod"/>
              <a:defRPr/>
            </a:pPr>
            <a:r>
              <a:rPr lang="zh-CN" altLang="en-US" sz="2400" dirty="0" smtClean="0">
                <a:solidFill>
                  <a:schemeClr val="tx1"/>
                </a:solidFill>
                <a:latin typeface="微软雅黑" pitchFamily="34" charset="-122"/>
                <a:ea typeface="微软雅黑" pitchFamily="34" charset="-122"/>
              </a:rPr>
              <a:t>支持院感相关</a:t>
            </a:r>
            <a:r>
              <a:rPr lang="zh-CN" altLang="en-US" sz="2400" dirty="0">
                <a:solidFill>
                  <a:schemeClr val="tx1"/>
                </a:solidFill>
                <a:latin typeface="微软雅黑" pitchFamily="34" charset="-122"/>
                <a:ea typeface="微软雅黑" pitchFamily="34" charset="-122"/>
              </a:rPr>
              <a:t>信息的采集、存储、访问和辅助</a:t>
            </a:r>
            <a:r>
              <a:rPr lang="zh-CN" altLang="en-US" sz="2400" dirty="0" smtClean="0">
                <a:solidFill>
                  <a:schemeClr val="tx1"/>
                </a:solidFill>
                <a:latin typeface="微软雅黑" pitchFamily="34" charset="-122"/>
                <a:ea typeface="微软雅黑" pitchFamily="34" charset="-122"/>
              </a:rPr>
              <a:t>决策</a:t>
            </a:r>
            <a:endParaRPr lang="zh-CN" altLang="en-US" sz="2400" dirty="0">
              <a:solidFill>
                <a:schemeClr val="tx1"/>
              </a:solidFill>
              <a:latin typeface="微软雅黑" pitchFamily="34" charset="-122"/>
              <a:ea typeface="微软雅黑" pitchFamily="34" charset="-122"/>
            </a:endParaRPr>
          </a:p>
          <a:p>
            <a:pPr marL="457200" indent="-457200">
              <a:buFont typeface="+mj-lt"/>
              <a:buAutoNum type="arabicPeriod"/>
              <a:defRPr/>
            </a:pPr>
            <a:r>
              <a:rPr lang="zh-CN" altLang="en-US" sz="2400" dirty="0" smtClean="0">
                <a:solidFill>
                  <a:schemeClr val="tx1"/>
                </a:solidFill>
                <a:latin typeface="微软雅黑" pitchFamily="34" charset="-122"/>
                <a:ea typeface="微软雅黑" pitchFamily="34" charset="-122"/>
              </a:rPr>
              <a:t>提供</a:t>
            </a:r>
            <a:r>
              <a:rPr lang="zh-CN" altLang="en-US" sz="2400" dirty="0">
                <a:solidFill>
                  <a:schemeClr val="tx1"/>
                </a:solidFill>
                <a:latin typeface="微软雅黑" pitchFamily="34" charset="-122"/>
                <a:ea typeface="微软雅黑" pitchFamily="34" charset="-122"/>
              </a:rPr>
              <a:t>信息化处理和智能化服务的功能</a:t>
            </a:r>
            <a:r>
              <a:rPr lang="zh-CN" altLang="en-US" sz="2400" dirty="0" smtClean="0">
                <a:solidFill>
                  <a:schemeClr val="tx1"/>
                </a:solidFill>
                <a:latin typeface="微软雅黑" pitchFamily="34" charset="-122"/>
                <a:ea typeface="微软雅黑" pitchFamily="34" charset="-122"/>
              </a:rPr>
              <a:t>模块</a:t>
            </a:r>
            <a:endParaRPr lang="zh-CN" altLang="en-US" sz="2400" dirty="0">
              <a:solidFill>
                <a:schemeClr val="tx1"/>
              </a:solidFill>
              <a:latin typeface="微软雅黑" pitchFamily="34" charset="-122"/>
              <a:ea typeface="微软雅黑" pitchFamily="34" charset="-122"/>
            </a:endParaRPr>
          </a:p>
          <a:p>
            <a:pPr marL="457200" indent="-457200">
              <a:buFont typeface="+mj-lt"/>
              <a:buAutoNum type="arabicPeriod"/>
              <a:defRPr/>
            </a:pPr>
            <a:r>
              <a:rPr lang="zh-CN" altLang="en-US" sz="2400" dirty="0">
                <a:solidFill>
                  <a:schemeClr val="tx1"/>
                </a:solidFill>
                <a:latin typeface="微软雅黑" pitchFamily="34" charset="-122"/>
                <a:ea typeface="微软雅黑" pitchFamily="34" charset="-122"/>
              </a:rPr>
              <a:t>满足医院感染病例自动筛查、实时预警、确认排除、干预</a:t>
            </a:r>
            <a:r>
              <a:rPr lang="zh-CN" altLang="en-US" sz="2400" dirty="0" smtClean="0">
                <a:solidFill>
                  <a:schemeClr val="tx1"/>
                </a:solidFill>
                <a:latin typeface="微软雅黑" pitchFamily="34" charset="-122"/>
                <a:ea typeface="微软雅黑" pitchFamily="34" charset="-122"/>
              </a:rPr>
              <a:t>反馈</a:t>
            </a:r>
            <a:endParaRPr lang="en-US" altLang="zh-CN" sz="2400" dirty="0" smtClean="0">
              <a:solidFill>
                <a:schemeClr val="tx1"/>
              </a:solidFill>
              <a:latin typeface="微软雅黑" pitchFamily="34" charset="-122"/>
              <a:ea typeface="微软雅黑" pitchFamily="34" charset="-122"/>
            </a:endParaRPr>
          </a:p>
          <a:p>
            <a:pPr marL="457200" indent="-457200">
              <a:buFont typeface="+mj-lt"/>
              <a:buAutoNum type="arabicPeriod"/>
              <a:defRPr/>
            </a:pPr>
            <a:r>
              <a:rPr lang="zh-CN" altLang="en-US" sz="2400" dirty="0" smtClean="0">
                <a:solidFill>
                  <a:schemeClr val="tx1"/>
                </a:solidFill>
                <a:latin typeface="微软雅黑" pitchFamily="34" charset="-122"/>
                <a:ea typeface="微软雅黑" pitchFamily="34" charset="-122"/>
              </a:rPr>
              <a:t>帮助</a:t>
            </a:r>
            <a:r>
              <a:rPr lang="zh-CN" altLang="en-US" sz="2400" dirty="0">
                <a:solidFill>
                  <a:schemeClr val="tx1"/>
                </a:solidFill>
                <a:latin typeface="微软雅黑" pitchFamily="34" charset="-122"/>
                <a:ea typeface="微软雅黑" pitchFamily="34" charset="-122"/>
              </a:rPr>
              <a:t>感控管理人员及时发现危险因素和感染病例，防止医院感染的继发和</a:t>
            </a:r>
            <a:r>
              <a:rPr lang="zh-CN" altLang="en-US" sz="2400" dirty="0" smtClean="0">
                <a:solidFill>
                  <a:schemeClr val="tx1"/>
                </a:solidFill>
                <a:latin typeface="微软雅黑" pitchFamily="34" charset="-122"/>
                <a:ea typeface="微软雅黑" pitchFamily="34" charset="-122"/>
              </a:rPr>
              <a:t>蔓延</a:t>
            </a:r>
            <a:endParaRPr lang="zh-CN" altLang="en-US" sz="1800" dirty="0">
              <a:solidFill>
                <a:schemeClr val="tx1"/>
              </a:solidFill>
              <a:latin typeface="微软雅黑" pitchFamily="34" charset="-122"/>
              <a:ea typeface="微软雅黑" pitchFamily="34" charset="-122"/>
            </a:endParaRPr>
          </a:p>
        </p:txBody>
      </p:sp>
      <p:pic>
        <p:nvPicPr>
          <p:cNvPr id="6" name="图片 5"/>
          <p:cNvPicPr/>
          <p:nvPr/>
        </p:nvPicPr>
        <p:blipFill>
          <a:blip r:embed="rId2" cstate="print"/>
          <a:stretch>
            <a:fillRect/>
          </a:stretch>
        </p:blipFill>
        <p:spPr>
          <a:xfrm>
            <a:off x="4644008" y="3789040"/>
            <a:ext cx="3384376" cy="275243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7" name="标题 1"/>
          <p:cNvSpPr txBox="1">
            <a:spLocks/>
          </p:cNvSpPr>
          <p:nvPr/>
        </p:nvSpPr>
        <p:spPr>
          <a:xfrm>
            <a:off x="323528" y="260648"/>
            <a:ext cx="6181377" cy="647700"/>
          </a:xfrm>
          <a:prstGeom prst="rect">
            <a:avLst/>
          </a:prstGeom>
        </p:spPr>
        <p:txBody>
          <a:bodyPr/>
          <a:lstStyle>
            <a:lvl1pPr algn="l" defTabSz="801688" rtl="0" eaLnBrk="1" fontAlgn="base" hangingPunct="1">
              <a:spcBef>
                <a:spcPct val="0"/>
              </a:spcBef>
              <a:spcAft>
                <a:spcPct val="0"/>
              </a:spcAft>
              <a:defRPr sz="2800" b="1">
                <a:solidFill>
                  <a:schemeClr val="tx1"/>
                </a:solidFill>
                <a:effectLst>
                  <a:outerShdw blurRad="38100" dist="38100" dir="2700000" algn="tl">
                    <a:srgbClr val="000000">
                      <a:alpha val="43137"/>
                    </a:srgbClr>
                  </a:outerShdw>
                </a:effectLst>
                <a:latin typeface="+mj-lt"/>
                <a:ea typeface="+mj-ea"/>
                <a:cs typeface="+mj-cs"/>
              </a:defRPr>
            </a:lvl1pPr>
            <a:lvl2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2pPr>
            <a:lvl3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3pPr>
            <a:lvl4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4pPr>
            <a:lvl5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5pPr>
            <a:lvl6pPr marL="4572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6pPr>
            <a:lvl7pPr marL="9144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7pPr>
            <a:lvl8pPr marL="13716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8pPr>
            <a:lvl9pPr marL="18288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9pPr>
          </a:lstStyle>
          <a:p>
            <a:r>
              <a:rPr lang="zh-CN" altLang="en-US" kern="0" dirty="0" smtClean="0">
                <a:solidFill>
                  <a:schemeClr val="bg1"/>
                </a:solidFill>
              </a:rPr>
              <a:t>总体需求</a:t>
            </a:r>
            <a:endParaRPr lang="zh-CN" altLang="en-US" kern="0" dirty="0">
              <a:solidFill>
                <a:schemeClr val="bg1"/>
              </a:solidFill>
            </a:endParaRPr>
          </a:p>
        </p:txBody>
      </p:sp>
    </p:spTree>
    <p:extLst>
      <p:ext uri="{BB962C8B-B14F-4D97-AF65-F5344CB8AC3E}">
        <p14:creationId xmlns:p14="http://schemas.microsoft.com/office/powerpoint/2010/main" val="413993209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6181377" cy="647700"/>
          </a:xfrm>
        </p:spPr>
        <p:txBody>
          <a:bodyPr/>
          <a:lstStyle/>
          <a:p>
            <a:r>
              <a:rPr lang="zh-CN" altLang="en-US" dirty="0" smtClean="0">
                <a:solidFill>
                  <a:schemeClr val="bg1"/>
                </a:solidFill>
              </a:rPr>
              <a:t>平台设计理念</a:t>
            </a:r>
            <a:r>
              <a:rPr lang="en-US" altLang="zh-CN" dirty="0" smtClean="0">
                <a:solidFill>
                  <a:schemeClr val="bg1"/>
                </a:solidFill>
              </a:rPr>
              <a:t>-</a:t>
            </a:r>
            <a:r>
              <a:rPr lang="zh-CN" altLang="en-US" dirty="0" smtClean="0">
                <a:solidFill>
                  <a:schemeClr val="bg1"/>
                </a:solidFill>
              </a:rPr>
              <a:t>平台与传统院感比较</a:t>
            </a:r>
            <a:endParaRPr lang="zh-CN" altLang="en-US" dirty="0">
              <a:solidFill>
                <a:schemeClr val="bg1"/>
              </a:solidFill>
            </a:endParaRPr>
          </a:p>
        </p:txBody>
      </p:sp>
      <p:sp>
        <p:nvSpPr>
          <p:cNvPr id="4" name="页脚占位符 3"/>
          <p:cNvSpPr>
            <a:spLocks noGrp="1"/>
          </p:cNvSpPr>
          <p:nvPr>
            <p:ph type="ftr" sz="quarter" idx="10"/>
          </p:nvPr>
        </p:nvSpPr>
        <p:spPr/>
        <p:txBody>
          <a:bodyPr/>
          <a:lstStyle/>
          <a:p>
            <a:r>
              <a:rPr lang="en-US" altLang="zh-CN" smtClean="0">
                <a:cs typeface="Arial" pitchFamily="34" charset="0"/>
              </a:rPr>
              <a:t>www.PKU-HIT.com</a:t>
            </a:r>
          </a:p>
          <a:p>
            <a:endParaRPr lang="en-US" altLang="zh-CN" dirty="0"/>
          </a:p>
        </p:txBody>
      </p:sp>
      <p:sp>
        <p:nvSpPr>
          <p:cNvPr id="5" name="灯片编号占位符 4"/>
          <p:cNvSpPr>
            <a:spLocks noGrp="1"/>
          </p:cNvSpPr>
          <p:nvPr>
            <p:ph type="sldNum" sz="quarter" idx="11"/>
          </p:nvPr>
        </p:nvSpPr>
        <p:spPr/>
        <p:txBody>
          <a:bodyPr/>
          <a:lstStyle/>
          <a:p>
            <a:fld id="{CC3DE1A4-693A-417B-9087-F902D217C50A}" type="slidenum">
              <a:rPr lang="en-US" altLang="zh-CN" smtClean="0"/>
              <a:pPr/>
              <a:t>27</a:t>
            </a:fld>
            <a:endParaRPr lang="en-US" altLang="zh-CN" dirty="0"/>
          </a:p>
        </p:txBody>
      </p:sp>
      <p:graphicFrame>
        <p:nvGraphicFramePr>
          <p:cNvPr id="9" name="表格 8"/>
          <p:cNvGraphicFramePr>
            <a:graphicFrameLocks noGrp="1"/>
          </p:cNvGraphicFramePr>
          <p:nvPr>
            <p:extLst>
              <p:ext uri="{D42A27DB-BD31-4B8C-83A1-F6EECF244321}">
                <p14:modId xmlns:p14="http://schemas.microsoft.com/office/powerpoint/2010/main" val="1325159435"/>
              </p:ext>
            </p:extLst>
          </p:nvPr>
        </p:nvGraphicFramePr>
        <p:xfrm>
          <a:off x="500034" y="1120224"/>
          <a:ext cx="8143932" cy="5405120"/>
        </p:xfrm>
        <a:graphic>
          <a:graphicData uri="http://schemas.openxmlformats.org/drawingml/2006/table">
            <a:tbl>
              <a:tblPr firstRow="1" bandRow="1">
                <a:effectLst>
                  <a:outerShdw blurRad="50800" dist="50800" dir="5400000" algn="ctr" rotWithShape="0">
                    <a:srgbClr val="000000">
                      <a:alpha val="43137"/>
                    </a:srgbClr>
                  </a:outerShdw>
                </a:effectLst>
                <a:tableStyleId>{5C22544A-7EE6-4342-B048-85BDC9FD1C3A}</a:tableStyleId>
              </a:tblPr>
              <a:tblGrid>
                <a:gridCol w="2000264"/>
                <a:gridCol w="3429024"/>
                <a:gridCol w="2714644"/>
              </a:tblGrid>
              <a:tr h="370840">
                <a:tc>
                  <a:txBody>
                    <a:bodyPr/>
                    <a:lstStyle/>
                    <a:p>
                      <a:endParaRPr lang="zh-CN" altLang="en-US" sz="1800" dirty="0">
                        <a:latin typeface="微软雅黑" pitchFamily="34" charset="-122"/>
                        <a:ea typeface="微软雅黑" pitchFamily="34" charset="-122"/>
                      </a:endParaRPr>
                    </a:p>
                  </a:txBody>
                  <a:tcPr/>
                </a:tc>
                <a:tc>
                  <a:txBody>
                    <a:bodyPr/>
                    <a:lstStyle/>
                    <a:p>
                      <a:r>
                        <a:rPr lang="zh-CN" altLang="en-US" sz="1800" dirty="0" smtClean="0">
                          <a:latin typeface="微软雅黑" pitchFamily="34" charset="-122"/>
                          <a:ea typeface="微软雅黑" pitchFamily="34" charset="-122"/>
                        </a:rPr>
                        <a:t>统一医院感染管理平台</a:t>
                      </a:r>
                      <a:endParaRPr lang="zh-CN" altLang="en-US" sz="1800" dirty="0">
                        <a:latin typeface="微软雅黑" pitchFamily="34" charset="-122"/>
                        <a:ea typeface="微软雅黑" pitchFamily="34" charset="-122"/>
                      </a:endParaRPr>
                    </a:p>
                  </a:txBody>
                  <a:tcPr/>
                </a:tc>
                <a:tc>
                  <a:txBody>
                    <a:bodyPr/>
                    <a:lstStyle/>
                    <a:p>
                      <a:r>
                        <a:rPr lang="zh-CN" altLang="en-US" sz="1800" dirty="0" smtClean="0">
                          <a:latin typeface="微软雅黑" pitchFamily="34" charset="-122"/>
                          <a:ea typeface="微软雅黑" pitchFamily="34" charset="-122"/>
                        </a:rPr>
                        <a:t>传统院感系统</a:t>
                      </a:r>
                      <a:endParaRPr lang="zh-CN" altLang="en-US" sz="1800" dirty="0">
                        <a:latin typeface="微软雅黑" pitchFamily="34" charset="-122"/>
                        <a:ea typeface="微软雅黑" pitchFamily="34" charset="-122"/>
                      </a:endParaRPr>
                    </a:p>
                  </a:txBody>
                  <a:tcPr/>
                </a:tc>
              </a:tr>
              <a:tr h="370840">
                <a:tc>
                  <a:txBody>
                    <a:bodyPr/>
                    <a:lstStyle/>
                    <a:p>
                      <a:r>
                        <a:rPr lang="zh-CN" altLang="en-US" sz="1800" b="1" dirty="0" smtClean="0">
                          <a:solidFill>
                            <a:schemeClr val="accent5">
                              <a:lumMod val="50000"/>
                            </a:schemeClr>
                          </a:solidFill>
                          <a:latin typeface="微软雅黑" pitchFamily="34" charset="-122"/>
                          <a:ea typeface="微软雅黑" pitchFamily="34" charset="-122"/>
                        </a:rPr>
                        <a:t>监测模式</a:t>
                      </a:r>
                      <a:endParaRPr lang="zh-CN" altLang="en-US" sz="1800" b="1" dirty="0">
                        <a:solidFill>
                          <a:schemeClr val="accent5">
                            <a:lumMod val="50000"/>
                          </a:schemeClr>
                        </a:solidFill>
                        <a:latin typeface="微软雅黑" pitchFamily="34" charset="-122"/>
                        <a:ea typeface="微软雅黑" pitchFamily="34" charset="-122"/>
                      </a:endParaRPr>
                    </a:p>
                  </a:txBody>
                  <a:tcPr/>
                </a:tc>
                <a:tc>
                  <a:txBody>
                    <a:bodyPr/>
                    <a:lstStyle/>
                    <a:p>
                      <a:r>
                        <a:rPr lang="zh-CN" altLang="en-US" sz="1800" dirty="0" smtClean="0">
                          <a:latin typeface="+mj-ea"/>
                          <a:ea typeface="+mj-ea"/>
                        </a:rPr>
                        <a:t>主动实时监测模式，比传统模式提前</a:t>
                      </a:r>
                      <a:r>
                        <a:rPr lang="en-US" altLang="zh-CN" sz="1800" dirty="0" smtClean="0">
                          <a:latin typeface="+mj-ea"/>
                          <a:ea typeface="+mj-ea"/>
                        </a:rPr>
                        <a:t>7-10</a:t>
                      </a:r>
                      <a:r>
                        <a:rPr lang="zh-CN" altLang="en-US" sz="1800" dirty="0" smtClean="0">
                          <a:latin typeface="+mj-ea"/>
                          <a:ea typeface="+mj-ea"/>
                        </a:rPr>
                        <a:t>天</a:t>
                      </a:r>
                      <a:endParaRPr lang="zh-CN" altLang="en-US" sz="1800" dirty="0">
                        <a:latin typeface="+mj-ea"/>
                        <a:ea typeface="+mj-ea"/>
                      </a:endParaRPr>
                    </a:p>
                  </a:txBody>
                  <a:tcPr/>
                </a:tc>
                <a:tc>
                  <a:txBody>
                    <a:bodyPr/>
                    <a:lstStyle/>
                    <a:p>
                      <a:r>
                        <a:rPr lang="zh-CN" altLang="en-US" sz="1800" baseline="0" dirty="0" smtClean="0">
                          <a:latin typeface="+mj-ea"/>
                          <a:ea typeface="+mj-ea"/>
                        </a:rPr>
                        <a:t>被动或主动非实时模式，数据存在延迟</a:t>
                      </a:r>
                      <a:endParaRPr lang="zh-CN" altLang="en-US" sz="1800" dirty="0">
                        <a:latin typeface="+mj-ea"/>
                        <a:ea typeface="+mj-ea"/>
                      </a:endParaRPr>
                    </a:p>
                  </a:txBody>
                  <a:tcPr/>
                </a:tc>
              </a:tr>
              <a:tr h="370840">
                <a:tc>
                  <a:txBody>
                    <a:bodyPr/>
                    <a:lstStyle/>
                    <a:p>
                      <a:r>
                        <a:rPr lang="zh-CN" altLang="en-US" sz="1800" b="1" dirty="0" smtClean="0">
                          <a:solidFill>
                            <a:schemeClr val="accent5">
                              <a:lumMod val="50000"/>
                            </a:schemeClr>
                          </a:solidFill>
                          <a:latin typeface="微软雅黑" pitchFamily="34" charset="-122"/>
                          <a:ea typeface="微软雅黑" pitchFamily="34" charset="-122"/>
                        </a:rPr>
                        <a:t>监测规则</a:t>
                      </a:r>
                      <a:endParaRPr lang="zh-CN" altLang="en-US" sz="1800" b="1" dirty="0">
                        <a:solidFill>
                          <a:schemeClr val="accent5">
                            <a:lumMod val="50000"/>
                          </a:schemeClr>
                        </a:solidFill>
                        <a:latin typeface="微软雅黑" pitchFamily="34" charset="-122"/>
                        <a:ea typeface="微软雅黑" pitchFamily="34" charset="-122"/>
                      </a:endParaRPr>
                    </a:p>
                  </a:txBody>
                  <a:tcPr/>
                </a:tc>
                <a:tc>
                  <a:txBody>
                    <a:bodyPr/>
                    <a:lstStyle/>
                    <a:p>
                      <a:r>
                        <a:rPr lang="zh-CN" altLang="en-US" sz="1800" dirty="0" smtClean="0">
                          <a:latin typeface="+mj-ea"/>
                          <a:ea typeface="+mj-ea"/>
                        </a:rPr>
                        <a:t>规则灵活、可配置，支持复杂的规则运算，监测结果精准率高；内置专业规则库</a:t>
                      </a:r>
                      <a:endParaRPr lang="zh-CN" altLang="en-US" sz="1800" dirty="0">
                        <a:latin typeface="+mj-ea"/>
                        <a:ea typeface="+mj-ea"/>
                      </a:endParaRPr>
                    </a:p>
                  </a:txBody>
                  <a:tcPr/>
                </a:tc>
                <a:tc>
                  <a:txBody>
                    <a:bodyPr/>
                    <a:lstStyle/>
                    <a:p>
                      <a:r>
                        <a:rPr lang="zh-CN" altLang="en-US" sz="1800" dirty="0" smtClean="0">
                          <a:latin typeface="+mj-ea"/>
                          <a:ea typeface="+mj-ea"/>
                        </a:rPr>
                        <a:t>规则定义简单，监测结果精准率低</a:t>
                      </a:r>
                      <a:endParaRPr lang="zh-CN" altLang="en-US" sz="1800" dirty="0">
                        <a:latin typeface="+mj-ea"/>
                        <a:ea typeface="+mj-ea"/>
                      </a:endParaRPr>
                    </a:p>
                  </a:txBody>
                  <a:tcPr/>
                </a:tc>
              </a:tr>
              <a:tr h="370840">
                <a:tc>
                  <a:txBody>
                    <a:bodyPr/>
                    <a:lstStyle/>
                    <a:p>
                      <a:r>
                        <a:rPr lang="zh-CN" altLang="en-US" sz="1800" b="1" dirty="0" smtClean="0">
                          <a:solidFill>
                            <a:schemeClr val="accent5">
                              <a:lumMod val="50000"/>
                            </a:schemeClr>
                          </a:solidFill>
                          <a:latin typeface="微软雅黑" pitchFamily="34" charset="-122"/>
                          <a:ea typeface="微软雅黑" pitchFamily="34" charset="-122"/>
                        </a:rPr>
                        <a:t>全面性</a:t>
                      </a:r>
                      <a:endParaRPr lang="zh-CN" altLang="en-US" sz="1800" b="1" dirty="0">
                        <a:solidFill>
                          <a:schemeClr val="accent5">
                            <a:lumMod val="50000"/>
                          </a:schemeClr>
                        </a:solidFill>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dirty="0" smtClean="0">
                          <a:latin typeface="+mj-ea"/>
                          <a:ea typeface="+mj-ea"/>
                        </a:rPr>
                        <a:t>覆盖院感管理工作的所有方面</a:t>
                      </a:r>
                    </a:p>
                  </a:txBody>
                  <a:tcPr/>
                </a:tc>
                <a:tc>
                  <a:txBody>
                    <a:bodyPr/>
                    <a:lstStyle/>
                    <a:p>
                      <a:r>
                        <a:rPr lang="zh-CN" altLang="en-US" sz="1800" dirty="0" smtClean="0">
                          <a:latin typeface="+mj-ea"/>
                          <a:ea typeface="+mj-ea"/>
                        </a:rPr>
                        <a:t>大多只有院感监测功能</a:t>
                      </a:r>
                      <a:endParaRPr lang="zh-CN" altLang="en-US" sz="1800" dirty="0">
                        <a:latin typeface="+mj-ea"/>
                        <a:ea typeface="+mj-ea"/>
                      </a:endParaRPr>
                    </a:p>
                  </a:txBody>
                  <a:tcPr/>
                </a:tc>
              </a:tr>
              <a:tr h="370840">
                <a:tc>
                  <a:txBody>
                    <a:bodyPr/>
                    <a:lstStyle/>
                    <a:p>
                      <a:r>
                        <a:rPr lang="zh-CN" altLang="en-US" sz="1800" b="1" dirty="0" smtClean="0">
                          <a:solidFill>
                            <a:schemeClr val="accent5">
                              <a:lumMod val="50000"/>
                            </a:schemeClr>
                          </a:solidFill>
                          <a:latin typeface="微软雅黑" pitchFamily="34" charset="-122"/>
                          <a:ea typeface="微软雅黑" pitchFamily="34" charset="-122"/>
                        </a:rPr>
                        <a:t>院感闭环管理</a:t>
                      </a:r>
                      <a:endParaRPr lang="zh-CN" altLang="en-US" sz="1800" b="1" dirty="0">
                        <a:solidFill>
                          <a:schemeClr val="accent5">
                            <a:lumMod val="50000"/>
                          </a:schemeClr>
                        </a:solidFill>
                        <a:latin typeface="微软雅黑" pitchFamily="34" charset="-122"/>
                        <a:ea typeface="微软雅黑" pitchFamily="34" charset="-122"/>
                      </a:endParaRPr>
                    </a:p>
                  </a:txBody>
                  <a:tcPr/>
                </a:tc>
                <a:tc>
                  <a:txBody>
                    <a:bodyPr/>
                    <a:lstStyle/>
                    <a:p>
                      <a:r>
                        <a:rPr lang="zh-CN" altLang="en-US" sz="1800" dirty="0" smtClean="0">
                          <a:latin typeface="+mj-ea"/>
                          <a:ea typeface="+mj-ea"/>
                        </a:rPr>
                        <a:t>实现</a:t>
                      </a:r>
                      <a:r>
                        <a:rPr lang="zh-CN" altLang="en-US" sz="1800" dirty="0" smtClean="0">
                          <a:solidFill>
                            <a:schemeClr val="tx1"/>
                          </a:solidFill>
                          <a:latin typeface="+mj-ea"/>
                          <a:ea typeface="+mj-ea"/>
                        </a:rPr>
                        <a:t>监测</a:t>
                      </a:r>
                      <a:r>
                        <a:rPr lang="en-US" altLang="zh-CN" sz="1800" dirty="0" smtClean="0">
                          <a:solidFill>
                            <a:schemeClr val="tx1"/>
                          </a:solidFill>
                          <a:latin typeface="+mj-ea"/>
                          <a:ea typeface="+mj-ea"/>
                        </a:rPr>
                        <a:t>--》</a:t>
                      </a:r>
                      <a:r>
                        <a:rPr lang="zh-CN" altLang="en-US" sz="1800" dirty="0" smtClean="0">
                          <a:solidFill>
                            <a:schemeClr val="tx1"/>
                          </a:solidFill>
                          <a:latin typeface="+mj-ea"/>
                          <a:ea typeface="+mj-ea"/>
                        </a:rPr>
                        <a:t>预警</a:t>
                      </a:r>
                      <a:r>
                        <a:rPr lang="en-US" altLang="zh-CN" sz="1800" dirty="0" smtClean="0">
                          <a:solidFill>
                            <a:schemeClr val="tx1"/>
                          </a:solidFill>
                          <a:latin typeface="+mj-ea"/>
                          <a:ea typeface="+mj-ea"/>
                        </a:rPr>
                        <a:t>--》</a:t>
                      </a:r>
                      <a:r>
                        <a:rPr lang="zh-CN" altLang="en-US" sz="1800" dirty="0" smtClean="0">
                          <a:solidFill>
                            <a:schemeClr val="tx1"/>
                          </a:solidFill>
                          <a:latin typeface="+mj-ea"/>
                          <a:ea typeface="+mj-ea"/>
                        </a:rPr>
                        <a:t>干预</a:t>
                      </a:r>
                      <a:r>
                        <a:rPr lang="en-US" altLang="zh-CN" sz="1800" dirty="0" smtClean="0">
                          <a:solidFill>
                            <a:schemeClr val="tx1"/>
                          </a:solidFill>
                          <a:latin typeface="+mj-ea"/>
                          <a:ea typeface="+mj-ea"/>
                        </a:rPr>
                        <a:t>--》</a:t>
                      </a:r>
                      <a:r>
                        <a:rPr lang="zh-CN" altLang="en-US" sz="1800" dirty="0" smtClean="0">
                          <a:solidFill>
                            <a:schemeClr val="tx1"/>
                          </a:solidFill>
                          <a:latin typeface="+mj-ea"/>
                          <a:ea typeface="+mj-ea"/>
                        </a:rPr>
                        <a:t>反馈</a:t>
                      </a:r>
                      <a:r>
                        <a:rPr lang="en-US" altLang="zh-CN" sz="1800" dirty="0" smtClean="0">
                          <a:solidFill>
                            <a:schemeClr val="tx1"/>
                          </a:solidFill>
                          <a:latin typeface="+mj-ea"/>
                          <a:ea typeface="+mj-ea"/>
                        </a:rPr>
                        <a:t>--》</a:t>
                      </a:r>
                      <a:r>
                        <a:rPr lang="zh-CN" altLang="en-US" sz="1800" dirty="0" smtClean="0">
                          <a:solidFill>
                            <a:schemeClr val="tx1"/>
                          </a:solidFill>
                          <a:latin typeface="+mj-ea"/>
                          <a:ea typeface="+mj-ea"/>
                        </a:rPr>
                        <a:t>追踪</a:t>
                      </a:r>
                      <a:r>
                        <a:rPr lang="en-US" altLang="zh-CN" sz="1800" dirty="0" smtClean="0">
                          <a:solidFill>
                            <a:schemeClr val="tx1"/>
                          </a:solidFill>
                          <a:latin typeface="+mj-ea"/>
                          <a:ea typeface="+mj-ea"/>
                        </a:rPr>
                        <a:t>--》</a:t>
                      </a:r>
                      <a:r>
                        <a:rPr lang="zh-CN" altLang="en-US" sz="1800" dirty="0" smtClean="0">
                          <a:solidFill>
                            <a:schemeClr val="tx1"/>
                          </a:solidFill>
                          <a:latin typeface="+mj-ea"/>
                          <a:ea typeface="+mj-ea"/>
                        </a:rPr>
                        <a:t>转归 闭环管理</a:t>
                      </a:r>
                      <a:endParaRPr lang="zh-CN" altLang="en-US" sz="1800" dirty="0">
                        <a:latin typeface="+mj-ea"/>
                        <a:ea typeface="+mj-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latin typeface="+mj-ea"/>
                          <a:ea typeface="+mj-ea"/>
                        </a:rPr>
                        <a:t>大多只有院感监测功能</a:t>
                      </a:r>
                    </a:p>
                    <a:p>
                      <a:endParaRPr lang="zh-CN" altLang="en-US" sz="1800" dirty="0">
                        <a:latin typeface="+mj-ea"/>
                        <a:ea typeface="+mj-ea"/>
                      </a:endParaRPr>
                    </a:p>
                  </a:txBody>
                  <a:tcPr/>
                </a:tc>
              </a:tr>
              <a:tr h="370840">
                <a:tc>
                  <a:txBody>
                    <a:bodyPr/>
                    <a:lstStyle/>
                    <a:p>
                      <a:r>
                        <a:rPr lang="zh-CN" altLang="en-US" sz="1800" b="1" dirty="0" smtClean="0">
                          <a:solidFill>
                            <a:schemeClr val="accent5">
                              <a:lumMod val="50000"/>
                            </a:schemeClr>
                          </a:solidFill>
                          <a:latin typeface="微软雅黑" pitchFamily="34" charset="-122"/>
                          <a:ea typeface="微软雅黑" pitchFamily="34" charset="-122"/>
                        </a:rPr>
                        <a:t>使用用户范围</a:t>
                      </a:r>
                      <a:endParaRPr lang="zh-CN" altLang="en-US" sz="1800" b="1" dirty="0">
                        <a:solidFill>
                          <a:schemeClr val="accent5">
                            <a:lumMod val="50000"/>
                          </a:schemeClr>
                        </a:solidFill>
                        <a:latin typeface="微软雅黑" pitchFamily="34" charset="-122"/>
                        <a:ea typeface="微软雅黑" pitchFamily="34" charset="-122"/>
                      </a:endParaRPr>
                    </a:p>
                  </a:txBody>
                  <a:tcPr/>
                </a:tc>
                <a:tc>
                  <a:txBody>
                    <a:bodyPr/>
                    <a:lstStyle/>
                    <a:p>
                      <a:r>
                        <a:rPr lang="zh-CN" altLang="en-US" sz="1800" dirty="0" smtClean="0">
                          <a:latin typeface="+mj-ea"/>
                          <a:ea typeface="+mj-ea"/>
                        </a:rPr>
                        <a:t>院感科、医务处、检验科、药剂科、感控医生和护士、各科室主任等</a:t>
                      </a:r>
                      <a:endParaRPr lang="zh-CN" altLang="en-US" sz="1800" dirty="0">
                        <a:latin typeface="+mj-ea"/>
                        <a:ea typeface="+mj-ea"/>
                      </a:endParaRPr>
                    </a:p>
                  </a:txBody>
                  <a:tcPr/>
                </a:tc>
                <a:tc>
                  <a:txBody>
                    <a:bodyPr/>
                    <a:lstStyle/>
                    <a:p>
                      <a:r>
                        <a:rPr lang="zh-CN" altLang="en-US" sz="1800" dirty="0" smtClean="0">
                          <a:latin typeface="+mj-ea"/>
                          <a:ea typeface="+mj-ea"/>
                        </a:rPr>
                        <a:t>一般仅限于院感科使用</a:t>
                      </a:r>
                      <a:endParaRPr lang="zh-CN" altLang="en-US" sz="1800" dirty="0">
                        <a:latin typeface="+mj-ea"/>
                        <a:ea typeface="+mj-ea"/>
                      </a:endParaRPr>
                    </a:p>
                  </a:txBody>
                  <a:tcPr/>
                </a:tc>
              </a:tr>
              <a:tr h="370840">
                <a:tc>
                  <a:txBody>
                    <a:bodyPr/>
                    <a:lstStyle/>
                    <a:p>
                      <a:r>
                        <a:rPr lang="zh-CN" altLang="en-US" sz="1800" b="1" dirty="0" smtClean="0">
                          <a:solidFill>
                            <a:schemeClr val="accent5">
                              <a:lumMod val="50000"/>
                            </a:schemeClr>
                          </a:solidFill>
                          <a:latin typeface="微软雅黑" pitchFamily="34" charset="-122"/>
                          <a:ea typeface="微软雅黑" pitchFamily="34" charset="-122"/>
                        </a:rPr>
                        <a:t>工具化程度</a:t>
                      </a:r>
                      <a:endParaRPr lang="zh-CN" altLang="en-US" sz="1800" b="1" dirty="0">
                        <a:solidFill>
                          <a:schemeClr val="accent5">
                            <a:lumMod val="50000"/>
                          </a:schemeClr>
                        </a:solidFill>
                        <a:latin typeface="微软雅黑" pitchFamily="34" charset="-122"/>
                        <a:ea typeface="微软雅黑" pitchFamily="34" charset="-122"/>
                      </a:endParaRPr>
                    </a:p>
                  </a:txBody>
                  <a:tcPr/>
                </a:tc>
                <a:tc>
                  <a:txBody>
                    <a:bodyPr/>
                    <a:lstStyle/>
                    <a:p>
                      <a:r>
                        <a:rPr lang="zh-CN" altLang="en-US" sz="1800" dirty="0" smtClean="0">
                          <a:latin typeface="+mj-ea"/>
                          <a:ea typeface="+mj-ea"/>
                        </a:rPr>
                        <a:t>提供了感染事件、病例调查、收藏夹等工具，优化了院感工作流程</a:t>
                      </a:r>
                      <a:endParaRPr lang="zh-CN" altLang="en-US" sz="1800" dirty="0">
                        <a:latin typeface="+mj-ea"/>
                        <a:ea typeface="+mj-ea"/>
                      </a:endParaRPr>
                    </a:p>
                  </a:txBody>
                  <a:tcPr/>
                </a:tc>
                <a:tc>
                  <a:txBody>
                    <a:bodyPr/>
                    <a:lstStyle/>
                    <a:p>
                      <a:r>
                        <a:rPr lang="zh-CN" altLang="en-US" sz="1800" dirty="0" smtClean="0">
                          <a:latin typeface="+mj-ea"/>
                          <a:ea typeface="+mj-ea"/>
                        </a:rPr>
                        <a:t>无</a:t>
                      </a:r>
                      <a:endParaRPr lang="zh-CN" altLang="en-US" sz="1800" dirty="0">
                        <a:latin typeface="+mj-ea"/>
                        <a:ea typeface="+mj-ea"/>
                      </a:endParaRPr>
                    </a:p>
                  </a:txBody>
                  <a:tcPr/>
                </a:tc>
              </a:tr>
              <a:tr h="370840">
                <a:tc>
                  <a:txBody>
                    <a:bodyPr/>
                    <a:lstStyle/>
                    <a:p>
                      <a:r>
                        <a:rPr lang="zh-CN" altLang="en-US" sz="1800" b="1" dirty="0" smtClean="0">
                          <a:solidFill>
                            <a:schemeClr val="accent5">
                              <a:lumMod val="50000"/>
                            </a:schemeClr>
                          </a:solidFill>
                          <a:latin typeface="微软雅黑" pitchFamily="34" charset="-122"/>
                          <a:ea typeface="微软雅黑" pitchFamily="34" charset="-122"/>
                        </a:rPr>
                        <a:t>访问控制</a:t>
                      </a:r>
                      <a:endParaRPr lang="zh-CN" altLang="en-US" sz="1800" b="1" dirty="0">
                        <a:solidFill>
                          <a:schemeClr val="accent5">
                            <a:lumMod val="50000"/>
                          </a:schemeClr>
                        </a:solidFill>
                        <a:latin typeface="微软雅黑" pitchFamily="34" charset="-122"/>
                        <a:ea typeface="微软雅黑" pitchFamily="34" charset="-122"/>
                      </a:endParaRPr>
                    </a:p>
                  </a:txBody>
                  <a:tcPr/>
                </a:tc>
                <a:tc>
                  <a:txBody>
                    <a:bodyPr/>
                    <a:lstStyle/>
                    <a:p>
                      <a:r>
                        <a:rPr lang="zh-CN" altLang="en-US" sz="1800" dirty="0" smtClean="0">
                          <a:latin typeface="+mj-ea"/>
                          <a:ea typeface="+mj-ea"/>
                        </a:rPr>
                        <a:t>灵活自定义用户菜单项、数据范围、首页风格等权限</a:t>
                      </a:r>
                      <a:endParaRPr lang="zh-CN" altLang="en-US" sz="1800" dirty="0">
                        <a:latin typeface="+mj-ea"/>
                        <a:ea typeface="+mj-ea"/>
                      </a:endParaRPr>
                    </a:p>
                  </a:txBody>
                  <a:tcPr/>
                </a:tc>
                <a:tc>
                  <a:txBody>
                    <a:bodyPr/>
                    <a:lstStyle/>
                    <a:p>
                      <a:r>
                        <a:rPr lang="zh-CN" altLang="en-US" sz="1800" dirty="0" smtClean="0">
                          <a:latin typeface="+mj-ea"/>
                          <a:ea typeface="+mj-ea"/>
                        </a:rPr>
                        <a:t>无</a:t>
                      </a:r>
                      <a:endParaRPr lang="zh-CN" altLang="en-US" sz="1800" dirty="0">
                        <a:latin typeface="+mj-ea"/>
                        <a:ea typeface="+mj-ea"/>
                      </a:endParaRPr>
                    </a:p>
                  </a:txBody>
                  <a:tcPr/>
                </a:tc>
              </a:tr>
            </a:tbl>
          </a:graphicData>
        </a:graphic>
      </p:graphicFrame>
    </p:spTree>
    <p:extLst>
      <p:ext uri="{BB962C8B-B14F-4D97-AF65-F5344CB8AC3E}">
        <p14:creationId xmlns:p14="http://schemas.microsoft.com/office/powerpoint/2010/main" val="3054555722"/>
      </p:ext>
    </p:extLst>
  </p:cSld>
  <p:clrMapOvr>
    <a:masterClrMapping/>
  </p:clrMapOvr>
  <p:transition advClick="0">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2430" y="247573"/>
            <a:ext cx="5605462" cy="647700"/>
          </a:xfrm>
        </p:spPr>
        <p:txBody>
          <a:bodyPr/>
          <a:lstStyle/>
          <a:p>
            <a:r>
              <a:rPr lang="zh-CN" altLang="en-US" dirty="0" smtClean="0">
                <a:solidFill>
                  <a:schemeClr val="bg1"/>
                </a:solidFill>
              </a:rPr>
              <a:t>平台设计理念</a:t>
            </a:r>
            <a:r>
              <a:rPr lang="en-US" altLang="zh-CN" dirty="0" smtClean="0">
                <a:solidFill>
                  <a:schemeClr val="bg1"/>
                </a:solidFill>
              </a:rPr>
              <a:t>-</a:t>
            </a:r>
            <a:r>
              <a:rPr lang="zh-CN" altLang="en-US" dirty="0" smtClean="0">
                <a:solidFill>
                  <a:schemeClr val="bg1"/>
                </a:solidFill>
              </a:rPr>
              <a:t>全面性</a:t>
            </a:r>
            <a:endParaRPr lang="zh-CN" altLang="en-US" dirty="0">
              <a:solidFill>
                <a:schemeClr val="bg1"/>
              </a:solidFill>
            </a:endParaRPr>
          </a:p>
        </p:txBody>
      </p:sp>
      <p:sp>
        <p:nvSpPr>
          <p:cNvPr id="4" name="页脚占位符 3"/>
          <p:cNvSpPr>
            <a:spLocks noGrp="1"/>
          </p:cNvSpPr>
          <p:nvPr>
            <p:ph type="ftr" sz="quarter" idx="10"/>
          </p:nvPr>
        </p:nvSpPr>
        <p:spPr/>
        <p:txBody>
          <a:bodyPr/>
          <a:lstStyle/>
          <a:p>
            <a:r>
              <a:rPr lang="en-US" altLang="zh-CN" smtClean="0">
                <a:cs typeface="Arial" pitchFamily="34" charset="0"/>
              </a:rPr>
              <a:t>www.PKU-HIT.com</a:t>
            </a:r>
          </a:p>
          <a:p>
            <a:endParaRPr lang="en-US" altLang="zh-CN" dirty="0"/>
          </a:p>
        </p:txBody>
      </p:sp>
      <p:sp>
        <p:nvSpPr>
          <p:cNvPr id="5" name="灯片编号占位符 4"/>
          <p:cNvSpPr>
            <a:spLocks noGrp="1"/>
          </p:cNvSpPr>
          <p:nvPr>
            <p:ph type="sldNum" sz="quarter" idx="11"/>
          </p:nvPr>
        </p:nvSpPr>
        <p:spPr/>
        <p:txBody>
          <a:bodyPr/>
          <a:lstStyle/>
          <a:p>
            <a:fld id="{CC3DE1A4-693A-417B-9087-F902D217C50A}" type="slidenum">
              <a:rPr lang="en-US" altLang="zh-CN" smtClean="0"/>
              <a:pPr/>
              <a:t>28</a:t>
            </a:fld>
            <a:endParaRPr lang="en-US" altLang="zh-CN" dirty="0"/>
          </a:p>
        </p:txBody>
      </p:sp>
      <p:sp>
        <p:nvSpPr>
          <p:cNvPr id="8" name="文本占位符 4"/>
          <p:cNvSpPr txBox="1">
            <a:spLocks/>
          </p:cNvSpPr>
          <p:nvPr/>
        </p:nvSpPr>
        <p:spPr bwMode="auto">
          <a:xfrm>
            <a:off x="467999" y="1332000"/>
            <a:ext cx="7573804" cy="6399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marL="300038" marR="0" lvl="0" indent="-300038" algn="l" defTabSz="801688" rtl="0" eaLnBrk="1" fontAlgn="base" latinLnBrk="0" hangingPunct="1">
              <a:lnSpc>
                <a:spcPct val="140000"/>
              </a:lnSpc>
              <a:spcBef>
                <a:spcPct val="0"/>
              </a:spcBef>
              <a:spcAft>
                <a:spcPct val="0"/>
              </a:spcAft>
              <a:buClrTx/>
              <a:buSzTx/>
              <a:buFontTx/>
              <a:buChar char="•"/>
              <a:tabLst/>
              <a:defRPr/>
            </a:pPr>
            <a:r>
              <a:rPr kumimoji="0" lang="zh-CN" altLang="en-US" sz="24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覆盖院感管理工作的所有方面</a:t>
            </a:r>
            <a:endParaRPr kumimoji="0" lang="zh-CN" altLang="en-US" sz="2400" b="0" i="0" u="none" strike="noStrike" kern="0" cap="none" spc="0" normalizeH="0" baseline="0" noProof="0" dirty="0">
              <a:ln>
                <a:noFill/>
              </a:ln>
              <a:solidFill>
                <a:schemeClr val="tx1"/>
              </a:solidFill>
              <a:effectLst/>
              <a:uLnTx/>
              <a:uFillTx/>
              <a:latin typeface="黑体" pitchFamily="49" charset="-122"/>
              <a:ea typeface="黑体" pitchFamily="49" charset="-122"/>
              <a:cs typeface="+mn-cs"/>
            </a:endParaRPr>
          </a:p>
        </p:txBody>
      </p:sp>
      <p:pic>
        <p:nvPicPr>
          <p:cNvPr id="9" name="Picture 2"/>
          <p:cNvPicPr>
            <a:picLocks noChangeAspect="1" noChangeArrowheads="1"/>
          </p:cNvPicPr>
          <p:nvPr/>
        </p:nvPicPr>
        <p:blipFill>
          <a:blip r:embed="rId2"/>
          <a:srcRect/>
          <a:stretch>
            <a:fillRect/>
          </a:stretch>
        </p:blipFill>
        <p:spPr bwMode="auto">
          <a:xfrm>
            <a:off x="668299" y="2072472"/>
            <a:ext cx="7943850" cy="3514725"/>
          </a:xfrm>
          <a:prstGeom prst="rect">
            <a:avLst/>
          </a:prstGeom>
          <a:noFill/>
          <a:ln w="9525">
            <a:noFill/>
            <a:miter lim="800000"/>
            <a:headEnd/>
            <a:tailEnd/>
          </a:ln>
          <a:effectLst/>
        </p:spPr>
      </p:pic>
    </p:spTree>
    <p:extLst>
      <p:ext uri="{BB962C8B-B14F-4D97-AF65-F5344CB8AC3E}">
        <p14:creationId xmlns:p14="http://schemas.microsoft.com/office/powerpoint/2010/main" val="609704098"/>
      </p:ext>
    </p:extLst>
  </p:cSld>
  <p:clrMapOvr>
    <a:masterClrMapping/>
  </p:clrMapOvr>
  <p:transition advClick="0">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dirty="0" smtClean="0">
                <a:cs typeface="Arial" pitchFamily="34" charset="0"/>
              </a:rPr>
              <a:t>www.PKU-HIT.com</a:t>
            </a:r>
          </a:p>
          <a:p>
            <a:endParaRPr lang="en-US" altLang="zh-CN" dirty="0"/>
          </a:p>
        </p:txBody>
      </p:sp>
      <p:sp>
        <p:nvSpPr>
          <p:cNvPr id="5" name="灯片编号占位符 4"/>
          <p:cNvSpPr>
            <a:spLocks noGrp="1"/>
          </p:cNvSpPr>
          <p:nvPr>
            <p:ph type="sldNum" sz="quarter" idx="11"/>
          </p:nvPr>
        </p:nvSpPr>
        <p:spPr/>
        <p:txBody>
          <a:bodyPr/>
          <a:lstStyle/>
          <a:p>
            <a:fld id="{CC3DE1A4-693A-417B-9087-F902D217C50A}" type="slidenum">
              <a:rPr lang="en-US" altLang="zh-CN" smtClean="0"/>
              <a:pPr/>
              <a:t>29</a:t>
            </a:fld>
            <a:endParaRPr lang="en-US" altLang="zh-CN" dirty="0"/>
          </a:p>
        </p:txBody>
      </p:sp>
      <p:sp>
        <p:nvSpPr>
          <p:cNvPr id="7" name="标题 1"/>
          <p:cNvSpPr>
            <a:spLocks noGrp="1"/>
          </p:cNvSpPr>
          <p:nvPr>
            <p:ph type="title"/>
          </p:nvPr>
        </p:nvSpPr>
        <p:spPr>
          <a:xfrm>
            <a:off x="142875" y="136003"/>
            <a:ext cx="8208000" cy="773511"/>
          </a:xfrm>
        </p:spPr>
        <p:txBody>
          <a:bodyPr>
            <a:normAutofit/>
          </a:bodyPr>
          <a:lstStyle/>
          <a:p>
            <a:r>
              <a:rPr lang="zh-CN" altLang="en-US" dirty="0" smtClean="0">
                <a:solidFill>
                  <a:schemeClr val="bg1"/>
                </a:solidFill>
              </a:rPr>
              <a:t>平台设计理念</a:t>
            </a:r>
            <a:r>
              <a:rPr lang="en-US" altLang="zh-CN" dirty="0" smtClean="0">
                <a:solidFill>
                  <a:schemeClr val="bg1"/>
                </a:solidFill>
              </a:rPr>
              <a:t>-</a:t>
            </a:r>
            <a:r>
              <a:rPr lang="zh-CN" altLang="en-US" dirty="0" smtClean="0">
                <a:solidFill>
                  <a:schemeClr val="bg1"/>
                </a:solidFill>
              </a:rPr>
              <a:t>院感全流程管理</a:t>
            </a:r>
            <a:endParaRPr lang="zh-CN" altLang="en-US" dirty="0">
              <a:solidFill>
                <a:schemeClr val="bg1"/>
              </a:solidFill>
            </a:endParaRPr>
          </a:p>
        </p:txBody>
      </p:sp>
      <p:sp>
        <p:nvSpPr>
          <p:cNvPr id="8" name="Rectangle 4"/>
          <p:cNvSpPr>
            <a:spLocks noChangeArrowheads="1"/>
          </p:cNvSpPr>
          <p:nvPr/>
        </p:nvSpPr>
        <p:spPr bwMode="auto">
          <a:xfrm>
            <a:off x="149225" y="4873773"/>
            <a:ext cx="1698625" cy="938203"/>
          </a:xfrm>
          <a:prstGeom prst="rect">
            <a:avLst/>
          </a:prstGeom>
          <a:solidFill>
            <a:srgbClr val="1643AE">
              <a:alpha val="79999"/>
            </a:srgbClr>
          </a:solidFill>
          <a:ln w="19050">
            <a:solidFill>
              <a:srgbClr val="919191"/>
            </a:solidFill>
            <a:miter lim="800000"/>
            <a:headEnd/>
            <a:tailEnd/>
          </a:ln>
        </p:spPr>
        <p:txBody>
          <a:bodyPr wrap="none" anchor="ctr"/>
          <a:lstStyle/>
          <a:p>
            <a:endParaRPr lang="de-CH" altLang="zh-CN">
              <a:latin typeface="微软雅黑" pitchFamily="34" charset="-122"/>
              <a:ea typeface="微软雅黑" pitchFamily="34" charset="-122"/>
            </a:endParaRPr>
          </a:p>
        </p:txBody>
      </p:sp>
      <p:sp>
        <p:nvSpPr>
          <p:cNvPr id="9" name="Rectangle 5"/>
          <p:cNvSpPr>
            <a:spLocks noChangeArrowheads="1"/>
          </p:cNvSpPr>
          <p:nvPr/>
        </p:nvSpPr>
        <p:spPr bwMode="auto">
          <a:xfrm>
            <a:off x="3727450" y="4873774"/>
            <a:ext cx="1709738" cy="712788"/>
          </a:xfrm>
          <a:prstGeom prst="rect">
            <a:avLst/>
          </a:prstGeom>
          <a:solidFill>
            <a:srgbClr val="008BD0">
              <a:alpha val="79999"/>
            </a:srgbClr>
          </a:solidFill>
          <a:ln w="19050">
            <a:solidFill>
              <a:srgbClr val="919191"/>
            </a:solidFill>
            <a:miter lim="800000"/>
            <a:headEnd/>
            <a:tailEnd/>
          </a:ln>
        </p:spPr>
        <p:txBody>
          <a:bodyPr wrap="none" anchor="ctr"/>
          <a:lstStyle/>
          <a:p>
            <a:endParaRPr lang="de-CH" altLang="zh-CN">
              <a:latin typeface="微软雅黑" pitchFamily="34" charset="-122"/>
              <a:ea typeface="微软雅黑" pitchFamily="34" charset="-122"/>
            </a:endParaRPr>
          </a:p>
        </p:txBody>
      </p:sp>
      <p:sp>
        <p:nvSpPr>
          <p:cNvPr id="10" name="Rectangle 6"/>
          <p:cNvSpPr>
            <a:spLocks noChangeArrowheads="1"/>
          </p:cNvSpPr>
          <p:nvPr/>
        </p:nvSpPr>
        <p:spPr bwMode="auto">
          <a:xfrm>
            <a:off x="7302500" y="4873774"/>
            <a:ext cx="1709738" cy="712788"/>
          </a:xfrm>
          <a:prstGeom prst="rect">
            <a:avLst/>
          </a:prstGeom>
          <a:solidFill>
            <a:srgbClr val="0A5D5D"/>
          </a:solidFill>
          <a:ln w="19050">
            <a:solidFill>
              <a:srgbClr val="919191"/>
            </a:solidFill>
            <a:miter lim="800000"/>
            <a:headEnd/>
            <a:tailEnd/>
          </a:ln>
        </p:spPr>
        <p:txBody>
          <a:bodyPr wrap="none" anchor="t"/>
          <a:lstStyle/>
          <a:p>
            <a:r>
              <a:rPr lang="zh-CN" altLang="en-US" sz="1050" dirty="0">
                <a:latin typeface="微软雅黑" pitchFamily="34" charset="-122"/>
                <a:ea typeface="微软雅黑" pitchFamily="34" charset="-122"/>
              </a:rPr>
              <a:t>消毒、灭菌、隔离、无菌操作</a:t>
            </a:r>
            <a:endParaRPr lang="de-CH" altLang="zh-CN" sz="1050" dirty="0">
              <a:latin typeface="微软雅黑" pitchFamily="34" charset="-122"/>
              <a:ea typeface="微软雅黑" pitchFamily="34" charset="-122"/>
            </a:endParaRPr>
          </a:p>
        </p:txBody>
      </p:sp>
      <p:sp>
        <p:nvSpPr>
          <p:cNvPr id="11" name="Rectangle 7"/>
          <p:cNvSpPr>
            <a:spLocks noChangeArrowheads="1"/>
          </p:cNvSpPr>
          <p:nvPr/>
        </p:nvSpPr>
        <p:spPr bwMode="auto">
          <a:xfrm>
            <a:off x="144463" y="2357587"/>
            <a:ext cx="1709737" cy="2427287"/>
          </a:xfrm>
          <a:prstGeom prst="rect">
            <a:avLst/>
          </a:prstGeom>
          <a:noFill/>
          <a:ln w="19050">
            <a:solidFill>
              <a:srgbClr val="919191"/>
            </a:solidFill>
            <a:miter lim="800000"/>
            <a:headEnd/>
            <a:tailEnd/>
          </a:ln>
        </p:spPr>
        <p:txBody>
          <a:bodyPr wrap="none" anchor="ctr"/>
          <a:lstStyle/>
          <a:p>
            <a:endParaRPr lang="de-CH" altLang="zh-CN" sz="1000">
              <a:solidFill>
                <a:schemeClr val="bg1"/>
              </a:solidFill>
              <a:latin typeface="微软雅黑" pitchFamily="34" charset="-122"/>
              <a:ea typeface="微软雅黑" pitchFamily="34" charset="-122"/>
            </a:endParaRPr>
          </a:p>
        </p:txBody>
      </p:sp>
      <p:sp>
        <p:nvSpPr>
          <p:cNvPr id="12" name="Rectangle 8"/>
          <p:cNvSpPr>
            <a:spLocks noChangeArrowheads="1"/>
          </p:cNvSpPr>
          <p:nvPr/>
        </p:nvSpPr>
        <p:spPr bwMode="auto">
          <a:xfrm>
            <a:off x="7302500" y="2357587"/>
            <a:ext cx="1709738" cy="2427287"/>
          </a:xfrm>
          <a:prstGeom prst="rect">
            <a:avLst/>
          </a:prstGeom>
          <a:noFill/>
          <a:ln w="19050">
            <a:solidFill>
              <a:srgbClr val="919191"/>
            </a:solidFill>
            <a:miter lim="800000"/>
            <a:headEnd/>
            <a:tailEnd/>
          </a:ln>
        </p:spPr>
        <p:txBody>
          <a:bodyPr wrap="none" anchor="ctr"/>
          <a:lstStyle/>
          <a:p>
            <a:endParaRPr lang="de-CH" altLang="zh-CN" sz="1000">
              <a:solidFill>
                <a:schemeClr val="bg1"/>
              </a:solidFill>
              <a:latin typeface="微软雅黑" pitchFamily="34" charset="-122"/>
              <a:ea typeface="微软雅黑" pitchFamily="34" charset="-122"/>
            </a:endParaRPr>
          </a:p>
        </p:txBody>
      </p:sp>
      <p:sp>
        <p:nvSpPr>
          <p:cNvPr id="13" name="Rectangle 9"/>
          <p:cNvSpPr>
            <a:spLocks noChangeArrowheads="1"/>
          </p:cNvSpPr>
          <p:nvPr/>
        </p:nvSpPr>
        <p:spPr bwMode="auto">
          <a:xfrm>
            <a:off x="102738" y="4921483"/>
            <a:ext cx="1852613" cy="1007968"/>
          </a:xfrm>
          <a:prstGeom prst="rect">
            <a:avLst/>
          </a:prstGeom>
          <a:noFill/>
          <a:ln w="9525">
            <a:noFill/>
            <a:miter lim="800000"/>
            <a:headEnd type="none" w="sm" len="sm"/>
            <a:tailEnd type="none" w="sm" len="sm"/>
          </a:ln>
        </p:spPr>
        <p:txBody>
          <a:bodyPr wrap="square">
            <a:spAutoFit/>
          </a:bodyPr>
          <a:lstStyle/>
          <a:p>
            <a:pPr marL="117475" indent="-117475">
              <a:lnSpc>
                <a:spcPct val="95000"/>
              </a:lnSpc>
              <a:spcBef>
                <a:spcPct val="30000"/>
              </a:spcBef>
              <a:buFontTx/>
              <a:buChar char="•"/>
            </a:pPr>
            <a:r>
              <a:rPr lang="zh-CN" altLang="en-US" sz="1000" dirty="0" smtClean="0">
                <a:solidFill>
                  <a:schemeClr val="bg1"/>
                </a:solidFill>
                <a:latin typeface="微软雅黑" pitchFamily="34" charset="-122"/>
                <a:ea typeface="微软雅黑" pitchFamily="34" charset="-122"/>
              </a:rPr>
              <a:t>药械、耗材审核</a:t>
            </a:r>
            <a:endParaRPr lang="en-US" altLang="zh-CN" sz="1000" dirty="0">
              <a:solidFill>
                <a:schemeClr val="bg1"/>
              </a:solidFill>
              <a:latin typeface="微软雅黑" pitchFamily="34" charset="-122"/>
              <a:ea typeface="微软雅黑" pitchFamily="34" charset="-122"/>
            </a:endParaRPr>
          </a:p>
          <a:p>
            <a:pPr marL="117475" indent="-117475">
              <a:lnSpc>
                <a:spcPct val="95000"/>
              </a:lnSpc>
              <a:spcBef>
                <a:spcPct val="30000"/>
              </a:spcBef>
              <a:buFontTx/>
              <a:buChar char="•"/>
            </a:pPr>
            <a:r>
              <a:rPr lang="zh-CN" altLang="en-US" sz="1000" dirty="0" smtClean="0">
                <a:solidFill>
                  <a:schemeClr val="bg1"/>
                </a:solidFill>
                <a:latin typeface="微软雅黑" pitchFamily="34" charset="-122"/>
                <a:ea typeface="微软雅黑" pitchFamily="34" charset="-122"/>
              </a:rPr>
              <a:t>医疗废弃物管理</a:t>
            </a:r>
            <a:endParaRPr lang="en-US" altLang="zh-CN" sz="1000" dirty="0" smtClean="0">
              <a:solidFill>
                <a:schemeClr val="bg1"/>
              </a:solidFill>
              <a:latin typeface="微软雅黑" pitchFamily="34" charset="-122"/>
              <a:ea typeface="微软雅黑" pitchFamily="34" charset="-122"/>
            </a:endParaRPr>
          </a:p>
          <a:p>
            <a:pPr marL="117475" indent="-117475">
              <a:lnSpc>
                <a:spcPct val="95000"/>
              </a:lnSpc>
              <a:spcBef>
                <a:spcPct val="30000"/>
              </a:spcBef>
              <a:buFontTx/>
              <a:buChar char="•"/>
            </a:pPr>
            <a:r>
              <a:rPr lang="zh-CN" altLang="en-US" sz="1000" dirty="0" smtClean="0">
                <a:solidFill>
                  <a:schemeClr val="bg1"/>
                </a:solidFill>
                <a:latin typeface="微软雅黑" pitchFamily="34" charset="-122"/>
                <a:ea typeface="微软雅黑" pitchFamily="34" charset="-122"/>
              </a:rPr>
              <a:t>医院感染动态通报</a:t>
            </a:r>
            <a:endParaRPr lang="en-US" altLang="zh-CN" sz="1000" dirty="0" smtClean="0">
              <a:solidFill>
                <a:schemeClr val="bg1"/>
              </a:solidFill>
              <a:latin typeface="微软雅黑" pitchFamily="34" charset="-122"/>
              <a:ea typeface="微软雅黑" pitchFamily="34" charset="-122"/>
            </a:endParaRPr>
          </a:p>
          <a:p>
            <a:pPr marL="117475" indent="-117475">
              <a:lnSpc>
                <a:spcPct val="95000"/>
              </a:lnSpc>
              <a:spcBef>
                <a:spcPct val="30000"/>
              </a:spcBef>
              <a:buFontTx/>
              <a:buChar char="•"/>
            </a:pPr>
            <a:r>
              <a:rPr lang="zh-CN" altLang="en-US" sz="1000" dirty="0" smtClean="0">
                <a:solidFill>
                  <a:schemeClr val="bg1"/>
                </a:solidFill>
                <a:latin typeface="微软雅黑" pitchFamily="34" charset="-122"/>
                <a:ea typeface="微软雅黑" pitchFamily="34" charset="-122"/>
              </a:rPr>
              <a:t>院感知识培训</a:t>
            </a:r>
            <a:endParaRPr lang="en-US" altLang="zh-CN" sz="1000" dirty="0" smtClean="0">
              <a:solidFill>
                <a:schemeClr val="bg1"/>
              </a:solidFill>
              <a:latin typeface="微软雅黑" pitchFamily="34" charset="-122"/>
              <a:ea typeface="微软雅黑" pitchFamily="34" charset="-122"/>
            </a:endParaRPr>
          </a:p>
          <a:p>
            <a:pPr marL="117475" indent="-117475">
              <a:lnSpc>
                <a:spcPct val="95000"/>
              </a:lnSpc>
              <a:spcBef>
                <a:spcPct val="30000"/>
              </a:spcBef>
              <a:buFontTx/>
              <a:buChar char="•"/>
            </a:pPr>
            <a:endParaRPr lang="en-US" altLang="zh-CN" sz="1000" dirty="0">
              <a:solidFill>
                <a:schemeClr val="bg1"/>
              </a:solidFill>
              <a:latin typeface="微软雅黑" pitchFamily="34" charset="-122"/>
              <a:ea typeface="微软雅黑" pitchFamily="34" charset="-122"/>
            </a:endParaRPr>
          </a:p>
        </p:txBody>
      </p:sp>
      <p:sp>
        <p:nvSpPr>
          <p:cNvPr id="14" name="Rectangle 11"/>
          <p:cNvSpPr>
            <a:spLocks noChangeArrowheads="1"/>
          </p:cNvSpPr>
          <p:nvPr/>
        </p:nvSpPr>
        <p:spPr bwMode="auto">
          <a:xfrm>
            <a:off x="155575" y="1844824"/>
            <a:ext cx="1689100" cy="441325"/>
          </a:xfrm>
          <a:prstGeom prst="rect">
            <a:avLst/>
          </a:prstGeom>
          <a:solidFill>
            <a:srgbClr val="1643AE">
              <a:alpha val="79999"/>
            </a:srgbClr>
          </a:solidFill>
          <a:ln w="38100">
            <a:solidFill>
              <a:srgbClr val="919191"/>
            </a:solidFill>
            <a:miter lim="800000"/>
            <a:headEnd/>
            <a:tailEnd/>
          </a:ln>
        </p:spPr>
        <p:txBody>
          <a:bodyPr wrap="none" anchor="ctr"/>
          <a:lstStyle/>
          <a:p>
            <a:pPr algn="ctr"/>
            <a:endParaRPr lang="de-CH" altLang="zh-CN">
              <a:latin typeface="微软雅黑" pitchFamily="34" charset="-122"/>
              <a:ea typeface="微软雅黑" pitchFamily="34" charset="-122"/>
            </a:endParaRPr>
          </a:p>
        </p:txBody>
      </p:sp>
      <p:sp>
        <p:nvSpPr>
          <p:cNvPr id="15" name="Rectangle 12"/>
          <p:cNvSpPr>
            <a:spLocks noChangeArrowheads="1"/>
          </p:cNvSpPr>
          <p:nvPr/>
        </p:nvSpPr>
        <p:spPr bwMode="auto">
          <a:xfrm>
            <a:off x="3736975" y="1844824"/>
            <a:ext cx="1689100" cy="441325"/>
          </a:xfrm>
          <a:prstGeom prst="rect">
            <a:avLst/>
          </a:prstGeom>
          <a:solidFill>
            <a:srgbClr val="00ABFF">
              <a:alpha val="79999"/>
            </a:srgbClr>
          </a:solidFill>
          <a:ln w="38100">
            <a:solidFill>
              <a:srgbClr val="919191"/>
            </a:solidFill>
            <a:miter lim="800000"/>
            <a:headEnd/>
            <a:tailEnd/>
          </a:ln>
        </p:spPr>
        <p:txBody>
          <a:bodyPr wrap="none" anchor="ctr"/>
          <a:lstStyle/>
          <a:p>
            <a:pPr algn="ctr"/>
            <a:endParaRPr lang="de-CH" altLang="zh-CN">
              <a:latin typeface="微软雅黑" pitchFamily="34" charset="-122"/>
              <a:ea typeface="微软雅黑" pitchFamily="34" charset="-122"/>
            </a:endParaRPr>
          </a:p>
        </p:txBody>
      </p:sp>
      <p:sp>
        <p:nvSpPr>
          <p:cNvPr id="16" name="Rectangle 13"/>
          <p:cNvSpPr>
            <a:spLocks noChangeArrowheads="1"/>
          </p:cNvSpPr>
          <p:nvPr/>
        </p:nvSpPr>
        <p:spPr bwMode="auto">
          <a:xfrm>
            <a:off x="7323138" y="1844824"/>
            <a:ext cx="1629911" cy="441325"/>
          </a:xfrm>
          <a:prstGeom prst="rect">
            <a:avLst/>
          </a:prstGeom>
          <a:solidFill>
            <a:srgbClr val="0A5D5D"/>
          </a:solidFill>
          <a:ln w="38100">
            <a:solidFill>
              <a:srgbClr val="919191"/>
            </a:solidFill>
            <a:miter lim="800000"/>
            <a:headEnd/>
            <a:tailEnd/>
          </a:ln>
        </p:spPr>
        <p:txBody>
          <a:bodyPr wrap="none" anchor="ctr"/>
          <a:lstStyle/>
          <a:p>
            <a:pPr algn="ctr"/>
            <a:endParaRPr lang="de-CH" altLang="zh-CN">
              <a:latin typeface="微软雅黑" pitchFamily="34" charset="-122"/>
              <a:ea typeface="微软雅黑" pitchFamily="34" charset="-122"/>
            </a:endParaRPr>
          </a:p>
        </p:txBody>
      </p:sp>
      <p:sp>
        <p:nvSpPr>
          <p:cNvPr id="17" name="Rectangle 14"/>
          <p:cNvSpPr>
            <a:spLocks noChangeArrowheads="1"/>
          </p:cNvSpPr>
          <p:nvPr/>
        </p:nvSpPr>
        <p:spPr bwMode="gray">
          <a:xfrm>
            <a:off x="161925" y="1922612"/>
            <a:ext cx="1674813" cy="288925"/>
          </a:xfrm>
          <a:prstGeom prst="rect">
            <a:avLst/>
          </a:prstGeom>
          <a:noFill/>
          <a:ln w="9525">
            <a:noFill/>
            <a:miter lim="800000"/>
            <a:headEnd/>
            <a:tailEnd/>
          </a:ln>
        </p:spPr>
        <p:txBody>
          <a:bodyPr anchor="b"/>
          <a:lstStyle/>
          <a:p>
            <a:pPr algn="ctr"/>
            <a:r>
              <a:rPr lang="zh-CN" altLang="en-US" sz="1500" b="1" noProof="1" smtClean="0">
                <a:solidFill>
                  <a:schemeClr val="bg1"/>
                </a:solidFill>
                <a:latin typeface="微软雅黑" pitchFamily="34" charset="-122"/>
                <a:ea typeface="微软雅黑" pitchFamily="34" charset="-122"/>
              </a:rPr>
              <a:t>医院感染管理科</a:t>
            </a:r>
            <a:endParaRPr lang="zh-CN" sz="1500" b="1" noProof="1">
              <a:solidFill>
                <a:schemeClr val="bg1"/>
              </a:solidFill>
              <a:latin typeface="微软雅黑" pitchFamily="34" charset="-122"/>
              <a:ea typeface="微软雅黑" pitchFamily="34" charset="-122"/>
            </a:endParaRPr>
          </a:p>
        </p:txBody>
      </p:sp>
      <p:sp>
        <p:nvSpPr>
          <p:cNvPr id="18" name="Rectangle 15"/>
          <p:cNvSpPr>
            <a:spLocks noChangeArrowheads="1"/>
          </p:cNvSpPr>
          <p:nvPr/>
        </p:nvSpPr>
        <p:spPr bwMode="gray">
          <a:xfrm>
            <a:off x="3744913" y="1922612"/>
            <a:ext cx="1674812" cy="288925"/>
          </a:xfrm>
          <a:prstGeom prst="rect">
            <a:avLst/>
          </a:prstGeom>
          <a:noFill/>
          <a:ln w="9525">
            <a:noFill/>
            <a:miter lim="800000"/>
            <a:headEnd/>
            <a:tailEnd/>
          </a:ln>
        </p:spPr>
        <p:txBody>
          <a:bodyPr anchor="b"/>
          <a:lstStyle/>
          <a:p>
            <a:pPr algn="ctr"/>
            <a:r>
              <a:rPr lang="zh-CN" altLang="en-US" sz="1500" b="1" noProof="1" smtClean="0">
                <a:solidFill>
                  <a:schemeClr val="bg1"/>
                </a:solidFill>
                <a:latin typeface="微软雅黑" pitchFamily="34" charset="-122"/>
                <a:ea typeface="微软雅黑" pitchFamily="34" charset="-122"/>
              </a:rPr>
              <a:t>检验科</a:t>
            </a:r>
            <a:endParaRPr lang="zh-CN" sz="1500" b="1" noProof="1">
              <a:solidFill>
                <a:schemeClr val="bg1"/>
              </a:solidFill>
              <a:latin typeface="微软雅黑" pitchFamily="34" charset="-122"/>
              <a:ea typeface="微软雅黑" pitchFamily="34" charset="-122"/>
            </a:endParaRPr>
          </a:p>
        </p:txBody>
      </p:sp>
      <p:sp>
        <p:nvSpPr>
          <p:cNvPr id="19" name="Rectangle 16"/>
          <p:cNvSpPr>
            <a:spLocks noChangeArrowheads="1"/>
          </p:cNvSpPr>
          <p:nvPr/>
        </p:nvSpPr>
        <p:spPr bwMode="gray">
          <a:xfrm>
            <a:off x="7329488" y="1922612"/>
            <a:ext cx="1674812" cy="288925"/>
          </a:xfrm>
          <a:prstGeom prst="rect">
            <a:avLst/>
          </a:prstGeom>
          <a:noFill/>
          <a:ln w="9525">
            <a:noFill/>
            <a:miter lim="800000"/>
            <a:headEnd/>
            <a:tailEnd/>
          </a:ln>
        </p:spPr>
        <p:txBody>
          <a:bodyPr anchor="b"/>
          <a:lstStyle/>
          <a:p>
            <a:pPr algn="ctr"/>
            <a:r>
              <a:rPr lang="zh-CN" altLang="en-US" sz="1500" b="1" noProof="1" smtClean="0">
                <a:solidFill>
                  <a:schemeClr val="bg1"/>
                </a:solidFill>
                <a:latin typeface="微软雅黑" pitchFamily="34" charset="-122"/>
                <a:ea typeface="微软雅黑" pitchFamily="34" charset="-122"/>
              </a:rPr>
              <a:t>感控医生、护士</a:t>
            </a:r>
            <a:endParaRPr lang="zh-CN" sz="1500" b="1" noProof="1">
              <a:solidFill>
                <a:schemeClr val="bg1"/>
              </a:solidFill>
              <a:latin typeface="微软雅黑" pitchFamily="34" charset="-122"/>
              <a:ea typeface="微软雅黑" pitchFamily="34" charset="-122"/>
            </a:endParaRPr>
          </a:p>
        </p:txBody>
      </p:sp>
      <p:sp>
        <p:nvSpPr>
          <p:cNvPr id="20" name="Rectangle 17"/>
          <p:cNvSpPr>
            <a:spLocks noChangeArrowheads="1"/>
          </p:cNvSpPr>
          <p:nvPr/>
        </p:nvSpPr>
        <p:spPr bwMode="auto">
          <a:xfrm>
            <a:off x="200025" y="2421087"/>
            <a:ext cx="1598613" cy="409575"/>
          </a:xfrm>
          <a:prstGeom prst="rect">
            <a:avLst/>
          </a:prstGeom>
          <a:solidFill>
            <a:srgbClr val="4569BE"/>
          </a:solidFill>
          <a:ln w="12700">
            <a:solidFill>
              <a:srgbClr val="1643AE"/>
            </a:solidFill>
            <a:miter lim="800000"/>
            <a:headEnd/>
            <a:tailEnd/>
          </a:ln>
        </p:spPr>
        <p:txBody>
          <a:bodyPr wrap="none" anchor="ctr"/>
          <a:lstStyle/>
          <a:p>
            <a:pPr algn="ctr"/>
            <a:endParaRPr lang="de-CH" altLang="zh-CN" sz="1000">
              <a:solidFill>
                <a:schemeClr val="bg1"/>
              </a:solidFill>
              <a:latin typeface="微软雅黑" pitchFamily="34" charset="-122"/>
              <a:ea typeface="微软雅黑" pitchFamily="34" charset="-122"/>
            </a:endParaRPr>
          </a:p>
        </p:txBody>
      </p:sp>
      <p:sp>
        <p:nvSpPr>
          <p:cNvPr id="21" name="Rectangle 18"/>
          <p:cNvSpPr>
            <a:spLocks noChangeArrowheads="1"/>
          </p:cNvSpPr>
          <p:nvPr/>
        </p:nvSpPr>
        <p:spPr bwMode="auto">
          <a:xfrm>
            <a:off x="469900" y="2513162"/>
            <a:ext cx="1058863" cy="215444"/>
          </a:xfrm>
          <a:prstGeom prst="rect">
            <a:avLst/>
          </a:prstGeom>
          <a:noFill/>
          <a:ln w="9525">
            <a:noFill/>
            <a:miter lim="800000"/>
            <a:headEnd/>
            <a:tailEnd/>
          </a:ln>
        </p:spPr>
        <p:txBody>
          <a:bodyPr anchor="ctr">
            <a:spAutoFit/>
          </a:bodyPr>
          <a:lstStyle/>
          <a:p>
            <a:pPr algn="ctr">
              <a:lnSpc>
                <a:spcPct val="80000"/>
              </a:lnSpc>
            </a:pPr>
            <a:r>
              <a:rPr lang="zh-CN" altLang="en-US" sz="1000" dirty="0" smtClean="0">
                <a:solidFill>
                  <a:schemeClr val="bg1"/>
                </a:solidFill>
                <a:latin typeface="微软雅黑" pitchFamily="34" charset="-122"/>
                <a:ea typeface="微软雅黑" pitchFamily="34" charset="-122"/>
              </a:rPr>
              <a:t>病例监测</a:t>
            </a:r>
            <a:endParaRPr lang="en-US" altLang="zh-CN" sz="1000" dirty="0">
              <a:solidFill>
                <a:schemeClr val="bg1"/>
              </a:solidFill>
              <a:latin typeface="微软雅黑" pitchFamily="34" charset="-122"/>
              <a:ea typeface="微软雅黑" pitchFamily="34" charset="-122"/>
            </a:endParaRPr>
          </a:p>
        </p:txBody>
      </p:sp>
      <p:sp>
        <p:nvSpPr>
          <p:cNvPr id="22" name="Rectangle 19"/>
          <p:cNvSpPr>
            <a:spLocks noChangeArrowheads="1"/>
          </p:cNvSpPr>
          <p:nvPr/>
        </p:nvSpPr>
        <p:spPr bwMode="auto">
          <a:xfrm>
            <a:off x="200025" y="2911624"/>
            <a:ext cx="1598613" cy="409575"/>
          </a:xfrm>
          <a:prstGeom prst="rect">
            <a:avLst/>
          </a:prstGeom>
          <a:solidFill>
            <a:srgbClr val="4569BE"/>
          </a:solidFill>
          <a:ln w="12700">
            <a:solidFill>
              <a:srgbClr val="1643AE"/>
            </a:solidFill>
            <a:miter lim="800000"/>
            <a:headEnd/>
            <a:tailEnd/>
          </a:ln>
        </p:spPr>
        <p:txBody>
          <a:bodyPr wrap="none" anchor="ctr"/>
          <a:lstStyle/>
          <a:p>
            <a:pPr algn="ctr"/>
            <a:endParaRPr lang="de-CH" altLang="zh-CN" sz="1000">
              <a:solidFill>
                <a:schemeClr val="bg1"/>
              </a:solidFill>
              <a:latin typeface="微软雅黑" pitchFamily="34" charset="-122"/>
              <a:ea typeface="微软雅黑" pitchFamily="34" charset="-122"/>
            </a:endParaRPr>
          </a:p>
        </p:txBody>
      </p:sp>
      <p:sp>
        <p:nvSpPr>
          <p:cNvPr id="23" name="Rectangle 20"/>
          <p:cNvSpPr>
            <a:spLocks noChangeArrowheads="1"/>
          </p:cNvSpPr>
          <p:nvPr/>
        </p:nvSpPr>
        <p:spPr bwMode="auto">
          <a:xfrm>
            <a:off x="150813" y="2949724"/>
            <a:ext cx="1695450" cy="215900"/>
          </a:xfrm>
          <a:prstGeom prst="rect">
            <a:avLst/>
          </a:prstGeom>
          <a:noFill/>
          <a:ln w="9525">
            <a:noFill/>
            <a:miter lim="800000"/>
            <a:headEnd/>
            <a:tailEnd/>
          </a:ln>
        </p:spPr>
        <p:txBody>
          <a:bodyPr anchor="ctr">
            <a:spAutoFit/>
          </a:bodyPr>
          <a:lstStyle/>
          <a:p>
            <a:pPr algn="ctr">
              <a:lnSpc>
                <a:spcPct val="80000"/>
              </a:lnSpc>
            </a:pPr>
            <a:r>
              <a:rPr lang="zh-CN" altLang="en-US" sz="1000" dirty="0" smtClean="0">
                <a:latin typeface="微软雅黑" pitchFamily="34" charset="-122"/>
                <a:ea typeface="微软雅黑" pitchFamily="34" charset="-122"/>
              </a:rPr>
              <a:t>病例干预和追踪</a:t>
            </a:r>
            <a:endParaRPr lang="en-US" altLang="zh-CN" sz="1000" dirty="0">
              <a:solidFill>
                <a:schemeClr val="bg1"/>
              </a:solidFill>
              <a:latin typeface="微软雅黑" pitchFamily="34" charset="-122"/>
              <a:ea typeface="微软雅黑" pitchFamily="34" charset="-122"/>
            </a:endParaRPr>
          </a:p>
        </p:txBody>
      </p:sp>
      <p:sp>
        <p:nvSpPr>
          <p:cNvPr id="24" name="Rectangle 21"/>
          <p:cNvSpPr>
            <a:spLocks noChangeArrowheads="1"/>
          </p:cNvSpPr>
          <p:nvPr/>
        </p:nvSpPr>
        <p:spPr bwMode="auto">
          <a:xfrm>
            <a:off x="200025" y="3394224"/>
            <a:ext cx="1598613" cy="409575"/>
          </a:xfrm>
          <a:prstGeom prst="rect">
            <a:avLst/>
          </a:prstGeom>
          <a:solidFill>
            <a:srgbClr val="4569BE"/>
          </a:solidFill>
          <a:ln w="12700">
            <a:solidFill>
              <a:srgbClr val="1643AE"/>
            </a:solidFill>
            <a:miter lim="800000"/>
            <a:headEnd/>
            <a:tailEnd/>
          </a:ln>
        </p:spPr>
        <p:txBody>
          <a:bodyPr wrap="none" anchor="ctr"/>
          <a:lstStyle/>
          <a:p>
            <a:pPr algn="ctr"/>
            <a:endParaRPr lang="de-CH" altLang="zh-CN" sz="1000">
              <a:solidFill>
                <a:schemeClr val="bg1"/>
              </a:solidFill>
              <a:latin typeface="微软雅黑" pitchFamily="34" charset="-122"/>
              <a:ea typeface="微软雅黑" pitchFamily="34" charset="-122"/>
            </a:endParaRPr>
          </a:p>
        </p:txBody>
      </p:sp>
      <p:sp>
        <p:nvSpPr>
          <p:cNvPr id="25" name="Rectangle 22"/>
          <p:cNvSpPr>
            <a:spLocks noChangeArrowheads="1"/>
          </p:cNvSpPr>
          <p:nvPr/>
        </p:nvSpPr>
        <p:spPr bwMode="auto">
          <a:xfrm>
            <a:off x="190500" y="3429149"/>
            <a:ext cx="1616075" cy="215900"/>
          </a:xfrm>
          <a:prstGeom prst="rect">
            <a:avLst/>
          </a:prstGeom>
          <a:noFill/>
          <a:ln w="9525">
            <a:noFill/>
            <a:miter lim="800000"/>
            <a:headEnd/>
            <a:tailEnd/>
          </a:ln>
        </p:spPr>
        <p:txBody>
          <a:bodyPr anchor="ctr">
            <a:spAutoFit/>
          </a:bodyPr>
          <a:lstStyle/>
          <a:p>
            <a:pPr algn="ctr">
              <a:lnSpc>
                <a:spcPct val="80000"/>
              </a:lnSpc>
            </a:pPr>
            <a:r>
              <a:rPr lang="zh-CN" altLang="en-US" sz="1000" dirty="0" smtClean="0">
                <a:solidFill>
                  <a:schemeClr val="bg1"/>
                </a:solidFill>
                <a:latin typeface="微软雅黑" pitchFamily="34" charset="-122"/>
                <a:ea typeface="微软雅黑" pitchFamily="34" charset="-122"/>
              </a:rPr>
              <a:t>流行爆发监测</a:t>
            </a:r>
            <a:endParaRPr lang="en-US" altLang="zh-CN" sz="1000" dirty="0">
              <a:solidFill>
                <a:schemeClr val="bg1"/>
              </a:solidFill>
              <a:latin typeface="微软雅黑" pitchFamily="34" charset="-122"/>
              <a:ea typeface="微软雅黑" pitchFamily="34" charset="-122"/>
            </a:endParaRPr>
          </a:p>
        </p:txBody>
      </p:sp>
      <p:sp>
        <p:nvSpPr>
          <p:cNvPr id="26" name="Rectangle 23"/>
          <p:cNvSpPr>
            <a:spLocks noChangeArrowheads="1"/>
          </p:cNvSpPr>
          <p:nvPr/>
        </p:nvSpPr>
        <p:spPr bwMode="auto">
          <a:xfrm>
            <a:off x="200025" y="3867299"/>
            <a:ext cx="1598613" cy="409575"/>
          </a:xfrm>
          <a:prstGeom prst="rect">
            <a:avLst/>
          </a:prstGeom>
          <a:solidFill>
            <a:srgbClr val="4569BE"/>
          </a:solidFill>
          <a:ln w="12700">
            <a:solidFill>
              <a:srgbClr val="1643AE"/>
            </a:solidFill>
            <a:miter lim="800000"/>
            <a:headEnd/>
            <a:tailEnd/>
          </a:ln>
        </p:spPr>
        <p:txBody>
          <a:bodyPr wrap="none" anchor="ctr"/>
          <a:lstStyle/>
          <a:p>
            <a:pPr algn="ctr"/>
            <a:endParaRPr lang="de-CH" altLang="zh-CN" sz="1000">
              <a:solidFill>
                <a:schemeClr val="bg1"/>
              </a:solidFill>
              <a:latin typeface="微软雅黑" pitchFamily="34" charset="-122"/>
              <a:ea typeface="微软雅黑" pitchFamily="34" charset="-122"/>
            </a:endParaRPr>
          </a:p>
        </p:txBody>
      </p:sp>
      <p:sp>
        <p:nvSpPr>
          <p:cNvPr id="27" name="Rectangle 24"/>
          <p:cNvSpPr>
            <a:spLocks noChangeArrowheads="1"/>
          </p:cNvSpPr>
          <p:nvPr/>
        </p:nvSpPr>
        <p:spPr bwMode="auto">
          <a:xfrm>
            <a:off x="190500" y="3902224"/>
            <a:ext cx="1616075" cy="215900"/>
          </a:xfrm>
          <a:prstGeom prst="rect">
            <a:avLst/>
          </a:prstGeom>
          <a:noFill/>
          <a:ln w="9525">
            <a:noFill/>
            <a:miter lim="800000"/>
            <a:headEnd/>
            <a:tailEnd/>
          </a:ln>
        </p:spPr>
        <p:txBody>
          <a:bodyPr anchor="ctr">
            <a:spAutoFit/>
          </a:bodyPr>
          <a:lstStyle/>
          <a:p>
            <a:pPr algn="ctr">
              <a:lnSpc>
                <a:spcPct val="80000"/>
              </a:lnSpc>
            </a:pPr>
            <a:r>
              <a:rPr lang="zh-CN" altLang="en-US" sz="1000" dirty="0" smtClean="0">
                <a:solidFill>
                  <a:schemeClr val="bg1"/>
                </a:solidFill>
                <a:latin typeface="微软雅黑" pitchFamily="34" charset="-122"/>
                <a:ea typeface="微软雅黑" pitchFamily="34" charset="-122"/>
              </a:rPr>
              <a:t>环境监测</a:t>
            </a:r>
            <a:endParaRPr lang="en-US" altLang="zh-CN" sz="1000" dirty="0">
              <a:solidFill>
                <a:schemeClr val="bg1"/>
              </a:solidFill>
              <a:latin typeface="微软雅黑" pitchFamily="34" charset="-122"/>
              <a:ea typeface="微软雅黑" pitchFamily="34" charset="-122"/>
            </a:endParaRPr>
          </a:p>
        </p:txBody>
      </p:sp>
      <p:sp>
        <p:nvSpPr>
          <p:cNvPr id="28" name="Rectangle 25"/>
          <p:cNvSpPr>
            <a:spLocks noChangeArrowheads="1"/>
          </p:cNvSpPr>
          <p:nvPr/>
        </p:nvSpPr>
        <p:spPr bwMode="auto">
          <a:xfrm>
            <a:off x="200025" y="4349899"/>
            <a:ext cx="1598613" cy="409575"/>
          </a:xfrm>
          <a:prstGeom prst="rect">
            <a:avLst/>
          </a:prstGeom>
          <a:solidFill>
            <a:srgbClr val="4569BE"/>
          </a:solidFill>
          <a:ln w="12700">
            <a:solidFill>
              <a:srgbClr val="1643AE"/>
            </a:solidFill>
            <a:miter lim="800000"/>
            <a:headEnd/>
            <a:tailEnd/>
          </a:ln>
        </p:spPr>
        <p:txBody>
          <a:bodyPr wrap="none" anchor="ctr"/>
          <a:lstStyle/>
          <a:p>
            <a:pPr algn="ctr"/>
            <a:endParaRPr lang="de-CH" altLang="zh-CN" sz="1000">
              <a:solidFill>
                <a:schemeClr val="bg1"/>
              </a:solidFill>
              <a:latin typeface="微软雅黑" pitchFamily="34" charset="-122"/>
              <a:ea typeface="微软雅黑" pitchFamily="34" charset="-122"/>
            </a:endParaRPr>
          </a:p>
        </p:txBody>
      </p:sp>
      <p:sp>
        <p:nvSpPr>
          <p:cNvPr id="29" name="Rectangle 26"/>
          <p:cNvSpPr>
            <a:spLocks noChangeArrowheads="1"/>
          </p:cNvSpPr>
          <p:nvPr/>
        </p:nvSpPr>
        <p:spPr bwMode="auto">
          <a:xfrm>
            <a:off x="190500" y="4384824"/>
            <a:ext cx="1616075" cy="215900"/>
          </a:xfrm>
          <a:prstGeom prst="rect">
            <a:avLst/>
          </a:prstGeom>
          <a:solidFill>
            <a:srgbClr val="4569BE"/>
          </a:solidFill>
          <a:ln w="9525">
            <a:noFill/>
            <a:miter lim="800000"/>
            <a:headEnd/>
            <a:tailEnd/>
          </a:ln>
        </p:spPr>
        <p:txBody>
          <a:bodyPr anchor="ctr">
            <a:spAutoFit/>
          </a:bodyPr>
          <a:lstStyle/>
          <a:p>
            <a:pPr algn="ctr">
              <a:lnSpc>
                <a:spcPct val="80000"/>
              </a:lnSpc>
            </a:pPr>
            <a:r>
              <a:rPr lang="zh-CN" altLang="en-US" sz="1000" dirty="0" smtClean="0">
                <a:solidFill>
                  <a:schemeClr val="bg1"/>
                </a:solidFill>
                <a:latin typeface="微软雅黑" pitchFamily="34" charset="-122"/>
                <a:ea typeface="微软雅黑" pitchFamily="34" charset="-122"/>
              </a:rPr>
              <a:t>抗菌药物应用管理（参与）</a:t>
            </a:r>
            <a:endParaRPr lang="en-US" altLang="zh-CN" sz="1000" dirty="0">
              <a:solidFill>
                <a:schemeClr val="bg1"/>
              </a:solidFill>
              <a:latin typeface="微软雅黑" pitchFamily="34" charset="-122"/>
              <a:ea typeface="微软雅黑" pitchFamily="34" charset="-122"/>
            </a:endParaRPr>
          </a:p>
        </p:txBody>
      </p:sp>
      <p:sp>
        <p:nvSpPr>
          <p:cNvPr id="30" name="Rectangle 27"/>
          <p:cNvSpPr>
            <a:spLocks noChangeArrowheads="1"/>
          </p:cNvSpPr>
          <p:nvPr/>
        </p:nvSpPr>
        <p:spPr bwMode="auto">
          <a:xfrm>
            <a:off x="7358063" y="2402037"/>
            <a:ext cx="1598612" cy="514350"/>
          </a:xfrm>
          <a:prstGeom prst="rect">
            <a:avLst/>
          </a:prstGeom>
          <a:solidFill>
            <a:srgbClr val="0A5D5D"/>
          </a:solidFill>
          <a:ln w="12700">
            <a:noFill/>
            <a:miter lim="800000"/>
            <a:headEnd/>
            <a:tailEnd/>
          </a:ln>
        </p:spPr>
        <p:txBody>
          <a:bodyPr wrap="none" anchor="ctr"/>
          <a:lstStyle/>
          <a:p>
            <a:pPr algn="ctr"/>
            <a:endParaRPr lang="de-CH" altLang="zh-CN" sz="1000">
              <a:solidFill>
                <a:schemeClr val="bg1"/>
              </a:solidFill>
              <a:latin typeface="微软雅黑" pitchFamily="34" charset="-122"/>
              <a:ea typeface="微软雅黑" pitchFamily="34" charset="-122"/>
            </a:endParaRPr>
          </a:p>
        </p:txBody>
      </p:sp>
      <p:sp>
        <p:nvSpPr>
          <p:cNvPr id="31" name="Rectangle 28"/>
          <p:cNvSpPr>
            <a:spLocks noChangeArrowheads="1"/>
          </p:cNvSpPr>
          <p:nvPr/>
        </p:nvSpPr>
        <p:spPr bwMode="auto">
          <a:xfrm>
            <a:off x="7348538" y="2550429"/>
            <a:ext cx="1616075" cy="223138"/>
          </a:xfrm>
          <a:prstGeom prst="rect">
            <a:avLst/>
          </a:prstGeom>
          <a:noFill/>
          <a:ln w="9525">
            <a:noFill/>
            <a:miter lim="800000"/>
            <a:headEnd/>
            <a:tailEnd/>
          </a:ln>
        </p:spPr>
        <p:txBody>
          <a:bodyPr anchor="ctr">
            <a:spAutoFit/>
          </a:bodyPr>
          <a:lstStyle/>
          <a:p>
            <a:pPr algn="ctr">
              <a:lnSpc>
                <a:spcPct val="85000"/>
              </a:lnSpc>
            </a:pPr>
            <a:r>
              <a:rPr lang="zh-CN" altLang="en-US" sz="1000" dirty="0" smtClean="0">
                <a:solidFill>
                  <a:schemeClr val="bg1"/>
                </a:solidFill>
                <a:latin typeface="微软雅黑" pitchFamily="34" charset="-122"/>
                <a:ea typeface="微软雅黑" pitchFamily="34" charset="-122"/>
              </a:rPr>
              <a:t>发现感染病例（医生）</a:t>
            </a:r>
            <a:endParaRPr lang="en-US" altLang="zh-CN" sz="1000" dirty="0">
              <a:solidFill>
                <a:schemeClr val="bg1"/>
              </a:solidFill>
              <a:latin typeface="微软雅黑" pitchFamily="34" charset="-122"/>
              <a:ea typeface="微软雅黑" pitchFamily="34" charset="-122"/>
            </a:endParaRPr>
          </a:p>
        </p:txBody>
      </p:sp>
      <p:sp>
        <p:nvSpPr>
          <p:cNvPr id="32" name="Rectangle 29"/>
          <p:cNvSpPr>
            <a:spLocks noChangeArrowheads="1"/>
          </p:cNvSpPr>
          <p:nvPr/>
        </p:nvSpPr>
        <p:spPr bwMode="auto">
          <a:xfrm>
            <a:off x="7358063" y="3019574"/>
            <a:ext cx="1598612" cy="514350"/>
          </a:xfrm>
          <a:prstGeom prst="rect">
            <a:avLst/>
          </a:prstGeom>
          <a:solidFill>
            <a:srgbClr val="0A5D5D"/>
          </a:solidFill>
          <a:ln w="12700">
            <a:noFill/>
            <a:miter lim="800000"/>
            <a:headEnd/>
            <a:tailEnd/>
          </a:ln>
        </p:spPr>
        <p:txBody>
          <a:bodyPr wrap="none" anchor="ctr"/>
          <a:lstStyle/>
          <a:p>
            <a:pPr algn="ctr"/>
            <a:endParaRPr lang="de-CH" altLang="zh-CN" sz="1000">
              <a:solidFill>
                <a:schemeClr val="bg1"/>
              </a:solidFill>
              <a:latin typeface="微软雅黑" pitchFamily="34" charset="-122"/>
              <a:ea typeface="微软雅黑" pitchFamily="34" charset="-122"/>
            </a:endParaRPr>
          </a:p>
        </p:txBody>
      </p:sp>
      <p:sp>
        <p:nvSpPr>
          <p:cNvPr id="33" name="Rectangle 30"/>
          <p:cNvSpPr>
            <a:spLocks noChangeArrowheads="1"/>
          </p:cNvSpPr>
          <p:nvPr/>
        </p:nvSpPr>
        <p:spPr bwMode="auto">
          <a:xfrm>
            <a:off x="7388226" y="3042791"/>
            <a:ext cx="1564824" cy="484748"/>
          </a:xfrm>
          <a:prstGeom prst="rect">
            <a:avLst/>
          </a:prstGeom>
          <a:solidFill>
            <a:srgbClr val="0A5D5D"/>
          </a:solidFill>
          <a:ln w="9525">
            <a:noFill/>
            <a:miter lim="800000"/>
            <a:headEnd/>
            <a:tailEnd/>
          </a:ln>
        </p:spPr>
        <p:txBody>
          <a:bodyPr wrap="square" anchor="ctr">
            <a:spAutoFit/>
          </a:bodyPr>
          <a:lstStyle/>
          <a:p>
            <a:pPr algn="ctr">
              <a:lnSpc>
                <a:spcPct val="85000"/>
              </a:lnSpc>
            </a:pPr>
            <a:r>
              <a:rPr lang="zh-CN" altLang="en-US" sz="1000" dirty="0" smtClean="0">
                <a:solidFill>
                  <a:schemeClr val="bg1"/>
                </a:solidFill>
                <a:latin typeface="微软雅黑" pitchFamily="34" charset="-122"/>
                <a:ea typeface="微软雅黑" pitchFamily="34" charset="-122"/>
              </a:rPr>
              <a:t>诊断、治疗、上报、预防、控制医院感染（医生）</a:t>
            </a:r>
            <a:endParaRPr lang="en-US" altLang="zh-CN" sz="1000" dirty="0">
              <a:solidFill>
                <a:schemeClr val="bg1"/>
              </a:solidFill>
              <a:latin typeface="微软雅黑" pitchFamily="34" charset="-122"/>
              <a:ea typeface="微软雅黑" pitchFamily="34" charset="-122"/>
            </a:endParaRPr>
          </a:p>
        </p:txBody>
      </p:sp>
      <p:sp>
        <p:nvSpPr>
          <p:cNvPr id="34" name="Rectangle 31"/>
          <p:cNvSpPr>
            <a:spLocks noChangeArrowheads="1"/>
          </p:cNvSpPr>
          <p:nvPr/>
        </p:nvSpPr>
        <p:spPr bwMode="auto">
          <a:xfrm>
            <a:off x="7358063" y="3627587"/>
            <a:ext cx="1598612" cy="514350"/>
          </a:xfrm>
          <a:prstGeom prst="rect">
            <a:avLst/>
          </a:prstGeom>
          <a:solidFill>
            <a:srgbClr val="0A5D5D"/>
          </a:solidFill>
          <a:ln w="12700">
            <a:noFill/>
            <a:miter lim="800000"/>
            <a:headEnd/>
            <a:tailEnd/>
          </a:ln>
        </p:spPr>
        <p:txBody>
          <a:bodyPr wrap="none" anchor="ctr"/>
          <a:lstStyle/>
          <a:p>
            <a:pPr algn="ctr"/>
            <a:endParaRPr lang="de-CH" altLang="zh-CN" sz="1000">
              <a:solidFill>
                <a:schemeClr val="bg1"/>
              </a:solidFill>
              <a:latin typeface="微软雅黑" pitchFamily="34" charset="-122"/>
              <a:ea typeface="微软雅黑" pitchFamily="34" charset="-122"/>
            </a:endParaRPr>
          </a:p>
        </p:txBody>
      </p:sp>
      <p:sp>
        <p:nvSpPr>
          <p:cNvPr id="35" name="Rectangle 32"/>
          <p:cNvSpPr>
            <a:spLocks noChangeArrowheads="1"/>
          </p:cNvSpPr>
          <p:nvPr/>
        </p:nvSpPr>
        <p:spPr bwMode="auto">
          <a:xfrm>
            <a:off x="7358063" y="3702060"/>
            <a:ext cx="1594986" cy="223138"/>
          </a:xfrm>
          <a:prstGeom prst="rect">
            <a:avLst/>
          </a:prstGeom>
          <a:solidFill>
            <a:srgbClr val="0A5D5D"/>
          </a:solidFill>
          <a:ln w="9525">
            <a:noFill/>
            <a:miter lim="800000"/>
            <a:headEnd/>
            <a:tailEnd/>
          </a:ln>
        </p:spPr>
        <p:txBody>
          <a:bodyPr wrap="square" anchor="ctr">
            <a:spAutoFit/>
          </a:bodyPr>
          <a:lstStyle/>
          <a:p>
            <a:pPr algn="ctr">
              <a:lnSpc>
                <a:spcPct val="85000"/>
              </a:lnSpc>
            </a:pPr>
            <a:r>
              <a:rPr lang="zh-CN" altLang="en-US" sz="1000" dirty="0" smtClean="0">
                <a:solidFill>
                  <a:schemeClr val="bg1"/>
                </a:solidFill>
                <a:latin typeface="微软雅黑" pitchFamily="34" charset="-122"/>
                <a:ea typeface="微软雅黑" pitchFamily="34" charset="-122"/>
              </a:rPr>
              <a:t>医疗废弃物处理（护士）</a:t>
            </a:r>
            <a:endParaRPr lang="en-US" altLang="zh-CN" sz="1000" dirty="0">
              <a:solidFill>
                <a:schemeClr val="bg1"/>
              </a:solidFill>
              <a:latin typeface="微软雅黑" pitchFamily="34" charset="-122"/>
              <a:ea typeface="微软雅黑" pitchFamily="34" charset="-122"/>
            </a:endParaRPr>
          </a:p>
        </p:txBody>
      </p:sp>
      <p:sp>
        <p:nvSpPr>
          <p:cNvPr id="36" name="Rectangle 33"/>
          <p:cNvSpPr>
            <a:spLocks noChangeArrowheads="1"/>
          </p:cNvSpPr>
          <p:nvPr/>
        </p:nvSpPr>
        <p:spPr bwMode="auto">
          <a:xfrm>
            <a:off x="7358063" y="4222899"/>
            <a:ext cx="1598612" cy="514350"/>
          </a:xfrm>
          <a:prstGeom prst="rect">
            <a:avLst/>
          </a:prstGeom>
          <a:solidFill>
            <a:srgbClr val="0A5D5D"/>
          </a:solidFill>
          <a:ln w="12700">
            <a:noFill/>
            <a:miter lim="800000"/>
            <a:headEnd/>
            <a:tailEnd/>
          </a:ln>
        </p:spPr>
        <p:txBody>
          <a:bodyPr wrap="none" anchor="ctr"/>
          <a:lstStyle/>
          <a:p>
            <a:pPr algn="ctr"/>
            <a:endParaRPr lang="de-CH" altLang="zh-CN" sz="1000">
              <a:solidFill>
                <a:schemeClr val="bg1"/>
              </a:solidFill>
              <a:latin typeface="微软雅黑" pitchFamily="34" charset="-122"/>
              <a:ea typeface="微软雅黑" pitchFamily="34" charset="-122"/>
            </a:endParaRPr>
          </a:p>
        </p:txBody>
      </p:sp>
      <p:sp>
        <p:nvSpPr>
          <p:cNvPr id="37" name="Rectangle 34"/>
          <p:cNvSpPr>
            <a:spLocks noChangeArrowheads="1"/>
          </p:cNvSpPr>
          <p:nvPr/>
        </p:nvSpPr>
        <p:spPr bwMode="auto">
          <a:xfrm>
            <a:off x="7358082" y="4300687"/>
            <a:ext cx="1500198" cy="353943"/>
          </a:xfrm>
          <a:prstGeom prst="rect">
            <a:avLst/>
          </a:prstGeom>
          <a:solidFill>
            <a:srgbClr val="0A5D5D"/>
          </a:solidFill>
          <a:ln w="9525">
            <a:noFill/>
            <a:miter lim="800000"/>
            <a:headEnd/>
            <a:tailEnd/>
          </a:ln>
        </p:spPr>
        <p:txBody>
          <a:bodyPr wrap="square" anchor="ctr">
            <a:spAutoFit/>
          </a:bodyPr>
          <a:lstStyle/>
          <a:p>
            <a:pPr algn="ctr">
              <a:lnSpc>
                <a:spcPct val="85000"/>
              </a:lnSpc>
            </a:pPr>
            <a:r>
              <a:rPr lang="zh-CN" altLang="en-US" sz="1000" dirty="0" smtClean="0">
                <a:solidFill>
                  <a:schemeClr val="bg1"/>
                </a:solidFill>
                <a:latin typeface="微软雅黑" pitchFamily="34" charset="-122"/>
                <a:ea typeface="微软雅黑" pitchFamily="34" charset="-122"/>
              </a:rPr>
              <a:t>消毒隔离、无菌技术执行（护士）</a:t>
            </a:r>
            <a:endParaRPr lang="en-US" altLang="zh-CN" sz="1000" dirty="0">
              <a:solidFill>
                <a:schemeClr val="bg1"/>
              </a:solidFill>
              <a:latin typeface="微软雅黑" pitchFamily="34" charset="-122"/>
              <a:ea typeface="微软雅黑" pitchFamily="34" charset="-122"/>
            </a:endParaRPr>
          </a:p>
        </p:txBody>
      </p:sp>
      <p:sp>
        <p:nvSpPr>
          <p:cNvPr id="38" name="Rectangle 35"/>
          <p:cNvSpPr>
            <a:spLocks noChangeArrowheads="1"/>
          </p:cNvSpPr>
          <p:nvPr/>
        </p:nvSpPr>
        <p:spPr bwMode="auto">
          <a:xfrm>
            <a:off x="3727450" y="2357587"/>
            <a:ext cx="1709738" cy="2427287"/>
          </a:xfrm>
          <a:prstGeom prst="rect">
            <a:avLst/>
          </a:prstGeom>
          <a:noFill/>
          <a:ln w="19050">
            <a:solidFill>
              <a:srgbClr val="919191"/>
            </a:solidFill>
            <a:miter lim="800000"/>
            <a:headEnd/>
            <a:tailEnd/>
          </a:ln>
        </p:spPr>
        <p:txBody>
          <a:bodyPr wrap="none" anchor="ctr"/>
          <a:lstStyle/>
          <a:p>
            <a:endParaRPr lang="de-CH" altLang="zh-CN" sz="1000">
              <a:solidFill>
                <a:schemeClr val="bg1"/>
              </a:solidFill>
              <a:latin typeface="微软雅黑" pitchFamily="34" charset="-122"/>
              <a:ea typeface="微软雅黑" pitchFamily="34" charset="-122"/>
            </a:endParaRPr>
          </a:p>
        </p:txBody>
      </p:sp>
      <p:grpSp>
        <p:nvGrpSpPr>
          <p:cNvPr id="39" name="Group 36"/>
          <p:cNvGrpSpPr>
            <a:grpSpLocks/>
          </p:cNvGrpSpPr>
          <p:nvPr/>
        </p:nvGrpSpPr>
        <p:grpSpPr bwMode="auto">
          <a:xfrm>
            <a:off x="3773488" y="2436962"/>
            <a:ext cx="1701725" cy="1336976"/>
            <a:chOff x="2084" y="1203"/>
            <a:chExt cx="1669" cy="1088"/>
          </a:xfrm>
        </p:grpSpPr>
        <p:sp>
          <p:nvSpPr>
            <p:cNvPr id="40" name="Rectangle 37"/>
            <p:cNvSpPr>
              <a:spLocks noChangeArrowheads="1"/>
            </p:cNvSpPr>
            <p:nvPr/>
          </p:nvSpPr>
          <p:spPr bwMode="auto">
            <a:xfrm>
              <a:off x="2094" y="1203"/>
              <a:ext cx="1566" cy="342"/>
            </a:xfrm>
            <a:prstGeom prst="rect">
              <a:avLst/>
            </a:prstGeom>
            <a:solidFill>
              <a:srgbClr val="33BCFF"/>
            </a:solidFill>
            <a:ln w="12700">
              <a:noFill/>
              <a:miter lim="800000"/>
              <a:headEnd/>
              <a:tailEnd/>
            </a:ln>
          </p:spPr>
          <p:txBody>
            <a:bodyPr wrap="none" anchor="ctr"/>
            <a:lstStyle/>
            <a:p>
              <a:pPr algn="ctr"/>
              <a:endParaRPr lang="de-CH" altLang="zh-CN" sz="1000">
                <a:solidFill>
                  <a:schemeClr val="bg1"/>
                </a:solidFill>
                <a:latin typeface="微软雅黑" pitchFamily="34" charset="-122"/>
                <a:ea typeface="微软雅黑" pitchFamily="34" charset="-122"/>
              </a:endParaRPr>
            </a:p>
          </p:txBody>
        </p:sp>
        <p:sp>
          <p:nvSpPr>
            <p:cNvPr id="41" name="Rectangle 38"/>
            <p:cNvSpPr>
              <a:spLocks noChangeArrowheads="1"/>
            </p:cNvSpPr>
            <p:nvPr/>
          </p:nvSpPr>
          <p:spPr bwMode="auto">
            <a:xfrm>
              <a:off x="2084" y="1279"/>
              <a:ext cx="1585" cy="200"/>
            </a:xfrm>
            <a:prstGeom prst="rect">
              <a:avLst/>
            </a:prstGeom>
            <a:noFill/>
            <a:ln w="9525">
              <a:noFill/>
              <a:miter lim="800000"/>
              <a:headEnd/>
              <a:tailEnd/>
            </a:ln>
          </p:spPr>
          <p:txBody>
            <a:bodyPr anchor="ctr">
              <a:spAutoFit/>
            </a:bodyPr>
            <a:lstStyle/>
            <a:p>
              <a:pPr algn="ctr">
                <a:lnSpc>
                  <a:spcPct val="85000"/>
                </a:lnSpc>
              </a:pPr>
              <a:r>
                <a:rPr lang="zh-CN" altLang="en-US" sz="1000" dirty="0" smtClean="0">
                  <a:solidFill>
                    <a:schemeClr val="bg1"/>
                  </a:solidFill>
                  <a:latin typeface="微软雅黑" pitchFamily="34" charset="-122"/>
                  <a:ea typeface="微软雅黑" pitchFamily="34" charset="-122"/>
                </a:rPr>
                <a:t>常见微生物检测</a:t>
              </a:r>
              <a:endParaRPr lang="en-US" altLang="zh-CN" sz="1000" dirty="0">
                <a:solidFill>
                  <a:schemeClr val="bg1"/>
                </a:solidFill>
                <a:latin typeface="微软雅黑" pitchFamily="34" charset="-122"/>
                <a:ea typeface="微软雅黑" pitchFamily="34" charset="-122"/>
              </a:endParaRPr>
            </a:p>
          </p:txBody>
        </p:sp>
        <p:sp>
          <p:nvSpPr>
            <p:cNvPr id="43" name="Rectangle 40"/>
            <p:cNvSpPr>
              <a:spLocks noChangeArrowheads="1"/>
            </p:cNvSpPr>
            <p:nvPr/>
          </p:nvSpPr>
          <p:spPr bwMode="auto">
            <a:xfrm>
              <a:off x="2084" y="1600"/>
              <a:ext cx="1585" cy="288"/>
            </a:xfrm>
            <a:prstGeom prst="rect">
              <a:avLst/>
            </a:prstGeom>
            <a:solidFill>
              <a:srgbClr val="33BCFF"/>
            </a:solidFill>
            <a:ln w="9525">
              <a:noFill/>
              <a:miter lim="800000"/>
              <a:headEnd/>
              <a:tailEnd/>
            </a:ln>
          </p:spPr>
          <p:txBody>
            <a:bodyPr anchor="ctr">
              <a:spAutoFit/>
            </a:bodyPr>
            <a:lstStyle/>
            <a:p>
              <a:pPr algn="ctr">
                <a:lnSpc>
                  <a:spcPct val="85000"/>
                </a:lnSpc>
              </a:pPr>
              <a:r>
                <a:rPr lang="zh-CN" altLang="en-US" sz="1000" dirty="0" smtClean="0">
                  <a:solidFill>
                    <a:schemeClr val="bg1"/>
                  </a:solidFill>
                  <a:latin typeface="微软雅黑" pitchFamily="34" charset="-122"/>
                  <a:ea typeface="微软雅黑" pitchFamily="34" charset="-122"/>
                </a:rPr>
                <a:t>耐药微生物培养、分离、鉴定、药敏</a:t>
              </a:r>
              <a:endParaRPr lang="en-US" altLang="zh-CN" sz="1000" dirty="0">
                <a:solidFill>
                  <a:schemeClr val="bg1"/>
                </a:solidFill>
                <a:latin typeface="微软雅黑" pitchFamily="34" charset="-122"/>
                <a:ea typeface="微软雅黑" pitchFamily="34" charset="-122"/>
              </a:endParaRPr>
            </a:p>
          </p:txBody>
        </p:sp>
        <p:sp>
          <p:nvSpPr>
            <p:cNvPr id="44" name="Rectangle 41"/>
            <p:cNvSpPr>
              <a:spLocks noChangeArrowheads="1"/>
            </p:cNvSpPr>
            <p:nvPr/>
          </p:nvSpPr>
          <p:spPr bwMode="auto">
            <a:xfrm>
              <a:off x="2094" y="1949"/>
              <a:ext cx="1566" cy="342"/>
            </a:xfrm>
            <a:prstGeom prst="rect">
              <a:avLst/>
            </a:prstGeom>
            <a:solidFill>
              <a:srgbClr val="33BCFF"/>
            </a:solidFill>
            <a:ln w="12700">
              <a:noFill/>
              <a:miter lim="800000"/>
              <a:headEnd/>
              <a:tailEnd/>
            </a:ln>
          </p:spPr>
          <p:txBody>
            <a:bodyPr wrap="none" anchor="ctr"/>
            <a:lstStyle/>
            <a:p>
              <a:pPr algn="ctr"/>
              <a:endParaRPr lang="de-CH" altLang="zh-CN" sz="1000">
                <a:solidFill>
                  <a:schemeClr val="bg1"/>
                </a:solidFill>
                <a:latin typeface="微软雅黑" pitchFamily="34" charset="-122"/>
                <a:ea typeface="微软雅黑" pitchFamily="34" charset="-122"/>
              </a:endParaRPr>
            </a:p>
          </p:txBody>
        </p:sp>
        <p:sp>
          <p:nvSpPr>
            <p:cNvPr id="45" name="Rectangle 42"/>
            <p:cNvSpPr>
              <a:spLocks noChangeArrowheads="1"/>
            </p:cNvSpPr>
            <p:nvPr/>
          </p:nvSpPr>
          <p:spPr bwMode="auto">
            <a:xfrm>
              <a:off x="2168" y="2026"/>
              <a:ext cx="1585" cy="182"/>
            </a:xfrm>
            <a:prstGeom prst="rect">
              <a:avLst/>
            </a:prstGeom>
            <a:noFill/>
            <a:ln w="9525">
              <a:noFill/>
              <a:miter lim="800000"/>
              <a:headEnd/>
              <a:tailEnd/>
            </a:ln>
          </p:spPr>
          <p:txBody>
            <a:bodyPr anchor="ctr">
              <a:spAutoFit/>
            </a:bodyPr>
            <a:lstStyle/>
            <a:p>
              <a:pPr algn="ctr">
                <a:lnSpc>
                  <a:spcPct val="85000"/>
                </a:lnSpc>
              </a:pPr>
              <a:r>
                <a:rPr lang="zh-CN" altLang="en-US" sz="1000" dirty="0" smtClean="0">
                  <a:solidFill>
                    <a:schemeClr val="bg1"/>
                  </a:solidFill>
                  <a:latin typeface="微软雅黑" pitchFamily="34" charset="-122"/>
                  <a:ea typeface="微软雅黑" pitchFamily="34" charset="-122"/>
                </a:rPr>
                <a:t>发布检测统计结果</a:t>
              </a:r>
              <a:endParaRPr lang="en-US" altLang="zh-CN" sz="1000" dirty="0">
                <a:solidFill>
                  <a:schemeClr val="bg1"/>
                </a:solidFill>
                <a:latin typeface="微软雅黑" pitchFamily="34" charset="-122"/>
                <a:ea typeface="微软雅黑" pitchFamily="34" charset="-122"/>
              </a:endParaRPr>
            </a:p>
          </p:txBody>
        </p:sp>
      </p:grpSp>
      <p:sp>
        <p:nvSpPr>
          <p:cNvPr id="46" name="Rectangle 47"/>
          <p:cNvSpPr>
            <a:spLocks noChangeArrowheads="1"/>
          </p:cNvSpPr>
          <p:nvPr/>
        </p:nvSpPr>
        <p:spPr bwMode="auto">
          <a:xfrm>
            <a:off x="3675063" y="4870599"/>
            <a:ext cx="1814512" cy="400110"/>
          </a:xfrm>
          <a:prstGeom prst="rect">
            <a:avLst/>
          </a:prstGeom>
          <a:noFill/>
          <a:ln w="9525">
            <a:noFill/>
            <a:miter lim="800000"/>
            <a:headEnd type="none" w="sm" len="sm"/>
            <a:tailEnd type="none" w="sm" len="sm"/>
          </a:ln>
        </p:spPr>
        <p:txBody>
          <a:bodyPr>
            <a:spAutoFit/>
          </a:bodyPr>
          <a:lstStyle/>
          <a:p>
            <a:pPr marL="114300" indent="-114300">
              <a:spcBef>
                <a:spcPct val="30000"/>
              </a:spcBef>
              <a:buFontTx/>
              <a:buChar char="•"/>
            </a:pPr>
            <a:r>
              <a:rPr lang="zh-CN" altLang="en-US" sz="1000" dirty="0" smtClean="0">
                <a:solidFill>
                  <a:schemeClr val="bg1"/>
                </a:solidFill>
                <a:latin typeface="微软雅黑" pitchFamily="34" charset="-122"/>
                <a:ea typeface="微软雅黑" pitchFamily="34" charset="-122"/>
              </a:rPr>
              <a:t>医院感染流行爆发时检测工作</a:t>
            </a:r>
            <a:endParaRPr lang="en-US" altLang="zh-CN" sz="1000" dirty="0">
              <a:solidFill>
                <a:schemeClr val="bg1"/>
              </a:solidFill>
              <a:latin typeface="微软雅黑" pitchFamily="34" charset="-122"/>
              <a:ea typeface="微软雅黑" pitchFamily="34" charset="-122"/>
            </a:endParaRPr>
          </a:p>
        </p:txBody>
      </p:sp>
      <p:sp>
        <p:nvSpPr>
          <p:cNvPr id="48" name="Rectangle 6"/>
          <p:cNvSpPr>
            <a:spLocks noChangeArrowheads="1"/>
          </p:cNvSpPr>
          <p:nvPr/>
        </p:nvSpPr>
        <p:spPr bwMode="auto">
          <a:xfrm>
            <a:off x="5527675" y="4873774"/>
            <a:ext cx="1698625" cy="712788"/>
          </a:xfrm>
          <a:prstGeom prst="rect">
            <a:avLst/>
          </a:prstGeom>
          <a:solidFill>
            <a:srgbClr val="79C2B1"/>
          </a:solidFill>
          <a:ln w="19050">
            <a:solidFill>
              <a:srgbClr val="919191"/>
            </a:solidFill>
            <a:miter lim="800000"/>
            <a:headEnd/>
            <a:tailEnd/>
          </a:ln>
        </p:spPr>
        <p:txBody>
          <a:bodyPr wrap="none" anchor="ctr"/>
          <a:lstStyle/>
          <a:p>
            <a:endParaRPr lang="de-CH" altLang="zh-CN">
              <a:latin typeface="微软雅黑" pitchFamily="34" charset="-122"/>
              <a:ea typeface="微软雅黑" pitchFamily="34" charset="-122"/>
            </a:endParaRPr>
          </a:p>
        </p:txBody>
      </p:sp>
      <p:sp>
        <p:nvSpPr>
          <p:cNvPr id="49" name="Rectangle 8"/>
          <p:cNvSpPr>
            <a:spLocks noChangeArrowheads="1"/>
          </p:cNvSpPr>
          <p:nvPr/>
        </p:nvSpPr>
        <p:spPr bwMode="auto">
          <a:xfrm>
            <a:off x="5516563" y="2348880"/>
            <a:ext cx="1709737" cy="2427287"/>
          </a:xfrm>
          <a:prstGeom prst="rect">
            <a:avLst/>
          </a:prstGeom>
          <a:noFill/>
          <a:ln w="19050">
            <a:solidFill>
              <a:srgbClr val="919191"/>
            </a:solidFill>
            <a:miter lim="800000"/>
            <a:headEnd/>
            <a:tailEnd/>
          </a:ln>
        </p:spPr>
        <p:txBody>
          <a:bodyPr wrap="none" anchor="ctr"/>
          <a:lstStyle/>
          <a:p>
            <a:endParaRPr lang="de-CH" altLang="zh-CN" sz="1000">
              <a:solidFill>
                <a:schemeClr val="bg1"/>
              </a:solidFill>
              <a:latin typeface="微软雅黑" pitchFamily="34" charset="-122"/>
              <a:ea typeface="微软雅黑" pitchFamily="34" charset="-122"/>
            </a:endParaRPr>
          </a:p>
        </p:txBody>
      </p:sp>
      <p:sp>
        <p:nvSpPr>
          <p:cNvPr id="50" name="Rectangle 13"/>
          <p:cNvSpPr>
            <a:spLocks noChangeArrowheads="1"/>
          </p:cNvSpPr>
          <p:nvPr/>
        </p:nvSpPr>
        <p:spPr bwMode="auto">
          <a:xfrm>
            <a:off x="5527675" y="1844824"/>
            <a:ext cx="1689100" cy="441325"/>
          </a:xfrm>
          <a:prstGeom prst="rect">
            <a:avLst/>
          </a:prstGeom>
          <a:solidFill>
            <a:srgbClr val="79C2B1"/>
          </a:solidFill>
          <a:ln w="38100">
            <a:solidFill>
              <a:srgbClr val="919191"/>
            </a:solidFill>
            <a:miter lim="800000"/>
            <a:headEnd/>
            <a:tailEnd/>
          </a:ln>
        </p:spPr>
        <p:txBody>
          <a:bodyPr wrap="none" anchor="ctr"/>
          <a:lstStyle/>
          <a:p>
            <a:pPr algn="ctr"/>
            <a:endParaRPr lang="de-CH" altLang="zh-CN">
              <a:latin typeface="微软雅黑" pitchFamily="34" charset="-122"/>
              <a:ea typeface="微软雅黑" pitchFamily="34" charset="-122"/>
            </a:endParaRPr>
          </a:p>
        </p:txBody>
      </p:sp>
      <p:sp>
        <p:nvSpPr>
          <p:cNvPr id="51" name="Rectangle 16"/>
          <p:cNvSpPr>
            <a:spLocks noChangeArrowheads="1"/>
          </p:cNvSpPr>
          <p:nvPr/>
        </p:nvSpPr>
        <p:spPr bwMode="gray">
          <a:xfrm>
            <a:off x="5534025" y="1922612"/>
            <a:ext cx="1674813" cy="288925"/>
          </a:xfrm>
          <a:prstGeom prst="rect">
            <a:avLst/>
          </a:prstGeom>
          <a:noFill/>
          <a:ln w="9525">
            <a:noFill/>
            <a:miter lim="800000"/>
            <a:headEnd/>
            <a:tailEnd/>
          </a:ln>
        </p:spPr>
        <p:txBody>
          <a:bodyPr anchor="b"/>
          <a:lstStyle/>
          <a:p>
            <a:pPr algn="ctr"/>
            <a:r>
              <a:rPr lang="zh-CN" altLang="en-US" sz="1500" b="1" noProof="1" smtClean="0">
                <a:solidFill>
                  <a:schemeClr val="bg1"/>
                </a:solidFill>
                <a:latin typeface="微软雅黑" pitchFamily="34" charset="-122"/>
                <a:ea typeface="微软雅黑" pitchFamily="34" charset="-122"/>
              </a:rPr>
              <a:t>药剂科</a:t>
            </a:r>
            <a:endParaRPr lang="zh-CN" sz="1500" b="1" noProof="1">
              <a:solidFill>
                <a:schemeClr val="bg1"/>
              </a:solidFill>
              <a:latin typeface="微软雅黑" pitchFamily="34" charset="-122"/>
              <a:ea typeface="微软雅黑" pitchFamily="34" charset="-122"/>
            </a:endParaRPr>
          </a:p>
        </p:txBody>
      </p:sp>
      <p:sp>
        <p:nvSpPr>
          <p:cNvPr id="52" name="Rectangle 48"/>
          <p:cNvSpPr>
            <a:spLocks noChangeArrowheads="1"/>
          </p:cNvSpPr>
          <p:nvPr/>
        </p:nvSpPr>
        <p:spPr bwMode="auto">
          <a:xfrm>
            <a:off x="5494338" y="4935687"/>
            <a:ext cx="1695450" cy="400110"/>
          </a:xfrm>
          <a:prstGeom prst="rect">
            <a:avLst/>
          </a:prstGeom>
          <a:noFill/>
          <a:ln w="9525">
            <a:noFill/>
            <a:miter lim="800000"/>
            <a:headEnd type="none" w="sm" len="sm"/>
            <a:tailEnd type="none" w="sm" len="sm"/>
          </a:ln>
        </p:spPr>
        <p:txBody>
          <a:bodyPr>
            <a:spAutoFit/>
          </a:bodyPr>
          <a:lstStyle/>
          <a:p>
            <a:pPr marL="115888" indent="-115888">
              <a:spcBef>
                <a:spcPct val="30000"/>
              </a:spcBef>
              <a:buFontTx/>
              <a:buChar char="•"/>
            </a:pPr>
            <a:r>
              <a:rPr lang="zh-CN" altLang="en-US" sz="1000" dirty="0" smtClean="0">
                <a:solidFill>
                  <a:schemeClr val="bg1"/>
                </a:solidFill>
                <a:latin typeface="微软雅黑" pitchFamily="34" charset="-122"/>
                <a:ea typeface="微软雅黑" pitchFamily="34" charset="-122"/>
              </a:rPr>
              <a:t>统计分析发布抗菌药物应用情况</a:t>
            </a:r>
            <a:endParaRPr lang="zh-CN" altLang="en-US" sz="1000" dirty="0">
              <a:solidFill>
                <a:schemeClr val="bg1"/>
              </a:solidFill>
              <a:latin typeface="微软雅黑" pitchFamily="34" charset="-122"/>
              <a:ea typeface="微软雅黑" pitchFamily="34" charset="-122"/>
            </a:endParaRPr>
          </a:p>
        </p:txBody>
      </p:sp>
      <p:sp>
        <p:nvSpPr>
          <p:cNvPr id="53" name="Rectangle 27"/>
          <p:cNvSpPr>
            <a:spLocks noChangeArrowheads="1"/>
          </p:cNvSpPr>
          <p:nvPr/>
        </p:nvSpPr>
        <p:spPr bwMode="auto">
          <a:xfrm>
            <a:off x="5572125" y="2434474"/>
            <a:ext cx="1598613" cy="514350"/>
          </a:xfrm>
          <a:prstGeom prst="rect">
            <a:avLst/>
          </a:prstGeom>
          <a:solidFill>
            <a:srgbClr val="79C2B1"/>
          </a:solidFill>
          <a:ln w="12700">
            <a:noFill/>
            <a:miter lim="800000"/>
            <a:headEnd/>
            <a:tailEnd/>
          </a:ln>
        </p:spPr>
        <p:txBody>
          <a:bodyPr wrap="none" anchor="ctr"/>
          <a:lstStyle/>
          <a:p>
            <a:pPr algn="ctr"/>
            <a:endParaRPr lang="de-CH" altLang="zh-CN" sz="1000">
              <a:solidFill>
                <a:schemeClr val="bg1"/>
              </a:solidFill>
              <a:latin typeface="微软雅黑" pitchFamily="34" charset="-122"/>
              <a:ea typeface="微软雅黑" pitchFamily="34" charset="-122"/>
            </a:endParaRPr>
          </a:p>
        </p:txBody>
      </p:sp>
      <p:sp>
        <p:nvSpPr>
          <p:cNvPr id="54" name="Rectangle 28"/>
          <p:cNvSpPr>
            <a:spLocks noChangeArrowheads="1"/>
          </p:cNvSpPr>
          <p:nvPr/>
        </p:nvSpPr>
        <p:spPr bwMode="auto">
          <a:xfrm>
            <a:off x="5562600" y="2557091"/>
            <a:ext cx="1616075" cy="223837"/>
          </a:xfrm>
          <a:prstGeom prst="rect">
            <a:avLst/>
          </a:prstGeom>
          <a:noFill/>
          <a:ln w="9525">
            <a:noFill/>
            <a:miter lim="800000"/>
            <a:headEnd/>
            <a:tailEnd/>
          </a:ln>
        </p:spPr>
        <p:txBody>
          <a:bodyPr anchor="ctr">
            <a:spAutoFit/>
          </a:bodyPr>
          <a:lstStyle/>
          <a:p>
            <a:pPr algn="ctr">
              <a:lnSpc>
                <a:spcPct val="85000"/>
              </a:lnSpc>
            </a:pPr>
            <a:r>
              <a:rPr lang="zh-CN" altLang="en-US" sz="1000" dirty="0" smtClean="0">
                <a:solidFill>
                  <a:schemeClr val="bg1"/>
                </a:solidFill>
                <a:latin typeface="微软雅黑" pitchFamily="34" charset="-122"/>
                <a:ea typeface="微软雅黑" pitchFamily="34" charset="-122"/>
              </a:rPr>
              <a:t>抗菌药物应用管理</a:t>
            </a:r>
            <a:endParaRPr lang="en-US" altLang="zh-CN" sz="1000" dirty="0">
              <a:solidFill>
                <a:schemeClr val="bg1"/>
              </a:solidFill>
              <a:latin typeface="微软雅黑" pitchFamily="34" charset="-122"/>
              <a:ea typeface="微软雅黑" pitchFamily="34" charset="-122"/>
            </a:endParaRPr>
          </a:p>
        </p:txBody>
      </p:sp>
      <p:sp>
        <p:nvSpPr>
          <p:cNvPr id="56" name="Rectangle 30"/>
          <p:cNvSpPr>
            <a:spLocks noChangeArrowheads="1"/>
          </p:cNvSpPr>
          <p:nvPr/>
        </p:nvSpPr>
        <p:spPr bwMode="auto">
          <a:xfrm>
            <a:off x="5565946" y="3034418"/>
            <a:ext cx="1616075" cy="413878"/>
          </a:xfrm>
          <a:prstGeom prst="rect">
            <a:avLst/>
          </a:prstGeom>
          <a:solidFill>
            <a:srgbClr val="79C2B1"/>
          </a:solidFill>
          <a:ln w="9525">
            <a:noFill/>
            <a:miter lim="800000"/>
            <a:headEnd/>
            <a:tailEnd/>
          </a:ln>
        </p:spPr>
        <p:txBody>
          <a:bodyPr anchor="ctr">
            <a:noAutofit/>
          </a:bodyPr>
          <a:lstStyle/>
          <a:p>
            <a:pPr algn="ctr">
              <a:lnSpc>
                <a:spcPct val="85000"/>
              </a:lnSpc>
            </a:pPr>
            <a:r>
              <a:rPr lang="zh-CN" altLang="en-US" sz="1000" dirty="0" smtClean="0">
                <a:solidFill>
                  <a:schemeClr val="bg1"/>
                </a:solidFill>
                <a:latin typeface="微软雅黑" pitchFamily="34" charset="-122"/>
                <a:ea typeface="微软雅黑" pitchFamily="34" charset="-122"/>
              </a:rPr>
              <a:t>检测医院人员抗菌药物管理制度执行情况</a:t>
            </a:r>
            <a:endParaRPr lang="en-US" altLang="zh-CN" sz="1000" dirty="0">
              <a:solidFill>
                <a:schemeClr val="bg1"/>
              </a:solidFill>
              <a:latin typeface="微软雅黑" pitchFamily="34" charset="-122"/>
              <a:ea typeface="微软雅黑" pitchFamily="34" charset="-122"/>
            </a:endParaRPr>
          </a:p>
        </p:txBody>
      </p:sp>
      <p:sp>
        <p:nvSpPr>
          <p:cNvPr id="57" name="Rectangle 31"/>
          <p:cNvSpPr>
            <a:spLocks noChangeArrowheads="1"/>
          </p:cNvSpPr>
          <p:nvPr/>
        </p:nvSpPr>
        <p:spPr bwMode="auto">
          <a:xfrm>
            <a:off x="5572125" y="3525072"/>
            <a:ext cx="1598613" cy="514350"/>
          </a:xfrm>
          <a:prstGeom prst="rect">
            <a:avLst/>
          </a:prstGeom>
          <a:solidFill>
            <a:srgbClr val="79C2B1"/>
          </a:solidFill>
          <a:ln w="12700">
            <a:noFill/>
            <a:miter lim="800000"/>
            <a:headEnd/>
            <a:tailEnd/>
          </a:ln>
        </p:spPr>
        <p:txBody>
          <a:bodyPr wrap="none" anchor="ctr"/>
          <a:lstStyle/>
          <a:p>
            <a:pPr algn="ctr"/>
            <a:endParaRPr lang="de-CH" altLang="zh-CN" sz="1000">
              <a:solidFill>
                <a:schemeClr val="bg1"/>
              </a:solidFill>
              <a:latin typeface="微软雅黑" pitchFamily="34" charset="-122"/>
              <a:ea typeface="微软雅黑" pitchFamily="34" charset="-122"/>
            </a:endParaRPr>
          </a:p>
        </p:txBody>
      </p:sp>
      <p:sp>
        <p:nvSpPr>
          <p:cNvPr id="58" name="Rectangle 32"/>
          <p:cNvSpPr>
            <a:spLocks noChangeArrowheads="1"/>
          </p:cNvSpPr>
          <p:nvPr/>
        </p:nvSpPr>
        <p:spPr bwMode="auto">
          <a:xfrm>
            <a:off x="5564188" y="3634730"/>
            <a:ext cx="1616075" cy="353943"/>
          </a:xfrm>
          <a:prstGeom prst="rect">
            <a:avLst/>
          </a:prstGeom>
          <a:noFill/>
          <a:ln w="9525">
            <a:noFill/>
            <a:miter lim="800000"/>
            <a:headEnd/>
            <a:tailEnd/>
          </a:ln>
        </p:spPr>
        <p:txBody>
          <a:bodyPr anchor="ctr">
            <a:spAutoFit/>
          </a:bodyPr>
          <a:lstStyle/>
          <a:p>
            <a:pPr algn="ctr">
              <a:lnSpc>
                <a:spcPct val="85000"/>
              </a:lnSpc>
            </a:pPr>
            <a:r>
              <a:rPr lang="zh-CN" altLang="en-US" sz="1000" dirty="0" smtClean="0">
                <a:solidFill>
                  <a:schemeClr val="bg1"/>
                </a:solidFill>
                <a:latin typeface="微软雅黑" pitchFamily="34" charset="-122"/>
                <a:ea typeface="微软雅黑" pitchFamily="34" charset="-122"/>
              </a:rPr>
              <a:t>为临床提供抗菌药物信息服务</a:t>
            </a:r>
            <a:endParaRPr lang="en-US" altLang="zh-CN" sz="1000" dirty="0">
              <a:solidFill>
                <a:schemeClr val="bg1"/>
              </a:solidFill>
              <a:latin typeface="微软雅黑" pitchFamily="34" charset="-122"/>
              <a:ea typeface="微软雅黑" pitchFamily="34" charset="-122"/>
            </a:endParaRPr>
          </a:p>
        </p:txBody>
      </p:sp>
      <p:sp>
        <p:nvSpPr>
          <p:cNvPr id="59" name="Rectangle 34"/>
          <p:cNvSpPr>
            <a:spLocks noChangeArrowheads="1"/>
          </p:cNvSpPr>
          <p:nvPr/>
        </p:nvSpPr>
        <p:spPr bwMode="auto">
          <a:xfrm>
            <a:off x="1809750" y="4321324"/>
            <a:ext cx="1963738" cy="352425"/>
          </a:xfrm>
          <a:prstGeom prst="rect">
            <a:avLst/>
          </a:prstGeom>
          <a:noFill/>
          <a:ln w="9525">
            <a:noFill/>
            <a:miter lim="800000"/>
            <a:headEnd/>
            <a:tailEnd/>
          </a:ln>
        </p:spPr>
        <p:txBody>
          <a:bodyPr anchor="ctr">
            <a:spAutoFit/>
          </a:bodyPr>
          <a:lstStyle/>
          <a:p>
            <a:pPr algn="ctr">
              <a:lnSpc>
                <a:spcPct val="85000"/>
              </a:lnSpc>
            </a:pPr>
            <a:r>
              <a:rPr lang="en-US" altLang="zh-CN" sz="1000">
                <a:solidFill>
                  <a:schemeClr val="bg1"/>
                </a:solidFill>
                <a:latin typeface="微软雅黑" pitchFamily="34" charset="-122"/>
                <a:ea typeface="微软雅黑" pitchFamily="34" charset="-122"/>
              </a:rPr>
              <a:t>Analytic Research Assets </a:t>
            </a:r>
            <a:br>
              <a:rPr lang="en-US" altLang="zh-CN" sz="1000">
                <a:solidFill>
                  <a:schemeClr val="bg1"/>
                </a:solidFill>
                <a:latin typeface="微软雅黑" pitchFamily="34" charset="-122"/>
                <a:ea typeface="微软雅黑" pitchFamily="34" charset="-122"/>
              </a:rPr>
            </a:br>
            <a:r>
              <a:rPr lang="en-US" altLang="zh-CN" sz="1000">
                <a:solidFill>
                  <a:schemeClr val="bg1"/>
                </a:solidFill>
                <a:latin typeface="微软雅黑" pitchFamily="34" charset="-122"/>
                <a:ea typeface="微软雅黑" pitchFamily="34" charset="-122"/>
              </a:rPr>
              <a:t>(COBRA, DIOS, TACS, etc)</a:t>
            </a:r>
          </a:p>
        </p:txBody>
      </p:sp>
      <p:sp>
        <p:nvSpPr>
          <p:cNvPr id="60" name="Rectangle 48"/>
          <p:cNvSpPr>
            <a:spLocks noChangeArrowheads="1"/>
          </p:cNvSpPr>
          <p:nvPr/>
        </p:nvSpPr>
        <p:spPr bwMode="auto">
          <a:xfrm>
            <a:off x="1852613" y="4907112"/>
            <a:ext cx="1873250" cy="869950"/>
          </a:xfrm>
          <a:prstGeom prst="rect">
            <a:avLst/>
          </a:prstGeom>
          <a:noFill/>
          <a:ln w="9525">
            <a:noFill/>
            <a:miter lim="800000"/>
            <a:headEnd type="none" w="sm" len="sm"/>
            <a:tailEnd type="none" w="sm" len="sm"/>
          </a:ln>
        </p:spPr>
        <p:txBody>
          <a:bodyPr>
            <a:spAutoFit/>
          </a:bodyPr>
          <a:lstStyle/>
          <a:p>
            <a:pPr marL="115888" indent="-115888">
              <a:lnSpc>
                <a:spcPct val="95000"/>
              </a:lnSpc>
              <a:spcBef>
                <a:spcPct val="30000"/>
              </a:spcBef>
              <a:buFontTx/>
              <a:buChar char="•"/>
            </a:pPr>
            <a:r>
              <a:rPr lang="en-US" altLang="zh-CN" sz="1000">
                <a:solidFill>
                  <a:schemeClr val="bg1"/>
                </a:solidFill>
                <a:latin typeface="微软雅黑" pitchFamily="34" charset="-122"/>
                <a:ea typeface="微软雅黑" pitchFamily="34" charset="-122"/>
              </a:rPr>
              <a:t>10 yrs. of services research </a:t>
            </a:r>
          </a:p>
          <a:p>
            <a:pPr marL="115888" indent="-115888">
              <a:lnSpc>
                <a:spcPct val="95000"/>
              </a:lnSpc>
              <a:spcBef>
                <a:spcPct val="30000"/>
              </a:spcBef>
              <a:buFontTx/>
              <a:buChar char="•"/>
            </a:pPr>
            <a:r>
              <a:rPr lang="en-US" altLang="zh-CN" sz="1000">
                <a:solidFill>
                  <a:schemeClr val="bg1"/>
                </a:solidFill>
                <a:latin typeface="微软雅黑" pitchFamily="34" charset="-122"/>
                <a:ea typeface="微软雅黑" pitchFamily="34" charset="-122"/>
              </a:rPr>
              <a:t>One of largest math departments in private industry</a:t>
            </a:r>
          </a:p>
        </p:txBody>
      </p:sp>
      <p:sp>
        <p:nvSpPr>
          <p:cNvPr id="61" name="Rectangle 4"/>
          <p:cNvSpPr>
            <a:spLocks noChangeArrowheads="1"/>
          </p:cNvSpPr>
          <p:nvPr/>
        </p:nvSpPr>
        <p:spPr bwMode="auto">
          <a:xfrm>
            <a:off x="1933575" y="4888062"/>
            <a:ext cx="1700213" cy="712787"/>
          </a:xfrm>
          <a:prstGeom prst="rect">
            <a:avLst/>
          </a:prstGeom>
          <a:solidFill>
            <a:srgbClr val="6699FF">
              <a:alpha val="79999"/>
            </a:srgbClr>
          </a:solidFill>
          <a:ln w="19050">
            <a:solidFill>
              <a:srgbClr val="919191"/>
            </a:solidFill>
            <a:miter lim="800000"/>
            <a:headEnd/>
            <a:tailEnd/>
          </a:ln>
        </p:spPr>
        <p:txBody>
          <a:bodyPr wrap="none" anchor="ctr"/>
          <a:lstStyle/>
          <a:p>
            <a:endParaRPr lang="de-CH" altLang="zh-CN">
              <a:latin typeface="微软雅黑" pitchFamily="34" charset="-122"/>
              <a:ea typeface="微软雅黑" pitchFamily="34" charset="-122"/>
            </a:endParaRPr>
          </a:p>
        </p:txBody>
      </p:sp>
      <p:sp>
        <p:nvSpPr>
          <p:cNvPr id="62" name="Rectangle 7"/>
          <p:cNvSpPr>
            <a:spLocks noChangeArrowheads="1"/>
          </p:cNvSpPr>
          <p:nvPr/>
        </p:nvSpPr>
        <p:spPr bwMode="auto">
          <a:xfrm>
            <a:off x="1938338" y="2362349"/>
            <a:ext cx="1709737" cy="2427288"/>
          </a:xfrm>
          <a:prstGeom prst="rect">
            <a:avLst/>
          </a:prstGeom>
          <a:noFill/>
          <a:ln w="19050">
            <a:solidFill>
              <a:srgbClr val="919191"/>
            </a:solidFill>
            <a:miter lim="800000"/>
            <a:headEnd/>
            <a:tailEnd/>
          </a:ln>
        </p:spPr>
        <p:txBody>
          <a:bodyPr wrap="none" anchor="ctr"/>
          <a:lstStyle/>
          <a:p>
            <a:endParaRPr lang="de-CH" altLang="zh-CN" sz="1000">
              <a:solidFill>
                <a:schemeClr val="bg1"/>
              </a:solidFill>
              <a:latin typeface="微软雅黑" pitchFamily="34" charset="-122"/>
              <a:ea typeface="微软雅黑" pitchFamily="34" charset="-122"/>
            </a:endParaRPr>
          </a:p>
        </p:txBody>
      </p:sp>
      <p:sp>
        <p:nvSpPr>
          <p:cNvPr id="63" name="Rectangle 9"/>
          <p:cNvSpPr>
            <a:spLocks noChangeArrowheads="1"/>
          </p:cNvSpPr>
          <p:nvPr/>
        </p:nvSpPr>
        <p:spPr bwMode="auto">
          <a:xfrm>
            <a:off x="1878013" y="4934099"/>
            <a:ext cx="1852612" cy="384721"/>
          </a:xfrm>
          <a:prstGeom prst="rect">
            <a:avLst/>
          </a:prstGeom>
          <a:noFill/>
          <a:ln w="9525">
            <a:noFill/>
            <a:miter lim="800000"/>
            <a:headEnd type="none" w="sm" len="sm"/>
            <a:tailEnd type="none" w="sm" len="sm"/>
          </a:ln>
        </p:spPr>
        <p:txBody>
          <a:bodyPr>
            <a:spAutoFit/>
          </a:bodyPr>
          <a:lstStyle/>
          <a:p>
            <a:pPr marL="117475" indent="-117475">
              <a:lnSpc>
                <a:spcPct val="95000"/>
              </a:lnSpc>
              <a:spcBef>
                <a:spcPct val="30000"/>
              </a:spcBef>
              <a:buFontTx/>
              <a:buChar char="•"/>
            </a:pPr>
            <a:r>
              <a:rPr lang="zh-CN" altLang="en-US" sz="1000" dirty="0" smtClean="0">
                <a:solidFill>
                  <a:schemeClr val="bg1"/>
                </a:solidFill>
                <a:latin typeface="微软雅黑" pitchFamily="34" charset="-122"/>
                <a:ea typeface="微软雅黑" pitchFamily="34" charset="-122"/>
              </a:rPr>
              <a:t>医院感染爆发时开展调查控制工作</a:t>
            </a:r>
            <a:endParaRPr lang="en-US" altLang="zh-CN" sz="1000" dirty="0">
              <a:solidFill>
                <a:schemeClr val="bg1"/>
              </a:solidFill>
              <a:latin typeface="微软雅黑" pitchFamily="34" charset="-122"/>
              <a:ea typeface="微软雅黑" pitchFamily="34" charset="-122"/>
            </a:endParaRPr>
          </a:p>
        </p:txBody>
      </p:sp>
      <p:sp>
        <p:nvSpPr>
          <p:cNvPr id="64" name="Rectangle 11"/>
          <p:cNvSpPr>
            <a:spLocks noChangeArrowheads="1"/>
          </p:cNvSpPr>
          <p:nvPr/>
        </p:nvSpPr>
        <p:spPr bwMode="auto">
          <a:xfrm>
            <a:off x="1949450" y="1846412"/>
            <a:ext cx="1689100" cy="441325"/>
          </a:xfrm>
          <a:prstGeom prst="rect">
            <a:avLst/>
          </a:prstGeom>
          <a:solidFill>
            <a:srgbClr val="6699FF">
              <a:alpha val="79999"/>
            </a:srgbClr>
          </a:solidFill>
          <a:ln w="38100">
            <a:solidFill>
              <a:srgbClr val="919191"/>
            </a:solidFill>
            <a:miter lim="800000"/>
            <a:headEnd/>
            <a:tailEnd/>
          </a:ln>
        </p:spPr>
        <p:txBody>
          <a:bodyPr wrap="none" anchor="ctr"/>
          <a:lstStyle/>
          <a:p>
            <a:pPr algn="ctr"/>
            <a:endParaRPr lang="de-CH" altLang="zh-CN">
              <a:latin typeface="微软雅黑" pitchFamily="34" charset="-122"/>
              <a:ea typeface="微软雅黑" pitchFamily="34" charset="-122"/>
            </a:endParaRPr>
          </a:p>
        </p:txBody>
      </p:sp>
      <p:sp>
        <p:nvSpPr>
          <p:cNvPr id="65" name="Rectangle 14"/>
          <p:cNvSpPr>
            <a:spLocks noChangeArrowheads="1"/>
          </p:cNvSpPr>
          <p:nvPr/>
        </p:nvSpPr>
        <p:spPr bwMode="gray">
          <a:xfrm>
            <a:off x="1955800" y="1922612"/>
            <a:ext cx="1674813" cy="288925"/>
          </a:xfrm>
          <a:prstGeom prst="rect">
            <a:avLst/>
          </a:prstGeom>
          <a:noFill/>
          <a:ln w="9525">
            <a:noFill/>
            <a:miter lim="800000"/>
            <a:headEnd/>
            <a:tailEnd/>
          </a:ln>
        </p:spPr>
        <p:txBody>
          <a:bodyPr anchor="b"/>
          <a:lstStyle/>
          <a:p>
            <a:pPr algn="ctr"/>
            <a:r>
              <a:rPr lang="zh-CN" altLang="en-US" sz="1500" b="1" noProof="1" smtClean="0">
                <a:solidFill>
                  <a:schemeClr val="bg1"/>
                </a:solidFill>
                <a:latin typeface="微软雅黑" pitchFamily="34" charset="-122"/>
                <a:ea typeface="微软雅黑" pitchFamily="34" charset="-122"/>
              </a:rPr>
              <a:t>医务处</a:t>
            </a:r>
            <a:endParaRPr lang="zh-CN" sz="1500" b="1" noProof="1">
              <a:solidFill>
                <a:schemeClr val="bg1"/>
              </a:solidFill>
              <a:latin typeface="微软雅黑" pitchFamily="34" charset="-122"/>
              <a:ea typeface="微软雅黑" pitchFamily="34" charset="-122"/>
            </a:endParaRPr>
          </a:p>
        </p:txBody>
      </p:sp>
      <p:sp>
        <p:nvSpPr>
          <p:cNvPr id="66" name="Rectangle 27"/>
          <p:cNvSpPr>
            <a:spLocks noChangeArrowheads="1"/>
          </p:cNvSpPr>
          <p:nvPr/>
        </p:nvSpPr>
        <p:spPr bwMode="auto">
          <a:xfrm>
            <a:off x="2011363" y="2422674"/>
            <a:ext cx="1598612" cy="514350"/>
          </a:xfrm>
          <a:prstGeom prst="rect">
            <a:avLst/>
          </a:prstGeom>
          <a:solidFill>
            <a:srgbClr val="85ADFF"/>
          </a:solidFill>
          <a:ln w="12700">
            <a:noFill/>
            <a:miter lim="800000"/>
            <a:headEnd/>
            <a:tailEnd/>
          </a:ln>
        </p:spPr>
        <p:txBody>
          <a:bodyPr wrap="none" anchor="ctr"/>
          <a:lstStyle/>
          <a:p>
            <a:pPr algn="ctr"/>
            <a:endParaRPr lang="de-CH" altLang="zh-CN" sz="1000">
              <a:solidFill>
                <a:schemeClr val="bg1"/>
              </a:solidFill>
              <a:latin typeface="微软雅黑" pitchFamily="34" charset="-122"/>
              <a:ea typeface="微软雅黑" pitchFamily="34" charset="-122"/>
            </a:endParaRPr>
          </a:p>
        </p:txBody>
      </p:sp>
      <p:sp>
        <p:nvSpPr>
          <p:cNvPr id="67" name="Rectangle 29"/>
          <p:cNvSpPr>
            <a:spLocks noChangeArrowheads="1"/>
          </p:cNvSpPr>
          <p:nvPr/>
        </p:nvSpPr>
        <p:spPr bwMode="auto">
          <a:xfrm>
            <a:off x="2011363" y="3040212"/>
            <a:ext cx="1598612" cy="514350"/>
          </a:xfrm>
          <a:prstGeom prst="rect">
            <a:avLst/>
          </a:prstGeom>
          <a:solidFill>
            <a:srgbClr val="85ADFF"/>
          </a:solidFill>
          <a:ln w="12700">
            <a:noFill/>
            <a:miter lim="800000"/>
            <a:headEnd/>
            <a:tailEnd/>
          </a:ln>
        </p:spPr>
        <p:txBody>
          <a:bodyPr wrap="none" anchor="ctr"/>
          <a:lstStyle/>
          <a:p>
            <a:pPr algn="ctr"/>
            <a:endParaRPr lang="de-CH" altLang="zh-CN" sz="1000">
              <a:solidFill>
                <a:schemeClr val="bg1"/>
              </a:solidFill>
              <a:latin typeface="微软雅黑" pitchFamily="34" charset="-122"/>
              <a:ea typeface="微软雅黑" pitchFamily="34" charset="-122"/>
            </a:endParaRPr>
          </a:p>
        </p:txBody>
      </p:sp>
      <p:sp>
        <p:nvSpPr>
          <p:cNvPr id="68" name="Rectangle 18"/>
          <p:cNvSpPr>
            <a:spLocks noChangeArrowheads="1"/>
          </p:cNvSpPr>
          <p:nvPr/>
        </p:nvSpPr>
        <p:spPr bwMode="auto">
          <a:xfrm>
            <a:off x="2247900" y="2481412"/>
            <a:ext cx="1058863" cy="369332"/>
          </a:xfrm>
          <a:prstGeom prst="rect">
            <a:avLst/>
          </a:prstGeom>
          <a:solidFill>
            <a:srgbClr val="85ADFF"/>
          </a:solidFill>
          <a:ln w="9525">
            <a:noFill/>
            <a:miter lim="800000"/>
            <a:headEnd/>
            <a:tailEnd/>
          </a:ln>
        </p:spPr>
        <p:txBody>
          <a:bodyPr anchor="ctr">
            <a:spAutoFit/>
          </a:bodyPr>
          <a:lstStyle/>
          <a:p>
            <a:pPr algn="ctr">
              <a:lnSpc>
                <a:spcPct val="90000"/>
              </a:lnSpc>
            </a:pPr>
            <a:r>
              <a:rPr lang="zh-CN" altLang="en-US" sz="1000" dirty="0" smtClean="0">
                <a:solidFill>
                  <a:schemeClr val="bg1"/>
                </a:solidFill>
                <a:latin typeface="微软雅黑" pitchFamily="34" charset="-122"/>
                <a:ea typeface="微软雅黑" pitchFamily="34" charset="-122"/>
              </a:rPr>
              <a:t>无菌技术监督（医务人员）</a:t>
            </a:r>
            <a:endParaRPr lang="en-US" altLang="zh-CN" sz="1000" dirty="0">
              <a:solidFill>
                <a:schemeClr val="bg1"/>
              </a:solidFill>
              <a:latin typeface="微软雅黑" pitchFamily="34" charset="-122"/>
              <a:ea typeface="微软雅黑" pitchFamily="34" charset="-122"/>
            </a:endParaRPr>
          </a:p>
        </p:txBody>
      </p:sp>
      <p:sp>
        <p:nvSpPr>
          <p:cNvPr id="69" name="Rectangle 20"/>
          <p:cNvSpPr>
            <a:spLocks noChangeArrowheads="1"/>
          </p:cNvSpPr>
          <p:nvPr/>
        </p:nvSpPr>
        <p:spPr bwMode="auto">
          <a:xfrm>
            <a:off x="1936750" y="3184674"/>
            <a:ext cx="1695450" cy="215444"/>
          </a:xfrm>
          <a:prstGeom prst="rect">
            <a:avLst/>
          </a:prstGeom>
          <a:noFill/>
          <a:ln w="9525">
            <a:noFill/>
            <a:miter lim="800000"/>
            <a:headEnd/>
            <a:tailEnd/>
          </a:ln>
        </p:spPr>
        <p:txBody>
          <a:bodyPr anchor="ctr">
            <a:spAutoFit/>
          </a:bodyPr>
          <a:lstStyle/>
          <a:p>
            <a:pPr algn="ctr">
              <a:lnSpc>
                <a:spcPct val="80000"/>
              </a:lnSpc>
            </a:pPr>
            <a:r>
              <a:rPr lang="zh-CN" altLang="en-US" sz="1000" dirty="0" smtClean="0">
                <a:solidFill>
                  <a:schemeClr val="bg1"/>
                </a:solidFill>
                <a:latin typeface="微软雅黑" pitchFamily="34" charset="-122"/>
                <a:ea typeface="微软雅黑" pitchFamily="34" charset="-122"/>
              </a:rPr>
              <a:t>抗菌药物应用管理</a:t>
            </a:r>
            <a:endParaRPr lang="en-US" altLang="zh-CN" sz="1000" dirty="0" smtClean="0">
              <a:solidFill>
                <a:schemeClr val="bg1"/>
              </a:solidFill>
              <a:latin typeface="微软雅黑" pitchFamily="34" charset="-122"/>
              <a:ea typeface="微软雅黑" pitchFamily="34" charset="-122"/>
            </a:endParaRPr>
          </a:p>
        </p:txBody>
      </p:sp>
      <p:sp>
        <p:nvSpPr>
          <p:cNvPr id="72" name="TextBox 71"/>
          <p:cNvSpPr txBox="1"/>
          <p:nvPr/>
        </p:nvSpPr>
        <p:spPr>
          <a:xfrm>
            <a:off x="357158" y="1214422"/>
            <a:ext cx="7858180" cy="523220"/>
          </a:xfrm>
          <a:prstGeom prst="rect">
            <a:avLst/>
          </a:prstGeom>
          <a:noFill/>
        </p:spPr>
        <p:txBody>
          <a:bodyPr wrap="square" rtlCol="0">
            <a:spAutoFit/>
          </a:bodyPr>
          <a:lstStyle/>
          <a:p>
            <a:pPr>
              <a:buFont typeface="Wingdings" pitchFamily="2" charset="2"/>
              <a:buChar char="n"/>
            </a:pPr>
            <a:r>
              <a:rPr lang="zh-CN" altLang="en-US" sz="2800" dirty="0" smtClean="0">
                <a:solidFill>
                  <a:schemeClr val="tx1"/>
                </a:solidFill>
                <a:latin typeface="微软雅黑" pitchFamily="34" charset="-122"/>
                <a:ea typeface="微软雅黑" pitchFamily="34" charset="-122"/>
              </a:rPr>
              <a:t>院感控制不只是院感科责任</a:t>
            </a:r>
            <a:endParaRPr lang="zh-CN" altLang="en-US" sz="28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548685001"/>
      </p:ext>
    </p:extLst>
  </p:cSld>
  <p:clrMapOvr>
    <a:masterClrMapping/>
  </p:clrMapOvr>
  <p:transition advClick="0">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bwMode="auto">
          <a:xfrm>
            <a:off x="300038" y="5516563"/>
            <a:ext cx="8569325" cy="792162"/>
          </a:xfrm>
          <a:prstGeom prst="rect">
            <a:avLst/>
          </a:prstGeom>
          <a:solidFill>
            <a:schemeClr val="accent5">
              <a:lumMod val="20000"/>
              <a:lumOff val="80000"/>
            </a:schemeClr>
          </a:solidFill>
          <a:ln w="9525" cap="flat" cmpd="sng" algn="ctr">
            <a:solidFill>
              <a:schemeClr val="tx1"/>
            </a:solidFill>
            <a:prstDash val="dash"/>
            <a:round/>
            <a:headEnd type="none" w="med" len="med"/>
            <a:tailEnd type="none" w="med" len="med"/>
          </a:ln>
          <a:effectLst/>
        </p:spPr>
        <p:txBody>
          <a:bodyPr lIns="79200" tIns="39600" rIns="79200" bIns="39600"/>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defTabSz="801688" eaLnBrk="1" hangingPunct="1">
              <a:defRPr/>
            </a:pPr>
            <a:endParaRPr kumimoji="0" lang="zh-CN" altLang="en-US" smtClean="0">
              <a:latin typeface="微软雅黑" pitchFamily="34" charset="-122"/>
              <a:ea typeface="微软雅黑" pitchFamily="34" charset="-122"/>
            </a:endParaRPr>
          </a:p>
        </p:txBody>
      </p:sp>
      <p:sp>
        <p:nvSpPr>
          <p:cNvPr id="26" name="Rectangle 182"/>
          <p:cNvSpPr>
            <a:spLocks noChangeArrowheads="1"/>
          </p:cNvSpPr>
          <p:nvPr/>
        </p:nvSpPr>
        <p:spPr bwMode="auto">
          <a:xfrm>
            <a:off x="274638" y="1125538"/>
            <a:ext cx="8589962" cy="682625"/>
          </a:xfrm>
          <a:prstGeom prst="rect">
            <a:avLst/>
          </a:prstGeom>
          <a:solidFill>
            <a:schemeClr val="bg2">
              <a:lumMod val="90000"/>
            </a:schemeClr>
          </a:solidFill>
          <a:ln w="9525">
            <a:solidFill>
              <a:srgbClr val="000000"/>
            </a:solidFill>
            <a:prstDash val="dash"/>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kumimoji="0" lang="zh-CN" b="1" dirty="0" smtClean="0">
                <a:solidFill>
                  <a:schemeClr val="tx1"/>
                </a:solidFill>
                <a:latin typeface="微软雅黑" pitchFamily="34" charset="-122"/>
                <a:ea typeface="微软雅黑" pitchFamily="34" charset="-122"/>
                <a:cs typeface="Times New Roman" pitchFamily="18" charset="0"/>
              </a:rPr>
              <a:t>基于集成平台的应用系统</a:t>
            </a:r>
            <a:endParaRPr kumimoji="0" lang="zh-CN" sz="1800" dirty="0" smtClean="0">
              <a:solidFill>
                <a:schemeClr val="tx1"/>
              </a:solidFill>
              <a:latin typeface="微软雅黑" pitchFamily="34" charset="-122"/>
              <a:ea typeface="微软雅黑" pitchFamily="34" charset="-122"/>
            </a:endParaRPr>
          </a:p>
        </p:txBody>
      </p:sp>
      <p:sp>
        <p:nvSpPr>
          <p:cNvPr id="27" name="Rectangle 181"/>
          <p:cNvSpPr>
            <a:spLocks noChangeArrowheads="1"/>
          </p:cNvSpPr>
          <p:nvPr/>
        </p:nvSpPr>
        <p:spPr bwMode="auto">
          <a:xfrm>
            <a:off x="274638" y="1852613"/>
            <a:ext cx="8589962" cy="3521075"/>
          </a:xfrm>
          <a:prstGeom prst="rect">
            <a:avLst/>
          </a:prstGeom>
          <a:solidFill>
            <a:schemeClr val="accent1">
              <a:lumMod val="20000"/>
              <a:lumOff val="80000"/>
            </a:schemeClr>
          </a:solidFill>
          <a:ln w="9525">
            <a:solidFill>
              <a:srgbClr val="000000"/>
            </a:solidFill>
            <a:prstDash val="dash"/>
            <a:miter lim="800000"/>
            <a:headEnd/>
            <a:tailEnd/>
          </a:ln>
        </p:spPr>
        <p:txBody>
          <a:bodyPr tIns="3600"/>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kumimoji="0" lang="zh-CN" b="1" dirty="0" smtClean="0">
                <a:solidFill>
                  <a:schemeClr val="tx1"/>
                </a:solidFill>
                <a:latin typeface="微软雅黑" pitchFamily="34" charset="-122"/>
                <a:ea typeface="微软雅黑" pitchFamily="34" charset="-122"/>
                <a:cs typeface="Times New Roman" pitchFamily="18" charset="0"/>
              </a:rPr>
              <a:t>医院信息集成平台</a:t>
            </a:r>
            <a:endParaRPr kumimoji="0" lang="zh-CN" sz="1800" dirty="0" smtClean="0">
              <a:solidFill>
                <a:schemeClr val="tx1"/>
              </a:solidFill>
              <a:latin typeface="微软雅黑" pitchFamily="34" charset="-122"/>
              <a:ea typeface="微软雅黑" pitchFamily="34" charset="-122"/>
            </a:endParaRPr>
          </a:p>
        </p:txBody>
      </p:sp>
      <p:sp>
        <p:nvSpPr>
          <p:cNvPr id="5126" name="AutoShape 179"/>
          <p:cNvSpPr>
            <a:spLocks noChangeArrowheads="1"/>
          </p:cNvSpPr>
          <p:nvPr/>
        </p:nvSpPr>
        <p:spPr bwMode="auto">
          <a:xfrm>
            <a:off x="395288" y="2605088"/>
            <a:ext cx="5149850" cy="1717675"/>
          </a:xfrm>
          <a:prstGeom prst="roundRect">
            <a:avLst>
              <a:gd name="adj" fmla="val 16667"/>
            </a:avLst>
          </a:prstGeom>
          <a:solidFill>
            <a:schemeClr val="bg1"/>
          </a:solidFill>
          <a:ln w="9525">
            <a:solidFill>
              <a:srgbClr val="000000"/>
            </a:solidFill>
            <a:prstDash val="dash"/>
            <a:round/>
            <a:headEnd/>
            <a:tailEnd/>
          </a:ln>
        </p:spPr>
        <p:txBody>
          <a:bodyPr tIns="180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1000" b="1">
                <a:latin typeface="微软雅黑" panose="020B0503020204020204" pitchFamily="34" charset="-122"/>
                <a:ea typeface="微软雅黑" panose="020B0503020204020204" pitchFamily="34" charset="-122"/>
                <a:cs typeface="Times New Roman" panose="02020603050405020304" pitchFamily="18" charset="0"/>
              </a:rPr>
              <a:t>CDR</a:t>
            </a:r>
            <a:r>
              <a:rPr kumimoji="0" lang="zh-CN" altLang="en-US" sz="1000" b="1">
                <a:latin typeface="微软雅黑" panose="020B0503020204020204" pitchFamily="34" charset="-122"/>
                <a:ea typeface="微软雅黑" panose="020B0503020204020204" pitchFamily="34" charset="-122"/>
                <a:cs typeface="Times New Roman" panose="02020603050405020304" pitchFamily="18" charset="0"/>
              </a:rPr>
              <a:t>临床数据存储服务</a:t>
            </a:r>
            <a:endParaRPr kumimoji="0" lang="zh-CN" altLang="en-US" sz="10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 name="AutoShape 178"/>
          <p:cNvSpPr>
            <a:spLocks noChangeArrowheads="1"/>
          </p:cNvSpPr>
          <p:nvPr/>
        </p:nvSpPr>
        <p:spPr bwMode="auto">
          <a:xfrm>
            <a:off x="523875" y="2995613"/>
            <a:ext cx="1025525" cy="338137"/>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31" name="Rectangle 177"/>
          <p:cNvSpPr>
            <a:spLocks noChangeArrowheads="1"/>
          </p:cNvSpPr>
          <p:nvPr/>
        </p:nvSpPr>
        <p:spPr bwMode="auto">
          <a:xfrm>
            <a:off x="762000" y="2928938"/>
            <a:ext cx="787400" cy="398462"/>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sz="900" dirty="0" smtClean="0">
                <a:solidFill>
                  <a:schemeClr val="tx1"/>
                </a:solidFill>
                <a:latin typeface="微软雅黑" pitchFamily="34" charset="-122"/>
                <a:ea typeface="微软雅黑" pitchFamily="34" charset="-122"/>
                <a:cs typeface="Times New Roman" pitchFamily="18" charset="0"/>
              </a:rPr>
              <a:t>患者基本</a:t>
            </a:r>
            <a:endParaRPr kumimoji="0" lang="en-US" altLang="zh-CN" sz="900" dirty="0" smtClean="0">
              <a:solidFill>
                <a:schemeClr val="tx1"/>
              </a:solidFill>
              <a:latin typeface="微软雅黑" pitchFamily="34" charset="-122"/>
              <a:ea typeface="微软雅黑" pitchFamily="34" charset="-122"/>
              <a:cs typeface="Times New Roman" pitchFamily="18" charset="0"/>
            </a:endParaRPr>
          </a:p>
          <a:p>
            <a:pPr eaLnBrk="1" hangingPunct="1">
              <a:defRPr/>
            </a:pPr>
            <a:r>
              <a:rPr kumimoji="0" lang="zh-CN" sz="900" dirty="0" smtClean="0">
                <a:solidFill>
                  <a:schemeClr val="tx1"/>
                </a:solidFill>
                <a:latin typeface="微软雅黑" pitchFamily="34" charset="-122"/>
                <a:ea typeface="微软雅黑" pitchFamily="34" charset="-122"/>
                <a:cs typeface="Times New Roman" pitchFamily="18" charset="0"/>
              </a:rPr>
              <a:t>信息</a:t>
            </a:r>
            <a:endParaRPr kumimoji="0" lang="zh-CN" sz="1800" dirty="0" smtClean="0">
              <a:solidFill>
                <a:schemeClr val="tx1"/>
              </a:solidFill>
              <a:latin typeface="微软雅黑" pitchFamily="34" charset="-122"/>
              <a:ea typeface="微软雅黑" pitchFamily="34" charset="-122"/>
            </a:endParaRPr>
          </a:p>
        </p:txBody>
      </p:sp>
      <p:sp>
        <p:nvSpPr>
          <p:cNvPr id="32" name="AutoShape 176"/>
          <p:cNvSpPr>
            <a:spLocks noChangeArrowheads="1"/>
          </p:cNvSpPr>
          <p:nvPr/>
        </p:nvSpPr>
        <p:spPr bwMode="auto">
          <a:xfrm>
            <a:off x="1838325" y="2954338"/>
            <a:ext cx="936625" cy="338137"/>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33" name="Rectangle 175"/>
          <p:cNvSpPr>
            <a:spLocks noChangeArrowheads="1"/>
          </p:cNvSpPr>
          <p:nvPr/>
        </p:nvSpPr>
        <p:spPr bwMode="auto">
          <a:xfrm>
            <a:off x="2076450" y="2887663"/>
            <a:ext cx="698500" cy="406400"/>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altLang="en-US" sz="900" dirty="0" smtClean="0">
                <a:solidFill>
                  <a:schemeClr val="tx1"/>
                </a:solidFill>
                <a:latin typeface="微软雅黑" pitchFamily="34" charset="-122"/>
                <a:ea typeface="微软雅黑" pitchFamily="34" charset="-122"/>
              </a:rPr>
              <a:t>病历文书</a:t>
            </a:r>
            <a:endParaRPr kumimoji="0" lang="zh-CN" sz="900" dirty="0" smtClean="0">
              <a:solidFill>
                <a:schemeClr val="tx1"/>
              </a:solidFill>
              <a:latin typeface="微软雅黑" pitchFamily="34" charset="-122"/>
              <a:ea typeface="微软雅黑" pitchFamily="34" charset="-122"/>
            </a:endParaRPr>
          </a:p>
        </p:txBody>
      </p:sp>
      <p:sp>
        <p:nvSpPr>
          <p:cNvPr id="34" name="AutoShape 174"/>
          <p:cNvSpPr>
            <a:spLocks noChangeArrowheads="1"/>
          </p:cNvSpPr>
          <p:nvPr/>
        </p:nvSpPr>
        <p:spPr bwMode="auto">
          <a:xfrm>
            <a:off x="3157538" y="2954338"/>
            <a:ext cx="912812" cy="338137"/>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35" name="Rectangle 173"/>
          <p:cNvSpPr>
            <a:spLocks noChangeArrowheads="1"/>
          </p:cNvSpPr>
          <p:nvPr/>
        </p:nvSpPr>
        <p:spPr bwMode="auto">
          <a:xfrm>
            <a:off x="3348038" y="2887663"/>
            <a:ext cx="722312" cy="404812"/>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altLang="en-US" sz="900" dirty="0" smtClean="0">
                <a:solidFill>
                  <a:schemeClr val="tx1"/>
                </a:solidFill>
                <a:latin typeface="微软雅黑" pitchFamily="34" charset="-122"/>
                <a:ea typeface="微软雅黑" pitchFamily="34" charset="-122"/>
              </a:rPr>
              <a:t>医嘱</a:t>
            </a:r>
            <a:endParaRPr kumimoji="0" lang="zh-CN" sz="900" dirty="0" smtClean="0">
              <a:solidFill>
                <a:schemeClr val="tx1"/>
              </a:solidFill>
              <a:latin typeface="微软雅黑" pitchFamily="34" charset="-122"/>
              <a:ea typeface="微软雅黑" pitchFamily="34" charset="-122"/>
            </a:endParaRPr>
          </a:p>
        </p:txBody>
      </p:sp>
      <p:sp>
        <p:nvSpPr>
          <p:cNvPr id="36" name="AutoShape 172"/>
          <p:cNvSpPr>
            <a:spLocks noChangeArrowheads="1"/>
          </p:cNvSpPr>
          <p:nvPr/>
        </p:nvSpPr>
        <p:spPr bwMode="auto">
          <a:xfrm>
            <a:off x="4384675" y="2954338"/>
            <a:ext cx="909638" cy="336550"/>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37" name="Rectangle 171"/>
          <p:cNvSpPr>
            <a:spLocks noChangeArrowheads="1"/>
          </p:cNvSpPr>
          <p:nvPr/>
        </p:nvSpPr>
        <p:spPr bwMode="auto">
          <a:xfrm>
            <a:off x="4584700" y="2878138"/>
            <a:ext cx="709613" cy="406400"/>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lang="zh-CN" altLang="en-US" sz="900" dirty="0" smtClean="0">
                <a:solidFill>
                  <a:schemeClr val="tx1"/>
                </a:solidFill>
                <a:latin typeface="微软雅黑" pitchFamily="34" charset="-122"/>
                <a:ea typeface="微软雅黑" pitchFamily="34" charset="-122"/>
              </a:rPr>
              <a:t>结果</a:t>
            </a:r>
            <a:endParaRPr kumimoji="0" lang="zh-CN" sz="900" dirty="0" smtClean="0">
              <a:solidFill>
                <a:schemeClr val="tx1"/>
              </a:solidFill>
              <a:latin typeface="微软雅黑" pitchFamily="34" charset="-122"/>
              <a:ea typeface="微软雅黑" pitchFamily="34" charset="-122"/>
            </a:endParaRPr>
          </a:p>
        </p:txBody>
      </p:sp>
      <p:sp>
        <p:nvSpPr>
          <p:cNvPr id="38" name="AutoShape 170"/>
          <p:cNvSpPr>
            <a:spLocks noChangeArrowheads="1"/>
          </p:cNvSpPr>
          <p:nvPr/>
        </p:nvSpPr>
        <p:spPr bwMode="auto">
          <a:xfrm>
            <a:off x="539750" y="3530600"/>
            <a:ext cx="1009650" cy="334963"/>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39" name="Rectangle 169"/>
          <p:cNvSpPr>
            <a:spLocks noChangeArrowheads="1"/>
          </p:cNvSpPr>
          <p:nvPr/>
        </p:nvSpPr>
        <p:spPr bwMode="auto">
          <a:xfrm>
            <a:off x="776288" y="3460750"/>
            <a:ext cx="773112" cy="406400"/>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altLang="en-US" sz="900" dirty="0" smtClean="0">
                <a:solidFill>
                  <a:schemeClr val="tx1"/>
                </a:solidFill>
                <a:latin typeface="微软雅黑" pitchFamily="34" charset="-122"/>
                <a:ea typeface="微软雅黑" pitchFamily="34" charset="-122"/>
              </a:rPr>
              <a:t>诊断</a:t>
            </a:r>
            <a:endParaRPr kumimoji="0" lang="zh-CN" sz="900" dirty="0" smtClean="0">
              <a:solidFill>
                <a:schemeClr val="tx1"/>
              </a:solidFill>
              <a:latin typeface="微软雅黑" pitchFamily="34" charset="-122"/>
              <a:ea typeface="微软雅黑" pitchFamily="34" charset="-122"/>
            </a:endParaRPr>
          </a:p>
        </p:txBody>
      </p:sp>
      <p:sp>
        <p:nvSpPr>
          <p:cNvPr id="40" name="AutoShape 168"/>
          <p:cNvSpPr>
            <a:spLocks noChangeArrowheads="1"/>
          </p:cNvSpPr>
          <p:nvPr/>
        </p:nvSpPr>
        <p:spPr bwMode="auto">
          <a:xfrm>
            <a:off x="1838325" y="3498850"/>
            <a:ext cx="838200" cy="347663"/>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41" name="Rectangle 167"/>
          <p:cNvSpPr>
            <a:spLocks noChangeArrowheads="1"/>
          </p:cNvSpPr>
          <p:nvPr/>
        </p:nvSpPr>
        <p:spPr bwMode="auto">
          <a:xfrm>
            <a:off x="2074863" y="3459163"/>
            <a:ext cx="700087" cy="388937"/>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lang="zh-CN" altLang="en-US" sz="900" dirty="0" smtClean="0">
                <a:solidFill>
                  <a:schemeClr val="tx1"/>
                </a:solidFill>
                <a:latin typeface="微软雅黑" pitchFamily="34" charset="-122"/>
                <a:ea typeface="微软雅黑" pitchFamily="34" charset="-122"/>
              </a:rPr>
              <a:t>处方</a:t>
            </a:r>
            <a:r>
              <a:rPr lang="en-US" altLang="zh-CN" sz="900" dirty="0" smtClean="0">
                <a:solidFill>
                  <a:schemeClr val="tx1"/>
                </a:solidFill>
                <a:latin typeface="微软雅黑" pitchFamily="34" charset="-122"/>
                <a:ea typeface="微软雅黑" pitchFamily="34" charset="-122"/>
              </a:rPr>
              <a:t>/</a:t>
            </a:r>
            <a:r>
              <a:rPr lang="zh-CN" altLang="en-US" sz="900" dirty="0" smtClean="0">
                <a:solidFill>
                  <a:schemeClr val="tx1"/>
                </a:solidFill>
                <a:latin typeface="微软雅黑" pitchFamily="34" charset="-122"/>
                <a:ea typeface="微软雅黑" pitchFamily="34" charset="-122"/>
              </a:rPr>
              <a:t>药物</a:t>
            </a:r>
            <a:endParaRPr kumimoji="0" lang="zh-CN" sz="900" dirty="0" smtClean="0">
              <a:solidFill>
                <a:schemeClr val="tx1"/>
              </a:solidFill>
              <a:latin typeface="微软雅黑" pitchFamily="34" charset="-122"/>
              <a:ea typeface="微软雅黑" pitchFamily="34" charset="-122"/>
            </a:endParaRPr>
          </a:p>
        </p:txBody>
      </p:sp>
      <p:sp>
        <p:nvSpPr>
          <p:cNvPr id="42" name="AutoShape 166"/>
          <p:cNvSpPr>
            <a:spLocks noChangeArrowheads="1"/>
          </p:cNvSpPr>
          <p:nvPr/>
        </p:nvSpPr>
        <p:spPr bwMode="auto">
          <a:xfrm>
            <a:off x="3133725" y="3498850"/>
            <a:ext cx="936625" cy="347663"/>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43" name="Rectangle 165"/>
          <p:cNvSpPr>
            <a:spLocks noChangeArrowheads="1"/>
          </p:cNvSpPr>
          <p:nvPr/>
        </p:nvSpPr>
        <p:spPr bwMode="auto">
          <a:xfrm>
            <a:off x="3371850" y="3459163"/>
            <a:ext cx="698500" cy="388937"/>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altLang="en-US" sz="900" dirty="0" smtClean="0">
                <a:solidFill>
                  <a:schemeClr val="tx1"/>
                </a:solidFill>
                <a:latin typeface="微软雅黑" pitchFamily="34" charset="-122"/>
                <a:ea typeface="微软雅黑" pitchFamily="34" charset="-122"/>
              </a:rPr>
              <a:t>机构信息</a:t>
            </a:r>
            <a:endParaRPr kumimoji="0" lang="zh-CN" sz="900" dirty="0" smtClean="0">
              <a:solidFill>
                <a:schemeClr val="tx1"/>
              </a:solidFill>
              <a:latin typeface="微软雅黑" pitchFamily="34" charset="-122"/>
              <a:ea typeface="微软雅黑" pitchFamily="34" charset="-122"/>
            </a:endParaRPr>
          </a:p>
        </p:txBody>
      </p:sp>
      <p:sp>
        <p:nvSpPr>
          <p:cNvPr id="44" name="AutoShape 164"/>
          <p:cNvSpPr>
            <a:spLocks noChangeArrowheads="1"/>
          </p:cNvSpPr>
          <p:nvPr/>
        </p:nvSpPr>
        <p:spPr bwMode="auto">
          <a:xfrm>
            <a:off x="4371975" y="3498850"/>
            <a:ext cx="922338" cy="347663"/>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45" name="Rectangle 163"/>
          <p:cNvSpPr>
            <a:spLocks noChangeArrowheads="1"/>
          </p:cNvSpPr>
          <p:nvPr/>
        </p:nvSpPr>
        <p:spPr bwMode="auto">
          <a:xfrm>
            <a:off x="4610100" y="3459163"/>
            <a:ext cx="684213" cy="388937"/>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altLang="en-US" sz="900" dirty="0" smtClean="0">
                <a:solidFill>
                  <a:schemeClr val="tx1"/>
                </a:solidFill>
                <a:latin typeface="微软雅黑" pitchFamily="34" charset="-122"/>
                <a:ea typeface="微软雅黑" pitchFamily="34" charset="-122"/>
              </a:rPr>
              <a:t>费用信息</a:t>
            </a:r>
            <a:endParaRPr kumimoji="0" lang="zh-CN" sz="900" dirty="0" smtClean="0">
              <a:solidFill>
                <a:schemeClr val="tx1"/>
              </a:solidFill>
              <a:latin typeface="微软雅黑" pitchFamily="34" charset="-122"/>
              <a:ea typeface="微软雅黑" pitchFamily="34" charset="-122"/>
            </a:endParaRPr>
          </a:p>
        </p:txBody>
      </p:sp>
      <p:sp>
        <p:nvSpPr>
          <p:cNvPr id="46" name="AutoShape 158"/>
          <p:cNvSpPr>
            <a:spLocks noChangeArrowheads="1"/>
          </p:cNvSpPr>
          <p:nvPr/>
        </p:nvSpPr>
        <p:spPr bwMode="auto">
          <a:xfrm>
            <a:off x="582613" y="2105025"/>
            <a:ext cx="1042987" cy="393700"/>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kumimoji="0" lang="zh-CN" sz="900" smtClean="0">
                <a:solidFill>
                  <a:schemeClr val="tx1"/>
                </a:solidFill>
                <a:latin typeface="微软雅黑" pitchFamily="34" charset="-122"/>
                <a:ea typeface="微软雅黑" pitchFamily="34" charset="-122"/>
                <a:cs typeface="Times New Roman" pitchFamily="18" charset="0"/>
              </a:rPr>
              <a:t>临床数据存储库</a:t>
            </a:r>
            <a:endParaRPr kumimoji="0" lang="zh-CN" sz="1800" smtClean="0">
              <a:solidFill>
                <a:schemeClr val="tx1"/>
              </a:solidFill>
              <a:latin typeface="微软雅黑" pitchFamily="34" charset="-122"/>
              <a:ea typeface="微软雅黑" pitchFamily="34" charset="-122"/>
            </a:endParaRPr>
          </a:p>
        </p:txBody>
      </p:sp>
      <p:sp>
        <p:nvSpPr>
          <p:cNvPr id="47" name="AutoShape 157"/>
          <p:cNvSpPr>
            <a:spLocks noChangeArrowheads="1"/>
          </p:cNvSpPr>
          <p:nvPr/>
        </p:nvSpPr>
        <p:spPr bwMode="auto">
          <a:xfrm>
            <a:off x="2152650" y="2105025"/>
            <a:ext cx="1042988" cy="393700"/>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kumimoji="0" lang="zh-CN" sz="900" smtClean="0">
                <a:solidFill>
                  <a:schemeClr val="tx1"/>
                </a:solidFill>
                <a:latin typeface="微软雅黑" pitchFamily="34" charset="-122"/>
                <a:ea typeface="微软雅黑" pitchFamily="34" charset="-122"/>
                <a:cs typeface="Times New Roman" pitchFamily="18" charset="0"/>
              </a:rPr>
              <a:t>科研数据存储库</a:t>
            </a:r>
            <a:endParaRPr kumimoji="0" lang="zh-CN" sz="1800" smtClean="0">
              <a:solidFill>
                <a:schemeClr val="tx1"/>
              </a:solidFill>
              <a:latin typeface="微软雅黑" pitchFamily="34" charset="-122"/>
              <a:ea typeface="微软雅黑" pitchFamily="34" charset="-122"/>
            </a:endParaRPr>
          </a:p>
        </p:txBody>
      </p:sp>
      <p:sp>
        <p:nvSpPr>
          <p:cNvPr id="48" name="AutoShape 156"/>
          <p:cNvSpPr>
            <a:spLocks noChangeArrowheads="1"/>
          </p:cNvSpPr>
          <p:nvPr/>
        </p:nvSpPr>
        <p:spPr bwMode="auto">
          <a:xfrm>
            <a:off x="3705225" y="2105025"/>
            <a:ext cx="1084263" cy="393700"/>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kumimoji="0" lang="zh-CN" sz="900" dirty="0" smtClean="0">
                <a:solidFill>
                  <a:schemeClr val="tx1"/>
                </a:solidFill>
                <a:latin typeface="微软雅黑" pitchFamily="34" charset="-122"/>
                <a:ea typeface="微软雅黑" pitchFamily="34" charset="-122"/>
                <a:cs typeface="Times New Roman" pitchFamily="18" charset="0"/>
              </a:rPr>
              <a:t>临床知识库</a:t>
            </a:r>
            <a:endParaRPr kumimoji="0" lang="zh-CN" sz="1800" dirty="0" smtClean="0">
              <a:solidFill>
                <a:schemeClr val="tx1"/>
              </a:solidFill>
              <a:latin typeface="微软雅黑" pitchFamily="34" charset="-122"/>
              <a:ea typeface="微软雅黑" pitchFamily="34" charset="-122"/>
            </a:endParaRPr>
          </a:p>
        </p:txBody>
      </p:sp>
      <p:sp>
        <p:nvSpPr>
          <p:cNvPr id="5146" name="AutoShape 142"/>
          <p:cNvSpPr>
            <a:spLocks noChangeArrowheads="1"/>
          </p:cNvSpPr>
          <p:nvPr/>
        </p:nvSpPr>
        <p:spPr bwMode="auto">
          <a:xfrm>
            <a:off x="5624513" y="2060575"/>
            <a:ext cx="936625" cy="2181225"/>
          </a:xfrm>
          <a:prstGeom prst="roundRect">
            <a:avLst>
              <a:gd name="adj" fmla="val 16667"/>
            </a:avLst>
          </a:prstGeom>
          <a:solidFill>
            <a:schemeClr val="bg1"/>
          </a:solidFill>
          <a:ln w="9525">
            <a:solidFill>
              <a:srgbClr val="000000"/>
            </a:solidFill>
            <a:prstDash val="dash"/>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zh-CN" sz="1000" b="1">
                <a:latin typeface="微软雅黑" panose="020B0503020204020204" pitchFamily="34" charset="-122"/>
                <a:ea typeface="微软雅黑" panose="020B0503020204020204" pitchFamily="34" charset="-122"/>
                <a:cs typeface="Times New Roman" panose="02020603050405020304" pitchFamily="18" charset="0"/>
              </a:rPr>
              <a:t>规则管理</a:t>
            </a:r>
            <a:endParaRPr kumimoji="0" lang="zh-CN" altLang="zh-CN" sz="800">
              <a:latin typeface="微软雅黑" panose="020B0503020204020204" pitchFamily="34" charset="-122"/>
              <a:ea typeface="微软雅黑" panose="020B0503020204020204" pitchFamily="34" charset="-122"/>
              <a:cs typeface="Times New Roman" panose="02020603050405020304" pitchFamily="18" charset="0"/>
            </a:endParaRPr>
          </a:p>
          <a:p>
            <a:pPr>
              <a:spcBef>
                <a:spcPct val="0"/>
              </a:spcBef>
              <a:buFontTx/>
              <a:buNone/>
            </a:pPr>
            <a:r>
              <a:rPr kumimoji="0" lang="zh-CN" altLang="zh-CN" sz="1000" b="1">
                <a:latin typeface="微软雅黑" panose="020B0503020204020204" pitchFamily="34" charset="-122"/>
                <a:ea typeface="微软雅黑" panose="020B0503020204020204" pitchFamily="34" charset="-122"/>
                <a:cs typeface="Times New Roman" panose="02020603050405020304" pitchFamily="18" charset="0"/>
              </a:rPr>
              <a:t>服务</a:t>
            </a:r>
            <a:endParaRPr kumimoji="0" lang="zh-CN" altLang="zh-CN" sz="18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3" name="AutoShape 141"/>
          <p:cNvSpPr>
            <a:spLocks noChangeArrowheads="1"/>
          </p:cNvSpPr>
          <p:nvPr/>
        </p:nvSpPr>
        <p:spPr bwMode="auto">
          <a:xfrm>
            <a:off x="5624513" y="2603500"/>
            <a:ext cx="822325" cy="387350"/>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64" name="Rectangle 140"/>
          <p:cNvSpPr>
            <a:spLocks noChangeArrowheads="1"/>
          </p:cNvSpPr>
          <p:nvPr/>
        </p:nvSpPr>
        <p:spPr bwMode="auto">
          <a:xfrm>
            <a:off x="5799138" y="2601913"/>
            <a:ext cx="719137" cy="388937"/>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sz="900" dirty="0" smtClean="0">
                <a:solidFill>
                  <a:schemeClr val="tx1"/>
                </a:solidFill>
                <a:latin typeface="微软雅黑" pitchFamily="34" charset="-122"/>
                <a:ea typeface="微软雅黑" pitchFamily="34" charset="-122"/>
                <a:cs typeface="Times New Roman" pitchFamily="18" charset="0"/>
              </a:rPr>
              <a:t>规则</a:t>
            </a:r>
            <a:endParaRPr kumimoji="0" lang="en-US" altLang="zh-CN" sz="900" dirty="0" smtClean="0">
              <a:solidFill>
                <a:schemeClr val="tx1"/>
              </a:solidFill>
              <a:latin typeface="微软雅黑" pitchFamily="34" charset="-122"/>
              <a:ea typeface="微软雅黑" pitchFamily="34" charset="-122"/>
              <a:cs typeface="Times New Roman" pitchFamily="18" charset="0"/>
            </a:endParaRPr>
          </a:p>
          <a:p>
            <a:pPr eaLnBrk="1" hangingPunct="1">
              <a:defRPr/>
            </a:pPr>
            <a:r>
              <a:rPr kumimoji="0" lang="zh-CN" sz="900" dirty="0" smtClean="0">
                <a:solidFill>
                  <a:schemeClr val="tx1"/>
                </a:solidFill>
                <a:latin typeface="微软雅黑" pitchFamily="34" charset="-122"/>
                <a:ea typeface="微软雅黑" pitchFamily="34" charset="-122"/>
                <a:cs typeface="Times New Roman" pitchFamily="18" charset="0"/>
              </a:rPr>
              <a:t>创建</a:t>
            </a:r>
            <a:endParaRPr kumimoji="0" lang="zh-CN" sz="1800" dirty="0" smtClean="0">
              <a:solidFill>
                <a:schemeClr val="tx1"/>
              </a:solidFill>
              <a:latin typeface="微软雅黑" pitchFamily="34" charset="-122"/>
              <a:ea typeface="微软雅黑" pitchFamily="34" charset="-122"/>
            </a:endParaRPr>
          </a:p>
        </p:txBody>
      </p:sp>
      <p:sp>
        <p:nvSpPr>
          <p:cNvPr id="65" name="AutoShape 139"/>
          <p:cNvSpPr>
            <a:spLocks noChangeArrowheads="1"/>
          </p:cNvSpPr>
          <p:nvPr/>
        </p:nvSpPr>
        <p:spPr bwMode="auto">
          <a:xfrm>
            <a:off x="5624513" y="3070225"/>
            <a:ext cx="838200" cy="388938"/>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66" name="Rectangle 138"/>
          <p:cNvSpPr>
            <a:spLocks noChangeArrowheads="1"/>
          </p:cNvSpPr>
          <p:nvPr/>
        </p:nvSpPr>
        <p:spPr bwMode="auto">
          <a:xfrm>
            <a:off x="5799138" y="3070225"/>
            <a:ext cx="719137" cy="388938"/>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sz="900" dirty="0" smtClean="0">
                <a:solidFill>
                  <a:schemeClr val="tx1"/>
                </a:solidFill>
                <a:latin typeface="微软雅黑" pitchFamily="34" charset="-122"/>
                <a:ea typeface="微软雅黑" pitchFamily="34" charset="-122"/>
                <a:cs typeface="Times New Roman" pitchFamily="18" charset="0"/>
              </a:rPr>
              <a:t>规则</a:t>
            </a:r>
            <a:endParaRPr kumimoji="0" lang="en-US" altLang="zh-CN" sz="900" dirty="0" smtClean="0">
              <a:solidFill>
                <a:schemeClr val="tx1"/>
              </a:solidFill>
              <a:latin typeface="微软雅黑" pitchFamily="34" charset="-122"/>
              <a:ea typeface="微软雅黑" pitchFamily="34" charset="-122"/>
              <a:cs typeface="Times New Roman" pitchFamily="18" charset="0"/>
            </a:endParaRPr>
          </a:p>
          <a:p>
            <a:pPr eaLnBrk="1" hangingPunct="1">
              <a:defRPr/>
            </a:pPr>
            <a:r>
              <a:rPr kumimoji="0" lang="zh-CN" sz="900" dirty="0" smtClean="0">
                <a:solidFill>
                  <a:schemeClr val="tx1"/>
                </a:solidFill>
                <a:latin typeface="微软雅黑" pitchFamily="34" charset="-122"/>
                <a:ea typeface="微软雅黑" pitchFamily="34" charset="-122"/>
                <a:cs typeface="Times New Roman" pitchFamily="18" charset="0"/>
              </a:rPr>
              <a:t>访问</a:t>
            </a:r>
            <a:endParaRPr kumimoji="0" lang="zh-CN" sz="1800" dirty="0" smtClean="0">
              <a:solidFill>
                <a:schemeClr val="tx1"/>
              </a:solidFill>
              <a:latin typeface="微软雅黑" pitchFamily="34" charset="-122"/>
              <a:ea typeface="微软雅黑" pitchFamily="34" charset="-122"/>
            </a:endParaRPr>
          </a:p>
        </p:txBody>
      </p:sp>
      <p:sp>
        <p:nvSpPr>
          <p:cNvPr id="5151" name="AutoShape 131"/>
          <p:cNvSpPr>
            <a:spLocks noChangeArrowheads="1"/>
          </p:cNvSpPr>
          <p:nvPr/>
        </p:nvSpPr>
        <p:spPr bwMode="auto">
          <a:xfrm>
            <a:off x="5862638" y="4175125"/>
            <a:ext cx="390525" cy="336550"/>
          </a:xfrm>
          <a:prstGeom prst="upDownArrow">
            <a:avLst>
              <a:gd name="adj1" fmla="val 50000"/>
              <a:gd name="adj2" fmla="val 22176"/>
            </a:avLst>
          </a:prstGeom>
          <a:solidFill>
            <a:schemeClr val="bg1"/>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152" name="AutoShape 130"/>
          <p:cNvSpPr>
            <a:spLocks noChangeArrowheads="1"/>
          </p:cNvSpPr>
          <p:nvPr/>
        </p:nvSpPr>
        <p:spPr bwMode="auto">
          <a:xfrm>
            <a:off x="830263" y="2459038"/>
            <a:ext cx="390525" cy="207962"/>
          </a:xfrm>
          <a:prstGeom prst="upDownArrow">
            <a:avLst>
              <a:gd name="adj1" fmla="val 50000"/>
              <a:gd name="adj2" fmla="val 22176"/>
            </a:avLst>
          </a:prstGeom>
          <a:solidFill>
            <a:schemeClr val="bg1"/>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153" name="AutoShape 129"/>
          <p:cNvSpPr>
            <a:spLocks noChangeArrowheads="1"/>
          </p:cNvSpPr>
          <p:nvPr/>
        </p:nvSpPr>
        <p:spPr bwMode="auto">
          <a:xfrm rot="5400000">
            <a:off x="1716882" y="2086769"/>
            <a:ext cx="304800" cy="433387"/>
          </a:xfrm>
          <a:prstGeom prst="upDownArrow">
            <a:avLst>
              <a:gd name="adj1" fmla="val 50000"/>
              <a:gd name="adj2" fmla="val 22158"/>
            </a:avLst>
          </a:prstGeom>
          <a:solidFill>
            <a:schemeClr val="bg1"/>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154" name="AutoShape 128"/>
          <p:cNvSpPr>
            <a:spLocks noChangeArrowheads="1"/>
          </p:cNvSpPr>
          <p:nvPr/>
        </p:nvSpPr>
        <p:spPr bwMode="auto">
          <a:xfrm rot="5400000">
            <a:off x="3304382" y="2070894"/>
            <a:ext cx="304800" cy="433387"/>
          </a:xfrm>
          <a:prstGeom prst="upDownArrow">
            <a:avLst>
              <a:gd name="adj1" fmla="val 50000"/>
              <a:gd name="adj2" fmla="val 22158"/>
            </a:avLst>
          </a:prstGeom>
          <a:solidFill>
            <a:schemeClr val="bg1"/>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155" name="AutoShape 127"/>
          <p:cNvSpPr>
            <a:spLocks noChangeArrowheads="1"/>
          </p:cNvSpPr>
          <p:nvPr/>
        </p:nvSpPr>
        <p:spPr bwMode="auto">
          <a:xfrm rot="5400000">
            <a:off x="5051425" y="1838325"/>
            <a:ext cx="304800" cy="901700"/>
          </a:xfrm>
          <a:prstGeom prst="upDownArrow">
            <a:avLst>
              <a:gd name="adj1" fmla="val 50000"/>
              <a:gd name="adj2" fmla="val 46101"/>
            </a:avLst>
          </a:prstGeom>
          <a:solidFill>
            <a:schemeClr val="bg1"/>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74" name="AutoShape 126"/>
          <p:cNvSpPr>
            <a:spLocks noChangeArrowheads="1"/>
          </p:cNvSpPr>
          <p:nvPr/>
        </p:nvSpPr>
        <p:spPr bwMode="auto">
          <a:xfrm>
            <a:off x="360363" y="5695950"/>
            <a:ext cx="1116012" cy="396875"/>
          </a:xfrm>
          <a:prstGeom prst="roundRect">
            <a:avLst>
              <a:gd name="adj" fmla="val 16667"/>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prstDash val="solid"/>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kumimoji="0" lang="en-US" altLang="zh-CN" sz="1600" dirty="0" smtClean="0">
                <a:solidFill>
                  <a:schemeClr val="tx1"/>
                </a:solidFill>
                <a:latin typeface="微软雅黑" pitchFamily="34" charset="-122"/>
                <a:ea typeface="微软雅黑" pitchFamily="34" charset="-122"/>
              </a:rPr>
              <a:t>HIS</a:t>
            </a:r>
            <a:endParaRPr kumimoji="0" lang="zh-CN" sz="1600" dirty="0" smtClean="0">
              <a:solidFill>
                <a:schemeClr val="tx1"/>
              </a:solidFill>
              <a:latin typeface="微软雅黑" pitchFamily="34" charset="-122"/>
              <a:ea typeface="微软雅黑" pitchFamily="34" charset="-122"/>
            </a:endParaRPr>
          </a:p>
        </p:txBody>
      </p:sp>
      <p:sp>
        <p:nvSpPr>
          <p:cNvPr id="5157" name="AutoShape 123"/>
          <p:cNvSpPr>
            <a:spLocks noChangeArrowheads="1"/>
          </p:cNvSpPr>
          <p:nvPr/>
        </p:nvSpPr>
        <p:spPr bwMode="auto">
          <a:xfrm>
            <a:off x="1227138" y="5300663"/>
            <a:ext cx="484187" cy="292100"/>
          </a:xfrm>
          <a:prstGeom prst="upDownArrow">
            <a:avLst>
              <a:gd name="adj1" fmla="val 50000"/>
              <a:gd name="adj2" fmla="val 20000"/>
            </a:avLst>
          </a:prstGeom>
          <a:solidFill>
            <a:schemeClr val="bg1"/>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158" name="AutoShape 122"/>
          <p:cNvSpPr>
            <a:spLocks noChangeArrowheads="1"/>
          </p:cNvSpPr>
          <p:nvPr/>
        </p:nvSpPr>
        <p:spPr bwMode="auto">
          <a:xfrm>
            <a:off x="4349750" y="5300663"/>
            <a:ext cx="485775" cy="292100"/>
          </a:xfrm>
          <a:prstGeom prst="upDownArrow">
            <a:avLst>
              <a:gd name="adj1" fmla="val 50000"/>
              <a:gd name="adj2" fmla="val 20000"/>
            </a:avLst>
          </a:prstGeom>
          <a:solidFill>
            <a:schemeClr val="bg1"/>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159" name="AutoShape 121"/>
          <p:cNvSpPr>
            <a:spLocks noChangeArrowheads="1"/>
          </p:cNvSpPr>
          <p:nvPr/>
        </p:nvSpPr>
        <p:spPr bwMode="auto">
          <a:xfrm>
            <a:off x="6870700" y="5300663"/>
            <a:ext cx="484188" cy="292100"/>
          </a:xfrm>
          <a:prstGeom prst="upDownArrow">
            <a:avLst>
              <a:gd name="adj1" fmla="val 50000"/>
              <a:gd name="adj2" fmla="val 20000"/>
            </a:avLst>
          </a:prstGeom>
          <a:solidFill>
            <a:schemeClr val="bg1"/>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84" name="Rectangle 116"/>
          <p:cNvSpPr>
            <a:spLocks noChangeArrowheads="1"/>
          </p:cNvSpPr>
          <p:nvPr/>
        </p:nvSpPr>
        <p:spPr bwMode="auto">
          <a:xfrm>
            <a:off x="342900" y="1412875"/>
            <a:ext cx="2117725" cy="300038"/>
          </a:xfrm>
          <a:prstGeom prst="rect">
            <a:avLst/>
          </a:prstGeom>
          <a:gradFill flip="none" rotWithShape="1">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tileRect/>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kumimoji="0" lang="zh-CN" sz="1000" dirty="0" smtClean="0">
                <a:solidFill>
                  <a:schemeClr val="tx1"/>
                </a:solidFill>
                <a:latin typeface="微软雅黑" pitchFamily="34" charset="-122"/>
                <a:ea typeface="微软雅黑" pitchFamily="34" charset="-122"/>
                <a:cs typeface="Times New Roman" pitchFamily="18" charset="0"/>
              </a:rPr>
              <a:t>临床数据中心管理系统</a:t>
            </a:r>
            <a:r>
              <a:rPr kumimoji="0" lang="en-US" altLang="zh-CN" sz="1000" dirty="0" smtClean="0">
                <a:solidFill>
                  <a:schemeClr val="tx1"/>
                </a:solidFill>
                <a:latin typeface="微软雅黑" pitchFamily="34" charset="-122"/>
                <a:ea typeface="微软雅黑" pitchFamily="34" charset="-122"/>
                <a:cs typeface="Times New Roman" pitchFamily="18" charset="0"/>
              </a:rPr>
              <a:t>(</a:t>
            </a:r>
            <a:r>
              <a:rPr kumimoji="0" lang="zh-CN" altLang="en-US" sz="1000" dirty="0" smtClean="0">
                <a:solidFill>
                  <a:schemeClr val="tx1"/>
                </a:solidFill>
                <a:latin typeface="微软雅黑" pitchFamily="34" charset="-122"/>
                <a:ea typeface="微软雅黑" pitchFamily="34" charset="-122"/>
                <a:cs typeface="Times New Roman" pitchFamily="18" charset="0"/>
              </a:rPr>
              <a:t>集成视图</a:t>
            </a:r>
            <a:r>
              <a:rPr kumimoji="0" lang="en-US" altLang="zh-CN" sz="1000" dirty="0" smtClean="0">
                <a:solidFill>
                  <a:schemeClr val="tx1"/>
                </a:solidFill>
                <a:latin typeface="微软雅黑" pitchFamily="34" charset="-122"/>
                <a:ea typeface="微软雅黑" pitchFamily="34" charset="-122"/>
                <a:cs typeface="Times New Roman" pitchFamily="18" charset="0"/>
              </a:rPr>
              <a:t>)</a:t>
            </a:r>
            <a:endParaRPr kumimoji="0" lang="en-US" altLang="zh-CN" sz="1800" dirty="0" smtClean="0">
              <a:solidFill>
                <a:schemeClr val="tx1"/>
              </a:solidFill>
              <a:latin typeface="微软雅黑" pitchFamily="34" charset="-122"/>
              <a:ea typeface="微软雅黑" pitchFamily="34" charset="-122"/>
            </a:endParaRPr>
          </a:p>
        </p:txBody>
      </p:sp>
      <p:sp>
        <p:nvSpPr>
          <p:cNvPr id="85" name="Rectangle 115"/>
          <p:cNvSpPr>
            <a:spLocks noChangeArrowheads="1"/>
          </p:cNvSpPr>
          <p:nvPr/>
        </p:nvSpPr>
        <p:spPr bwMode="auto">
          <a:xfrm>
            <a:off x="2776538" y="1412875"/>
            <a:ext cx="1484312" cy="300038"/>
          </a:xfrm>
          <a:prstGeom prst="rect">
            <a:avLst/>
          </a:prstGeom>
          <a:gradFill flip="none" rotWithShape="1">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tileRect/>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kumimoji="0" lang="zh-CN" sz="1000" dirty="0" smtClean="0">
                <a:solidFill>
                  <a:schemeClr val="tx1"/>
                </a:solidFill>
                <a:latin typeface="微软雅黑" pitchFamily="34" charset="-122"/>
                <a:ea typeface="微软雅黑" pitchFamily="34" charset="-122"/>
                <a:cs typeface="Times New Roman" pitchFamily="18" charset="0"/>
              </a:rPr>
              <a:t>临床辅助决策支持</a:t>
            </a:r>
            <a:endParaRPr kumimoji="0" lang="zh-CN" sz="1800" dirty="0" smtClean="0">
              <a:solidFill>
                <a:schemeClr val="tx1"/>
              </a:solidFill>
              <a:latin typeface="微软雅黑" pitchFamily="34" charset="-122"/>
              <a:ea typeface="微软雅黑" pitchFamily="34" charset="-122"/>
            </a:endParaRPr>
          </a:p>
        </p:txBody>
      </p:sp>
      <p:sp>
        <p:nvSpPr>
          <p:cNvPr id="5162" name="AutoShape 123"/>
          <p:cNvSpPr>
            <a:spLocks noChangeArrowheads="1"/>
          </p:cNvSpPr>
          <p:nvPr/>
        </p:nvSpPr>
        <p:spPr bwMode="auto">
          <a:xfrm>
            <a:off x="1092200" y="1700213"/>
            <a:ext cx="484188" cy="215900"/>
          </a:xfrm>
          <a:prstGeom prst="upDownArrow">
            <a:avLst>
              <a:gd name="adj1" fmla="val 50000"/>
              <a:gd name="adj2" fmla="val 20000"/>
            </a:avLst>
          </a:prstGeom>
          <a:solidFill>
            <a:schemeClr val="bg1"/>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163" name="AutoShape 123"/>
          <p:cNvSpPr>
            <a:spLocks noChangeArrowheads="1"/>
          </p:cNvSpPr>
          <p:nvPr/>
        </p:nvSpPr>
        <p:spPr bwMode="auto">
          <a:xfrm>
            <a:off x="3252788" y="1700213"/>
            <a:ext cx="484187" cy="292100"/>
          </a:xfrm>
          <a:prstGeom prst="upDownArrow">
            <a:avLst>
              <a:gd name="adj1" fmla="val 50000"/>
              <a:gd name="adj2" fmla="val 20000"/>
            </a:avLst>
          </a:prstGeom>
          <a:solidFill>
            <a:schemeClr val="bg1"/>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88" name="AutoShape 139"/>
          <p:cNvSpPr>
            <a:spLocks noChangeArrowheads="1"/>
          </p:cNvSpPr>
          <p:nvPr/>
        </p:nvSpPr>
        <p:spPr bwMode="auto">
          <a:xfrm>
            <a:off x="5632450" y="3532188"/>
            <a:ext cx="838200" cy="387350"/>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89" name="Rectangle 138"/>
          <p:cNvSpPr>
            <a:spLocks noChangeArrowheads="1"/>
          </p:cNvSpPr>
          <p:nvPr/>
        </p:nvSpPr>
        <p:spPr bwMode="auto">
          <a:xfrm>
            <a:off x="5799138" y="3530600"/>
            <a:ext cx="719137" cy="388938"/>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sz="900" dirty="0" smtClean="0">
                <a:solidFill>
                  <a:schemeClr val="tx1"/>
                </a:solidFill>
                <a:latin typeface="微软雅黑" pitchFamily="34" charset="-122"/>
                <a:ea typeface="微软雅黑" pitchFamily="34" charset="-122"/>
                <a:cs typeface="Times New Roman" pitchFamily="18" charset="0"/>
              </a:rPr>
              <a:t>规则</a:t>
            </a:r>
            <a:endParaRPr kumimoji="0" lang="en-US" altLang="zh-CN" sz="900" dirty="0" smtClean="0">
              <a:solidFill>
                <a:schemeClr val="tx1"/>
              </a:solidFill>
              <a:latin typeface="微软雅黑" pitchFamily="34" charset="-122"/>
              <a:ea typeface="微软雅黑" pitchFamily="34" charset="-122"/>
              <a:cs typeface="Times New Roman" pitchFamily="18" charset="0"/>
            </a:endParaRPr>
          </a:p>
          <a:p>
            <a:pPr eaLnBrk="1" hangingPunct="1">
              <a:defRPr/>
            </a:pPr>
            <a:r>
              <a:rPr kumimoji="0" lang="zh-CN" altLang="en-US" sz="900" dirty="0" smtClean="0">
                <a:solidFill>
                  <a:schemeClr val="tx1"/>
                </a:solidFill>
                <a:latin typeface="微软雅黑" pitchFamily="34" charset="-122"/>
                <a:ea typeface="微软雅黑" pitchFamily="34" charset="-122"/>
                <a:cs typeface="Times New Roman" pitchFamily="18" charset="0"/>
              </a:rPr>
              <a:t>发布</a:t>
            </a:r>
            <a:endParaRPr kumimoji="0" lang="zh-CN" sz="1800" dirty="0" smtClean="0">
              <a:solidFill>
                <a:schemeClr val="tx1"/>
              </a:solidFill>
              <a:latin typeface="微软雅黑" pitchFamily="34" charset="-122"/>
              <a:ea typeface="微软雅黑" pitchFamily="34" charset="-122"/>
            </a:endParaRPr>
          </a:p>
        </p:txBody>
      </p:sp>
      <p:sp>
        <p:nvSpPr>
          <p:cNvPr id="90" name="Rectangle 115"/>
          <p:cNvSpPr>
            <a:spLocks noChangeArrowheads="1"/>
          </p:cNvSpPr>
          <p:nvPr/>
        </p:nvSpPr>
        <p:spPr bwMode="auto">
          <a:xfrm>
            <a:off x="7451725" y="1341438"/>
            <a:ext cx="1368425" cy="298450"/>
          </a:xfrm>
          <a:prstGeom prst="rect">
            <a:avLst/>
          </a:prstGeom>
          <a:gradFill flip="none" rotWithShape="1">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tileRect/>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kumimoji="0" lang="zh-CN" altLang="en-US" sz="1000" dirty="0" smtClean="0">
                <a:solidFill>
                  <a:schemeClr val="tx1"/>
                </a:solidFill>
                <a:latin typeface="微软雅黑" pitchFamily="34" charset="-122"/>
                <a:ea typeface="微软雅黑" pitchFamily="34" charset="-122"/>
                <a:cs typeface="Times New Roman" pitchFamily="18" charset="0"/>
              </a:rPr>
              <a:t>患者主索引管理</a:t>
            </a:r>
            <a:r>
              <a:rPr kumimoji="0" lang="zh-CN" sz="1000" dirty="0" smtClean="0">
                <a:solidFill>
                  <a:schemeClr val="tx1"/>
                </a:solidFill>
                <a:latin typeface="微软雅黑" pitchFamily="34" charset="-122"/>
                <a:ea typeface="微软雅黑" pitchFamily="34" charset="-122"/>
                <a:cs typeface="Times New Roman" pitchFamily="18" charset="0"/>
              </a:rPr>
              <a:t>系统</a:t>
            </a:r>
            <a:endParaRPr kumimoji="0" lang="zh-CN" sz="1800" dirty="0" smtClean="0">
              <a:solidFill>
                <a:schemeClr val="tx1"/>
              </a:solidFill>
              <a:latin typeface="微软雅黑" pitchFamily="34" charset="-122"/>
              <a:ea typeface="微软雅黑" pitchFamily="34" charset="-122"/>
            </a:endParaRPr>
          </a:p>
        </p:txBody>
      </p:sp>
      <p:sp>
        <p:nvSpPr>
          <p:cNvPr id="91" name="Rectangle 115"/>
          <p:cNvSpPr>
            <a:spLocks noChangeArrowheads="1"/>
          </p:cNvSpPr>
          <p:nvPr/>
        </p:nvSpPr>
        <p:spPr bwMode="auto">
          <a:xfrm>
            <a:off x="5724525" y="1341438"/>
            <a:ext cx="1295400" cy="298450"/>
          </a:xfrm>
          <a:prstGeom prst="rect">
            <a:avLst/>
          </a:prstGeom>
          <a:gradFill flip="none" rotWithShape="1">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tileRect/>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lang="zh-CN" altLang="en-US" sz="1000" dirty="0" smtClean="0">
                <a:solidFill>
                  <a:schemeClr val="tx1"/>
                </a:solidFill>
                <a:latin typeface="微软雅黑" pitchFamily="34" charset="-122"/>
                <a:ea typeface="微软雅黑" pitchFamily="34" charset="-122"/>
                <a:cs typeface="Times New Roman" pitchFamily="18" charset="0"/>
              </a:rPr>
              <a:t>公用服务</a:t>
            </a:r>
            <a:r>
              <a:rPr kumimoji="0" lang="zh-CN" altLang="en-US" sz="1000" dirty="0" smtClean="0">
                <a:solidFill>
                  <a:schemeClr val="tx1"/>
                </a:solidFill>
                <a:latin typeface="微软雅黑" pitchFamily="34" charset="-122"/>
                <a:ea typeface="微软雅黑" pitchFamily="34" charset="-122"/>
                <a:cs typeface="Times New Roman" pitchFamily="18" charset="0"/>
              </a:rPr>
              <a:t>管理</a:t>
            </a:r>
            <a:r>
              <a:rPr kumimoji="0" lang="zh-CN" sz="1000" dirty="0" smtClean="0">
                <a:solidFill>
                  <a:schemeClr val="tx1"/>
                </a:solidFill>
                <a:latin typeface="微软雅黑" pitchFamily="34" charset="-122"/>
                <a:ea typeface="微软雅黑" pitchFamily="34" charset="-122"/>
                <a:cs typeface="Times New Roman" pitchFamily="18" charset="0"/>
              </a:rPr>
              <a:t>系统</a:t>
            </a:r>
            <a:endParaRPr kumimoji="0" lang="zh-CN" sz="1800" dirty="0" smtClean="0">
              <a:solidFill>
                <a:schemeClr val="tx1"/>
              </a:solidFill>
              <a:latin typeface="微软雅黑" pitchFamily="34" charset="-122"/>
              <a:ea typeface="微软雅黑" pitchFamily="34" charset="-122"/>
            </a:endParaRPr>
          </a:p>
        </p:txBody>
      </p:sp>
      <p:sp>
        <p:nvSpPr>
          <p:cNvPr id="5168" name="AutoShape 123"/>
          <p:cNvSpPr>
            <a:spLocks noChangeArrowheads="1"/>
          </p:cNvSpPr>
          <p:nvPr/>
        </p:nvSpPr>
        <p:spPr bwMode="auto">
          <a:xfrm>
            <a:off x="7956550" y="1628775"/>
            <a:ext cx="484188" cy="290513"/>
          </a:xfrm>
          <a:prstGeom prst="upDownArrow">
            <a:avLst>
              <a:gd name="adj1" fmla="val 50000"/>
              <a:gd name="adj2" fmla="val 20000"/>
            </a:avLst>
          </a:prstGeom>
          <a:solidFill>
            <a:schemeClr val="bg1"/>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169" name="AutoShape 123"/>
          <p:cNvSpPr>
            <a:spLocks noChangeArrowheads="1"/>
          </p:cNvSpPr>
          <p:nvPr/>
        </p:nvSpPr>
        <p:spPr bwMode="auto">
          <a:xfrm>
            <a:off x="6156325" y="1628775"/>
            <a:ext cx="484188" cy="290513"/>
          </a:xfrm>
          <a:prstGeom prst="upDownArrow">
            <a:avLst>
              <a:gd name="adj1" fmla="val 50000"/>
              <a:gd name="adj2" fmla="val 20000"/>
            </a:avLst>
          </a:prstGeom>
          <a:solidFill>
            <a:schemeClr val="bg1"/>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94" name="圆柱形 93"/>
          <p:cNvSpPr/>
          <p:nvPr/>
        </p:nvSpPr>
        <p:spPr>
          <a:xfrm rot="5400000">
            <a:off x="4191794" y="761206"/>
            <a:ext cx="712788" cy="8353425"/>
          </a:xfrm>
          <a:prstGeom prst="can">
            <a:avLst>
              <a:gd name="adj" fmla="val 27222"/>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defPPr>
              <a:defRPr lang="en-US"/>
            </a:defPPr>
            <a:lvl1pPr algn="l" rtl="0" fontAlgn="base">
              <a:spcBef>
                <a:spcPct val="0"/>
              </a:spcBef>
              <a:spcAft>
                <a:spcPct val="0"/>
              </a:spcAft>
              <a:defRPr sz="1400" kern="1200">
                <a:solidFill>
                  <a:schemeClr val="lt1"/>
                </a:solidFill>
                <a:latin typeface="+mn-lt"/>
                <a:ea typeface="+mn-ea"/>
                <a:cs typeface="+mn-cs"/>
              </a:defRPr>
            </a:lvl1pPr>
            <a:lvl2pPr marL="457200" algn="l" rtl="0" fontAlgn="base">
              <a:spcBef>
                <a:spcPct val="0"/>
              </a:spcBef>
              <a:spcAft>
                <a:spcPct val="0"/>
              </a:spcAft>
              <a:defRPr sz="1400" kern="1200">
                <a:solidFill>
                  <a:schemeClr val="lt1"/>
                </a:solidFill>
                <a:latin typeface="+mn-lt"/>
                <a:ea typeface="+mn-ea"/>
                <a:cs typeface="+mn-cs"/>
              </a:defRPr>
            </a:lvl2pPr>
            <a:lvl3pPr marL="914400" algn="l" rtl="0" fontAlgn="base">
              <a:spcBef>
                <a:spcPct val="0"/>
              </a:spcBef>
              <a:spcAft>
                <a:spcPct val="0"/>
              </a:spcAft>
              <a:defRPr sz="1400" kern="1200">
                <a:solidFill>
                  <a:schemeClr val="lt1"/>
                </a:solidFill>
                <a:latin typeface="+mn-lt"/>
                <a:ea typeface="+mn-ea"/>
                <a:cs typeface="+mn-cs"/>
              </a:defRPr>
            </a:lvl3pPr>
            <a:lvl4pPr marL="1371600" algn="l" rtl="0" fontAlgn="base">
              <a:spcBef>
                <a:spcPct val="0"/>
              </a:spcBef>
              <a:spcAft>
                <a:spcPct val="0"/>
              </a:spcAft>
              <a:defRPr sz="1400" kern="1200">
                <a:solidFill>
                  <a:schemeClr val="lt1"/>
                </a:solidFill>
                <a:latin typeface="+mn-lt"/>
                <a:ea typeface="+mn-ea"/>
                <a:cs typeface="+mn-cs"/>
              </a:defRPr>
            </a:lvl4pPr>
            <a:lvl5pPr marL="1828800" algn="l" rtl="0" fontAlgn="base">
              <a:spcBef>
                <a:spcPct val="0"/>
              </a:spcBef>
              <a:spcAft>
                <a:spcPct val="0"/>
              </a:spcAft>
              <a:defRPr sz="1400" kern="1200">
                <a:solidFill>
                  <a:schemeClr val="lt1"/>
                </a:solidFill>
                <a:latin typeface="+mn-lt"/>
                <a:ea typeface="+mn-ea"/>
                <a:cs typeface="+mn-cs"/>
              </a:defRPr>
            </a:lvl5pPr>
            <a:lvl6pPr marL="2286000" algn="l" defTabSz="914400" rtl="0" eaLnBrk="1" latinLnBrk="0" hangingPunct="1">
              <a:defRPr sz="1400" kern="1200">
                <a:solidFill>
                  <a:schemeClr val="lt1"/>
                </a:solidFill>
                <a:latin typeface="+mn-lt"/>
                <a:ea typeface="+mn-ea"/>
                <a:cs typeface="+mn-cs"/>
              </a:defRPr>
            </a:lvl6pPr>
            <a:lvl7pPr marL="2743200" algn="l" defTabSz="914400" rtl="0" eaLnBrk="1" latinLnBrk="0" hangingPunct="1">
              <a:defRPr sz="1400" kern="1200">
                <a:solidFill>
                  <a:schemeClr val="lt1"/>
                </a:solidFill>
                <a:latin typeface="+mn-lt"/>
                <a:ea typeface="+mn-ea"/>
                <a:cs typeface="+mn-cs"/>
              </a:defRPr>
            </a:lvl7pPr>
            <a:lvl8pPr marL="3200400" algn="l" defTabSz="914400" rtl="0" eaLnBrk="1" latinLnBrk="0" hangingPunct="1">
              <a:defRPr sz="1400" kern="1200">
                <a:solidFill>
                  <a:schemeClr val="lt1"/>
                </a:solidFill>
                <a:latin typeface="+mn-lt"/>
                <a:ea typeface="+mn-ea"/>
                <a:cs typeface="+mn-cs"/>
              </a:defRPr>
            </a:lvl8pPr>
            <a:lvl9pPr marL="3657600" algn="l" defTabSz="914400" rtl="0" eaLnBrk="1" latinLnBrk="0" hangingPunct="1">
              <a:defRPr sz="1400" kern="1200">
                <a:solidFill>
                  <a:schemeClr val="lt1"/>
                </a:solidFill>
                <a:latin typeface="+mn-lt"/>
                <a:ea typeface="+mn-ea"/>
                <a:cs typeface="+mn-cs"/>
              </a:defRPr>
            </a:lvl9pPr>
          </a:lstStyle>
          <a:p>
            <a:pPr algn="ctr" eaLnBrk="1" hangingPunct="1">
              <a:defRPr/>
            </a:pPr>
            <a:endParaRPr lang="zh-CN" altLang="en-US" sz="2800" b="1" spc="1000" dirty="0">
              <a:solidFill>
                <a:schemeClr val="tx1"/>
              </a:solidFill>
              <a:latin typeface="微软雅黑" pitchFamily="34" charset="-122"/>
              <a:ea typeface="微软雅黑" pitchFamily="34" charset="-122"/>
            </a:endParaRPr>
          </a:p>
        </p:txBody>
      </p:sp>
      <p:sp>
        <p:nvSpPr>
          <p:cNvPr id="95" name="Rectangle 116"/>
          <p:cNvSpPr>
            <a:spLocks noChangeArrowheads="1"/>
          </p:cNvSpPr>
          <p:nvPr/>
        </p:nvSpPr>
        <p:spPr bwMode="auto">
          <a:xfrm>
            <a:off x="531813" y="4941888"/>
            <a:ext cx="1495425" cy="298450"/>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kumimoji="0" lang="en-US" altLang="zh-CN" sz="900" dirty="0" smtClean="0">
                <a:solidFill>
                  <a:schemeClr val="tx1"/>
                </a:solidFill>
                <a:latin typeface="微软雅黑" pitchFamily="34" charset="-122"/>
                <a:ea typeface="微软雅黑" pitchFamily="34" charset="-122"/>
              </a:rPr>
              <a:t>HL7Adapter</a:t>
            </a:r>
          </a:p>
        </p:txBody>
      </p:sp>
      <p:sp>
        <p:nvSpPr>
          <p:cNvPr id="96" name="Rectangle 115"/>
          <p:cNvSpPr>
            <a:spLocks noChangeArrowheads="1"/>
          </p:cNvSpPr>
          <p:nvPr/>
        </p:nvSpPr>
        <p:spPr bwMode="auto">
          <a:xfrm>
            <a:off x="5340350" y="4941888"/>
            <a:ext cx="1484313" cy="298450"/>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lang="zh-CN" altLang="en-US" sz="900" dirty="0" smtClean="0">
                <a:solidFill>
                  <a:schemeClr val="tx1"/>
                </a:solidFill>
                <a:latin typeface="微软雅黑" pitchFamily="34" charset="-122"/>
                <a:ea typeface="微软雅黑" pitchFamily="34" charset="-122"/>
              </a:rPr>
              <a:t>消息路由</a:t>
            </a:r>
            <a:endParaRPr lang="zh-CN" altLang="zh-CN" sz="900" dirty="0" smtClean="0">
              <a:solidFill>
                <a:schemeClr val="tx1"/>
              </a:solidFill>
              <a:latin typeface="微软雅黑" pitchFamily="34" charset="-122"/>
              <a:ea typeface="微软雅黑" pitchFamily="34" charset="-122"/>
            </a:endParaRPr>
          </a:p>
        </p:txBody>
      </p:sp>
      <p:sp>
        <p:nvSpPr>
          <p:cNvPr id="97" name="Rectangle 115"/>
          <p:cNvSpPr>
            <a:spLocks noChangeArrowheads="1"/>
          </p:cNvSpPr>
          <p:nvPr/>
        </p:nvSpPr>
        <p:spPr bwMode="auto">
          <a:xfrm>
            <a:off x="6996113" y="4941888"/>
            <a:ext cx="1296987" cy="298450"/>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lang="zh-CN" altLang="en-US" sz="900" dirty="0" smtClean="0">
                <a:solidFill>
                  <a:schemeClr val="tx1"/>
                </a:solidFill>
                <a:latin typeface="微软雅黑" pitchFamily="34" charset="-122"/>
                <a:ea typeface="微软雅黑" pitchFamily="34" charset="-122"/>
              </a:rPr>
              <a:t>消息转换和映射</a:t>
            </a:r>
          </a:p>
        </p:txBody>
      </p:sp>
      <p:sp>
        <p:nvSpPr>
          <p:cNvPr id="98" name="Rectangle 115"/>
          <p:cNvSpPr>
            <a:spLocks noChangeArrowheads="1"/>
          </p:cNvSpPr>
          <p:nvPr/>
        </p:nvSpPr>
        <p:spPr bwMode="auto">
          <a:xfrm>
            <a:off x="2171700" y="4941888"/>
            <a:ext cx="1368425" cy="298450"/>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lang="zh-CN" altLang="en-US" sz="900" dirty="0" smtClean="0">
                <a:solidFill>
                  <a:schemeClr val="tx1"/>
                </a:solidFill>
                <a:latin typeface="微软雅黑" pitchFamily="34" charset="-122"/>
                <a:ea typeface="微软雅黑" pitchFamily="34" charset="-122"/>
              </a:rPr>
              <a:t>服务注册</a:t>
            </a:r>
          </a:p>
        </p:txBody>
      </p:sp>
      <p:sp>
        <p:nvSpPr>
          <p:cNvPr id="5175" name="TextBox 91"/>
          <p:cNvSpPr txBox="1">
            <a:spLocks noChangeArrowheads="1"/>
          </p:cNvSpPr>
          <p:nvPr/>
        </p:nvSpPr>
        <p:spPr bwMode="auto">
          <a:xfrm>
            <a:off x="3708400" y="4633913"/>
            <a:ext cx="3024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latin typeface="微软雅黑" panose="020B0503020204020204" pitchFamily="34" charset="-122"/>
                <a:ea typeface="微软雅黑" panose="020B0503020204020204" pitchFamily="34" charset="-122"/>
              </a:rPr>
              <a:t>IE</a:t>
            </a:r>
            <a:r>
              <a:rPr lang="zh-CN" altLang="en-US" sz="1400" b="1">
                <a:latin typeface="微软雅黑" panose="020B0503020204020204" pitchFamily="34" charset="-122"/>
                <a:ea typeface="微软雅黑" panose="020B0503020204020204" pitchFamily="34" charset="-122"/>
              </a:rPr>
              <a:t>集成引擎</a:t>
            </a:r>
          </a:p>
        </p:txBody>
      </p:sp>
      <p:sp>
        <p:nvSpPr>
          <p:cNvPr id="5176" name="AutoShape 134"/>
          <p:cNvSpPr>
            <a:spLocks noChangeArrowheads="1"/>
          </p:cNvSpPr>
          <p:nvPr/>
        </p:nvSpPr>
        <p:spPr bwMode="auto">
          <a:xfrm>
            <a:off x="1012825" y="4251325"/>
            <a:ext cx="390525" cy="336550"/>
          </a:xfrm>
          <a:prstGeom prst="upDownArrow">
            <a:avLst>
              <a:gd name="adj1" fmla="val 50000"/>
              <a:gd name="adj2" fmla="val 22176"/>
            </a:avLst>
          </a:prstGeom>
          <a:solidFill>
            <a:schemeClr val="bg1"/>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177" name="AutoShape 180"/>
          <p:cNvSpPr>
            <a:spLocks noChangeArrowheads="1"/>
          </p:cNvSpPr>
          <p:nvPr/>
        </p:nvSpPr>
        <p:spPr bwMode="auto">
          <a:xfrm>
            <a:off x="7812088" y="2060575"/>
            <a:ext cx="1023937" cy="2260600"/>
          </a:xfrm>
          <a:prstGeom prst="roundRect">
            <a:avLst>
              <a:gd name="adj" fmla="val 16667"/>
            </a:avLst>
          </a:prstGeom>
          <a:solidFill>
            <a:schemeClr val="bg1"/>
          </a:solidFill>
          <a:ln w="9525">
            <a:solidFill>
              <a:srgbClr val="000000"/>
            </a:solidFill>
            <a:prstDash val="dash"/>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zh-CN" sz="1000" b="1">
                <a:latin typeface="微软雅黑" panose="020B0503020204020204" pitchFamily="34" charset="-122"/>
                <a:ea typeface="微软雅黑" panose="020B0503020204020204" pitchFamily="34" charset="-122"/>
                <a:cs typeface="Times New Roman" panose="02020603050405020304" pitchFamily="18" charset="0"/>
              </a:rPr>
              <a:t>患者主索引服务</a:t>
            </a:r>
            <a:endParaRPr kumimoji="0" lang="zh-CN" altLang="zh-CN" sz="18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178" name="AutoShape 155"/>
          <p:cNvSpPr>
            <a:spLocks noChangeArrowheads="1"/>
          </p:cNvSpPr>
          <p:nvPr/>
        </p:nvSpPr>
        <p:spPr bwMode="auto">
          <a:xfrm>
            <a:off x="6624638" y="2060575"/>
            <a:ext cx="1103312" cy="2260600"/>
          </a:xfrm>
          <a:prstGeom prst="roundRect">
            <a:avLst>
              <a:gd name="adj" fmla="val 16667"/>
            </a:avLst>
          </a:prstGeom>
          <a:solidFill>
            <a:schemeClr val="bg1"/>
          </a:solidFill>
          <a:ln w="9525">
            <a:solidFill>
              <a:srgbClr val="000000"/>
            </a:solidFill>
            <a:prstDash val="dash"/>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zh-CN" sz="1000" b="1">
                <a:latin typeface="微软雅黑" panose="020B0503020204020204" pitchFamily="34" charset="-122"/>
                <a:ea typeface="微软雅黑" panose="020B0503020204020204" pitchFamily="34" charset="-122"/>
                <a:cs typeface="Times New Roman" panose="02020603050405020304" pitchFamily="18" charset="0"/>
              </a:rPr>
              <a:t>主数据管理服务</a:t>
            </a:r>
            <a:endParaRPr kumimoji="0" lang="zh-CN" altLang="zh-CN" sz="18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3" name="AutoShape 154"/>
          <p:cNvSpPr>
            <a:spLocks noChangeArrowheads="1"/>
          </p:cNvSpPr>
          <p:nvPr/>
        </p:nvSpPr>
        <p:spPr bwMode="auto">
          <a:xfrm>
            <a:off x="6678613" y="2436813"/>
            <a:ext cx="838200" cy="388937"/>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104" name="Rectangle 153"/>
          <p:cNvSpPr>
            <a:spLocks noChangeArrowheads="1"/>
          </p:cNvSpPr>
          <p:nvPr/>
        </p:nvSpPr>
        <p:spPr bwMode="auto">
          <a:xfrm>
            <a:off x="6864350" y="2436813"/>
            <a:ext cx="806450" cy="388937"/>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sz="900" dirty="0" smtClean="0">
                <a:solidFill>
                  <a:schemeClr val="tx1"/>
                </a:solidFill>
                <a:latin typeface="微软雅黑" pitchFamily="34" charset="-122"/>
                <a:ea typeface="微软雅黑" pitchFamily="34" charset="-122"/>
                <a:cs typeface="Times New Roman" pitchFamily="18" charset="0"/>
              </a:rPr>
              <a:t>医疗卫生人员注册</a:t>
            </a:r>
            <a:r>
              <a:rPr kumimoji="0" lang="en-US" altLang="zh-CN" sz="900" dirty="0" smtClean="0">
                <a:solidFill>
                  <a:schemeClr val="tx1"/>
                </a:solidFill>
                <a:latin typeface="微软雅黑" pitchFamily="34" charset="-122"/>
                <a:ea typeface="微软雅黑" pitchFamily="34" charset="-122"/>
                <a:cs typeface="Times New Roman" pitchFamily="18" charset="0"/>
              </a:rPr>
              <a:t>/</a:t>
            </a:r>
            <a:r>
              <a:rPr kumimoji="0" lang="zh-CN" altLang="en-US" sz="900" dirty="0" smtClean="0">
                <a:solidFill>
                  <a:schemeClr val="tx1"/>
                </a:solidFill>
                <a:latin typeface="微软雅黑" pitchFamily="34" charset="-122"/>
                <a:ea typeface="微软雅黑" pitchFamily="34" charset="-122"/>
                <a:cs typeface="Times New Roman" pitchFamily="18" charset="0"/>
              </a:rPr>
              <a:t>查询</a:t>
            </a:r>
            <a:r>
              <a:rPr kumimoji="0" lang="zh-CN" sz="900" dirty="0" smtClean="0">
                <a:solidFill>
                  <a:schemeClr val="tx1"/>
                </a:solidFill>
                <a:latin typeface="微软雅黑" pitchFamily="34" charset="-122"/>
                <a:ea typeface="微软雅黑" pitchFamily="34" charset="-122"/>
                <a:cs typeface="Times New Roman" pitchFamily="18" charset="0"/>
              </a:rPr>
              <a:t>服务</a:t>
            </a:r>
            <a:endParaRPr kumimoji="0" lang="zh-CN" sz="1800" dirty="0" smtClean="0">
              <a:solidFill>
                <a:schemeClr val="tx1"/>
              </a:solidFill>
              <a:latin typeface="微软雅黑" pitchFamily="34" charset="-122"/>
              <a:ea typeface="微软雅黑" pitchFamily="34" charset="-122"/>
            </a:endParaRPr>
          </a:p>
        </p:txBody>
      </p:sp>
      <p:sp>
        <p:nvSpPr>
          <p:cNvPr id="105" name="AutoShape 152"/>
          <p:cNvSpPr>
            <a:spLocks noChangeArrowheads="1"/>
          </p:cNvSpPr>
          <p:nvPr/>
        </p:nvSpPr>
        <p:spPr bwMode="auto">
          <a:xfrm>
            <a:off x="6678613" y="2927350"/>
            <a:ext cx="838200" cy="387350"/>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106" name="Rectangle 151"/>
          <p:cNvSpPr>
            <a:spLocks noChangeArrowheads="1"/>
          </p:cNvSpPr>
          <p:nvPr/>
        </p:nvSpPr>
        <p:spPr bwMode="auto">
          <a:xfrm>
            <a:off x="6864350" y="2927350"/>
            <a:ext cx="806450" cy="388938"/>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sz="900" dirty="0" smtClean="0">
                <a:solidFill>
                  <a:schemeClr val="tx1"/>
                </a:solidFill>
                <a:latin typeface="微软雅黑" pitchFamily="34" charset="-122"/>
                <a:ea typeface="微软雅黑" pitchFamily="34" charset="-122"/>
                <a:cs typeface="Times New Roman" pitchFamily="18" charset="0"/>
              </a:rPr>
              <a:t>科室注册</a:t>
            </a:r>
            <a:r>
              <a:rPr kumimoji="0" lang="en-US" altLang="zh-CN" sz="900" dirty="0" smtClean="0">
                <a:solidFill>
                  <a:schemeClr val="tx1"/>
                </a:solidFill>
                <a:latin typeface="微软雅黑" pitchFamily="34" charset="-122"/>
                <a:ea typeface="微软雅黑" pitchFamily="34" charset="-122"/>
                <a:cs typeface="Times New Roman" pitchFamily="18" charset="0"/>
              </a:rPr>
              <a:t>/</a:t>
            </a:r>
            <a:r>
              <a:rPr kumimoji="0" lang="zh-CN" altLang="en-US" sz="900" dirty="0" smtClean="0">
                <a:solidFill>
                  <a:schemeClr val="tx1"/>
                </a:solidFill>
                <a:latin typeface="微软雅黑" pitchFamily="34" charset="-122"/>
                <a:ea typeface="微软雅黑" pitchFamily="34" charset="-122"/>
                <a:cs typeface="Times New Roman" pitchFamily="18" charset="0"/>
              </a:rPr>
              <a:t>查询</a:t>
            </a:r>
            <a:r>
              <a:rPr kumimoji="0" lang="zh-CN" sz="900" dirty="0" smtClean="0">
                <a:solidFill>
                  <a:schemeClr val="tx1"/>
                </a:solidFill>
                <a:latin typeface="微软雅黑" pitchFamily="34" charset="-122"/>
                <a:ea typeface="微软雅黑" pitchFamily="34" charset="-122"/>
                <a:cs typeface="Times New Roman" pitchFamily="18" charset="0"/>
              </a:rPr>
              <a:t>服务</a:t>
            </a:r>
            <a:endParaRPr kumimoji="0" lang="zh-CN" sz="1800" dirty="0" smtClean="0">
              <a:solidFill>
                <a:schemeClr val="tx1"/>
              </a:solidFill>
              <a:latin typeface="微软雅黑" pitchFamily="34" charset="-122"/>
              <a:ea typeface="微软雅黑" pitchFamily="34" charset="-122"/>
            </a:endParaRPr>
          </a:p>
        </p:txBody>
      </p:sp>
      <p:sp>
        <p:nvSpPr>
          <p:cNvPr id="107" name="AutoShape 150"/>
          <p:cNvSpPr>
            <a:spLocks noChangeArrowheads="1"/>
          </p:cNvSpPr>
          <p:nvPr/>
        </p:nvSpPr>
        <p:spPr bwMode="auto">
          <a:xfrm>
            <a:off x="6697663" y="3357563"/>
            <a:ext cx="838200" cy="387350"/>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108" name="Rectangle 149"/>
          <p:cNvSpPr>
            <a:spLocks noChangeArrowheads="1"/>
          </p:cNvSpPr>
          <p:nvPr/>
        </p:nvSpPr>
        <p:spPr bwMode="auto">
          <a:xfrm>
            <a:off x="6864350" y="3357563"/>
            <a:ext cx="806450" cy="388937"/>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sz="900" dirty="0" smtClean="0">
                <a:solidFill>
                  <a:schemeClr val="tx1"/>
                </a:solidFill>
                <a:latin typeface="微软雅黑" pitchFamily="34" charset="-122"/>
                <a:ea typeface="微软雅黑" pitchFamily="34" charset="-122"/>
                <a:cs typeface="Times New Roman" pitchFamily="18" charset="0"/>
              </a:rPr>
              <a:t>术语</a:t>
            </a:r>
            <a:r>
              <a:rPr kumimoji="0" lang="en-US" altLang="zh-CN" sz="900" dirty="0" smtClean="0">
                <a:solidFill>
                  <a:schemeClr val="tx1"/>
                </a:solidFill>
                <a:latin typeface="微软雅黑" pitchFamily="34" charset="-122"/>
                <a:ea typeface="微软雅黑" pitchFamily="34" charset="-122"/>
                <a:cs typeface="Times New Roman" pitchFamily="18" charset="0"/>
              </a:rPr>
              <a:t>/</a:t>
            </a:r>
            <a:r>
              <a:rPr kumimoji="0" lang="zh-CN" altLang="en-US" sz="900" dirty="0" smtClean="0">
                <a:solidFill>
                  <a:schemeClr val="tx1"/>
                </a:solidFill>
                <a:latin typeface="微软雅黑" pitchFamily="34" charset="-122"/>
                <a:ea typeface="微软雅黑" pitchFamily="34" charset="-122"/>
                <a:cs typeface="Times New Roman" pitchFamily="18" charset="0"/>
              </a:rPr>
              <a:t>字典注册</a:t>
            </a:r>
            <a:r>
              <a:rPr kumimoji="0" lang="en-US" altLang="zh-CN" sz="900" dirty="0" smtClean="0">
                <a:solidFill>
                  <a:schemeClr val="tx1"/>
                </a:solidFill>
                <a:latin typeface="微软雅黑" pitchFamily="34" charset="-122"/>
                <a:ea typeface="微软雅黑" pitchFamily="34" charset="-122"/>
                <a:cs typeface="Times New Roman" pitchFamily="18" charset="0"/>
              </a:rPr>
              <a:t>/</a:t>
            </a:r>
            <a:r>
              <a:rPr kumimoji="0" lang="zh-CN" altLang="en-US" sz="900" dirty="0" smtClean="0">
                <a:solidFill>
                  <a:schemeClr val="tx1"/>
                </a:solidFill>
                <a:latin typeface="微软雅黑" pitchFamily="34" charset="-122"/>
                <a:ea typeface="微软雅黑" pitchFamily="34" charset="-122"/>
                <a:cs typeface="Times New Roman" pitchFamily="18" charset="0"/>
              </a:rPr>
              <a:t>查询服务</a:t>
            </a:r>
            <a:endParaRPr kumimoji="0" lang="zh-CN" altLang="en-US" sz="1800" dirty="0" smtClean="0">
              <a:solidFill>
                <a:schemeClr val="tx1"/>
              </a:solidFill>
              <a:latin typeface="微软雅黑" pitchFamily="34" charset="-122"/>
              <a:ea typeface="微软雅黑" pitchFamily="34" charset="-122"/>
            </a:endParaRPr>
          </a:p>
        </p:txBody>
      </p:sp>
      <p:sp>
        <p:nvSpPr>
          <p:cNvPr id="109" name="AutoShape 148"/>
          <p:cNvSpPr>
            <a:spLocks noChangeArrowheads="1"/>
          </p:cNvSpPr>
          <p:nvPr/>
        </p:nvSpPr>
        <p:spPr bwMode="auto">
          <a:xfrm>
            <a:off x="7878763" y="2436813"/>
            <a:ext cx="838200" cy="388937"/>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110" name="Rectangle 147"/>
          <p:cNvSpPr>
            <a:spLocks noChangeArrowheads="1"/>
          </p:cNvSpPr>
          <p:nvPr/>
        </p:nvSpPr>
        <p:spPr bwMode="auto">
          <a:xfrm>
            <a:off x="8002588" y="2430463"/>
            <a:ext cx="733425" cy="388937"/>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sz="900" dirty="0" smtClean="0">
                <a:solidFill>
                  <a:schemeClr val="tx1"/>
                </a:solidFill>
                <a:latin typeface="微软雅黑" pitchFamily="34" charset="-122"/>
                <a:ea typeface="微软雅黑" pitchFamily="34" charset="-122"/>
                <a:cs typeface="Times New Roman" pitchFamily="18" charset="0"/>
              </a:rPr>
              <a:t>患者信息注册服务</a:t>
            </a:r>
            <a:endParaRPr kumimoji="0" lang="zh-CN" sz="1800" dirty="0" smtClean="0">
              <a:solidFill>
                <a:schemeClr val="tx1"/>
              </a:solidFill>
              <a:latin typeface="微软雅黑" pitchFamily="34" charset="-122"/>
              <a:ea typeface="微软雅黑" pitchFamily="34" charset="-122"/>
            </a:endParaRPr>
          </a:p>
        </p:txBody>
      </p:sp>
      <p:sp>
        <p:nvSpPr>
          <p:cNvPr id="111" name="AutoShape 146"/>
          <p:cNvSpPr>
            <a:spLocks noChangeArrowheads="1"/>
          </p:cNvSpPr>
          <p:nvPr/>
        </p:nvSpPr>
        <p:spPr bwMode="auto">
          <a:xfrm>
            <a:off x="7878763" y="2927350"/>
            <a:ext cx="706437" cy="387350"/>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112" name="Rectangle 145"/>
          <p:cNvSpPr>
            <a:spLocks noChangeArrowheads="1"/>
          </p:cNvSpPr>
          <p:nvPr/>
        </p:nvSpPr>
        <p:spPr bwMode="auto">
          <a:xfrm>
            <a:off x="8002588" y="2927350"/>
            <a:ext cx="733425" cy="388938"/>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sz="900" dirty="0" smtClean="0">
                <a:solidFill>
                  <a:schemeClr val="tx1"/>
                </a:solidFill>
                <a:latin typeface="微软雅黑" pitchFamily="34" charset="-122"/>
                <a:ea typeface="微软雅黑" pitchFamily="34" charset="-122"/>
                <a:cs typeface="Times New Roman" pitchFamily="18" charset="0"/>
              </a:rPr>
              <a:t>患者信息查询</a:t>
            </a:r>
            <a:endParaRPr kumimoji="0" lang="zh-CN" sz="1800" dirty="0" smtClean="0">
              <a:solidFill>
                <a:schemeClr val="tx1"/>
              </a:solidFill>
              <a:latin typeface="微软雅黑" pitchFamily="34" charset="-122"/>
              <a:ea typeface="微软雅黑" pitchFamily="34" charset="-122"/>
            </a:endParaRPr>
          </a:p>
        </p:txBody>
      </p:sp>
      <p:sp>
        <p:nvSpPr>
          <p:cNvPr id="113" name="AutoShape 144"/>
          <p:cNvSpPr>
            <a:spLocks noChangeArrowheads="1"/>
          </p:cNvSpPr>
          <p:nvPr/>
        </p:nvSpPr>
        <p:spPr bwMode="auto">
          <a:xfrm>
            <a:off x="7859713" y="3349625"/>
            <a:ext cx="838200" cy="387350"/>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114" name="Rectangle 143"/>
          <p:cNvSpPr>
            <a:spLocks noChangeArrowheads="1"/>
          </p:cNvSpPr>
          <p:nvPr/>
        </p:nvSpPr>
        <p:spPr bwMode="auto">
          <a:xfrm>
            <a:off x="8002588" y="3349625"/>
            <a:ext cx="735012" cy="388938"/>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sz="900" smtClean="0">
                <a:solidFill>
                  <a:schemeClr val="tx1"/>
                </a:solidFill>
                <a:latin typeface="微软雅黑" pitchFamily="34" charset="-122"/>
                <a:ea typeface="微软雅黑" pitchFamily="34" charset="-122"/>
                <a:cs typeface="Times New Roman" pitchFamily="18" charset="0"/>
              </a:rPr>
              <a:t>患者信息交叉检索</a:t>
            </a:r>
            <a:endParaRPr kumimoji="0" lang="zh-CN" sz="1800" smtClean="0">
              <a:solidFill>
                <a:schemeClr val="tx1"/>
              </a:solidFill>
              <a:latin typeface="微软雅黑" pitchFamily="34" charset="-122"/>
              <a:ea typeface="微软雅黑" pitchFamily="34" charset="-122"/>
            </a:endParaRPr>
          </a:p>
        </p:txBody>
      </p:sp>
      <p:sp>
        <p:nvSpPr>
          <p:cNvPr id="5191" name="AutoShape 135"/>
          <p:cNvSpPr>
            <a:spLocks noChangeArrowheads="1"/>
          </p:cNvSpPr>
          <p:nvPr/>
        </p:nvSpPr>
        <p:spPr bwMode="auto">
          <a:xfrm>
            <a:off x="6918325" y="4213225"/>
            <a:ext cx="392113" cy="338138"/>
          </a:xfrm>
          <a:prstGeom prst="upDownArrow">
            <a:avLst>
              <a:gd name="adj1" fmla="val 50000"/>
              <a:gd name="adj2" fmla="val 22176"/>
            </a:avLst>
          </a:prstGeom>
          <a:solidFill>
            <a:schemeClr val="bg1"/>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192" name="AutoShape 134"/>
          <p:cNvSpPr>
            <a:spLocks noChangeArrowheads="1"/>
          </p:cNvSpPr>
          <p:nvPr/>
        </p:nvSpPr>
        <p:spPr bwMode="auto">
          <a:xfrm>
            <a:off x="8121650" y="4213225"/>
            <a:ext cx="390525" cy="338138"/>
          </a:xfrm>
          <a:prstGeom prst="upDownArrow">
            <a:avLst>
              <a:gd name="adj1" fmla="val 50000"/>
              <a:gd name="adj2" fmla="val 22176"/>
            </a:avLst>
          </a:prstGeom>
          <a:solidFill>
            <a:schemeClr val="bg1"/>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17" name="AutoShape 120"/>
          <p:cNvSpPr>
            <a:spLocks noChangeArrowheads="1"/>
          </p:cNvSpPr>
          <p:nvPr/>
        </p:nvSpPr>
        <p:spPr bwMode="auto">
          <a:xfrm>
            <a:off x="6688138" y="3779838"/>
            <a:ext cx="838200" cy="387350"/>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118" name="Rectangle 119"/>
          <p:cNvSpPr>
            <a:spLocks noChangeArrowheads="1"/>
          </p:cNvSpPr>
          <p:nvPr/>
        </p:nvSpPr>
        <p:spPr bwMode="auto">
          <a:xfrm>
            <a:off x="6864350" y="3779838"/>
            <a:ext cx="806450" cy="388937"/>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sz="900" smtClean="0">
                <a:solidFill>
                  <a:schemeClr val="tx1"/>
                </a:solidFill>
                <a:latin typeface="微软雅黑" pitchFamily="34" charset="-122"/>
                <a:ea typeface="微软雅黑" pitchFamily="34" charset="-122"/>
                <a:cs typeface="Times New Roman" pitchFamily="18" charset="0"/>
              </a:rPr>
              <a:t>主数据更新通知</a:t>
            </a:r>
            <a:endParaRPr kumimoji="0" lang="zh-CN" sz="1800" smtClean="0">
              <a:solidFill>
                <a:schemeClr val="tx1"/>
              </a:solidFill>
              <a:latin typeface="微软雅黑" pitchFamily="34" charset="-122"/>
              <a:ea typeface="微软雅黑" pitchFamily="34" charset="-122"/>
            </a:endParaRPr>
          </a:p>
        </p:txBody>
      </p:sp>
      <p:sp>
        <p:nvSpPr>
          <p:cNvPr id="119" name="AutoShape 118"/>
          <p:cNvSpPr>
            <a:spLocks noChangeArrowheads="1"/>
          </p:cNvSpPr>
          <p:nvPr/>
        </p:nvSpPr>
        <p:spPr bwMode="auto">
          <a:xfrm>
            <a:off x="7869238" y="3757613"/>
            <a:ext cx="838200" cy="387350"/>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120" name="Rectangle 117"/>
          <p:cNvSpPr>
            <a:spLocks noChangeArrowheads="1"/>
          </p:cNvSpPr>
          <p:nvPr/>
        </p:nvSpPr>
        <p:spPr bwMode="auto">
          <a:xfrm>
            <a:off x="8012113" y="3757613"/>
            <a:ext cx="735012" cy="388937"/>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sz="900" smtClean="0">
                <a:solidFill>
                  <a:schemeClr val="tx1"/>
                </a:solidFill>
                <a:latin typeface="微软雅黑" pitchFamily="34" charset="-122"/>
                <a:ea typeface="微软雅黑" pitchFamily="34" charset="-122"/>
                <a:cs typeface="Times New Roman" pitchFamily="18" charset="0"/>
              </a:rPr>
              <a:t>患者信息更新通知</a:t>
            </a:r>
            <a:endParaRPr kumimoji="0" lang="zh-CN" sz="1800" smtClean="0">
              <a:solidFill>
                <a:schemeClr val="tx1"/>
              </a:solidFill>
              <a:latin typeface="微软雅黑" pitchFamily="34" charset="-122"/>
              <a:ea typeface="微软雅黑" pitchFamily="34" charset="-122"/>
            </a:endParaRPr>
          </a:p>
        </p:txBody>
      </p:sp>
      <p:grpSp>
        <p:nvGrpSpPr>
          <p:cNvPr id="2" name="组合 2"/>
          <p:cNvGrpSpPr>
            <a:grpSpLocks/>
          </p:cNvGrpSpPr>
          <p:nvPr/>
        </p:nvGrpSpPr>
        <p:grpSpPr bwMode="auto">
          <a:xfrm>
            <a:off x="217488" y="1908175"/>
            <a:ext cx="8785225" cy="3527425"/>
            <a:chOff x="179512" y="1918296"/>
            <a:chExt cx="8784976" cy="3528533"/>
          </a:xfrm>
        </p:grpSpPr>
        <p:sp>
          <p:nvSpPr>
            <p:cNvPr id="81" name="对角圆角矩形 80"/>
            <p:cNvSpPr/>
            <p:nvPr/>
          </p:nvSpPr>
          <p:spPr bwMode="auto">
            <a:xfrm>
              <a:off x="179512" y="1919884"/>
              <a:ext cx="5365598" cy="2445518"/>
            </a:xfrm>
            <a:prstGeom prst="round2DiagRect">
              <a:avLst/>
            </a:prstGeom>
            <a:solidFill>
              <a:schemeClr val="accent4">
                <a:lumMod val="40000"/>
                <a:lumOff val="60000"/>
                <a:alpha val="50000"/>
              </a:schemeClr>
            </a:solidFill>
            <a:ln w="9525" cap="flat" cmpd="sng" algn="ctr">
              <a:noFill/>
              <a:prstDash val="solid"/>
              <a:round/>
              <a:headEnd type="none" w="med" len="med"/>
              <a:tailEnd type="none" w="med" len="med"/>
            </a:ln>
            <a:effectLst/>
          </p:spPr>
          <p:txBody>
            <a:bodyPr lIns="36000" tIns="36000" rIns="36000" bIns="36000" anchor="ctr"/>
            <a:lstStyle/>
            <a:p>
              <a:pPr algn="ctr" defTabSz="801688" eaLnBrk="1" hangingPunct="1">
                <a:defRPr/>
              </a:pPr>
              <a:r>
                <a:rPr lang="zh-CN" altLang="en-US" sz="4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临床数据中心</a:t>
              </a:r>
              <a:endParaRPr lang="en-US" altLang="zh-CN" sz="4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a:p>
              <a:pPr algn="ctr" defTabSz="801688" eaLnBrk="1" hangingPunct="1">
                <a:defRPr/>
              </a:pPr>
              <a:r>
                <a:rPr kumimoji="0" lang="en-US" altLang="zh-CN" sz="4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(CDR</a:t>
              </a:r>
              <a:r>
                <a:rPr lang="en-US" altLang="zh-CN" sz="4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a:t>
              </a:r>
              <a:endParaRPr kumimoji="0" lang="zh-CN" altLang="en-US" sz="4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82" name="对角圆角矩形 81"/>
            <p:cNvSpPr/>
            <p:nvPr/>
          </p:nvSpPr>
          <p:spPr bwMode="auto">
            <a:xfrm>
              <a:off x="179512" y="4419394"/>
              <a:ext cx="8784976" cy="1027435"/>
            </a:xfrm>
            <a:prstGeom prst="round2DiagRect">
              <a:avLst/>
            </a:prstGeom>
            <a:solidFill>
              <a:schemeClr val="accent3">
                <a:lumMod val="40000"/>
                <a:lumOff val="60000"/>
                <a:alpha val="50000"/>
              </a:schemeClr>
            </a:solidFill>
            <a:ln w="9525" cap="flat" cmpd="sng" algn="ctr">
              <a:noFill/>
              <a:prstDash val="solid"/>
              <a:round/>
              <a:headEnd type="none" w="med" len="med"/>
              <a:tailEnd type="none" w="med" len="med"/>
            </a:ln>
            <a:effectLst/>
          </p:spPr>
          <p:txBody>
            <a:bodyPr lIns="36000" tIns="36000" rIns="36000" bIns="36000" anchor="ctr"/>
            <a:lstStyle/>
            <a:p>
              <a:pPr algn="ctr" defTabSz="801688" eaLnBrk="1" hangingPunct="1">
                <a:defRPr/>
              </a:pPr>
              <a:r>
                <a:rPr kumimoji="0" lang="zh-CN" altLang="en-US" sz="4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集成引擎</a:t>
              </a:r>
              <a:r>
                <a:rPr kumimoji="0" lang="en-US" altLang="zh-CN" sz="4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(IE)</a:t>
              </a:r>
              <a:endParaRPr kumimoji="0" lang="zh-CN" altLang="en-US" sz="4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83" name="对角圆角矩形 82"/>
            <p:cNvSpPr/>
            <p:nvPr/>
          </p:nvSpPr>
          <p:spPr bwMode="auto">
            <a:xfrm>
              <a:off x="5533997" y="1918296"/>
              <a:ext cx="2193863" cy="2424874"/>
            </a:xfrm>
            <a:prstGeom prst="round2DiagRect">
              <a:avLst/>
            </a:prstGeom>
            <a:solidFill>
              <a:schemeClr val="accent3">
                <a:lumMod val="60000"/>
                <a:lumOff val="40000"/>
                <a:alpha val="50000"/>
              </a:schemeClr>
            </a:solidFill>
            <a:ln w="9525" cap="flat" cmpd="sng" algn="ctr">
              <a:noFill/>
              <a:prstDash val="solid"/>
              <a:round/>
              <a:headEnd type="none" w="med" len="med"/>
              <a:tailEnd type="none" w="med" len="med"/>
            </a:ln>
            <a:effectLst/>
          </p:spPr>
          <p:txBody>
            <a:bodyPr lIns="36000" tIns="36000" rIns="36000" bIns="36000" anchor="ctr"/>
            <a:lstStyle/>
            <a:p>
              <a:pPr algn="ctr" defTabSz="801688" eaLnBrk="1" hangingPunct="1">
                <a:defRPr/>
              </a:pPr>
              <a:r>
                <a:rPr kumimoji="0" lang="zh-CN" altLang="en-US" sz="4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公共</a:t>
              </a:r>
              <a:endParaRPr kumimoji="0" lang="en-US" altLang="zh-CN" sz="4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a:p>
              <a:pPr algn="ctr" defTabSz="801688" eaLnBrk="1" hangingPunct="1">
                <a:defRPr/>
              </a:pPr>
              <a:r>
                <a:rPr kumimoji="0" lang="zh-CN" altLang="en-US" sz="4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服务</a:t>
              </a:r>
            </a:p>
          </p:txBody>
        </p:sp>
        <p:sp>
          <p:nvSpPr>
            <p:cNvPr id="121" name="对角圆角矩形 120"/>
            <p:cNvSpPr/>
            <p:nvPr/>
          </p:nvSpPr>
          <p:spPr bwMode="auto">
            <a:xfrm>
              <a:off x="7778659" y="1940528"/>
              <a:ext cx="1185829" cy="2424874"/>
            </a:xfrm>
            <a:prstGeom prst="round2DiagRect">
              <a:avLst/>
            </a:prstGeom>
            <a:solidFill>
              <a:schemeClr val="tx2">
                <a:lumMod val="40000"/>
                <a:lumOff val="60000"/>
                <a:alpha val="50000"/>
              </a:schemeClr>
            </a:solidFill>
            <a:ln w="9525" cap="flat" cmpd="sng" algn="ctr">
              <a:noFill/>
              <a:prstDash val="solid"/>
              <a:round/>
              <a:headEnd type="none" w="med" len="med"/>
              <a:tailEnd type="none" w="med" len="med"/>
            </a:ln>
            <a:effectLst/>
          </p:spPr>
          <p:txBody>
            <a:bodyPr vert="vert" lIns="36000" tIns="36000" rIns="36000" bIns="36000" anchor="ctr"/>
            <a:lstStyle/>
            <a:p>
              <a:pPr algn="ctr" defTabSz="801688" eaLnBrk="1" hangingPunct="1">
                <a:defRPr/>
              </a:pPr>
              <a:r>
                <a:rPr kumimoji="0" lang="en-US" altLang="zh-CN" sz="4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EMPI</a:t>
              </a:r>
              <a:endParaRPr kumimoji="0" lang="zh-CN" altLang="en-US" sz="4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sp>
        <p:nvSpPr>
          <p:cNvPr id="122" name="AutoShape 126"/>
          <p:cNvSpPr>
            <a:spLocks noChangeArrowheads="1"/>
          </p:cNvSpPr>
          <p:nvPr/>
        </p:nvSpPr>
        <p:spPr bwMode="auto">
          <a:xfrm>
            <a:off x="1619250" y="5695950"/>
            <a:ext cx="1114425" cy="396875"/>
          </a:xfrm>
          <a:prstGeom prst="roundRect">
            <a:avLst>
              <a:gd name="adj" fmla="val 16667"/>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prstDash val="solid"/>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lang="en-US" altLang="zh-CN" sz="1600" dirty="0" smtClean="0">
                <a:solidFill>
                  <a:schemeClr val="tx1"/>
                </a:solidFill>
                <a:latin typeface="微软雅黑" pitchFamily="34" charset="-122"/>
                <a:ea typeface="微软雅黑" pitchFamily="34" charset="-122"/>
              </a:rPr>
              <a:t>CIS</a:t>
            </a:r>
            <a:endParaRPr kumimoji="0" lang="zh-CN" sz="1600" dirty="0" smtClean="0">
              <a:solidFill>
                <a:schemeClr val="tx1"/>
              </a:solidFill>
              <a:latin typeface="微软雅黑" pitchFamily="34" charset="-122"/>
              <a:ea typeface="微软雅黑" pitchFamily="34" charset="-122"/>
            </a:endParaRPr>
          </a:p>
        </p:txBody>
      </p:sp>
      <p:sp>
        <p:nvSpPr>
          <p:cNvPr id="123" name="AutoShape 126"/>
          <p:cNvSpPr>
            <a:spLocks noChangeArrowheads="1"/>
          </p:cNvSpPr>
          <p:nvPr/>
        </p:nvSpPr>
        <p:spPr bwMode="auto">
          <a:xfrm>
            <a:off x="2843213" y="5695950"/>
            <a:ext cx="1116012" cy="396875"/>
          </a:xfrm>
          <a:prstGeom prst="roundRect">
            <a:avLst>
              <a:gd name="adj" fmla="val 16667"/>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prstDash val="solid"/>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lang="en-US" altLang="zh-CN" sz="1600" dirty="0" smtClean="0">
                <a:solidFill>
                  <a:schemeClr val="tx1"/>
                </a:solidFill>
                <a:latin typeface="微软雅黑" pitchFamily="34" charset="-122"/>
                <a:ea typeface="微软雅黑" pitchFamily="34" charset="-122"/>
              </a:rPr>
              <a:t>EMR</a:t>
            </a:r>
            <a:endParaRPr kumimoji="0" lang="zh-CN" sz="1600" dirty="0" smtClean="0">
              <a:solidFill>
                <a:schemeClr val="tx1"/>
              </a:solidFill>
              <a:latin typeface="微软雅黑" pitchFamily="34" charset="-122"/>
              <a:ea typeface="微软雅黑" pitchFamily="34" charset="-122"/>
            </a:endParaRPr>
          </a:p>
        </p:txBody>
      </p:sp>
      <p:sp>
        <p:nvSpPr>
          <p:cNvPr id="124" name="AutoShape 126"/>
          <p:cNvSpPr>
            <a:spLocks noChangeArrowheads="1"/>
          </p:cNvSpPr>
          <p:nvPr/>
        </p:nvSpPr>
        <p:spPr bwMode="auto">
          <a:xfrm>
            <a:off x="4067175" y="5695950"/>
            <a:ext cx="1225550" cy="396875"/>
          </a:xfrm>
          <a:prstGeom prst="roundRect">
            <a:avLst>
              <a:gd name="adj" fmla="val 16667"/>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prstDash val="solid"/>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lang="en-US" altLang="zh-CN" sz="1600" dirty="0" smtClean="0">
                <a:solidFill>
                  <a:schemeClr val="tx1"/>
                </a:solidFill>
                <a:latin typeface="微软雅黑" pitchFamily="34" charset="-122"/>
                <a:ea typeface="微软雅黑" pitchFamily="34" charset="-122"/>
              </a:rPr>
              <a:t>RIS/PACS</a:t>
            </a:r>
            <a:endParaRPr kumimoji="0" lang="zh-CN" sz="1600" dirty="0" smtClean="0">
              <a:solidFill>
                <a:schemeClr val="tx1"/>
              </a:solidFill>
              <a:latin typeface="微软雅黑" pitchFamily="34" charset="-122"/>
              <a:ea typeface="微软雅黑" pitchFamily="34" charset="-122"/>
            </a:endParaRPr>
          </a:p>
        </p:txBody>
      </p:sp>
      <p:sp>
        <p:nvSpPr>
          <p:cNvPr id="125" name="AutoShape 126"/>
          <p:cNvSpPr>
            <a:spLocks noChangeArrowheads="1"/>
          </p:cNvSpPr>
          <p:nvPr/>
        </p:nvSpPr>
        <p:spPr bwMode="auto">
          <a:xfrm>
            <a:off x="5329238" y="5695950"/>
            <a:ext cx="1114425" cy="396875"/>
          </a:xfrm>
          <a:prstGeom prst="roundRect">
            <a:avLst>
              <a:gd name="adj" fmla="val 16667"/>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prstDash val="solid"/>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kumimoji="0" lang="en-US" altLang="zh-CN" sz="1600" dirty="0" smtClean="0">
                <a:solidFill>
                  <a:schemeClr val="tx1"/>
                </a:solidFill>
                <a:latin typeface="微软雅黑" pitchFamily="34" charset="-122"/>
                <a:ea typeface="微软雅黑" pitchFamily="34" charset="-122"/>
              </a:rPr>
              <a:t>LIS</a:t>
            </a:r>
            <a:endParaRPr kumimoji="0" lang="zh-CN" sz="1600" dirty="0" smtClean="0">
              <a:solidFill>
                <a:schemeClr val="tx1"/>
              </a:solidFill>
              <a:latin typeface="微软雅黑" pitchFamily="34" charset="-122"/>
              <a:ea typeface="微软雅黑" pitchFamily="34" charset="-122"/>
            </a:endParaRPr>
          </a:p>
        </p:txBody>
      </p:sp>
      <p:sp>
        <p:nvSpPr>
          <p:cNvPr id="126" name="AutoShape 126"/>
          <p:cNvSpPr>
            <a:spLocks noChangeArrowheads="1"/>
          </p:cNvSpPr>
          <p:nvPr/>
        </p:nvSpPr>
        <p:spPr bwMode="auto">
          <a:xfrm>
            <a:off x="6553200" y="5695950"/>
            <a:ext cx="1114425" cy="396875"/>
          </a:xfrm>
          <a:prstGeom prst="roundRect">
            <a:avLst>
              <a:gd name="adj" fmla="val 16667"/>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prstDash val="solid"/>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kumimoji="0" lang="en-US" altLang="zh-CN" sz="1600" dirty="0" smtClean="0">
                <a:solidFill>
                  <a:schemeClr val="tx1"/>
                </a:solidFill>
                <a:latin typeface="微软雅黑" pitchFamily="34" charset="-122"/>
                <a:ea typeface="微软雅黑" pitchFamily="34" charset="-122"/>
              </a:rPr>
              <a:t>UIS</a:t>
            </a:r>
            <a:endParaRPr kumimoji="0" lang="zh-CN" sz="1600" dirty="0" smtClean="0">
              <a:solidFill>
                <a:schemeClr val="tx1"/>
              </a:solidFill>
              <a:latin typeface="微软雅黑" pitchFamily="34" charset="-122"/>
              <a:ea typeface="微软雅黑" pitchFamily="34" charset="-122"/>
            </a:endParaRPr>
          </a:p>
        </p:txBody>
      </p:sp>
      <p:sp>
        <p:nvSpPr>
          <p:cNvPr id="127" name="AutoShape 126"/>
          <p:cNvSpPr>
            <a:spLocks noChangeArrowheads="1"/>
          </p:cNvSpPr>
          <p:nvPr/>
        </p:nvSpPr>
        <p:spPr bwMode="auto">
          <a:xfrm>
            <a:off x="7740650" y="5695950"/>
            <a:ext cx="1114425" cy="396875"/>
          </a:xfrm>
          <a:prstGeom prst="roundRect">
            <a:avLst>
              <a:gd name="adj" fmla="val 16667"/>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prstDash val="solid"/>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kumimoji="0" lang="en-US" altLang="zh-CN" sz="1600" dirty="0" smtClean="0">
                <a:solidFill>
                  <a:schemeClr val="tx1"/>
                </a:solidFill>
                <a:latin typeface="微软雅黑" pitchFamily="34" charset="-122"/>
                <a:ea typeface="微软雅黑" pitchFamily="34" charset="-122"/>
              </a:rPr>
              <a:t>…</a:t>
            </a:r>
            <a:endParaRPr kumimoji="0" lang="zh-CN" sz="1600" dirty="0" smtClean="0">
              <a:solidFill>
                <a:schemeClr val="tx1"/>
              </a:solidFill>
              <a:latin typeface="微软雅黑" pitchFamily="34" charset="-122"/>
              <a:ea typeface="微软雅黑" pitchFamily="34" charset="-122"/>
            </a:endParaRPr>
          </a:p>
        </p:txBody>
      </p:sp>
      <p:sp>
        <p:nvSpPr>
          <p:cNvPr id="92" name="矩形 91"/>
          <p:cNvSpPr/>
          <p:nvPr/>
        </p:nvSpPr>
        <p:spPr>
          <a:xfrm>
            <a:off x="189124" y="284600"/>
            <a:ext cx="4698722"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信息信息化平台项目规划</a:t>
            </a:r>
            <a:endParaRPr lang="zh-CN" altLang="en-US" sz="3200" dirty="0">
              <a:latin typeface="微软雅黑" panose="020B0503020204020204" pitchFamily="34" charset="-122"/>
              <a:ea typeface="微软雅黑" panose="020B0503020204020204" pitchFamily="34" charset="-122"/>
              <a:cs typeface="BrowalliaUPC" panose="020B0604020202020204" pitchFamily="34" charset="-34"/>
            </a:endParaRPr>
          </a:p>
        </p:txBody>
      </p:sp>
    </p:spTree>
    <p:extLst>
      <p:ext uri="{BB962C8B-B14F-4D97-AF65-F5344CB8AC3E}">
        <p14:creationId xmlns:p14="http://schemas.microsoft.com/office/powerpoint/2010/main" val="3620374131"/>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25"/>
          <p:cNvSpPr>
            <a:spLocks noChangeArrowheads="1"/>
          </p:cNvSpPr>
          <p:nvPr/>
        </p:nvSpPr>
        <p:spPr bwMode="auto">
          <a:xfrm>
            <a:off x="1554163" y="3957371"/>
            <a:ext cx="285750" cy="322263"/>
          </a:xfrm>
          <a:prstGeom prst="rect">
            <a:avLst/>
          </a:prstGeom>
          <a:noFill/>
          <a:ln w="9525">
            <a:noFill/>
            <a:miter lim="800000"/>
            <a:headEnd/>
            <a:tailEnd/>
          </a:ln>
        </p:spPr>
        <p:txBody>
          <a:bodyPr lIns="0" tIns="0" rIns="0" bIns="0">
            <a:spAutoFit/>
          </a:bodyPr>
          <a:lstStyle/>
          <a:p>
            <a:pPr eaLnBrk="0" hangingPunct="0">
              <a:lnSpc>
                <a:spcPct val="75000"/>
              </a:lnSpc>
            </a:pPr>
            <a:r>
              <a:rPr kumimoji="1" lang="en-US" altLang="zh-CN" sz="2800" dirty="0">
                <a:solidFill>
                  <a:schemeClr val="tx1"/>
                </a:solidFill>
                <a:latin typeface="微软雅黑" pitchFamily="34" charset="-122"/>
                <a:ea typeface="微软雅黑" pitchFamily="34" charset="-122"/>
              </a:rPr>
              <a:t>1</a:t>
            </a:r>
          </a:p>
        </p:txBody>
      </p:sp>
      <p:sp>
        <p:nvSpPr>
          <p:cNvPr id="38" name="Rectangle 41"/>
          <p:cNvSpPr>
            <a:spLocks noChangeArrowheads="1"/>
          </p:cNvSpPr>
          <p:nvPr/>
        </p:nvSpPr>
        <p:spPr bwMode="auto">
          <a:xfrm>
            <a:off x="7989858" y="2300019"/>
            <a:ext cx="65" cy="184666"/>
          </a:xfrm>
          <a:prstGeom prst="rect">
            <a:avLst/>
          </a:prstGeom>
          <a:noFill/>
          <a:ln w="9525">
            <a:noFill/>
            <a:miter lim="800000"/>
            <a:headEnd/>
            <a:tailEnd/>
          </a:ln>
        </p:spPr>
        <p:txBody>
          <a:bodyPr wrap="none" lIns="0" tIns="0" rIns="0" bIns="0">
            <a:spAutoFit/>
          </a:bodyPr>
          <a:lstStyle/>
          <a:p>
            <a:pPr algn="ctr" eaLnBrk="0" hangingPunct="0">
              <a:lnSpc>
                <a:spcPct val="75000"/>
              </a:lnSpc>
            </a:pPr>
            <a:endParaRPr kumimoji="1" lang="zh-CN" altLang="en-US" sz="1600">
              <a:solidFill>
                <a:schemeClr val="tx1"/>
              </a:solidFill>
              <a:latin typeface="微软雅黑" pitchFamily="34" charset="-122"/>
              <a:ea typeface="微软雅黑" pitchFamily="34" charset="-122"/>
            </a:endParaRPr>
          </a:p>
        </p:txBody>
      </p:sp>
      <p:sp>
        <p:nvSpPr>
          <p:cNvPr id="39" name="Line 55"/>
          <p:cNvSpPr>
            <a:spLocks noChangeShapeType="1"/>
          </p:cNvSpPr>
          <p:nvPr/>
        </p:nvSpPr>
        <p:spPr bwMode="auto">
          <a:xfrm flipV="1">
            <a:off x="616930" y="3862913"/>
            <a:ext cx="8013654" cy="21431"/>
          </a:xfrm>
          <a:prstGeom prst="line">
            <a:avLst/>
          </a:prstGeom>
          <a:noFill/>
          <a:ln w="57150">
            <a:solidFill>
              <a:schemeClr val="tx1"/>
            </a:solidFill>
            <a:round/>
            <a:headEnd/>
            <a:tailEnd type="triangle" w="med" len="med"/>
          </a:ln>
          <a:effectLst>
            <a:outerShdw blurRad="63500" dist="23000" dir="5400000" rotWithShape="0">
              <a:srgbClr val="000000">
                <a:alpha val="34999"/>
              </a:srgbClr>
            </a:outerShdw>
          </a:effectLst>
          <a:extLst/>
        </p:spPr>
        <p:txBody>
          <a:bodyPr wrap="none"/>
          <a:lstStyle/>
          <a:p>
            <a:pPr>
              <a:defRPr/>
            </a:pPr>
            <a:endParaRPr kumimoji="1" lang="zh-CN" altLang="en-US" sz="3600">
              <a:solidFill>
                <a:schemeClr val="tx1"/>
              </a:solidFill>
              <a:latin typeface="微软雅黑" pitchFamily="34" charset="-122"/>
              <a:ea typeface="微软雅黑" pitchFamily="34" charset="-122"/>
              <a:cs typeface="宋体" charset="0"/>
            </a:endParaRPr>
          </a:p>
        </p:txBody>
      </p:sp>
      <p:sp>
        <p:nvSpPr>
          <p:cNvPr id="40" name="Rectangle 25"/>
          <p:cNvSpPr>
            <a:spLocks noChangeArrowheads="1"/>
          </p:cNvSpPr>
          <p:nvPr/>
        </p:nvSpPr>
        <p:spPr bwMode="auto">
          <a:xfrm>
            <a:off x="819150" y="3963719"/>
            <a:ext cx="285750" cy="323850"/>
          </a:xfrm>
          <a:prstGeom prst="rect">
            <a:avLst/>
          </a:prstGeom>
          <a:noFill/>
          <a:ln w="9525">
            <a:noFill/>
            <a:miter lim="800000"/>
            <a:headEnd/>
            <a:tailEnd/>
          </a:ln>
        </p:spPr>
        <p:txBody>
          <a:bodyPr lIns="0" tIns="0" rIns="0" bIns="0">
            <a:spAutoFit/>
          </a:bodyPr>
          <a:lstStyle/>
          <a:p>
            <a:pPr eaLnBrk="0" hangingPunct="0">
              <a:lnSpc>
                <a:spcPct val="75000"/>
              </a:lnSpc>
            </a:pPr>
            <a:r>
              <a:rPr kumimoji="1" lang="en-US" altLang="zh-CN" sz="2800">
                <a:solidFill>
                  <a:schemeClr val="tx1"/>
                </a:solidFill>
                <a:latin typeface="微软雅黑" pitchFamily="34" charset="-122"/>
                <a:ea typeface="微软雅黑" pitchFamily="34" charset="-122"/>
              </a:rPr>
              <a:t>0</a:t>
            </a:r>
          </a:p>
        </p:txBody>
      </p:sp>
      <p:sp>
        <p:nvSpPr>
          <p:cNvPr id="41" name="Rectangle 25"/>
          <p:cNvSpPr>
            <a:spLocks noChangeArrowheads="1"/>
          </p:cNvSpPr>
          <p:nvPr/>
        </p:nvSpPr>
        <p:spPr bwMode="auto">
          <a:xfrm>
            <a:off x="2271713" y="3985944"/>
            <a:ext cx="285750" cy="323850"/>
          </a:xfrm>
          <a:prstGeom prst="rect">
            <a:avLst/>
          </a:prstGeom>
          <a:noFill/>
          <a:ln w="9525">
            <a:noFill/>
            <a:miter lim="800000"/>
            <a:headEnd/>
            <a:tailEnd/>
          </a:ln>
        </p:spPr>
        <p:txBody>
          <a:bodyPr lIns="0" tIns="0" rIns="0" bIns="0">
            <a:spAutoFit/>
          </a:bodyPr>
          <a:lstStyle/>
          <a:p>
            <a:pPr eaLnBrk="0" hangingPunct="0">
              <a:lnSpc>
                <a:spcPct val="75000"/>
              </a:lnSpc>
            </a:pPr>
            <a:r>
              <a:rPr kumimoji="1" lang="en-US" altLang="zh-CN" sz="2800">
                <a:solidFill>
                  <a:schemeClr val="tx1"/>
                </a:solidFill>
                <a:latin typeface="微软雅黑" pitchFamily="34" charset="-122"/>
                <a:ea typeface="微软雅黑" pitchFamily="34" charset="-122"/>
              </a:rPr>
              <a:t>2</a:t>
            </a:r>
          </a:p>
        </p:txBody>
      </p:sp>
      <p:sp>
        <p:nvSpPr>
          <p:cNvPr id="42" name="Rectangle 25"/>
          <p:cNvSpPr>
            <a:spLocks noChangeArrowheads="1"/>
          </p:cNvSpPr>
          <p:nvPr/>
        </p:nvSpPr>
        <p:spPr bwMode="auto">
          <a:xfrm>
            <a:off x="2986088" y="3985944"/>
            <a:ext cx="285750" cy="323850"/>
          </a:xfrm>
          <a:prstGeom prst="rect">
            <a:avLst/>
          </a:prstGeom>
          <a:noFill/>
          <a:ln w="9525">
            <a:noFill/>
            <a:miter lim="800000"/>
            <a:headEnd/>
            <a:tailEnd/>
          </a:ln>
        </p:spPr>
        <p:txBody>
          <a:bodyPr lIns="0" tIns="0" rIns="0" bIns="0">
            <a:spAutoFit/>
          </a:bodyPr>
          <a:lstStyle/>
          <a:p>
            <a:pPr eaLnBrk="0" hangingPunct="0">
              <a:lnSpc>
                <a:spcPct val="75000"/>
              </a:lnSpc>
            </a:pPr>
            <a:r>
              <a:rPr kumimoji="1" lang="en-US" altLang="zh-CN" sz="2800">
                <a:solidFill>
                  <a:schemeClr val="tx1"/>
                </a:solidFill>
                <a:latin typeface="微软雅黑" pitchFamily="34" charset="-122"/>
                <a:ea typeface="微软雅黑" pitchFamily="34" charset="-122"/>
              </a:rPr>
              <a:t>3</a:t>
            </a:r>
          </a:p>
        </p:txBody>
      </p:sp>
      <p:sp>
        <p:nvSpPr>
          <p:cNvPr id="43" name="Rectangle 25"/>
          <p:cNvSpPr>
            <a:spLocks noChangeArrowheads="1"/>
          </p:cNvSpPr>
          <p:nvPr/>
        </p:nvSpPr>
        <p:spPr bwMode="auto">
          <a:xfrm>
            <a:off x="3700463" y="3985944"/>
            <a:ext cx="285750" cy="323850"/>
          </a:xfrm>
          <a:prstGeom prst="rect">
            <a:avLst/>
          </a:prstGeom>
          <a:noFill/>
          <a:ln w="9525">
            <a:noFill/>
            <a:miter lim="800000"/>
            <a:headEnd/>
            <a:tailEnd/>
          </a:ln>
        </p:spPr>
        <p:txBody>
          <a:bodyPr lIns="0" tIns="0" rIns="0" bIns="0">
            <a:spAutoFit/>
          </a:bodyPr>
          <a:lstStyle/>
          <a:p>
            <a:pPr eaLnBrk="0" hangingPunct="0">
              <a:lnSpc>
                <a:spcPct val="75000"/>
              </a:lnSpc>
            </a:pPr>
            <a:r>
              <a:rPr kumimoji="1" lang="en-US" altLang="zh-CN" sz="2800">
                <a:solidFill>
                  <a:schemeClr val="tx1"/>
                </a:solidFill>
                <a:latin typeface="微软雅黑" pitchFamily="34" charset="-122"/>
                <a:ea typeface="微软雅黑" pitchFamily="34" charset="-122"/>
              </a:rPr>
              <a:t>4</a:t>
            </a:r>
          </a:p>
        </p:txBody>
      </p:sp>
      <p:sp>
        <p:nvSpPr>
          <p:cNvPr id="44" name="Rectangle 25"/>
          <p:cNvSpPr>
            <a:spLocks noChangeArrowheads="1"/>
          </p:cNvSpPr>
          <p:nvPr/>
        </p:nvSpPr>
        <p:spPr bwMode="auto">
          <a:xfrm>
            <a:off x="4414838" y="3985944"/>
            <a:ext cx="285750" cy="323850"/>
          </a:xfrm>
          <a:prstGeom prst="rect">
            <a:avLst/>
          </a:prstGeom>
          <a:noFill/>
          <a:ln w="9525">
            <a:noFill/>
            <a:miter lim="800000"/>
            <a:headEnd/>
            <a:tailEnd/>
          </a:ln>
        </p:spPr>
        <p:txBody>
          <a:bodyPr lIns="0" tIns="0" rIns="0" bIns="0">
            <a:spAutoFit/>
          </a:bodyPr>
          <a:lstStyle/>
          <a:p>
            <a:pPr eaLnBrk="0" hangingPunct="0">
              <a:lnSpc>
                <a:spcPct val="75000"/>
              </a:lnSpc>
            </a:pPr>
            <a:r>
              <a:rPr kumimoji="1" lang="en-US" altLang="zh-CN" sz="2800">
                <a:solidFill>
                  <a:schemeClr val="tx1"/>
                </a:solidFill>
                <a:latin typeface="微软雅黑" pitchFamily="34" charset="-122"/>
                <a:ea typeface="微软雅黑" pitchFamily="34" charset="-122"/>
              </a:rPr>
              <a:t>5</a:t>
            </a:r>
          </a:p>
        </p:txBody>
      </p:sp>
      <p:sp>
        <p:nvSpPr>
          <p:cNvPr id="45" name="Rectangle 25"/>
          <p:cNvSpPr>
            <a:spLocks noChangeArrowheads="1"/>
          </p:cNvSpPr>
          <p:nvPr/>
        </p:nvSpPr>
        <p:spPr bwMode="auto">
          <a:xfrm>
            <a:off x="5129213" y="3985944"/>
            <a:ext cx="285750" cy="323850"/>
          </a:xfrm>
          <a:prstGeom prst="rect">
            <a:avLst/>
          </a:prstGeom>
          <a:noFill/>
          <a:ln w="9525">
            <a:noFill/>
            <a:miter lim="800000"/>
            <a:headEnd/>
            <a:tailEnd/>
          </a:ln>
        </p:spPr>
        <p:txBody>
          <a:bodyPr lIns="0" tIns="0" rIns="0" bIns="0">
            <a:spAutoFit/>
          </a:bodyPr>
          <a:lstStyle/>
          <a:p>
            <a:pPr eaLnBrk="0" hangingPunct="0">
              <a:lnSpc>
                <a:spcPct val="75000"/>
              </a:lnSpc>
            </a:pPr>
            <a:r>
              <a:rPr kumimoji="1" lang="en-US" altLang="zh-CN" sz="2800">
                <a:solidFill>
                  <a:schemeClr val="tx1"/>
                </a:solidFill>
                <a:latin typeface="微软雅黑" pitchFamily="34" charset="-122"/>
                <a:ea typeface="微软雅黑" pitchFamily="34" charset="-122"/>
              </a:rPr>
              <a:t>6</a:t>
            </a:r>
          </a:p>
        </p:txBody>
      </p:sp>
      <p:sp>
        <p:nvSpPr>
          <p:cNvPr id="46" name="Rectangle 25"/>
          <p:cNvSpPr>
            <a:spLocks noChangeArrowheads="1"/>
          </p:cNvSpPr>
          <p:nvPr/>
        </p:nvSpPr>
        <p:spPr bwMode="auto">
          <a:xfrm>
            <a:off x="5897563" y="3973244"/>
            <a:ext cx="285750" cy="323850"/>
          </a:xfrm>
          <a:prstGeom prst="rect">
            <a:avLst/>
          </a:prstGeom>
          <a:noFill/>
          <a:ln w="9525">
            <a:noFill/>
            <a:miter lim="800000"/>
            <a:headEnd/>
            <a:tailEnd/>
          </a:ln>
        </p:spPr>
        <p:txBody>
          <a:bodyPr lIns="0" tIns="0" rIns="0" bIns="0">
            <a:spAutoFit/>
          </a:bodyPr>
          <a:lstStyle/>
          <a:p>
            <a:pPr eaLnBrk="0" hangingPunct="0">
              <a:lnSpc>
                <a:spcPct val="75000"/>
              </a:lnSpc>
            </a:pPr>
            <a:r>
              <a:rPr kumimoji="1" lang="en-US" altLang="zh-CN" sz="2800">
                <a:solidFill>
                  <a:schemeClr val="tx1"/>
                </a:solidFill>
                <a:latin typeface="微软雅黑" pitchFamily="34" charset="-122"/>
                <a:ea typeface="微软雅黑" pitchFamily="34" charset="-122"/>
              </a:rPr>
              <a:t>7</a:t>
            </a:r>
          </a:p>
        </p:txBody>
      </p:sp>
      <p:sp>
        <p:nvSpPr>
          <p:cNvPr id="47" name="Rectangle 25"/>
          <p:cNvSpPr>
            <a:spLocks noChangeArrowheads="1"/>
          </p:cNvSpPr>
          <p:nvPr/>
        </p:nvSpPr>
        <p:spPr bwMode="auto">
          <a:xfrm>
            <a:off x="6672263" y="3993882"/>
            <a:ext cx="285750" cy="323850"/>
          </a:xfrm>
          <a:prstGeom prst="rect">
            <a:avLst/>
          </a:prstGeom>
          <a:noFill/>
          <a:ln w="9525">
            <a:noFill/>
            <a:miter lim="800000"/>
            <a:headEnd/>
            <a:tailEnd/>
          </a:ln>
        </p:spPr>
        <p:txBody>
          <a:bodyPr lIns="0" tIns="0" rIns="0" bIns="0">
            <a:spAutoFit/>
          </a:bodyPr>
          <a:lstStyle/>
          <a:p>
            <a:pPr eaLnBrk="0" hangingPunct="0">
              <a:lnSpc>
                <a:spcPct val="75000"/>
              </a:lnSpc>
            </a:pPr>
            <a:r>
              <a:rPr kumimoji="1" lang="en-US" altLang="zh-CN" sz="2800">
                <a:solidFill>
                  <a:schemeClr val="tx1"/>
                </a:solidFill>
                <a:latin typeface="微软雅黑" pitchFamily="34" charset="-122"/>
                <a:ea typeface="微软雅黑" pitchFamily="34" charset="-122"/>
              </a:rPr>
              <a:t>8</a:t>
            </a:r>
          </a:p>
        </p:txBody>
      </p:sp>
      <p:sp>
        <p:nvSpPr>
          <p:cNvPr id="48" name="上箭头标注 47"/>
          <p:cNvSpPr/>
          <p:nvPr/>
        </p:nvSpPr>
        <p:spPr bwMode="auto">
          <a:xfrm>
            <a:off x="3330575" y="4262171"/>
            <a:ext cx="857250" cy="1501775"/>
          </a:xfrm>
          <a:prstGeom prst="upArrowCallout">
            <a:avLst>
              <a:gd name="adj1" fmla="val 25000"/>
              <a:gd name="adj2" fmla="val 25000"/>
              <a:gd name="adj3" fmla="val 25000"/>
              <a:gd name="adj4" fmla="val 76620"/>
            </a:avLst>
          </a:prstGeom>
          <a:solidFill>
            <a:schemeClr val="bg1"/>
          </a:solidFill>
          <a:ln w="38100" cap="flat" cmpd="sng" algn="ctr">
            <a:solidFill>
              <a:schemeClr val="accent5">
                <a:lumMod val="50000"/>
              </a:schemeClr>
            </a:solidFill>
            <a:prstDash val="solid"/>
            <a:round/>
            <a:headEnd type="none" w="med" len="med"/>
            <a:tailEnd type="none" w="med" len="med"/>
          </a:ln>
          <a:effectLst/>
        </p:spPr>
        <p:txBody>
          <a:bodyPr/>
          <a:lstStyle/>
          <a:p>
            <a:pPr algn="ctr">
              <a:defRPr/>
            </a:pPr>
            <a:r>
              <a:rPr kumimoji="1" lang="zh-CN" altLang="en-US" sz="1600" dirty="0" smtClean="0">
                <a:solidFill>
                  <a:schemeClr val="tx1"/>
                </a:solidFill>
                <a:latin typeface="微软雅黑" pitchFamily="34" charset="-122"/>
                <a:ea typeface="微软雅黑" pitchFamily="34" charset="-122"/>
                <a:cs typeface="宋体" charset="0"/>
              </a:rPr>
              <a:t>获得</a:t>
            </a:r>
            <a:endParaRPr kumimoji="1" lang="en-US" altLang="zh-CN" sz="1600" dirty="0" smtClean="0">
              <a:solidFill>
                <a:schemeClr val="tx1"/>
              </a:solidFill>
              <a:latin typeface="微软雅黑" pitchFamily="34" charset="-122"/>
              <a:ea typeface="微软雅黑" pitchFamily="34" charset="-122"/>
              <a:cs typeface="宋体" charset="0"/>
            </a:endParaRPr>
          </a:p>
          <a:p>
            <a:pPr algn="ctr">
              <a:defRPr/>
            </a:pPr>
            <a:r>
              <a:rPr kumimoji="1" lang="zh-CN" altLang="en-US" sz="1600" dirty="0" smtClean="0">
                <a:solidFill>
                  <a:schemeClr val="tx1"/>
                </a:solidFill>
                <a:latin typeface="微软雅黑" pitchFamily="34" charset="-122"/>
                <a:ea typeface="微软雅黑" pitchFamily="34" charset="-122"/>
                <a:cs typeface="宋体" charset="0"/>
              </a:rPr>
              <a:t>实验室结果</a:t>
            </a:r>
            <a:endParaRPr kumimoji="1" lang="zh-CN" altLang="en-US" sz="1600" dirty="0">
              <a:solidFill>
                <a:schemeClr val="tx1"/>
              </a:solidFill>
              <a:latin typeface="微软雅黑" pitchFamily="34" charset="-122"/>
              <a:ea typeface="微软雅黑" pitchFamily="34" charset="-122"/>
              <a:cs typeface="宋体" charset="0"/>
            </a:endParaRPr>
          </a:p>
        </p:txBody>
      </p:sp>
      <p:sp>
        <p:nvSpPr>
          <p:cNvPr id="49" name="上箭头标注 48"/>
          <p:cNvSpPr/>
          <p:nvPr/>
        </p:nvSpPr>
        <p:spPr bwMode="auto">
          <a:xfrm>
            <a:off x="1279897" y="4235184"/>
            <a:ext cx="857250" cy="1501775"/>
          </a:xfrm>
          <a:prstGeom prst="upArrowCallout">
            <a:avLst>
              <a:gd name="adj1" fmla="val 25000"/>
              <a:gd name="adj2" fmla="val 25000"/>
              <a:gd name="adj3" fmla="val 25000"/>
              <a:gd name="adj4" fmla="val 76620"/>
            </a:avLst>
          </a:prstGeom>
          <a:solidFill>
            <a:schemeClr val="bg1"/>
          </a:solidFill>
          <a:ln w="38100" cap="flat" cmpd="sng" algn="ctr">
            <a:solidFill>
              <a:schemeClr val="accent5">
                <a:lumMod val="50000"/>
              </a:schemeClr>
            </a:solidFill>
            <a:prstDash val="solid"/>
            <a:round/>
            <a:headEnd type="none" w="med" len="med"/>
            <a:tailEnd type="none" w="med" len="med"/>
          </a:ln>
          <a:effectLst/>
        </p:spPr>
        <p:txBody>
          <a:bodyPr/>
          <a:lstStyle/>
          <a:p>
            <a:pPr algn="ctr">
              <a:defRPr/>
            </a:pPr>
            <a:r>
              <a:rPr kumimoji="1" lang="zh-CN" altLang="en-US" sz="1600" dirty="0" smtClean="0">
                <a:solidFill>
                  <a:schemeClr val="tx1"/>
                </a:solidFill>
                <a:latin typeface="微软雅黑" pitchFamily="34" charset="-122"/>
                <a:ea typeface="微软雅黑" pitchFamily="34" charset="-122"/>
                <a:cs typeface="隶书" charset="0"/>
              </a:rPr>
              <a:t>多次</a:t>
            </a:r>
            <a:endParaRPr kumimoji="1" lang="en-US" altLang="zh-CN" sz="1600" dirty="0" smtClean="0">
              <a:solidFill>
                <a:schemeClr val="tx1"/>
              </a:solidFill>
              <a:latin typeface="微软雅黑" pitchFamily="34" charset="-122"/>
              <a:ea typeface="微软雅黑" pitchFamily="34" charset="-122"/>
              <a:cs typeface="隶书" charset="0"/>
            </a:endParaRPr>
          </a:p>
          <a:p>
            <a:pPr algn="ctr">
              <a:defRPr/>
            </a:pPr>
            <a:r>
              <a:rPr kumimoji="1" lang="zh-CN" altLang="en-US" sz="1600" dirty="0" smtClean="0">
                <a:solidFill>
                  <a:schemeClr val="tx1"/>
                </a:solidFill>
                <a:latin typeface="微软雅黑" pitchFamily="34" charset="-122"/>
                <a:ea typeface="微软雅黑" pitchFamily="34" charset="-122"/>
                <a:cs typeface="隶书" charset="0"/>
              </a:rPr>
              <a:t>检查</a:t>
            </a:r>
            <a:endParaRPr kumimoji="1" lang="en-US" altLang="zh-CN" sz="1600" dirty="0" smtClean="0">
              <a:solidFill>
                <a:schemeClr val="tx1"/>
              </a:solidFill>
              <a:latin typeface="微软雅黑" pitchFamily="34" charset="-122"/>
              <a:ea typeface="微软雅黑" pitchFamily="34" charset="-122"/>
              <a:cs typeface="隶书" charset="0"/>
            </a:endParaRPr>
          </a:p>
          <a:p>
            <a:pPr algn="ctr">
              <a:defRPr/>
            </a:pPr>
            <a:r>
              <a:rPr kumimoji="1" lang="zh-CN" altLang="en-US" sz="1600" dirty="0" smtClean="0">
                <a:solidFill>
                  <a:schemeClr val="tx1"/>
                </a:solidFill>
                <a:latin typeface="微软雅黑" pitchFamily="34" charset="-122"/>
                <a:ea typeface="微软雅黑" pitchFamily="34" charset="-122"/>
                <a:cs typeface="隶书" charset="0"/>
              </a:rPr>
              <a:t>和检验</a:t>
            </a:r>
            <a:endParaRPr kumimoji="1" lang="zh-CN" altLang="en-US" sz="1600" dirty="0">
              <a:solidFill>
                <a:schemeClr val="tx1"/>
              </a:solidFill>
              <a:latin typeface="微软雅黑" pitchFamily="34" charset="-122"/>
              <a:ea typeface="微软雅黑" pitchFamily="34" charset="-122"/>
              <a:cs typeface="隶书" charset="0"/>
            </a:endParaRPr>
          </a:p>
        </p:txBody>
      </p:sp>
      <p:sp>
        <p:nvSpPr>
          <p:cNvPr id="50" name="上箭头标注 49"/>
          <p:cNvSpPr/>
          <p:nvPr/>
        </p:nvSpPr>
        <p:spPr bwMode="auto">
          <a:xfrm>
            <a:off x="428625" y="4235184"/>
            <a:ext cx="857250" cy="1501775"/>
          </a:xfrm>
          <a:prstGeom prst="upArrowCallout">
            <a:avLst>
              <a:gd name="adj1" fmla="val 25000"/>
              <a:gd name="adj2" fmla="val 25000"/>
              <a:gd name="adj3" fmla="val 25000"/>
              <a:gd name="adj4" fmla="val 76620"/>
            </a:avLst>
          </a:prstGeom>
          <a:solidFill>
            <a:schemeClr val="bg1"/>
          </a:solidFill>
          <a:ln w="38100" cap="flat" cmpd="sng" algn="ctr">
            <a:solidFill>
              <a:schemeClr val="accent5">
                <a:lumMod val="50000"/>
              </a:schemeClr>
            </a:solidFill>
            <a:prstDash val="solid"/>
            <a:round/>
            <a:headEnd type="none" w="med" len="med"/>
            <a:tailEnd type="none" w="med" len="med"/>
          </a:ln>
          <a:effectLst/>
        </p:spPr>
        <p:txBody>
          <a:bodyPr/>
          <a:lstStyle/>
          <a:p>
            <a:pPr algn="ctr" eaLnBrk="0" hangingPunct="0">
              <a:defRPr/>
            </a:pPr>
            <a:r>
              <a:rPr kumimoji="1" lang="zh-CN" altLang="en-US" sz="1600" dirty="0" smtClean="0">
                <a:solidFill>
                  <a:schemeClr val="tx1"/>
                </a:solidFill>
                <a:latin typeface="微软雅黑" pitchFamily="34" charset="-122"/>
                <a:ea typeface="微软雅黑" pitchFamily="34" charset="-122"/>
                <a:cs typeface="隶书" charset="0"/>
              </a:rPr>
              <a:t>出现</a:t>
            </a:r>
            <a:endParaRPr kumimoji="1" lang="en-US" altLang="zh-CN" sz="1600" dirty="0" smtClean="0">
              <a:solidFill>
                <a:schemeClr val="tx1"/>
              </a:solidFill>
              <a:latin typeface="微软雅黑" pitchFamily="34" charset="-122"/>
              <a:ea typeface="微软雅黑" pitchFamily="34" charset="-122"/>
              <a:cs typeface="隶书" charset="0"/>
            </a:endParaRPr>
          </a:p>
          <a:p>
            <a:pPr algn="ctr" eaLnBrk="0" hangingPunct="0">
              <a:defRPr/>
            </a:pPr>
            <a:r>
              <a:rPr kumimoji="1" lang="zh-CN" altLang="en-US" sz="1600" dirty="0" smtClean="0">
                <a:solidFill>
                  <a:schemeClr val="tx1"/>
                </a:solidFill>
                <a:latin typeface="微软雅黑" pitchFamily="34" charset="-122"/>
                <a:ea typeface="微软雅黑" pitchFamily="34" charset="-122"/>
                <a:cs typeface="隶书" charset="0"/>
              </a:rPr>
              <a:t>异常的症状</a:t>
            </a:r>
            <a:endParaRPr kumimoji="1" lang="en-US" altLang="zh-CN" sz="1600" dirty="0" smtClean="0">
              <a:solidFill>
                <a:schemeClr val="tx1"/>
              </a:solidFill>
              <a:latin typeface="微软雅黑" pitchFamily="34" charset="-122"/>
              <a:ea typeface="微软雅黑" pitchFamily="34" charset="-122"/>
              <a:cs typeface="隶书" charset="0"/>
            </a:endParaRPr>
          </a:p>
          <a:p>
            <a:pPr algn="ctr" eaLnBrk="0" hangingPunct="0">
              <a:defRPr/>
            </a:pPr>
            <a:r>
              <a:rPr kumimoji="1" lang="zh-CN" altLang="en-US" sz="1600" dirty="0" smtClean="0">
                <a:solidFill>
                  <a:schemeClr val="tx1"/>
                </a:solidFill>
                <a:latin typeface="微软雅黑" pitchFamily="34" charset="-122"/>
                <a:ea typeface="微软雅黑" pitchFamily="34" charset="-122"/>
                <a:cs typeface="隶书" charset="0"/>
              </a:rPr>
              <a:t>和体症</a:t>
            </a:r>
            <a:endParaRPr kumimoji="1" lang="en-US" altLang="zh-CN" sz="1600" dirty="0">
              <a:solidFill>
                <a:schemeClr val="tx1"/>
              </a:solidFill>
              <a:latin typeface="微软雅黑" pitchFamily="34" charset="-122"/>
              <a:ea typeface="微软雅黑" pitchFamily="34" charset="-122"/>
              <a:cs typeface="隶书" charset="0"/>
            </a:endParaRPr>
          </a:p>
        </p:txBody>
      </p:sp>
      <p:sp>
        <p:nvSpPr>
          <p:cNvPr id="51" name="上箭头标注 50"/>
          <p:cNvSpPr/>
          <p:nvPr/>
        </p:nvSpPr>
        <p:spPr bwMode="auto">
          <a:xfrm>
            <a:off x="4271963" y="4254971"/>
            <a:ext cx="857250" cy="1501775"/>
          </a:xfrm>
          <a:prstGeom prst="upArrowCallout">
            <a:avLst>
              <a:gd name="adj1" fmla="val 25000"/>
              <a:gd name="adj2" fmla="val 25000"/>
              <a:gd name="adj3" fmla="val 25000"/>
              <a:gd name="adj4" fmla="val 76620"/>
            </a:avLst>
          </a:prstGeom>
          <a:solidFill>
            <a:schemeClr val="bg1"/>
          </a:solidFill>
          <a:ln w="38100" cap="flat" cmpd="sng" algn="ctr">
            <a:solidFill>
              <a:schemeClr val="accent5">
                <a:lumMod val="50000"/>
              </a:schemeClr>
            </a:solidFill>
            <a:prstDash val="solid"/>
            <a:round/>
            <a:headEnd type="none" w="med" len="med"/>
            <a:tailEnd type="none" w="med" len="med"/>
          </a:ln>
          <a:effectLst/>
        </p:spPr>
        <p:txBody>
          <a:bodyPr/>
          <a:lstStyle/>
          <a:p>
            <a:pPr algn="ctr">
              <a:defRPr/>
            </a:pPr>
            <a:r>
              <a:rPr kumimoji="1" lang="zh-CN" altLang="en-US" sz="1600" dirty="0" smtClean="0">
                <a:solidFill>
                  <a:schemeClr val="tx1"/>
                </a:solidFill>
                <a:latin typeface="微软雅黑" pitchFamily="34" charset="-122"/>
                <a:ea typeface="微软雅黑" pitchFamily="34" charset="-122"/>
                <a:cs typeface="宋体" charset="0"/>
              </a:rPr>
              <a:t>确认</a:t>
            </a:r>
            <a:endParaRPr kumimoji="1" lang="en-US" altLang="zh-CN" sz="1600" dirty="0" smtClean="0">
              <a:solidFill>
                <a:schemeClr val="tx1"/>
              </a:solidFill>
              <a:latin typeface="微软雅黑" pitchFamily="34" charset="-122"/>
              <a:ea typeface="微软雅黑" pitchFamily="34" charset="-122"/>
              <a:cs typeface="宋体" charset="0"/>
            </a:endParaRPr>
          </a:p>
          <a:p>
            <a:pPr algn="ctr">
              <a:defRPr/>
            </a:pPr>
            <a:r>
              <a:rPr kumimoji="1" lang="zh-CN" altLang="en-US" sz="1600" dirty="0" smtClean="0">
                <a:solidFill>
                  <a:schemeClr val="tx1"/>
                </a:solidFill>
                <a:latin typeface="微软雅黑" pitchFamily="34" charset="-122"/>
                <a:ea typeface="微软雅黑" pitchFamily="34" charset="-122"/>
                <a:cs typeface="宋体" charset="0"/>
              </a:rPr>
              <a:t>院感</a:t>
            </a:r>
            <a:endParaRPr kumimoji="1" lang="zh-CN" altLang="en-US" sz="1600" dirty="0">
              <a:solidFill>
                <a:schemeClr val="tx1"/>
              </a:solidFill>
              <a:latin typeface="微软雅黑" pitchFamily="34" charset="-122"/>
              <a:ea typeface="微软雅黑" pitchFamily="34" charset="-122"/>
              <a:cs typeface="宋体" charset="0"/>
            </a:endParaRPr>
          </a:p>
        </p:txBody>
      </p:sp>
      <p:sp>
        <p:nvSpPr>
          <p:cNvPr id="52" name="上箭头标注 51"/>
          <p:cNvSpPr/>
          <p:nvPr/>
        </p:nvSpPr>
        <p:spPr bwMode="auto">
          <a:xfrm>
            <a:off x="5614988" y="4216134"/>
            <a:ext cx="857250" cy="1501775"/>
          </a:xfrm>
          <a:prstGeom prst="upArrowCallout">
            <a:avLst>
              <a:gd name="adj1" fmla="val 25000"/>
              <a:gd name="adj2" fmla="val 25000"/>
              <a:gd name="adj3" fmla="val 25000"/>
              <a:gd name="adj4" fmla="val 76620"/>
            </a:avLst>
          </a:prstGeom>
          <a:solidFill>
            <a:schemeClr val="bg1"/>
          </a:solidFill>
          <a:ln w="38100" cap="flat" cmpd="sng" algn="ctr">
            <a:solidFill>
              <a:schemeClr val="accent6">
                <a:lumMod val="75000"/>
              </a:schemeClr>
            </a:solidFill>
            <a:prstDash val="solid"/>
            <a:round/>
            <a:headEnd type="none" w="med" len="med"/>
            <a:tailEnd type="none" w="med" len="med"/>
          </a:ln>
          <a:effectLst/>
        </p:spPr>
        <p:txBody>
          <a:bodyPr/>
          <a:lstStyle/>
          <a:p>
            <a:pPr algn="ctr">
              <a:defRPr/>
            </a:pPr>
            <a:r>
              <a:rPr kumimoji="1" lang="zh-CN" altLang="en-US" sz="1600" dirty="0" smtClean="0">
                <a:solidFill>
                  <a:schemeClr val="tx1"/>
                </a:solidFill>
                <a:latin typeface="微软雅黑" pitchFamily="34" charset="-122"/>
                <a:ea typeface="微软雅黑" pitchFamily="34" charset="-122"/>
                <a:cs typeface="宋体" charset="0"/>
              </a:rPr>
              <a:t>院感</a:t>
            </a:r>
            <a:endParaRPr kumimoji="1" lang="en-US" altLang="zh-CN" sz="1600" dirty="0" smtClean="0">
              <a:solidFill>
                <a:schemeClr val="tx1"/>
              </a:solidFill>
              <a:latin typeface="微软雅黑" pitchFamily="34" charset="-122"/>
              <a:ea typeface="微软雅黑" pitchFamily="34" charset="-122"/>
              <a:cs typeface="宋体" charset="0"/>
            </a:endParaRPr>
          </a:p>
          <a:p>
            <a:pPr algn="ctr">
              <a:defRPr/>
            </a:pPr>
            <a:r>
              <a:rPr kumimoji="1" lang="zh-CN" altLang="en-US" sz="1600" dirty="0" smtClean="0">
                <a:solidFill>
                  <a:schemeClr val="tx1"/>
                </a:solidFill>
                <a:latin typeface="微软雅黑" pitchFamily="34" charset="-122"/>
                <a:ea typeface="微软雅黑" pitchFamily="34" charset="-122"/>
                <a:cs typeface="宋体" charset="0"/>
              </a:rPr>
              <a:t>上报</a:t>
            </a:r>
            <a:endParaRPr kumimoji="1" lang="zh-CN" altLang="en-US" sz="1600" dirty="0">
              <a:solidFill>
                <a:schemeClr val="tx1"/>
              </a:solidFill>
              <a:latin typeface="微软雅黑" pitchFamily="34" charset="-122"/>
              <a:ea typeface="微软雅黑" pitchFamily="34" charset="-122"/>
              <a:cs typeface="宋体" charset="0"/>
            </a:endParaRPr>
          </a:p>
        </p:txBody>
      </p:sp>
      <p:sp>
        <p:nvSpPr>
          <p:cNvPr id="53" name="上箭头标注 47"/>
          <p:cNvSpPr>
            <a:spLocks noChangeArrowheads="1"/>
          </p:cNvSpPr>
          <p:nvPr/>
        </p:nvSpPr>
        <p:spPr bwMode="auto">
          <a:xfrm>
            <a:off x="7099547" y="4182796"/>
            <a:ext cx="955675" cy="1501775"/>
          </a:xfrm>
          <a:prstGeom prst="upArrowCallout">
            <a:avLst>
              <a:gd name="adj1" fmla="val 25000"/>
              <a:gd name="adj2" fmla="val 25000"/>
              <a:gd name="adj3" fmla="val 24996"/>
              <a:gd name="adj4" fmla="val 76620"/>
            </a:avLst>
          </a:prstGeom>
          <a:solidFill>
            <a:schemeClr val="bg1"/>
          </a:solidFill>
          <a:ln w="38100">
            <a:solidFill>
              <a:srgbClr val="FF0000"/>
            </a:solidFill>
            <a:round/>
            <a:headEnd/>
            <a:tailEnd/>
          </a:ln>
        </p:spPr>
        <p:txBody>
          <a:bodyPr/>
          <a:lstStyle/>
          <a:p>
            <a:pPr algn="ctr"/>
            <a:r>
              <a:rPr kumimoji="1" lang="zh-CN" altLang="en-US" sz="1600" dirty="0" smtClean="0">
                <a:solidFill>
                  <a:schemeClr val="tx1"/>
                </a:solidFill>
                <a:latin typeface="微软雅黑" pitchFamily="34" charset="-122"/>
                <a:ea typeface="微软雅黑" pitchFamily="34" charset="-122"/>
              </a:rPr>
              <a:t>实施</a:t>
            </a:r>
            <a:endParaRPr kumimoji="1" lang="en-US" altLang="zh-CN" sz="1600" dirty="0" smtClean="0">
              <a:solidFill>
                <a:schemeClr val="tx1"/>
              </a:solidFill>
              <a:latin typeface="微软雅黑" pitchFamily="34" charset="-122"/>
              <a:ea typeface="微软雅黑" pitchFamily="34" charset="-122"/>
            </a:endParaRPr>
          </a:p>
          <a:p>
            <a:pPr algn="ctr"/>
            <a:r>
              <a:rPr kumimoji="1" lang="zh-CN" altLang="en-US" sz="1600" dirty="0" smtClean="0">
                <a:solidFill>
                  <a:schemeClr val="tx1"/>
                </a:solidFill>
                <a:latin typeface="微软雅黑" pitchFamily="34" charset="-122"/>
                <a:ea typeface="微软雅黑" pitchFamily="34" charset="-122"/>
              </a:rPr>
              <a:t>感控</a:t>
            </a:r>
            <a:endParaRPr kumimoji="1" lang="en-US" altLang="zh-CN" sz="1600" dirty="0" smtClean="0">
              <a:solidFill>
                <a:schemeClr val="tx1"/>
              </a:solidFill>
              <a:latin typeface="微软雅黑" pitchFamily="34" charset="-122"/>
              <a:ea typeface="微软雅黑" pitchFamily="34" charset="-122"/>
            </a:endParaRPr>
          </a:p>
          <a:p>
            <a:pPr algn="ctr"/>
            <a:r>
              <a:rPr kumimoji="1" lang="zh-CN" altLang="en-US" sz="1600" dirty="0" smtClean="0">
                <a:solidFill>
                  <a:schemeClr val="tx1"/>
                </a:solidFill>
                <a:latin typeface="微软雅黑" pitchFamily="34" charset="-122"/>
                <a:ea typeface="微软雅黑" pitchFamily="34" charset="-122"/>
              </a:rPr>
              <a:t>措施</a:t>
            </a:r>
            <a:endParaRPr kumimoji="1" lang="zh-CN" altLang="en-US" sz="1600" dirty="0">
              <a:solidFill>
                <a:schemeClr val="tx1"/>
              </a:solidFill>
              <a:latin typeface="微软雅黑" pitchFamily="34" charset="-122"/>
              <a:ea typeface="微软雅黑" pitchFamily="34" charset="-122"/>
            </a:endParaRPr>
          </a:p>
        </p:txBody>
      </p:sp>
      <p:sp>
        <p:nvSpPr>
          <p:cNvPr id="54" name="Rectangle 25"/>
          <p:cNvSpPr>
            <a:spLocks noChangeArrowheads="1"/>
          </p:cNvSpPr>
          <p:nvPr/>
        </p:nvSpPr>
        <p:spPr bwMode="auto">
          <a:xfrm>
            <a:off x="7715250" y="4020869"/>
            <a:ext cx="285750" cy="323850"/>
          </a:xfrm>
          <a:prstGeom prst="rect">
            <a:avLst/>
          </a:prstGeom>
          <a:noFill/>
          <a:ln w="9525">
            <a:noFill/>
            <a:miter lim="800000"/>
            <a:headEnd/>
            <a:tailEnd/>
          </a:ln>
          <a:effectLst/>
        </p:spPr>
        <p:txBody>
          <a:bodyPr lIns="0" tIns="0" rIns="0" bIns="0">
            <a:spAutoFit/>
          </a:bodyPr>
          <a:lstStyle/>
          <a:p>
            <a:pPr eaLnBrk="0" hangingPunct="0">
              <a:lnSpc>
                <a:spcPct val="75000"/>
              </a:lnSpc>
              <a:defRPr/>
            </a:pPr>
            <a:r>
              <a:rPr kumimoji="1" lang="zh-CN" altLang="en-US" sz="2800" dirty="0">
                <a:solidFill>
                  <a:schemeClr val="tx1"/>
                </a:solidFill>
                <a:latin typeface="微软雅黑" pitchFamily="34" charset="-122"/>
                <a:ea typeface="微软雅黑" pitchFamily="34" charset="-122"/>
              </a:rPr>
              <a:t>天</a:t>
            </a:r>
            <a:endParaRPr kumimoji="1" lang="en-US" altLang="zh-CN" sz="2800" dirty="0">
              <a:solidFill>
                <a:schemeClr val="tx1"/>
              </a:solidFill>
              <a:latin typeface="微软雅黑" pitchFamily="34" charset="-122"/>
              <a:ea typeface="微软雅黑" pitchFamily="34" charset="-122"/>
            </a:endParaRPr>
          </a:p>
        </p:txBody>
      </p:sp>
      <p:sp>
        <p:nvSpPr>
          <p:cNvPr id="55" name="Rectangle 25"/>
          <p:cNvSpPr>
            <a:spLocks noChangeArrowheads="1"/>
          </p:cNvSpPr>
          <p:nvPr/>
        </p:nvSpPr>
        <p:spPr bwMode="auto">
          <a:xfrm>
            <a:off x="7358063" y="4020869"/>
            <a:ext cx="285750" cy="323850"/>
          </a:xfrm>
          <a:prstGeom prst="rect">
            <a:avLst/>
          </a:prstGeom>
          <a:noFill/>
          <a:ln w="9525">
            <a:noFill/>
            <a:miter lim="800000"/>
            <a:headEnd/>
            <a:tailEnd/>
          </a:ln>
        </p:spPr>
        <p:txBody>
          <a:bodyPr lIns="0" tIns="0" rIns="0" bIns="0">
            <a:spAutoFit/>
          </a:bodyPr>
          <a:lstStyle/>
          <a:p>
            <a:pPr eaLnBrk="0" hangingPunct="0">
              <a:lnSpc>
                <a:spcPct val="75000"/>
              </a:lnSpc>
            </a:pPr>
            <a:r>
              <a:rPr kumimoji="1" lang="en-US" altLang="zh-CN" sz="2800">
                <a:solidFill>
                  <a:schemeClr val="tx1"/>
                </a:solidFill>
                <a:latin typeface="微软雅黑" pitchFamily="34" charset="-122"/>
                <a:ea typeface="微软雅黑" pitchFamily="34" charset="-122"/>
              </a:rPr>
              <a:t>9</a:t>
            </a:r>
          </a:p>
        </p:txBody>
      </p:sp>
      <p:sp>
        <p:nvSpPr>
          <p:cNvPr id="56" name="下箭头标注 54"/>
          <p:cNvSpPr>
            <a:spLocks noChangeArrowheads="1"/>
          </p:cNvSpPr>
          <p:nvPr/>
        </p:nvSpPr>
        <p:spPr bwMode="auto">
          <a:xfrm>
            <a:off x="392114" y="1818215"/>
            <a:ext cx="1000125" cy="1857375"/>
          </a:xfrm>
          <a:prstGeom prst="downArrowCallout">
            <a:avLst>
              <a:gd name="adj1" fmla="val 25000"/>
              <a:gd name="adj2" fmla="val 25000"/>
              <a:gd name="adj3" fmla="val 25003"/>
              <a:gd name="adj4" fmla="val 75704"/>
            </a:avLst>
          </a:prstGeom>
          <a:solidFill>
            <a:schemeClr val="bg1"/>
          </a:solidFill>
          <a:ln w="38100">
            <a:solidFill>
              <a:srgbClr val="009900"/>
            </a:solidFill>
            <a:round/>
            <a:headEnd/>
            <a:tailEnd/>
          </a:ln>
        </p:spPr>
        <p:txBody>
          <a:bodyPr/>
          <a:lstStyle/>
          <a:p>
            <a:pPr algn="ctr"/>
            <a:r>
              <a:rPr kumimoji="1" lang="zh-CN" altLang="en-US" sz="1600" dirty="0" smtClean="0">
                <a:solidFill>
                  <a:schemeClr val="tx1"/>
                </a:solidFill>
                <a:latin typeface="微软雅黑" pitchFamily="34" charset="-122"/>
                <a:ea typeface="微软雅黑" pitchFamily="34" charset="-122"/>
                <a:cs typeface="隶书"/>
              </a:rPr>
              <a:t>监测</a:t>
            </a:r>
            <a:endParaRPr kumimoji="1" lang="en-US" altLang="zh-CN" sz="1600" dirty="0" smtClean="0">
              <a:solidFill>
                <a:schemeClr val="tx1"/>
              </a:solidFill>
              <a:latin typeface="微软雅黑" pitchFamily="34" charset="-122"/>
              <a:ea typeface="微软雅黑" pitchFamily="34" charset="-122"/>
              <a:cs typeface="隶书"/>
            </a:endParaRPr>
          </a:p>
          <a:p>
            <a:pPr algn="ctr"/>
            <a:r>
              <a:rPr kumimoji="1" lang="zh-CN" altLang="en-US" sz="1600" dirty="0" smtClean="0">
                <a:solidFill>
                  <a:schemeClr val="tx1"/>
                </a:solidFill>
                <a:latin typeface="微软雅黑" pitchFamily="34" charset="-122"/>
                <a:ea typeface="微软雅黑" pitchFamily="34" charset="-122"/>
                <a:cs typeface="隶书"/>
              </a:rPr>
              <a:t>症状</a:t>
            </a:r>
            <a:endParaRPr kumimoji="1" lang="en-US" altLang="zh-CN" sz="1600" dirty="0">
              <a:solidFill>
                <a:schemeClr val="tx1"/>
              </a:solidFill>
              <a:latin typeface="微软雅黑" pitchFamily="34" charset="-122"/>
              <a:ea typeface="微软雅黑" pitchFamily="34" charset="-122"/>
              <a:cs typeface="隶书"/>
            </a:endParaRPr>
          </a:p>
        </p:txBody>
      </p:sp>
      <p:sp>
        <p:nvSpPr>
          <p:cNvPr id="57" name="下箭头标注 55"/>
          <p:cNvSpPr>
            <a:spLocks noChangeArrowheads="1"/>
          </p:cNvSpPr>
          <p:nvPr/>
        </p:nvSpPr>
        <p:spPr bwMode="auto">
          <a:xfrm>
            <a:off x="2199057" y="1834088"/>
            <a:ext cx="1000125" cy="1943100"/>
          </a:xfrm>
          <a:prstGeom prst="downArrowCallout">
            <a:avLst>
              <a:gd name="adj1" fmla="val 25000"/>
              <a:gd name="adj2" fmla="val 25000"/>
              <a:gd name="adj3" fmla="val 25005"/>
              <a:gd name="adj4" fmla="val 70236"/>
            </a:avLst>
          </a:prstGeom>
          <a:solidFill>
            <a:schemeClr val="bg1"/>
          </a:solidFill>
          <a:ln w="38100">
            <a:solidFill>
              <a:srgbClr val="009900"/>
            </a:solidFill>
            <a:round/>
            <a:headEnd/>
            <a:tailEnd/>
          </a:ln>
        </p:spPr>
        <p:txBody>
          <a:bodyPr/>
          <a:lstStyle/>
          <a:p>
            <a:r>
              <a:rPr kumimoji="1" lang="zh-CN" altLang="en-US" sz="1600" dirty="0" smtClean="0">
                <a:solidFill>
                  <a:schemeClr val="tx1"/>
                </a:solidFill>
                <a:latin typeface="微软雅黑" pitchFamily="34" charset="-122"/>
                <a:ea typeface="微软雅黑" pitchFamily="34" charset="-122"/>
                <a:cs typeface="隶书"/>
              </a:rPr>
              <a:t>检验</a:t>
            </a:r>
            <a:endParaRPr kumimoji="1" lang="en-US" altLang="zh-CN" sz="1600" dirty="0" smtClean="0">
              <a:solidFill>
                <a:schemeClr val="tx1"/>
              </a:solidFill>
              <a:latin typeface="微软雅黑" pitchFamily="34" charset="-122"/>
              <a:ea typeface="微软雅黑" pitchFamily="34" charset="-122"/>
              <a:cs typeface="隶书"/>
            </a:endParaRPr>
          </a:p>
          <a:p>
            <a:r>
              <a:rPr kumimoji="1" lang="zh-CN" altLang="en-US" sz="1600" dirty="0" smtClean="0">
                <a:solidFill>
                  <a:schemeClr val="tx1"/>
                </a:solidFill>
                <a:latin typeface="微软雅黑" pitchFamily="34" charset="-122"/>
                <a:ea typeface="微软雅黑" pitchFamily="34" charset="-122"/>
                <a:cs typeface="隶书"/>
              </a:rPr>
              <a:t>结果</a:t>
            </a:r>
            <a:endParaRPr kumimoji="1" lang="en-US" altLang="zh-CN" sz="1600" dirty="0" smtClean="0">
              <a:solidFill>
                <a:schemeClr val="tx1"/>
              </a:solidFill>
              <a:latin typeface="微软雅黑" pitchFamily="34" charset="-122"/>
              <a:ea typeface="微软雅黑" pitchFamily="34" charset="-122"/>
              <a:cs typeface="隶书"/>
            </a:endParaRPr>
          </a:p>
          <a:p>
            <a:r>
              <a:rPr kumimoji="1" lang="zh-CN" altLang="en-US" sz="1600" dirty="0" smtClean="0">
                <a:solidFill>
                  <a:schemeClr val="tx1"/>
                </a:solidFill>
                <a:latin typeface="微软雅黑" pitchFamily="34" charset="-122"/>
                <a:ea typeface="微软雅黑" pitchFamily="34" charset="-122"/>
                <a:cs typeface="隶书"/>
              </a:rPr>
              <a:t>监测</a:t>
            </a:r>
            <a:endParaRPr kumimoji="1" lang="en-US" altLang="zh-CN" sz="1600" dirty="0">
              <a:solidFill>
                <a:schemeClr val="tx1"/>
              </a:solidFill>
              <a:latin typeface="微软雅黑" pitchFamily="34" charset="-122"/>
              <a:ea typeface="微软雅黑" pitchFamily="34" charset="-122"/>
              <a:cs typeface="隶书"/>
            </a:endParaRPr>
          </a:p>
        </p:txBody>
      </p:sp>
      <p:sp>
        <p:nvSpPr>
          <p:cNvPr id="58" name="下箭头标注 56"/>
          <p:cNvSpPr>
            <a:spLocks noChangeArrowheads="1"/>
          </p:cNvSpPr>
          <p:nvPr/>
        </p:nvSpPr>
        <p:spPr bwMode="auto">
          <a:xfrm>
            <a:off x="3742717" y="1840437"/>
            <a:ext cx="1000125" cy="2000250"/>
          </a:xfrm>
          <a:prstGeom prst="downArrowCallout">
            <a:avLst>
              <a:gd name="adj1" fmla="val 25000"/>
              <a:gd name="adj2" fmla="val 25000"/>
              <a:gd name="adj3" fmla="val 25000"/>
              <a:gd name="adj4" fmla="val 69218"/>
            </a:avLst>
          </a:prstGeom>
          <a:solidFill>
            <a:schemeClr val="bg1"/>
          </a:solidFill>
          <a:ln w="38100">
            <a:solidFill>
              <a:srgbClr val="009900"/>
            </a:solidFill>
            <a:round/>
            <a:headEnd/>
            <a:tailEnd/>
          </a:ln>
        </p:spPr>
        <p:txBody>
          <a:bodyPr/>
          <a:lstStyle/>
          <a:p>
            <a:pPr algn="ctr"/>
            <a:r>
              <a:rPr kumimoji="1" lang="zh-CN" altLang="en-US" sz="1600" dirty="0" smtClean="0">
                <a:solidFill>
                  <a:schemeClr val="tx1"/>
                </a:solidFill>
                <a:latin typeface="微软雅黑" pitchFamily="34" charset="-122"/>
                <a:ea typeface="微软雅黑" pitchFamily="34" charset="-122"/>
                <a:cs typeface="隶书"/>
              </a:rPr>
              <a:t>指标</a:t>
            </a:r>
            <a:endParaRPr kumimoji="1" lang="en-US" altLang="zh-CN" sz="1600" dirty="0" smtClean="0">
              <a:solidFill>
                <a:schemeClr val="tx1"/>
              </a:solidFill>
              <a:latin typeface="微软雅黑" pitchFamily="34" charset="-122"/>
              <a:ea typeface="微软雅黑" pitchFamily="34" charset="-122"/>
              <a:cs typeface="隶书"/>
            </a:endParaRPr>
          </a:p>
          <a:p>
            <a:pPr algn="ctr"/>
            <a:r>
              <a:rPr kumimoji="1" lang="zh-CN" altLang="en-US" sz="1600" dirty="0" smtClean="0">
                <a:solidFill>
                  <a:schemeClr val="tx1"/>
                </a:solidFill>
                <a:latin typeface="微软雅黑" pitchFamily="34" charset="-122"/>
                <a:ea typeface="微软雅黑" pitchFamily="34" charset="-122"/>
                <a:cs typeface="隶书"/>
              </a:rPr>
              <a:t>项目</a:t>
            </a:r>
            <a:endParaRPr kumimoji="1" lang="en-US" altLang="zh-CN" sz="1600" dirty="0" smtClean="0">
              <a:solidFill>
                <a:schemeClr val="tx1"/>
              </a:solidFill>
              <a:latin typeface="微软雅黑" pitchFamily="34" charset="-122"/>
              <a:ea typeface="微软雅黑" pitchFamily="34" charset="-122"/>
              <a:cs typeface="隶书"/>
            </a:endParaRPr>
          </a:p>
          <a:p>
            <a:pPr algn="ctr"/>
            <a:r>
              <a:rPr kumimoji="1" lang="zh-CN" altLang="en-US" sz="1600" dirty="0" smtClean="0">
                <a:solidFill>
                  <a:schemeClr val="tx1"/>
                </a:solidFill>
                <a:latin typeface="微软雅黑" pitchFamily="34" charset="-122"/>
                <a:ea typeface="微软雅黑" pitchFamily="34" charset="-122"/>
                <a:cs typeface="隶书"/>
              </a:rPr>
              <a:t>积极</a:t>
            </a:r>
            <a:endParaRPr kumimoji="1" lang="en-US" altLang="zh-CN" sz="1600" dirty="0" smtClean="0">
              <a:solidFill>
                <a:schemeClr val="tx1"/>
              </a:solidFill>
              <a:latin typeface="微软雅黑" pitchFamily="34" charset="-122"/>
              <a:ea typeface="微软雅黑" pitchFamily="34" charset="-122"/>
              <a:cs typeface="隶书"/>
            </a:endParaRPr>
          </a:p>
          <a:p>
            <a:pPr algn="ctr"/>
            <a:r>
              <a:rPr kumimoji="1" lang="zh-CN" altLang="en-US" sz="1600" dirty="0">
                <a:solidFill>
                  <a:schemeClr val="tx1"/>
                </a:solidFill>
                <a:latin typeface="微软雅黑" pitchFamily="34" charset="-122"/>
                <a:ea typeface="微软雅黑" pitchFamily="34" charset="-122"/>
                <a:cs typeface="隶书"/>
              </a:rPr>
              <a:t>监测</a:t>
            </a:r>
            <a:endParaRPr kumimoji="1" lang="en-US" altLang="zh-CN" sz="1600" dirty="0">
              <a:solidFill>
                <a:schemeClr val="tx1"/>
              </a:solidFill>
              <a:latin typeface="微软雅黑" pitchFamily="34" charset="-122"/>
              <a:ea typeface="微软雅黑" pitchFamily="34" charset="-122"/>
              <a:cs typeface="隶书"/>
            </a:endParaRPr>
          </a:p>
        </p:txBody>
      </p:sp>
      <p:sp>
        <p:nvSpPr>
          <p:cNvPr id="59" name="圆角矩形 58"/>
          <p:cNvSpPr>
            <a:spLocks noChangeArrowheads="1"/>
          </p:cNvSpPr>
          <p:nvPr/>
        </p:nvSpPr>
        <p:spPr bwMode="auto">
          <a:xfrm>
            <a:off x="413119" y="1269554"/>
            <a:ext cx="2144344" cy="488082"/>
          </a:xfrm>
          <a:prstGeom prst="roundRect">
            <a:avLst>
              <a:gd name="adj" fmla="val 16667"/>
            </a:avLst>
          </a:prstGeom>
          <a:solidFill>
            <a:schemeClr val="accent1"/>
          </a:solidFill>
          <a:ln w="9525">
            <a:solidFill>
              <a:schemeClr val="tx1"/>
            </a:solidFill>
            <a:round/>
            <a:headEnd/>
            <a:tailEnd/>
          </a:ln>
        </p:spPr>
        <p:txBody>
          <a:bodyPr/>
          <a:lstStyle/>
          <a:p>
            <a:r>
              <a:rPr kumimoji="1" lang="zh-CN" altLang="en-US" sz="1800" dirty="0" smtClean="0">
                <a:solidFill>
                  <a:schemeClr val="tx1"/>
                </a:solidFill>
                <a:latin typeface="微软雅黑" pitchFamily="34" charset="-122"/>
                <a:ea typeface="微软雅黑" pitchFamily="34" charset="-122"/>
              </a:rPr>
              <a:t>积极监控模式</a:t>
            </a:r>
            <a:endParaRPr kumimoji="1" lang="zh-CN" altLang="en-US" sz="1800" dirty="0">
              <a:solidFill>
                <a:schemeClr val="tx1"/>
              </a:solidFill>
              <a:latin typeface="微软雅黑" pitchFamily="34" charset="-122"/>
              <a:ea typeface="微软雅黑" pitchFamily="34" charset="-122"/>
            </a:endParaRPr>
          </a:p>
        </p:txBody>
      </p:sp>
      <p:sp>
        <p:nvSpPr>
          <p:cNvPr id="60" name="下箭头标注 59"/>
          <p:cNvSpPr>
            <a:spLocks noChangeArrowheads="1"/>
          </p:cNvSpPr>
          <p:nvPr/>
        </p:nvSpPr>
        <p:spPr bwMode="auto">
          <a:xfrm>
            <a:off x="4663467" y="1849597"/>
            <a:ext cx="1000125" cy="1963737"/>
          </a:xfrm>
          <a:prstGeom prst="downArrowCallout">
            <a:avLst>
              <a:gd name="adj1" fmla="val 25000"/>
              <a:gd name="adj2" fmla="val 25000"/>
              <a:gd name="adj3" fmla="val 24998"/>
              <a:gd name="adj4" fmla="val 71569"/>
            </a:avLst>
          </a:prstGeom>
          <a:solidFill>
            <a:schemeClr val="bg1"/>
          </a:solidFill>
          <a:ln w="38100">
            <a:solidFill>
              <a:srgbClr val="FF0000"/>
            </a:solidFill>
            <a:round/>
            <a:headEnd/>
            <a:tailEnd/>
          </a:ln>
        </p:spPr>
        <p:txBody>
          <a:bodyPr/>
          <a:lstStyle/>
          <a:p>
            <a:pPr algn="ctr"/>
            <a:r>
              <a:rPr kumimoji="1" lang="zh-CN" altLang="en-US" sz="1600" b="1" dirty="0">
                <a:solidFill>
                  <a:schemeClr val="tx1"/>
                </a:solidFill>
                <a:latin typeface="微软雅黑" pitchFamily="34" charset="-122"/>
                <a:ea typeface="微软雅黑" pitchFamily="34" charset="-122"/>
                <a:cs typeface="隶书"/>
              </a:rPr>
              <a:t>实施</a:t>
            </a:r>
            <a:endParaRPr kumimoji="1" lang="en-US" altLang="zh-CN" sz="1600" b="1" dirty="0">
              <a:solidFill>
                <a:schemeClr val="tx1"/>
              </a:solidFill>
              <a:latin typeface="微软雅黑" pitchFamily="34" charset="-122"/>
              <a:ea typeface="微软雅黑" pitchFamily="34" charset="-122"/>
              <a:cs typeface="隶书"/>
            </a:endParaRPr>
          </a:p>
          <a:p>
            <a:pPr algn="ctr"/>
            <a:r>
              <a:rPr kumimoji="1" lang="zh-CN" altLang="en-US" sz="1600" b="1" dirty="0">
                <a:solidFill>
                  <a:schemeClr val="tx1"/>
                </a:solidFill>
                <a:latin typeface="微软雅黑" pitchFamily="34" charset="-122"/>
                <a:ea typeface="微软雅黑" pitchFamily="34" charset="-122"/>
                <a:cs typeface="隶书"/>
              </a:rPr>
              <a:t>感控</a:t>
            </a:r>
            <a:endParaRPr kumimoji="1" lang="en-US" altLang="zh-CN" sz="1600" b="1" dirty="0">
              <a:solidFill>
                <a:schemeClr val="tx1"/>
              </a:solidFill>
              <a:latin typeface="微软雅黑" pitchFamily="34" charset="-122"/>
              <a:ea typeface="微软雅黑" pitchFamily="34" charset="-122"/>
              <a:cs typeface="隶书"/>
            </a:endParaRPr>
          </a:p>
          <a:p>
            <a:pPr algn="ctr"/>
            <a:r>
              <a:rPr kumimoji="1" lang="zh-CN" altLang="en-US" sz="1600" b="1" dirty="0">
                <a:solidFill>
                  <a:schemeClr val="tx1"/>
                </a:solidFill>
                <a:latin typeface="微软雅黑" pitchFamily="34" charset="-122"/>
                <a:ea typeface="微软雅黑" pitchFamily="34" charset="-122"/>
                <a:cs typeface="隶书"/>
              </a:rPr>
              <a:t>措施</a:t>
            </a:r>
            <a:endParaRPr kumimoji="1" lang="en-US" altLang="zh-CN" sz="1600" b="1" dirty="0">
              <a:solidFill>
                <a:schemeClr val="tx1"/>
              </a:solidFill>
              <a:latin typeface="微软雅黑" pitchFamily="34" charset="-122"/>
              <a:ea typeface="微软雅黑" pitchFamily="34" charset="-122"/>
              <a:cs typeface="隶书"/>
            </a:endParaRPr>
          </a:p>
        </p:txBody>
      </p:sp>
      <p:sp>
        <p:nvSpPr>
          <p:cNvPr id="61" name="Text Box 30"/>
          <p:cNvSpPr txBox="1">
            <a:spLocks noChangeArrowheads="1"/>
          </p:cNvSpPr>
          <p:nvPr/>
        </p:nvSpPr>
        <p:spPr bwMode="auto">
          <a:xfrm>
            <a:off x="6063653" y="1850710"/>
            <a:ext cx="2382416" cy="1631216"/>
          </a:xfrm>
          <a:prstGeom prst="rect">
            <a:avLst/>
          </a:prstGeom>
          <a:noFill/>
          <a:ln w="9525">
            <a:noFill/>
            <a:miter lim="800000"/>
            <a:headEnd/>
            <a:tailEnd/>
          </a:ln>
        </p:spPr>
        <p:txBody>
          <a:bodyPr wrap="square">
            <a:spAutoFit/>
          </a:bodyPr>
          <a:lstStyle/>
          <a:p>
            <a:pPr>
              <a:spcBef>
                <a:spcPct val="50000"/>
              </a:spcBef>
            </a:pPr>
            <a:r>
              <a:rPr lang="zh-CN" altLang="en-US" sz="2000" dirty="0" smtClean="0">
                <a:solidFill>
                  <a:schemeClr val="tx1"/>
                </a:solidFill>
                <a:latin typeface="微软雅黑" pitchFamily="34" charset="-122"/>
                <a:ea typeface="微软雅黑" pitchFamily="34" charset="-122"/>
              </a:rPr>
              <a:t>积极模式的干预时间比传统模式提前了</a:t>
            </a:r>
            <a:r>
              <a:rPr lang="en-US" altLang="zh-CN" sz="2000" dirty="0" smtClean="0">
                <a:solidFill>
                  <a:schemeClr val="tx1"/>
                </a:solidFill>
                <a:latin typeface="微软雅黑" pitchFamily="34" charset="-122"/>
                <a:ea typeface="微软雅黑" pitchFamily="34" charset="-122"/>
              </a:rPr>
              <a:t>3-4</a:t>
            </a:r>
            <a:r>
              <a:rPr lang="zh-CN" altLang="en-US" sz="2000" dirty="0" smtClean="0">
                <a:solidFill>
                  <a:schemeClr val="tx1"/>
                </a:solidFill>
                <a:latin typeface="微软雅黑" pitchFamily="34" charset="-122"/>
                <a:ea typeface="微软雅黑" pitchFamily="34" charset="-122"/>
              </a:rPr>
              <a:t>天，最大限度地降低了感染暴发的可能性。</a:t>
            </a:r>
            <a:endParaRPr lang="zh-CN" altLang="zh-CN" sz="2000" dirty="0">
              <a:solidFill>
                <a:schemeClr val="tx1"/>
              </a:solidFill>
              <a:latin typeface="微软雅黑" pitchFamily="34" charset="-122"/>
              <a:ea typeface="微软雅黑" pitchFamily="34" charset="-122"/>
            </a:endParaRPr>
          </a:p>
        </p:txBody>
      </p:sp>
      <p:sp>
        <p:nvSpPr>
          <p:cNvPr id="62" name="圆角矩形 58"/>
          <p:cNvSpPr>
            <a:spLocks noChangeArrowheads="1"/>
          </p:cNvSpPr>
          <p:nvPr/>
        </p:nvSpPr>
        <p:spPr bwMode="auto">
          <a:xfrm>
            <a:off x="6371293" y="5820150"/>
            <a:ext cx="2074776" cy="488082"/>
          </a:xfrm>
          <a:prstGeom prst="roundRect">
            <a:avLst>
              <a:gd name="adj" fmla="val 16667"/>
            </a:avLst>
          </a:prstGeom>
          <a:solidFill>
            <a:schemeClr val="accent1"/>
          </a:solidFill>
          <a:ln w="9525">
            <a:solidFill>
              <a:schemeClr val="tx1"/>
            </a:solidFill>
            <a:round/>
            <a:headEnd/>
            <a:tailEnd/>
          </a:ln>
        </p:spPr>
        <p:txBody>
          <a:bodyPr/>
          <a:lstStyle/>
          <a:p>
            <a:r>
              <a:rPr kumimoji="1" lang="zh-CN" altLang="en-US" dirty="0" smtClean="0">
                <a:solidFill>
                  <a:schemeClr val="tx1"/>
                </a:solidFill>
                <a:latin typeface="微软雅黑" pitchFamily="34" charset="-122"/>
                <a:ea typeface="微软雅黑" pitchFamily="34" charset="-122"/>
              </a:rPr>
              <a:t>传统监控模式</a:t>
            </a:r>
            <a:endParaRPr kumimoji="1" lang="zh-CN" altLang="en-US" dirty="0">
              <a:solidFill>
                <a:schemeClr val="tx1"/>
              </a:solidFill>
              <a:latin typeface="微软雅黑" pitchFamily="34" charset="-122"/>
              <a:ea typeface="微软雅黑" pitchFamily="34" charset="-122"/>
            </a:endParaRPr>
          </a:p>
        </p:txBody>
      </p:sp>
      <p:sp>
        <p:nvSpPr>
          <p:cNvPr id="63" name="下箭头标注 62"/>
          <p:cNvSpPr>
            <a:spLocks noChangeArrowheads="1"/>
          </p:cNvSpPr>
          <p:nvPr/>
        </p:nvSpPr>
        <p:spPr bwMode="auto">
          <a:xfrm>
            <a:off x="2908182" y="1831098"/>
            <a:ext cx="1000125" cy="1963737"/>
          </a:xfrm>
          <a:prstGeom prst="downArrowCallout">
            <a:avLst>
              <a:gd name="adj1" fmla="val 25000"/>
              <a:gd name="adj2" fmla="val 25000"/>
              <a:gd name="adj3" fmla="val 24998"/>
              <a:gd name="adj4" fmla="val 71569"/>
            </a:avLst>
          </a:prstGeom>
          <a:solidFill>
            <a:schemeClr val="bg1"/>
          </a:solidFill>
          <a:ln w="38100">
            <a:solidFill>
              <a:srgbClr val="FF0000"/>
            </a:solidFill>
            <a:round/>
            <a:headEnd/>
            <a:tailEnd/>
          </a:ln>
        </p:spPr>
        <p:txBody>
          <a:bodyPr/>
          <a:lstStyle/>
          <a:p>
            <a:pPr algn="ctr"/>
            <a:r>
              <a:rPr kumimoji="1" lang="zh-CN" altLang="en-US" sz="1600" b="1" dirty="0">
                <a:solidFill>
                  <a:schemeClr val="tx1"/>
                </a:solidFill>
                <a:latin typeface="微软雅黑" pitchFamily="34" charset="-122"/>
                <a:ea typeface="微软雅黑" pitchFamily="34" charset="-122"/>
                <a:cs typeface="隶书"/>
              </a:rPr>
              <a:t>实施</a:t>
            </a:r>
            <a:endParaRPr kumimoji="1" lang="en-US" altLang="zh-CN" sz="1600" b="1" dirty="0">
              <a:solidFill>
                <a:schemeClr val="tx1"/>
              </a:solidFill>
              <a:latin typeface="微软雅黑" pitchFamily="34" charset="-122"/>
              <a:ea typeface="微软雅黑" pitchFamily="34" charset="-122"/>
              <a:cs typeface="隶书"/>
            </a:endParaRPr>
          </a:p>
          <a:p>
            <a:pPr algn="ctr"/>
            <a:r>
              <a:rPr kumimoji="1" lang="zh-CN" altLang="en-US" sz="1600" b="1" dirty="0">
                <a:solidFill>
                  <a:schemeClr val="tx1"/>
                </a:solidFill>
                <a:latin typeface="微软雅黑" pitchFamily="34" charset="-122"/>
                <a:ea typeface="微软雅黑" pitchFamily="34" charset="-122"/>
                <a:cs typeface="隶书"/>
              </a:rPr>
              <a:t>感控</a:t>
            </a:r>
            <a:endParaRPr kumimoji="1" lang="en-US" altLang="zh-CN" sz="1600" b="1" dirty="0">
              <a:solidFill>
                <a:schemeClr val="tx1"/>
              </a:solidFill>
              <a:latin typeface="微软雅黑" pitchFamily="34" charset="-122"/>
              <a:ea typeface="微软雅黑" pitchFamily="34" charset="-122"/>
              <a:cs typeface="隶书"/>
            </a:endParaRPr>
          </a:p>
          <a:p>
            <a:pPr algn="ctr"/>
            <a:r>
              <a:rPr kumimoji="1" lang="zh-CN" altLang="en-US" sz="1600" b="1" dirty="0">
                <a:solidFill>
                  <a:schemeClr val="tx1"/>
                </a:solidFill>
                <a:latin typeface="微软雅黑" pitchFamily="34" charset="-122"/>
                <a:ea typeface="微软雅黑" pitchFamily="34" charset="-122"/>
                <a:cs typeface="隶书"/>
              </a:rPr>
              <a:t>措施</a:t>
            </a:r>
            <a:endParaRPr kumimoji="1" lang="en-US" altLang="zh-CN" sz="1600" b="1" dirty="0">
              <a:solidFill>
                <a:schemeClr val="tx1"/>
              </a:solidFill>
              <a:latin typeface="微软雅黑" pitchFamily="34" charset="-122"/>
              <a:ea typeface="微软雅黑" pitchFamily="34" charset="-122"/>
              <a:cs typeface="隶书"/>
            </a:endParaRPr>
          </a:p>
        </p:txBody>
      </p:sp>
      <p:sp>
        <p:nvSpPr>
          <p:cNvPr id="64" name="下箭头标注 63"/>
          <p:cNvSpPr>
            <a:spLocks noChangeArrowheads="1"/>
          </p:cNvSpPr>
          <p:nvPr/>
        </p:nvSpPr>
        <p:spPr bwMode="auto">
          <a:xfrm>
            <a:off x="1214439" y="1818032"/>
            <a:ext cx="1000125" cy="1963737"/>
          </a:xfrm>
          <a:prstGeom prst="downArrowCallout">
            <a:avLst>
              <a:gd name="adj1" fmla="val 25000"/>
              <a:gd name="adj2" fmla="val 25000"/>
              <a:gd name="adj3" fmla="val 24998"/>
              <a:gd name="adj4" fmla="val 71569"/>
            </a:avLst>
          </a:prstGeom>
          <a:solidFill>
            <a:schemeClr val="bg1"/>
          </a:solidFill>
          <a:ln w="38100">
            <a:solidFill>
              <a:srgbClr val="FF0000"/>
            </a:solidFill>
            <a:round/>
            <a:headEnd/>
            <a:tailEnd/>
          </a:ln>
        </p:spPr>
        <p:txBody>
          <a:bodyPr/>
          <a:lstStyle/>
          <a:p>
            <a:pPr algn="ctr"/>
            <a:r>
              <a:rPr kumimoji="1" lang="zh-CN" altLang="en-US" sz="1600" b="1" dirty="0" smtClean="0">
                <a:solidFill>
                  <a:schemeClr val="tx1"/>
                </a:solidFill>
                <a:latin typeface="微软雅黑" pitchFamily="34" charset="-122"/>
                <a:ea typeface="微软雅黑" pitchFamily="34" charset="-122"/>
                <a:cs typeface="隶书"/>
              </a:rPr>
              <a:t>实施</a:t>
            </a:r>
            <a:endParaRPr kumimoji="1" lang="en-US" altLang="zh-CN" sz="1600" b="1" dirty="0" smtClean="0">
              <a:solidFill>
                <a:schemeClr val="tx1"/>
              </a:solidFill>
              <a:latin typeface="微软雅黑" pitchFamily="34" charset="-122"/>
              <a:ea typeface="微软雅黑" pitchFamily="34" charset="-122"/>
              <a:cs typeface="隶书"/>
            </a:endParaRPr>
          </a:p>
          <a:p>
            <a:pPr algn="ctr"/>
            <a:r>
              <a:rPr kumimoji="1" lang="zh-CN" altLang="en-US" sz="1600" b="1" dirty="0" smtClean="0">
                <a:solidFill>
                  <a:schemeClr val="tx1"/>
                </a:solidFill>
                <a:latin typeface="微软雅黑" pitchFamily="34" charset="-122"/>
                <a:ea typeface="微软雅黑" pitchFamily="34" charset="-122"/>
                <a:cs typeface="隶书"/>
              </a:rPr>
              <a:t>感控</a:t>
            </a:r>
            <a:endParaRPr kumimoji="1" lang="en-US" altLang="zh-CN" sz="1600" b="1" dirty="0" smtClean="0">
              <a:solidFill>
                <a:schemeClr val="tx1"/>
              </a:solidFill>
              <a:latin typeface="微软雅黑" pitchFamily="34" charset="-122"/>
              <a:ea typeface="微软雅黑" pitchFamily="34" charset="-122"/>
              <a:cs typeface="隶书"/>
            </a:endParaRPr>
          </a:p>
          <a:p>
            <a:pPr algn="ctr"/>
            <a:r>
              <a:rPr kumimoji="1" lang="zh-CN" altLang="en-US" sz="1600" b="1" dirty="0" smtClean="0">
                <a:solidFill>
                  <a:schemeClr val="tx1"/>
                </a:solidFill>
                <a:latin typeface="微软雅黑" pitchFamily="34" charset="-122"/>
                <a:ea typeface="微软雅黑" pitchFamily="34" charset="-122"/>
                <a:cs typeface="隶书"/>
              </a:rPr>
              <a:t>措施</a:t>
            </a:r>
            <a:endParaRPr kumimoji="1" lang="en-US" altLang="zh-CN" sz="1600" b="1" dirty="0">
              <a:solidFill>
                <a:schemeClr val="tx1"/>
              </a:solidFill>
              <a:latin typeface="微软雅黑" pitchFamily="34" charset="-122"/>
              <a:ea typeface="微软雅黑" pitchFamily="34" charset="-122"/>
              <a:cs typeface="隶书"/>
            </a:endParaRPr>
          </a:p>
        </p:txBody>
      </p:sp>
      <p:sp>
        <p:nvSpPr>
          <p:cNvPr id="65" name="页脚占位符 3"/>
          <p:cNvSpPr>
            <a:spLocks noGrp="1"/>
          </p:cNvSpPr>
          <p:nvPr>
            <p:ph type="ftr" sz="quarter" idx="10"/>
          </p:nvPr>
        </p:nvSpPr>
        <p:spPr>
          <a:xfrm>
            <a:off x="323850" y="6408738"/>
            <a:ext cx="2895600" cy="476250"/>
          </a:xfrm>
        </p:spPr>
        <p:txBody>
          <a:bodyPr/>
          <a:lstStyle/>
          <a:p>
            <a:r>
              <a:rPr lang="en-US" altLang="zh-CN" dirty="0" smtClean="0">
                <a:cs typeface="Arial" pitchFamily="34" charset="0"/>
              </a:rPr>
              <a:t>www.PKU-HIT.com</a:t>
            </a:r>
          </a:p>
          <a:p>
            <a:endParaRPr lang="en-US" altLang="zh-CN" dirty="0"/>
          </a:p>
        </p:txBody>
      </p:sp>
      <p:sp>
        <p:nvSpPr>
          <p:cNvPr id="66" name="灯片编号占位符 4"/>
          <p:cNvSpPr>
            <a:spLocks noGrp="1"/>
          </p:cNvSpPr>
          <p:nvPr>
            <p:ph type="sldNum" sz="quarter" idx="11"/>
          </p:nvPr>
        </p:nvSpPr>
        <p:spPr>
          <a:xfrm>
            <a:off x="7777163" y="6421438"/>
            <a:ext cx="1116012" cy="476250"/>
          </a:xfrm>
        </p:spPr>
        <p:txBody>
          <a:bodyPr/>
          <a:lstStyle/>
          <a:p>
            <a:fld id="{CC3DE1A4-693A-417B-9087-F902D217C50A}" type="slidenum">
              <a:rPr lang="en-US" altLang="zh-CN" smtClean="0"/>
              <a:pPr/>
              <a:t>30</a:t>
            </a:fld>
            <a:endParaRPr lang="en-US" altLang="zh-CN" dirty="0"/>
          </a:p>
        </p:txBody>
      </p:sp>
      <p:sp>
        <p:nvSpPr>
          <p:cNvPr id="67" name="标题 1"/>
          <p:cNvSpPr>
            <a:spLocks noGrp="1"/>
          </p:cNvSpPr>
          <p:nvPr>
            <p:ph type="title"/>
          </p:nvPr>
        </p:nvSpPr>
        <p:spPr>
          <a:xfrm>
            <a:off x="395536" y="188913"/>
            <a:ext cx="5605462" cy="647700"/>
          </a:xfrm>
        </p:spPr>
        <p:txBody>
          <a:bodyPr/>
          <a:lstStyle/>
          <a:p>
            <a:r>
              <a:rPr lang="zh-CN" altLang="en-US" dirty="0" smtClean="0">
                <a:solidFill>
                  <a:schemeClr val="bg1"/>
                </a:solidFill>
              </a:rPr>
              <a:t>平台设计理念</a:t>
            </a:r>
            <a:r>
              <a:rPr lang="en-US" altLang="zh-CN" dirty="0" smtClean="0">
                <a:solidFill>
                  <a:schemeClr val="bg1"/>
                </a:solidFill>
              </a:rPr>
              <a:t>-</a:t>
            </a:r>
            <a:r>
              <a:rPr lang="zh-CN" altLang="en-US" dirty="0" smtClean="0">
                <a:solidFill>
                  <a:schemeClr val="bg1"/>
                </a:solidFill>
              </a:rPr>
              <a:t>监测模式</a:t>
            </a:r>
            <a:endParaRPr lang="zh-CN" altLang="en-US" dirty="0">
              <a:solidFill>
                <a:schemeClr val="bg1"/>
              </a:solidFill>
            </a:endParaRPr>
          </a:p>
        </p:txBody>
      </p:sp>
    </p:spTree>
    <p:extLst>
      <p:ext uri="{BB962C8B-B14F-4D97-AF65-F5344CB8AC3E}">
        <p14:creationId xmlns:p14="http://schemas.microsoft.com/office/powerpoint/2010/main" val="3801201294"/>
      </p:ext>
    </p:extLst>
  </p:cSld>
  <p:clrMapOvr>
    <a:masterClrMapping/>
  </p:clrMapOvr>
  <p:transition advClick="0">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dirty="0" smtClean="0">
                <a:cs typeface="Arial" pitchFamily="34" charset="0"/>
              </a:rPr>
              <a:t>www.PKU-HIT.com</a:t>
            </a:r>
          </a:p>
          <a:p>
            <a:endParaRPr lang="en-US" altLang="zh-CN" dirty="0"/>
          </a:p>
        </p:txBody>
      </p:sp>
      <p:sp>
        <p:nvSpPr>
          <p:cNvPr id="5" name="灯片编号占位符 4"/>
          <p:cNvSpPr>
            <a:spLocks noGrp="1"/>
          </p:cNvSpPr>
          <p:nvPr>
            <p:ph type="sldNum" sz="quarter" idx="11"/>
          </p:nvPr>
        </p:nvSpPr>
        <p:spPr/>
        <p:txBody>
          <a:bodyPr/>
          <a:lstStyle/>
          <a:p>
            <a:fld id="{CC3DE1A4-693A-417B-9087-F902D217C50A}" type="slidenum">
              <a:rPr lang="en-US" altLang="zh-CN" smtClean="0"/>
              <a:pPr/>
              <a:t>31</a:t>
            </a:fld>
            <a:endParaRPr lang="en-US" altLang="zh-CN" dirty="0"/>
          </a:p>
        </p:txBody>
      </p:sp>
      <p:grpSp>
        <p:nvGrpSpPr>
          <p:cNvPr id="8" name="组合 35"/>
          <p:cNvGrpSpPr>
            <a:grpSpLocks/>
          </p:cNvGrpSpPr>
          <p:nvPr/>
        </p:nvGrpSpPr>
        <p:grpSpPr bwMode="auto">
          <a:xfrm>
            <a:off x="525892" y="2567840"/>
            <a:ext cx="6224425" cy="3554060"/>
            <a:chOff x="1679576" y="3176136"/>
            <a:chExt cx="6732588" cy="3075454"/>
          </a:xfrm>
        </p:grpSpPr>
        <p:sp>
          <p:nvSpPr>
            <p:cNvPr id="9" name="AutoShape 3"/>
            <p:cNvSpPr>
              <a:spLocks noChangeArrowheads="1"/>
            </p:cNvSpPr>
            <p:nvPr/>
          </p:nvSpPr>
          <p:spPr bwMode="auto">
            <a:xfrm>
              <a:off x="3351552" y="3176136"/>
              <a:ext cx="3245349" cy="433442"/>
            </a:xfrm>
            <a:prstGeom prst="flowChartMagneticDisk">
              <a:avLst/>
            </a:prstGeom>
            <a:ln>
              <a:headEnd/>
              <a:tailEnd/>
            </a:ln>
            <a:effectLst>
              <a:outerShdw blurRad="50800" dist="25400" dir="5400000" algn="ctr" rotWithShape="0">
                <a:srgbClr val="000000">
                  <a:alpha val="43137"/>
                </a:srgbClr>
              </a:outerShdw>
            </a:effectLst>
            <a:scene3d>
              <a:camera prst="orthographicFront"/>
              <a:lightRig rig="threePt" dir="t"/>
            </a:scene3d>
            <a:sp3d prstMaterial="matte"/>
          </p:spPr>
          <p:style>
            <a:lnRef idx="2">
              <a:schemeClr val="accent6">
                <a:shade val="50000"/>
              </a:schemeClr>
            </a:lnRef>
            <a:fillRef idx="1">
              <a:schemeClr val="accent6"/>
            </a:fillRef>
            <a:effectRef idx="0">
              <a:schemeClr val="accent6"/>
            </a:effectRef>
            <a:fontRef idx="minor">
              <a:schemeClr val="lt1"/>
            </a:fontRef>
          </p:style>
          <p:txBody>
            <a:bodyPr wrap="none" anchor="ctr">
              <a:sp3d extrusionH="57150">
                <a:bevelT h="25400" prst="softRound"/>
              </a:sp3d>
            </a:bodyPr>
            <a:lstStyle/>
            <a:p>
              <a:pPr algn="ctr">
                <a:buFont typeface="Wingdings" pitchFamily="2" charset="2"/>
                <a:buNone/>
                <a:defRPr/>
              </a:pPr>
              <a:r>
                <a:rPr kumimoji="1" lang="zh-CN" altLang="en-US" sz="1600" b="1" dirty="0" smtClean="0">
                  <a:solidFill>
                    <a:schemeClr val="tx1"/>
                  </a:solidFill>
                  <a:latin typeface="微软雅黑" pitchFamily="34" charset="-122"/>
                  <a:ea typeface="微软雅黑" pitchFamily="34" charset="-122"/>
                  <a:cs typeface="幼圆" charset="0"/>
                </a:rPr>
                <a:t>统一医院感染管理平台</a:t>
              </a:r>
              <a:r>
                <a:rPr kumimoji="1" lang="en-US" altLang="zh-CN" sz="1600" b="1" dirty="0" smtClean="0">
                  <a:solidFill>
                    <a:schemeClr val="tx1"/>
                  </a:solidFill>
                  <a:latin typeface="微软雅黑" pitchFamily="34" charset="-122"/>
                  <a:ea typeface="微软雅黑" pitchFamily="34" charset="-122"/>
                  <a:cs typeface="幼圆" charset="0"/>
                </a:rPr>
                <a:t>(UHIMP)</a:t>
              </a:r>
              <a:endParaRPr kumimoji="1" lang="en-US" altLang="ja-JP" sz="1600" b="1" dirty="0">
                <a:solidFill>
                  <a:schemeClr val="tx1"/>
                </a:solidFill>
                <a:latin typeface="微软雅黑" pitchFamily="34" charset="-122"/>
                <a:ea typeface="微软雅黑" pitchFamily="34" charset="-122"/>
                <a:cs typeface="幼圆" charset="0"/>
              </a:endParaRPr>
            </a:p>
          </p:txBody>
        </p:sp>
        <p:grpSp>
          <p:nvGrpSpPr>
            <p:cNvPr id="10" name="Group 4"/>
            <p:cNvGrpSpPr>
              <a:grpSpLocks/>
            </p:cNvGrpSpPr>
            <p:nvPr/>
          </p:nvGrpSpPr>
          <p:grpSpPr bwMode="auto">
            <a:xfrm>
              <a:off x="1679576" y="4937137"/>
              <a:ext cx="6732588" cy="1314453"/>
              <a:chOff x="1057" y="3138"/>
              <a:chExt cx="4241" cy="828"/>
            </a:xfrm>
          </p:grpSpPr>
          <p:grpSp>
            <p:nvGrpSpPr>
              <p:cNvPr id="16" name="Group 5"/>
              <p:cNvGrpSpPr>
                <a:grpSpLocks/>
              </p:cNvGrpSpPr>
              <p:nvPr/>
            </p:nvGrpSpPr>
            <p:grpSpPr bwMode="auto">
              <a:xfrm>
                <a:off x="1057" y="3138"/>
                <a:ext cx="4241" cy="623"/>
                <a:chOff x="1057" y="3138"/>
                <a:chExt cx="4241" cy="623"/>
              </a:xfrm>
            </p:grpSpPr>
            <p:pic>
              <p:nvPicPr>
                <p:cNvPr id="22" name="Picture 6"/>
                <p:cNvPicPr>
                  <a:picLocks noChangeAspect="1" noChangeArrowheads="1"/>
                </p:cNvPicPr>
                <p:nvPr/>
              </p:nvPicPr>
              <p:blipFill>
                <a:blip r:embed="rId2"/>
                <a:srcRect/>
                <a:stretch>
                  <a:fillRect/>
                </a:stretch>
              </p:blipFill>
              <p:spPr bwMode="auto">
                <a:xfrm>
                  <a:off x="1057" y="3180"/>
                  <a:ext cx="697" cy="581"/>
                </a:xfrm>
                <a:prstGeom prst="rect">
                  <a:avLst/>
                </a:prstGeom>
                <a:noFill/>
                <a:ln w="28575">
                  <a:noFill/>
                  <a:miter lim="800000"/>
                  <a:headEnd/>
                  <a:tailEnd/>
                </a:ln>
                <a:scene3d>
                  <a:camera prst="orthographicFront">
                    <a:rot lat="600000" lon="0" rev="0"/>
                  </a:camera>
                  <a:lightRig rig="threePt" dir="t"/>
                </a:scene3d>
              </p:spPr>
            </p:pic>
            <p:pic>
              <p:nvPicPr>
                <p:cNvPr id="23" name="Picture 7"/>
                <p:cNvPicPr>
                  <a:picLocks noChangeAspect="1" noChangeArrowheads="1"/>
                </p:cNvPicPr>
                <p:nvPr/>
              </p:nvPicPr>
              <p:blipFill>
                <a:blip r:embed="rId3"/>
                <a:srcRect/>
                <a:stretch>
                  <a:fillRect/>
                </a:stretch>
              </p:blipFill>
              <p:spPr bwMode="auto">
                <a:xfrm>
                  <a:off x="1848" y="3180"/>
                  <a:ext cx="776" cy="581"/>
                </a:xfrm>
                <a:prstGeom prst="rect">
                  <a:avLst/>
                </a:prstGeom>
                <a:noFill/>
                <a:ln w="28575">
                  <a:noFill/>
                  <a:miter lim="800000"/>
                  <a:headEnd/>
                  <a:tailEnd/>
                </a:ln>
                <a:scene3d>
                  <a:camera prst="orthographicFront">
                    <a:rot lat="600000" lon="0" rev="0"/>
                  </a:camera>
                  <a:lightRig rig="threePt" dir="t"/>
                </a:scene3d>
              </p:spPr>
            </p:pic>
            <p:pic>
              <p:nvPicPr>
                <p:cNvPr id="24" name="Picture 8"/>
                <p:cNvPicPr>
                  <a:picLocks noChangeAspect="1" noChangeArrowheads="1"/>
                </p:cNvPicPr>
                <p:nvPr/>
              </p:nvPicPr>
              <p:blipFill>
                <a:blip r:embed="rId4"/>
                <a:srcRect/>
                <a:stretch>
                  <a:fillRect/>
                </a:stretch>
              </p:blipFill>
              <p:spPr bwMode="auto">
                <a:xfrm>
                  <a:off x="2687" y="3164"/>
                  <a:ext cx="869" cy="583"/>
                </a:xfrm>
                <a:prstGeom prst="rect">
                  <a:avLst/>
                </a:prstGeom>
                <a:noFill/>
                <a:ln w="9525">
                  <a:noFill/>
                  <a:miter lim="800000"/>
                  <a:headEnd/>
                  <a:tailEnd/>
                </a:ln>
              </p:spPr>
            </p:pic>
            <p:pic>
              <p:nvPicPr>
                <p:cNvPr id="25" name="Picture 9"/>
                <p:cNvPicPr>
                  <a:picLocks noChangeAspect="1" noChangeArrowheads="1"/>
                </p:cNvPicPr>
                <p:nvPr/>
              </p:nvPicPr>
              <p:blipFill>
                <a:blip r:embed="rId5"/>
                <a:srcRect/>
                <a:stretch>
                  <a:fillRect/>
                </a:stretch>
              </p:blipFill>
              <p:spPr bwMode="auto">
                <a:xfrm>
                  <a:off x="3609" y="3151"/>
                  <a:ext cx="795" cy="609"/>
                </a:xfrm>
                <a:prstGeom prst="rect">
                  <a:avLst/>
                </a:prstGeom>
                <a:noFill/>
                <a:ln w="9525">
                  <a:noFill/>
                  <a:miter lim="800000"/>
                  <a:headEnd/>
                  <a:tailEnd/>
                </a:ln>
              </p:spPr>
            </p:pic>
            <p:pic>
              <p:nvPicPr>
                <p:cNvPr id="26" name="Picture 10"/>
                <p:cNvPicPr>
                  <a:picLocks noChangeAspect="1" noChangeArrowheads="1"/>
                </p:cNvPicPr>
                <p:nvPr/>
              </p:nvPicPr>
              <p:blipFill>
                <a:blip r:embed="rId6"/>
                <a:srcRect/>
                <a:stretch>
                  <a:fillRect/>
                </a:stretch>
              </p:blipFill>
              <p:spPr bwMode="auto">
                <a:xfrm>
                  <a:off x="4469" y="3138"/>
                  <a:ext cx="829" cy="609"/>
                </a:xfrm>
                <a:prstGeom prst="rect">
                  <a:avLst/>
                </a:prstGeom>
                <a:noFill/>
                <a:ln w="9525">
                  <a:noFill/>
                  <a:miter lim="800000"/>
                  <a:headEnd/>
                  <a:tailEnd/>
                </a:ln>
              </p:spPr>
            </p:pic>
          </p:grpSp>
          <p:sp>
            <p:nvSpPr>
              <p:cNvPr id="17" name="Text Box 11"/>
              <p:cNvSpPr txBox="1">
                <a:spLocks noChangeArrowheads="1"/>
              </p:cNvSpPr>
              <p:nvPr/>
            </p:nvSpPr>
            <p:spPr bwMode="auto">
              <a:xfrm>
                <a:off x="1178" y="3743"/>
                <a:ext cx="475" cy="218"/>
              </a:xfrm>
              <a:prstGeom prst="rect">
                <a:avLst/>
              </a:prstGeom>
              <a:noFill/>
              <a:ln w="9525">
                <a:noFill/>
                <a:miter lim="800000"/>
                <a:headEnd/>
                <a:tailEnd/>
              </a:ln>
            </p:spPr>
            <p:txBody>
              <a:bodyPr wrap="none">
                <a:spAutoFit/>
              </a:bodyPr>
              <a:lstStyle/>
              <a:p>
                <a:pPr>
                  <a:buFont typeface="Wingdings" pitchFamily="2" charset="2"/>
                  <a:buNone/>
                  <a:defRPr/>
                </a:pPr>
                <a:r>
                  <a:rPr kumimoji="1" lang="zh-CN" altLang="en-US" sz="2000" dirty="0" smtClean="0">
                    <a:ln>
                      <a:solidFill>
                        <a:srgbClr val="A20000"/>
                      </a:solidFill>
                    </a:ln>
                    <a:solidFill>
                      <a:schemeClr val="tx1">
                        <a:lumMod val="95000"/>
                        <a:lumOff val="5000"/>
                      </a:schemeClr>
                    </a:solidFill>
                    <a:latin typeface="微软雅黑" pitchFamily="34" charset="-122"/>
                    <a:ea typeface="微软雅黑" pitchFamily="34" charset="-122"/>
                  </a:rPr>
                  <a:t>麻醉</a:t>
                </a:r>
                <a:endParaRPr kumimoji="1" lang="ja-JP" altLang="en-US" sz="2000" dirty="0">
                  <a:ln>
                    <a:solidFill>
                      <a:srgbClr val="A20000"/>
                    </a:solidFill>
                  </a:ln>
                  <a:solidFill>
                    <a:schemeClr val="tx1">
                      <a:lumMod val="95000"/>
                      <a:lumOff val="5000"/>
                    </a:schemeClr>
                  </a:solidFill>
                  <a:latin typeface="微软雅黑" pitchFamily="34" charset="-122"/>
                  <a:ea typeface="微软雅黑" pitchFamily="34" charset="-122"/>
                </a:endParaRPr>
              </a:p>
            </p:txBody>
          </p:sp>
          <p:sp>
            <p:nvSpPr>
              <p:cNvPr id="18" name="Text Box 12"/>
              <p:cNvSpPr txBox="1">
                <a:spLocks noChangeArrowheads="1"/>
              </p:cNvSpPr>
              <p:nvPr/>
            </p:nvSpPr>
            <p:spPr bwMode="auto">
              <a:xfrm>
                <a:off x="2027" y="3748"/>
                <a:ext cx="475" cy="218"/>
              </a:xfrm>
              <a:prstGeom prst="rect">
                <a:avLst/>
              </a:prstGeom>
              <a:noFill/>
              <a:ln w="9525">
                <a:noFill/>
                <a:miter lim="800000"/>
                <a:headEnd/>
                <a:tailEnd/>
              </a:ln>
            </p:spPr>
            <p:txBody>
              <a:bodyPr wrap="none">
                <a:spAutoFit/>
              </a:bodyPr>
              <a:lstStyle/>
              <a:p>
                <a:pPr>
                  <a:buFont typeface="Wingdings" pitchFamily="2" charset="2"/>
                  <a:buNone/>
                  <a:defRPr/>
                </a:pPr>
                <a:r>
                  <a:rPr kumimoji="1" lang="zh-CN" altLang="en-US" sz="2000" dirty="0" smtClean="0">
                    <a:ln>
                      <a:solidFill>
                        <a:srgbClr val="A20000"/>
                      </a:solidFill>
                    </a:ln>
                    <a:solidFill>
                      <a:schemeClr val="tx1">
                        <a:lumMod val="95000"/>
                        <a:lumOff val="5000"/>
                      </a:schemeClr>
                    </a:solidFill>
                    <a:latin typeface="微软雅黑" pitchFamily="34" charset="-122"/>
                    <a:ea typeface="微软雅黑" pitchFamily="34" charset="-122"/>
                  </a:rPr>
                  <a:t>检查</a:t>
                </a:r>
                <a:endParaRPr kumimoji="1" lang="zh-CN" altLang="en-US" sz="2000" dirty="0">
                  <a:ln>
                    <a:solidFill>
                      <a:srgbClr val="A20000"/>
                    </a:solidFill>
                  </a:ln>
                  <a:solidFill>
                    <a:schemeClr val="tx1">
                      <a:lumMod val="95000"/>
                      <a:lumOff val="5000"/>
                    </a:schemeClr>
                  </a:solidFill>
                  <a:latin typeface="微软雅黑" pitchFamily="34" charset="-122"/>
                  <a:ea typeface="微软雅黑" pitchFamily="34" charset="-122"/>
                </a:endParaRPr>
              </a:p>
            </p:txBody>
          </p:sp>
          <p:sp>
            <p:nvSpPr>
              <p:cNvPr id="19" name="Text Box 13"/>
              <p:cNvSpPr txBox="1">
                <a:spLocks noChangeArrowheads="1"/>
              </p:cNvSpPr>
              <p:nvPr/>
            </p:nvSpPr>
            <p:spPr bwMode="auto">
              <a:xfrm>
                <a:off x="2891" y="3748"/>
                <a:ext cx="424" cy="218"/>
              </a:xfrm>
              <a:prstGeom prst="rect">
                <a:avLst/>
              </a:prstGeom>
              <a:noFill/>
              <a:ln w="9525">
                <a:noFill/>
                <a:miter lim="800000"/>
                <a:headEnd/>
                <a:tailEnd/>
              </a:ln>
            </p:spPr>
            <p:txBody>
              <a:bodyPr wrap="none">
                <a:spAutoFit/>
              </a:bodyPr>
              <a:lstStyle/>
              <a:p>
                <a:pPr>
                  <a:buFont typeface="Wingdings" pitchFamily="2" charset="2"/>
                  <a:buNone/>
                  <a:defRPr/>
                </a:pPr>
                <a:r>
                  <a:rPr kumimoji="1" lang="en-US" altLang="zh-CN" sz="2000" dirty="0">
                    <a:ln>
                      <a:solidFill>
                        <a:srgbClr val="A20000"/>
                      </a:solidFill>
                    </a:ln>
                    <a:latin typeface="微软雅黑" pitchFamily="34" charset="-122"/>
                    <a:ea typeface="微软雅黑" pitchFamily="34" charset="-122"/>
                  </a:rPr>
                  <a:t>ICU</a:t>
                </a:r>
                <a:endParaRPr kumimoji="1" lang="zh-CN" altLang="en-US" sz="2000" dirty="0">
                  <a:ln>
                    <a:solidFill>
                      <a:srgbClr val="A20000"/>
                    </a:solidFill>
                  </a:ln>
                  <a:latin typeface="微软雅黑" pitchFamily="34" charset="-122"/>
                  <a:ea typeface="微软雅黑" pitchFamily="34" charset="-122"/>
                </a:endParaRPr>
              </a:p>
            </p:txBody>
          </p:sp>
          <p:sp>
            <p:nvSpPr>
              <p:cNvPr id="20" name="Text Box 14"/>
              <p:cNvSpPr txBox="1">
                <a:spLocks noChangeArrowheads="1"/>
              </p:cNvSpPr>
              <p:nvPr/>
            </p:nvSpPr>
            <p:spPr bwMode="auto">
              <a:xfrm>
                <a:off x="3651" y="3748"/>
                <a:ext cx="825" cy="218"/>
              </a:xfrm>
              <a:prstGeom prst="rect">
                <a:avLst/>
              </a:prstGeom>
              <a:noFill/>
              <a:ln w="9525">
                <a:noFill/>
                <a:miter lim="800000"/>
                <a:headEnd/>
                <a:tailEnd/>
              </a:ln>
            </p:spPr>
            <p:txBody>
              <a:bodyPr wrap="none">
                <a:spAutoFit/>
              </a:bodyPr>
              <a:lstStyle/>
              <a:p>
                <a:pPr>
                  <a:buFont typeface="Wingdings" pitchFamily="2" charset="2"/>
                  <a:buNone/>
                  <a:defRPr/>
                </a:pPr>
                <a:r>
                  <a:rPr kumimoji="1" lang="zh-CN" altLang="en-US" sz="2000" dirty="0" smtClean="0">
                    <a:ln>
                      <a:solidFill>
                        <a:srgbClr val="A20000"/>
                      </a:solidFill>
                    </a:ln>
                    <a:latin typeface="微软雅黑" pitchFamily="34" charset="-122"/>
                    <a:ea typeface="微软雅黑" pitchFamily="34" charset="-122"/>
                  </a:rPr>
                  <a:t>临床用药</a:t>
                </a:r>
                <a:endParaRPr kumimoji="1" lang="zh-CN" altLang="en-US" sz="2000" dirty="0">
                  <a:ln>
                    <a:solidFill>
                      <a:srgbClr val="A20000"/>
                    </a:solidFill>
                  </a:ln>
                  <a:latin typeface="微软雅黑" pitchFamily="34" charset="-122"/>
                  <a:ea typeface="微软雅黑" pitchFamily="34" charset="-122"/>
                </a:endParaRPr>
              </a:p>
            </p:txBody>
          </p:sp>
          <p:sp>
            <p:nvSpPr>
              <p:cNvPr id="21" name="Text Box 15"/>
              <p:cNvSpPr txBox="1">
                <a:spLocks noChangeArrowheads="1"/>
              </p:cNvSpPr>
              <p:nvPr/>
            </p:nvSpPr>
            <p:spPr bwMode="auto">
              <a:xfrm>
                <a:off x="4559" y="3748"/>
                <a:ext cx="650" cy="218"/>
              </a:xfrm>
              <a:prstGeom prst="rect">
                <a:avLst/>
              </a:prstGeom>
              <a:noFill/>
              <a:ln w="9525">
                <a:noFill/>
                <a:miter lim="800000"/>
                <a:headEnd/>
                <a:tailEnd/>
              </a:ln>
            </p:spPr>
            <p:txBody>
              <a:bodyPr wrap="none">
                <a:spAutoFit/>
              </a:bodyPr>
              <a:lstStyle/>
              <a:p>
                <a:pPr>
                  <a:buFont typeface="Wingdings" pitchFamily="2" charset="2"/>
                  <a:buNone/>
                  <a:defRPr/>
                </a:pPr>
                <a:r>
                  <a:rPr kumimoji="1" lang="zh-CN" altLang="en-US" sz="2000" dirty="0" smtClean="0">
                    <a:ln>
                      <a:solidFill>
                        <a:srgbClr val="A20000"/>
                      </a:solidFill>
                    </a:ln>
                    <a:latin typeface="微软雅黑" pitchFamily="34" charset="-122"/>
                    <a:ea typeface="微软雅黑" pitchFamily="34" charset="-122"/>
                  </a:rPr>
                  <a:t>实验室</a:t>
                </a:r>
                <a:endParaRPr kumimoji="1" lang="zh-CN" altLang="en-US" sz="2000" dirty="0">
                  <a:ln>
                    <a:solidFill>
                      <a:srgbClr val="A20000"/>
                    </a:solidFill>
                  </a:ln>
                  <a:latin typeface="微软雅黑" pitchFamily="34" charset="-122"/>
                  <a:ea typeface="微软雅黑" pitchFamily="34" charset="-122"/>
                </a:endParaRPr>
              </a:p>
            </p:txBody>
          </p:sp>
        </p:grpSp>
        <p:sp>
          <p:nvSpPr>
            <p:cNvPr id="11" name="Line 17"/>
            <p:cNvSpPr>
              <a:spLocks noChangeShapeType="1"/>
            </p:cNvSpPr>
            <p:nvPr/>
          </p:nvSpPr>
          <p:spPr bwMode="auto">
            <a:xfrm flipH="1">
              <a:off x="2268538" y="4549502"/>
              <a:ext cx="2663826" cy="431800"/>
            </a:xfrm>
            <a:prstGeom prst="line">
              <a:avLst/>
            </a:prstGeom>
            <a:noFill/>
            <a:ln w="9525">
              <a:solidFill>
                <a:schemeClr val="tx1"/>
              </a:solidFill>
              <a:round/>
              <a:headEnd type="triangle" w="med" len="med"/>
              <a:tailEnd/>
            </a:ln>
          </p:spPr>
          <p:txBody>
            <a:bodyPr/>
            <a:lstStyle/>
            <a:p>
              <a:endParaRPr lang="zh-CN" altLang="en-US">
                <a:latin typeface="微软雅黑" pitchFamily="34" charset="-122"/>
                <a:ea typeface="微软雅黑" pitchFamily="34" charset="-122"/>
              </a:endParaRPr>
            </a:p>
          </p:txBody>
        </p:sp>
        <p:sp>
          <p:nvSpPr>
            <p:cNvPr id="12" name="Line 18"/>
            <p:cNvSpPr>
              <a:spLocks noChangeShapeType="1"/>
            </p:cNvSpPr>
            <p:nvPr/>
          </p:nvSpPr>
          <p:spPr bwMode="auto">
            <a:xfrm flipH="1">
              <a:off x="3635375" y="4549502"/>
              <a:ext cx="1287463" cy="431800"/>
            </a:xfrm>
            <a:prstGeom prst="line">
              <a:avLst/>
            </a:prstGeom>
            <a:noFill/>
            <a:ln w="9525">
              <a:solidFill>
                <a:schemeClr val="tx1"/>
              </a:solidFill>
              <a:round/>
              <a:headEnd type="triangle" w="med" len="med"/>
              <a:tailEnd/>
            </a:ln>
          </p:spPr>
          <p:txBody>
            <a:bodyPr/>
            <a:lstStyle/>
            <a:p>
              <a:endParaRPr lang="zh-CN" altLang="en-US">
                <a:latin typeface="微软雅黑" pitchFamily="34" charset="-122"/>
                <a:ea typeface="微软雅黑" pitchFamily="34" charset="-122"/>
              </a:endParaRPr>
            </a:p>
          </p:txBody>
        </p:sp>
        <p:sp>
          <p:nvSpPr>
            <p:cNvPr id="13" name="Line 19"/>
            <p:cNvSpPr>
              <a:spLocks noChangeShapeType="1"/>
            </p:cNvSpPr>
            <p:nvPr/>
          </p:nvSpPr>
          <p:spPr bwMode="auto">
            <a:xfrm>
              <a:off x="4932363" y="4549502"/>
              <a:ext cx="0" cy="431800"/>
            </a:xfrm>
            <a:prstGeom prst="line">
              <a:avLst/>
            </a:prstGeom>
            <a:noFill/>
            <a:ln w="9525">
              <a:solidFill>
                <a:schemeClr val="tx1"/>
              </a:solidFill>
              <a:round/>
              <a:headEnd type="triangle" w="med" len="med"/>
              <a:tailEnd/>
            </a:ln>
          </p:spPr>
          <p:txBody>
            <a:bodyPr/>
            <a:lstStyle/>
            <a:p>
              <a:endParaRPr lang="zh-CN" altLang="en-US">
                <a:latin typeface="微软雅黑" pitchFamily="34" charset="-122"/>
                <a:ea typeface="微软雅黑" pitchFamily="34" charset="-122"/>
              </a:endParaRPr>
            </a:p>
          </p:txBody>
        </p:sp>
        <p:sp>
          <p:nvSpPr>
            <p:cNvPr id="14" name="Line 20"/>
            <p:cNvSpPr>
              <a:spLocks noChangeShapeType="1"/>
            </p:cNvSpPr>
            <p:nvPr/>
          </p:nvSpPr>
          <p:spPr bwMode="auto">
            <a:xfrm>
              <a:off x="4932363" y="4549502"/>
              <a:ext cx="1511300" cy="431800"/>
            </a:xfrm>
            <a:prstGeom prst="line">
              <a:avLst/>
            </a:prstGeom>
            <a:noFill/>
            <a:ln w="9525">
              <a:solidFill>
                <a:schemeClr val="tx1"/>
              </a:solidFill>
              <a:round/>
              <a:headEnd type="triangle" w="med" len="med"/>
              <a:tailEnd/>
            </a:ln>
          </p:spPr>
          <p:txBody>
            <a:bodyPr/>
            <a:lstStyle/>
            <a:p>
              <a:endParaRPr lang="zh-CN" altLang="en-US">
                <a:latin typeface="微软雅黑" pitchFamily="34" charset="-122"/>
                <a:ea typeface="微软雅黑" pitchFamily="34" charset="-122"/>
              </a:endParaRPr>
            </a:p>
          </p:txBody>
        </p:sp>
        <p:sp>
          <p:nvSpPr>
            <p:cNvPr id="15" name="Line 21"/>
            <p:cNvSpPr>
              <a:spLocks noChangeShapeType="1"/>
            </p:cNvSpPr>
            <p:nvPr/>
          </p:nvSpPr>
          <p:spPr bwMode="auto">
            <a:xfrm>
              <a:off x="4974226" y="4539507"/>
              <a:ext cx="2437239" cy="360912"/>
            </a:xfrm>
            <a:prstGeom prst="line">
              <a:avLst/>
            </a:prstGeom>
            <a:noFill/>
            <a:ln w="9525">
              <a:solidFill>
                <a:schemeClr val="tx1"/>
              </a:solidFill>
              <a:round/>
              <a:headEnd type="triangle" w="med" len="med"/>
              <a:tailEnd/>
            </a:ln>
          </p:spPr>
          <p:txBody>
            <a:bodyPr/>
            <a:lstStyle/>
            <a:p>
              <a:endParaRPr lang="zh-CN" altLang="en-US">
                <a:latin typeface="微软雅黑" pitchFamily="34" charset="-122"/>
                <a:ea typeface="微软雅黑" pitchFamily="34" charset="-122"/>
              </a:endParaRPr>
            </a:p>
          </p:txBody>
        </p:sp>
      </p:grpSp>
      <p:sp>
        <p:nvSpPr>
          <p:cNvPr id="27" name="Line 27"/>
          <p:cNvSpPr>
            <a:spLocks noChangeShapeType="1"/>
          </p:cNvSpPr>
          <p:nvPr/>
        </p:nvSpPr>
        <p:spPr bwMode="auto">
          <a:xfrm flipH="1" flipV="1">
            <a:off x="1070399" y="2099651"/>
            <a:ext cx="2307314" cy="438149"/>
          </a:xfrm>
          <a:prstGeom prst="line">
            <a:avLst/>
          </a:prstGeom>
          <a:noFill/>
          <a:ln w="9525">
            <a:solidFill>
              <a:schemeClr val="tx1"/>
            </a:solidFill>
            <a:round/>
            <a:headEnd type="triangle" w="med" len="med"/>
            <a:tailEnd type="triangle" w="med" len="med"/>
          </a:ln>
        </p:spPr>
        <p:txBody>
          <a:bodyPr/>
          <a:lstStyle/>
          <a:p>
            <a:endParaRPr lang="zh-CN" altLang="en-US" b="1">
              <a:latin typeface="微软雅黑" pitchFamily="34" charset="-122"/>
              <a:ea typeface="微软雅黑" pitchFamily="34" charset="-122"/>
            </a:endParaRPr>
          </a:p>
        </p:txBody>
      </p:sp>
      <p:sp>
        <p:nvSpPr>
          <p:cNvPr id="28" name="Line 28"/>
          <p:cNvSpPr>
            <a:spLocks noChangeShapeType="1"/>
          </p:cNvSpPr>
          <p:nvPr/>
        </p:nvSpPr>
        <p:spPr bwMode="auto">
          <a:xfrm flipH="1" flipV="1">
            <a:off x="2646686" y="2099651"/>
            <a:ext cx="758015" cy="415926"/>
          </a:xfrm>
          <a:prstGeom prst="line">
            <a:avLst/>
          </a:prstGeom>
          <a:noFill/>
          <a:ln w="9525">
            <a:solidFill>
              <a:schemeClr val="tx1"/>
            </a:solidFill>
            <a:round/>
            <a:headEnd type="triangle" w="med" len="med"/>
            <a:tailEnd type="triangle" w="med" len="med"/>
          </a:ln>
        </p:spPr>
        <p:txBody>
          <a:bodyPr/>
          <a:lstStyle/>
          <a:p>
            <a:endParaRPr lang="zh-CN" altLang="en-US" b="1">
              <a:latin typeface="微软雅黑" pitchFamily="34" charset="-122"/>
              <a:ea typeface="微软雅黑" pitchFamily="34" charset="-122"/>
            </a:endParaRPr>
          </a:p>
        </p:txBody>
      </p:sp>
      <p:sp>
        <p:nvSpPr>
          <p:cNvPr id="29" name="Line 29"/>
          <p:cNvSpPr>
            <a:spLocks noChangeShapeType="1"/>
          </p:cNvSpPr>
          <p:nvPr/>
        </p:nvSpPr>
        <p:spPr bwMode="auto">
          <a:xfrm flipV="1">
            <a:off x="3361837" y="2058378"/>
            <a:ext cx="990600" cy="479425"/>
          </a:xfrm>
          <a:prstGeom prst="line">
            <a:avLst/>
          </a:prstGeom>
          <a:noFill/>
          <a:ln w="9525">
            <a:solidFill>
              <a:schemeClr val="tx1"/>
            </a:solidFill>
            <a:round/>
            <a:headEnd type="triangle" w="med" len="med"/>
            <a:tailEnd type="triangle" w="med" len="med"/>
          </a:ln>
        </p:spPr>
        <p:txBody>
          <a:bodyPr/>
          <a:lstStyle/>
          <a:p>
            <a:endParaRPr lang="zh-CN" altLang="en-US" b="1">
              <a:latin typeface="微软雅黑" pitchFamily="34" charset="-122"/>
              <a:ea typeface="微软雅黑" pitchFamily="34" charset="-122"/>
            </a:endParaRPr>
          </a:p>
        </p:txBody>
      </p:sp>
      <p:sp>
        <p:nvSpPr>
          <p:cNvPr id="30" name="Line 30"/>
          <p:cNvSpPr>
            <a:spLocks noChangeShapeType="1"/>
          </p:cNvSpPr>
          <p:nvPr/>
        </p:nvSpPr>
        <p:spPr bwMode="auto">
          <a:xfrm flipV="1">
            <a:off x="3377715" y="2099651"/>
            <a:ext cx="2060498" cy="438151"/>
          </a:xfrm>
          <a:prstGeom prst="line">
            <a:avLst/>
          </a:prstGeom>
          <a:noFill/>
          <a:ln w="9525">
            <a:solidFill>
              <a:schemeClr val="tx1"/>
            </a:solidFill>
            <a:round/>
            <a:headEnd type="triangle" w="med" len="med"/>
            <a:tailEnd type="triangle" w="med" len="med"/>
          </a:ln>
        </p:spPr>
        <p:txBody>
          <a:bodyPr/>
          <a:lstStyle/>
          <a:p>
            <a:endParaRPr lang="zh-CN" altLang="en-US" b="1">
              <a:latin typeface="微软雅黑" pitchFamily="34" charset="-122"/>
              <a:ea typeface="微软雅黑" pitchFamily="34" charset="-122"/>
            </a:endParaRPr>
          </a:p>
        </p:txBody>
      </p:sp>
      <p:sp>
        <p:nvSpPr>
          <p:cNvPr id="31" name="圆角矩形 4"/>
          <p:cNvSpPr/>
          <p:nvPr/>
        </p:nvSpPr>
        <p:spPr bwMode="auto">
          <a:xfrm>
            <a:off x="250136" y="1382101"/>
            <a:ext cx="1436688" cy="676277"/>
          </a:xfrm>
          <a:prstGeom prst="rect">
            <a:avLst/>
          </a:prstGeom>
          <a:solidFill>
            <a:schemeClr val="accent1"/>
          </a:solidFill>
        </p:spPr>
        <p:style>
          <a:lnRef idx="0">
            <a:schemeClr val="accent3"/>
          </a:lnRef>
          <a:fillRef idx="3">
            <a:schemeClr val="accent3"/>
          </a:fillRef>
          <a:effectRef idx="3">
            <a:schemeClr val="accent3"/>
          </a:effectRef>
          <a:fontRef idx="minor">
            <a:schemeClr val="lt1"/>
          </a:fontRef>
        </p:style>
        <p:txBody>
          <a:bodyPr lIns="13970" tIns="13970" rIns="13970" bIns="13970" anchor="ctr"/>
          <a:lstStyle/>
          <a:p>
            <a:pPr algn="ctr" defTabSz="977900">
              <a:lnSpc>
                <a:spcPct val="90000"/>
              </a:lnSpc>
              <a:spcAft>
                <a:spcPct val="35000"/>
              </a:spcAft>
              <a:defRPr/>
            </a:pPr>
            <a:r>
              <a:rPr kumimoji="1" lang="zh-CN" altLang="en-US" sz="1800" b="1" dirty="0" smtClean="0">
                <a:solidFill>
                  <a:srgbClr val="FFFFFF"/>
                </a:solidFill>
                <a:latin typeface="微软雅黑" pitchFamily="34" charset="-122"/>
                <a:ea typeface="微软雅黑" pitchFamily="34" charset="-122"/>
                <a:cs typeface="楷体_GB2312" charset="0"/>
              </a:rPr>
              <a:t>症状体症监测</a:t>
            </a:r>
            <a:endParaRPr kumimoji="1" lang="zh-CN" altLang="en-US" sz="1800" b="1" dirty="0">
              <a:solidFill>
                <a:srgbClr val="FFFFFF"/>
              </a:solidFill>
              <a:latin typeface="微软雅黑" pitchFamily="34" charset="-122"/>
              <a:ea typeface="微软雅黑" pitchFamily="34" charset="-122"/>
              <a:cs typeface="楷体_GB2312" charset="0"/>
            </a:endParaRPr>
          </a:p>
        </p:txBody>
      </p:sp>
      <p:sp>
        <p:nvSpPr>
          <p:cNvPr id="32" name="圆角矩形 4"/>
          <p:cNvSpPr/>
          <p:nvPr/>
        </p:nvSpPr>
        <p:spPr bwMode="auto">
          <a:xfrm>
            <a:off x="1849115" y="1371389"/>
            <a:ext cx="1435099" cy="686990"/>
          </a:xfrm>
          <a:prstGeom prst="rect">
            <a:avLst/>
          </a:prstGeom>
          <a:solidFill>
            <a:schemeClr val="accent1"/>
          </a:solidFill>
        </p:spPr>
        <p:style>
          <a:lnRef idx="0">
            <a:schemeClr val="accent3"/>
          </a:lnRef>
          <a:fillRef idx="3">
            <a:schemeClr val="accent3"/>
          </a:fillRef>
          <a:effectRef idx="3">
            <a:schemeClr val="accent3"/>
          </a:effectRef>
          <a:fontRef idx="minor">
            <a:schemeClr val="lt1"/>
          </a:fontRef>
        </p:style>
        <p:txBody>
          <a:bodyPr lIns="13970" tIns="13970" rIns="13970" bIns="13970" anchor="ctr"/>
          <a:lstStyle/>
          <a:p>
            <a:pPr algn="ctr" defTabSz="977900">
              <a:lnSpc>
                <a:spcPct val="90000"/>
              </a:lnSpc>
              <a:spcAft>
                <a:spcPct val="35000"/>
              </a:spcAft>
              <a:defRPr/>
            </a:pPr>
            <a:r>
              <a:rPr kumimoji="1" lang="zh-CN" altLang="en-US" sz="1800" b="1" dirty="0" smtClean="0">
                <a:solidFill>
                  <a:srgbClr val="FFFFFF"/>
                </a:solidFill>
                <a:latin typeface="微软雅黑" pitchFamily="34" charset="-122"/>
                <a:ea typeface="微软雅黑" pitchFamily="34" charset="-122"/>
                <a:cs typeface="楷体_GB2312" charset="0"/>
              </a:rPr>
              <a:t>检验结果监测</a:t>
            </a:r>
            <a:endParaRPr kumimoji="1" lang="zh-CN" altLang="en-US" sz="1800" b="1" dirty="0">
              <a:solidFill>
                <a:srgbClr val="FFFFFF"/>
              </a:solidFill>
              <a:latin typeface="微软雅黑" pitchFamily="34" charset="-122"/>
              <a:ea typeface="微软雅黑" pitchFamily="34" charset="-122"/>
              <a:cs typeface="楷体_GB2312" charset="0"/>
            </a:endParaRPr>
          </a:p>
        </p:txBody>
      </p:sp>
      <p:sp>
        <p:nvSpPr>
          <p:cNvPr id="33" name="圆角矩形 4"/>
          <p:cNvSpPr/>
          <p:nvPr/>
        </p:nvSpPr>
        <p:spPr bwMode="auto">
          <a:xfrm>
            <a:off x="3387219" y="1382107"/>
            <a:ext cx="1435101" cy="676271"/>
          </a:xfrm>
          <a:prstGeom prst="rect">
            <a:avLst/>
          </a:prstGeom>
          <a:solidFill>
            <a:schemeClr val="accent1"/>
          </a:solidFill>
        </p:spPr>
        <p:style>
          <a:lnRef idx="0">
            <a:schemeClr val="accent3"/>
          </a:lnRef>
          <a:fillRef idx="3">
            <a:schemeClr val="accent3"/>
          </a:fillRef>
          <a:effectRef idx="3">
            <a:schemeClr val="accent3"/>
          </a:effectRef>
          <a:fontRef idx="minor">
            <a:schemeClr val="lt1"/>
          </a:fontRef>
        </p:style>
        <p:txBody>
          <a:bodyPr lIns="13970" tIns="13970" rIns="13970" bIns="13970" anchor="ctr"/>
          <a:lstStyle/>
          <a:p>
            <a:pPr algn="ctr" defTabSz="977900">
              <a:lnSpc>
                <a:spcPct val="90000"/>
              </a:lnSpc>
              <a:spcAft>
                <a:spcPct val="35000"/>
              </a:spcAft>
              <a:defRPr/>
            </a:pPr>
            <a:r>
              <a:rPr kumimoji="1" lang="zh-CN" altLang="en-US" sz="1800" b="1" dirty="0" smtClean="0">
                <a:solidFill>
                  <a:srgbClr val="FFFFFF"/>
                </a:solidFill>
                <a:latin typeface="微软雅黑" pitchFamily="34" charset="-122"/>
                <a:ea typeface="微软雅黑" pitchFamily="34" charset="-122"/>
                <a:cs typeface="楷体_GB2312" charset="0"/>
              </a:rPr>
              <a:t>耐药菌</a:t>
            </a:r>
            <a:r>
              <a:rPr kumimoji="1" lang="en-US" altLang="zh-CN" sz="1800" b="1" dirty="0" smtClean="0">
                <a:solidFill>
                  <a:srgbClr val="FFFFFF"/>
                </a:solidFill>
                <a:latin typeface="微软雅黑" pitchFamily="34" charset="-122"/>
                <a:ea typeface="微软雅黑" pitchFamily="34" charset="-122"/>
                <a:cs typeface="楷体_GB2312" charset="0"/>
              </a:rPr>
              <a:t>/</a:t>
            </a:r>
            <a:br>
              <a:rPr kumimoji="1" lang="en-US" altLang="zh-CN" sz="1800" b="1" dirty="0" smtClean="0">
                <a:solidFill>
                  <a:srgbClr val="FFFFFF"/>
                </a:solidFill>
                <a:latin typeface="微软雅黑" pitchFamily="34" charset="-122"/>
                <a:ea typeface="微软雅黑" pitchFamily="34" charset="-122"/>
                <a:cs typeface="楷体_GB2312" charset="0"/>
              </a:rPr>
            </a:br>
            <a:r>
              <a:rPr kumimoji="1" lang="zh-CN" altLang="en-US" sz="1800" b="1" dirty="0" smtClean="0">
                <a:solidFill>
                  <a:srgbClr val="FFFFFF"/>
                </a:solidFill>
                <a:latin typeface="微软雅黑" pitchFamily="34" charset="-122"/>
                <a:ea typeface="微软雅黑" pitchFamily="34" charset="-122"/>
                <a:cs typeface="楷体_GB2312" charset="0"/>
              </a:rPr>
              <a:t>常见菌监测</a:t>
            </a:r>
            <a:endParaRPr kumimoji="1" lang="zh-CN" altLang="en-US" sz="1800" b="1" dirty="0">
              <a:solidFill>
                <a:srgbClr val="FFFFFF"/>
              </a:solidFill>
              <a:latin typeface="微软雅黑" pitchFamily="34" charset="-122"/>
              <a:ea typeface="微软雅黑" pitchFamily="34" charset="-122"/>
              <a:cs typeface="楷体_GB2312" charset="0"/>
            </a:endParaRPr>
          </a:p>
        </p:txBody>
      </p:sp>
      <p:sp>
        <p:nvSpPr>
          <p:cNvPr id="34" name="圆角矩形 4"/>
          <p:cNvSpPr/>
          <p:nvPr/>
        </p:nvSpPr>
        <p:spPr bwMode="auto">
          <a:xfrm>
            <a:off x="4954125" y="1382105"/>
            <a:ext cx="1226815" cy="676273"/>
          </a:xfrm>
          <a:prstGeom prst="rect">
            <a:avLst/>
          </a:prstGeom>
          <a:solidFill>
            <a:schemeClr val="accent1"/>
          </a:solidFill>
        </p:spPr>
        <p:style>
          <a:lnRef idx="0">
            <a:schemeClr val="accent3"/>
          </a:lnRef>
          <a:fillRef idx="3">
            <a:schemeClr val="accent3"/>
          </a:fillRef>
          <a:effectRef idx="3">
            <a:schemeClr val="accent3"/>
          </a:effectRef>
          <a:fontRef idx="minor">
            <a:schemeClr val="lt1"/>
          </a:fontRef>
        </p:style>
        <p:txBody>
          <a:bodyPr lIns="15240" tIns="15240" rIns="15240" bIns="15240" anchor="ctr"/>
          <a:lstStyle/>
          <a:p>
            <a:pPr algn="ctr" defTabSz="1066800">
              <a:lnSpc>
                <a:spcPct val="90000"/>
              </a:lnSpc>
              <a:spcAft>
                <a:spcPct val="35000"/>
              </a:spcAft>
              <a:defRPr/>
            </a:pPr>
            <a:r>
              <a:rPr kumimoji="1" lang="zh-CN" altLang="en-US" sz="1800" b="1" dirty="0" smtClean="0">
                <a:solidFill>
                  <a:srgbClr val="FFFFFF"/>
                </a:solidFill>
                <a:latin typeface="微软雅黑" pitchFamily="34" charset="-122"/>
                <a:ea typeface="微软雅黑" pitchFamily="34" charset="-122"/>
                <a:cs typeface="楷体_GB2312" charset="0"/>
              </a:rPr>
              <a:t>传染</a:t>
            </a:r>
            <a:r>
              <a:rPr kumimoji="1" lang="zh-CN" altLang="en-US" sz="1800" b="1" dirty="0">
                <a:solidFill>
                  <a:srgbClr val="FFFFFF"/>
                </a:solidFill>
                <a:latin typeface="微软雅黑" pitchFamily="34" charset="-122"/>
                <a:ea typeface="微软雅黑" pitchFamily="34" charset="-122"/>
                <a:cs typeface="楷体_GB2312" charset="0"/>
              </a:rPr>
              <a:t>病</a:t>
            </a:r>
            <a:r>
              <a:rPr kumimoji="1" lang="zh-CN" altLang="en-US" sz="1800" b="1" dirty="0" smtClean="0">
                <a:solidFill>
                  <a:srgbClr val="FFFFFF"/>
                </a:solidFill>
                <a:latin typeface="微软雅黑" pitchFamily="34" charset="-122"/>
                <a:ea typeface="微软雅黑" pitchFamily="34" charset="-122"/>
                <a:cs typeface="楷体_GB2312" charset="0"/>
              </a:rPr>
              <a:t>监测</a:t>
            </a:r>
            <a:endParaRPr kumimoji="1" lang="zh-CN" altLang="en-US" sz="1800" b="1" dirty="0">
              <a:solidFill>
                <a:srgbClr val="FFFFFF"/>
              </a:solidFill>
              <a:latin typeface="微软雅黑" pitchFamily="34" charset="-122"/>
              <a:ea typeface="微软雅黑" pitchFamily="34" charset="-122"/>
              <a:cs typeface="楷体_GB2312" charset="0"/>
            </a:endParaRPr>
          </a:p>
        </p:txBody>
      </p:sp>
      <p:sp>
        <p:nvSpPr>
          <p:cNvPr id="35" name="AutoShape 3"/>
          <p:cNvSpPr>
            <a:spLocks noChangeArrowheads="1"/>
          </p:cNvSpPr>
          <p:nvPr/>
        </p:nvSpPr>
        <p:spPr bwMode="auto">
          <a:xfrm>
            <a:off x="1517297" y="3401717"/>
            <a:ext cx="4260691" cy="741663"/>
          </a:xfrm>
          <a:prstGeom prst="flowChartMagneticDisk">
            <a:avLst/>
          </a:prstGeom>
          <a:ln>
            <a:headEnd/>
            <a:tailEnd/>
          </a:ln>
          <a:effectLst>
            <a:outerShdw blurRad="50800" dist="25400" dir="5400000" algn="ctr" rotWithShape="0">
              <a:srgbClr val="000000">
                <a:alpha val="43137"/>
              </a:srgb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scene3d>
              <a:camera prst="orthographicFront"/>
              <a:lightRig rig="threePt" dir="t"/>
            </a:scene3d>
            <a:sp3d extrusionH="57150">
              <a:bevelT h="25400" prst="softRound"/>
            </a:sp3d>
          </a:bodyPr>
          <a:lstStyle/>
          <a:p>
            <a:pPr algn="ctr">
              <a:buFont typeface="Wingdings" pitchFamily="2" charset="2"/>
              <a:buNone/>
              <a:defRPr/>
            </a:pPr>
            <a:r>
              <a:rPr kumimoji="1" lang="zh-CN" altLang="en-US" sz="1600" b="1" dirty="0" smtClean="0">
                <a:solidFill>
                  <a:schemeClr val="tx1"/>
                </a:solidFill>
                <a:latin typeface="幼圆" pitchFamily="49" charset="-122"/>
                <a:ea typeface="幼圆" pitchFamily="49" charset="-122"/>
                <a:cs typeface="幼圆" charset="0"/>
              </a:rPr>
              <a:t>医疗信息系统数据集成平台</a:t>
            </a:r>
            <a:r>
              <a:rPr kumimoji="1" lang="en-US" altLang="zh-CN" sz="1600" b="1" dirty="0" smtClean="0">
                <a:solidFill>
                  <a:schemeClr val="tx1"/>
                </a:solidFill>
                <a:latin typeface="幼圆" pitchFamily="49" charset="-122"/>
                <a:ea typeface="幼圆" pitchFamily="49" charset="-122"/>
                <a:cs typeface="幼圆" charset="0"/>
              </a:rPr>
              <a:t>(IE)</a:t>
            </a:r>
            <a:endParaRPr kumimoji="1" lang="en-US" altLang="ja-JP" sz="1600" b="1" dirty="0">
              <a:solidFill>
                <a:schemeClr val="tx1"/>
              </a:solidFill>
              <a:latin typeface="幼圆" pitchFamily="49" charset="-122"/>
              <a:ea typeface="幼圆" pitchFamily="49" charset="-122"/>
              <a:cs typeface="幼圆" charset="0"/>
            </a:endParaRPr>
          </a:p>
        </p:txBody>
      </p:sp>
      <p:sp>
        <p:nvSpPr>
          <p:cNvPr id="36" name="上箭头 35"/>
          <p:cNvSpPr/>
          <p:nvPr/>
        </p:nvSpPr>
        <p:spPr>
          <a:xfrm>
            <a:off x="3377713" y="3081996"/>
            <a:ext cx="479423" cy="465421"/>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7" name="圆角矩形 4"/>
          <p:cNvSpPr/>
          <p:nvPr/>
        </p:nvSpPr>
        <p:spPr bwMode="auto">
          <a:xfrm>
            <a:off x="6313611" y="1368656"/>
            <a:ext cx="1435099" cy="695326"/>
          </a:xfrm>
          <a:prstGeom prst="rect">
            <a:avLst/>
          </a:prstGeom>
          <a:solidFill>
            <a:schemeClr val="accent1"/>
          </a:solidFill>
        </p:spPr>
        <p:style>
          <a:lnRef idx="0">
            <a:schemeClr val="accent3"/>
          </a:lnRef>
          <a:fillRef idx="3">
            <a:schemeClr val="accent3"/>
          </a:fillRef>
          <a:effectRef idx="3">
            <a:schemeClr val="accent3"/>
          </a:effectRef>
          <a:fontRef idx="minor">
            <a:schemeClr val="lt1"/>
          </a:fontRef>
        </p:style>
        <p:txBody>
          <a:bodyPr lIns="15240" tIns="15240" rIns="15240" bIns="15240" anchor="ctr"/>
          <a:lstStyle/>
          <a:p>
            <a:pPr algn="ctr" defTabSz="1066800">
              <a:lnSpc>
                <a:spcPct val="90000"/>
              </a:lnSpc>
              <a:spcAft>
                <a:spcPct val="35000"/>
              </a:spcAft>
              <a:defRPr/>
            </a:pPr>
            <a:r>
              <a:rPr kumimoji="1" lang="zh-CN" altLang="en-US" sz="1800" b="1" dirty="0">
                <a:solidFill>
                  <a:srgbClr val="FFFFFF"/>
                </a:solidFill>
                <a:latin typeface="微软雅黑" pitchFamily="34" charset="-122"/>
                <a:ea typeface="微软雅黑" pitchFamily="34" charset="-122"/>
                <a:cs typeface="楷体_GB2312" charset="0"/>
              </a:rPr>
              <a:t>插</a:t>
            </a:r>
            <a:r>
              <a:rPr kumimoji="1" lang="zh-CN" altLang="en-US" sz="1800" b="1" dirty="0" smtClean="0">
                <a:solidFill>
                  <a:srgbClr val="FFFFFF"/>
                </a:solidFill>
                <a:latin typeface="微软雅黑" pitchFamily="34" charset="-122"/>
                <a:ea typeface="微软雅黑" pitchFamily="34" charset="-122"/>
                <a:cs typeface="楷体_GB2312" charset="0"/>
              </a:rPr>
              <a:t>管监测</a:t>
            </a:r>
            <a:endParaRPr kumimoji="1" lang="zh-CN" altLang="en-US" sz="1800" b="1" dirty="0">
              <a:solidFill>
                <a:srgbClr val="FFFFFF"/>
              </a:solidFill>
              <a:latin typeface="微软雅黑" pitchFamily="34" charset="-122"/>
              <a:ea typeface="微软雅黑" pitchFamily="34" charset="-122"/>
              <a:cs typeface="楷体_GB2312" charset="0"/>
            </a:endParaRPr>
          </a:p>
        </p:txBody>
      </p:sp>
      <p:sp>
        <p:nvSpPr>
          <p:cNvPr id="38" name="圆角矩形 4"/>
          <p:cNvSpPr/>
          <p:nvPr/>
        </p:nvSpPr>
        <p:spPr bwMode="auto">
          <a:xfrm>
            <a:off x="6313610" y="2217042"/>
            <a:ext cx="1435099" cy="695326"/>
          </a:xfrm>
          <a:prstGeom prst="rect">
            <a:avLst/>
          </a:prstGeom>
          <a:solidFill>
            <a:schemeClr val="accent1"/>
          </a:solidFill>
        </p:spPr>
        <p:style>
          <a:lnRef idx="0">
            <a:schemeClr val="accent3"/>
          </a:lnRef>
          <a:fillRef idx="3">
            <a:schemeClr val="accent3"/>
          </a:fillRef>
          <a:effectRef idx="3">
            <a:schemeClr val="accent3"/>
          </a:effectRef>
          <a:fontRef idx="minor">
            <a:schemeClr val="lt1"/>
          </a:fontRef>
        </p:style>
        <p:txBody>
          <a:bodyPr lIns="15240" tIns="15240" rIns="15240" bIns="15240" anchor="ctr"/>
          <a:lstStyle/>
          <a:p>
            <a:pPr algn="ctr" defTabSz="1066800">
              <a:lnSpc>
                <a:spcPct val="90000"/>
              </a:lnSpc>
              <a:spcAft>
                <a:spcPct val="35000"/>
              </a:spcAft>
              <a:defRPr/>
            </a:pPr>
            <a:r>
              <a:rPr kumimoji="1" lang="zh-CN" altLang="en-US" sz="1800" b="1" dirty="0" smtClean="0">
                <a:solidFill>
                  <a:srgbClr val="FFFFFF"/>
                </a:solidFill>
                <a:latin typeface="微软雅黑" pitchFamily="34" charset="-122"/>
                <a:ea typeface="微软雅黑" pitchFamily="34" charset="-122"/>
                <a:cs typeface="楷体_GB2312" charset="0"/>
              </a:rPr>
              <a:t>手术监测</a:t>
            </a:r>
            <a:endParaRPr kumimoji="1" lang="zh-CN" altLang="en-US" sz="1800" b="1" dirty="0">
              <a:solidFill>
                <a:srgbClr val="FFFFFF"/>
              </a:solidFill>
              <a:latin typeface="微软雅黑" pitchFamily="34" charset="-122"/>
              <a:ea typeface="微软雅黑" pitchFamily="34" charset="-122"/>
              <a:cs typeface="楷体_GB2312" charset="0"/>
            </a:endParaRPr>
          </a:p>
        </p:txBody>
      </p:sp>
      <p:sp>
        <p:nvSpPr>
          <p:cNvPr id="39" name="圆角矩形 4"/>
          <p:cNvSpPr/>
          <p:nvPr/>
        </p:nvSpPr>
        <p:spPr bwMode="auto">
          <a:xfrm>
            <a:off x="250135" y="2238636"/>
            <a:ext cx="1435099" cy="695326"/>
          </a:xfrm>
          <a:prstGeom prst="rect">
            <a:avLst/>
          </a:prstGeom>
          <a:solidFill>
            <a:schemeClr val="accent1"/>
          </a:solidFill>
        </p:spPr>
        <p:style>
          <a:lnRef idx="0">
            <a:schemeClr val="accent3"/>
          </a:lnRef>
          <a:fillRef idx="3">
            <a:schemeClr val="accent3"/>
          </a:fillRef>
          <a:effectRef idx="3">
            <a:schemeClr val="accent3"/>
          </a:effectRef>
          <a:fontRef idx="minor">
            <a:schemeClr val="lt1"/>
          </a:fontRef>
        </p:style>
        <p:txBody>
          <a:bodyPr lIns="15240" tIns="15240" rIns="15240" bIns="15240" anchor="ctr"/>
          <a:lstStyle/>
          <a:p>
            <a:pPr algn="ctr" defTabSz="1066800">
              <a:lnSpc>
                <a:spcPct val="90000"/>
              </a:lnSpc>
              <a:spcAft>
                <a:spcPct val="35000"/>
              </a:spcAft>
              <a:defRPr/>
            </a:pPr>
            <a:r>
              <a:rPr kumimoji="1" lang="zh-CN" altLang="en-US" sz="1800" b="1" dirty="0" smtClean="0">
                <a:solidFill>
                  <a:srgbClr val="FFFFFF"/>
                </a:solidFill>
                <a:latin typeface="微软雅黑" pitchFamily="34" charset="-122"/>
                <a:ea typeface="微软雅黑" pitchFamily="34" charset="-122"/>
                <a:cs typeface="楷体_GB2312" charset="0"/>
              </a:rPr>
              <a:t>抗生素监测</a:t>
            </a:r>
            <a:endParaRPr kumimoji="1" lang="zh-CN" altLang="en-US" sz="1800" b="1" dirty="0">
              <a:solidFill>
                <a:srgbClr val="FFFFFF"/>
              </a:solidFill>
              <a:latin typeface="微软雅黑" pitchFamily="34" charset="-122"/>
              <a:ea typeface="微软雅黑" pitchFamily="34" charset="-122"/>
              <a:cs typeface="楷体_GB2312" charset="0"/>
            </a:endParaRPr>
          </a:p>
        </p:txBody>
      </p:sp>
      <p:sp>
        <p:nvSpPr>
          <p:cNvPr id="40" name="Line 27"/>
          <p:cNvSpPr>
            <a:spLocks noChangeShapeType="1"/>
          </p:cNvSpPr>
          <p:nvPr/>
        </p:nvSpPr>
        <p:spPr bwMode="auto">
          <a:xfrm flipH="1" flipV="1">
            <a:off x="1686825" y="2537799"/>
            <a:ext cx="1597388" cy="30039"/>
          </a:xfrm>
          <a:prstGeom prst="line">
            <a:avLst/>
          </a:prstGeom>
          <a:noFill/>
          <a:ln w="9525">
            <a:solidFill>
              <a:schemeClr val="tx1"/>
            </a:solidFill>
            <a:round/>
            <a:headEnd type="triangle" w="med" len="med"/>
            <a:tailEnd type="triangle" w="med" len="med"/>
          </a:ln>
        </p:spPr>
        <p:txBody>
          <a:bodyPr/>
          <a:lstStyle/>
          <a:p>
            <a:endParaRPr lang="zh-CN" altLang="en-US" b="1">
              <a:latin typeface="微软雅黑" pitchFamily="34" charset="-122"/>
              <a:ea typeface="微软雅黑" pitchFamily="34" charset="-122"/>
            </a:endParaRPr>
          </a:p>
        </p:txBody>
      </p:sp>
      <p:sp>
        <p:nvSpPr>
          <p:cNvPr id="41" name="Line 27"/>
          <p:cNvSpPr>
            <a:spLocks noChangeShapeType="1"/>
          </p:cNvSpPr>
          <p:nvPr/>
        </p:nvSpPr>
        <p:spPr bwMode="auto">
          <a:xfrm flipH="1">
            <a:off x="3495024" y="2515577"/>
            <a:ext cx="2818586" cy="19869"/>
          </a:xfrm>
          <a:prstGeom prst="line">
            <a:avLst/>
          </a:prstGeom>
          <a:noFill/>
          <a:ln w="9525">
            <a:solidFill>
              <a:schemeClr val="tx1"/>
            </a:solidFill>
            <a:round/>
            <a:headEnd type="triangle" w="med" len="med"/>
            <a:tailEnd type="triangle" w="med" len="med"/>
          </a:ln>
        </p:spPr>
        <p:txBody>
          <a:bodyPr/>
          <a:lstStyle/>
          <a:p>
            <a:endParaRPr lang="zh-CN" altLang="en-US" b="1">
              <a:latin typeface="微软雅黑" pitchFamily="34" charset="-122"/>
              <a:ea typeface="微软雅黑" pitchFamily="34" charset="-122"/>
            </a:endParaRPr>
          </a:p>
        </p:txBody>
      </p:sp>
      <p:sp>
        <p:nvSpPr>
          <p:cNvPr id="43" name="标题 1"/>
          <p:cNvSpPr>
            <a:spLocks noGrp="1"/>
          </p:cNvSpPr>
          <p:nvPr>
            <p:ph type="title"/>
          </p:nvPr>
        </p:nvSpPr>
        <p:spPr>
          <a:xfrm>
            <a:off x="287432" y="272868"/>
            <a:ext cx="5605462" cy="647700"/>
          </a:xfrm>
        </p:spPr>
        <p:txBody>
          <a:bodyPr/>
          <a:lstStyle/>
          <a:p>
            <a:r>
              <a:rPr lang="zh-CN" altLang="en-US" dirty="0" smtClean="0">
                <a:solidFill>
                  <a:schemeClr val="bg1"/>
                </a:solidFill>
              </a:rPr>
              <a:t>平台设计理念</a:t>
            </a:r>
            <a:r>
              <a:rPr lang="en-US" altLang="zh-CN" dirty="0" smtClean="0">
                <a:solidFill>
                  <a:schemeClr val="bg1"/>
                </a:solidFill>
              </a:rPr>
              <a:t>-</a:t>
            </a:r>
            <a:r>
              <a:rPr lang="zh-CN" altLang="en-US" dirty="0" smtClean="0">
                <a:solidFill>
                  <a:schemeClr val="bg1"/>
                </a:solidFill>
              </a:rPr>
              <a:t>数据来源</a:t>
            </a:r>
            <a:endParaRPr lang="zh-CN" altLang="en-US" dirty="0">
              <a:solidFill>
                <a:schemeClr val="bg1"/>
              </a:solidFill>
            </a:endParaRPr>
          </a:p>
        </p:txBody>
      </p:sp>
    </p:spTree>
    <p:extLst>
      <p:ext uri="{BB962C8B-B14F-4D97-AF65-F5344CB8AC3E}">
        <p14:creationId xmlns:p14="http://schemas.microsoft.com/office/powerpoint/2010/main" val="3678168920"/>
      </p:ext>
    </p:extLst>
  </p:cSld>
  <p:clrMapOvr>
    <a:masterClrMapping/>
  </p:clrMapOvr>
  <p:transition advClick="0">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cs typeface="Arial" pitchFamily="34" charset="0"/>
              </a:rPr>
              <a:t>www.PKU-HIT.com</a:t>
            </a:r>
          </a:p>
          <a:p>
            <a:endParaRPr lang="en-US" altLang="zh-CN" dirty="0"/>
          </a:p>
        </p:txBody>
      </p:sp>
      <p:sp>
        <p:nvSpPr>
          <p:cNvPr id="5" name="灯片编号占位符 4"/>
          <p:cNvSpPr>
            <a:spLocks noGrp="1"/>
          </p:cNvSpPr>
          <p:nvPr>
            <p:ph type="sldNum" sz="quarter" idx="11"/>
          </p:nvPr>
        </p:nvSpPr>
        <p:spPr/>
        <p:txBody>
          <a:bodyPr/>
          <a:lstStyle/>
          <a:p>
            <a:fld id="{CC3DE1A4-693A-417B-9087-F902D217C50A}" type="slidenum">
              <a:rPr lang="en-US" altLang="zh-CN" smtClean="0"/>
              <a:pPr/>
              <a:t>32</a:t>
            </a:fld>
            <a:endParaRPr lang="en-US" altLang="zh-CN" dirty="0"/>
          </a:p>
        </p:txBody>
      </p:sp>
      <p:sp>
        <p:nvSpPr>
          <p:cNvPr id="8" name="标题 1"/>
          <p:cNvSpPr>
            <a:spLocks noGrp="1"/>
          </p:cNvSpPr>
          <p:nvPr>
            <p:ph type="title"/>
          </p:nvPr>
        </p:nvSpPr>
        <p:spPr>
          <a:xfrm>
            <a:off x="142875" y="136003"/>
            <a:ext cx="8208000" cy="773511"/>
          </a:xfrm>
        </p:spPr>
        <p:txBody>
          <a:bodyPr>
            <a:normAutofit/>
          </a:bodyPr>
          <a:lstStyle/>
          <a:p>
            <a:r>
              <a:rPr lang="zh-CN" altLang="en-US" dirty="0" smtClean="0">
                <a:solidFill>
                  <a:schemeClr val="bg1"/>
                </a:solidFill>
              </a:rPr>
              <a:t>平台设计理念</a:t>
            </a:r>
            <a:r>
              <a:rPr lang="en-US" altLang="zh-CN" dirty="0" smtClean="0">
                <a:solidFill>
                  <a:schemeClr val="bg1"/>
                </a:solidFill>
              </a:rPr>
              <a:t>-</a:t>
            </a:r>
            <a:r>
              <a:rPr lang="zh-CN" altLang="en-US" dirty="0" smtClean="0">
                <a:solidFill>
                  <a:schemeClr val="bg1"/>
                </a:solidFill>
              </a:rPr>
              <a:t>平台架构</a:t>
            </a:r>
            <a:endParaRPr lang="zh-CN" altLang="en-US" dirty="0">
              <a:solidFill>
                <a:schemeClr val="bg1"/>
              </a:solidFill>
            </a:endParaRPr>
          </a:p>
        </p:txBody>
      </p:sp>
      <p:sp>
        <p:nvSpPr>
          <p:cNvPr id="9" name="矩形 50"/>
          <p:cNvSpPr>
            <a:spLocks noChangeArrowheads="1"/>
          </p:cNvSpPr>
          <p:nvPr/>
        </p:nvSpPr>
        <p:spPr bwMode="auto">
          <a:xfrm>
            <a:off x="1428752" y="3024561"/>
            <a:ext cx="6500813" cy="2143125"/>
          </a:xfrm>
          <a:prstGeom prst="rect">
            <a:avLst/>
          </a:prstGeom>
          <a:noFill/>
          <a:ln w="32700" cap="flat" cmpd="sng">
            <a:solidFill>
              <a:srgbClr val="0470B3"/>
            </a:solidFill>
            <a:miter lim="800000"/>
            <a:headEnd/>
            <a:tailEnd/>
          </a:ln>
        </p:spPr>
        <p:txBody>
          <a:bodyPr anchor="ctr"/>
          <a:lstStyle/>
          <a:p>
            <a:pPr algn="ctr"/>
            <a:endParaRPr lang="zh-CN" altLang="zh-CN">
              <a:latin typeface="微软雅黑" pitchFamily="34" charset="-122"/>
              <a:ea typeface="微软雅黑" pitchFamily="34" charset="-122"/>
              <a:sym typeface="宋体" pitchFamily="2" charset="-122"/>
            </a:endParaRPr>
          </a:p>
        </p:txBody>
      </p:sp>
      <p:sp>
        <p:nvSpPr>
          <p:cNvPr id="10" name="矩形 47"/>
          <p:cNvSpPr>
            <a:spLocks noChangeArrowheads="1"/>
          </p:cNvSpPr>
          <p:nvPr/>
        </p:nvSpPr>
        <p:spPr bwMode="auto">
          <a:xfrm>
            <a:off x="214315" y="5239122"/>
            <a:ext cx="8715375" cy="1143000"/>
          </a:xfrm>
          <a:prstGeom prst="rect">
            <a:avLst/>
          </a:prstGeom>
          <a:noFill/>
          <a:ln w="32700" cap="flat" cmpd="sng">
            <a:solidFill>
              <a:srgbClr val="0470B3"/>
            </a:solidFill>
            <a:miter lim="800000"/>
            <a:headEnd/>
            <a:tailEnd/>
          </a:ln>
        </p:spPr>
        <p:txBody>
          <a:bodyPr anchor="ctr"/>
          <a:lstStyle/>
          <a:p>
            <a:pPr algn="ctr"/>
            <a:endParaRPr lang="zh-CN" altLang="zh-CN">
              <a:latin typeface="微软雅黑" pitchFamily="34" charset="-122"/>
              <a:ea typeface="微软雅黑" pitchFamily="34" charset="-122"/>
              <a:sym typeface="宋体" pitchFamily="2" charset="-122"/>
            </a:endParaRPr>
          </a:p>
        </p:txBody>
      </p:sp>
      <p:sp>
        <p:nvSpPr>
          <p:cNvPr id="11" name="流程图: 磁盘 3"/>
          <p:cNvSpPr>
            <a:spLocks noChangeArrowheads="1"/>
          </p:cNvSpPr>
          <p:nvPr/>
        </p:nvSpPr>
        <p:spPr bwMode="auto">
          <a:xfrm>
            <a:off x="1571625" y="5667747"/>
            <a:ext cx="928688" cy="571500"/>
          </a:xfrm>
          <a:prstGeom prst="flowChartMagneticDisk">
            <a:avLst/>
          </a:prstGeom>
          <a:gradFill rotWithShape="1">
            <a:gsLst>
              <a:gs pos="0">
                <a:srgbClr val="33521A"/>
              </a:gs>
              <a:gs pos="50000">
                <a:srgbClr val="4A7626"/>
              </a:gs>
              <a:gs pos="100000">
                <a:srgbClr val="5A8E2E"/>
              </a:gs>
            </a:gsLst>
            <a:lin ang="0" scaled="1"/>
          </a:gradFill>
          <a:ln w="32700" cap="flat" cmpd="sng">
            <a:solidFill>
              <a:srgbClr val="426326"/>
            </a:solidFill>
            <a:round/>
            <a:headEnd/>
            <a:tailEnd/>
          </a:ln>
        </p:spPr>
        <p:txBody>
          <a:bodyPr anchor="ctr"/>
          <a:lstStyle/>
          <a:p>
            <a:pPr algn="ctr"/>
            <a:r>
              <a:rPr lang="zh-CN" altLang="en-US" sz="1400" b="1" dirty="0" smtClean="0">
                <a:solidFill>
                  <a:schemeClr val="bg1"/>
                </a:solidFill>
                <a:latin typeface="微软雅黑" pitchFamily="34" charset="-122"/>
                <a:ea typeface="微软雅黑" pitchFamily="34" charset="-122"/>
              </a:rPr>
              <a:t>手术麻醉</a:t>
            </a:r>
            <a:endParaRPr lang="zh-CN" altLang="en-US" sz="1400" b="1" dirty="0">
              <a:solidFill>
                <a:schemeClr val="bg1"/>
              </a:solidFill>
              <a:latin typeface="微软雅黑" pitchFamily="34" charset="-122"/>
              <a:ea typeface="微软雅黑" pitchFamily="34" charset="-122"/>
            </a:endParaRPr>
          </a:p>
        </p:txBody>
      </p:sp>
      <p:sp>
        <p:nvSpPr>
          <p:cNvPr id="12" name="流程图: 磁盘 5"/>
          <p:cNvSpPr>
            <a:spLocks noChangeArrowheads="1"/>
          </p:cNvSpPr>
          <p:nvPr/>
        </p:nvSpPr>
        <p:spPr bwMode="auto">
          <a:xfrm>
            <a:off x="2571750" y="5667747"/>
            <a:ext cx="928688" cy="571500"/>
          </a:xfrm>
          <a:prstGeom prst="flowChartMagneticDisk">
            <a:avLst/>
          </a:prstGeom>
          <a:gradFill rotWithShape="1">
            <a:gsLst>
              <a:gs pos="0">
                <a:srgbClr val="33521A"/>
              </a:gs>
              <a:gs pos="50000">
                <a:srgbClr val="4A7626"/>
              </a:gs>
              <a:gs pos="100000">
                <a:srgbClr val="5A8E2E"/>
              </a:gs>
            </a:gsLst>
            <a:lin ang="0" scaled="1"/>
          </a:gradFill>
          <a:ln w="32700" cap="flat" cmpd="sng">
            <a:solidFill>
              <a:srgbClr val="426326"/>
            </a:solidFill>
            <a:round/>
            <a:headEnd/>
            <a:tailEnd/>
          </a:ln>
        </p:spPr>
        <p:txBody>
          <a:bodyPr anchor="ctr"/>
          <a:lstStyle/>
          <a:p>
            <a:pPr algn="ctr"/>
            <a:r>
              <a:rPr lang="en-US" sz="1400" b="1" dirty="0">
                <a:solidFill>
                  <a:schemeClr val="bg1"/>
                </a:solidFill>
                <a:latin typeface="微软雅黑" pitchFamily="34" charset="-122"/>
                <a:ea typeface="微软雅黑" pitchFamily="34" charset="-122"/>
                <a:sym typeface="微软雅黑" pitchFamily="34" charset="-122"/>
              </a:rPr>
              <a:t>LIS</a:t>
            </a:r>
            <a:endParaRPr lang="zh-CN" altLang="en-US" b="1" dirty="0">
              <a:solidFill>
                <a:schemeClr val="bg1"/>
              </a:solidFill>
              <a:latin typeface="微软雅黑" pitchFamily="34" charset="-122"/>
              <a:ea typeface="微软雅黑" pitchFamily="34" charset="-122"/>
            </a:endParaRPr>
          </a:p>
        </p:txBody>
      </p:sp>
      <p:sp>
        <p:nvSpPr>
          <p:cNvPr id="13" name="流程图: 磁盘 6"/>
          <p:cNvSpPr>
            <a:spLocks noChangeArrowheads="1"/>
          </p:cNvSpPr>
          <p:nvPr/>
        </p:nvSpPr>
        <p:spPr bwMode="auto">
          <a:xfrm>
            <a:off x="3571875" y="5667747"/>
            <a:ext cx="928688" cy="571500"/>
          </a:xfrm>
          <a:prstGeom prst="flowChartMagneticDisk">
            <a:avLst/>
          </a:prstGeom>
          <a:gradFill rotWithShape="1">
            <a:gsLst>
              <a:gs pos="0">
                <a:srgbClr val="33521A"/>
              </a:gs>
              <a:gs pos="50000">
                <a:srgbClr val="4A7626"/>
              </a:gs>
              <a:gs pos="100000">
                <a:srgbClr val="5A8E2E"/>
              </a:gs>
            </a:gsLst>
            <a:lin ang="0" scaled="1"/>
          </a:gradFill>
          <a:ln w="32700" cap="flat" cmpd="sng">
            <a:solidFill>
              <a:srgbClr val="426326"/>
            </a:solidFill>
            <a:round/>
            <a:headEnd/>
            <a:tailEnd/>
          </a:ln>
        </p:spPr>
        <p:txBody>
          <a:bodyPr anchor="ctr"/>
          <a:lstStyle/>
          <a:p>
            <a:pPr algn="ctr"/>
            <a:r>
              <a:rPr lang="en-US" sz="1400" b="1" dirty="0">
                <a:solidFill>
                  <a:schemeClr val="bg1"/>
                </a:solidFill>
                <a:latin typeface="微软雅黑" pitchFamily="34" charset="-122"/>
                <a:ea typeface="微软雅黑" pitchFamily="34" charset="-122"/>
                <a:sym typeface="微软雅黑" pitchFamily="34" charset="-122"/>
              </a:rPr>
              <a:t>PACS</a:t>
            </a:r>
            <a:endParaRPr lang="zh-CN" altLang="en-US" b="1" dirty="0">
              <a:solidFill>
                <a:schemeClr val="bg1"/>
              </a:solidFill>
              <a:latin typeface="微软雅黑" pitchFamily="34" charset="-122"/>
              <a:ea typeface="微软雅黑" pitchFamily="34" charset="-122"/>
            </a:endParaRPr>
          </a:p>
        </p:txBody>
      </p:sp>
      <p:sp>
        <p:nvSpPr>
          <p:cNvPr id="14" name="流程图: 磁盘 7"/>
          <p:cNvSpPr>
            <a:spLocks noChangeArrowheads="1"/>
          </p:cNvSpPr>
          <p:nvPr/>
        </p:nvSpPr>
        <p:spPr bwMode="auto">
          <a:xfrm>
            <a:off x="4572000" y="5667747"/>
            <a:ext cx="928688" cy="571500"/>
          </a:xfrm>
          <a:prstGeom prst="flowChartMagneticDisk">
            <a:avLst/>
          </a:prstGeom>
          <a:gradFill rotWithShape="1">
            <a:gsLst>
              <a:gs pos="0">
                <a:srgbClr val="33521A"/>
              </a:gs>
              <a:gs pos="50000">
                <a:srgbClr val="4A7626"/>
              </a:gs>
              <a:gs pos="100000">
                <a:srgbClr val="5A8E2E"/>
              </a:gs>
            </a:gsLst>
            <a:lin ang="0" scaled="1"/>
          </a:gradFill>
          <a:ln w="32700" cap="flat" cmpd="sng">
            <a:solidFill>
              <a:srgbClr val="426326"/>
            </a:solidFill>
            <a:round/>
            <a:headEnd/>
            <a:tailEnd/>
          </a:ln>
        </p:spPr>
        <p:txBody>
          <a:bodyPr anchor="ctr"/>
          <a:lstStyle/>
          <a:p>
            <a:pPr algn="ctr"/>
            <a:r>
              <a:rPr lang="en-US" sz="1400" b="1" dirty="0">
                <a:solidFill>
                  <a:schemeClr val="bg1"/>
                </a:solidFill>
                <a:latin typeface="微软雅黑" pitchFamily="34" charset="-122"/>
                <a:ea typeface="微软雅黑" pitchFamily="34" charset="-122"/>
                <a:sym typeface="微软雅黑" pitchFamily="34" charset="-122"/>
              </a:rPr>
              <a:t>EMR</a:t>
            </a:r>
            <a:endParaRPr lang="zh-CN" altLang="en-US" b="1" dirty="0">
              <a:solidFill>
                <a:schemeClr val="bg1"/>
              </a:solidFill>
              <a:latin typeface="微软雅黑" pitchFamily="34" charset="-122"/>
              <a:ea typeface="微软雅黑" pitchFamily="34" charset="-122"/>
            </a:endParaRPr>
          </a:p>
        </p:txBody>
      </p:sp>
      <p:sp>
        <p:nvSpPr>
          <p:cNvPr id="15" name="流程图: 磁盘 8"/>
          <p:cNvSpPr>
            <a:spLocks noChangeArrowheads="1"/>
          </p:cNvSpPr>
          <p:nvPr/>
        </p:nvSpPr>
        <p:spPr bwMode="auto">
          <a:xfrm>
            <a:off x="5572125" y="5667747"/>
            <a:ext cx="928688" cy="571500"/>
          </a:xfrm>
          <a:prstGeom prst="flowChartMagneticDisk">
            <a:avLst/>
          </a:prstGeom>
          <a:gradFill rotWithShape="1">
            <a:gsLst>
              <a:gs pos="0">
                <a:srgbClr val="33521A"/>
              </a:gs>
              <a:gs pos="50000">
                <a:srgbClr val="4A7626"/>
              </a:gs>
              <a:gs pos="100000">
                <a:srgbClr val="5A8E2E"/>
              </a:gs>
            </a:gsLst>
            <a:lin ang="0" scaled="1"/>
          </a:gradFill>
          <a:ln w="32700" cap="flat" cmpd="sng">
            <a:solidFill>
              <a:srgbClr val="426326"/>
            </a:solidFill>
            <a:round/>
            <a:headEnd/>
            <a:tailEnd/>
          </a:ln>
        </p:spPr>
        <p:txBody>
          <a:bodyPr anchor="ctr"/>
          <a:lstStyle/>
          <a:p>
            <a:pPr algn="ctr"/>
            <a:r>
              <a:rPr lang="zh-CN" altLang="en-US" sz="1400" b="1" dirty="0" smtClean="0">
                <a:solidFill>
                  <a:schemeClr val="bg1"/>
                </a:solidFill>
                <a:latin typeface="微软雅黑" pitchFamily="34" charset="-122"/>
                <a:ea typeface="微软雅黑" pitchFamily="34" charset="-122"/>
              </a:rPr>
              <a:t>移动护理</a:t>
            </a:r>
            <a:endParaRPr lang="zh-CN" altLang="en-US" sz="1400" b="1" dirty="0">
              <a:solidFill>
                <a:schemeClr val="bg1"/>
              </a:solidFill>
              <a:latin typeface="微软雅黑" pitchFamily="34" charset="-122"/>
              <a:ea typeface="微软雅黑" pitchFamily="34" charset="-122"/>
            </a:endParaRPr>
          </a:p>
        </p:txBody>
      </p:sp>
      <p:sp>
        <p:nvSpPr>
          <p:cNvPr id="16" name="流程图: 磁盘 9"/>
          <p:cNvSpPr>
            <a:spLocks noChangeArrowheads="1"/>
          </p:cNvSpPr>
          <p:nvPr/>
        </p:nvSpPr>
        <p:spPr bwMode="auto">
          <a:xfrm>
            <a:off x="571500" y="5667747"/>
            <a:ext cx="928688" cy="571500"/>
          </a:xfrm>
          <a:prstGeom prst="flowChartMagneticDisk">
            <a:avLst/>
          </a:prstGeom>
          <a:gradFill rotWithShape="1">
            <a:gsLst>
              <a:gs pos="0">
                <a:srgbClr val="33521A"/>
              </a:gs>
              <a:gs pos="50000">
                <a:srgbClr val="4A7626"/>
              </a:gs>
              <a:gs pos="100000">
                <a:srgbClr val="5A8E2E"/>
              </a:gs>
            </a:gsLst>
            <a:lin ang="0" scaled="1"/>
          </a:gradFill>
          <a:ln w="32700" cap="flat" cmpd="sng">
            <a:solidFill>
              <a:srgbClr val="426326"/>
            </a:solidFill>
            <a:round/>
            <a:headEnd/>
            <a:tailEnd/>
          </a:ln>
        </p:spPr>
        <p:txBody>
          <a:bodyPr anchor="ctr"/>
          <a:lstStyle/>
          <a:p>
            <a:pPr algn="ctr"/>
            <a:r>
              <a:rPr lang="en-US" sz="1400" b="1" dirty="0">
                <a:solidFill>
                  <a:schemeClr val="bg1"/>
                </a:solidFill>
                <a:latin typeface="微软雅黑" pitchFamily="34" charset="-122"/>
                <a:ea typeface="微软雅黑" pitchFamily="34" charset="-122"/>
                <a:sym typeface="微软雅黑" pitchFamily="34" charset="-122"/>
              </a:rPr>
              <a:t>HIS</a:t>
            </a:r>
            <a:endParaRPr lang="zh-CN" altLang="en-US" b="1" dirty="0">
              <a:solidFill>
                <a:schemeClr val="bg1"/>
              </a:solidFill>
              <a:latin typeface="微软雅黑" pitchFamily="34" charset="-122"/>
              <a:ea typeface="微软雅黑" pitchFamily="34" charset="-122"/>
            </a:endParaRPr>
          </a:p>
        </p:txBody>
      </p:sp>
      <p:sp>
        <p:nvSpPr>
          <p:cNvPr id="17" name="流程图: 磁盘 10"/>
          <p:cNvSpPr>
            <a:spLocks noChangeArrowheads="1"/>
          </p:cNvSpPr>
          <p:nvPr/>
        </p:nvSpPr>
        <p:spPr bwMode="auto">
          <a:xfrm>
            <a:off x="6572250" y="5667747"/>
            <a:ext cx="928688" cy="571500"/>
          </a:xfrm>
          <a:prstGeom prst="flowChartMagneticDisk">
            <a:avLst/>
          </a:prstGeom>
          <a:gradFill rotWithShape="1">
            <a:gsLst>
              <a:gs pos="0">
                <a:srgbClr val="33521A"/>
              </a:gs>
              <a:gs pos="50000">
                <a:srgbClr val="4A7626"/>
              </a:gs>
              <a:gs pos="100000">
                <a:srgbClr val="5A8E2E"/>
              </a:gs>
            </a:gsLst>
            <a:lin ang="0" scaled="1"/>
          </a:gradFill>
          <a:ln w="32700" cap="flat" cmpd="sng">
            <a:solidFill>
              <a:srgbClr val="426326"/>
            </a:solidFill>
            <a:round/>
            <a:headEnd/>
            <a:tailEnd/>
          </a:ln>
        </p:spPr>
        <p:txBody>
          <a:bodyPr anchor="ctr"/>
          <a:lstStyle/>
          <a:p>
            <a:pPr algn="ctr"/>
            <a:r>
              <a:rPr lang="zh-CN" altLang="en-US" sz="1400" b="1" dirty="0" smtClean="0">
                <a:solidFill>
                  <a:schemeClr val="bg1"/>
                </a:solidFill>
                <a:latin typeface="微软雅黑" pitchFamily="34" charset="-122"/>
                <a:ea typeface="微软雅黑" pitchFamily="34" charset="-122"/>
              </a:rPr>
              <a:t>微生物</a:t>
            </a:r>
            <a:endParaRPr lang="zh-CN" altLang="en-US" sz="1400" b="1" dirty="0">
              <a:solidFill>
                <a:schemeClr val="bg1"/>
              </a:solidFill>
              <a:latin typeface="微软雅黑" pitchFamily="34" charset="-122"/>
              <a:ea typeface="微软雅黑" pitchFamily="34" charset="-122"/>
            </a:endParaRPr>
          </a:p>
        </p:txBody>
      </p:sp>
      <p:sp>
        <p:nvSpPr>
          <p:cNvPr id="18" name="流程图: 磁盘 11"/>
          <p:cNvSpPr>
            <a:spLocks noChangeArrowheads="1"/>
          </p:cNvSpPr>
          <p:nvPr/>
        </p:nvSpPr>
        <p:spPr bwMode="auto">
          <a:xfrm>
            <a:off x="1775619" y="3281881"/>
            <a:ext cx="2020887" cy="1787525"/>
          </a:xfrm>
          <a:prstGeom prst="flowChartMagneticDisk">
            <a:avLst/>
          </a:prstGeom>
          <a:gradFill rotWithShape="1">
            <a:gsLst>
              <a:gs pos="0">
                <a:srgbClr val="33521A"/>
              </a:gs>
              <a:gs pos="50000">
                <a:srgbClr val="4A7626"/>
              </a:gs>
              <a:gs pos="100000">
                <a:srgbClr val="5A8E2E"/>
              </a:gs>
            </a:gsLst>
            <a:lin ang="0" scaled="1"/>
          </a:gradFill>
          <a:ln w="32700" cap="flat" cmpd="sng">
            <a:solidFill>
              <a:srgbClr val="426326"/>
            </a:solidFill>
            <a:round/>
            <a:headEnd/>
            <a:tailEnd/>
          </a:ln>
        </p:spPr>
        <p:txBody>
          <a:bodyPr anchor="ctr"/>
          <a:lstStyle/>
          <a:p>
            <a:pPr algn="ctr"/>
            <a:r>
              <a:rPr lang="zh-CN" altLang="en-US" sz="1600" b="1" dirty="0">
                <a:latin typeface="微软雅黑" pitchFamily="34" charset="-122"/>
                <a:ea typeface="微软雅黑" pitchFamily="34" charset="-122"/>
                <a:sym typeface="微软雅黑" pitchFamily="34" charset="-122"/>
              </a:rPr>
              <a:t>医院感染数据库</a:t>
            </a:r>
          </a:p>
          <a:p>
            <a:r>
              <a:rPr lang="en-US" sz="1400" dirty="0">
                <a:latin typeface="微软雅黑" pitchFamily="34" charset="-122"/>
                <a:ea typeface="微软雅黑" pitchFamily="34" charset="-122"/>
                <a:sym typeface="微软雅黑" pitchFamily="34" charset="-122"/>
              </a:rPr>
              <a:t>     </a:t>
            </a:r>
            <a:endParaRPr lang="zh-CN" altLang="en-US" sz="1400" dirty="0">
              <a:latin typeface="微软雅黑" pitchFamily="34" charset="-122"/>
              <a:ea typeface="微软雅黑" pitchFamily="34" charset="-122"/>
              <a:sym typeface="微软雅黑" pitchFamily="34" charset="-122"/>
            </a:endParaRPr>
          </a:p>
          <a:p>
            <a:r>
              <a:rPr lang="en-US" sz="1400" dirty="0">
                <a:latin typeface="微软雅黑" pitchFamily="34" charset="-122"/>
                <a:ea typeface="微软雅黑" pitchFamily="34" charset="-122"/>
                <a:sym typeface="微软雅黑" pitchFamily="34" charset="-122"/>
              </a:rPr>
              <a:t>     -</a:t>
            </a:r>
            <a:r>
              <a:rPr lang="zh-CN" altLang="en-US" sz="1400" dirty="0">
                <a:latin typeface="微软雅黑" pitchFamily="34" charset="-122"/>
                <a:ea typeface="微软雅黑" pitchFamily="34" charset="-122"/>
                <a:sym typeface="微软雅黑" pitchFamily="34" charset="-122"/>
              </a:rPr>
              <a:t>感染业务数据</a:t>
            </a:r>
          </a:p>
          <a:p>
            <a:r>
              <a:rPr lang="en-US" sz="1400" dirty="0">
                <a:latin typeface="微软雅黑" pitchFamily="34" charset="-122"/>
                <a:ea typeface="微软雅黑" pitchFamily="34" charset="-122"/>
                <a:sym typeface="微软雅黑" pitchFamily="34" charset="-122"/>
              </a:rPr>
              <a:t>     -</a:t>
            </a:r>
            <a:r>
              <a:rPr lang="zh-CN" altLang="en-US" sz="1400" dirty="0">
                <a:latin typeface="微软雅黑" pitchFamily="34" charset="-122"/>
                <a:ea typeface="微软雅黑" pitchFamily="34" charset="-122"/>
                <a:sym typeface="微软雅黑" pitchFamily="34" charset="-122"/>
              </a:rPr>
              <a:t>标准化字典数据</a:t>
            </a:r>
          </a:p>
          <a:p>
            <a:r>
              <a:rPr lang="en-US" sz="1400" dirty="0">
                <a:latin typeface="微软雅黑" pitchFamily="34" charset="-122"/>
                <a:ea typeface="微软雅黑" pitchFamily="34" charset="-122"/>
                <a:sym typeface="微软雅黑" pitchFamily="34" charset="-122"/>
              </a:rPr>
              <a:t>     -</a:t>
            </a:r>
            <a:r>
              <a:rPr lang="zh-CN" altLang="en-US" sz="1400" dirty="0">
                <a:latin typeface="微软雅黑" pitchFamily="34" charset="-122"/>
                <a:ea typeface="微软雅黑" pitchFamily="34" charset="-122"/>
                <a:sym typeface="微软雅黑" pitchFamily="34" charset="-122"/>
              </a:rPr>
              <a:t>知识库数据</a:t>
            </a:r>
            <a:endParaRPr lang="zh-CN" altLang="en-US" dirty="0">
              <a:latin typeface="微软雅黑" pitchFamily="34" charset="-122"/>
              <a:ea typeface="微软雅黑" pitchFamily="34" charset="-122"/>
            </a:endParaRPr>
          </a:p>
        </p:txBody>
      </p:sp>
      <p:sp>
        <p:nvSpPr>
          <p:cNvPr id="19" name="圆角矩形 21"/>
          <p:cNvSpPr>
            <a:spLocks noChangeArrowheads="1"/>
          </p:cNvSpPr>
          <p:nvPr/>
        </p:nvSpPr>
        <p:spPr bwMode="auto">
          <a:xfrm>
            <a:off x="1500190" y="1260847"/>
            <a:ext cx="1000125" cy="500062"/>
          </a:xfrm>
          <a:prstGeom prst="roundRect">
            <a:avLst>
              <a:gd name="adj" fmla="val 16667"/>
            </a:avLst>
          </a:prstGeom>
          <a:solidFill>
            <a:srgbClr val="00B0F0"/>
          </a:solidFill>
          <a:ln w="9525">
            <a:noFill/>
            <a:round/>
            <a:headEnd/>
            <a:tailEnd/>
          </a:ln>
        </p:spPr>
        <p:txBody>
          <a:bodyPr anchor="ctr"/>
          <a:lstStyle/>
          <a:p>
            <a:pPr algn="ctr"/>
            <a:r>
              <a:rPr lang="zh-CN" altLang="en-US" sz="1400" b="1" dirty="0" smtClean="0">
                <a:latin typeface="微软雅黑" pitchFamily="34" charset="-122"/>
                <a:ea typeface="微软雅黑" pitchFamily="34" charset="-122"/>
              </a:rPr>
              <a:t>智能预警</a:t>
            </a:r>
            <a:endParaRPr lang="zh-CN" altLang="en-US" sz="1400" b="1" dirty="0">
              <a:latin typeface="微软雅黑" pitchFamily="34" charset="-122"/>
              <a:ea typeface="微软雅黑" pitchFamily="34" charset="-122"/>
            </a:endParaRPr>
          </a:p>
        </p:txBody>
      </p:sp>
      <p:sp>
        <p:nvSpPr>
          <p:cNvPr id="20" name="圆角矩形 22"/>
          <p:cNvSpPr>
            <a:spLocks noChangeArrowheads="1"/>
          </p:cNvSpPr>
          <p:nvPr/>
        </p:nvSpPr>
        <p:spPr bwMode="auto">
          <a:xfrm>
            <a:off x="2571752" y="1260847"/>
            <a:ext cx="1000125" cy="500062"/>
          </a:xfrm>
          <a:prstGeom prst="roundRect">
            <a:avLst>
              <a:gd name="adj" fmla="val 16667"/>
            </a:avLst>
          </a:prstGeom>
          <a:solidFill>
            <a:srgbClr val="00B0F0"/>
          </a:solidFill>
          <a:ln w="9525">
            <a:noFill/>
            <a:round/>
            <a:headEnd/>
            <a:tailEnd/>
          </a:ln>
        </p:spPr>
        <p:txBody>
          <a:bodyPr anchor="ctr"/>
          <a:lstStyle/>
          <a:p>
            <a:pPr algn="ctr"/>
            <a:r>
              <a:rPr lang="zh-CN" altLang="en-US" sz="1400" b="1" dirty="0" smtClean="0">
                <a:latin typeface="微软雅黑" pitchFamily="34" charset="-122"/>
                <a:ea typeface="微软雅黑" pitchFamily="34" charset="-122"/>
              </a:rPr>
              <a:t>综合监测</a:t>
            </a:r>
            <a:endParaRPr lang="zh-CN" altLang="en-US" sz="1400" b="1" dirty="0">
              <a:latin typeface="微软雅黑" pitchFamily="34" charset="-122"/>
              <a:ea typeface="微软雅黑" pitchFamily="34" charset="-122"/>
            </a:endParaRPr>
          </a:p>
        </p:txBody>
      </p:sp>
      <p:sp>
        <p:nvSpPr>
          <p:cNvPr id="21" name="圆角矩形 23"/>
          <p:cNvSpPr>
            <a:spLocks noChangeArrowheads="1"/>
          </p:cNvSpPr>
          <p:nvPr/>
        </p:nvSpPr>
        <p:spPr bwMode="auto">
          <a:xfrm>
            <a:off x="3643315" y="1260847"/>
            <a:ext cx="1000125" cy="500062"/>
          </a:xfrm>
          <a:prstGeom prst="roundRect">
            <a:avLst>
              <a:gd name="adj" fmla="val 16667"/>
            </a:avLst>
          </a:prstGeom>
          <a:solidFill>
            <a:srgbClr val="00B0F0"/>
          </a:solidFill>
          <a:ln w="9525">
            <a:noFill/>
            <a:round/>
            <a:headEnd/>
            <a:tailEnd/>
          </a:ln>
        </p:spPr>
        <p:txBody>
          <a:bodyPr anchor="ctr"/>
          <a:lstStyle/>
          <a:p>
            <a:pPr algn="ctr"/>
            <a:r>
              <a:rPr lang="zh-CN" altLang="en-US" sz="1400" b="1" dirty="0" smtClean="0">
                <a:latin typeface="微软雅黑" pitchFamily="34" charset="-122"/>
                <a:ea typeface="微软雅黑" pitchFamily="34" charset="-122"/>
              </a:rPr>
              <a:t>目标监测</a:t>
            </a:r>
            <a:endParaRPr lang="zh-CN" altLang="en-US" sz="1400" b="1" dirty="0">
              <a:latin typeface="微软雅黑" pitchFamily="34" charset="-122"/>
              <a:ea typeface="微软雅黑" pitchFamily="34" charset="-122"/>
            </a:endParaRPr>
          </a:p>
        </p:txBody>
      </p:sp>
      <p:sp>
        <p:nvSpPr>
          <p:cNvPr id="22" name="圆角矩形 24"/>
          <p:cNvSpPr>
            <a:spLocks noChangeArrowheads="1"/>
          </p:cNvSpPr>
          <p:nvPr/>
        </p:nvSpPr>
        <p:spPr bwMode="auto">
          <a:xfrm>
            <a:off x="4714877" y="1260847"/>
            <a:ext cx="1000125" cy="500062"/>
          </a:xfrm>
          <a:prstGeom prst="roundRect">
            <a:avLst>
              <a:gd name="adj" fmla="val 16667"/>
            </a:avLst>
          </a:prstGeom>
          <a:solidFill>
            <a:srgbClr val="00B0F0"/>
          </a:solidFill>
          <a:ln w="9525">
            <a:noFill/>
            <a:round/>
            <a:headEnd/>
            <a:tailEnd/>
          </a:ln>
        </p:spPr>
        <p:txBody>
          <a:bodyPr anchor="ctr"/>
          <a:lstStyle/>
          <a:p>
            <a:pPr algn="ctr"/>
            <a:r>
              <a:rPr lang="zh-CN" altLang="en-US" sz="1400" b="1" dirty="0" smtClean="0">
                <a:latin typeface="微软雅黑" pitchFamily="34" charset="-122"/>
                <a:ea typeface="微软雅黑" pitchFamily="34" charset="-122"/>
              </a:rPr>
              <a:t>干预系统</a:t>
            </a:r>
            <a:endParaRPr lang="zh-CN" altLang="en-US" sz="1400" b="1" dirty="0">
              <a:latin typeface="微软雅黑" pitchFamily="34" charset="-122"/>
              <a:ea typeface="微软雅黑" pitchFamily="34" charset="-122"/>
            </a:endParaRPr>
          </a:p>
        </p:txBody>
      </p:sp>
      <p:sp>
        <p:nvSpPr>
          <p:cNvPr id="23" name="圆角矩形 25"/>
          <p:cNvSpPr>
            <a:spLocks noChangeArrowheads="1"/>
          </p:cNvSpPr>
          <p:nvPr/>
        </p:nvSpPr>
        <p:spPr bwMode="auto">
          <a:xfrm>
            <a:off x="5786440" y="1260847"/>
            <a:ext cx="1000125" cy="500062"/>
          </a:xfrm>
          <a:prstGeom prst="roundRect">
            <a:avLst>
              <a:gd name="adj" fmla="val 16667"/>
            </a:avLst>
          </a:prstGeom>
          <a:solidFill>
            <a:srgbClr val="00B0F0"/>
          </a:solidFill>
          <a:ln w="9525">
            <a:noFill/>
            <a:round/>
            <a:headEnd/>
            <a:tailEnd/>
          </a:ln>
        </p:spPr>
        <p:txBody>
          <a:bodyPr anchor="ctr"/>
          <a:lstStyle/>
          <a:p>
            <a:pPr algn="ctr"/>
            <a:r>
              <a:rPr lang="zh-CN" altLang="en-US" sz="1400" b="1" dirty="0" smtClean="0">
                <a:latin typeface="微软雅黑" pitchFamily="34" charset="-122"/>
                <a:ea typeface="微软雅黑" pitchFamily="34" charset="-122"/>
              </a:rPr>
              <a:t>查询系统</a:t>
            </a:r>
            <a:endParaRPr lang="zh-CN" altLang="en-US" sz="1400" b="1" dirty="0">
              <a:latin typeface="微软雅黑" pitchFamily="34" charset="-122"/>
              <a:ea typeface="微软雅黑" pitchFamily="34" charset="-122"/>
            </a:endParaRPr>
          </a:p>
        </p:txBody>
      </p:sp>
      <p:sp>
        <p:nvSpPr>
          <p:cNvPr id="24" name="圆角矩形 27"/>
          <p:cNvSpPr>
            <a:spLocks noChangeArrowheads="1"/>
          </p:cNvSpPr>
          <p:nvPr/>
        </p:nvSpPr>
        <p:spPr bwMode="auto">
          <a:xfrm>
            <a:off x="1500190" y="2310185"/>
            <a:ext cx="1071563" cy="500063"/>
          </a:xfrm>
          <a:prstGeom prst="roundRect">
            <a:avLst>
              <a:gd name="adj" fmla="val 16667"/>
            </a:avLst>
          </a:prstGeom>
          <a:solidFill>
            <a:srgbClr val="0CE430"/>
          </a:solidFill>
          <a:ln w="9525">
            <a:noFill/>
            <a:round/>
            <a:headEnd/>
            <a:tailEnd/>
          </a:ln>
        </p:spPr>
        <p:txBody>
          <a:bodyPr anchor="ctr"/>
          <a:lstStyle/>
          <a:p>
            <a:pPr algn="ctr"/>
            <a:r>
              <a:rPr lang="zh-CN" altLang="en-US" sz="1400" dirty="0" smtClean="0">
                <a:latin typeface="微软雅黑" pitchFamily="34" charset="-122"/>
                <a:ea typeface="微软雅黑" pitchFamily="34" charset="-122"/>
              </a:rPr>
              <a:t>预警模型</a:t>
            </a:r>
            <a:endParaRPr lang="zh-CN" altLang="en-US" sz="1400" dirty="0">
              <a:latin typeface="微软雅黑" pitchFamily="34" charset="-122"/>
              <a:ea typeface="微软雅黑" pitchFamily="34" charset="-122"/>
            </a:endParaRPr>
          </a:p>
        </p:txBody>
      </p:sp>
      <p:sp>
        <p:nvSpPr>
          <p:cNvPr id="25" name="圆角矩形 28"/>
          <p:cNvSpPr>
            <a:spLocks noChangeArrowheads="1"/>
          </p:cNvSpPr>
          <p:nvPr/>
        </p:nvSpPr>
        <p:spPr bwMode="auto">
          <a:xfrm>
            <a:off x="2628036" y="2310186"/>
            <a:ext cx="1428750" cy="500063"/>
          </a:xfrm>
          <a:prstGeom prst="roundRect">
            <a:avLst>
              <a:gd name="adj" fmla="val 16667"/>
            </a:avLst>
          </a:prstGeom>
          <a:solidFill>
            <a:srgbClr val="0CE430"/>
          </a:solidFill>
          <a:ln w="9525">
            <a:noFill/>
            <a:round/>
            <a:headEnd/>
            <a:tailEnd/>
          </a:ln>
        </p:spPr>
        <p:txBody>
          <a:bodyPr anchor="ctr"/>
          <a:lstStyle/>
          <a:p>
            <a:pPr algn="ctr"/>
            <a:r>
              <a:rPr lang="zh-CN" altLang="en-US" sz="1400" dirty="0" smtClean="0">
                <a:latin typeface="微软雅黑" pitchFamily="34" charset="-122"/>
                <a:ea typeface="微软雅黑" pitchFamily="34" charset="-122"/>
              </a:rPr>
              <a:t>干预策略模型</a:t>
            </a:r>
            <a:endParaRPr lang="zh-CN" altLang="en-US" sz="1400" dirty="0">
              <a:latin typeface="微软雅黑" pitchFamily="34" charset="-122"/>
              <a:ea typeface="微软雅黑" pitchFamily="34" charset="-122"/>
            </a:endParaRPr>
          </a:p>
        </p:txBody>
      </p:sp>
      <p:sp>
        <p:nvSpPr>
          <p:cNvPr id="26" name="圆角矩形 29"/>
          <p:cNvSpPr>
            <a:spLocks noChangeArrowheads="1"/>
          </p:cNvSpPr>
          <p:nvPr/>
        </p:nvSpPr>
        <p:spPr bwMode="auto">
          <a:xfrm>
            <a:off x="4143377" y="2310186"/>
            <a:ext cx="1428748" cy="500063"/>
          </a:xfrm>
          <a:prstGeom prst="roundRect">
            <a:avLst>
              <a:gd name="adj" fmla="val 16667"/>
            </a:avLst>
          </a:prstGeom>
          <a:solidFill>
            <a:srgbClr val="0CE430"/>
          </a:solidFill>
          <a:ln w="9525">
            <a:noFill/>
            <a:round/>
            <a:headEnd/>
            <a:tailEnd/>
          </a:ln>
        </p:spPr>
        <p:txBody>
          <a:bodyPr anchor="ctr"/>
          <a:lstStyle/>
          <a:p>
            <a:pPr algn="ctr"/>
            <a:r>
              <a:rPr lang="zh-CN" altLang="en-US" sz="1400" dirty="0" smtClean="0">
                <a:latin typeface="微软雅黑" pitchFamily="34" charset="-122"/>
                <a:ea typeface="微软雅黑" pitchFamily="34" charset="-122"/>
              </a:rPr>
              <a:t>确认院感模型</a:t>
            </a:r>
            <a:endParaRPr lang="zh-CN" altLang="en-US" sz="1400" dirty="0">
              <a:latin typeface="微软雅黑" pitchFamily="34" charset="-122"/>
              <a:ea typeface="微软雅黑" pitchFamily="34" charset="-122"/>
            </a:endParaRPr>
          </a:p>
        </p:txBody>
      </p:sp>
      <p:sp>
        <p:nvSpPr>
          <p:cNvPr id="27" name="圆角矩形 30"/>
          <p:cNvSpPr>
            <a:spLocks noChangeArrowheads="1"/>
          </p:cNvSpPr>
          <p:nvPr/>
        </p:nvSpPr>
        <p:spPr bwMode="auto">
          <a:xfrm>
            <a:off x="5665539" y="2310186"/>
            <a:ext cx="2143123" cy="500063"/>
          </a:xfrm>
          <a:prstGeom prst="roundRect">
            <a:avLst>
              <a:gd name="adj" fmla="val 16667"/>
            </a:avLst>
          </a:prstGeom>
          <a:solidFill>
            <a:srgbClr val="0CE430"/>
          </a:solidFill>
          <a:ln w="9525">
            <a:noFill/>
            <a:round/>
            <a:headEnd/>
            <a:tailEnd/>
          </a:ln>
        </p:spPr>
        <p:txBody>
          <a:bodyPr anchor="ctr"/>
          <a:lstStyle/>
          <a:p>
            <a:pPr algn="ctr"/>
            <a:r>
              <a:rPr lang="zh-CN" altLang="en-US" sz="1400" dirty="0" smtClean="0">
                <a:latin typeface="微软雅黑" pitchFamily="34" charset="-122"/>
                <a:ea typeface="微软雅黑" pitchFamily="34" charset="-122"/>
              </a:rPr>
              <a:t>确认院感暴发模型</a:t>
            </a:r>
            <a:endParaRPr lang="zh-CN" altLang="en-US" sz="1400" dirty="0">
              <a:latin typeface="微软雅黑" pitchFamily="34" charset="-122"/>
              <a:ea typeface="微软雅黑" pitchFamily="34" charset="-122"/>
            </a:endParaRPr>
          </a:p>
        </p:txBody>
      </p:sp>
      <p:sp>
        <p:nvSpPr>
          <p:cNvPr id="28" name="流程图: 磁盘 31"/>
          <p:cNvSpPr>
            <a:spLocks noChangeArrowheads="1"/>
          </p:cNvSpPr>
          <p:nvPr/>
        </p:nvSpPr>
        <p:spPr bwMode="auto">
          <a:xfrm>
            <a:off x="7572377" y="5667747"/>
            <a:ext cx="1071563" cy="571500"/>
          </a:xfrm>
          <a:prstGeom prst="flowChartMagneticDisk">
            <a:avLst/>
          </a:prstGeom>
          <a:gradFill rotWithShape="1">
            <a:gsLst>
              <a:gs pos="0">
                <a:srgbClr val="33521A"/>
              </a:gs>
              <a:gs pos="50000">
                <a:srgbClr val="4A7626"/>
              </a:gs>
              <a:gs pos="100000">
                <a:srgbClr val="5A8E2E"/>
              </a:gs>
            </a:gsLst>
            <a:lin ang="0" scaled="1"/>
          </a:gradFill>
          <a:ln w="32700" cap="flat" cmpd="sng">
            <a:solidFill>
              <a:srgbClr val="426326"/>
            </a:solidFill>
            <a:round/>
            <a:headEnd/>
            <a:tailEnd/>
          </a:ln>
        </p:spPr>
        <p:txBody>
          <a:bodyPr anchor="ctr"/>
          <a:lstStyle/>
          <a:p>
            <a:pPr algn="ctr"/>
            <a:r>
              <a:rPr lang="zh-CN" altLang="en-US" sz="1400" b="1" dirty="0" smtClean="0">
                <a:solidFill>
                  <a:schemeClr val="bg1"/>
                </a:solidFill>
                <a:latin typeface="微软雅黑" pitchFamily="34" charset="-122"/>
                <a:ea typeface="微软雅黑" pitchFamily="34" charset="-122"/>
              </a:rPr>
              <a:t>其他</a:t>
            </a:r>
            <a:endParaRPr lang="zh-CN" altLang="en-US" sz="1400" b="1" dirty="0">
              <a:solidFill>
                <a:schemeClr val="bg1"/>
              </a:solidFill>
              <a:latin typeface="微软雅黑" pitchFamily="34" charset="-122"/>
              <a:ea typeface="微软雅黑" pitchFamily="34" charset="-122"/>
            </a:endParaRPr>
          </a:p>
        </p:txBody>
      </p:sp>
      <p:sp>
        <p:nvSpPr>
          <p:cNvPr id="29" name="圆角矩形 33"/>
          <p:cNvSpPr>
            <a:spLocks noChangeArrowheads="1"/>
          </p:cNvSpPr>
          <p:nvPr/>
        </p:nvSpPr>
        <p:spPr bwMode="auto">
          <a:xfrm>
            <a:off x="6858002" y="1260847"/>
            <a:ext cx="1000125" cy="500062"/>
          </a:xfrm>
          <a:prstGeom prst="roundRect">
            <a:avLst>
              <a:gd name="adj" fmla="val 16667"/>
            </a:avLst>
          </a:prstGeom>
          <a:solidFill>
            <a:srgbClr val="00B0F0"/>
          </a:solidFill>
          <a:ln w="9525">
            <a:noFill/>
            <a:round/>
            <a:headEnd/>
            <a:tailEnd/>
          </a:ln>
        </p:spPr>
        <p:txBody>
          <a:bodyPr anchor="ctr"/>
          <a:lstStyle/>
          <a:p>
            <a:pPr algn="ctr"/>
            <a:r>
              <a:rPr lang="zh-CN" altLang="en-US" sz="1400" b="1" dirty="0" smtClean="0">
                <a:latin typeface="微软雅黑" pitchFamily="34" charset="-122"/>
                <a:ea typeface="微软雅黑" pitchFamily="34" charset="-122"/>
              </a:rPr>
              <a:t>报表系统</a:t>
            </a:r>
            <a:endParaRPr lang="zh-CN" altLang="en-US" sz="1400" b="1" dirty="0">
              <a:latin typeface="微软雅黑" pitchFamily="34" charset="-122"/>
              <a:ea typeface="微软雅黑" pitchFamily="34" charset="-122"/>
            </a:endParaRPr>
          </a:p>
        </p:txBody>
      </p:sp>
      <p:sp>
        <p:nvSpPr>
          <p:cNvPr id="30" name="圆角矩形 34"/>
          <p:cNvSpPr>
            <a:spLocks noChangeArrowheads="1"/>
          </p:cNvSpPr>
          <p:nvPr/>
        </p:nvSpPr>
        <p:spPr bwMode="auto">
          <a:xfrm>
            <a:off x="8000999" y="1024310"/>
            <a:ext cx="1048915" cy="4143375"/>
          </a:xfrm>
          <a:prstGeom prst="roundRect">
            <a:avLst>
              <a:gd name="adj" fmla="val 16667"/>
            </a:avLst>
          </a:prstGeom>
          <a:solidFill>
            <a:srgbClr val="0070C0"/>
          </a:solidFill>
          <a:ln w="9525">
            <a:noFill/>
            <a:round/>
            <a:headEnd/>
            <a:tailEnd/>
          </a:ln>
        </p:spPr>
        <p:txBody>
          <a:bodyPr anchor="ctr"/>
          <a:lstStyle/>
          <a:p>
            <a:pPr algn="ctr"/>
            <a:r>
              <a:rPr lang="zh-CN" altLang="en-US" sz="1400" b="1" dirty="0" smtClean="0">
                <a:solidFill>
                  <a:schemeClr val="bg1"/>
                </a:solidFill>
                <a:latin typeface="微软雅黑" pitchFamily="34" charset="-122"/>
                <a:ea typeface="微软雅黑" pitchFamily="34" charset="-122"/>
                <a:sym typeface="微软雅黑" pitchFamily="34" charset="-122"/>
              </a:rPr>
              <a:t>安全机制</a:t>
            </a:r>
            <a:endParaRPr lang="zh-CN" altLang="en-US" sz="1400" b="1" dirty="0">
              <a:solidFill>
                <a:schemeClr val="bg1"/>
              </a:solidFill>
              <a:latin typeface="微软雅黑" pitchFamily="34" charset="-122"/>
              <a:ea typeface="微软雅黑" pitchFamily="34" charset="-122"/>
              <a:sym typeface="微软雅黑" pitchFamily="34" charset="-122"/>
            </a:endParaRPr>
          </a:p>
          <a:p>
            <a:pPr algn="ctr"/>
            <a:endParaRPr lang="en-US" sz="1400" b="1" dirty="0">
              <a:solidFill>
                <a:schemeClr val="bg1"/>
              </a:solidFill>
              <a:latin typeface="微软雅黑" pitchFamily="34" charset="-122"/>
              <a:ea typeface="微软雅黑" pitchFamily="34" charset="-122"/>
              <a:sym typeface="微软雅黑" pitchFamily="34" charset="-122"/>
            </a:endParaRPr>
          </a:p>
          <a:p>
            <a:pPr algn="ctr"/>
            <a:endParaRPr lang="zh-CN" altLang="en-US" sz="1400" b="1" dirty="0">
              <a:solidFill>
                <a:schemeClr val="bg1"/>
              </a:solidFill>
              <a:latin typeface="微软雅黑" pitchFamily="34" charset="-122"/>
              <a:ea typeface="微软雅黑" pitchFamily="34" charset="-122"/>
              <a:sym typeface="微软雅黑" pitchFamily="34" charset="-122"/>
            </a:endParaRPr>
          </a:p>
          <a:p>
            <a:pPr algn="ctr"/>
            <a:r>
              <a:rPr lang="zh-CN" altLang="en-US" sz="1400" b="1" dirty="0" smtClean="0">
                <a:solidFill>
                  <a:schemeClr val="bg1"/>
                </a:solidFill>
                <a:latin typeface="微软雅黑" pitchFamily="34" charset="-122"/>
                <a:ea typeface="微软雅黑" pitchFamily="34" charset="-122"/>
                <a:sym typeface="微软雅黑" pitchFamily="34" charset="-122"/>
              </a:rPr>
              <a:t>身份认证</a:t>
            </a:r>
            <a:endParaRPr lang="en-US" altLang="zh-CN" sz="1400" b="1" dirty="0" smtClean="0">
              <a:solidFill>
                <a:schemeClr val="bg1"/>
              </a:solidFill>
              <a:latin typeface="微软雅黑" pitchFamily="34" charset="-122"/>
              <a:ea typeface="微软雅黑" pitchFamily="34" charset="-122"/>
              <a:sym typeface="微软雅黑" pitchFamily="34" charset="-122"/>
            </a:endParaRPr>
          </a:p>
          <a:p>
            <a:pPr algn="ctr"/>
            <a:endParaRPr lang="en-US" altLang="zh-CN" sz="1400" b="1" dirty="0">
              <a:solidFill>
                <a:schemeClr val="bg1"/>
              </a:solidFill>
              <a:latin typeface="微软雅黑" pitchFamily="34" charset="-122"/>
              <a:ea typeface="微软雅黑" pitchFamily="34" charset="-122"/>
              <a:sym typeface="微软雅黑" pitchFamily="34" charset="-122"/>
            </a:endParaRPr>
          </a:p>
          <a:p>
            <a:pPr algn="ctr"/>
            <a:r>
              <a:rPr lang="zh-CN" altLang="en-US" sz="1400" b="1" dirty="0" smtClean="0">
                <a:solidFill>
                  <a:schemeClr val="bg1"/>
                </a:solidFill>
                <a:latin typeface="微软雅黑" pitchFamily="34" charset="-122"/>
                <a:ea typeface="微软雅黑" pitchFamily="34" charset="-122"/>
                <a:sym typeface="微软雅黑" pitchFamily="34" charset="-122"/>
              </a:rPr>
              <a:t>授权</a:t>
            </a:r>
            <a:endParaRPr lang="zh-CN" altLang="en-US" sz="1400" b="1" dirty="0">
              <a:solidFill>
                <a:schemeClr val="bg1"/>
              </a:solidFill>
              <a:latin typeface="微软雅黑" pitchFamily="34" charset="-122"/>
              <a:ea typeface="微软雅黑" pitchFamily="34" charset="-122"/>
              <a:sym typeface="微软雅黑" pitchFamily="34" charset="-122"/>
            </a:endParaRPr>
          </a:p>
          <a:p>
            <a:pPr algn="ctr"/>
            <a:endParaRPr lang="en-US" sz="1400" b="1" dirty="0">
              <a:solidFill>
                <a:schemeClr val="bg1"/>
              </a:solidFill>
              <a:latin typeface="微软雅黑" pitchFamily="34" charset="-122"/>
              <a:ea typeface="微软雅黑" pitchFamily="34" charset="-122"/>
              <a:sym typeface="微软雅黑" pitchFamily="34" charset="-122"/>
            </a:endParaRPr>
          </a:p>
          <a:p>
            <a:pPr algn="ctr"/>
            <a:r>
              <a:rPr lang="zh-CN" altLang="en-US" sz="1400" b="1" dirty="0" smtClean="0">
                <a:solidFill>
                  <a:schemeClr val="bg1"/>
                </a:solidFill>
                <a:latin typeface="微软雅黑" pitchFamily="34" charset="-122"/>
                <a:ea typeface="微软雅黑" pitchFamily="34" charset="-122"/>
                <a:sym typeface="微软雅黑" pitchFamily="34" charset="-122"/>
              </a:rPr>
              <a:t>角色</a:t>
            </a:r>
            <a:endParaRPr lang="zh-CN" altLang="en-US" sz="1400" b="1" dirty="0">
              <a:solidFill>
                <a:schemeClr val="bg1"/>
              </a:solidFill>
              <a:latin typeface="微软雅黑" pitchFamily="34" charset="-122"/>
              <a:ea typeface="微软雅黑" pitchFamily="34" charset="-122"/>
              <a:sym typeface="微软雅黑" pitchFamily="34" charset="-122"/>
            </a:endParaRPr>
          </a:p>
          <a:p>
            <a:pPr algn="ctr"/>
            <a:endParaRPr lang="en-US" sz="1400" b="1" dirty="0">
              <a:solidFill>
                <a:schemeClr val="bg1"/>
              </a:solidFill>
              <a:latin typeface="微软雅黑" pitchFamily="34" charset="-122"/>
              <a:ea typeface="微软雅黑" pitchFamily="34" charset="-122"/>
              <a:sym typeface="微软雅黑" pitchFamily="34" charset="-122"/>
            </a:endParaRPr>
          </a:p>
          <a:p>
            <a:pPr algn="ctr"/>
            <a:r>
              <a:rPr lang="zh-CN" altLang="en-US" sz="1400" b="1" dirty="0" smtClean="0">
                <a:solidFill>
                  <a:schemeClr val="bg1"/>
                </a:solidFill>
                <a:latin typeface="微软雅黑" pitchFamily="34" charset="-122"/>
                <a:ea typeface="微软雅黑" pitchFamily="34" charset="-122"/>
                <a:sym typeface="微软雅黑" pitchFamily="34" charset="-122"/>
              </a:rPr>
              <a:t>用户</a:t>
            </a:r>
            <a:endParaRPr lang="zh-CN" altLang="en-US" sz="1400" b="1" dirty="0">
              <a:solidFill>
                <a:schemeClr val="bg1"/>
              </a:solidFill>
              <a:latin typeface="微软雅黑" pitchFamily="34" charset="-122"/>
              <a:ea typeface="微软雅黑" pitchFamily="34" charset="-122"/>
              <a:sym typeface="微软雅黑" pitchFamily="34" charset="-122"/>
            </a:endParaRPr>
          </a:p>
          <a:p>
            <a:pPr algn="ctr"/>
            <a:endParaRPr lang="en-US" sz="1400" b="1" dirty="0">
              <a:solidFill>
                <a:schemeClr val="bg1"/>
              </a:solidFill>
              <a:latin typeface="微软雅黑" pitchFamily="34" charset="-122"/>
              <a:ea typeface="微软雅黑" pitchFamily="34" charset="-122"/>
              <a:sym typeface="微软雅黑" pitchFamily="34" charset="-122"/>
            </a:endParaRPr>
          </a:p>
          <a:p>
            <a:pPr algn="ctr"/>
            <a:r>
              <a:rPr lang="zh-CN" altLang="en-US" sz="1400" b="1" dirty="0" smtClean="0">
                <a:solidFill>
                  <a:schemeClr val="bg1"/>
                </a:solidFill>
                <a:latin typeface="微软雅黑" pitchFamily="34" charset="-122"/>
                <a:ea typeface="微软雅黑" pitchFamily="34" charset="-122"/>
                <a:sym typeface="微软雅黑" pitchFamily="34" charset="-122"/>
              </a:rPr>
              <a:t>访问控制</a:t>
            </a:r>
            <a:endParaRPr lang="zh-CN" altLang="en-US" sz="1400" b="1" dirty="0">
              <a:solidFill>
                <a:schemeClr val="bg1"/>
              </a:solidFill>
              <a:latin typeface="微软雅黑" pitchFamily="34" charset="-122"/>
              <a:ea typeface="微软雅黑" pitchFamily="34" charset="-122"/>
              <a:sym typeface="微软雅黑" pitchFamily="34" charset="-122"/>
            </a:endParaRPr>
          </a:p>
          <a:p>
            <a:pPr algn="ctr"/>
            <a:endParaRPr lang="en-US" sz="1400" b="1" dirty="0">
              <a:solidFill>
                <a:schemeClr val="bg1"/>
              </a:solidFill>
              <a:latin typeface="微软雅黑" pitchFamily="34" charset="-122"/>
              <a:ea typeface="微软雅黑" pitchFamily="34" charset="-122"/>
              <a:sym typeface="微软雅黑" pitchFamily="34" charset="-122"/>
            </a:endParaRPr>
          </a:p>
          <a:p>
            <a:pPr algn="ctr"/>
            <a:r>
              <a:rPr lang="en-US" sz="1400" b="1" dirty="0">
                <a:solidFill>
                  <a:schemeClr val="bg1"/>
                </a:solidFill>
                <a:latin typeface="微软雅黑" pitchFamily="34" charset="-122"/>
                <a:ea typeface="微软雅黑" pitchFamily="34" charset="-122"/>
                <a:sym typeface="微软雅黑" pitchFamily="34" charset="-122"/>
              </a:rPr>
              <a:t>IP</a:t>
            </a:r>
            <a:r>
              <a:rPr lang="zh-CN" altLang="en-US" sz="1400" b="1" dirty="0">
                <a:solidFill>
                  <a:schemeClr val="bg1"/>
                </a:solidFill>
                <a:latin typeface="微软雅黑" pitchFamily="34" charset="-122"/>
                <a:ea typeface="微软雅黑" pitchFamily="34" charset="-122"/>
                <a:sym typeface="微软雅黑" pitchFamily="34" charset="-122"/>
              </a:rPr>
              <a:t> </a:t>
            </a:r>
            <a:r>
              <a:rPr lang="zh-CN" altLang="en-US" sz="1400" b="1" dirty="0" smtClean="0">
                <a:solidFill>
                  <a:schemeClr val="bg1"/>
                </a:solidFill>
                <a:latin typeface="微软雅黑" pitchFamily="34" charset="-122"/>
                <a:ea typeface="微软雅黑" pitchFamily="34" charset="-122"/>
                <a:sym typeface="微软雅黑" pitchFamily="34" charset="-122"/>
              </a:rPr>
              <a:t>控制</a:t>
            </a:r>
            <a:endParaRPr lang="zh-CN" altLang="en-US" sz="1400" b="1" dirty="0">
              <a:solidFill>
                <a:schemeClr val="bg1"/>
              </a:solidFill>
              <a:latin typeface="微软雅黑" pitchFamily="34" charset="-122"/>
              <a:ea typeface="微软雅黑" pitchFamily="34" charset="-122"/>
              <a:sym typeface="微软雅黑" pitchFamily="34" charset="-122"/>
            </a:endParaRPr>
          </a:p>
          <a:p>
            <a:pPr algn="ctr"/>
            <a:endParaRPr lang="en-US" sz="1400" b="1" dirty="0">
              <a:solidFill>
                <a:schemeClr val="bg1"/>
              </a:solidFill>
              <a:latin typeface="微软雅黑" pitchFamily="34" charset="-122"/>
              <a:ea typeface="微软雅黑" pitchFamily="34" charset="-122"/>
              <a:sym typeface="微软雅黑" pitchFamily="34" charset="-122"/>
            </a:endParaRPr>
          </a:p>
        </p:txBody>
      </p:sp>
      <p:sp>
        <p:nvSpPr>
          <p:cNvPr id="31" name="圆角矩形 35"/>
          <p:cNvSpPr>
            <a:spLocks noChangeArrowheads="1"/>
          </p:cNvSpPr>
          <p:nvPr/>
        </p:nvSpPr>
        <p:spPr bwMode="auto">
          <a:xfrm>
            <a:off x="214315" y="1024309"/>
            <a:ext cx="1142998" cy="4143374"/>
          </a:xfrm>
          <a:prstGeom prst="roundRect">
            <a:avLst>
              <a:gd name="adj" fmla="val 16667"/>
            </a:avLst>
          </a:prstGeom>
          <a:solidFill>
            <a:srgbClr val="813F85"/>
          </a:solidFill>
          <a:ln w="9525">
            <a:noFill/>
            <a:round/>
            <a:headEnd/>
            <a:tailEnd/>
          </a:ln>
        </p:spPr>
        <p:txBody>
          <a:bodyPr anchor="ctr"/>
          <a:lstStyle/>
          <a:p>
            <a:pPr algn="ctr"/>
            <a:r>
              <a:rPr lang="zh-CN" altLang="en-US" sz="1400" b="1" dirty="0" smtClean="0">
                <a:solidFill>
                  <a:schemeClr val="bg1"/>
                </a:solidFill>
                <a:latin typeface="微软雅黑" pitchFamily="34" charset="-122"/>
                <a:ea typeface="微软雅黑" pitchFamily="34" charset="-122"/>
                <a:sym typeface="微软雅黑" pitchFamily="34" charset="-122"/>
              </a:rPr>
              <a:t>系统支持</a:t>
            </a:r>
            <a:endParaRPr lang="en-US" sz="1400" b="1" dirty="0">
              <a:solidFill>
                <a:schemeClr val="bg1"/>
              </a:solidFill>
              <a:latin typeface="微软雅黑" pitchFamily="34" charset="-122"/>
              <a:ea typeface="微软雅黑" pitchFamily="34" charset="-122"/>
              <a:sym typeface="微软雅黑" pitchFamily="34" charset="-122"/>
            </a:endParaRPr>
          </a:p>
          <a:p>
            <a:pPr algn="ctr"/>
            <a:endParaRPr lang="zh-CN" altLang="en-US" sz="1400" b="1" dirty="0">
              <a:solidFill>
                <a:schemeClr val="bg1"/>
              </a:solidFill>
              <a:latin typeface="微软雅黑" pitchFamily="34" charset="-122"/>
              <a:ea typeface="微软雅黑" pitchFamily="34" charset="-122"/>
              <a:sym typeface="微软雅黑" pitchFamily="34" charset="-122"/>
            </a:endParaRPr>
          </a:p>
          <a:p>
            <a:pPr algn="ctr"/>
            <a:r>
              <a:rPr lang="zh-CN" altLang="en-US" sz="1400" b="1" dirty="0" smtClean="0">
                <a:solidFill>
                  <a:schemeClr val="bg1"/>
                </a:solidFill>
                <a:latin typeface="微软雅黑" pitchFamily="34" charset="-122"/>
                <a:ea typeface="微软雅黑" pitchFamily="34" charset="-122"/>
                <a:sym typeface="微软雅黑" pitchFamily="34" charset="-122"/>
              </a:rPr>
              <a:t>消息管理</a:t>
            </a:r>
            <a:endParaRPr lang="en-US" altLang="zh-CN" sz="1400" b="1" dirty="0" smtClean="0">
              <a:solidFill>
                <a:schemeClr val="bg1"/>
              </a:solidFill>
              <a:latin typeface="微软雅黑" pitchFamily="34" charset="-122"/>
              <a:ea typeface="微软雅黑" pitchFamily="34" charset="-122"/>
              <a:sym typeface="微软雅黑" pitchFamily="34" charset="-122"/>
            </a:endParaRPr>
          </a:p>
          <a:p>
            <a:pPr algn="ctr"/>
            <a:endParaRPr lang="en-US" altLang="zh-CN" sz="1400" b="1" dirty="0">
              <a:solidFill>
                <a:schemeClr val="bg1"/>
              </a:solidFill>
              <a:latin typeface="微软雅黑" pitchFamily="34" charset="-122"/>
              <a:ea typeface="微软雅黑" pitchFamily="34" charset="-122"/>
              <a:sym typeface="微软雅黑" pitchFamily="34" charset="-122"/>
            </a:endParaRPr>
          </a:p>
          <a:p>
            <a:pPr algn="ctr"/>
            <a:r>
              <a:rPr lang="zh-CN" altLang="en-US" sz="1400" b="1" dirty="0" smtClean="0">
                <a:solidFill>
                  <a:schemeClr val="bg1"/>
                </a:solidFill>
                <a:latin typeface="微软雅黑" pitchFamily="34" charset="-122"/>
                <a:ea typeface="微软雅黑" pitchFamily="34" charset="-122"/>
                <a:sym typeface="微软雅黑" pitchFamily="34" charset="-122"/>
              </a:rPr>
              <a:t>会话管理</a:t>
            </a:r>
            <a:endParaRPr lang="en-US" altLang="zh-CN" sz="1400" b="1" dirty="0" smtClean="0">
              <a:solidFill>
                <a:schemeClr val="bg1"/>
              </a:solidFill>
              <a:latin typeface="微软雅黑" pitchFamily="34" charset="-122"/>
              <a:ea typeface="微软雅黑" pitchFamily="34" charset="-122"/>
              <a:sym typeface="微软雅黑" pitchFamily="34" charset="-122"/>
            </a:endParaRPr>
          </a:p>
          <a:p>
            <a:pPr algn="ctr"/>
            <a:endParaRPr lang="en-US" altLang="zh-CN" sz="1400" b="1" dirty="0">
              <a:solidFill>
                <a:schemeClr val="bg1"/>
              </a:solidFill>
              <a:latin typeface="微软雅黑" pitchFamily="34" charset="-122"/>
              <a:ea typeface="微软雅黑" pitchFamily="34" charset="-122"/>
              <a:sym typeface="微软雅黑" pitchFamily="34" charset="-122"/>
            </a:endParaRPr>
          </a:p>
          <a:p>
            <a:pPr algn="ctr"/>
            <a:r>
              <a:rPr lang="zh-CN" altLang="en-US" sz="1400" b="1" dirty="0" smtClean="0">
                <a:solidFill>
                  <a:schemeClr val="bg1"/>
                </a:solidFill>
                <a:latin typeface="微软雅黑" pitchFamily="34" charset="-122"/>
                <a:ea typeface="微软雅黑" pitchFamily="34" charset="-122"/>
                <a:sym typeface="微软雅黑" pitchFamily="34" charset="-122"/>
              </a:rPr>
              <a:t>编码映射</a:t>
            </a:r>
            <a:endParaRPr lang="en-US" altLang="zh-CN" sz="1400" b="1" dirty="0" smtClean="0">
              <a:solidFill>
                <a:schemeClr val="bg1"/>
              </a:solidFill>
              <a:latin typeface="微软雅黑" pitchFamily="34" charset="-122"/>
              <a:ea typeface="微软雅黑" pitchFamily="34" charset="-122"/>
              <a:sym typeface="微软雅黑" pitchFamily="34" charset="-122"/>
            </a:endParaRPr>
          </a:p>
          <a:p>
            <a:pPr algn="ctr"/>
            <a:endParaRPr lang="en-US" sz="1400" b="1" dirty="0">
              <a:solidFill>
                <a:schemeClr val="bg1"/>
              </a:solidFill>
              <a:latin typeface="微软雅黑" pitchFamily="34" charset="-122"/>
              <a:ea typeface="微软雅黑" pitchFamily="34" charset="-122"/>
              <a:sym typeface="微软雅黑" pitchFamily="34" charset="-122"/>
            </a:endParaRPr>
          </a:p>
          <a:p>
            <a:pPr algn="ctr"/>
            <a:r>
              <a:rPr lang="zh-CN" altLang="en-US" sz="1400" b="1" dirty="0" smtClean="0">
                <a:solidFill>
                  <a:schemeClr val="bg1"/>
                </a:solidFill>
                <a:latin typeface="微软雅黑" pitchFamily="34" charset="-122"/>
                <a:ea typeface="微软雅黑" pitchFamily="34" charset="-122"/>
                <a:sym typeface="微软雅黑" pitchFamily="34" charset="-122"/>
              </a:rPr>
              <a:t>分析模型</a:t>
            </a:r>
            <a:endParaRPr lang="en-US" sz="1400" b="1" dirty="0">
              <a:solidFill>
                <a:schemeClr val="bg1"/>
              </a:solidFill>
              <a:latin typeface="微软雅黑" pitchFamily="34" charset="-122"/>
              <a:ea typeface="微软雅黑" pitchFamily="34" charset="-122"/>
              <a:sym typeface="微软雅黑" pitchFamily="34" charset="-122"/>
            </a:endParaRPr>
          </a:p>
          <a:p>
            <a:pPr algn="ctr"/>
            <a:endParaRPr lang="zh-CN" altLang="en-US" sz="1400" b="1" dirty="0">
              <a:solidFill>
                <a:schemeClr val="bg1"/>
              </a:solidFill>
              <a:latin typeface="微软雅黑" pitchFamily="34" charset="-122"/>
              <a:ea typeface="微软雅黑" pitchFamily="34" charset="-122"/>
              <a:sym typeface="微软雅黑" pitchFamily="34" charset="-122"/>
            </a:endParaRPr>
          </a:p>
          <a:p>
            <a:pPr algn="ctr"/>
            <a:endParaRPr lang="zh-CN" altLang="en-US" sz="1400" b="1" dirty="0">
              <a:solidFill>
                <a:schemeClr val="bg1"/>
              </a:solidFill>
              <a:latin typeface="微软雅黑" pitchFamily="34" charset="-122"/>
              <a:ea typeface="微软雅黑" pitchFamily="34" charset="-122"/>
              <a:sym typeface="微软雅黑" pitchFamily="34" charset="-122"/>
            </a:endParaRPr>
          </a:p>
          <a:p>
            <a:pPr algn="ctr"/>
            <a:endParaRPr lang="zh-CN" altLang="en-US" sz="1400" b="1" dirty="0">
              <a:solidFill>
                <a:schemeClr val="bg1"/>
              </a:solidFill>
              <a:latin typeface="微软雅黑" pitchFamily="34" charset="-122"/>
              <a:ea typeface="微软雅黑" pitchFamily="34" charset="-122"/>
              <a:sym typeface="微软雅黑" pitchFamily="34" charset="-122"/>
            </a:endParaRPr>
          </a:p>
          <a:p>
            <a:pPr algn="ctr"/>
            <a:endParaRPr lang="zh-CN" altLang="en-US" sz="1400" b="1" dirty="0">
              <a:solidFill>
                <a:schemeClr val="bg1"/>
              </a:solidFill>
              <a:latin typeface="微软雅黑" pitchFamily="34" charset="-122"/>
              <a:ea typeface="微软雅黑" pitchFamily="34" charset="-122"/>
              <a:sym typeface="微软雅黑" pitchFamily="34" charset="-122"/>
            </a:endParaRPr>
          </a:p>
        </p:txBody>
      </p:sp>
      <p:sp>
        <p:nvSpPr>
          <p:cNvPr id="32" name="上箭头 39"/>
          <p:cNvSpPr>
            <a:spLocks noChangeArrowheads="1"/>
          </p:cNvSpPr>
          <p:nvPr/>
        </p:nvSpPr>
        <p:spPr bwMode="auto">
          <a:xfrm>
            <a:off x="2847972" y="5072078"/>
            <a:ext cx="1223962" cy="571500"/>
          </a:xfrm>
          <a:prstGeom prst="upArrow">
            <a:avLst>
              <a:gd name="adj1" fmla="val 50000"/>
              <a:gd name="adj2" fmla="val 50000"/>
            </a:avLst>
          </a:prstGeom>
          <a:solidFill>
            <a:srgbClr val="FF6600"/>
          </a:solidFill>
          <a:ln w="9525">
            <a:noFill/>
            <a:miter lim="800000"/>
            <a:headEnd/>
            <a:tailEnd/>
          </a:ln>
        </p:spPr>
        <p:txBody>
          <a:bodyPr anchor="ctr"/>
          <a:lstStyle/>
          <a:p>
            <a:pPr algn="ctr"/>
            <a:r>
              <a:rPr lang="en-US" sz="1800" b="1" dirty="0">
                <a:solidFill>
                  <a:schemeClr val="bg1"/>
                </a:solidFill>
                <a:latin typeface="微软雅黑" pitchFamily="34" charset="-122"/>
                <a:ea typeface="微软雅黑" pitchFamily="34" charset="-122"/>
                <a:sym typeface="微软雅黑" pitchFamily="34" charset="-122"/>
              </a:rPr>
              <a:t>ETL</a:t>
            </a:r>
            <a:endParaRPr lang="zh-CN" altLang="en-US" sz="1800" b="1" dirty="0">
              <a:solidFill>
                <a:schemeClr val="bg1"/>
              </a:solidFill>
              <a:latin typeface="微软雅黑" pitchFamily="34" charset="-122"/>
              <a:ea typeface="微软雅黑" pitchFamily="34" charset="-122"/>
            </a:endParaRPr>
          </a:p>
        </p:txBody>
      </p:sp>
      <p:sp>
        <p:nvSpPr>
          <p:cNvPr id="33" name="TextBox 40"/>
          <p:cNvSpPr>
            <a:spLocks noChangeArrowheads="1"/>
          </p:cNvSpPr>
          <p:nvPr/>
        </p:nvSpPr>
        <p:spPr bwMode="auto">
          <a:xfrm>
            <a:off x="1428751" y="881436"/>
            <a:ext cx="1970943" cy="400110"/>
          </a:xfrm>
          <a:prstGeom prst="rect">
            <a:avLst/>
          </a:prstGeom>
          <a:noFill/>
          <a:ln w="9525">
            <a:noFill/>
            <a:miter lim="800000"/>
            <a:headEnd/>
            <a:tailEnd/>
          </a:ln>
        </p:spPr>
        <p:txBody>
          <a:bodyPr wrap="square">
            <a:spAutoFit/>
          </a:bodyPr>
          <a:lstStyle/>
          <a:p>
            <a:r>
              <a:rPr lang="zh-CN" altLang="en-US" sz="2000" b="1" dirty="0" smtClean="0">
                <a:latin typeface="微软雅黑" pitchFamily="34" charset="-122"/>
                <a:ea typeface="微软雅黑" pitchFamily="34" charset="-122"/>
              </a:rPr>
              <a:t>表现层</a:t>
            </a:r>
            <a:endParaRPr lang="zh-CN" altLang="en-US" sz="2000" b="1" dirty="0">
              <a:latin typeface="微软雅黑" pitchFamily="34" charset="-122"/>
              <a:ea typeface="微软雅黑" pitchFamily="34" charset="-122"/>
            </a:endParaRPr>
          </a:p>
        </p:txBody>
      </p:sp>
      <p:sp>
        <p:nvSpPr>
          <p:cNvPr id="34" name="TextBox 41"/>
          <p:cNvSpPr>
            <a:spLocks noChangeArrowheads="1"/>
          </p:cNvSpPr>
          <p:nvPr/>
        </p:nvSpPr>
        <p:spPr bwMode="auto">
          <a:xfrm>
            <a:off x="1428750" y="1952999"/>
            <a:ext cx="1841988" cy="400110"/>
          </a:xfrm>
          <a:prstGeom prst="rect">
            <a:avLst/>
          </a:prstGeom>
          <a:noFill/>
          <a:ln w="9525">
            <a:noFill/>
            <a:miter lim="800000"/>
            <a:headEnd/>
            <a:tailEnd/>
          </a:ln>
        </p:spPr>
        <p:txBody>
          <a:bodyPr wrap="square">
            <a:spAutoFit/>
          </a:bodyPr>
          <a:lstStyle/>
          <a:p>
            <a:r>
              <a:rPr lang="zh-CN" altLang="en-US" sz="2000" b="1" dirty="0" smtClean="0">
                <a:latin typeface="微软雅黑" pitchFamily="34" charset="-122"/>
                <a:ea typeface="微软雅黑" pitchFamily="34" charset="-122"/>
              </a:rPr>
              <a:t>逻辑层</a:t>
            </a:r>
            <a:endParaRPr lang="zh-CN" altLang="en-US" sz="2000" b="1" dirty="0">
              <a:latin typeface="微软雅黑" pitchFamily="34" charset="-122"/>
              <a:ea typeface="微软雅黑" pitchFamily="34" charset="-122"/>
            </a:endParaRPr>
          </a:p>
        </p:txBody>
      </p:sp>
      <p:sp>
        <p:nvSpPr>
          <p:cNvPr id="35" name="TextBox 42"/>
          <p:cNvSpPr>
            <a:spLocks noChangeArrowheads="1"/>
          </p:cNvSpPr>
          <p:nvPr/>
        </p:nvSpPr>
        <p:spPr bwMode="auto">
          <a:xfrm>
            <a:off x="1000127" y="5239124"/>
            <a:ext cx="1082675" cy="307975"/>
          </a:xfrm>
          <a:prstGeom prst="rect">
            <a:avLst/>
          </a:prstGeom>
          <a:noFill/>
          <a:ln w="9525">
            <a:noFill/>
            <a:miter lim="800000"/>
            <a:headEnd/>
            <a:tailEnd/>
          </a:ln>
        </p:spPr>
        <p:txBody>
          <a:bodyPr wrap="none">
            <a:spAutoFit/>
          </a:bodyPr>
          <a:lstStyle/>
          <a:p>
            <a:r>
              <a:rPr lang="zh-CN" altLang="en-US" sz="1400" b="1">
                <a:latin typeface="微软雅黑" pitchFamily="34" charset="-122"/>
                <a:ea typeface="微软雅黑" pitchFamily="34" charset="-122"/>
                <a:sym typeface="微软雅黑" pitchFamily="34" charset="-122"/>
              </a:rPr>
              <a:t>基础数据层</a:t>
            </a:r>
            <a:endParaRPr lang="zh-CN" altLang="en-US">
              <a:latin typeface="微软雅黑" pitchFamily="34" charset="-122"/>
              <a:ea typeface="微软雅黑" pitchFamily="34" charset="-122"/>
            </a:endParaRPr>
          </a:p>
        </p:txBody>
      </p:sp>
      <p:sp>
        <p:nvSpPr>
          <p:cNvPr id="36" name="TextBox 43"/>
          <p:cNvSpPr>
            <a:spLocks noChangeArrowheads="1"/>
          </p:cNvSpPr>
          <p:nvPr/>
        </p:nvSpPr>
        <p:spPr bwMode="auto">
          <a:xfrm>
            <a:off x="1428750" y="3002336"/>
            <a:ext cx="1821396" cy="400110"/>
          </a:xfrm>
          <a:prstGeom prst="rect">
            <a:avLst/>
          </a:prstGeom>
          <a:noFill/>
          <a:ln w="9525">
            <a:noFill/>
            <a:miter lim="800000"/>
            <a:headEnd/>
            <a:tailEnd/>
          </a:ln>
        </p:spPr>
        <p:txBody>
          <a:bodyPr wrap="square">
            <a:spAutoFit/>
          </a:bodyPr>
          <a:lstStyle/>
          <a:p>
            <a:r>
              <a:rPr lang="zh-CN" altLang="en-US" sz="2000" b="1" dirty="0" smtClean="0">
                <a:latin typeface="微软雅黑" pitchFamily="34" charset="-122"/>
                <a:ea typeface="微软雅黑" pitchFamily="34" charset="-122"/>
              </a:rPr>
              <a:t>聚合层</a:t>
            </a:r>
            <a:endParaRPr lang="en-US" altLang="zh-CN" sz="2000" b="1" dirty="0">
              <a:latin typeface="微软雅黑" pitchFamily="34" charset="-122"/>
              <a:ea typeface="微软雅黑" pitchFamily="34" charset="-122"/>
            </a:endParaRPr>
          </a:p>
        </p:txBody>
      </p:sp>
      <p:sp>
        <p:nvSpPr>
          <p:cNvPr id="37" name="左大括号 44"/>
          <p:cNvSpPr>
            <a:spLocks/>
          </p:cNvSpPr>
          <p:nvPr/>
        </p:nvSpPr>
        <p:spPr bwMode="auto">
          <a:xfrm>
            <a:off x="3987869" y="3312606"/>
            <a:ext cx="153918" cy="1567033"/>
          </a:xfrm>
          <a:prstGeom prst="leftBrace">
            <a:avLst>
              <a:gd name="adj1" fmla="val 8007"/>
              <a:gd name="adj2" fmla="val 50000"/>
            </a:avLst>
          </a:prstGeom>
          <a:noFill/>
          <a:ln w="16350" cap="flat" cmpd="sng">
            <a:solidFill>
              <a:srgbClr val="0070C0"/>
            </a:solidFill>
            <a:round/>
            <a:headEnd/>
            <a:tailEnd/>
          </a:ln>
        </p:spPr>
        <p:txBody>
          <a:bodyPr anchor="ctr"/>
          <a:lstStyle/>
          <a:p>
            <a:pPr algn="ctr"/>
            <a:endParaRPr lang="zh-CN" altLang="zh-CN">
              <a:latin typeface="微软雅黑" pitchFamily="34" charset="-122"/>
              <a:ea typeface="微软雅黑" pitchFamily="34" charset="-122"/>
              <a:sym typeface="宋体" pitchFamily="2" charset="-122"/>
            </a:endParaRPr>
          </a:p>
        </p:txBody>
      </p:sp>
      <p:sp>
        <p:nvSpPr>
          <p:cNvPr id="38" name="矩形 48"/>
          <p:cNvSpPr>
            <a:spLocks noChangeArrowheads="1"/>
          </p:cNvSpPr>
          <p:nvPr/>
        </p:nvSpPr>
        <p:spPr bwMode="auto">
          <a:xfrm>
            <a:off x="1428752" y="903659"/>
            <a:ext cx="6500813" cy="928688"/>
          </a:xfrm>
          <a:prstGeom prst="rect">
            <a:avLst/>
          </a:prstGeom>
          <a:noFill/>
          <a:ln w="32700" cap="flat" cmpd="sng">
            <a:solidFill>
              <a:srgbClr val="0470B3"/>
            </a:solidFill>
            <a:miter lim="800000"/>
            <a:headEnd/>
            <a:tailEnd/>
          </a:ln>
        </p:spPr>
        <p:txBody>
          <a:bodyPr anchor="ctr"/>
          <a:lstStyle/>
          <a:p>
            <a:pPr algn="ctr"/>
            <a:endParaRPr lang="zh-CN" altLang="zh-CN">
              <a:latin typeface="微软雅黑" pitchFamily="34" charset="-122"/>
              <a:ea typeface="微软雅黑" pitchFamily="34" charset="-122"/>
              <a:sym typeface="宋体" pitchFamily="2" charset="-122"/>
            </a:endParaRPr>
          </a:p>
        </p:txBody>
      </p:sp>
      <p:sp>
        <p:nvSpPr>
          <p:cNvPr id="39" name="矩形 49"/>
          <p:cNvSpPr>
            <a:spLocks noChangeArrowheads="1"/>
          </p:cNvSpPr>
          <p:nvPr/>
        </p:nvSpPr>
        <p:spPr bwMode="auto">
          <a:xfrm>
            <a:off x="1428752" y="1952999"/>
            <a:ext cx="6500813" cy="928687"/>
          </a:xfrm>
          <a:prstGeom prst="rect">
            <a:avLst/>
          </a:prstGeom>
          <a:noFill/>
          <a:ln w="32700" cap="flat" cmpd="sng">
            <a:solidFill>
              <a:srgbClr val="0470B3"/>
            </a:solidFill>
            <a:miter lim="800000"/>
            <a:headEnd/>
            <a:tailEnd/>
          </a:ln>
        </p:spPr>
        <p:txBody>
          <a:bodyPr anchor="ctr"/>
          <a:lstStyle/>
          <a:p>
            <a:pPr algn="ctr"/>
            <a:endParaRPr lang="zh-CN" altLang="zh-CN">
              <a:latin typeface="微软雅黑" pitchFamily="34" charset="-122"/>
              <a:ea typeface="微软雅黑" pitchFamily="34" charset="-122"/>
              <a:sym typeface="宋体" pitchFamily="2" charset="-122"/>
            </a:endParaRPr>
          </a:p>
        </p:txBody>
      </p:sp>
      <p:sp>
        <p:nvSpPr>
          <p:cNvPr id="40" name="TextBox 45"/>
          <p:cNvSpPr>
            <a:spLocks noChangeArrowheads="1"/>
          </p:cNvSpPr>
          <p:nvPr/>
        </p:nvSpPr>
        <p:spPr bwMode="auto">
          <a:xfrm>
            <a:off x="4291309" y="3412184"/>
            <a:ext cx="3057525" cy="523875"/>
          </a:xfrm>
          <a:prstGeom prst="rect">
            <a:avLst/>
          </a:prstGeom>
          <a:noFill/>
          <a:ln w="9525">
            <a:noFill/>
            <a:miter lim="800000"/>
            <a:headEnd/>
            <a:tailEnd/>
          </a:ln>
        </p:spPr>
        <p:txBody>
          <a:bodyPr wrap="none">
            <a:spAutoFit/>
          </a:bodyPr>
          <a:lstStyle/>
          <a:p>
            <a:r>
              <a:rPr lang="zh-CN" altLang="en-US" sz="1400" b="1" dirty="0">
                <a:solidFill>
                  <a:schemeClr val="tx1"/>
                </a:solidFill>
                <a:latin typeface="微软雅黑" pitchFamily="34" charset="-122"/>
                <a:ea typeface="微软雅黑" pitchFamily="34" charset="-122"/>
                <a:sym typeface="微软雅黑" pitchFamily="34" charset="-122"/>
              </a:rPr>
              <a:t>抗菌药物、检验、检查、体温、手术</a:t>
            </a:r>
          </a:p>
          <a:p>
            <a:r>
              <a:rPr lang="zh-CN" altLang="en-US" sz="1400" b="1" dirty="0">
                <a:solidFill>
                  <a:schemeClr val="tx1"/>
                </a:solidFill>
                <a:latin typeface="微软雅黑" pitchFamily="34" charset="-122"/>
                <a:ea typeface="微软雅黑" pitchFamily="34" charset="-122"/>
                <a:sym typeface="微软雅黑" pitchFamily="34" charset="-122"/>
              </a:rPr>
              <a:t>电子病历、诊断、费用、</a:t>
            </a:r>
            <a:r>
              <a:rPr lang="en-US" sz="1400" b="1" dirty="0">
                <a:solidFill>
                  <a:schemeClr val="tx1"/>
                </a:solidFill>
                <a:latin typeface="微软雅黑" pitchFamily="34" charset="-122"/>
                <a:ea typeface="微软雅黑" pitchFamily="34" charset="-122"/>
                <a:sym typeface="微软雅黑" pitchFamily="34" charset="-122"/>
              </a:rPr>
              <a:t>CT……</a:t>
            </a:r>
            <a:endParaRPr lang="zh-CN" altLang="en-US" dirty="0">
              <a:solidFill>
                <a:schemeClr val="tx1"/>
              </a:solidFill>
              <a:latin typeface="微软雅黑" pitchFamily="34" charset="-122"/>
              <a:ea typeface="微软雅黑" pitchFamily="34" charset="-122"/>
            </a:endParaRPr>
          </a:p>
        </p:txBody>
      </p:sp>
      <p:sp>
        <p:nvSpPr>
          <p:cNvPr id="41" name="TextBox 46"/>
          <p:cNvSpPr>
            <a:spLocks noChangeArrowheads="1"/>
          </p:cNvSpPr>
          <p:nvPr/>
        </p:nvSpPr>
        <p:spPr bwMode="auto">
          <a:xfrm>
            <a:off x="4291309" y="4059882"/>
            <a:ext cx="1501775" cy="306388"/>
          </a:xfrm>
          <a:prstGeom prst="rect">
            <a:avLst/>
          </a:prstGeom>
          <a:noFill/>
          <a:ln w="9525">
            <a:noFill/>
            <a:miter lim="800000"/>
            <a:headEnd/>
            <a:tailEnd/>
          </a:ln>
        </p:spPr>
        <p:txBody>
          <a:bodyPr wrap="none">
            <a:spAutoFit/>
          </a:bodyPr>
          <a:lstStyle/>
          <a:p>
            <a:r>
              <a:rPr lang="en-US" sz="1400" b="1" dirty="0">
                <a:solidFill>
                  <a:schemeClr val="tx1"/>
                </a:solidFill>
                <a:latin typeface="微软雅黑" pitchFamily="34" charset="-122"/>
                <a:ea typeface="微软雅黑" pitchFamily="34" charset="-122"/>
                <a:sym typeface="微软雅黑" pitchFamily="34" charset="-122"/>
              </a:rPr>
              <a:t>ICD</a:t>
            </a:r>
            <a:r>
              <a:rPr lang="zh-CN" altLang="en-US" sz="1400" b="1" dirty="0">
                <a:solidFill>
                  <a:schemeClr val="tx1"/>
                </a:solidFill>
                <a:latin typeface="微软雅黑" pitchFamily="34" charset="-122"/>
                <a:ea typeface="微软雅黑" pitchFamily="34" charset="-122"/>
                <a:sym typeface="微软雅黑" pitchFamily="34" charset="-122"/>
              </a:rPr>
              <a:t>、</a:t>
            </a:r>
            <a:r>
              <a:rPr lang="en-US" sz="1400" b="1" dirty="0">
                <a:solidFill>
                  <a:schemeClr val="tx1"/>
                </a:solidFill>
                <a:latin typeface="微软雅黑" pitchFamily="34" charset="-122"/>
                <a:ea typeface="微软雅黑" pitchFamily="34" charset="-122"/>
                <a:sym typeface="微软雅黑" pitchFamily="34" charset="-122"/>
              </a:rPr>
              <a:t>EMPI……</a:t>
            </a:r>
            <a:endParaRPr lang="zh-CN" altLang="en-US" dirty="0">
              <a:solidFill>
                <a:schemeClr val="tx1"/>
              </a:solidFill>
              <a:latin typeface="微软雅黑" pitchFamily="34" charset="-122"/>
              <a:ea typeface="微软雅黑" pitchFamily="34" charset="-122"/>
            </a:endParaRPr>
          </a:p>
        </p:txBody>
      </p:sp>
      <p:sp>
        <p:nvSpPr>
          <p:cNvPr id="42" name="TextBox 51"/>
          <p:cNvSpPr>
            <a:spLocks noChangeArrowheads="1"/>
          </p:cNvSpPr>
          <p:nvPr/>
        </p:nvSpPr>
        <p:spPr bwMode="auto">
          <a:xfrm>
            <a:off x="4302422" y="4491682"/>
            <a:ext cx="3235325" cy="522288"/>
          </a:xfrm>
          <a:prstGeom prst="rect">
            <a:avLst/>
          </a:prstGeom>
          <a:noFill/>
          <a:ln w="9525">
            <a:noFill/>
            <a:miter lim="800000"/>
            <a:headEnd/>
            <a:tailEnd/>
          </a:ln>
        </p:spPr>
        <p:txBody>
          <a:bodyPr wrap="none">
            <a:spAutoFit/>
          </a:bodyPr>
          <a:lstStyle/>
          <a:p>
            <a:r>
              <a:rPr lang="zh-CN" altLang="en-US" sz="1400" b="1" dirty="0">
                <a:solidFill>
                  <a:schemeClr val="tx1"/>
                </a:solidFill>
                <a:latin typeface="微软雅黑" pitchFamily="34" charset="-122"/>
                <a:ea typeface="微软雅黑" pitchFamily="34" charset="-122"/>
                <a:sym typeface="微软雅黑" pitchFamily="34" charset="-122"/>
              </a:rPr>
              <a:t>指标定义、维度定义、</a:t>
            </a:r>
            <a:r>
              <a:rPr lang="en-US" sz="1400" b="1" dirty="0">
                <a:solidFill>
                  <a:schemeClr val="tx1"/>
                </a:solidFill>
                <a:latin typeface="微软雅黑" pitchFamily="34" charset="-122"/>
                <a:ea typeface="微软雅黑" pitchFamily="34" charset="-122"/>
                <a:sym typeface="微软雅黑" pitchFamily="34" charset="-122"/>
              </a:rPr>
              <a:t>DSS</a:t>
            </a:r>
            <a:r>
              <a:rPr lang="zh-CN" altLang="en-US" sz="1400" b="1" dirty="0">
                <a:solidFill>
                  <a:schemeClr val="tx1"/>
                </a:solidFill>
                <a:latin typeface="微软雅黑" pitchFamily="34" charset="-122"/>
                <a:ea typeface="微软雅黑" pitchFamily="34" charset="-122"/>
                <a:sym typeface="微软雅黑" pitchFamily="34" charset="-122"/>
              </a:rPr>
              <a:t>分析模型、</a:t>
            </a:r>
          </a:p>
          <a:p>
            <a:r>
              <a:rPr lang="zh-CN" altLang="en-US" sz="1400" b="1" dirty="0">
                <a:solidFill>
                  <a:schemeClr val="tx1"/>
                </a:solidFill>
                <a:latin typeface="微软雅黑" pitchFamily="34" charset="-122"/>
                <a:ea typeface="微软雅黑" pitchFamily="34" charset="-122"/>
                <a:sym typeface="微软雅黑" pitchFamily="34" charset="-122"/>
              </a:rPr>
              <a:t>预警策略模型、干预策略知识库</a:t>
            </a:r>
            <a:r>
              <a:rPr lang="en-US" sz="1400" b="1" dirty="0">
                <a:solidFill>
                  <a:schemeClr val="tx1"/>
                </a:solidFill>
                <a:latin typeface="微软雅黑" pitchFamily="34" charset="-122"/>
                <a:ea typeface="微软雅黑" pitchFamily="34" charset="-122"/>
                <a:sym typeface="微软雅黑" pitchFamily="34" charset="-122"/>
              </a:rPr>
              <a:t>……</a:t>
            </a:r>
            <a:endParaRPr lang="zh-CN" altLang="en-US" dirty="0">
              <a:solidFill>
                <a:schemeClr val="tx1"/>
              </a:solidFill>
              <a:latin typeface="微软雅黑" pitchFamily="34" charset="-122"/>
              <a:ea typeface="微软雅黑" pitchFamily="34" charset="-122"/>
            </a:endParaRPr>
          </a:p>
        </p:txBody>
      </p:sp>
      <p:sp>
        <p:nvSpPr>
          <p:cNvPr id="43" name="上箭头 39"/>
          <p:cNvSpPr>
            <a:spLocks noChangeArrowheads="1"/>
          </p:cNvSpPr>
          <p:nvPr/>
        </p:nvSpPr>
        <p:spPr bwMode="auto">
          <a:xfrm>
            <a:off x="1571604" y="5072078"/>
            <a:ext cx="1223962" cy="571500"/>
          </a:xfrm>
          <a:prstGeom prst="upArrow">
            <a:avLst>
              <a:gd name="adj1" fmla="val 50000"/>
              <a:gd name="adj2" fmla="val 50000"/>
            </a:avLst>
          </a:prstGeom>
          <a:solidFill>
            <a:srgbClr val="FF6600"/>
          </a:solidFill>
          <a:ln w="9525">
            <a:noFill/>
            <a:miter lim="800000"/>
            <a:headEnd/>
            <a:tailEnd/>
          </a:ln>
        </p:spPr>
        <p:txBody>
          <a:bodyPr anchor="ctr"/>
          <a:lstStyle/>
          <a:p>
            <a:pPr algn="ctr"/>
            <a:r>
              <a:rPr lang="en-US" altLang="zh-CN" sz="1800" b="1" dirty="0" smtClean="0">
                <a:latin typeface="微软雅黑" pitchFamily="34" charset="-122"/>
                <a:ea typeface="微软雅黑" pitchFamily="34" charset="-122"/>
                <a:sym typeface="微软雅黑" pitchFamily="34" charset="-122"/>
              </a:rPr>
              <a:t>IE</a:t>
            </a:r>
            <a:endParaRPr lang="zh-CN" altLang="en-US" sz="18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940514495"/>
      </p:ext>
    </p:extLst>
  </p:cSld>
  <p:clrMapOvr>
    <a:masterClrMapping/>
  </p:clrMapOvr>
  <p:transition advClick="0">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cs typeface="Arial" pitchFamily="34" charset="0"/>
              </a:rPr>
              <a:t>www.PKU-HIT.com</a:t>
            </a:r>
          </a:p>
          <a:p>
            <a:endParaRPr lang="en-US" altLang="zh-CN" dirty="0"/>
          </a:p>
        </p:txBody>
      </p:sp>
      <p:sp>
        <p:nvSpPr>
          <p:cNvPr id="5" name="灯片编号占位符 4"/>
          <p:cNvSpPr>
            <a:spLocks noGrp="1"/>
          </p:cNvSpPr>
          <p:nvPr>
            <p:ph type="sldNum" sz="quarter" idx="11"/>
          </p:nvPr>
        </p:nvSpPr>
        <p:spPr/>
        <p:txBody>
          <a:bodyPr/>
          <a:lstStyle/>
          <a:p>
            <a:fld id="{CC3DE1A4-693A-417B-9087-F902D217C50A}" type="slidenum">
              <a:rPr lang="en-US" altLang="zh-CN" smtClean="0"/>
              <a:pPr/>
              <a:t>33</a:t>
            </a:fld>
            <a:endParaRPr lang="en-US" altLang="zh-CN" dirty="0"/>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931" y="3471860"/>
            <a:ext cx="2438812" cy="10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2"/>
          <p:cNvSpPr>
            <a:spLocks noChangeArrowheads="1"/>
          </p:cNvSpPr>
          <p:nvPr/>
        </p:nvSpPr>
        <p:spPr bwMode="gray">
          <a:xfrm>
            <a:off x="1828800" y="2300654"/>
            <a:ext cx="1943100" cy="1247775"/>
          </a:xfrm>
          <a:prstGeom prst="rect">
            <a:avLst/>
          </a:prstGeom>
          <a:gradFill rotWithShape="1">
            <a:gsLst>
              <a:gs pos="0">
                <a:schemeClr val="folHlink">
                  <a:gamma/>
                  <a:tint val="0"/>
                  <a:invGamma/>
                  <a:alpha val="0"/>
                </a:schemeClr>
              </a:gs>
              <a:gs pos="100000">
                <a:schemeClr val="folHlink">
                  <a:alpha val="50000"/>
                </a:schemeClr>
              </a:gs>
            </a:gsLst>
            <a:lin ang="0" scaled="1"/>
          </a:gradFill>
          <a:ln w="9525" algn="ctr">
            <a:noFill/>
            <a:miter lim="800000"/>
            <a:headEnd/>
            <a:tailEnd/>
          </a:ln>
          <a:effectLst/>
        </p:spPr>
        <p:txBody>
          <a:bodyPr wrap="none" anchor="ctr"/>
          <a:lstStyle/>
          <a:p>
            <a:pPr algn="ctr">
              <a:defRPr/>
            </a:pPr>
            <a:endParaRPr lang="zh-CN" altLang="zh-CN" sz="1800">
              <a:latin typeface="微软雅黑" pitchFamily="34" charset="-122"/>
              <a:ea typeface="微软雅黑" pitchFamily="34" charset="-122"/>
            </a:endParaRPr>
          </a:p>
        </p:txBody>
      </p:sp>
      <p:sp>
        <p:nvSpPr>
          <p:cNvPr id="11" name="Rectangle 3"/>
          <p:cNvSpPr>
            <a:spLocks noChangeArrowheads="1"/>
          </p:cNvSpPr>
          <p:nvPr/>
        </p:nvSpPr>
        <p:spPr bwMode="gray">
          <a:xfrm>
            <a:off x="1695450" y="4484533"/>
            <a:ext cx="2071688" cy="1295400"/>
          </a:xfrm>
          <a:prstGeom prst="rect">
            <a:avLst/>
          </a:prstGeom>
          <a:gradFill rotWithShape="1">
            <a:gsLst>
              <a:gs pos="0">
                <a:schemeClr val="hlink">
                  <a:gamma/>
                  <a:tint val="0"/>
                  <a:invGamma/>
                  <a:alpha val="0"/>
                </a:schemeClr>
              </a:gs>
              <a:gs pos="100000">
                <a:schemeClr val="hlink">
                  <a:alpha val="50000"/>
                </a:schemeClr>
              </a:gs>
            </a:gsLst>
            <a:lin ang="0" scaled="1"/>
          </a:gradFill>
          <a:ln w="9525" algn="ctr">
            <a:noFill/>
            <a:miter lim="800000"/>
            <a:headEnd/>
            <a:tailEnd/>
          </a:ln>
          <a:effectLst/>
        </p:spPr>
        <p:txBody>
          <a:bodyPr wrap="none" anchor="ctr"/>
          <a:lstStyle/>
          <a:p>
            <a:pPr>
              <a:defRPr/>
            </a:pPr>
            <a:endParaRPr lang="zh-CN" altLang="en-US" sz="1800">
              <a:latin typeface="微软雅黑" pitchFamily="34" charset="-122"/>
              <a:ea typeface="微软雅黑" pitchFamily="34" charset="-122"/>
            </a:endParaRPr>
          </a:p>
        </p:txBody>
      </p:sp>
      <p:sp>
        <p:nvSpPr>
          <p:cNvPr id="12" name="Rectangle 4"/>
          <p:cNvSpPr>
            <a:spLocks noChangeArrowheads="1"/>
          </p:cNvSpPr>
          <p:nvPr/>
        </p:nvSpPr>
        <p:spPr bwMode="gray">
          <a:xfrm>
            <a:off x="5162550" y="4484533"/>
            <a:ext cx="1695450" cy="1322387"/>
          </a:xfrm>
          <a:prstGeom prst="rect">
            <a:avLst/>
          </a:prstGeom>
          <a:gradFill rotWithShape="1">
            <a:gsLst>
              <a:gs pos="0">
                <a:schemeClr val="accent2">
                  <a:alpha val="50000"/>
                </a:schemeClr>
              </a:gs>
              <a:gs pos="100000">
                <a:schemeClr val="accent2">
                  <a:gamma/>
                  <a:tint val="0"/>
                  <a:invGamma/>
                  <a:alpha val="0"/>
                </a:schemeClr>
              </a:gs>
            </a:gsLst>
            <a:lin ang="0" scaled="1"/>
          </a:gradFill>
          <a:ln w="9525" algn="ctr">
            <a:noFill/>
            <a:miter lim="800000"/>
            <a:headEnd/>
            <a:tailEnd/>
          </a:ln>
          <a:effectLst/>
        </p:spPr>
        <p:txBody>
          <a:bodyPr wrap="none" anchor="ctr"/>
          <a:lstStyle/>
          <a:p>
            <a:pPr>
              <a:defRPr/>
            </a:pPr>
            <a:endParaRPr lang="zh-CN" altLang="en-US" sz="1800">
              <a:latin typeface="微软雅黑" pitchFamily="34" charset="-122"/>
              <a:ea typeface="微软雅黑" pitchFamily="34" charset="-122"/>
            </a:endParaRPr>
          </a:p>
        </p:txBody>
      </p:sp>
      <p:sp>
        <p:nvSpPr>
          <p:cNvPr id="13" name="Rectangle 5"/>
          <p:cNvSpPr>
            <a:spLocks noChangeArrowheads="1"/>
          </p:cNvSpPr>
          <p:nvPr/>
        </p:nvSpPr>
        <p:spPr bwMode="gray">
          <a:xfrm>
            <a:off x="5135565" y="2329229"/>
            <a:ext cx="1722437" cy="1219200"/>
          </a:xfrm>
          <a:prstGeom prst="rect">
            <a:avLst/>
          </a:prstGeom>
          <a:gradFill rotWithShape="1">
            <a:gsLst>
              <a:gs pos="0">
                <a:schemeClr val="accent1">
                  <a:alpha val="50000"/>
                </a:schemeClr>
              </a:gs>
              <a:gs pos="100000">
                <a:schemeClr val="accent1">
                  <a:gamma/>
                  <a:tint val="0"/>
                  <a:invGamma/>
                  <a:alpha val="0"/>
                </a:schemeClr>
              </a:gs>
            </a:gsLst>
            <a:lin ang="0" scaled="1"/>
          </a:gradFill>
          <a:ln w="9525" algn="ctr">
            <a:noFill/>
            <a:miter lim="800000"/>
            <a:headEnd/>
            <a:tailEnd/>
          </a:ln>
          <a:effectLst/>
        </p:spPr>
        <p:txBody>
          <a:bodyPr wrap="none" anchor="ctr"/>
          <a:lstStyle/>
          <a:p>
            <a:pPr>
              <a:defRPr/>
            </a:pPr>
            <a:endParaRPr lang="zh-CN" altLang="en-US" sz="1800">
              <a:latin typeface="微软雅黑" pitchFamily="34" charset="-122"/>
              <a:ea typeface="微软雅黑" pitchFamily="34" charset="-122"/>
            </a:endParaRPr>
          </a:p>
        </p:txBody>
      </p:sp>
      <p:grpSp>
        <p:nvGrpSpPr>
          <p:cNvPr id="14" name="Group 6"/>
          <p:cNvGrpSpPr>
            <a:grpSpLocks/>
          </p:cNvGrpSpPr>
          <p:nvPr/>
        </p:nvGrpSpPr>
        <p:grpSpPr bwMode="auto">
          <a:xfrm>
            <a:off x="3773490" y="2737611"/>
            <a:ext cx="1362075" cy="954834"/>
            <a:chOff x="4320" y="1152"/>
            <a:chExt cx="414" cy="402"/>
          </a:xfrm>
        </p:grpSpPr>
        <p:sp>
          <p:nvSpPr>
            <p:cNvPr id="15" name="AutoShape 7"/>
            <p:cNvSpPr>
              <a:spLocks noChangeArrowheads="1"/>
            </p:cNvSpPr>
            <p:nvPr/>
          </p:nvSpPr>
          <p:spPr bwMode="gray">
            <a:xfrm>
              <a:off x="4320" y="1152"/>
              <a:ext cx="414" cy="402"/>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a:defRPr/>
              </a:pPr>
              <a:endParaRPr lang="zh-CN" altLang="en-US" sz="1800">
                <a:latin typeface="微软雅黑" pitchFamily="34" charset="-122"/>
                <a:ea typeface="微软雅黑" pitchFamily="34" charset="-122"/>
              </a:endParaRPr>
            </a:p>
          </p:txBody>
        </p:sp>
        <p:sp>
          <p:nvSpPr>
            <p:cNvPr id="16" name="Freeform 8"/>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48627"/>
                    <a:invGamma/>
                  </a:schemeClr>
                </a:gs>
                <a:gs pos="50000">
                  <a:schemeClr val="accent1">
                    <a:alpha val="0"/>
                  </a:schemeClr>
                </a:gs>
                <a:gs pos="100000">
                  <a:schemeClr val="accent1">
                    <a:gamma/>
                    <a:tint val="48627"/>
                    <a:invGamma/>
                  </a:schemeClr>
                </a:gs>
              </a:gsLst>
              <a:lin ang="2700000" scaled="1"/>
            </a:gradFill>
            <a:ln w="0">
              <a:noFill/>
              <a:prstDash val="solid"/>
              <a:round/>
              <a:headEnd/>
              <a:tailEnd/>
            </a:ln>
          </p:spPr>
          <p:txBody>
            <a:bodyPr/>
            <a:lstStyle/>
            <a:p>
              <a:pPr>
                <a:defRPr/>
              </a:pPr>
              <a:endParaRPr lang="zh-CN" altLang="en-US" sz="1800">
                <a:latin typeface="微软雅黑" pitchFamily="34" charset="-122"/>
                <a:ea typeface="微软雅黑" pitchFamily="34" charset="-122"/>
              </a:endParaRPr>
            </a:p>
          </p:txBody>
        </p:sp>
      </p:grpSp>
      <p:grpSp>
        <p:nvGrpSpPr>
          <p:cNvPr id="17" name="Group 9"/>
          <p:cNvGrpSpPr>
            <a:grpSpLocks/>
          </p:cNvGrpSpPr>
          <p:nvPr/>
        </p:nvGrpSpPr>
        <p:grpSpPr bwMode="auto">
          <a:xfrm>
            <a:off x="5135565" y="3483937"/>
            <a:ext cx="1362075" cy="1000596"/>
            <a:chOff x="4320" y="1152"/>
            <a:chExt cx="414" cy="402"/>
          </a:xfrm>
        </p:grpSpPr>
        <p:sp>
          <p:nvSpPr>
            <p:cNvPr id="18" name="AutoShape 10"/>
            <p:cNvSpPr>
              <a:spLocks noChangeArrowheads="1"/>
            </p:cNvSpPr>
            <p:nvPr/>
          </p:nvSpPr>
          <p:spPr bwMode="gray">
            <a:xfrm>
              <a:off x="4320" y="1152"/>
              <a:ext cx="414" cy="402"/>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a:defRPr/>
              </a:pPr>
              <a:endParaRPr lang="zh-CN" altLang="en-US" sz="1800">
                <a:latin typeface="微软雅黑" pitchFamily="34" charset="-122"/>
                <a:ea typeface="微软雅黑" pitchFamily="34" charset="-122"/>
              </a:endParaRPr>
            </a:p>
          </p:txBody>
        </p:sp>
        <p:sp>
          <p:nvSpPr>
            <p:cNvPr id="19" name="Freeform 11"/>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headEnd/>
              <a:tailEnd/>
            </a:ln>
          </p:spPr>
          <p:txBody>
            <a:bodyPr/>
            <a:lstStyle/>
            <a:p>
              <a:pPr>
                <a:defRPr/>
              </a:pPr>
              <a:endParaRPr lang="zh-CN" altLang="en-US" sz="1800">
                <a:latin typeface="微软雅黑" pitchFamily="34" charset="-122"/>
                <a:ea typeface="微软雅黑" pitchFamily="34" charset="-122"/>
              </a:endParaRPr>
            </a:p>
          </p:txBody>
        </p:sp>
      </p:grpSp>
      <p:grpSp>
        <p:nvGrpSpPr>
          <p:cNvPr id="20" name="Group 12"/>
          <p:cNvGrpSpPr>
            <a:grpSpLocks/>
          </p:cNvGrpSpPr>
          <p:nvPr/>
        </p:nvGrpSpPr>
        <p:grpSpPr bwMode="auto">
          <a:xfrm>
            <a:off x="3763965" y="4268509"/>
            <a:ext cx="1362075" cy="918674"/>
            <a:chOff x="4320" y="1152"/>
            <a:chExt cx="414" cy="402"/>
          </a:xfrm>
        </p:grpSpPr>
        <p:sp>
          <p:nvSpPr>
            <p:cNvPr id="21" name="AutoShape 13"/>
            <p:cNvSpPr>
              <a:spLocks noChangeArrowheads="1"/>
            </p:cNvSpPr>
            <p:nvPr/>
          </p:nvSpPr>
          <p:spPr bwMode="gray">
            <a:xfrm>
              <a:off x="4320" y="1152"/>
              <a:ext cx="414" cy="402"/>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a:defRPr/>
              </a:pPr>
              <a:endParaRPr lang="zh-CN" altLang="en-US" sz="1800">
                <a:latin typeface="微软雅黑" pitchFamily="34" charset="-122"/>
                <a:ea typeface="微软雅黑" pitchFamily="34" charset="-122"/>
              </a:endParaRPr>
            </a:p>
          </p:txBody>
        </p:sp>
        <p:sp>
          <p:nvSpPr>
            <p:cNvPr id="22" name="Freeform 14"/>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w="0">
              <a:noFill/>
              <a:prstDash val="solid"/>
              <a:round/>
              <a:headEnd/>
              <a:tailEnd/>
            </a:ln>
          </p:spPr>
          <p:txBody>
            <a:bodyPr/>
            <a:lstStyle/>
            <a:p>
              <a:pPr>
                <a:defRPr/>
              </a:pPr>
              <a:endParaRPr lang="zh-CN" altLang="en-US" sz="1800">
                <a:latin typeface="微软雅黑" pitchFamily="34" charset="-122"/>
                <a:ea typeface="微软雅黑" pitchFamily="34" charset="-122"/>
              </a:endParaRPr>
            </a:p>
          </p:txBody>
        </p:sp>
      </p:grpSp>
      <p:grpSp>
        <p:nvGrpSpPr>
          <p:cNvPr id="23" name="Group 15"/>
          <p:cNvGrpSpPr>
            <a:grpSpLocks/>
          </p:cNvGrpSpPr>
          <p:nvPr/>
        </p:nvGrpSpPr>
        <p:grpSpPr bwMode="auto">
          <a:xfrm>
            <a:off x="2401890" y="3493461"/>
            <a:ext cx="1362075" cy="991072"/>
            <a:chOff x="4320" y="1152"/>
            <a:chExt cx="414" cy="402"/>
          </a:xfrm>
        </p:grpSpPr>
        <p:sp>
          <p:nvSpPr>
            <p:cNvPr id="24" name="AutoShape 16"/>
            <p:cNvSpPr>
              <a:spLocks noChangeArrowheads="1"/>
            </p:cNvSpPr>
            <p:nvPr/>
          </p:nvSpPr>
          <p:spPr bwMode="gray">
            <a:xfrm>
              <a:off x="4320" y="1152"/>
              <a:ext cx="414" cy="402"/>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a:defRPr/>
              </a:pPr>
              <a:endParaRPr lang="zh-CN" altLang="en-US" sz="1800">
                <a:latin typeface="微软雅黑" pitchFamily="34" charset="-122"/>
                <a:ea typeface="微软雅黑" pitchFamily="34" charset="-122"/>
              </a:endParaRPr>
            </a:p>
          </p:txBody>
        </p:sp>
        <p:sp>
          <p:nvSpPr>
            <p:cNvPr id="25" name="Freeform 17"/>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w="0">
              <a:noFill/>
              <a:prstDash val="solid"/>
              <a:round/>
              <a:headEnd/>
              <a:tailEnd/>
            </a:ln>
          </p:spPr>
          <p:txBody>
            <a:bodyPr/>
            <a:lstStyle/>
            <a:p>
              <a:pPr>
                <a:defRPr/>
              </a:pPr>
              <a:endParaRPr lang="zh-CN" altLang="en-US" sz="1800">
                <a:latin typeface="微软雅黑" pitchFamily="34" charset="-122"/>
                <a:ea typeface="微软雅黑" pitchFamily="34" charset="-122"/>
              </a:endParaRPr>
            </a:p>
          </p:txBody>
        </p:sp>
      </p:grpSp>
      <p:sp>
        <p:nvSpPr>
          <p:cNvPr id="26" name="Rectangle 18"/>
          <p:cNvSpPr>
            <a:spLocks noChangeArrowheads="1"/>
          </p:cNvSpPr>
          <p:nvPr/>
        </p:nvSpPr>
        <p:spPr bwMode="auto">
          <a:xfrm>
            <a:off x="962908" y="2799366"/>
            <a:ext cx="2819400" cy="584775"/>
          </a:xfrm>
          <a:prstGeom prst="rect">
            <a:avLst/>
          </a:prstGeom>
          <a:noFill/>
          <a:ln w="9525">
            <a:noFill/>
            <a:miter lim="800000"/>
            <a:headEnd/>
            <a:tailEnd/>
          </a:ln>
        </p:spPr>
        <p:txBody>
          <a:bodyPr>
            <a:spAutoFit/>
          </a:bodyPr>
          <a:lstStyle/>
          <a:p>
            <a:r>
              <a:rPr lang="zh-CN" altLang="en-US" sz="1600" dirty="0">
                <a:solidFill>
                  <a:srgbClr val="080808"/>
                </a:solidFill>
                <a:latin typeface="微软雅黑" pitchFamily="34" charset="-122"/>
                <a:ea typeface="微软雅黑" pitchFamily="34" charset="-122"/>
              </a:rPr>
              <a:t>统计分析系统</a:t>
            </a:r>
            <a:r>
              <a:rPr lang="zh-CN" altLang="en-US" sz="1600" dirty="0" smtClean="0">
                <a:solidFill>
                  <a:srgbClr val="080808"/>
                </a:solidFill>
                <a:latin typeface="微软雅黑" pitchFamily="34" charset="-122"/>
                <a:ea typeface="微软雅黑" pitchFamily="34" charset="-122"/>
              </a:rPr>
              <a:t>包含三大</a:t>
            </a:r>
            <a:r>
              <a:rPr lang="zh-CN" altLang="en-US" sz="1600" dirty="0">
                <a:solidFill>
                  <a:srgbClr val="080808"/>
                </a:solidFill>
                <a:latin typeface="微软雅黑" pitchFamily="34" charset="-122"/>
                <a:ea typeface="微软雅黑" pitchFamily="34" charset="-122"/>
              </a:rPr>
              <a:t>分析平台</a:t>
            </a:r>
            <a:r>
              <a:rPr lang="zh-CN" altLang="en-US" sz="1600" dirty="0" smtClean="0">
                <a:solidFill>
                  <a:srgbClr val="080808"/>
                </a:solidFill>
                <a:latin typeface="微软雅黑" pitchFamily="34" charset="-122"/>
                <a:ea typeface="微软雅黑" pitchFamily="34" charset="-122"/>
              </a:rPr>
              <a:t>、</a:t>
            </a:r>
            <a:r>
              <a:rPr lang="en-US" altLang="zh-CN" sz="1600" dirty="0" smtClean="0">
                <a:solidFill>
                  <a:srgbClr val="080808"/>
                </a:solidFill>
                <a:latin typeface="微软雅黑" pitchFamily="34" charset="-122"/>
                <a:ea typeface="微软雅黑" pitchFamily="34" charset="-122"/>
              </a:rPr>
              <a:t>7</a:t>
            </a:r>
            <a:r>
              <a:rPr lang="zh-CN" altLang="en-US" sz="1600" dirty="0">
                <a:solidFill>
                  <a:srgbClr val="080808"/>
                </a:solidFill>
                <a:latin typeface="微软雅黑" pitchFamily="34" charset="-122"/>
                <a:ea typeface="微软雅黑" pitchFamily="34" charset="-122"/>
              </a:rPr>
              <a:t>个子系统</a:t>
            </a:r>
            <a:r>
              <a:rPr lang="zh-CN" altLang="en-US" sz="1600" dirty="0" smtClean="0">
                <a:solidFill>
                  <a:srgbClr val="080808"/>
                </a:solidFill>
                <a:latin typeface="微软雅黑" pitchFamily="34" charset="-122"/>
                <a:ea typeface="微软雅黑" pitchFamily="34" charset="-122"/>
              </a:rPr>
              <a:t>组成</a:t>
            </a:r>
            <a:endParaRPr lang="en-US" altLang="zh-CN" sz="1600" dirty="0">
              <a:solidFill>
                <a:srgbClr val="080808"/>
              </a:solidFill>
              <a:latin typeface="微软雅黑" pitchFamily="34" charset="-122"/>
              <a:ea typeface="微软雅黑" pitchFamily="34" charset="-122"/>
            </a:endParaRPr>
          </a:p>
        </p:txBody>
      </p:sp>
      <p:sp>
        <p:nvSpPr>
          <p:cNvPr id="27" name="Rectangle 19"/>
          <p:cNvSpPr>
            <a:spLocks noChangeArrowheads="1"/>
          </p:cNvSpPr>
          <p:nvPr/>
        </p:nvSpPr>
        <p:spPr bwMode="auto">
          <a:xfrm>
            <a:off x="696987" y="4632410"/>
            <a:ext cx="3051729" cy="584775"/>
          </a:xfrm>
          <a:prstGeom prst="rect">
            <a:avLst/>
          </a:prstGeom>
          <a:noFill/>
          <a:ln w="9525">
            <a:noFill/>
            <a:miter lim="800000"/>
            <a:headEnd/>
            <a:tailEnd/>
          </a:ln>
        </p:spPr>
        <p:txBody>
          <a:bodyPr wrap="square">
            <a:spAutoFit/>
          </a:bodyPr>
          <a:lstStyle/>
          <a:p>
            <a:r>
              <a:rPr lang="zh-CN" altLang="en-US" sz="1600" dirty="0" smtClean="0">
                <a:solidFill>
                  <a:srgbClr val="080808"/>
                </a:solidFill>
                <a:latin typeface="微软雅黑" pitchFamily="34" charset="-122"/>
                <a:ea typeface="微软雅黑" pitchFamily="34" charset="-122"/>
              </a:rPr>
              <a:t>追踪反馈能够实时接收来自医护人员的干预反馈并</a:t>
            </a:r>
            <a:r>
              <a:rPr lang="zh-CN" altLang="en-US" sz="1600" dirty="0">
                <a:solidFill>
                  <a:srgbClr val="080808"/>
                </a:solidFill>
                <a:latin typeface="微软雅黑" pitchFamily="34" charset="-122"/>
                <a:ea typeface="微软雅黑" pitchFamily="34" charset="-122"/>
              </a:rPr>
              <a:t>记录</a:t>
            </a:r>
            <a:r>
              <a:rPr lang="zh-CN" altLang="en-US" sz="1600" dirty="0" smtClean="0">
                <a:solidFill>
                  <a:srgbClr val="080808"/>
                </a:solidFill>
                <a:latin typeface="微软雅黑" pitchFamily="34" charset="-122"/>
                <a:ea typeface="微软雅黑" pitchFamily="34" charset="-122"/>
              </a:rPr>
              <a:t>追踪评价</a:t>
            </a:r>
            <a:endParaRPr lang="en-US" altLang="zh-CN" sz="1600" dirty="0">
              <a:solidFill>
                <a:srgbClr val="080808"/>
              </a:solidFill>
              <a:latin typeface="微软雅黑" pitchFamily="34" charset="-122"/>
              <a:ea typeface="微软雅黑" pitchFamily="34" charset="-122"/>
            </a:endParaRPr>
          </a:p>
        </p:txBody>
      </p:sp>
      <p:sp>
        <p:nvSpPr>
          <p:cNvPr id="28" name="Rectangle 20"/>
          <p:cNvSpPr>
            <a:spLocks noChangeArrowheads="1"/>
          </p:cNvSpPr>
          <p:nvPr/>
        </p:nvSpPr>
        <p:spPr bwMode="auto">
          <a:xfrm>
            <a:off x="5221106" y="2759374"/>
            <a:ext cx="2819400" cy="584775"/>
          </a:xfrm>
          <a:prstGeom prst="rect">
            <a:avLst/>
          </a:prstGeom>
          <a:noFill/>
          <a:ln w="9525">
            <a:noFill/>
            <a:miter lim="800000"/>
            <a:headEnd/>
            <a:tailEnd/>
          </a:ln>
        </p:spPr>
        <p:txBody>
          <a:bodyPr>
            <a:spAutoFit/>
          </a:bodyPr>
          <a:lstStyle/>
          <a:p>
            <a:r>
              <a:rPr lang="zh-CN" altLang="en-US" sz="1600" dirty="0">
                <a:solidFill>
                  <a:srgbClr val="080808"/>
                </a:solidFill>
                <a:latin typeface="微软雅黑" pitchFamily="34" charset="-122"/>
                <a:ea typeface="微软雅黑" pitchFamily="34" charset="-122"/>
              </a:rPr>
              <a:t>日常</a:t>
            </a:r>
            <a:r>
              <a:rPr lang="zh-CN" altLang="en-US" sz="1600" dirty="0" smtClean="0">
                <a:solidFill>
                  <a:srgbClr val="080808"/>
                </a:solidFill>
                <a:latin typeface="微软雅黑" pitchFamily="34" charset="-122"/>
                <a:ea typeface="微软雅黑" pitchFamily="34" charset="-122"/>
              </a:rPr>
              <a:t>监测</a:t>
            </a:r>
            <a:r>
              <a:rPr lang="zh-CN" altLang="en-US" sz="1600" dirty="0">
                <a:solidFill>
                  <a:srgbClr val="080808"/>
                </a:solidFill>
                <a:latin typeface="微软雅黑" pitchFamily="34" charset="-122"/>
                <a:ea typeface="微软雅黑" pitchFamily="34" charset="-122"/>
              </a:rPr>
              <a:t>系统</a:t>
            </a:r>
            <a:r>
              <a:rPr lang="zh-CN" altLang="en-US" sz="1600" dirty="0" smtClean="0">
                <a:solidFill>
                  <a:srgbClr val="080808"/>
                </a:solidFill>
                <a:latin typeface="微软雅黑" pitchFamily="34" charset="-122"/>
                <a:ea typeface="微软雅黑" pitchFamily="34" charset="-122"/>
              </a:rPr>
              <a:t>包含</a:t>
            </a:r>
            <a:r>
              <a:rPr lang="en-US" altLang="zh-CN" sz="1600" dirty="0" smtClean="0">
                <a:solidFill>
                  <a:srgbClr val="080808"/>
                </a:solidFill>
                <a:latin typeface="微软雅黑" pitchFamily="34" charset="-122"/>
                <a:ea typeface="微软雅黑" pitchFamily="34" charset="-122"/>
              </a:rPr>
              <a:t>16</a:t>
            </a:r>
            <a:r>
              <a:rPr lang="zh-CN" altLang="en-US" sz="1600" dirty="0" smtClean="0">
                <a:solidFill>
                  <a:srgbClr val="080808"/>
                </a:solidFill>
                <a:latin typeface="微软雅黑" pitchFamily="34" charset="-122"/>
                <a:ea typeface="微软雅黑" pitchFamily="34" charset="-122"/>
              </a:rPr>
              <a:t>个</a:t>
            </a:r>
            <a:r>
              <a:rPr lang="zh-CN" altLang="en-US" sz="1600" dirty="0">
                <a:solidFill>
                  <a:srgbClr val="080808"/>
                </a:solidFill>
                <a:latin typeface="微软雅黑" pitchFamily="34" charset="-122"/>
                <a:ea typeface="微软雅黑" pitchFamily="34" charset="-122"/>
              </a:rPr>
              <a:t>规则引擎</a:t>
            </a:r>
            <a:r>
              <a:rPr lang="zh-CN" altLang="en-US" sz="1600" dirty="0" smtClean="0">
                <a:solidFill>
                  <a:srgbClr val="080808"/>
                </a:solidFill>
                <a:latin typeface="微软雅黑" pitchFamily="34" charset="-122"/>
                <a:ea typeface="微软雅黑" pitchFamily="34" charset="-122"/>
              </a:rPr>
              <a:t>、</a:t>
            </a:r>
            <a:r>
              <a:rPr lang="en-US" altLang="zh-CN" sz="1600" dirty="0">
                <a:solidFill>
                  <a:srgbClr val="080808"/>
                </a:solidFill>
                <a:latin typeface="微软雅黑" pitchFamily="34" charset="-122"/>
                <a:ea typeface="微软雅黑" pitchFamily="34" charset="-122"/>
              </a:rPr>
              <a:t> 16</a:t>
            </a:r>
            <a:r>
              <a:rPr lang="zh-CN" altLang="en-US" sz="1600" dirty="0" smtClean="0">
                <a:solidFill>
                  <a:srgbClr val="080808"/>
                </a:solidFill>
                <a:latin typeface="微软雅黑" pitchFamily="34" charset="-122"/>
                <a:ea typeface="微软雅黑" pitchFamily="34" charset="-122"/>
              </a:rPr>
              <a:t>个规则库</a:t>
            </a:r>
            <a:endParaRPr lang="en-US" altLang="zh-CN" sz="1600" dirty="0">
              <a:solidFill>
                <a:srgbClr val="080808"/>
              </a:solidFill>
              <a:latin typeface="微软雅黑" pitchFamily="34" charset="-122"/>
              <a:ea typeface="微软雅黑" pitchFamily="34" charset="-122"/>
            </a:endParaRPr>
          </a:p>
        </p:txBody>
      </p:sp>
      <p:sp>
        <p:nvSpPr>
          <p:cNvPr id="29" name="Rectangle 21"/>
          <p:cNvSpPr>
            <a:spLocks noChangeArrowheads="1"/>
          </p:cNvSpPr>
          <p:nvPr/>
        </p:nvSpPr>
        <p:spPr bwMode="auto">
          <a:xfrm>
            <a:off x="5181599" y="4628549"/>
            <a:ext cx="3724300" cy="584775"/>
          </a:xfrm>
          <a:prstGeom prst="rect">
            <a:avLst/>
          </a:prstGeom>
          <a:noFill/>
          <a:ln w="9525">
            <a:noFill/>
            <a:miter lim="800000"/>
            <a:headEnd/>
            <a:tailEnd/>
          </a:ln>
        </p:spPr>
        <p:txBody>
          <a:bodyPr wrap="square">
            <a:spAutoFit/>
          </a:bodyPr>
          <a:lstStyle/>
          <a:p>
            <a:r>
              <a:rPr lang="zh-CN" altLang="en-US" sz="1600" dirty="0">
                <a:solidFill>
                  <a:srgbClr val="080808"/>
                </a:solidFill>
                <a:latin typeface="微软雅黑" pitchFamily="34" charset="-122"/>
                <a:ea typeface="微软雅黑" pitchFamily="34" charset="-122"/>
              </a:rPr>
              <a:t>由七大监测平台</a:t>
            </a:r>
            <a:r>
              <a:rPr lang="zh-CN" altLang="en-US" sz="1600" dirty="0" smtClean="0">
                <a:solidFill>
                  <a:srgbClr val="080808"/>
                </a:solidFill>
                <a:latin typeface="微软雅黑" pitchFamily="34" charset="-122"/>
                <a:ea typeface="微软雅黑" pitchFamily="34" charset="-122"/>
              </a:rPr>
              <a:t>组成，五大干预措施，，包括短信、</a:t>
            </a:r>
            <a:r>
              <a:rPr lang="zh-CN" altLang="en-US" sz="1600" dirty="0">
                <a:solidFill>
                  <a:srgbClr val="080808"/>
                </a:solidFill>
                <a:latin typeface="微软雅黑" pitchFamily="34" charset="-122"/>
                <a:ea typeface="微软雅黑" pitchFamily="34" charset="-122"/>
              </a:rPr>
              <a:t>消息推送平台</a:t>
            </a:r>
            <a:r>
              <a:rPr lang="zh-CN" altLang="en-US" sz="1600" dirty="0" smtClean="0">
                <a:solidFill>
                  <a:srgbClr val="080808"/>
                </a:solidFill>
                <a:latin typeface="微软雅黑" pitchFamily="34" charset="-122"/>
                <a:ea typeface="微软雅黑" pitchFamily="34" charset="-122"/>
              </a:rPr>
              <a:t>等</a:t>
            </a:r>
            <a:endParaRPr lang="en-US" altLang="zh-CN" sz="1600" dirty="0">
              <a:solidFill>
                <a:srgbClr val="080808"/>
              </a:solidFill>
              <a:latin typeface="微软雅黑" pitchFamily="34" charset="-122"/>
              <a:ea typeface="微软雅黑" pitchFamily="34" charset="-122"/>
            </a:endParaRPr>
          </a:p>
        </p:txBody>
      </p:sp>
      <p:sp>
        <p:nvSpPr>
          <p:cNvPr id="30" name="Rectangle 22"/>
          <p:cNvSpPr>
            <a:spLocks noChangeArrowheads="1"/>
          </p:cNvSpPr>
          <p:nvPr/>
        </p:nvSpPr>
        <p:spPr bwMode="white">
          <a:xfrm>
            <a:off x="3695546" y="2891862"/>
            <a:ext cx="1439868" cy="646331"/>
          </a:xfrm>
          <a:prstGeom prst="rect">
            <a:avLst/>
          </a:prstGeom>
          <a:noFill/>
          <a:ln w="9525">
            <a:noFill/>
            <a:miter lim="800000"/>
            <a:headEnd/>
            <a:tailEnd/>
          </a:ln>
          <a:effectLst/>
        </p:spPr>
        <p:txBody>
          <a:bodyPr wrap="square">
            <a:spAutoFit/>
          </a:bodyPr>
          <a:lstStyle/>
          <a:p>
            <a:pPr algn="ctr">
              <a:defRPr/>
            </a:pPr>
            <a:r>
              <a:rPr lang="en-US" altLang="zh-CN" sz="1800" b="1" dirty="0">
                <a:solidFill>
                  <a:srgbClr val="FEFEFE"/>
                </a:solidFill>
                <a:effectLst>
                  <a:outerShdw blurRad="38100" dist="38100" dir="2700000" algn="tl">
                    <a:srgbClr val="C0C0C0"/>
                  </a:outerShdw>
                </a:effectLst>
                <a:latin typeface="微软雅黑" pitchFamily="34" charset="-122"/>
                <a:ea typeface="微软雅黑" pitchFamily="34" charset="-122"/>
              </a:rPr>
              <a:t>01 </a:t>
            </a:r>
            <a:endParaRPr lang="en-US" altLang="zh-CN" sz="1800" b="1" dirty="0" smtClean="0">
              <a:solidFill>
                <a:srgbClr val="FEFEFE"/>
              </a:solidFill>
              <a:effectLst>
                <a:outerShdw blurRad="38100" dist="38100" dir="2700000" algn="tl">
                  <a:srgbClr val="C0C0C0"/>
                </a:outerShdw>
              </a:effectLst>
              <a:latin typeface="微软雅黑" pitchFamily="34" charset="-122"/>
              <a:ea typeface="微软雅黑" pitchFamily="34" charset="-122"/>
            </a:endParaRPr>
          </a:p>
          <a:p>
            <a:pPr algn="ctr">
              <a:defRPr/>
            </a:pPr>
            <a:r>
              <a:rPr lang="zh-CN" altLang="en-US" sz="1800" b="1" dirty="0" smtClean="0">
                <a:solidFill>
                  <a:srgbClr val="FEFEFE"/>
                </a:solidFill>
                <a:effectLst>
                  <a:outerShdw blurRad="38100" dist="38100" dir="2700000" algn="tl">
                    <a:srgbClr val="C0C0C0"/>
                  </a:outerShdw>
                </a:effectLst>
                <a:latin typeface="微软雅黑" pitchFamily="34" charset="-122"/>
                <a:ea typeface="微软雅黑" pitchFamily="34" charset="-122"/>
              </a:rPr>
              <a:t>日常监测</a:t>
            </a:r>
            <a:endParaRPr lang="en-US" altLang="zh-CN" sz="1800" b="1" dirty="0">
              <a:solidFill>
                <a:srgbClr val="FEFEFE"/>
              </a:solidFill>
              <a:effectLst>
                <a:outerShdw blurRad="38100" dist="38100" dir="2700000" algn="tl">
                  <a:srgbClr val="C0C0C0"/>
                </a:outerShdw>
              </a:effectLst>
              <a:latin typeface="微软雅黑" pitchFamily="34" charset="-122"/>
              <a:ea typeface="微软雅黑" pitchFamily="34" charset="-122"/>
            </a:endParaRPr>
          </a:p>
        </p:txBody>
      </p:sp>
      <p:sp>
        <p:nvSpPr>
          <p:cNvPr id="31" name="Rectangle 23"/>
          <p:cNvSpPr>
            <a:spLocks noChangeArrowheads="1"/>
          </p:cNvSpPr>
          <p:nvPr/>
        </p:nvSpPr>
        <p:spPr bwMode="white">
          <a:xfrm>
            <a:off x="3814217" y="4340517"/>
            <a:ext cx="1323975" cy="646331"/>
          </a:xfrm>
          <a:prstGeom prst="rect">
            <a:avLst/>
          </a:prstGeom>
          <a:noFill/>
          <a:ln w="9525">
            <a:noFill/>
            <a:miter lim="800000"/>
            <a:headEnd/>
            <a:tailEnd/>
          </a:ln>
          <a:effectLst/>
        </p:spPr>
        <p:txBody>
          <a:bodyPr wrap="square">
            <a:spAutoFit/>
          </a:bodyPr>
          <a:lstStyle/>
          <a:p>
            <a:pPr algn="ctr">
              <a:defRPr/>
            </a:pPr>
            <a:r>
              <a:rPr lang="en-US" altLang="zh-CN" sz="1800" b="1" dirty="0">
                <a:solidFill>
                  <a:srgbClr val="FEFEFE"/>
                </a:solidFill>
                <a:effectLst>
                  <a:outerShdw blurRad="38100" dist="38100" dir="2700000" algn="tl">
                    <a:srgbClr val="C0C0C0"/>
                  </a:outerShdw>
                </a:effectLst>
                <a:latin typeface="微软雅黑" pitchFamily="34" charset="-122"/>
                <a:ea typeface="微软雅黑" pitchFamily="34" charset="-122"/>
              </a:rPr>
              <a:t>03 </a:t>
            </a:r>
            <a:endParaRPr lang="en-US" altLang="zh-CN" sz="1800" b="1" dirty="0" smtClean="0">
              <a:solidFill>
                <a:srgbClr val="FEFEFE"/>
              </a:solidFill>
              <a:effectLst>
                <a:outerShdw blurRad="38100" dist="38100" dir="2700000" algn="tl">
                  <a:srgbClr val="C0C0C0"/>
                </a:outerShdw>
              </a:effectLst>
              <a:latin typeface="微软雅黑" pitchFamily="34" charset="-122"/>
              <a:ea typeface="微软雅黑" pitchFamily="34" charset="-122"/>
            </a:endParaRPr>
          </a:p>
          <a:p>
            <a:pPr algn="ctr">
              <a:defRPr/>
            </a:pPr>
            <a:r>
              <a:rPr lang="zh-CN" altLang="en-US" sz="1800" b="1" dirty="0" smtClean="0">
                <a:solidFill>
                  <a:srgbClr val="FEFEFE"/>
                </a:solidFill>
                <a:effectLst>
                  <a:outerShdw blurRad="38100" dist="38100" dir="2700000" algn="tl">
                    <a:srgbClr val="C0C0C0"/>
                  </a:outerShdw>
                </a:effectLst>
                <a:latin typeface="微软雅黑" pitchFamily="34" charset="-122"/>
                <a:ea typeface="微软雅黑" pitchFamily="34" charset="-122"/>
              </a:rPr>
              <a:t>追踪</a:t>
            </a:r>
            <a:r>
              <a:rPr lang="en-US" altLang="zh-CN" sz="1800" b="1" dirty="0" smtClean="0">
                <a:solidFill>
                  <a:srgbClr val="FEFEFE"/>
                </a:solidFill>
                <a:effectLst>
                  <a:outerShdw blurRad="38100" dist="38100" dir="2700000" algn="tl">
                    <a:srgbClr val="C0C0C0"/>
                  </a:outerShdw>
                </a:effectLst>
                <a:latin typeface="微软雅黑" pitchFamily="34" charset="-122"/>
                <a:ea typeface="微软雅黑" pitchFamily="34" charset="-122"/>
              </a:rPr>
              <a:t>&amp;</a:t>
            </a:r>
            <a:r>
              <a:rPr lang="zh-CN" altLang="en-US" sz="1800" b="1" dirty="0" smtClean="0">
                <a:solidFill>
                  <a:srgbClr val="FEFEFE"/>
                </a:solidFill>
                <a:effectLst>
                  <a:outerShdw blurRad="38100" dist="38100" dir="2700000" algn="tl">
                    <a:srgbClr val="C0C0C0"/>
                  </a:outerShdw>
                </a:effectLst>
                <a:latin typeface="微软雅黑" pitchFamily="34" charset="-122"/>
                <a:ea typeface="微软雅黑" pitchFamily="34" charset="-122"/>
              </a:rPr>
              <a:t>反馈</a:t>
            </a:r>
            <a:endParaRPr lang="en-US" altLang="zh-CN" sz="1800" b="1" dirty="0">
              <a:solidFill>
                <a:srgbClr val="FEFEFE"/>
              </a:solidFill>
              <a:effectLst>
                <a:outerShdw blurRad="38100" dist="38100" dir="2700000" algn="tl">
                  <a:srgbClr val="C0C0C0"/>
                </a:outerShdw>
              </a:effectLst>
              <a:latin typeface="微软雅黑" pitchFamily="34" charset="-122"/>
              <a:ea typeface="微软雅黑" pitchFamily="34" charset="-122"/>
            </a:endParaRPr>
          </a:p>
        </p:txBody>
      </p:sp>
      <p:sp>
        <p:nvSpPr>
          <p:cNvPr id="32" name="Rectangle 24"/>
          <p:cNvSpPr>
            <a:spLocks noChangeArrowheads="1"/>
          </p:cNvSpPr>
          <p:nvPr/>
        </p:nvSpPr>
        <p:spPr bwMode="white">
          <a:xfrm>
            <a:off x="5107852" y="3593852"/>
            <a:ext cx="1357129" cy="646331"/>
          </a:xfrm>
          <a:prstGeom prst="rect">
            <a:avLst/>
          </a:prstGeom>
          <a:noFill/>
          <a:ln w="9525">
            <a:noFill/>
            <a:miter lim="800000"/>
            <a:headEnd/>
            <a:tailEnd/>
          </a:ln>
          <a:effectLst/>
        </p:spPr>
        <p:txBody>
          <a:bodyPr wrap="square">
            <a:spAutoFit/>
          </a:bodyPr>
          <a:lstStyle/>
          <a:p>
            <a:pPr algn="ctr">
              <a:defRPr/>
            </a:pPr>
            <a:r>
              <a:rPr lang="en-US" altLang="zh-CN" sz="1800" b="1" dirty="0">
                <a:solidFill>
                  <a:srgbClr val="FEFEFE"/>
                </a:solidFill>
                <a:effectLst>
                  <a:outerShdw blurRad="38100" dist="38100" dir="2700000" algn="tl">
                    <a:srgbClr val="C0C0C0"/>
                  </a:outerShdw>
                </a:effectLst>
                <a:latin typeface="微软雅黑" pitchFamily="34" charset="-122"/>
                <a:ea typeface="微软雅黑" pitchFamily="34" charset="-122"/>
              </a:rPr>
              <a:t> 02 </a:t>
            </a:r>
            <a:endParaRPr lang="en-US" altLang="zh-CN" sz="1800" b="1" dirty="0" smtClean="0">
              <a:solidFill>
                <a:srgbClr val="FEFEFE"/>
              </a:solidFill>
              <a:effectLst>
                <a:outerShdw blurRad="38100" dist="38100" dir="2700000" algn="tl">
                  <a:srgbClr val="C0C0C0"/>
                </a:outerShdw>
              </a:effectLst>
              <a:latin typeface="微软雅黑" pitchFamily="34" charset="-122"/>
              <a:ea typeface="微软雅黑" pitchFamily="34" charset="-122"/>
            </a:endParaRPr>
          </a:p>
          <a:p>
            <a:pPr algn="ctr">
              <a:defRPr/>
            </a:pPr>
            <a:r>
              <a:rPr lang="zh-CN" altLang="en-US" sz="1800" b="1" dirty="0" smtClean="0">
                <a:solidFill>
                  <a:srgbClr val="FEFEFE"/>
                </a:solidFill>
                <a:effectLst>
                  <a:outerShdw blurRad="38100" dist="38100" dir="2700000" algn="tl">
                    <a:srgbClr val="C0C0C0"/>
                  </a:outerShdw>
                </a:effectLst>
                <a:latin typeface="微软雅黑" pitchFamily="34" charset="-122"/>
                <a:ea typeface="微软雅黑" pitchFamily="34" charset="-122"/>
              </a:rPr>
              <a:t>预警干预</a:t>
            </a:r>
            <a:endParaRPr lang="en-US" altLang="zh-CN" sz="1800" b="1" dirty="0">
              <a:solidFill>
                <a:srgbClr val="FEFEFE"/>
              </a:solidFill>
              <a:effectLst>
                <a:outerShdw blurRad="38100" dist="38100" dir="2700000" algn="tl">
                  <a:srgbClr val="C0C0C0"/>
                </a:outerShdw>
              </a:effectLst>
              <a:latin typeface="微软雅黑" pitchFamily="34" charset="-122"/>
              <a:ea typeface="微软雅黑" pitchFamily="34" charset="-122"/>
            </a:endParaRPr>
          </a:p>
        </p:txBody>
      </p:sp>
      <p:sp>
        <p:nvSpPr>
          <p:cNvPr id="33" name="Rectangle 25"/>
          <p:cNvSpPr>
            <a:spLocks noChangeArrowheads="1"/>
          </p:cNvSpPr>
          <p:nvPr/>
        </p:nvSpPr>
        <p:spPr bwMode="white">
          <a:xfrm>
            <a:off x="2425179" y="3620437"/>
            <a:ext cx="1357129" cy="646331"/>
          </a:xfrm>
          <a:prstGeom prst="rect">
            <a:avLst/>
          </a:prstGeom>
          <a:noFill/>
          <a:ln w="9525">
            <a:noFill/>
            <a:miter lim="800000"/>
            <a:headEnd/>
            <a:tailEnd/>
          </a:ln>
          <a:effectLst/>
        </p:spPr>
        <p:txBody>
          <a:bodyPr wrap="square">
            <a:spAutoFit/>
          </a:bodyPr>
          <a:lstStyle/>
          <a:p>
            <a:pPr algn="ctr">
              <a:defRPr/>
            </a:pPr>
            <a:r>
              <a:rPr lang="en-US" altLang="zh-CN" sz="1800" b="1" dirty="0">
                <a:solidFill>
                  <a:srgbClr val="FEFEFE"/>
                </a:solidFill>
                <a:effectLst>
                  <a:outerShdw blurRad="38100" dist="38100" dir="2700000" algn="tl">
                    <a:srgbClr val="C0C0C0"/>
                  </a:outerShdw>
                </a:effectLst>
                <a:latin typeface="微软雅黑" pitchFamily="34" charset="-122"/>
                <a:ea typeface="微软雅黑" pitchFamily="34" charset="-122"/>
              </a:rPr>
              <a:t>04 </a:t>
            </a:r>
            <a:endParaRPr lang="en-US" altLang="zh-CN" sz="1800" b="1" dirty="0" smtClean="0">
              <a:solidFill>
                <a:srgbClr val="FEFEFE"/>
              </a:solidFill>
              <a:effectLst>
                <a:outerShdw blurRad="38100" dist="38100" dir="2700000" algn="tl">
                  <a:srgbClr val="C0C0C0"/>
                </a:outerShdw>
              </a:effectLst>
              <a:latin typeface="微软雅黑" pitchFamily="34" charset="-122"/>
              <a:ea typeface="微软雅黑" pitchFamily="34" charset="-122"/>
            </a:endParaRPr>
          </a:p>
          <a:p>
            <a:pPr algn="ctr">
              <a:defRPr/>
            </a:pPr>
            <a:r>
              <a:rPr lang="zh-CN" altLang="en-US" sz="1800" b="1" dirty="0" smtClean="0">
                <a:solidFill>
                  <a:srgbClr val="FEFEFE"/>
                </a:solidFill>
                <a:effectLst>
                  <a:outerShdw blurRad="38100" dist="38100" dir="2700000" algn="tl">
                    <a:srgbClr val="C0C0C0"/>
                  </a:outerShdw>
                </a:effectLst>
                <a:latin typeface="微软雅黑" pitchFamily="34" charset="-122"/>
                <a:ea typeface="微软雅黑" pitchFamily="34" charset="-122"/>
              </a:rPr>
              <a:t>统计分析</a:t>
            </a:r>
            <a:endParaRPr lang="en-US" altLang="zh-CN" sz="1800" b="1" dirty="0">
              <a:solidFill>
                <a:srgbClr val="FEFEFE"/>
              </a:solidFill>
              <a:effectLst>
                <a:outerShdw blurRad="38100" dist="38100" dir="2700000" algn="tl">
                  <a:srgbClr val="C0C0C0"/>
                </a:outerShdw>
              </a:effectLst>
              <a:latin typeface="微软雅黑" pitchFamily="34" charset="-122"/>
              <a:ea typeface="微软雅黑" pitchFamily="34" charset="-122"/>
            </a:endParaRPr>
          </a:p>
        </p:txBody>
      </p:sp>
      <p:sp>
        <p:nvSpPr>
          <p:cNvPr id="34" name="Rectangle 26"/>
          <p:cNvSpPr>
            <a:spLocks noChangeArrowheads="1"/>
          </p:cNvSpPr>
          <p:nvPr/>
        </p:nvSpPr>
        <p:spPr bwMode="auto">
          <a:xfrm>
            <a:off x="3767777" y="3694186"/>
            <a:ext cx="1371600" cy="646331"/>
          </a:xfrm>
          <a:prstGeom prst="rect">
            <a:avLst/>
          </a:prstGeom>
          <a:noFill/>
          <a:ln w="9525">
            <a:noFill/>
            <a:miter lim="800000"/>
            <a:headEnd/>
            <a:tailEnd/>
          </a:ln>
        </p:spPr>
        <p:txBody>
          <a:bodyPr>
            <a:spAutoFit/>
          </a:bodyPr>
          <a:lstStyle/>
          <a:p>
            <a:pPr algn="ctr"/>
            <a:r>
              <a:rPr lang="zh-CN" altLang="en-US" sz="1800" b="1" dirty="0" smtClean="0">
                <a:solidFill>
                  <a:srgbClr val="CC0000"/>
                </a:solidFill>
                <a:latin typeface="微软雅黑" pitchFamily="34" charset="-122"/>
                <a:ea typeface="微软雅黑" pitchFamily="34" charset="-122"/>
              </a:rPr>
              <a:t>感染控制</a:t>
            </a:r>
            <a:endParaRPr lang="en-US" altLang="zh-CN" sz="1800" b="1" dirty="0" smtClean="0">
              <a:solidFill>
                <a:srgbClr val="CC0000"/>
              </a:solidFill>
              <a:latin typeface="微软雅黑" pitchFamily="34" charset="-122"/>
              <a:ea typeface="微软雅黑" pitchFamily="34" charset="-122"/>
            </a:endParaRPr>
          </a:p>
          <a:p>
            <a:pPr algn="ctr"/>
            <a:r>
              <a:rPr lang="zh-CN" altLang="en-US" sz="1800" b="1" dirty="0" smtClean="0">
                <a:solidFill>
                  <a:srgbClr val="CC0000"/>
                </a:solidFill>
                <a:latin typeface="微软雅黑" pitchFamily="34" charset="-122"/>
                <a:ea typeface="微软雅黑" pitchFamily="34" charset="-122"/>
              </a:rPr>
              <a:t>的核心</a:t>
            </a:r>
            <a:endParaRPr lang="en-US" altLang="zh-CN" sz="1800" b="1" dirty="0">
              <a:solidFill>
                <a:srgbClr val="CC0000"/>
              </a:solidFill>
              <a:latin typeface="微软雅黑" pitchFamily="34" charset="-122"/>
              <a:ea typeface="微软雅黑" pitchFamily="34" charset="-122"/>
            </a:endParaRPr>
          </a:p>
        </p:txBody>
      </p:sp>
      <p:pic>
        <p:nvPicPr>
          <p:cNvPr id="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1028" y="908658"/>
            <a:ext cx="3816612" cy="1822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2735"/>
          <a:stretch/>
        </p:blipFill>
        <p:spPr bwMode="auto">
          <a:xfrm>
            <a:off x="6579083" y="3324532"/>
            <a:ext cx="2110792" cy="134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7255" y="5296514"/>
            <a:ext cx="4444157" cy="14186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标题 1"/>
          <p:cNvSpPr>
            <a:spLocks noGrp="1"/>
          </p:cNvSpPr>
          <p:nvPr>
            <p:ph type="title"/>
          </p:nvPr>
        </p:nvSpPr>
        <p:spPr>
          <a:xfrm>
            <a:off x="142875" y="136003"/>
            <a:ext cx="8208000" cy="773511"/>
          </a:xfrm>
        </p:spPr>
        <p:txBody>
          <a:bodyPr>
            <a:normAutofit/>
          </a:bodyPr>
          <a:lstStyle/>
          <a:p>
            <a:r>
              <a:rPr lang="zh-CN" altLang="en-US" dirty="0" smtClean="0">
                <a:solidFill>
                  <a:schemeClr val="bg1"/>
                </a:solidFill>
              </a:rPr>
              <a:t>平台设计理念</a:t>
            </a:r>
            <a:r>
              <a:rPr lang="en-US" altLang="zh-CN" dirty="0" smtClean="0">
                <a:solidFill>
                  <a:schemeClr val="bg1"/>
                </a:solidFill>
              </a:rPr>
              <a:t>-</a:t>
            </a:r>
            <a:r>
              <a:rPr lang="zh-CN" altLang="en-US" dirty="0" smtClean="0">
                <a:solidFill>
                  <a:schemeClr val="bg1"/>
                </a:solidFill>
              </a:rPr>
              <a:t>闭环管理</a:t>
            </a:r>
            <a:endParaRPr lang="zh-CN" altLang="en-US" dirty="0">
              <a:solidFill>
                <a:schemeClr val="bg1"/>
              </a:solidFill>
            </a:endParaRPr>
          </a:p>
        </p:txBody>
      </p:sp>
    </p:spTree>
    <p:extLst>
      <p:ext uri="{BB962C8B-B14F-4D97-AF65-F5344CB8AC3E}">
        <p14:creationId xmlns:p14="http://schemas.microsoft.com/office/powerpoint/2010/main" val="2576145533"/>
      </p:ext>
    </p:extLst>
  </p:cSld>
  <p:clrMapOvr>
    <a:masterClrMapping/>
  </p:clrMapOvr>
  <p:transition advClick="0">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cs typeface="Arial" pitchFamily="34" charset="0"/>
              </a:rPr>
              <a:t>www.PKU-HIT.com</a:t>
            </a:r>
          </a:p>
          <a:p>
            <a:endParaRPr lang="en-US" altLang="zh-CN" dirty="0"/>
          </a:p>
        </p:txBody>
      </p:sp>
      <p:sp>
        <p:nvSpPr>
          <p:cNvPr id="5" name="灯片编号占位符 4"/>
          <p:cNvSpPr>
            <a:spLocks noGrp="1"/>
          </p:cNvSpPr>
          <p:nvPr>
            <p:ph type="sldNum" sz="quarter" idx="11"/>
          </p:nvPr>
        </p:nvSpPr>
        <p:spPr/>
        <p:txBody>
          <a:bodyPr/>
          <a:lstStyle/>
          <a:p>
            <a:fld id="{CC3DE1A4-693A-417B-9087-F902D217C50A}" type="slidenum">
              <a:rPr lang="en-US" altLang="zh-CN" smtClean="0"/>
              <a:pPr/>
              <a:t>34</a:t>
            </a:fld>
            <a:endParaRPr lang="en-US" altLang="zh-CN" dirty="0"/>
          </a:p>
        </p:txBody>
      </p:sp>
      <p:grpSp>
        <p:nvGrpSpPr>
          <p:cNvPr id="7" name="Group 3"/>
          <p:cNvGrpSpPr>
            <a:grpSpLocks/>
          </p:cNvGrpSpPr>
          <p:nvPr/>
        </p:nvGrpSpPr>
        <p:grpSpPr bwMode="auto">
          <a:xfrm>
            <a:off x="-19630" y="1771587"/>
            <a:ext cx="8432800" cy="4398967"/>
            <a:chOff x="1031" y="1008"/>
            <a:chExt cx="5312" cy="2771"/>
          </a:xfrm>
        </p:grpSpPr>
        <p:grpSp>
          <p:nvGrpSpPr>
            <p:cNvPr id="8" name="Group 4"/>
            <p:cNvGrpSpPr>
              <a:grpSpLocks/>
            </p:cNvGrpSpPr>
            <p:nvPr/>
          </p:nvGrpSpPr>
          <p:grpSpPr bwMode="auto">
            <a:xfrm>
              <a:off x="2514" y="1356"/>
              <a:ext cx="486" cy="434"/>
              <a:chOff x="2644" y="2841"/>
              <a:chExt cx="563" cy="529"/>
            </a:xfrm>
          </p:grpSpPr>
          <p:sp>
            <p:nvSpPr>
              <p:cNvPr id="53" name="AutoShape 5"/>
              <p:cNvSpPr>
                <a:spLocks noChangeArrowheads="1"/>
              </p:cNvSpPr>
              <p:nvPr/>
            </p:nvSpPr>
            <p:spPr bwMode="gray">
              <a:xfrm>
                <a:off x="2644" y="2932"/>
                <a:ext cx="563" cy="438"/>
              </a:xfrm>
              <a:prstGeom prst="diamond">
                <a:avLst/>
              </a:prstGeom>
              <a:solidFill>
                <a:srgbClr val="4D4D4D"/>
              </a:solidFill>
              <a:ln w="9525">
                <a:miter lim="800000"/>
                <a:headEnd/>
                <a:tailEnd/>
              </a:ln>
              <a:scene3d>
                <a:camera prst="legacyObliqueBottom"/>
                <a:lightRig rig="legacyFlat2" dir="t"/>
              </a:scene3d>
              <a:sp3d extrusionH="163500" prstMaterial="legacyMatte">
                <a:bevelT w="13500" h="13500" prst="angle"/>
                <a:bevelB w="13500" h="13500" prst="angle"/>
                <a:extrusionClr>
                  <a:srgbClr val="4D4D4D"/>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54" name="AutoShape 6"/>
              <p:cNvSpPr>
                <a:spLocks noChangeArrowheads="1"/>
              </p:cNvSpPr>
              <p:nvPr/>
            </p:nvSpPr>
            <p:spPr bwMode="gray">
              <a:xfrm>
                <a:off x="2644" y="2888"/>
                <a:ext cx="563" cy="439"/>
              </a:xfrm>
              <a:prstGeom prst="diamond">
                <a:avLst/>
              </a:prstGeom>
              <a:solidFill>
                <a:srgbClr val="969696"/>
              </a:solidFill>
              <a:ln w="9525">
                <a:miter lim="800000"/>
                <a:headEnd/>
                <a:tailEnd/>
              </a:ln>
              <a:scene3d>
                <a:camera prst="legacyObliqueBottom"/>
                <a:lightRig rig="legacyFlat2" dir="t"/>
              </a:scene3d>
              <a:sp3d extrusionH="163500" prstMaterial="legacyMatte">
                <a:bevelT w="13500" h="13500" prst="angle"/>
                <a:bevelB w="13500" h="13500" prst="angle"/>
                <a:extrusionClr>
                  <a:srgbClr val="969696"/>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55" name="AutoShape 7"/>
              <p:cNvSpPr>
                <a:spLocks noChangeArrowheads="1"/>
              </p:cNvSpPr>
              <p:nvPr/>
            </p:nvSpPr>
            <p:spPr bwMode="gray">
              <a:xfrm>
                <a:off x="2644" y="2841"/>
                <a:ext cx="563" cy="438"/>
              </a:xfrm>
              <a:prstGeom prst="diamond">
                <a:avLst/>
              </a:prstGeom>
              <a:gradFill rotWithShape="1">
                <a:gsLst>
                  <a:gs pos="0">
                    <a:srgbClr val="B2B2B2"/>
                  </a:gs>
                  <a:gs pos="100000">
                    <a:srgbClr val="ABABAB"/>
                  </a:gs>
                </a:gsLst>
                <a:lin ang="5400000" scaled="1"/>
              </a:gradFill>
              <a:ln w="9525">
                <a:miter lim="800000"/>
                <a:headEnd/>
                <a:tailEnd/>
              </a:ln>
              <a:scene3d>
                <a:camera prst="legacyObliqueBottom"/>
                <a:lightRig rig="legacyFlat2" dir="t"/>
              </a:scene3d>
              <a:sp3d extrusionH="163500" prstMaterial="legacyMatte">
                <a:bevelT w="13500" h="13500" prst="angle"/>
                <a:bevelB w="13500" h="13500" prst="angle"/>
                <a:extrusionClr>
                  <a:srgbClr val="B2B2B2"/>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grpSp>
        <p:grpSp>
          <p:nvGrpSpPr>
            <p:cNvPr id="9" name="Group 8"/>
            <p:cNvGrpSpPr>
              <a:grpSpLocks/>
            </p:cNvGrpSpPr>
            <p:nvPr/>
          </p:nvGrpSpPr>
          <p:grpSpPr bwMode="auto">
            <a:xfrm>
              <a:off x="2770" y="1112"/>
              <a:ext cx="1503" cy="1320"/>
              <a:chOff x="2897" y="845"/>
              <a:chExt cx="1743" cy="1611"/>
            </a:xfrm>
          </p:grpSpPr>
          <p:sp>
            <p:nvSpPr>
              <p:cNvPr id="50" name="AutoShape 9"/>
              <p:cNvSpPr>
                <a:spLocks noChangeArrowheads="1"/>
              </p:cNvSpPr>
              <p:nvPr/>
            </p:nvSpPr>
            <p:spPr bwMode="gray">
              <a:xfrm>
                <a:off x="2897" y="1109"/>
                <a:ext cx="1731" cy="1347"/>
              </a:xfrm>
              <a:prstGeom prst="diamond">
                <a:avLst/>
              </a:prstGeom>
              <a:solidFill>
                <a:srgbClr val="FFFFCC"/>
              </a:solidFill>
              <a:ln w="9525">
                <a:miter lim="800000"/>
                <a:headEnd/>
                <a:tailEnd/>
              </a:ln>
              <a:scene3d>
                <a:camera prst="legacyObliqueBottom"/>
                <a:lightRig rig="legacyFlat2" dir="t"/>
              </a:scene3d>
              <a:sp3d extrusionH="227000" prstMaterial="legacyMatte">
                <a:bevelT w="13500" h="13500" prst="angle"/>
                <a:bevelB w="13500" h="13500" prst="angle"/>
                <a:extrusionClr>
                  <a:srgbClr val="FFFFCC"/>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51" name="AutoShape 10"/>
              <p:cNvSpPr>
                <a:spLocks noChangeArrowheads="1"/>
              </p:cNvSpPr>
              <p:nvPr/>
            </p:nvSpPr>
            <p:spPr bwMode="gray">
              <a:xfrm>
                <a:off x="2898" y="966"/>
                <a:ext cx="1731" cy="1347"/>
              </a:xfrm>
              <a:prstGeom prst="diamond">
                <a:avLst/>
              </a:prstGeom>
              <a:solidFill>
                <a:srgbClr val="FFCC66"/>
              </a:solidFill>
              <a:ln w="9525">
                <a:miter lim="800000"/>
                <a:headEnd/>
                <a:tailEnd/>
              </a:ln>
              <a:scene3d>
                <a:camera prst="legacyObliqueBottom"/>
                <a:lightRig rig="legacyFlat2" dir="t"/>
              </a:scene3d>
              <a:sp3d extrusionH="227000" prstMaterial="legacyMatte">
                <a:bevelT w="13500" h="13500" prst="angle"/>
                <a:bevelB w="13500" h="13500" prst="angle"/>
                <a:extrusionClr>
                  <a:srgbClr val="FFCC66"/>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52" name="AutoShape 11"/>
              <p:cNvSpPr>
                <a:spLocks noChangeArrowheads="1"/>
              </p:cNvSpPr>
              <p:nvPr/>
            </p:nvSpPr>
            <p:spPr bwMode="gray">
              <a:xfrm>
                <a:off x="2909" y="845"/>
                <a:ext cx="1731" cy="1347"/>
              </a:xfrm>
              <a:prstGeom prst="diamond">
                <a:avLst/>
              </a:prstGeom>
              <a:gradFill rotWithShape="1">
                <a:gsLst>
                  <a:gs pos="0">
                    <a:srgbClr val="A96500"/>
                  </a:gs>
                  <a:gs pos="100000">
                    <a:srgbClr val="FF9900"/>
                  </a:gs>
                </a:gsLst>
                <a:lin ang="5400000" scaled="1"/>
              </a:gradFill>
              <a:ln w="9525">
                <a:miter lim="800000"/>
                <a:headEnd/>
                <a:tailEnd/>
              </a:ln>
              <a:scene3d>
                <a:camera prst="legacyObliqueBottom"/>
                <a:lightRig rig="legacyFlat2" dir="t"/>
              </a:scene3d>
              <a:sp3d extrusionH="227000" prstMaterial="legacyMatte">
                <a:bevelT w="13500" h="13500" prst="angle"/>
                <a:bevelB w="13500" h="13500" prst="angle"/>
                <a:extrusionClr>
                  <a:srgbClr val="FF9900"/>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grpSp>
        <p:grpSp>
          <p:nvGrpSpPr>
            <p:cNvPr id="10" name="Group 12"/>
            <p:cNvGrpSpPr>
              <a:grpSpLocks/>
            </p:cNvGrpSpPr>
            <p:nvPr/>
          </p:nvGrpSpPr>
          <p:grpSpPr bwMode="auto">
            <a:xfrm>
              <a:off x="1281" y="1104"/>
              <a:ext cx="1503" cy="1312"/>
              <a:chOff x="1179" y="849"/>
              <a:chExt cx="1743" cy="1601"/>
            </a:xfrm>
          </p:grpSpPr>
          <p:sp>
            <p:nvSpPr>
              <p:cNvPr id="47" name="AutoShape 13"/>
              <p:cNvSpPr>
                <a:spLocks noChangeArrowheads="1"/>
              </p:cNvSpPr>
              <p:nvPr/>
            </p:nvSpPr>
            <p:spPr bwMode="gray">
              <a:xfrm>
                <a:off x="1179" y="1103"/>
                <a:ext cx="1731" cy="1347"/>
              </a:xfrm>
              <a:prstGeom prst="diamond">
                <a:avLst/>
              </a:prstGeom>
              <a:solidFill>
                <a:srgbClr val="CCECFF"/>
              </a:solidFill>
              <a:ln w="9525">
                <a:miter lim="800000"/>
                <a:headEnd/>
                <a:tailEnd/>
              </a:ln>
              <a:scene3d>
                <a:camera prst="legacyObliqueBottom"/>
                <a:lightRig rig="legacyFlat2" dir="t"/>
              </a:scene3d>
              <a:sp3d extrusionH="227000" prstMaterial="legacyMatte">
                <a:bevelT w="13500" h="13500" prst="angle"/>
                <a:bevelB w="13500" h="13500" prst="angle"/>
                <a:extrusionClr>
                  <a:srgbClr val="CCECFF"/>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48" name="AutoShape 14"/>
              <p:cNvSpPr>
                <a:spLocks noChangeArrowheads="1"/>
              </p:cNvSpPr>
              <p:nvPr/>
            </p:nvSpPr>
            <p:spPr bwMode="gray">
              <a:xfrm>
                <a:off x="1180" y="970"/>
                <a:ext cx="1731" cy="1347"/>
              </a:xfrm>
              <a:prstGeom prst="diamond">
                <a:avLst/>
              </a:prstGeom>
              <a:solidFill>
                <a:srgbClr val="CC99FF"/>
              </a:solidFill>
              <a:ln w="9525">
                <a:miter lim="800000"/>
                <a:headEnd/>
                <a:tailEnd/>
              </a:ln>
              <a:scene3d>
                <a:camera prst="legacyObliqueBottom"/>
                <a:lightRig rig="legacyFlat2" dir="t"/>
              </a:scene3d>
              <a:sp3d extrusionH="227000" prstMaterial="legacyMatte">
                <a:bevelT w="13500" h="13500" prst="angle"/>
                <a:bevelB w="13500" h="13500" prst="angle"/>
                <a:extrusionClr>
                  <a:srgbClr val="CC99FF"/>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49" name="AutoShape 15"/>
              <p:cNvSpPr>
                <a:spLocks noChangeArrowheads="1"/>
              </p:cNvSpPr>
              <p:nvPr/>
            </p:nvSpPr>
            <p:spPr bwMode="gray">
              <a:xfrm>
                <a:off x="1191" y="849"/>
                <a:ext cx="1731" cy="1347"/>
              </a:xfrm>
              <a:prstGeom prst="diamond">
                <a:avLst/>
              </a:prstGeom>
              <a:gradFill rotWithShape="1">
                <a:gsLst>
                  <a:gs pos="0">
                    <a:srgbClr val="393956"/>
                  </a:gs>
                  <a:gs pos="100000">
                    <a:srgbClr val="666699"/>
                  </a:gs>
                </a:gsLst>
                <a:lin ang="5400000" scaled="1"/>
              </a:gradFill>
              <a:ln w="9525">
                <a:miter lim="800000"/>
                <a:headEnd/>
                <a:tailEnd/>
              </a:ln>
              <a:scene3d>
                <a:camera prst="legacyObliqueBottom"/>
                <a:lightRig rig="legacyFlat2" dir="t"/>
              </a:scene3d>
              <a:sp3d extrusionH="227000" prstMaterial="legacyMatte">
                <a:bevelT w="13500" h="13500" prst="angle"/>
                <a:bevelB w="13500" h="13500" prst="angle"/>
                <a:extrusionClr>
                  <a:srgbClr val="666699"/>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grpSp>
        <p:sp>
          <p:nvSpPr>
            <p:cNvPr id="11" name="Rectangle 16"/>
            <p:cNvSpPr>
              <a:spLocks noChangeArrowheads="1"/>
            </p:cNvSpPr>
            <p:nvPr/>
          </p:nvSpPr>
          <p:spPr bwMode="gray">
            <a:xfrm>
              <a:off x="1564" y="1585"/>
              <a:ext cx="1051" cy="213"/>
            </a:xfrm>
            <a:prstGeom prst="rect">
              <a:avLst/>
            </a:prstGeom>
            <a:noFill/>
            <a:ln w="9525" algn="ctr">
              <a:noFill/>
              <a:miter lim="800000"/>
              <a:headEnd/>
              <a:tailEnd/>
            </a:ln>
          </p:spPr>
          <p:txBody>
            <a:bodyPr wrap="square">
              <a:spAutoFit/>
            </a:bodyPr>
            <a:lstStyle/>
            <a:p>
              <a:pPr algn="ctr" eaLnBrk="0" hangingPunct="0"/>
              <a:r>
                <a:rPr lang="zh-CN" altLang="en-US" sz="1600" b="1" dirty="0">
                  <a:solidFill>
                    <a:schemeClr val="tx1"/>
                  </a:solidFill>
                  <a:latin typeface="微软雅黑" pitchFamily="34" charset="-122"/>
                  <a:ea typeface="微软雅黑" pitchFamily="34" charset="-122"/>
                </a:rPr>
                <a:t>症状</a:t>
              </a:r>
              <a:r>
                <a:rPr lang="zh-CN" altLang="en-US" sz="1600" b="1" dirty="0" smtClean="0">
                  <a:solidFill>
                    <a:schemeClr val="tx1"/>
                  </a:solidFill>
                  <a:latin typeface="微软雅黑" pitchFamily="34" charset="-122"/>
                  <a:ea typeface="微软雅黑" pitchFamily="34" charset="-122"/>
                </a:rPr>
                <a:t>体征监测</a:t>
              </a:r>
              <a:endParaRPr lang="en-US" altLang="zh-CN" sz="1600" b="1" dirty="0">
                <a:solidFill>
                  <a:schemeClr val="tx1"/>
                </a:solidFill>
                <a:latin typeface="微软雅黑" pitchFamily="34" charset="-122"/>
                <a:ea typeface="微软雅黑" pitchFamily="34" charset="-122"/>
              </a:endParaRPr>
            </a:p>
          </p:txBody>
        </p:sp>
        <p:sp>
          <p:nvSpPr>
            <p:cNvPr id="12" name="Rectangle 17"/>
            <p:cNvSpPr>
              <a:spLocks noChangeArrowheads="1"/>
            </p:cNvSpPr>
            <p:nvPr/>
          </p:nvSpPr>
          <p:spPr bwMode="gray">
            <a:xfrm>
              <a:off x="3121" y="1578"/>
              <a:ext cx="892" cy="213"/>
            </a:xfrm>
            <a:prstGeom prst="rect">
              <a:avLst/>
            </a:prstGeom>
            <a:noFill/>
            <a:ln w="9525" algn="ctr">
              <a:noFill/>
              <a:miter lim="800000"/>
              <a:headEnd/>
              <a:tailEnd/>
            </a:ln>
          </p:spPr>
          <p:txBody>
            <a:bodyPr wrap="none">
              <a:spAutoFit/>
            </a:bodyPr>
            <a:lstStyle/>
            <a:p>
              <a:pPr algn="ctr" eaLnBrk="0" hangingPunct="0"/>
              <a:r>
                <a:rPr lang="zh-CN" altLang="en-US" sz="1600" b="1" dirty="0">
                  <a:solidFill>
                    <a:schemeClr val="tx1"/>
                  </a:solidFill>
                  <a:latin typeface="微软雅黑" pitchFamily="34" charset="-122"/>
                  <a:ea typeface="微软雅黑" pitchFamily="34" charset="-122"/>
                </a:rPr>
                <a:t>检验结果监测</a:t>
              </a:r>
              <a:endParaRPr lang="en-US" altLang="zh-CN" sz="1600" b="1" dirty="0">
                <a:solidFill>
                  <a:schemeClr val="tx1"/>
                </a:solidFill>
                <a:latin typeface="微软雅黑" pitchFamily="34" charset="-122"/>
                <a:ea typeface="微软雅黑" pitchFamily="34" charset="-122"/>
              </a:endParaRPr>
            </a:p>
          </p:txBody>
        </p:sp>
        <p:sp>
          <p:nvSpPr>
            <p:cNvPr id="13" name="Oval 19"/>
            <p:cNvSpPr>
              <a:spLocks noChangeArrowheads="1"/>
            </p:cNvSpPr>
            <p:nvPr/>
          </p:nvSpPr>
          <p:spPr bwMode="gray">
            <a:xfrm>
              <a:off x="1942" y="1290"/>
              <a:ext cx="303" cy="289"/>
            </a:xfrm>
            <a:prstGeom prst="ellipse">
              <a:avLst/>
            </a:prstGeom>
            <a:solidFill>
              <a:srgbClr val="CCCCFF"/>
            </a:solidFill>
            <a:ln w="9525" algn="ctr">
              <a:noFill/>
              <a:round/>
              <a:headEnd/>
              <a:tailEnd/>
            </a:ln>
          </p:spPr>
          <p:txBody>
            <a:bodyPr wrap="none" anchor="ctr"/>
            <a:lstStyle/>
            <a:p>
              <a:endParaRPr lang="zh-CN" altLang="en-US">
                <a:solidFill>
                  <a:schemeClr val="tx1"/>
                </a:solidFill>
                <a:latin typeface="微软雅黑" pitchFamily="34" charset="-122"/>
                <a:ea typeface="微软雅黑" pitchFamily="34" charset="-122"/>
              </a:endParaRPr>
            </a:p>
          </p:txBody>
        </p:sp>
        <p:sp>
          <p:nvSpPr>
            <p:cNvPr id="14" name="Text Box 20"/>
            <p:cNvSpPr txBox="1">
              <a:spLocks noChangeArrowheads="1"/>
            </p:cNvSpPr>
            <p:nvPr/>
          </p:nvSpPr>
          <p:spPr bwMode="gray">
            <a:xfrm>
              <a:off x="1964" y="1312"/>
              <a:ext cx="262" cy="291"/>
            </a:xfrm>
            <a:prstGeom prst="rect">
              <a:avLst/>
            </a:prstGeom>
            <a:noFill/>
            <a:ln w="9525" algn="ctr">
              <a:noFill/>
              <a:miter lim="800000"/>
              <a:headEnd/>
              <a:tailEnd/>
            </a:ln>
          </p:spPr>
          <p:txBody>
            <a:bodyPr wrap="none">
              <a:spAutoFit/>
            </a:bodyPr>
            <a:lstStyle/>
            <a:p>
              <a:pPr algn="ctr" eaLnBrk="0" hangingPunct="0"/>
              <a:r>
                <a:rPr lang="en-US" altLang="zh-CN" sz="2400" b="1">
                  <a:solidFill>
                    <a:schemeClr val="tx1"/>
                  </a:solidFill>
                  <a:latin typeface="微软雅黑" pitchFamily="34" charset="-122"/>
                  <a:ea typeface="微软雅黑" pitchFamily="34" charset="-122"/>
                </a:rPr>
                <a:t>A</a:t>
              </a:r>
            </a:p>
          </p:txBody>
        </p:sp>
        <p:sp>
          <p:nvSpPr>
            <p:cNvPr id="15" name="Oval 21"/>
            <p:cNvSpPr>
              <a:spLocks noChangeArrowheads="1"/>
            </p:cNvSpPr>
            <p:nvPr/>
          </p:nvSpPr>
          <p:spPr bwMode="gray">
            <a:xfrm>
              <a:off x="3430" y="1290"/>
              <a:ext cx="304" cy="289"/>
            </a:xfrm>
            <a:prstGeom prst="ellipse">
              <a:avLst/>
            </a:prstGeom>
            <a:solidFill>
              <a:srgbClr val="FFCC99"/>
            </a:solidFill>
            <a:ln w="9525" algn="ctr">
              <a:noFill/>
              <a:round/>
              <a:headEnd/>
              <a:tailEnd/>
            </a:ln>
          </p:spPr>
          <p:txBody>
            <a:bodyPr wrap="none" anchor="ctr"/>
            <a:lstStyle/>
            <a:p>
              <a:endParaRPr lang="zh-CN" altLang="en-US">
                <a:solidFill>
                  <a:schemeClr val="tx1"/>
                </a:solidFill>
                <a:latin typeface="微软雅黑" pitchFamily="34" charset="-122"/>
                <a:ea typeface="微软雅黑" pitchFamily="34" charset="-122"/>
              </a:endParaRPr>
            </a:p>
          </p:txBody>
        </p:sp>
        <p:sp>
          <p:nvSpPr>
            <p:cNvPr id="16" name="Text Box 22"/>
            <p:cNvSpPr txBox="1">
              <a:spLocks noChangeArrowheads="1"/>
            </p:cNvSpPr>
            <p:nvPr/>
          </p:nvSpPr>
          <p:spPr bwMode="gray">
            <a:xfrm>
              <a:off x="3461" y="1314"/>
              <a:ext cx="249" cy="291"/>
            </a:xfrm>
            <a:prstGeom prst="rect">
              <a:avLst/>
            </a:prstGeom>
            <a:noFill/>
            <a:ln w="9525" algn="ctr">
              <a:noFill/>
              <a:miter lim="800000"/>
              <a:headEnd/>
              <a:tailEnd/>
            </a:ln>
          </p:spPr>
          <p:txBody>
            <a:bodyPr wrap="none">
              <a:spAutoFit/>
            </a:bodyPr>
            <a:lstStyle/>
            <a:p>
              <a:pPr algn="ctr" eaLnBrk="0" hangingPunct="0"/>
              <a:r>
                <a:rPr lang="en-US" altLang="zh-CN" sz="2400" b="1" dirty="0">
                  <a:solidFill>
                    <a:schemeClr val="tx1"/>
                  </a:solidFill>
                  <a:latin typeface="微软雅黑" pitchFamily="34" charset="-122"/>
                  <a:ea typeface="微软雅黑" pitchFamily="34" charset="-122"/>
                </a:rPr>
                <a:t>B</a:t>
              </a:r>
            </a:p>
          </p:txBody>
        </p:sp>
        <p:grpSp>
          <p:nvGrpSpPr>
            <p:cNvPr id="17" name="Group 23"/>
            <p:cNvGrpSpPr>
              <a:grpSpLocks/>
            </p:cNvGrpSpPr>
            <p:nvPr/>
          </p:nvGrpSpPr>
          <p:grpSpPr bwMode="auto">
            <a:xfrm>
              <a:off x="5098" y="2255"/>
              <a:ext cx="556" cy="433"/>
              <a:chOff x="4452" y="2960"/>
              <a:chExt cx="644" cy="532"/>
            </a:xfrm>
          </p:grpSpPr>
          <p:sp>
            <p:nvSpPr>
              <p:cNvPr id="44" name="AutoShape 24"/>
              <p:cNvSpPr>
                <a:spLocks noChangeArrowheads="1"/>
              </p:cNvSpPr>
              <p:nvPr/>
            </p:nvSpPr>
            <p:spPr bwMode="gray">
              <a:xfrm>
                <a:off x="4533" y="3054"/>
                <a:ext cx="563" cy="438"/>
              </a:xfrm>
              <a:prstGeom prst="diamond">
                <a:avLst/>
              </a:prstGeom>
              <a:solidFill>
                <a:srgbClr val="4D4D4D"/>
              </a:solidFill>
              <a:ln w="9525">
                <a:miter lim="800000"/>
                <a:headEnd/>
                <a:tailEnd/>
              </a:ln>
              <a:scene3d>
                <a:camera prst="legacyObliqueBottom"/>
                <a:lightRig rig="legacyFlat2" dir="t"/>
              </a:scene3d>
              <a:sp3d extrusionH="163500" prstMaterial="legacyMatte">
                <a:bevelT w="13500" h="13500" prst="angle"/>
                <a:bevelB w="13500" h="13500" prst="angle"/>
                <a:extrusionClr>
                  <a:srgbClr val="4D4D4D"/>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45" name="AutoShape 25"/>
              <p:cNvSpPr>
                <a:spLocks noChangeArrowheads="1"/>
              </p:cNvSpPr>
              <p:nvPr/>
            </p:nvSpPr>
            <p:spPr bwMode="gray">
              <a:xfrm>
                <a:off x="4505" y="3001"/>
                <a:ext cx="563" cy="439"/>
              </a:xfrm>
              <a:prstGeom prst="diamond">
                <a:avLst/>
              </a:prstGeom>
              <a:solidFill>
                <a:srgbClr val="969696"/>
              </a:solidFill>
              <a:ln w="9525">
                <a:miter lim="800000"/>
                <a:headEnd/>
                <a:tailEnd/>
              </a:ln>
              <a:scene3d>
                <a:camera prst="legacyObliqueBottom"/>
                <a:lightRig rig="legacyFlat2" dir="t"/>
              </a:scene3d>
              <a:sp3d extrusionH="163500" prstMaterial="legacyMatte">
                <a:bevelT w="13500" h="13500" prst="angle"/>
                <a:bevelB w="13500" h="13500" prst="angle"/>
                <a:extrusionClr>
                  <a:srgbClr val="969696"/>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46" name="AutoShape 26"/>
              <p:cNvSpPr>
                <a:spLocks noChangeArrowheads="1"/>
              </p:cNvSpPr>
              <p:nvPr/>
            </p:nvSpPr>
            <p:spPr bwMode="gray">
              <a:xfrm>
                <a:off x="4452" y="2960"/>
                <a:ext cx="563" cy="438"/>
              </a:xfrm>
              <a:prstGeom prst="diamond">
                <a:avLst/>
              </a:prstGeom>
              <a:gradFill rotWithShape="1">
                <a:gsLst>
                  <a:gs pos="0">
                    <a:srgbClr val="B2B2B2"/>
                  </a:gs>
                  <a:gs pos="100000">
                    <a:srgbClr val="B7B7B7"/>
                  </a:gs>
                </a:gsLst>
                <a:lin ang="5400000" scaled="1"/>
              </a:gradFill>
              <a:ln w="9525">
                <a:miter lim="800000"/>
                <a:headEnd/>
                <a:tailEnd/>
              </a:ln>
              <a:scene3d>
                <a:camera prst="legacyObliqueBottom"/>
                <a:lightRig rig="legacyFlat2" dir="t"/>
              </a:scene3d>
              <a:sp3d extrusionH="163500" prstMaterial="legacyMatte">
                <a:bevelT w="13500" h="13500" prst="angle"/>
                <a:bevelB w="13500" h="13500" prst="angle"/>
                <a:extrusionClr>
                  <a:srgbClr val="B2B2B2"/>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grpSp>
        <p:grpSp>
          <p:nvGrpSpPr>
            <p:cNvPr id="18" name="Group 27"/>
            <p:cNvGrpSpPr>
              <a:grpSpLocks/>
            </p:cNvGrpSpPr>
            <p:nvPr/>
          </p:nvGrpSpPr>
          <p:grpSpPr bwMode="auto">
            <a:xfrm>
              <a:off x="2770" y="2361"/>
              <a:ext cx="1503" cy="1316"/>
              <a:chOff x="2916" y="2200"/>
              <a:chExt cx="1743" cy="1605"/>
            </a:xfrm>
          </p:grpSpPr>
          <p:sp>
            <p:nvSpPr>
              <p:cNvPr id="41" name="AutoShape 28"/>
              <p:cNvSpPr>
                <a:spLocks noChangeArrowheads="1"/>
              </p:cNvSpPr>
              <p:nvPr/>
            </p:nvSpPr>
            <p:spPr bwMode="gray">
              <a:xfrm>
                <a:off x="2916" y="2458"/>
                <a:ext cx="1731" cy="1347"/>
              </a:xfrm>
              <a:prstGeom prst="diamond">
                <a:avLst/>
              </a:prstGeom>
              <a:solidFill>
                <a:srgbClr val="CCFFFF"/>
              </a:solidFill>
              <a:ln w="9525">
                <a:miter lim="800000"/>
                <a:headEnd/>
                <a:tailEnd/>
              </a:ln>
              <a:scene3d>
                <a:camera prst="legacyObliqueBottom"/>
                <a:lightRig rig="legacyFlat2" dir="t"/>
              </a:scene3d>
              <a:sp3d extrusionH="227000" prstMaterial="legacyMatte">
                <a:bevelT w="13500" h="13500" prst="angle"/>
                <a:bevelB w="13500" h="13500" prst="angle"/>
                <a:extrusionClr>
                  <a:srgbClr val="CCFFFF"/>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42" name="AutoShape 29"/>
              <p:cNvSpPr>
                <a:spLocks noChangeArrowheads="1"/>
              </p:cNvSpPr>
              <p:nvPr/>
            </p:nvSpPr>
            <p:spPr bwMode="gray">
              <a:xfrm>
                <a:off x="2917" y="2328"/>
                <a:ext cx="1731" cy="1347"/>
              </a:xfrm>
              <a:prstGeom prst="diamond">
                <a:avLst/>
              </a:prstGeom>
              <a:solidFill>
                <a:srgbClr val="33CCFF"/>
              </a:solidFill>
              <a:ln w="9525">
                <a:miter lim="800000"/>
                <a:headEnd/>
                <a:tailEnd/>
              </a:ln>
              <a:scene3d>
                <a:camera prst="legacyObliqueBottom"/>
                <a:lightRig rig="legacyFlat2" dir="t"/>
              </a:scene3d>
              <a:sp3d extrusionH="227000" prstMaterial="legacyMatte">
                <a:bevelT w="13500" h="13500" prst="angle"/>
                <a:bevelB w="13500" h="13500" prst="angle"/>
                <a:extrusionClr>
                  <a:srgbClr val="33CCFF"/>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43" name="AutoShape 30"/>
              <p:cNvSpPr>
                <a:spLocks noChangeArrowheads="1"/>
              </p:cNvSpPr>
              <p:nvPr/>
            </p:nvSpPr>
            <p:spPr bwMode="gray">
              <a:xfrm>
                <a:off x="2928" y="2200"/>
                <a:ext cx="1731" cy="1347"/>
              </a:xfrm>
              <a:prstGeom prst="diamond">
                <a:avLst/>
              </a:prstGeom>
              <a:gradFill rotWithShape="1">
                <a:gsLst>
                  <a:gs pos="0">
                    <a:srgbClr val="006587"/>
                  </a:gs>
                  <a:gs pos="100000">
                    <a:srgbClr val="0099CC"/>
                  </a:gs>
                </a:gsLst>
                <a:lin ang="5400000" scaled="1"/>
              </a:gradFill>
              <a:ln w="9525">
                <a:miter lim="800000"/>
                <a:headEnd/>
                <a:tailEnd/>
              </a:ln>
              <a:scene3d>
                <a:camera prst="legacyObliqueBottom"/>
                <a:lightRig rig="legacyFlat2" dir="t"/>
              </a:scene3d>
              <a:sp3d extrusionH="227000" prstMaterial="legacyMatte">
                <a:bevelT w="13500" h="13500" prst="angle"/>
                <a:bevelB w="13500" h="13500" prst="angle"/>
                <a:extrusionClr>
                  <a:srgbClr val="0099CC"/>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grpSp>
        <p:sp>
          <p:nvSpPr>
            <p:cNvPr id="19" name="Rectangle 31"/>
            <p:cNvSpPr>
              <a:spLocks noChangeArrowheads="1"/>
            </p:cNvSpPr>
            <p:nvPr/>
          </p:nvSpPr>
          <p:spPr bwMode="gray">
            <a:xfrm>
              <a:off x="3085" y="2892"/>
              <a:ext cx="907" cy="213"/>
            </a:xfrm>
            <a:prstGeom prst="rect">
              <a:avLst/>
            </a:prstGeom>
            <a:noFill/>
            <a:ln w="9525" algn="ctr">
              <a:noFill/>
              <a:miter lim="800000"/>
              <a:headEnd/>
              <a:tailEnd/>
            </a:ln>
          </p:spPr>
          <p:txBody>
            <a:bodyPr wrap="square">
              <a:spAutoFit/>
            </a:bodyPr>
            <a:lstStyle/>
            <a:p>
              <a:pPr algn="ctr" eaLnBrk="0" hangingPunct="0"/>
              <a:r>
                <a:rPr lang="zh-CN" altLang="en-US" sz="1600" b="1" dirty="0" smtClean="0">
                  <a:solidFill>
                    <a:schemeClr val="tx1"/>
                  </a:solidFill>
                  <a:latin typeface="微软雅黑" pitchFamily="34" charset="-122"/>
                  <a:ea typeface="微软雅黑" pitchFamily="34" charset="-122"/>
                </a:rPr>
                <a:t>手术置管监测</a:t>
              </a:r>
              <a:endParaRPr lang="en-US" altLang="zh-CN" sz="1600" b="1" dirty="0" smtClean="0">
                <a:solidFill>
                  <a:schemeClr val="tx1"/>
                </a:solidFill>
                <a:latin typeface="微软雅黑" pitchFamily="34" charset="-122"/>
                <a:ea typeface="微软雅黑" pitchFamily="34" charset="-122"/>
              </a:endParaRPr>
            </a:p>
          </p:txBody>
        </p:sp>
        <p:sp>
          <p:nvSpPr>
            <p:cNvPr id="20" name="Oval 32"/>
            <p:cNvSpPr>
              <a:spLocks noChangeArrowheads="1"/>
            </p:cNvSpPr>
            <p:nvPr/>
          </p:nvSpPr>
          <p:spPr bwMode="gray">
            <a:xfrm>
              <a:off x="3422" y="2585"/>
              <a:ext cx="303" cy="289"/>
            </a:xfrm>
            <a:prstGeom prst="ellipse">
              <a:avLst/>
            </a:prstGeom>
            <a:solidFill>
              <a:srgbClr val="CCFFFF">
                <a:alpha val="79999"/>
              </a:srgbClr>
            </a:solidFill>
            <a:ln w="9525" algn="ctr">
              <a:noFill/>
              <a:round/>
              <a:headEnd/>
              <a:tailEnd/>
            </a:ln>
          </p:spPr>
          <p:txBody>
            <a:bodyPr wrap="none" anchor="ctr"/>
            <a:lstStyle/>
            <a:p>
              <a:endParaRPr lang="zh-CN" altLang="en-US">
                <a:solidFill>
                  <a:schemeClr val="tx1"/>
                </a:solidFill>
                <a:latin typeface="微软雅黑" pitchFamily="34" charset="-122"/>
                <a:ea typeface="微软雅黑" pitchFamily="34" charset="-122"/>
              </a:endParaRPr>
            </a:p>
          </p:txBody>
        </p:sp>
        <p:sp>
          <p:nvSpPr>
            <p:cNvPr id="21" name="Text Box 33"/>
            <p:cNvSpPr txBox="1">
              <a:spLocks noChangeArrowheads="1"/>
            </p:cNvSpPr>
            <p:nvPr/>
          </p:nvSpPr>
          <p:spPr bwMode="gray">
            <a:xfrm>
              <a:off x="3469" y="2610"/>
              <a:ext cx="227" cy="291"/>
            </a:xfrm>
            <a:prstGeom prst="rect">
              <a:avLst/>
            </a:prstGeom>
            <a:noFill/>
            <a:ln w="9525" algn="ctr">
              <a:noFill/>
              <a:miter lim="800000"/>
              <a:headEnd/>
              <a:tailEnd/>
            </a:ln>
          </p:spPr>
          <p:txBody>
            <a:bodyPr wrap="none">
              <a:spAutoFit/>
            </a:bodyPr>
            <a:lstStyle/>
            <a:p>
              <a:pPr algn="ctr" eaLnBrk="0" hangingPunct="0"/>
              <a:r>
                <a:rPr lang="en-US" altLang="zh-CN" sz="2400" b="1" dirty="0" smtClean="0">
                  <a:solidFill>
                    <a:schemeClr val="tx1"/>
                  </a:solidFill>
                  <a:latin typeface="微软雅黑" pitchFamily="34" charset="-122"/>
                  <a:ea typeface="微软雅黑" pitchFamily="34" charset="-122"/>
                </a:rPr>
                <a:t>E</a:t>
              </a:r>
              <a:endParaRPr lang="en-US" altLang="zh-CN" sz="2400" b="1" dirty="0">
                <a:solidFill>
                  <a:schemeClr val="tx1"/>
                </a:solidFill>
                <a:latin typeface="微软雅黑" pitchFamily="34" charset="-122"/>
                <a:ea typeface="微软雅黑" pitchFamily="34" charset="-122"/>
              </a:endParaRPr>
            </a:p>
          </p:txBody>
        </p:sp>
        <p:grpSp>
          <p:nvGrpSpPr>
            <p:cNvPr id="22" name="Group 34"/>
            <p:cNvGrpSpPr>
              <a:grpSpLocks/>
            </p:cNvGrpSpPr>
            <p:nvPr/>
          </p:nvGrpSpPr>
          <p:grpSpPr bwMode="auto">
            <a:xfrm>
              <a:off x="1548" y="2211"/>
              <a:ext cx="486" cy="434"/>
              <a:chOff x="2644" y="2841"/>
              <a:chExt cx="563" cy="529"/>
            </a:xfrm>
          </p:grpSpPr>
          <p:sp>
            <p:nvSpPr>
              <p:cNvPr id="38" name="AutoShape 35"/>
              <p:cNvSpPr>
                <a:spLocks noChangeArrowheads="1"/>
              </p:cNvSpPr>
              <p:nvPr/>
            </p:nvSpPr>
            <p:spPr bwMode="gray">
              <a:xfrm>
                <a:off x="2644" y="2932"/>
                <a:ext cx="563" cy="438"/>
              </a:xfrm>
              <a:prstGeom prst="diamond">
                <a:avLst/>
              </a:prstGeom>
              <a:solidFill>
                <a:srgbClr val="4D4D4D"/>
              </a:solidFill>
              <a:ln w="9525">
                <a:miter lim="800000"/>
                <a:headEnd/>
                <a:tailEnd/>
              </a:ln>
              <a:scene3d>
                <a:camera prst="legacyObliqueBottom"/>
                <a:lightRig rig="legacyFlat2" dir="t"/>
              </a:scene3d>
              <a:sp3d extrusionH="163500" prstMaterial="legacyMatte">
                <a:bevelT w="13500" h="13500" prst="angle"/>
                <a:bevelB w="13500" h="13500" prst="angle"/>
                <a:extrusionClr>
                  <a:srgbClr val="4D4D4D"/>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39" name="AutoShape 36"/>
              <p:cNvSpPr>
                <a:spLocks noChangeArrowheads="1"/>
              </p:cNvSpPr>
              <p:nvPr/>
            </p:nvSpPr>
            <p:spPr bwMode="gray">
              <a:xfrm>
                <a:off x="2644" y="2888"/>
                <a:ext cx="563" cy="439"/>
              </a:xfrm>
              <a:prstGeom prst="diamond">
                <a:avLst/>
              </a:prstGeom>
              <a:solidFill>
                <a:srgbClr val="969696"/>
              </a:solidFill>
              <a:ln w="9525">
                <a:miter lim="800000"/>
                <a:headEnd/>
                <a:tailEnd/>
              </a:ln>
              <a:scene3d>
                <a:camera prst="legacyObliqueBottom"/>
                <a:lightRig rig="legacyFlat2" dir="t"/>
              </a:scene3d>
              <a:sp3d extrusionH="163500" prstMaterial="legacyMatte">
                <a:bevelT w="13500" h="13500" prst="angle"/>
                <a:bevelB w="13500" h="13500" prst="angle"/>
                <a:extrusionClr>
                  <a:srgbClr val="969696"/>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40" name="AutoShape 37"/>
              <p:cNvSpPr>
                <a:spLocks noChangeArrowheads="1"/>
              </p:cNvSpPr>
              <p:nvPr/>
            </p:nvSpPr>
            <p:spPr bwMode="gray">
              <a:xfrm>
                <a:off x="2644" y="2841"/>
                <a:ext cx="563" cy="438"/>
              </a:xfrm>
              <a:prstGeom prst="diamond">
                <a:avLst/>
              </a:prstGeom>
              <a:gradFill rotWithShape="1">
                <a:gsLst>
                  <a:gs pos="0">
                    <a:srgbClr val="B2B2B2"/>
                  </a:gs>
                  <a:gs pos="100000">
                    <a:srgbClr val="ABABAB"/>
                  </a:gs>
                </a:gsLst>
                <a:lin ang="5400000" scaled="1"/>
              </a:gradFill>
              <a:ln w="9525">
                <a:miter lim="800000"/>
                <a:headEnd/>
                <a:tailEnd/>
              </a:ln>
              <a:scene3d>
                <a:camera prst="legacyObliqueBottom"/>
                <a:lightRig rig="legacyFlat2" dir="t"/>
              </a:scene3d>
              <a:sp3d extrusionH="163500" prstMaterial="legacyMatte">
                <a:bevelT w="13500" h="13500" prst="angle"/>
                <a:bevelB w="13500" h="13500" prst="angle"/>
                <a:extrusionClr>
                  <a:srgbClr val="B2B2B2"/>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grpSp>
        <p:grpSp>
          <p:nvGrpSpPr>
            <p:cNvPr id="23" name="Group 38"/>
            <p:cNvGrpSpPr>
              <a:grpSpLocks/>
            </p:cNvGrpSpPr>
            <p:nvPr/>
          </p:nvGrpSpPr>
          <p:grpSpPr bwMode="auto">
            <a:xfrm>
              <a:off x="1280" y="2358"/>
              <a:ext cx="1503" cy="1311"/>
              <a:chOff x="1185" y="2205"/>
              <a:chExt cx="1743" cy="1600"/>
            </a:xfrm>
          </p:grpSpPr>
          <p:sp>
            <p:nvSpPr>
              <p:cNvPr id="35" name="AutoShape 39"/>
              <p:cNvSpPr>
                <a:spLocks noChangeArrowheads="1"/>
              </p:cNvSpPr>
              <p:nvPr/>
            </p:nvSpPr>
            <p:spPr bwMode="gray">
              <a:xfrm>
                <a:off x="1185" y="2458"/>
                <a:ext cx="1731" cy="1347"/>
              </a:xfrm>
              <a:prstGeom prst="diamond">
                <a:avLst/>
              </a:prstGeom>
              <a:solidFill>
                <a:srgbClr val="CCFFCC"/>
              </a:solidFill>
              <a:ln w="9525">
                <a:miter lim="800000"/>
                <a:headEnd/>
                <a:tailEnd/>
              </a:ln>
              <a:scene3d>
                <a:camera prst="legacyObliqueBottom"/>
                <a:lightRig rig="legacyFlat2" dir="t"/>
              </a:scene3d>
              <a:sp3d extrusionH="227000" prstMaterial="legacyMatte">
                <a:bevelT w="13500" h="13500" prst="angle"/>
                <a:bevelB w="13500" h="13500" prst="angle"/>
                <a:extrusionClr>
                  <a:srgbClr val="CCFFCC"/>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36" name="AutoShape 40"/>
              <p:cNvSpPr>
                <a:spLocks noChangeArrowheads="1"/>
              </p:cNvSpPr>
              <p:nvPr/>
            </p:nvSpPr>
            <p:spPr bwMode="gray">
              <a:xfrm>
                <a:off x="1186" y="2327"/>
                <a:ext cx="1731" cy="1347"/>
              </a:xfrm>
              <a:prstGeom prst="diamond">
                <a:avLst/>
              </a:prstGeom>
              <a:solidFill>
                <a:srgbClr val="66FF66"/>
              </a:solidFill>
              <a:ln w="9525">
                <a:miter lim="800000"/>
                <a:headEnd/>
                <a:tailEnd/>
              </a:ln>
              <a:scene3d>
                <a:camera prst="legacyObliqueBottom"/>
                <a:lightRig rig="legacyFlat2" dir="t"/>
              </a:scene3d>
              <a:sp3d extrusionH="227000" prstMaterial="legacyMatte">
                <a:bevelT w="13500" h="13500" prst="angle"/>
                <a:bevelB w="13500" h="13500" prst="angle"/>
                <a:extrusionClr>
                  <a:srgbClr val="66FF66"/>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37" name="AutoShape 41"/>
              <p:cNvSpPr>
                <a:spLocks noChangeArrowheads="1"/>
              </p:cNvSpPr>
              <p:nvPr/>
            </p:nvSpPr>
            <p:spPr bwMode="gray">
              <a:xfrm>
                <a:off x="1197" y="2205"/>
                <a:ext cx="1731" cy="1347"/>
              </a:xfrm>
              <a:prstGeom prst="diamond">
                <a:avLst/>
              </a:prstGeom>
              <a:gradFill rotWithShape="1">
                <a:gsLst>
                  <a:gs pos="0">
                    <a:srgbClr val="009B4E"/>
                  </a:gs>
                  <a:gs pos="100000">
                    <a:srgbClr val="00CC66"/>
                  </a:gs>
                </a:gsLst>
                <a:lin ang="5400000" scaled="1"/>
              </a:gradFill>
              <a:ln w="9525">
                <a:miter lim="800000"/>
                <a:headEnd/>
                <a:tailEnd/>
              </a:ln>
              <a:scene3d>
                <a:camera prst="legacyObliqueBottom"/>
                <a:lightRig rig="legacyFlat2" dir="t"/>
              </a:scene3d>
              <a:sp3d extrusionH="227000" prstMaterial="legacyMatte">
                <a:bevelT w="13500" h="13500" prst="angle"/>
                <a:bevelB w="13500" h="13500" prst="angle"/>
                <a:extrusionClr>
                  <a:srgbClr val="00CC66"/>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grpSp>
        <p:sp>
          <p:nvSpPr>
            <p:cNvPr id="24" name="Rectangle 42"/>
            <p:cNvSpPr>
              <a:spLocks noChangeArrowheads="1"/>
            </p:cNvSpPr>
            <p:nvPr/>
          </p:nvSpPr>
          <p:spPr bwMode="gray">
            <a:xfrm>
              <a:off x="1418" y="2893"/>
              <a:ext cx="1195" cy="213"/>
            </a:xfrm>
            <a:prstGeom prst="rect">
              <a:avLst/>
            </a:prstGeom>
            <a:noFill/>
            <a:ln w="9525" algn="ctr">
              <a:noFill/>
              <a:miter lim="800000"/>
              <a:headEnd/>
              <a:tailEnd/>
            </a:ln>
          </p:spPr>
          <p:txBody>
            <a:bodyPr wrap="square">
              <a:spAutoFit/>
            </a:bodyPr>
            <a:lstStyle/>
            <a:p>
              <a:pPr algn="ctr" eaLnBrk="0" hangingPunct="0"/>
              <a:r>
                <a:rPr lang="zh-CN" altLang="en-US" sz="1600" b="1" dirty="0" smtClean="0">
                  <a:solidFill>
                    <a:schemeClr val="tx1"/>
                  </a:solidFill>
                  <a:latin typeface="微软雅黑" pitchFamily="34" charset="-122"/>
                  <a:ea typeface="微软雅黑" pitchFamily="34" charset="-122"/>
                </a:rPr>
                <a:t>传染病监测</a:t>
              </a:r>
              <a:endParaRPr lang="en-US" altLang="zh-CN" sz="1600" b="1" dirty="0">
                <a:solidFill>
                  <a:schemeClr val="tx1"/>
                </a:solidFill>
                <a:latin typeface="微软雅黑" pitchFamily="34" charset="-122"/>
                <a:ea typeface="微软雅黑" pitchFamily="34" charset="-122"/>
              </a:endParaRPr>
            </a:p>
          </p:txBody>
        </p:sp>
        <p:sp>
          <p:nvSpPr>
            <p:cNvPr id="25" name="Oval 43"/>
            <p:cNvSpPr>
              <a:spLocks noChangeArrowheads="1"/>
            </p:cNvSpPr>
            <p:nvPr/>
          </p:nvSpPr>
          <p:spPr bwMode="gray">
            <a:xfrm>
              <a:off x="1942" y="2585"/>
              <a:ext cx="303" cy="289"/>
            </a:xfrm>
            <a:prstGeom prst="ellipse">
              <a:avLst/>
            </a:prstGeom>
            <a:solidFill>
              <a:srgbClr val="CCFFCC">
                <a:alpha val="70195"/>
              </a:srgbClr>
            </a:solidFill>
            <a:ln w="9525" algn="ctr">
              <a:noFill/>
              <a:round/>
              <a:headEnd/>
              <a:tailEnd/>
            </a:ln>
          </p:spPr>
          <p:txBody>
            <a:bodyPr wrap="none" anchor="ctr"/>
            <a:lstStyle/>
            <a:p>
              <a:endParaRPr lang="zh-CN" altLang="en-US">
                <a:solidFill>
                  <a:schemeClr val="tx1"/>
                </a:solidFill>
                <a:latin typeface="微软雅黑" pitchFamily="34" charset="-122"/>
                <a:ea typeface="微软雅黑" pitchFamily="34" charset="-122"/>
              </a:endParaRPr>
            </a:p>
          </p:txBody>
        </p:sp>
        <p:sp>
          <p:nvSpPr>
            <p:cNvPr id="26" name="Text Box 44"/>
            <p:cNvSpPr txBox="1">
              <a:spLocks noChangeArrowheads="1"/>
            </p:cNvSpPr>
            <p:nvPr/>
          </p:nvSpPr>
          <p:spPr bwMode="gray">
            <a:xfrm>
              <a:off x="1963" y="2612"/>
              <a:ext cx="270" cy="291"/>
            </a:xfrm>
            <a:prstGeom prst="rect">
              <a:avLst/>
            </a:prstGeom>
            <a:noFill/>
            <a:ln w="9525" algn="ctr">
              <a:noFill/>
              <a:miter lim="800000"/>
              <a:headEnd/>
              <a:tailEnd/>
            </a:ln>
          </p:spPr>
          <p:txBody>
            <a:bodyPr wrap="none">
              <a:spAutoFit/>
            </a:bodyPr>
            <a:lstStyle/>
            <a:p>
              <a:pPr algn="ctr" eaLnBrk="0" hangingPunct="0"/>
              <a:r>
                <a:rPr lang="en-US" altLang="zh-CN" sz="2400" b="1" dirty="0" smtClean="0">
                  <a:solidFill>
                    <a:schemeClr val="tx1"/>
                  </a:solidFill>
                  <a:latin typeface="微软雅黑" pitchFamily="34" charset="-122"/>
                  <a:ea typeface="微软雅黑" pitchFamily="34" charset="-122"/>
                </a:rPr>
                <a:t>D</a:t>
              </a:r>
              <a:endParaRPr lang="en-US" altLang="zh-CN" sz="2400" b="1" dirty="0">
                <a:solidFill>
                  <a:schemeClr val="tx1"/>
                </a:solidFill>
                <a:latin typeface="微软雅黑" pitchFamily="34" charset="-122"/>
                <a:ea typeface="微软雅黑" pitchFamily="34" charset="-122"/>
              </a:endParaRPr>
            </a:p>
          </p:txBody>
        </p:sp>
        <p:grpSp>
          <p:nvGrpSpPr>
            <p:cNvPr id="27" name="Group 45"/>
            <p:cNvGrpSpPr>
              <a:grpSpLocks/>
            </p:cNvGrpSpPr>
            <p:nvPr/>
          </p:nvGrpSpPr>
          <p:grpSpPr bwMode="auto">
            <a:xfrm>
              <a:off x="2514" y="3057"/>
              <a:ext cx="486" cy="434"/>
              <a:chOff x="2644" y="2841"/>
              <a:chExt cx="563" cy="529"/>
            </a:xfrm>
          </p:grpSpPr>
          <p:sp>
            <p:nvSpPr>
              <p:cNvPr id="32" name="AutoShape 46"/>
              <p:cNvSpPr>
                <a:spLocks noChangeArrowheads="1"/>
              </p:cNvSpPr>
              <p:nvPr/>
            </p:nvSpPr>
            <p:spPr bwMode="gray">
              <a:xfrm>
                <a:off x="2644" y="2932"/>
                <a:ext cx="563" cy="438"/>
              </a:xfrm>
              <a:prstGeom prst="diamond">
                <a:avLst/>
              </a:prstGeom>
              <a:solidFill>
                <a:srgbClr val="4D4D4D"/>
              </a:solidFill>
              <a:ln w="9525">
                <a:miter lim="800000"/>
                <a:headEnd/>
                <a:tailEnd/>
              </a:ln>
              <a:scene3d>
                <a:camera prst="legacyObliqueBottom"/>
                <a:lightRig rig="legacyFlat2" dir="t"/>
              </a:scene3d>
              <a:sp3d extrusionH="163500" prstMaterial="legacyMatte">
                <a:bevelT w="13500" h="13500" prst="angle"/>
                <a:bevelB w="13500" h="13500" prst="angle"/>
                <a:extrusionClr>
                  <a:srgbClr val="4D4D4D"/>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33" name="AutoShape 47"/>
              <p:cNvSpPr>
                <a:spLocks noChangeArrowheads="1"/>
              </p:cNvSpPr>
              <p:nvPr/>
            </p:nvSpPr>
            <p:spPr bwMode="gray">
              <a:xfrm>
                <a:off x="2644" y="2888"/>
                <a:ext cx="563" cy="439"/>
              </a:xfrm>
              <a:prstGeom prst="diamond">
                <a:avLst/>
              </a:prstGeom>
              <a:solidFill>
                <a:srgbClr val="969696"/>
              </a:solidFill>
              <a:ln w="9525">
                <a:miter lim="800000"/>
                <a:headEnd/>
                <a:tailEnd/>
              </a:ln>
              <a:scene3d>
                <a:camera prst="legacyObliqueBottom"/>
                <a:lightRig rig="legacyFlat2" dir="t"/>
              </a:scene3d>
              <a:sp3d extrusionH="163500" prstMaterial="legacyMatte">
                <a:bevelT w="13500" h="13500" prst="angle"/>
                <a:bevelB w="13500" h="13500" prst="angle"/>
                <a:extrusionClr>
                  <a:srgbClr val="969696"/>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34" name="AutoShape 48"/>
              <p:cNvSpPr>
                <a:spLocks noChangeArrowheads="1"/>
              </p:cNvSpPr>
              <p:nvPr/>
            </p:nvSpPr>
            <p:spPr bwMode="gray">
              <a:xfrm>
                <a:off x="2644" y="2841"/>
                <a:ext cx="563" cy="438"/>
              </a:xfrm>
              <a:prstGeom prst="diamond">
                <a:avLst/>
              </a:prstGeom>
              <a:gradFill rotWithShape="1">
                <a:gsLst>
                  <a:gs pos="0">
                    <a:srgbClr val="B2B2B2"/>
                  </a:gs>
                  <a:gs pos="100000">
                    <a:srgbClr val="ABABAB"/>
                  </a:gs>
                </a:gsLst>
                <a:lin ang="5400000" scaled="1"/>
              </a:gradFill>
              <a:ln w="9525">
                <a:miter lim="800000"/>
                <a:headEnd/>
                <a:tailEnd/>
              </a:ln>
              <a:scene3d>
                <a:camera prst="legacyObliqueBottom"/>
                <a:lightRig rig="legacyFlat2" dir="t"/>
              </a:scene3d>
              <a:sp3d extrusionH="163500" prstMaterial="legacyMatte">
                <a:bevelT w="13500" h="13500" prst="angle"/>
                <a:bevelB w="13500" h="13500" prst="angle"/>
                <a:extrusionClr>
                  <a:srgbClr val="B2B2B2"/>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grpSp>
        <p:sp>
          <p:nvSpPr>
            <p:cNvPr id="28" name="Text Box 49"/>
            <p:cNvSpPr txBox="1">
              <a:spLocks noChangeArrowheads="1"/>
            </p:cNvSpPr>
            <p:nvPr/>
          </p:nvSpPr>
          <p:spPr bwMode="gray">
            <a:xfrm>
              <a:off x="3686" y="1798"/>
              <a:ext cx="1277" cy="1008"/>
            </a:xfrm>
            <a:prstGeom prst="rect">
              <a:avLst/>
            </a:prstGeom>
            <a:noFill/>
            <a:ln w="9525" algn="ctr">
              <a:noFill/>
              <a:miter lim="800000"/>
              <a:headEnd/>
              <a:tailEnd/>
            </a:ln>
          </p:spPr>
          <p:txBody>
            <a:bodyPr>
              <a:spAutoFit/>
            </a:bodyPr>
            <a:lstStyle/>
            <a:p>
              <a:r>
                <a:rPr lang="zh-CN" altLang="en-US" sz="1400" b="1" dirty="0">
                  <a:solidFill>
                    <a:schemeClr val="tx1"/>
                  </a:solidFill>
                  <a:latin typeface="微软雅黑" pitchFamily="34" charset="-122"/>
                  <a:ea typeface="微软雅黑" pitchFamily="34" charset="-122"/>
                </a:rPr>
                <a:t>规则</a:t>
              </a:r>
              <a:r>
                <a:rPr lang="zh-CN" altLang="en-US" sz="1400" b="1" dirty="0" smtClean="0">
                  <a:solidFill>
                    <a:schemeClr val="tx1"/>
                  </a:solidFill>
                  <a:latin typeface="微软雅黑" pitchFamily="34" charset="-122"/>
                  <a:ea typeface="微软雅黑" pitchFamily="34" charset="-122"/>
                </a:rPr>
                <a:t>引擎</a:t>
              </a:r>
              <a:endParaRPr lang="en-US" altLang="zh-CN" sz="1400" b="1" dirty="0">
                <a:solidFill>
                  <a:schemeClr val="tx1"/>
                </a:solidFill>
                <a:latin typeface="微软雅黑" pitchFamily="34" charset="-122"/>
                <a:ea typeface="微软雅黑" pitchFamily="34" charset="-122"/>
              </a:endParaRP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白细胞</a:t>
              </a:r>
              <a:endParaRPr lang="en-US" altLang="zh-CN" sz="1400" dirty="0">
                <a:solidFill>
                  <a:schemeClr val="tx1"/>
                </a:solidFill>
                <a:latin typeface="微软雅黑" pitchFamily="34" charset="-122"/>
                <a:ea typeface="微软雅黑" pitchFamily="34" charset="-122"/>
              </a:endParaRP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中性粒</a:t>
              </a:r>
              <a:endParaRPr lang="en-US" altLang="zh-CN" sz="1400" dirty="0" smtClean="0">
                <a:solidFill>
                  <a:schemeClr val="tx1"/>
                </a:solidFill>
                <a:latin typeface="微软雅黑" pitchFamily="34" charset="-122"/>
                <a:ea typeface="微软雅黑" pitchFamily="34" charset="-122"/>
              </a:endParaRPr>
            </a:p>
            <a:p>
              <a:pPr marL="342900" indent="-342900">
                <a:buFont typeface="+mj-ea"/>
                <a:buAutoNum type="circleNumDbPlain"/>
              </a:pPr>
              <a:r>
                <a:rPr lang="en-US" altLang="zh-CN" sz="1400" dirty="0" smtClean="0">
                  <a:solidFill>
                    <a:schemeClr val="tx1"/>
                  </a:solidFill>
                  <a:latin typeface="微软雅黑" pitchFamily="34" charset="-122"/>
                  <a:ea typeface="微软雅黑" pitchFamily="34" charset="-122"/>
                </a:rPr>
                <a:t>C</a:t>
              </a:r>
              <a:r>
                <a:rPr lang="zh-CN" altLang="en-US" sz="1400" dirty="0" smtClean="0">
                  <a:solidFill>
                    <a:schemeClr val="tx1"/>
                  </a:solidFill>
                  <a:latin typeface="微软雅黑" pitchFamily="34" charset="-122"/>
                  <a:ea typeface="微软雅黑" pitchFamily="34" charset="-122"/>
                </a:rPr>
                <a:t>反应蛋白</a:t>
              </a:r>
              <a:endParaRPr lang="en-US" altLang="zh-CN" sz="1400" dirty="0" smtClean="0">
                <a:solidFill>
                  <a:schemeClr val="tx1"/>
                </a:solidFill>
                <a:latin typeface="微软雅黑" pitchFamily="34" charset="-122"/>
                <a:ea typeface="微软雅黑" pitchFamily="34" charset="-122"/>
              </a:endParaRP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降钙素原</a:t>
              </a:r>
              <a:endParaRPr lang="en-US" altLang="zh-CN" sz="1400" dirty="0" smtClean="0">
                <a:solidFill>
                  <a:schemeClr val="tx1"/>
                </a:solidFill>
                <a:latin typeface="微软雅黑" pitchFamily="34" charset="-122"/>
                <a:ea typeface="微软雅黑" pitchFamily="34" charset="-122"/>
              </a:endParaRP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尿常规</a:t>
              </a:r>
              <a:endParaRPr lang="en-US" altLang="zh-CN" sz="1400" dirty="0" smtClean="0">
                <a:solidFill>
                  <a:schemeClr val="tx1"/>
                </a:solidFill>
                <a:latin typeface="微软雅黑" pitchFamily="34" charset="-122"/>
                <a:ea typeface="微软雅黑" pitchFamily="34" charset="-122"/>
              </a:endParaRP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便常规</a:t>
              </a:r>
              <a:endParaRPr lang="en-US" altLang="zh-CN" sz="1400" dirty="0">
                <a:solidFill>
                  <a:schemeClr val="tx1"/>
                </a:solidFill>
                <a:latin typeface="微软雅黑" pitchFamily="34" charset="-122"/>
                <a:ea typeface="微软雅黑" pitchFamily="34" charset="-122"/>
              </a:endParaRPr>
            </a:p>
          </p:txBody>
        </p:sp>
        <p:sp>
          <p:nvSpPr>
            <p:cNvPr id="29" name="Text Box 50"/>
            <p:cNvSpPr txBox="1">
              <a:spLocks noChangeArrowheads="1"/>
            </p:cNvSpPr>
            <p:nvPr/>
          </p:nvSpPr>
          <p:spPr bwMode="gray">
            <a:xfrm>
              <a:off x="1031" y="3449"/>
              <a:ext cx="1277" cy="330"/>
            </a:xfrm>
            <a:prstGeom prst="rect">
              <a:avLst/>
            </a:prstGeom>
            <a:noFill/>
            <a:ln w="9525" algn="ctr">
              <a:noFill/>
              <a:miter lim="800000"/>
              <a:headEnd/>
              <a:tailEnd/>
            </a:ln>
          </p:spPr>
          <p:txBody>
            <a:bodyPr>
              <a:spAutoFit/>
            </a:bodyPr>
            <a:lstStyle/>
            <a:p>
              <a:r>
                <a:rPr lang="zh-CN" altLang="en-US" sz="1400" b="1" dirty="0">
                  <a:solidFill>
                    <a:schemeClr val="tx1"/>
                  </a:solidFill>
                  <a:latin typeface="微软雅黑" pitchFamily="34" charset="-122"/>
                  <a:ea typeface="微软雅黑" pitchFamily="34" charset="-122"/>
                </a:rPr>
                <a:t>规则</a:t>
              </a:r>
              <a:r>
                <a:rPr lang="zh-CN" altLang="en-US" sz="1400" b="1" dirty="0" smtClean="0">
                  <a:solidFill>
                    <a:schemeClr val="tx1"/>
                  </a:solidFill>
                  <a:latin typeface="微软雅黑" pitchFamily="34" charset="-122"/>
                  <a:ea typeface="微软雅黑" pitchFamily="34" charset="-122"/>
                </a:rPr>
                <a:t>引擎</a:t>
              </a:r>
              <a:endParaRPr lang="en-US" altLang="zh-CN" sz="1400" b="1" dirty="0">
                <a:solidFill>
                  <a:schemeClr val="tx1"/>
                </a:solidFill>
                <a:latin typeface="微软雅黑" pitchFamily="34" charset="-122"/>
                <a:ea typeface="微软雅黑" pitchFamily="34" charset="-122"/>
              </a:endParaRPr>
            </a:p>
            <a:p>
              <a:r>
                <a:rPr lang="en-US" altLang="zh-CN" sz="1400" dirty="0" smtClean="0">
                  <a:solidFill>
                    <a:schemeClr val="tx1"/>
                  </a:solidFill>
                  <a:latin typeface="微软雅黑" pitchFamily="34" charset="-122"/>
                  <a:ea typeface="微软雅黑" pitchFamily="34" charset="-122"/>
                </a:rPr>
                <a:t>39</a:t>
              </a:r>
              <a:r>
                <a:rPr lang="zh-CN" altLang="en-US" sz="1400" dirty="0" smtClean="0">
                  <a:solidFill>
                    <a:schemeClr val="tx1"/>
                  </a:solidFill>
                  <a:latin typeface="微软雅黑" pitchFamily="34" charset="-122"/>
                  <a:ea typeface="微软雅黑" pitchFamily="34" charset="-122"/>
                </a:rPr>
                <a:t>种法定传染病</a:t>
              </a:r>
              <a:endParaRPr lang="en-US" altLang="zh-CN" sz="1400" dirty="0">
                <a:solidFill>
                  <a:schemeClr val="tx1"/>
                </a:solidFill>
                <a:latin typeface="微软雅黑" pitchFamily="34" charset="-122"/>
                <a:ea typeface="微软雅黑" pitchFamily="34" charset="-122"/>
              </a:endParaRPr>
            </a:p>
          </p:txBody>
        </p:sp>
        <p:sp>
          <p:nvSpPr>
            <p:cNvPr id="30" name="Text Box 51"/>
            <p:cNvSpPr txBox="1">
              <a:spLocks noChangeArrowheads="1"/>
            </p:cNvSpPr>
            <p:nvPr/>
          </p:nvSpPr>
          <p:spPr bwMode="gray">
            <a:xfrm>
              <a:off x="1103" y="1008"/>
              <a:ext cx="705" cy="465"/>
            </a:xfrm>
            <a:prstGeom prst="rect">
              <a:avLst/>
            </a:prstGeom>
            <a:noFill/>
            <a:ln w="9525" algn="ctr">
              <a:noFill/>
              <a:miter lim="800000"/>
              <a:headEnd/>
              <a:tailEnd/>
            </a:ln>
          </p:spPr>
          <p:txBody>
            <a:bodyPr wrap="square">
              <a:spAutoFit/>
            </a:bodyPr>
            <a:lstStyle/>
            <a:p>
              <a:r>
                <a:rPr lang="zh-CN" altLang="en-US" sz="1400" b="1" dirty="0">
                  <a:solidFill>
                    <a:schemeClr val="tx1"/>
                  </a:solidFill>
                  <a:latin typeface="微软雅黑" pitchFamily="34" charset="-122"/>
                  <a:ea typeface="微软雅黑" pitchFamily="34" charset="-122"/>
                </a:rPr>
                <a:t>规则</a:t>
              </a:r>
              <a:r>
                <a:rPr lang="zh-CN" altLang="en-US" sz="1400" b="1" dirty="0" smtClean="0">
                  <a:solidFill>
                    <a:schemeClr val="tx1"/>
                  </a:solidFill>
                  <a:latin typeface="微软雅黑" pitchFamily="34" charset="-122"/>
                  <a:ea typeface="微软雅黑" pitchFamily="34" charset="-122"/>
                </a:rPr>
                <a:t>引擎</a:t>
              </a:r>
              <a:endParaRPr lang="en-US" altLang="zh-CN" sz="1400" b="1" dirty="0">
                <a:solidFill>
                  <a:schemeClr val="tx1"/>
                </a:solidFill>
                <a:latin typeface="微软雅黑" pitchFamily="34" charset="-122"/>
                <a:ea typeface="微软雅黑" pitchFamily="34" charset="-122"/>
              </a:endParaRP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体温</a:t>
              </a:r>
              <a:endParaRPr lang="en-US" altLang="zh-CN" sz="1400" dirty="0">
                <a:solidFill>
                  <a:schemeClr val="tx1"/>
                </a:solidFill>
                <a:latin typeface="微软雅黑" pitchFamily="34" charset="-122"/>
                <a:ea typeface="微软雅黑" pitchFamily="34" charset="-122"/>
              </a:endParaRP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腹泻</a:t>
              </a:r>
              <a:endParaRPr lang="en-US" altLang="zh-CN" sz="1400" dirty="0">
                <a:solidFill>
                  <a:schemeClr val="tx1"/>
                </a:solidFill>
                <a:latin typeface="微软雅黑" pitchFamily="34" charset="-122"/>
                <a:ea typeface="微软雅黑" pitchFamily="34" charset="-122"/>
              </a:endParaRPr>
            </a:p>
          </p:txBody>
        </p:sp>
        <p:sp>
          <p:nvSpPr>
            <p:cNvPr id="31" name="Text Box 52"/>
            <p:cNvSpPr txBox="1">
              <a:spLocks noChangeArrowheads="1"/>
            </p:cNvSpPr>
            <p:nvPr/>
          </p:nvSpPr>
          <p:spPr bwMode="gray">
            <a:xfrm>
              <a:off x="5584" y="1144"/>
              <a:ext cx="759" cy="465"/>
            </a:xfrm>
            <a:prstGeom prst="rect">
              <a:avLst/>
            </a:prstGeom>
            <a:noFill/>
            <a:ln w="9525" algn="ctr">
              <a:noFill/>
              <a:miter lim="800000"/>
              <a:headEnd/>
              <a:tailEnd/>
            </a:ln>
          </p:spPr>
          <p:txBody>
            <a:bodyPr wrap="square">
              <a:spAutoFit/>
            </a:bodyPr>
            <a:lstStyle/>
            <a:p>
              <a:r>
                <a:rPr lang="zh-CN" altLang="en-US" sz="1400" b="1" dirty="0">
                  <a:solidFill>
                    <a:schemeClr val="tx1"/>
                  </a:solidFill>
                  <a:latin typeface="微软雅黑" pitchFamily="34" charset="-122"/>
                  <a:ea typeface="微软雅黑" pitchFamily="34" charset="-122"/>
                </a:rPr>
                <a:t>规则</a:t>
              </a:r>
              <a:r>
                <a:rPr lang="zh-CN" altLang="en-US" sz="1400" b="1" dirty="0" smtClean="0">
                  <a:solidFill>
                    <a:schemeClr val="tx1"/>
                  </a:solidFill>
                  <a:latin typeface="微软雅黑" pitchFamily="34" charset="-122"/>
                  <a:ea typeface="微软雅黑" pitchFamily="34" charset="-122"/>
                </a:rPr>
                <a:t>引擎</a:t>
              </a:r>
              <a:endParaRPr lang="en-US" altLang="zh-CN" sz="1400" b="1" dirty="0">
                <a:solidFill>
                  <a:schemeClr val="tx1"/>
                </a:solidFill>
                <a:latin typeface="微软雅黑" pitchFamily="34" charset="-122"/>
                <a:ea typeface="微软雅黑" pitchFamily="34" charset="-122"/>
              </a:endParaRP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常见菌</a:t>
              </a:r>
              <a:endParaRPr lang="en-US" altLang="zh-CN" sz="1400" dirty="0" smtClean="0">
                <a:solidFill>
                  <a:schemeClr val="tx1"/>
                </a:solidFill>
                <a:latin typeface="微软雅黑" pitchFamily="34" charset="-122"/>
                <a:ea typeface="微软雅黑" pitchFamily="34" charset="-122"/>
              </a:endParaRP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耐药菌</a:t>
              </a:r>
              <a:endParaRPr lang="en-US" altLang="zh-CN" sz="1400" dirty="0">
                <a:solidFill>
                  <a:schemeClr val="tx1"/>
                </a:solidFill>
                <a:latin typeface="微软雅黑" pitchFamily="34" charset="-122"/>
                <a:ea typeface="微软雅黑" pitchFamily="34" charset="-122"/>
              </a:endParaRPr>
            </a:p>
          </p:txBody>
        </p:sp>
      </p:grpSp>
      <p:sp>
        <p:nvSpPr>
          <p:cNvPr id="56" name="AutoShape 12"/>
          <p:cNvSpPr>
            <a:spLocks noChangeArrowheads="1"/>
          </p:cNvSpPr>
          <p:nvPr/>
        </p:nvSpPr>
        <p:spPr bwMode="gray">
          <a:xfrm>
            <a:off x="3734590" y="1403439"/>
            <a:ext cx="3354388" cy="668239"/>
          </a:xfrm>
          <a:prstGeom prst="roundRect">
            <a:avLst>
              <a:gd name="adj" fmla="val 11505"/>
            </a:avLst>
          </a:prstGeom>
          <a:solidFill>
            <a:srgbClr val="4D4D4D">
              <a:alpha val="5098"/>
            </a:srgbClr>
          </a:solidFill>
          <a:ln w="6350" algn="ctr">
            <a:solidFill>
              <a:schemeClr val="tx1"/>
            </a:solidFill>
            <a:prstDash val="sysDot"/>
            <a:round/>
            <a:headEnd/>
            <a:tailEnd/>
          </a:ln>
        </p:spPr>
        <p:txBody>
          <a:bodyPr wrap="none" anchor="ctr"/>
          <a:lstStyle/>
          <a:p>
            <a:endParaRPr lang="zh-CN" altLang="en-US">
              <a:solidFill>
                <a:schemeClr val="tx1"/>
              </a:solidFill>
              <a:latin typeface="微软雅黑" pitchFamily="34" charset="-122"/>
              <a:ea typeface="微软雅黑" pitchFamily="34" charset="-122"/>
            </a:endParaRPr>
          </a:p>
        </p:txBody>
      </p:sp>
      <p:sp>
        <p:nvSpPr>
          <p:cNvPr id="57" name="Text Box 15"/>
          <p:cNvSpPr txBox="1">
            <a:spLocks noChangeArrowheads="1"/>
          </p:cNvSpPr>
          <p:nvPr/>
        </p:nvSpPr>
        <p:spPr bwMode="gray">
          <a:xfrm>
            <a:off x="3942452" y="1415465"/>
            <a:ext cx="3022600" cy="584775"/>
          </a:xfrm>
          <a:prstGeom prst="rect">
            <a:avLst/>
          </a:prstGeom>
          <a:noFill/>
          <a:ln w="9525" algn="ctr">
            <a:noFill/>
            <a:miter lim="800000"/>
            <a:headEnd/>
            <a:tailEnd/>
          </a:ln>
        </p:spPr>
        <p:txBody>
          <a:bodyPr wrap="square">
            <a:spAutoFit/>
          </a:bodyPr>
          <a:lstStyle/>
          <a:p>
            <a:pPr>
              <a:spcBef>
                <a:spcPct val="50000"/>
              </a:spcBef>
            </a:pPr>
            <a:r>
              <a:rPr lang="zh-CN" altLang="en-US" sz="1600" b="1" dirty="0" smtClean="0">
                <a:solidFill>
                  <a:schemeClr val="tx1"/>
                </a:solidFill>
                <a:latin typeface="微软雅黑" pitchFamily="34" charset="-122"/>
                <a:ea typeface="微软雅黑" pitchFamily="34" charset="-122"/>
              </a:rPr>
              <a:t>系统的核心是日常监测</a:t>
            </a:r>
            <a:r>
              <a:rPr lang="zh-CN" altLang="en-US" sz="1600" b="1" dirty="0">
                <a:solidFill>
                  <a:schemeClr val="tx1"/>
                </a:solidFill>
                <a:latin typeface="微软雅黑" pitchFamily="34" charset="-122"/>
                <a:ea typeface="微软雅黑" pitchFamily="34" charset="-122"/>
              </a:rPr>
              <a:t>，</a:t>
            </a:r>
            <a:r>
              <a:rPr lang="zh-CN" altLang="en-US" sz="1600" b="1" dirty="0" smtClean="0">
                <a:solidFill>
                  <a:schemeClr val="tx1"/>
                </a:solidFill>
                <a:latin typeface="微软雅黑" pitchFamily="34" charset="-122"/>
                <a:ea typeface="微软雅黑" pitchFamily="34" charset="-122"/>
              </a:rPr>
              <a:t>包括</a:t>
            </a:r>
            <a:r>
              <a:rPr lang="en-US" altLang="zh-CN" sz="1600" b="1" dirty="0" smtClean="0">
                <a:solidFill>
                  <a:schemeClr val="tx1"/>
                </a:solidFill>
                <a:latin typeface="微软雅黑" pitchFamily="34" charset="-122"/>
                <a:ea typeface="微软雅黑" pitchFamily="34" charset="-122"/>
              </a:rPr>
              <a:t>6</a:t>
            </a:r>
            <a:r>
              <a:rPr lang="zh-CN" altLang="en-US" sz="1600" b="1" dirty="0" smtClean="0">
                <a:solidFill>
                  <a:schemeClr val="tx1"/>
                </a:solidFill>
                <a:latin typeface="微软雅黑" pitchFamily="34" charset="-122"/>
                <a:ea typeface="微软雅黑" pitchFamily="34" charset="-122"/>
              </a:rPr>
              <a:t>大监测平台和</a:t>
            </a:r>
            <a:r>
              <a:rPr lang="en-US" altLang="zh-CN" sz="1600" b="1" dirty="0" smtClean="0">
                <a:solidFill>
                  <a:schemeClr val="tx1"/>
                </a:solidFill>
                <a:latin typeface="微软雅黑" pitchFamily="34" charset="-122"/>
                <a:ea typeface="微软雅黑" pitchFamily="34" charset="-122"/>
              </a:rPr>
              <a:t>16</a:t>
            </a:r>
            <a:r>
              <a:rPr lang="zh-CN" altLang="en-US" sz="1600" b="1" dirty="0" smtClean="0">
                <a:solidFill>
                  <a:schemeClr val="tx1"/>
                </a:solidFill>
                <a:latin typeface="微软雅黑" pitchFamily="34" charset="-122"/>
                <a:ea typeface="微软雅黑" pitchFamily="34" charset="-122"/>
              </a:rPr>
              <a:t>个规则引擎</a:t>
            </a:r>
            <a:endParaRPr lang="en-US" altLang="zh-CN" sz="1600" b="1" dirty="0">
              <a:solidFill>
                <a:schemeClr val="tx1"/>
              </a:solidFill>
              <a:latin typeface="微软雅黑" pitchFamily="34" charset="-122"/>
              <a:ea typeface="微软雅黑" pitchFamily="34" charset="-122"/>
            </a:endParaRPr>
          </a:p>
        </p:txBody>
      </p:sp>
      <p:sp>
        <p:nvSpPr>
          <p:cNvPr id="58" name="AutoShape 23"/>
          <p:cNvSpPr>
            <a:spLocks noChangeArrowheads="1"/>
          </p:cNvSpPr>
          <p:nvPr/>
        </p:nvSpPr>
        <p:spPr bwMode="gray">
          <a:xfrm rot="13500000">
            <a:off x="2776424" y="1561986"/>
            <a:ext cx="298450" cy="298450"/>
          </a:xfrm>
          <a:prstGeom prst="rtTriangle">
            <a:avLst/>
          </a:prstGeom>
          <a:solidFill>
            <a:schemeClr val="accent2"/>
          </a:solidFill>
          <a:ln w="9525" algn="ctr">
            <a:noFill/>
            <a:miter lim="800000"/>
            <a:headEnd/>
            <a:tailEnd/>
          </a:ln>
        </p:spPr>
        <p:txBody>
          <a:bodyPr wrap="none" anchor="ctr"/>
          <a:lstStyle/>
          <a:p>
            <a:endParaRPr lang="zh-CN" altLang="en-US">
              <a:solidFill>
                <a:schemeClr val="tx1"/>
              </a:solidFill>
              <a:latin typeface="微软雅黑" pitchFamily="34" charset="-122"/>
              <a:ea typeface="微软雅黑" pitchFamily="34" charset="-122"/>
            </a:endParaRPr>
          </a:p>
        </p:txBody>
      </p:sp>
      <p:sp>
        <p:nvSpPr>
          <p:cNvPr id="59" name="Rectangle 5"/>
          <p:cNvSpPr>
            <a:spLocks noChangeArrowheads="1"/>
          </p:cNvSpPr>
          <p:nvPr/>
        </p:nvSpPr>
        <p:spPr bwMode="auto">
          <a:xfrm>
            <a:off x="2146559" y="843961"/>
            <a:ext cx="6354789" cy="584775"/>
          </a:xfrm>
          <a:prstGeom prst="rect">
            <a:avLst/>
          </a:prstGeom>
          <a:noFill/>
          <a:ln w="9525" algn="ctr">
            <a:noFill/>
            <a:miter lim="800000"/>
            <a:headEnd/>
            <a:tailEnd/>
          </a:ln>
        </p:spPr>
        <p:txBody>
          <a:bodyPr wrap="square">
            <a:spAutoFit/>
          </a:bodyPr>
          <a:lstStyle/>
          <a:p>
            <a:pPr algn="ctr"/>
            <a:r>
              <a:rPr lang="zh-CN" altLang="en-US" sz="1600" dirty="0">
                <a:solidFill>
                  <a:schemeClr val="tx1"/>
                </a:solidFill>
                <a:latin typeface="微软雅黑" pitchFamily="34" charset="-122"/>
                <a:ea typeface="微软雅黑" pitchFamily="34" charset="-122"/>
                <a:cs typeface="Arial" charset="0"/>
              </a:rPr>
              <a:t>譬如治水，上游疏导，远胜于下游筑堤。</a:t>
            </a:r>
            <a:endParaRPr lang="en-US" altLang="zh-CN" sz="1600" dirty="0">
              <a:solidFill>
                <a:schemeClr val="tx1"/>
              </a:solidFill>
              <a:latin typeface="微软雅黑" pitchFamily="34" charset="-122"/>
              <a:ea typeface="微软雅黑" pitchFamily="34" charset="-122"/>
              <a:cs typeface="Arial" charset="0"/>
            </a:endParaRPr>
          </a:p>
          <a:p>
            <a:pPr algn="ctr"/>
            <a:r>
              <a:rPr lang="zh-CN" altLang="en-US" sz="1600" dirty="0">
                <a:solidFill>
                  <a:schemeClr val="tx1"/>
                </a:solidFill>
                <a:latin typeface="微软雅黑" pitchFamily="34" charset="-122"/>
                <a:ea typeface="微软雅黑" pitchFamily="34" charset="-122"/>
                <a:cs typeface="Arial" charset="0"/>
              </a:rPr>
              <a:t>立足于防，着眼于早，则事半功倍</a:t>
            </a:r>
            <a:r>
              <a:rPr lang="zh-CN" altLang="en-US" sz="1600" dirty="0" smtClean="0">
                <a:solidFill>
                  <a:schemeClr val="tx1"/>
                </a:solidFill>
                <a:latin typeface="微软雅黑" pitchFamily="34" charset="-122"/>
                <a:ea typeface="微软雅黑" pitchFamily="34" charset="-122"/>
                <a:cs typeface="Arial" charset="0"/>
              </a:rPr>
              <a:t>。院</a:t>
            </a:r>
            <a:r>
              <a:rPr lang="zh-CN" altLang="en-US" sz="1600" dirty="0">
                <a:solidFill>
                  <a:schemeClr val="tx1"/>
                </a:solidFill>
                <a:latin typeface="微软雅黑" pitchFamily="34" charset="-122"/>
                <a:ea typeface="微软雅黑" pitchFamily="34" charset="-122"/>
                <a:cs typeface="Arial" charset="0"/>
              </a:rPr>
              <a:t>内感染的防控亦是如此！</a:t>
            </a:r>
            <a:endParaRPr lang="en-US" altLang="zh-CN" sz="1600" dirty="0">
              <a:solidFill>
                <a:schemeClr val="tx1"/>
              </a:solidFill>
              <a:latin typeface="微软雅黑" pitchFamily="34" charset="-122"/>
              <a:ea typeface="微软雅黑" pitchFamily="34" charset="-122"/>
              <a:cs typeface="Arial" charset="0"/>
            </a:endParaRPr>
          </a:p>
        </p:txBody>
      </p:sp>
      <p:sp>
        <p:nvSpPr>
          <p:cNvPr id="60" name="AutoShape 9"/>
          <p:cNvSpPr>
            <a:spLocks noChangeArrowheads="1"/>
          </p:cNvSpPr>
          <p:nvPr/>
        </p:nvSpPr>
        <p:spPr bwMode="gray">
          <a:xfrm>
            <a:off x="5099464" y="2182809"/>
            <a:ext cx="2369586" cy="1752104"/>
          </a:xfrm>
          <a:prstGeom prst="diamond">
            <a:avLst/>
          </a:prstGeom>
          <a:solidFill>
            <a:srgbClr val="FFFFCC"/>
          </a:solidFill>
          <a:ln w="9525">
            <a:miter lim="800000"/>
            <a:headEnd/>
            <a:tailEnd/>
          </a:ln>
          <a:scene3d>
            <a:camera prst="legacyObliqueBottom"/>
            <a:lightRig rig="legacyFlat2" dir="t"/>
          </a:scene3d>
          <a:sp3d extrusionH="227000" prstMaterial="legacyMatte">
            <a:bevelT w="13500" h="13500" prst="angle"/>
            <a:bevelB w="13500" h="13500" prst="angle"/>
            <a:extrusionClr>
              <a:srgbClr val="FFFFCC"/>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61" name="Text Box 22"/>
          <p:cNvSpPr txBox="1">
            <a:spLocks noChangeArrowheads="1"/>
          </p:cNvSpPr>
          <p:nvPr/>
        </p:nvSpPr>
        <p:spPr bwMode="gray">
          <a:xfrm>
            <a:off x="6196426" y="2232187"/>
            <a:ext cx="395288" cy="461963"/>
          </a:xfrm>
          <a:prstGeom prst="rect">
            <a:avLst/>
          </a:prstGeom>
          <a:noFill/>
          <a:ln w="9525" algn="ctr">
            <a:noFill/>
            <a:miter lim="800000"/>
            <a:headEnd/>
            <a:tailEnd/>
          </a:ln>
        </p:spPr>
        <p:txBody>
          <a:bodyPr wrap="none">
            <a:spAutoFit/>
          </a:bodyPr>
          <a:lstStyle/>
          <a:p>
            <a:pPr algn="ctr" eaLnBrk="0" hangingPunct="0"/>
            <a:r>
              <a:rPr lang="en-US" altLang="zh-CN" sz="2400" b="1">
                <a:solidFill>
                  <a:schemeClr val="tx1"/>
                </a:solidFill>
                <a:latin typeface="微软雅黑" pitchFamily="34" charset="-122"/>
                <a:ea typeface="微软雅黑" pitchFamily="34" charset="-122"/>
              </a:rPr>
              <a:t>B</a:t>
            </a:r>
          </a:p>
        </p:txBody>
      </p:sp>
      <p:sp>
        <p:nvSpPr>
          <p:cNvPr id="62" name="AutoShape 10"/>
          <p:cNvSpPr>
            <a:spLocks noChangeArrowheads="1"/>
          </p:cNvSpPr>
          <p:nvPr/>
        </p:nvSpPr>
        <p:spPr bwMode="gray">
          <a:xfrm>
            <a:off x="5129849" y="2086889"/>
            <a:ext cx="2369586" cy="1752104"/>
          </a:xfrm>
          <a:prstGeom prst="diamond">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63" name="AutoShape 11"/>
          <p:cNvSpPr>
            <a:spLocks noChangeArrowheads="1"/>
          </p:cNvSpPr>
          <p:nvPr/>
        </p:nvSpPr>
        <p:spPr bwMode="gray">
          <a:xfrm>
            <a:off x="5129849" y="1918045"/>
            <a:ext cx="2369586" cy="1752104"/>
          </a:xfrm>
          <a:prstGeom prst="diamond">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64" name="Oval 21"/>
          <p:cNvSpPr>
            <a:spLocks noChangeArrowheads="1"/>
          </p:cNvSpPr>
          <p:nvPr/>
        </p:nvSpPr>
        <p:spPr bwMode="gray">
          <a:xfrm>
            <a:off x="6086593" y="2189663"/>
            <a:ext cx="482600" cy="458788"/>
          </a:xfrm>
          <a:prstGeom prst="ellipse">
            <a:avLst/>
          </a:prstGeom>
          <a:solidFill>
            <a:srgbClr val="FFCC99"/>
          </a:solidFill>
          <a:ln w="9525" algn="ctr">
            <a:noFill/>
            <a:round/>
            <a:headEnd/>
            <a:tailEnd/>
          </a:ln>
        </p:spPr>
        <p:txBody>
          <a:bodyPr wrap="none" anchor="ctr"/>
          <a:lstStyle/>
          <a:p>
            <a:endParaRPr lang="zh-CN" altLang="en-US">
              <a:solidFill>
                <a:schemeClr val="tx1"/>
              </a:solidFill>
              <a:latin typeface="微软雅黑" pitchFamily="34" charset="-122"/>
              <a:ea typeface="微软雅黑" pitchFamily="34" charset="-122"/>
            </a:endParaRPr>
          </a:p>
        </p:txBody>
      </p:sp>
      <p:sp>
        <p:nvSpPr>
          <p:cNvPr id="65" name="Rectangle 17"/>
          <p:cNvSpPr>
            <a:spLocks noChangeArrowheads="1"/>
          </p:cNvSpPr>
          <p:nvPr/>
        </p:nvSpPr>
        <p:spPr bwMode="gray">
          <a:xfrm>
            <a:off x="5695685" y="2605588"/>
            <a:ext cx="1210588" cy="338554"/>
          </a:xfrm>
          <a:prstGeom prst="rect">
            <a:avLst/>
          </a:prstGeom>
          <a:noFill/>
          <a:ln w="9525" algn="ctr">
            <a:noFill/>
            <a:miter lim="800000"/>
            <a:headEnd/>
            <a:tailEnd/>
          </a:ln>
        </p:spPr>
        <p:txBody>
          <a:bodyPr wrap="none">
            <a:spAutoFit/>
          </a:bodyPr>
          <a:lstStyle/>
          <a:p>
            <a:pPr algn="ctr" eaLnBrk="0" hangingPunct="0"/>
            <a:r>
              <a:rPr lang="zh-CN" altLang="en-US" sz="1600" b="1" dirty="0">
                <a:solidFill>
                  <a:schemeClr val="tx1"/>
                </a:solidFill>
                <a:latin typeface="微软雅黑" pitchFamily="34" charset="-122"/>
                <a:ea typeface="微软雅黑" pitchFamily="34" charset="-122"/>
              </a:rPr>
              <a:t>微生物监测</a:t>
            </a:r>
            <a:endParaRPr lang="en-US" altLang="zh-CN" sz="1600" b="1" dirty="0">
              <a:solidFill>
                <a:schemeClr val="tx1"/>
              </a:solidFill>
              <a:latin typeface="微软雅黑" pitchFamily="34" charset="-122"/>
              <a:ea typeface="微软雅黑" pitchFamily="34" charset="-122"/>
            </a:endParaRPr>
          </a:p>
        </p:txBody>
      </p:sp>
      <p:sp>
        <p:nvSpPr>
          <p:cNvPr id="66" name="Text Box 22"/>
          <p:cNvSpPr txBox="1">
            <a:spLocks noChangeArrowheads="1"/>
          </p:cNvSpPr>
          <p:nvPr/>
        </p:nvSpPr>
        <p:spPr bwMode="gray">
          <a:xfrm>
            <a:off x="6132704" y="2186488"/>
            <a:ext cx="395288" cy="461963"/>
          </a:xfrm>
          <a:prstGeom prst="rect">
            <a:avLst/>
          </a:prstGeom>
          <a:noFill/>
          <a:ln w="9525" algn="ctr">
            <a:noFill/>
            <a:miter lim="800000"/>
            <a:headEnd/>
            <a:tailEnd/>
          </a:ln>
        </p:spPr>
        <p:txBody>
          <a:bodyPr wrap="none">
            <a:spAutoFit/>
          </a:bodyPr>
          <a:lstStyle/>
          <a:p>
            <a:pPr algn="ctr" eaLnBrk="0" hangingPunct="0"/>
            <a:r>
              <a:rPr lang="en-US" altLang="zh-CN" sz="2400" b="1" dirty="0" smtClean="0">
                <a:solidFill>
                  <a:schemeClr val="tx1"/>
                </a:solidFill>
                <a:latin typeface="微软雅黑" pitchFamily="34" charset="-122"/>
                <a:ea typeface="微软雅黑" pitchFamily="34" charset="-122"/>
              </a:rPr>
              <a:t>C</a:t>
            </a:r>
            <a:endParaRPr lang="en-US" altLang="zh-CN" sz="2400" b="1" dirty="0">
              <a:solidFill>
                <a:schemeClr val="tx1"/>
              </a:solidFill>
              <a:latin typeface="微软雅黑" pitchFamily="34" charset="-122"/>
              <a:ea typeface="微软雅黑" pitchFamily="34" charset="-122"/>
            </a:endParaRPr>
          </a:p>
        </p:txBody>
      </p:sp>
      <p:sp>
        <p:nvSpPr>
          <p:cNvPr id="67" name="AutoShape 9"/>
          <p:cNvSpPr>
            <a:spLocks noChangeArrowheads="1"/>
          </p:cNvSpPr>
          <p:nvPr/>
        </p:nvSpPr>
        <p:spPr bwMode="gray">
          <a:xfrm>
            <a:off x="5099464" y="4175765"/>
            <a:ext cx="2369586" cy="1752104"/>
          </a:xfrm>
          <a:prstGeom prst="diamond">
            <a:avLst/>
          </a:prstGeom>
          <a:solidFill>
            <a:srgbClr val="FFFFCC"/>
          </a:solidFill>
          <a:ln w="9525">
            <a:miter lim="800000"/>
            <a:headEnd/>
            <a:tailEnd/>
          </a:ln>
          <a:scene3d>
            <a:camera prst="legacyObliqueBottom"/>
            <a:lightRig rig="legacyFlat2" dir="t"/>
          </a:scene3d>
          <a:sp3d extrusionH="227000" prstMaterial="legacyMatte">
            <a:bevelT w="13500" h="13500" prst="angle"/>
            <a:bevelB w="13500" h="13500" prst="angle"/>
            <a:extrusionClr>
              <a:srgbClr val="FFFFCC"/>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68" name="AutoShape 10"/>
          <p:cNvSpPr>
            <a:spLocks noChangeArrowheads="1"/>
          </p:cNvSpPr>
          <p:nvPr/>
        </p:nvSpPr>
        <p:spPr bwMode="gray">
          <a:xfrm>
            <a:off x="5129849" y="4079845"/>
            <a:ext cx="2369586" cy="1752104"/>
          </a:xfrm>
          <a:prstGeom prst="diamond">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69" name="AutoShape 11"/>
          <p:cNvSpPr>
            <a:spLocks noChangeArrowheads="1"/>
          </p:cNvSpPr>
          <p:nvPr/>
        </p:nvSpPr>
        <p:spPr bwMode="gray">
          <a:xfrm>
            <a:off x="5129849" y="3911001"/>
            <a:ext cx="2369586" cy="1752104"/>
          </a:xfrm>
          <a:prstGeom prst="diamond">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70" name="AutoShape 24"/>
          <p:cNvSpPr>
            <a:spLocks noChangeArrowheads="1"/>
          </p:cNvSpPr>
          <p:nvPr/>
        </p:nvSpPr>
        <p:spPr bwMode="gray">
          <a:xfrm>
            <a:off x="4796332" y="5279710"/>
            <a:ext cx="771444" cy="568546"/>
          </a:xfrm>
          <a:prstGeom prst="diamond">
            <a:avLst/>
          </a:prstGeom>
          <a:solidFill>
            <a:srgbClr val="4D4D4D"/>
          </a:solidFill>
          <a:ln w="9525">
            <a:miter lim="800000"/>
            <a:headEnd/>
            <a:tailEnd/>
          </a:ln>
          <a:scene3d>
            <a:camera prst="legacyObliqueBottom"/>
            <a:lightRig rig="legacyFlat2" dir="t"/>
          </a:scene3d>
          <a:sp3d extrusionH="163500" prstMaterial="legacyMatte">
            <a:bevelT w="13500" h="13500" prst="angle"/>
            <a:bevelB w="13500" h="13500" prst="angle"/>
            <a:extrusionClr>
              <a:srgbClr val="4D4D4D"/>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71" name="AutoShape 25"/>
          <p:cNvSpPr>
            <a:spLocks noChangeArrowheads="1"/>
          </p:cNvSpPr>
          <p:nvPr/>
        </p:nvSpPr>
        <p:spPr bwMode="gray">
          <a:xfrm>
            <a:off x="4757965" y="5210913"/>
            <a:ext cx="771444" cy="569844"/>
          </a:xfrm>
          <a:prstGeom prst="diamond">
            <a:avLst/>
          </a:prstGeom>
          <a:solidFill>
            <a:srgbClr val="969696"/>
          </a:solidFill>
          <a:ln w="9525">
            <a:miter lim="800000"/>
            <a:headEnd/>
            <a:tailEnd/>
          </a:ln>
          <a:scene3d>
            <a:camera prst="legacyObliqueBottom"/>
            <a:lightRig rig="legacyFlat2" dir="t"/>
          </a:scene3d>
          <a:sp3d extrusionH="163500" prstMaterial="legacyMatte">
            <a:bevelT w="13500" h="13500" prst="angle"/>
            <a:bevelB w="13500" h="13500" prst="angle"/>
            <a:extrusionClr>
              <a:srgbClr val="969696"/>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72" name="AutoShape 26"/>
          <p:cNvSpPr>
            <a:spLocks noChangeArrowheads="1"/>
          </p:cNvSpPr>
          <p:nvPr/>
        </p:nvSpPr>
        <p:spPr bwMode="gray">
          <a:xfrm>
            <a:off x="4686713" y="5157693"/>
            <a:ext cx="771444" cy="568546"/>
          </a:xfrm>
          <a:prstGeom prst="diamond">
            <a:avLst/>
          </a:prstGeom>
          <a:gradFill rotWithShape="1">
            <a:gsLst>
              <a:gs pos="0">
                <a:srgbClr val="B2B2B2"/>
              </a:gs>
              <a:gs pos="100000">
                <a:srgbClr val="B7B7B7"/>
              </a:gs>
            </a:gsLst>
            <a:lin ang="5400000" scaled="1"/>
          </a:gradFill>
          <a:ln w="9525">
            <a:miter lim="800000"/>
            <a:headEnd/>
            <a:tailEnd/>
          </a:ln>
          <a:scene3d>
            <a:camera prst="legacyObliqueBottom"/>
            <a:lightRig rig="legacyFlat2" dir="t"/>
          </a:scene3d>
          <a:sp3d extrusionH="163500" prstMaterial="legacyMatte">
            <a:bevelT w="13500" h="13500" prst="angle"/>
            <a:bevelB w="13500" h="13500" prst="angle"/>
            <a:extrusionClr>
              <a:srgbClr val="B2B2B2"/>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73" name="AutoShape 24"/>
          <p:cNvSpPr>
            <a:spLocks noChangeArrowheads="1"/>
          </p:cNvSpPr>
          <p:nvPr/>
        </p:nvSpPr>
        <p:spPr bwMode="gray">
          <a:xfrm>
            <a:off x="4789992" y="2263746"/>
            <a:ext cx="771444" cy="568546"/>
          </a:xfrm>
          <a:prstGeom prst="diamond">
            <a:avLst/>
          </a:prstGeom>
          <a:solidFill>
            <a:srgbClr val="4D4D4D"/>
          </a:solidFill>
          <a:ln w="9525">
            <a:miter lim="800000"/>
            <a:headEnd/>
            <a:tailEnd/>
          </a:ln>
          <a:scene3d>
            <a:camera prst="legacyObliqueBottom"/>
            <a:lightRig rig="legacyFlat2" dir="t"/>
          </a:scene3d>
          <a:sp3d extrusionH="163500" prstMaterial="legacyMatte">
            <a:bevelT w="13500" h="13500" prst="angle"/>
            <a:bevelB w="13500" h="13500" prst="angle"/>
            <a:extrusionClr>
              <a:srgbClr val="4D4D4D"/>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74" name="AutoShape 25"/>
          <p:cNvSpPr>
            <a:spLocks noChangeArrowheads="1"/>
          </p:cNvSpPr>
          <p:nvPr/>
        </p:nvSpPr>
        <p:spPr bwMode="gray">
          <a:xfrm>
            <a:off x="4751625" y="2194949"/>
            <a:ext cx="771444" cy="569844"/>
          </a:xfrm>
          <a:prstGeom prst="diamond">
            <a:avLst/>
          </a:prstGeom>
          <a:solidFill>
            <a:srgbClr val="969696"/>
          </a:solidFill>
          <a:ln w="9525">
            <a:miter lim="800000"/>
            <a:headEnd/>
            <a:tailEnd/>
          </a:ln>
          <a:scene3d>
            <a:camera prst="legacyObliqueBottom"/>
            <a:lightRig rig="legacyFlat2" dir="t"/>
          </a:scene3d>
          <a:sp3d extrusionH="163500" prstMaterial="legacyMatte">
            <a:bevelT w="13500" h="13500" prst="angle"/>
            <a:bevelB w="13500" h="13500" prst="angle"/>
            <a:extrusionClr>
              <a:srgbClr val="969696"/>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75" name="AutoShape 26"/>
          <p:cNvSpPr>
            <a:spLocks noChangeArrowheads="1"/>
          </p:cNvSpPr>
          <p:nvPr/>
        </p:nvSpPr>
        <p:spPr bwMode="gray">
          <a:xfrm>
            <a:off x="4680373" y="2141729"/>
            <a:ext cx="771444" cy="568546"/>
          </a:xfrm>
          <a:prstGeom prst="diamond">
            <a:avLst/>
          </a:prstGeom>
          <a:gradFill rotWithShape="1">
            <a:gsLst>
              <a:gs pos="0">
                <a:srgbClr val="B2B2B2"/>
              </a:gs>
              <a:gs pos="100000">
                <a:srgbClr val="B7B7B7"/>
              </a:gs>
            </a:gsLst>
            <a:lin ang="5400000" scaled="1"/>
          </a:gradFill>
          <a:ln w="9525">
            <a:miter lim="800000"/>
            <a:headEnd/>
            <a:tailEnd/>
          </a:ln>
          <a:scene3d>
            <a:camera prst="legacyObliqueBottom"/>
            <a:lightRig rig="legacyFlat2" dir="t"/>
          </a:scene3d>
          <a:sp3d extrusionH="163500" prstMaterial="legacyMatte">
            <a:bevelT w="13500" h="13500" prst="angle"/>
            <a:bevelB w="13500" h="13500" prst="angle"/>
            <a:extrusionClr>
              <a:srgbClr val="B2B2B2"/>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76" name="Oval 21"/>
          <p:cNvSpPr>
            <a:spLocks noChangeArrowheads="1"/>
          </p:cNvSpPr>
          <p:nvPr/>
        </p:nvSpPr>
        <p:spPr bwMode="gray">
          <a:xfrm>
            <a:off x="6059679" y="4253655"/>
            <a:ext cx="482600" cy="458788"/>
          </a:xfrm>
          <a:prstGeom prst="ellipse">
            <a:avLst/>
          </a:prstGeom>
          <a:solidFill>
            <a:srgbClr val="FFCC99"/>
          </a:solidFill>
          <a:ln w="9525" algn="ctr">
            <a:noFill/>
            <a:round/>
            <a:headEnd/>
            <a:tailEnd/>
          </a:ln>
        </p:spPr>
        <p:txBody>
          <a:bodyPr wrap="none" anchor="ctr"/>
          <a:lstStyle/>
          <a:p>
            <a:endParaRPr lang="zh-CN" altLang="en-US">
              <a:solidFill>
                <a:schemeClr val="tx1"/>
              </a:solidFill>
              <a:latin typeface="微软雅黑" pitchFamily="34" charset="-122"/>
              <a:ea typeface="微软雅黑" pitchFamily="34" charset="-122"/>
            </a:endParaRPr>
          </a:p>
        </p:txBody>
      </p:sp>
      <p:sp>
        <p:nvSpPr>
          <p:cNvPr id="77" name="Rectangle 17"/>
          <p:cNvSpPr>
            <a:spLocks noChangeArrowheads="1"/>
          </p:cNvSpPr>
          <p:nvPr/>
        </p:nvSpPr>
        <p:spPr bwMode="gray">
          <a:xfrm>
            <a:off x="5567914" y="4746296"/>
            <a:ext cx="1415773" cy="338554"/>
          </a:xfrm>
          <a:prstGeom prst="rect">
            <a:avLst/>
          </a:prstGeom>
          <a:noFill/>
          <a:ln w="9525" algn="ctr">
            <a:noFill/>
            <a:miter lim="800000"/>
            <a:headEnd/>
            <a:tailEnd/>
          </a:ln>
        </p:spPr>
        <p:txBody>
          <a:bodyPr wrap="none">
            <a:spAutoFit/>
          </a:bodyPr>
          <a:lstStyle/>
          <a:p>
            <a:pPr algn="ctr" eaLnBrk="0" hangingPunct="0"/>
            <a:r>
              <a:rPr lang="zh-CN" altLang="en-US" sz="1600" b="1" dirty="0" smtClean="0">
                <a:solidFill>
                  <a:schemeClr val="tx1"/>
                </a:solidFill>
                <a:latin typeface="微软雅黑" pitchFamily="34" charset="-122"/>
                <a:ea typeface="微软雅黑" pitchFamily="34" charset="-122"/>
              </a:rPr>
              <a:t>抗菌用药监测</a:t>
            </a:r>
            <a:endParaRPr lang="en-US" altLang="zh-CN" sz="1600" b="1" dirty="0">
              <a:solidFill>
                <a:schemeClr val="tx1"/>
              </a:solidFill>
              <a:latin typeface="微软雅黑" pitchFamily="34" charset="-122"/>
              <a:ea typeface="微软雅黑" pitchFamily="34" charset="-122"/>
            </a:endParaRPr>
          </a:p>
        </p:txBody>
      </p:sp>
      <p:sp>
        <p:nvSpPr>
          <p:cNvPr id="78" name="Text Box 22"/>
          <p:cNvSpPr txBox="1">
            <a:spLocks noChangeArrowheads="1"/>
          </p:cNvSpPr>
          <p:nvPr/>
        </p:nvSpPr>
        <p:spPr bwMode="gray">
          <a:xfrm>
            <a:off x="6127076" y="4253655"/>
            <a:ext cx="356187" cy="461665"/>
          </a:xfrm>
          <a:prstGeom prst="rect">
            <a:avLst/>
          </a:prstGeom>
          <a:noFill/>
          <a:ln w="9525" algn="ctr">
            <a:noFill/>
            <a:miter lim="800000"/>
            <a:headEnd/>
            <a:tailEnd/>
          </a:ln>
        </p:spPr>
        <p:txBody>
          <a:bodyPr wrap="none">
            <a:spAutoFit/>
          </a:bodyPr>
          <a:lstStyle/>
          <a:p>
            <a:pPr algn="ctr" eaLnBrk="0" hangingPunct="0"/>
            <a:r>
              <a:rPr lang="en-US" altLang="zh-CN" sz="2400" b="1" dirty="0" smtClean="0">
                <a:solidFill>
                  <a:schemeClr val="tx1"/>
                </a:solidFill>
                <a:latin typeface="微软雅黑" pitchFamily="34" charset="-122"/>
                <a:ea typeface="微软雅黑" pitchFamily="34" charset="-122"/>
              </a:rPr>
              <a:t>F</a:t>
            </a:r>
            <a:endParaRPr lang="en-US" altLang="zh-CN" sz="2400" b="1" dirty="0">
              <a:solidFill>
                <a:schemeClr val="tx1"/>
              </a:solidFill>
              <a:latin typeface="微软雅黑" pitchFamily="34" charset="-122"/>
              <a:ea typeface="微软雅黑" pitchFamily="34" charset="-122"/>
            </a:endParaRPr>
          </a:p>
        </p:txBody>
      </p:sp>
      <p:sp>
        <p:nvSpPr>
          <p:cNvPr id="79" name="Text Box 50"/>
          <p:cNvSpPr txBox="1">
            <a:spLocks noChangeArrowheads="1"/>
          </p:cNvSpPr>
          <p:nvPr/>
        </p:nvSpPr>
        <p:spPr bwMode="gray">
          <a:xfrm>
            <a:off x="2334633" y="5449082"/>
            <a:ext cx="2027238" cy="1384995"/>
          </a:xfrm>
          <a:prstGeom prst="rect">
            <a:avLst/>
          </a:prstGeom>
          <a:noFill/>
          <a:ln w="9525" algn="ctr">
            <a:noFill/>
            <a:miter lim="800000"/>
            <a:headEnd/>
            <a:tailEnd/>
          </a:ln>
        </p:spPr>
        <p:txBody>
          <a:bodyPr>
            <a:spAutoFit/>
          </a:bodyPr>
          <a:lstStyle/>
          <a:p>
            <a:r>
              <a:rPr lang="zh-CN" altLang="en-US" sz="1400" b="1" dirty="0">
                <a:solidFill>
                  <a:schemeClr val="tx1"/>
                </a:solidFill>
                <a:latin typeface="微软雅黑" pitchFamily="34" charset="-122"/>
                <a:ea typeface="微软雅黑" pitchFamily="34" charset="-122"/>
              </a:rPr>
              <a:t>规则</a:t>
            </a:r>
            <a:r>
              <a:rPr lang="zh-CN" altLang="en-US" sz="1400" b="1" dirty="0" smtClean="0">
                <a:solidFill>
                  <a:schemeClr val="tx1"/>
                </a:solidFill>
                <a:latin typeface="微软雅黑" pitchFamily="34" charset="-122"/>
                <a:ea typeface="微软雅黑" pitchFamily="34" charset="-122"/>
              </a:rPr>
              <a:t>引擎</a:t>
            </a:r>
            <a:endParaRPr lang="en-US" altLang="zh-CN" sz="1400" b="1" dirty="0">
              <a:solidFill>
                <a:schemeClr val="tx1"/>
              </a:solidFill>
              <a:latin typeface="微软雅黑" pitchFamily="34" charset="-122"/>
              <a:ea typeface="微软雅黑" pitchFamily="34" charset="-122"/>
            </a:endParaRP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手术</a:t>
            </a:r>
            <a:endParaRPr lang="en-US" altLang="zh-CN" sz="1400" dirty="0" smtClean="0">
              <a:solidFill>
                <a:schemeClr val="tx1"/>
              </a:solidFill>
              <a:latin typeface="微软雅黑" pitchFamily="34" charset="-122"/>
              <a:ea typeface="微软雅黑" pitchFamily="34" charset="-122"/>
            </a:endParaRP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中心静脉导管</a:t>
            </a:r>
            <a:endParaRPr lang="en-US" altLang="zh-CN" sz="1400" dirty="0" smtClean="0">
              <a:solidFill>
                <a:schemeClr val="tx1"/>
              </a:solidFill>
              <a:latin typeface="微软雅黑" pitchFamily="34" charset="-122"/>
              <a:ea typeface="微软雅黑" pitchFamily="34" charset="-122"/>
            </a:endParaRP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呼吸管</a:t>
            </a:r>
            <a:endParaRPr lang="en-US" altLang="zh-CN" sz="1400" dirty="0" smtClean="0">
              <a:solidFill>
                <a:schemeClr val="tx1"/>
              </a:solidFill>
              <a:latin typeface="微软雅黑" pitchFamily="34" charset="-122"/>
              <a:ea typeface="微软雅黑" pitchFamily="34" charset="-122"/>
            </a:endParaRP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尿管</a:t>
            </a:r>
            <a:endParaRPr lang="en-US" altLang="zh-CN" sz="1400" dirty="0" smtClean="0">
              <a:solidFill>
                <a:schemeClr val="tx1"/>
              </a:solidFill>
              <a:latin typeface="微软雅黑" pitchFamily="34" charset="-122"/>
              <a:ea typeface="微软雅黑" pitchFamily="34" charset="-122"/>
            </a:endParaRPr>
          </a:p>
          <a:p>
            <a:endParaRPr lang="en-US" altLang="zh-CN" sz="1400" dirty="0" smtClean="0">
              <a:solidFill>
                <a:schemeClr val="tx1"/>
              </a:solidFill>
              <a:latin typeface="微软雅黑" pitchFamily="34" charset="-122"/>
              <a:ea typeface="微软雅黑" pitchFamily="34" charset="-122"/>
            </a:endParaRPr>
          </a:p>
        </p:txBody>
      </p:sp>
      <p:sp>
        <p:nvSpPr>
          <p:cNvPr id="80" name="Text Box 50"/>
          <p:cNvSpPr txBox="1">
            <a:spLocks noChangeArrowheads="1"/>
          </p:cNvSpPr>
          <p:nvPr/>
        </p:nvSpPr>
        <p:spPr bwMode="gray">
          <a:xfrm>
            <a:off x="7139395" y="4251806"/>
            <a:ext cx="2404445" cy="2677656"/>
          </a:xfrm>
          <a:prstGeom prst="rect">
            <a:avLst/>
          </a:prstGeom>
          <a:noFill/>
          <a:ln w="9525" algn="ctr">
            <a:noFill/>
            <a:miter lim="800000"/>
            <a:headEnd/>
            <a:tailEnd/>
          </a:ln>
        </p:spPr>
        <p:txBody>
          <a:bodyPr wrap="square">
            <a:spAutoFit/>
          </a:bodyPr>
          <a:lstStyle/>
          <a:p>
            <a:r>
              <a:rPr lang="zh-CN" altLang="en-US" sz="1400" b="1" dirty="0">
                <a:solidFill>
                  <a:schemeClr val="tx1"/>
                </a:solidFill>
                <a:latin typeface="微软雅黑" pitchFamily="34" charset="-122"/>
                <a:ea typeface="微软雅黑" pitchFamily="34" charset="-122"/>
              </a:rPr>
              <a:t>规则</a:t>
            </a:r>
            <a:r>
              <a:rPr lang="zh-CN" altLang="en-US" sz="1400" b="1" dirty="0" smtClean="0">
                <a:solidFill>
                  <a:schemeClr val="tx1"/>
                </a:solidFill>
                <a:latin typeface="微软雅黑" pitchFamily="34" charset="-122"/>
                <a:ea typeface="微软雅黑" pitchFamily="34" charset="-122"/>
              </a:rPr>
              <a:t>引擎</a:t>
            </a:r>
            <a:endParaRPr lang="en-US" altLang="zh-CN" sz="1400" b="1" dirty="0">
              <a:solidFill>
                <a:schemeClr val="tx1"/>
              </a:solidFill>
              <a:latin typeface="微软雅黑" pitchFamily="34" charset="-122"/>
              <a:ea typeface="微软雅黑" pitchFamily="34" charset="-122"/>
            </a:endParaRP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抗生素</a:t>
            </a: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青霉素类</a:t>
            </a: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头孢菌素类</a:t>
            </a:r>
          </a:p>
          <a:p>
            <a:pPr marL="342900" indent="-342900">
              <a:buFont typeface="+mj-ea"/>
              <a:buAutoNum type="circleNumDbPlain"/>
            </a:pPr>
            <a:r>
              <a:rPr lang="en-US" altLang="zh-CN" sz="1400" dirty="0" smtClean="0">
                <a:solidFill>
                  <a:schemeClr val="tx1"/>
                </a:solidFill>
                <a:latin typeface="微软雅黑" pitchFamily="34" charset="-122"/>
                <a:ea typeface="微软雅黑" pitchFamily="34" charset="-122"/>
              </a:rPr>
              <a:t>β</a:t>
            </a:r>
            <a:r>
              <a:rPr lang="zh-CN" altLang="en-US" sz="1400" dirty="0" smtClean="0">
                <a:solidFill>
                  <a:schemeClr val="tx1"/>
                </a:solidFill>
                <a:latin typeface="微软雅黑" pitchFamily="34" charset="-122"/>
                <a:ea typeface="微软雅黑" pitchFamily="34" charset="-122"/>
              </a:rPr>
              <a:t>－内酰胺酶抑制剂</a:t>
            </a: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其他</a:t>
            </a:r>
            <a:r>
              <a:rPr lang="en-US" altLang="zh-CN" sz="1400" dirty="0" smtClean="0">
                <a:solidFill>
                  <a:schemeClr val="tx1"/>
                </a:solidFill>
                <a:latin typeface="微软雅黑" pitchFamily="34" charset="-122"/>
                <a:ea typeface="微软雅黑" pitchFamily="34" charset="-122"/>
              </a:rPr>
              <a:t>β</a:t>
            </a:r>
            <a:r>
              <a:rPr lang="zh-CN" altLang="en-US" sz="1400" dirty="0" smtClean="0">
                <a:solidFill>
                  <a:schemeClr val="tx1"/>
                </a:solidFill>
                <a:latin typeface="微软雅黑" pitchFamily="34" charset="-122"/>
                <a:ea typeface="微软雅黑" pitchFamily="34" charset="-122"/>
              </a:rPr>
              <a:t>－内酰胺类</a:t>
            </a: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氨基糖苷类</a:t>
            </a: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四环素类</a:t>
            </a: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氯霉素类</a:t>
            </a: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大环内酯类</a:t>
            </a: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其他抗菌抗生素</a:t>
            </a:r>
            <a:r>
              <a:rPr lang="en-US" altLang="zh-CN" sz="1400" dirty="0" smtClean="0">
                <a:solidFill>
                  <a:schemeClr val="tx1"/>
                </a:solidFill>
                <a:latin typeface="微软雅黑" pitchFamily="34" charset="-122"/>
                <a:ea typeface="微软雅黑" pitchFamily="34" charset="-122"/>
              </a:rPr>
              <a:t/>
            </a:r>
            <a:br>
              <a:rPr lang="en-US" altLang="zh-CN" sz="1400" dirty="0" smtClean="0">
                <a:solidFill>
                  <a:schemeClr val="tx1"/>
                </a:solidFill>
                <a:latin typeface="微软雅黑" pitchFamily="34" charset="-122"/>
                <a:ea typeface="微软雅黑" pitchFamily="34" charset="-122"/>
              </a:rPr>
            </a:br>
            <a:r>
              <a:rPr lang="zh-CN" altLang="en-US" sz="1400" dirty="0" smtClean="0">
                <a:solidFill>
                  <a:schemeClr val="tx1"/>
                </a:solidFill>
                <a:latin typeface="微软雅黑" pitchFamily="34" charset="-122"/>
                <a:ea typeface="微软雅黑" pitchFamily="34" charset="-122"/>
              </a:rPr>
              <a:t>等等</a:t>
            </a:r>
            <a:endParaRPr lang="en-US" altLang="zh-CN" sz="1400" dirty="0" smtClean="0">
              <a:solidFill>
                <a:schemeClr val="tx1"/>
              </a:solidFill>
              <a:latin typeface="微软雅黑" pitchFamily="34" charset="-122"/>
              <a:ea typeface="微软雅黑" pitchFamily="34" charset="-122"/>
            </a:endParaRPr>
          </a:p>
        </p:txBody>
      </p:sp>
      <p:sp>
        <p:nvSpPr>
          <p:cNvPr id="82" name="标题 1"/>
          <p:cNvSpPr>
            <a:spLocks noGrp="1"/>
          </p:cNvSpPr>
          <p:nvPr>
            <p:ph type="title"/>
          </p:nvPr>
        </p:nvSpPr>
        <p:spPr>
          <a:xfrm>
            <a:off x="142875" y="136003"/>
            <a:ext cx="8208000" cy="773511"/>
          </a:xfrm>
        </p:spPr>
        <p:txBody>
          <a:bodyPr>
            <a:normAutofit/>
          </a:bodyPr>
          <a:lstStyle/>
          <a:p>
            <a:r>
              <a:rPr lang="zh-CN" altLang="en-US" dirty="0" smtClean="0">
                <a:solidFill>
                  <a:schemeClr val="bg1"/>
                </a:solidFill>
              </a:rPr>
              <a:t>平台设计理念</a:t>
            </a:r>
            <a:r>
              <a:rPr lang="en-US" altLang="zh-CN" dirty="0" smtClean="0">
                <a:solidFill>
                  <a:schemeClr val="bg1"/>
                </a:solidFill>
              </a:rPr>
              <a:t>-</a:t>
            </a:r>
            <a:r>
              <a:rPr lang="zh-CN" altLang="en-US" dirty="0" smtClean="0">
                <a:solidFill>
                  <a:schemeClr val="bg1"/>
                </a:solidFill>
              </a:rPr>
              <a:t>规则引擎</a:t>
            </a:r>
            <a:endParaRPr lang="zh-CN" altLang="en-US" dirty="0">
              <a:solidFill>
                <a:schemeClr val="bg1"/>
              </a:solidFill>
            </a:endParaRPr>
          </a:p>
        </p:txBody>
      </p:sp>
    </p:spTree>
    <p:extLst>
      <p:ext uri="{BB962C8B-B14F-4D97-AF65-F5344CB8AC3E}">
        <p14:creationId xmlns:p14="http://schemas.microsoft.com/office/powerpoint/2010/main" val="498562446"/>
      </p:ext>
    </p:extLst>
  </p:cSld>
  <p:clrMapOvr>
    <a:masterClrMapping/>
  </p:clrMapOvr>
  <p:transition advClick="0">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cs typeface="Arial" pitchFamily="34" charset="0"/>
              </a:rPr>
              <a:t>www.PKU-HIT.com</a:t>
            </a:r>
          </a:p>
          <a:p>
            <a:endParaRPr lang="en-US" altLang="zh-CN" dirty="0"/>
          </a:p>
        </p:txBody>
      </p:sp>
      <p:sp>
        <p:nvSpPr>
          <p:cNvPr id="5" name="灯片编号占位符 4"/>
          <p:cNvSpPr>
            <a:spLocks noGrp="1"/>
          </p:cNvSpPr>
          <p:nvPr>
            <p:ph type="sldNum" sz="quarter" idx="11"/>
          </p:nvPr>
        </p:nvSpPr>
        <p:spPr/>
        <p:txBody>
          <a:bodyPr/>
          <a:lstStyle/>
          <a:p>
            <a:fld id="{CC3DE1A4-693A-417B-9087-F902D217C50A}" type="slidenum">
              <a:rPr lang="en-US" altLang="zh-CN" smtClean="0"/>
              <a:pPr/>
              <a:t>35</a:t>
            </a:fld>
            <a:endParaRPr lang="en-US" altLang="zh-CN" dirty="0"/>
          </a:p>
        </p:txBody>
      </p:sp>
      <p:graphicFrame>
        <p:nvGraphicFramePr>
          <p:cNvPr id="6" name="图示 5"/>
          <p:cNvGraphicFramePr/>
          <p:nvPr>
            <p:extLst/>
          </p:nvPr>
        </p:nvGraphicFramePr>
        <p:xfrm>
          <a:off x="1000100" y="1428736"/>
          <a:ext cx="3456384" cy="3096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图示 6"/>
          <p:cNvGraphicFramePr/>
          <p:nvPr>
            <p:extLst/>
          </p:nvPr>
        </p:nvGraphicFramePr>
        <p:xfrm>
          <a:off x="264939" y="4437906"/>
          <a:ext cx="7632848" cy="1368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8" name="图片 7"/>
          <p:cNvPicPr/>
          <p:nvPr/>
        </p:nvPicPr>
        <p:blipFill>
          <a:blip r:embed="rId12"/>
          <a:stretch>
            <a:fillRect/>
          </a:stretch>
        </p:blipFill>
        <p:spPr>
          <a:xfrm>
            <a:off x="4714876" y="1285860"/>
            <a:ext cx="4313782" cy="3312368"/>
          </a:xfrm>
          <a:prstGeom prst="ellipse">
            <a:avLst/>
          </a:prstGeom>
          <a:ln>
            <a:noFill/>
          </a:ln>
          <a:effectLst>
            <a:softEdge rad="112500"/>
          </a:effectLst>
        </p:spPr>
      </p:pic>
      <p:sp>
        <p:nvSpPr>
          <p:cNvPr id="9" name="标题 1"/>
          <p:cNvSpPr>
            <a:spLocks noGrp="1"/>
          </p:cNvSpPr>
          <p:nvPr>
            <p:ph type="title"/>
          </p:nvPr>
        </p:nvSpPr>
        <p:spPr>
          <a:xfrm>
            <a:off x="395536" y="188913"/>
            <a:ext cx="5605462" cy="647700"/>
          </a:xfrm>
        </p:spPr>
        <p:txBody>
          <a:bodyPr/>
          <a:lstStyle/>
          <a:p>
            <a:r>
              <a:rPr lang="zh-CN" altLang="en-US" dirty="0" smtClean="0">
                <a:solidFill>
                  <a:schemeClr val="bg1"/>
                </a:solidFill>
              </a:rPr>
              <a:t>院感闭环管理介绍</a:t>
            </a:r>
            <a:endParaRPr lang="zh-CN" altLang="en-US" dirty="0">
              <a:solidFill>
                <a:schemeClr val="bg1"/>
              </a:solidFill>
            </a:endParaRPr>
          </a:p>
        </p:txBody>
      </p:sp>
    </p:spTree>
    <p:extLst>
      <p:ext uri="{BB962C8B-B14F-4D97-AF65-F5344CB8AC3E}">
        <p14:creationId xmlns:p14="http://schemas.microsoft.com/office/powerpoint/2010/main" val="3365791878"/>
      </p:ext>
    </p:extLst>
  </p:cSld>
  <p:clrMapOvr>
    <a:masterClrMapping/>
  </p:clrMapOvr>
  <p:transition advClick="0">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cs typeface="Arial" pitchFamily="34" charset="0"/>
              </a:rPr>
              <a:t>www.PKU-HIT.com</a:t>
            </a:r>
          </a:p>
          <a:p>
            <a:endParaRPr lang="en-US" altLang="zh-CN" dirty="0"/>
          </a:p>
        </p:txBody>
      </p:sp>
      <p:sp>
        <p:nvSpPr>
          <p:cNvPr id="5" name="灯片编号占位符 4"/>
          <p:cNvSpPr>
            <a:spLocks noGrp="1"/>
          </p:cNvSpPr>
          <p:nvPr>
            <p:ph type="sldNum" sz="quarter" idx="11"/>
          </p:nvPr>
        </p:nvSpPr>
        <p:spPr/>
        <p:txBody>
          <a:bodyPr/>
          <a:lstStyle/>
          <a:p>
            <a:fld id="{CC3DE1A4-693A-417B-9087-F902D217C50A}" type="slidenum">
              <a:rPr lang="en-US" altLang="zh-CN" smtClean="0"/>
              <a:pPr/>
              <a:t>36</a:t>
            </a:fld>
            <a:endParaRPr lang="en-US" altLang="zh-CN" dirty="0"/>
          </a:p>
        </p:txBody>
      </p:sp>
      <p:sp>
        <p:nvSpPr>
          <p:cNvPr id="9" name="标题 1"/>
          <p:cNvSpPr>
            <a:spLocks noGrp="1"/>
          </p:cNvSpPr>
          <p:nvPr>
            <p:ph type="title"/>
          </p:nvPr>
        </p:nvSpPr>
        <p:spPr>
          <a:xfrm>
            <a:off x="395536" y="188913"/>
            <a:ext cx="5605462" cy="647700"/>
          </a:xfrm>
        </p:spPr>
        <p:txBody>
          <a:bodyPr/>
          <a:lstStyle/>
          <a:p>
            <a:r>
              <a:rPr lang="zh-CN" altLang="en-US" dirty="0" smtClean="0">
                <a:solidFill>
                  <a:schemeClr val="bg1"/>
                </a:solidFill>
              </a:rPr>
              <a:t>院感闭环管理</a:t>
            </a:r>
            <a:r>
              <a:rPr lang="en-US" altLang="zh-CN" dirty="0" smtClean="0">
                <a:solidFill>
                  <a:schemeClr val="bg1"/>
                </a:solidFill>
              </a:rPr>
              <a:t>-</a:t>
            </a:r>
            <a:r>
              <a:rPr lang="zh-CN" altLang="en-US" dirty="0" smtClean="0">
                <a:solidFill>
                  <a:schemeClr val="bg1"/>
                </a:solidFill>
              </a:rPr>
              <a:t>监测指标体系</a:t>
            </a:r>
            <a:endParaRPr lang="zh-CN" altLang="en-US" dirty="0">
              <a:solidFill>
                <a:schemeClr val="bg1"/>
              </a:solidFill>
            </a:endParaRPr>
          </a:p>
        </p:txBody>
      </p:sp>
      <p:graphicFrame>
        <p:nvGraphicFramePr>
          <p:cNvPr id="11" name="图示 10"/>
          <p:cNvGraphicFramePr/>
          <p:nvPr>
            <p:extLst/>
          </p:nvPr>
        </p:nvGraphicFramePr>
        <p:xfrm>
          <a:off x="0" y="1071546"/>
          <a:ext cx="5112568"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3795" name="Picture 3"/>
          <p:cNvPicPr>
            <a:picLocks noChangeAspect="1" noChangeArrowheads="1"/>
          </p:cNvPicPr>
          <p:nvPr/>
        </p:nvPicPr>
        <p:blipFill>
          <a:blip r:embed="rId7"/>
          <a:srcRect/>
          <a:stretch>
            <a:fillRect/>
          </a:stretch>
        </p:blipFill>
        <p:spPr bwMode="auto">
          <a:xfrm>
            <a:off x="4743450" y="3233761"/>
            <a:ext cx="4400550" cy="3552825"/>
          </a:xfrm>
          <a:prstGeom prst="rect">
            <a:avLst/>
          </a:prstGeom>
          <a:noFill/>
          <a:ln w="9525">
            <a:noFill/>
            <a:miter lim="800000"/>
            <a:headEnd/>
            <a:tailEnd/>
          </a:ln>
          <a:effectLst/>
        </p:spPr>
      </p:pic>
      <p:sp>
        <p:nvSpPr>
          <p:cNvPr id="17" name="TextBox 16"/>
          <p:cNvSpPr txBox="1"/>
          <p:nvPr/>
        </p:nvSpPr>
        <p:spPr>
          <a:xfrm>
            <a:off x="4786314" y="2906909"/>
            <a:ext cx="3000396" cy="307777"/>
          </a:xfrm>
          <a:prstGeom prst="rect">
            <a:avLst/>
          </a:prstGeom>
          <a:noFill/>
        </p:spPr>
        <p:txBody>
          <a:bodyPr wrap="square" rtlCol="0">
            <a:spAutoFit/>
          </a:bodyPr>
          <a:lstStyle/>
          <a:p>
            <a:pPr>
              <a:buFont typeface="Wingdings" pitchFamily="2" charset="2"/>
              <a:buChar char="n"/>
            </a:pPr>
            <a:r>
              <a:rPr lang="zh-CN" altLang="en-US" dirty="0" smtClean="0">
                <a:solidFill>
                  <a:schemeClr val="tx1"/>
                </a:solidFill>
                <a:latin typeface="微软雅黑" pitchFamily="34" charset="-122"/>
                <a:ea typeface="微软雅黑" pitchFamily="34" charset="-122"/>
              </a:rPr>
              <a:t>单指标监测指标结果列表（发热）</a:t>
            </a:r>
            <a:endParaRPr lang="zh-CN" altLang="en-US" dirty="0">
              <a:solidFill>
                <a:schemeClr val="tx1"/>
              </a:solidFill>
              <a:latin typeface="微软雅黑" pitchFamily="34" charset="-122"/>
              <a:ea typeface="微软雅黑" pitchFamily="34" charset="-122"/>
            </a:endParaRPr>
          </a:p>
        </p:txBody>
      </p:sp>
      <p:pic>
        <p:nvPicPr>
          <p:cNvPr id="33796" name="Picture 4"/>
          <p:cNvPicPr>
            <a:picLocks noChangeAspect="1" noChangeArrowheads="1"/>
          </p:cNvPicPr>
          <p:nvPr/>
        </p:nvPicPr>
        <p:blipFill>
          <a:blip r:embed="rId8"/>
          <a:srcRect/>
          <a:stretch>
            <a:fillRect/>
          </a:stretch>
        </p:blipFill>
        <p:spPr bwMode="auto">
          <a:xfrm>
            <a:off x="4666088" y="785794"/>
            <a:ext cx="4477912" cy="2119317"/>
          </a:xfrm>
          <a:prstGeom prst="rect">
            <a:avLst/>
          </a:prstGeom>
          <a:noFill/>
          <a:ln w="9525">
            <a:noFill/>
            <a:miter lim="800000"/>
            <a:headEnd/>
            <a:tailEnd/>
          </a:ln>
          <a:effectLst/>
        </p:spPr>
      </p:pic>
    </p:spTree>
    <p:extLst>
      <p:ext uri="{BB962C8B-B14F-4D97-AF65-F5344CB8AC3E}">
        <p14:creationId xmlns:p14="http://schemas.microsoft.com/office/powerpoint/2010/main" val="3774306268"/>
      </p:ext>
    </p:extLst>
  </p:cSld>
  <p:clrMapOvr>
    <a:masterClrMapping/>
  </p:clrMapOvr>
  <p:transition advClick="0">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cs typeface="Arial" pitchFamily="34" charset="0"/>
              </a:rPr>
              <a:t>www.PKU-HIT.com</a:t>
            </a:r>
          </a:p>
          <a:p>
            <a:endParaRPr lang="en-US" altLang="zh-CN" dirty="0"/>
          </a:p>
        </p:txBody>
      </p:sp>
      <p:sp>
        <p:nvSpPr>
          <p:cNvPr id="5" name="灯片编号占位符 4"/>
          <p:cNvSpPr>
            <a:spLocks noGrp="1"/>
          </p:cNvSpPr>
          <p:nvPr>
            <p:ph type="sldNum" sz="quarter" idx="11"/>
          </p:nvPr>
        </p:nvSpPr>
        <p:spPr/>
        <p:txBody>
          <a:bodyPr/>
          <a:lstStyle/>
          <a:p>
            <a:fld id="{CC3DE1A4-693A-417B-9087-F902D217C50A}" type="slidenum">
              <a:rPr lang="en-US" altLang="zh-CN" smtClean="0"/>
              <a:pPr/>
              <a:t>37</a:t>
            </a:fld>
            <a:endParaRPr lang="en-US" altLang="zh-CN" dirty="0"/>
          </a:p>
        </p:txBody>
      </p:sp>
      <p:sp>
        <p:nvSpPr>
          <p:cNvPr id="9" name="标题 1"/>
          <p:cNvSpPr>
            <a:spLocks noGrp="1"/>
          </p:cNvSpPr>
          <p:nvPr>
            <p:ph type="title"/>
          </p:nvPr>
        </p:nvSpPr>
        <p:spPr>
          <a:xfrm>
            <a:off x="395536" y="188913"/>
            <a:ext cx="5605462" cy="647700"/>
          </a:xfrm>
        </p:spPr>
        <p:txBody>
          <a:bodyPr/>
          <a:lstStyle/>
          <a:p>
            <a:r>
              <a:rPr lang="zh-CN" altLang="en-US" dirty="0" smtClean="0">
                <a:solidFill>
                  <a:schemeClr val="bg1"/>
                </a:solidFill>
              </a:rPr>
              <a:t>院感闭环管理</a:t>
            </a:r>
            <a:r>
              <a:rPr lang="en-US" altLang="zh-CN" dirty="0" smtClean="0">
                <a:solidFill>
                  <a:schemeClr val="bg1"/>
                </a:solidFill>
              </a:rPr>
              <a:t>-</a:t>
            </a:r>
            <a:r>
              <a:rPr lang="zh-CN" altLang="en-US" dirty="0" smtClean="0">
                <a:solidFill>
                  <a:schemeClr val="bg1"/>
                </a:solidFill>
              </a:rPr>
              <a:t>感染监测</a:t>
            </a:r>
            <a:endParaRPr lang="zh-CN" altLang="en-US" dirty="0">
              <a:solidFill>
                <a:schemeClr val="bg1"/>
              </a:solidFill>
            </a:endParaRPr>
          </a:p>
        </p:txBody>
      </p:sp>
      <p:pic>
        <p:nvPicPr>
          <p:cNvPr id="29698" name="Picture 2"/>
          <p:cNvPicPr>
            <a:picLocks noChangeAspect="1" noChangeArrowheads="1"/>
          </p:cNvPicPr>
          <p:nvPr/>
        </p:nvPicPr>
        <p:blipFill>
          <a:blip r:embed="rId2"/>
          <a:srcRect/>
          <a:stretch>
            <a:fillRect/>
          </a:stretch>
        </p:blipFill>
        <p:spPr bwMode="auto">
          <a:xfrm>
            <a:off x="214282" y="1214421"/>
            <a:ext cx="4143404" cy="3031227"/>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a:srcRect/>
          <a:stretch>
            <a:fillRect/>
          </a:stretch>
        </p:blipFill>
        <p:spPr bwMode="auto">
          <a:xfrm>
            <a:off x="4572000" y="1229362"/>
            <a:ext cx="4291006" cy="3006836"/>
          </a:xfrm>
          <a:prstGeom prst="rect">
            <a:avLst/>
          </a:prstGeom>
          <a:noFill/>
          <a:ln w="9525">
            <a:noFill/>
            <a:miter lim="800000"/>
            <a:headEnd/>
            <a:tailEnd/>
          </a:ln>
          <a:effectLst/>
        </p:spPr>
      </p:pic>
      <p:pic>
        <p:nvPicPr>
          <p:cNvPr id="29701" name="Picture 5"/>
          <p:cNvPicPr>
            <a:picLocks noChangeAspect="1" noChangeArrowheads="1"/>
          </p:cNvPicPr>
          <p:nvPr/>
        </p:nvPicPr>
        <p:blipFill>
          <a:blip r:embed="rId4"/>
          <a:srcRect/>
          <a:stretch>
            <a:fillRect/>
          </a:stretch>
        </p:blipFill>
        <p:spPr bwMode="auto">
          <a:xfrm>
            <a:off x="785786" y="4214818"/>
            <a:ext cx="5886450" cy="2876550"/>
          </a:xfrm>
          <a:prstGeom prst="rect">
            <a:avLst/>
          </a:prstGeom>
          <a:noFill/>
          <a:ln w="9525">
            <a:noFill/>
            <a:miter lim="800000"/>
            <a:headEnd/>
            <a:tailEnd/>
          </a:ln>
          <a:effectLst/>
        </p:spPr>
      </p:pic>
      <p:sp>
        <p:nvSpPr>
          <p:cNvPr id="14" name="TextBox 13"/>
          <p:cNvSpPr txBox="1"/>
          <p:nvPr/>
        </p:nvSpPr>
        <p:spPr>
          <a:xfrm>
            <a:off x="142844" y="885750"/>
            <a:ext cx="2000264" cy="400110"/>
          </a:xfrm>
          <a:prstGeom prst="rect">
            <a:avLst/>
          </a:prstGeom>
          <a:noFill/>
        </p:spPr>
        <p:txBody>
          <a:bodyPr wrap="square" rtlCol="0">
            <a:spAutoFit/>
          </a:bodyPr>
          <a:lstStyle/>
          <a:p>
            <a:pPr>
              <a:buFont typeface="Wingdings" pitchFamily="2" charset="2"/>
              <a:buChar char="n"/>
            </a:pPr>
            <a:r>
              <a:rPr lang="zh-CN" altLang="en-US" sz="2000" dirty="0" smtClean="0">
                <a:solidFill>
                  <a:schemeClr val="tx1"/>
                </a:solidFill>
                <a:latin typeface="微软雅黑" pitchFamily="34" charset="-122"/>
                <a:ea typeface="微软雅黑" pitchFamily="34" charset="-122"/>
              </a:rPr>
              <a:t>院区监测</a:t>
            </a:r>
            <a:endParaRPr lang="zh-CN" altLang="en-US" sz="2000" dirty="0">
              <a:solidFill>
                <a:schemeClr val="tx1"/>
              </a:solidFill>
              <a:latin typeface="微软雅黑" pitchFamily="34" charset="-122"/>
              <a:ea typeface="微软雅黑" pitchFamily="34" charset="-122"/>
            </a:endParaRPr>
          </a:p>
        </p:txBody>
      </p:sp>
      <p:sp>
        <p:nvSpPr>
          <p:cNvPr id="15" name="TextBox 14"/>
          <p:cNvSpPr txBox="1"/>
          <p:nvPr/>
        </p:nvSpPr>
        <p:spPr>
          <a:xfrm>
            <a:off x="4500562" y="885750"/>
            <a:ext cx="2000264" cy="400110"/>
          </a:xfrm>
          <a:prstGeom prst="rect">
            <a:avLst/>
          </a:prstGeom>
          <a:noFill/>
        </p:spPr>
        <p:txBody>
          <a:bodyPr wrap="square" rtlCol="0">
            <a:spAutoFit/>
          </a:bodyPr>
          <a:lstStyle/>
          <a:p>
            <a:pPr>
              <a:buFont typeface="Wingdings" pitchFamily="2" charset="2"/>
              <a:buChar char="n"/>
            </a:pPr>
            <a:r>
              <a:rPr lang="zh-CN" altLang="en-US" sz="2000" dirty="0" smtClean="0">
                <a:solidFill>
                  <a:schemeClr val="tx1"/>
                </a:solidFill>
                <a:latin typeface="微软雅黑" pitchFamily="34" charset="-122"/>
                <a:ea typeface="微软雅黑" pitchFamily="34" charset="-122"/>
              </a:rPr>
              <a:t>病区监测</a:t>
            </a:r>
            <a:endParaRPr lang="zh-CN" altLang="en-US" sz="2000" dirty="0">
              <a:solidFill>
                <a:schemeClr val="tx1"/>
              </a:solidFill>
              <a:latin typeface="微软雅黑" pitchFamily="34" charset="-122"/>
              <a:ea typeface="微软雅黑" pitchFamily="34" charset="-122"/>
            </a:endParaRPr>
          </a:p>
        </p:txBody>
      </p:sp>
      <p:sp>
        <p:nvSpPr>
          <p:cNvPr id="16" name="TextBox 15"/>
          <p:cNvSpPr txBox="1"/>
          <p:nvPr/>
        </p:nvSpPr>
        <p:spPr>
          <a:xfrm>
            <a:off x="6786578" y="5072074"/>
            <a:ext cx="2000264" cy="400110"/>
          </a:xfrm>
          <a:prstGeom prst="rect">
            <a:avLst/>
          </a:prstGeom>
          <a:noFill/>
        </p:spPr>
        <p:txBody>
          <a:bodyPr wrap="square" rtlCol="0">
            <a:spAutoFit/>
          </a:bodyPr>
          <a:lstStyle/>
          <a:p>
            <a:pPr>
              <a:buFont typeface="Wingdings" pitchFamily="2" charset="2"/>
              <a:buChar char="n"/>
            </a:pPr>
            <a:r>
              <a:rPr lang="zh-CN" altLang="en-US" sz="2000" dirty="0" smtClean="0">
                <a:solidFill>
                  <a:schemeClr val="tx1"/>
                </a:solidFill>
                <a:latin typeface="微软雅黑" pitchFamily="34" charset="-122"/>
                <a:ea typeface="微软雅黑" pitchFamily="34" charset="-122"/>
              </a:rPr>
              <a:t>病例概要</a:t>
            </a:r>
            <a:endParaRPr lang="zh-CN" altLang="en-US" sz="20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056158457"/>
      </p:ext>
    </p:extLst>
  </p:cSld>
  <p:clrMapOvr>
    <a:masterClrMapping/>
  </p:clrMapOvr>
  <p:transition advClick="0">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cs typeface="Arial" pitchFamily="34" charset="0"/>
              </a:rPr>
              <a:t>www.PKU-HIT.com</a:t>
            </a:r>
          </a:p>
          <a:p>
            <a:endParaRPr lang="en-US" altLang="zh-CN" dirty="0"/>
          </a:p>
        </p:txBody>
      </p:sp>
      <p:sp>
        <p:nvSpPr>
          <p:cNvPr id="5" name="灯片编号占位符 4"/>
          <p:cNvSpPr>
            <a:spLocks noGrp="1"/>
          </p:cNvSpPr>
          <p:nvPr>
            <p:ph type="sldNum" sz="quarter" idx="11"/>
          </p:nvPr>
        </p:nvSpPr>
        <p:spPr/>
        <p:txBody>
          <a:bodyPr/>
          <a:lstStyle/>
          <a:p>
            <a:fld id="{CC3DE1A4-693A-417B-9087-F902D217C50A}" type="slidenum">
              <a:rPr lang="en-US" altLang="zh-CN" smtClean="0"/>
              <a:pPr/>
              <a:t>38</a:t>
            </a:fld>
            <a:endParaRPr lang="en-US" altLang="zh-CN" dirty="0"/>
          </a:p>
        </p:txBody>
      </p:sp>
      <p:sp>
        <p:nvSpPr>
          <p:cNvPr id="9" name="标题 1"/>
          <p:cNvSpPr>
            <a:spLocks noGrp="1"/>
          </p:cNvSpPr>
          <p:nvPr>
            <p:ph type="title"/>
          </p:nvPr>
        </p:nvSpPr>
        <p:spPr>
          <a:xfrm>
            <a:off x="395536" y="188913"/>
            <a:ext cx="5605462" cy="647700"/>
          </a:xfrm>
        </p:spPr>
        <p:txBody>
          <a:bodyPr/>
          <a:lstStyle/>
          <a:p>
            <a:r>
              <a:rPr lang="zh-CN" altLang="en-US" dirty="0" smtClean="0">
                <a:solidFill>
                  <a:schemeClr val="bg1"/>
                </a:solidFill>
              </a:rPr>
              <a:t>院感闭环管理</a:t>
            </a:r>
            <a:r>
              <a:rPr lang="en-US" altLang="zh-CN" dirty="0" smtClean="0">
                <a:solidFill>
                  <a:schemeClr val="bg1"/>
                </a:solidFill>
              </a:rPr>
              <a:t>-</a:t>
            </a:r>
            <a:r>
              <a:rPr lang="zh-CN" altLang="en-US" dirty="0" smtClean="0">
                <a:solidFill>
                  <a:schemeClr val="bg1"/>
                </a:solidFill>
              </a:rPr>
              <a:t>预警干预</a:t>
            </a:r>
            <a:endParaRPr lang="zh-CN" altLang="en-US" dirty="0">
              <a:solidFill>
                <a:schemeClr val="bg1"/>
              </a:solidFill>
            </a:endParaRPr>
          </a:p>
        </p:txBody>
      </p:sp>
      <p:pic>
        <p:nvPicPr>
          <p:cNvPr id="30722" name="Picture 2"/>
          <p:cNvPicPr>
            <a:picLocks noChangeAspect="1" noChangeArrowheads="1"/>
          </p:cNvPicPr>
          <p:nvPr/>
        </p:nvPicPr>
        <p:blipFill>
          <a:blip r:embed="rId2"/>
          <a:srcRect/>
          <a:stretch>
            <a:fillRect/>
          </a:stretch>
        </p:blipFill>
        <p:spPr bwMode="auto">
          <a:xfrm>
            <a:off x="71406" y="1214422"/>
            <a:ext cx="4442596" cy="2725098"/>
          </a:xfrm>
          <a:prstGeom prst="rect">
            <a:avLst/>
          </a:prstGeom>
          <a:noFill/>
          <a:ln w="9525">
            <a:noFill/>
            <a:miter lim="800000"/>
            <a:headEnd/>
            <a:tailEnd/>
          </a:ln>
          <a:effectLst/>
        </p:spPr>
      </p:pic>
      <p:pic>
        <p:nvPicPr>
          <p:cNvPr id="30724" name="Picture 4"/>
          <p:cNvPicPr>
            <a:picLocks noChangeAspect="1" noChangeArrowheads="1"/>
          </p:cNvPicPr>
          <p:nvPr/>
        </p:nvPicPr>
        <p:blipFill>
          <a:blip r:embed="rId3"/>
          <a:srcRect/>
          <a:stretch>
            <a:fillRect/>
          </a:stretch>
        </p:blipFill>
        <p:spPr bwMode="auto">
          <a:xfrm>
            <a:off x="4816204" y="1214422"/>
            <a:ext cx="4327796" cy="2714644"/>
          </a:xfrm>
          <a:prstGeom prst="rect">
            <a:avLst/>
          </a:prstGeom>
          <a:noFill/>
          <a:ln w="9525">
            <a:noFill/>
            <a:miter lim="800000"/>
            <a:headEnd/>
            <a:tailEnd/>
          </a:ln>
          <a:effectLst/>
        </p:spPr>
      </p:pic>
      <p:pic>
        <p:nvPicPr>
          <p:cNvPr id="30725" name="Picture 5"/>
          <p:cNvPicPr>
            <a:picLocks noChangeAspect="1" noChangeArrowheads="1"/>
          </p:cNvPicPr>
          <p:nvPr/>
        </p:nvPicPr>
        <p:blipFill>
          <a:blip r:embed="rId4"/>
          <a:srcRect/>
          <a:stretch>
            <a:fillRect/>
          </a:stretch>
        </p:blipFill>
        <p:spPr bwMode="auto">
          <a:xfrm>
            <a:off x="428596" y="4049057"/>
            <a:ext cx="2800355" cy="2666091"/>
          </a:xfrm>
          <a:prstGeom prst="rect">
            <a:avLst/>
          </a:prstGeom>
          <a:noFill/>
          <a:ln w="9525">
            <a:noFill/>
            <a:miter lim="800000"/>
            <a:headEnd/>
            <a:tailEnd/>
          </a:ln>
          <a:effectLst/>
        </p:spPr>
      </p:pic>
      <p:sp>
        <p:nvSpPr>
          <p:cNvPr id="12" name="TextBox 11"/>
          <p:cNvSpPr txBox="1"/>
          <p:nvPr/>
        </p:nvSpPr>
        <p:spPr>
          <a:xfrm>
            <a:off x="3286116" y="4429132"/>
            <a:ext cx="2708742" cy="1938992"/>
          </a:xfrm>
          <a:prstGeom prst="rect">
            <a:avLst/>
          </a:prstGeom>
          <a:noFill/>
        </p:spPr>
        <p:txBody>
          <a:bodyPr wrap="square" rtlCol="0">
            <a:spAutoFit/>
          </a:bodyPr>
          <a:lstStyle/>
          <a:p>
            <a:pPr marL="457200" indent="-457200">
              <a:buFont typeface="+mj-lt"/>
              <a:buAutoNum type="arabicPeriod"/>
            </a:pPr>
            <a:r>
              <a:rPr lang="zh-CN" altLang="en-US" dirty="0" smtClean="0">
                <a:solidFill>
                  <a:srgbClr val="007FAC"/>
                </a:solidFill>
                <a:latin typeface="微软雅黑" pitchFamily="34" charset="-122"/>
                <a:ea typeface="微软雅黑" pitchFamily="34" charset="-122"/>
              </a:rPr>
              <a:t>电子病历</a:t>
            </a:r>
            <a:endParaRPr lang="en-US" altLang="zh-CN" dirty="0" smtClean="0">
              <a:solidFill>
                <a:srgbClr val="007FAC"/>
              </a:solidFill>
              <a:latin typeface="微软雅黑" pitchFamily="34" charset="-122"/>
              <a:ea typeface="微软雅黑" pitchFamily="34" charset="-122"/>
            </a:endParaRPr>
          </a:p>
          <a:p>
            <a:pPr marL="457200" indent="-457200">
              <a:buFont typeface="+mj-lt"/>
              <a:buAutoNum type="arabicPeriod"/>
            </a:pPr>
            <a:endParaRPr lang="en-US" altLang="zh-CN" dirty="0">
              <a:solidFill>
                <a:srgbClr val="007FAC"/>
              </a:solidFill>
              <a:latin typeface="微软雅黑" pitchFamily="34" charset="-122"/>
              <a:ea typeface="微软雅黑" pitchFamily="34" charset="-122"/>
            </a:endParaRPr>
          </a:p>
          <a:p>
            <a:pPr marL="457200" indent="-457200">
              <a:buFont typeface="+mj-lt"/>
              <a:buAutoNum type="arabicPeriod"/>
            </a:pPr>
            <a:r>
              <a:rPr lang="zh-CN" altLang="en-US" dirty="0" smtClean="0">
                <a:solidFill>
                  <a:srgbClr val="007FAC"/>
                </a:solidFill>
                <a:latin typeface="微软雅黑" pitchFamily="34" charset="-122"/>
                <a:ea typeface="微软雅黑" pitchFamily="34" charset="-122"/>
              </a:rPr>
              <a:t>手机短信</a:t>
            </a:r>
            <a:endParaRPr lang="en-US" altLang="zh-CN" dirty="0" smtClean="0">
              <a:solidFill>
                <a:srgbClr val="007FAC"/>
              </a:solidFill>
              <a:latin typeface="微软雅黑" pitchFamily="34" charset="-122"/>
              <a:ea typeface="微软雅黑" pitchFamily="34" charset="-122"/>
            </a:endParaRPr>
          </a:p>
          <a:p>
            <a:pPr marL="457200" indent="-457200">
              <a:buFont typeface="+mj-lt"/>
              <a:buAutoNum type="arabicPeriod"/>
            </a:pPr>
            <a:endParaRPr lang="en-US" altLang="zh-CN" dirty="0">
              <a:solidFill>
                <a:srgbClr val="007FAC"/>
              </a:solidFill>
              <a:latin typeface="微软雅黑" pitchFamily="34" charset="-122"/>
              <a:ea typeface="微软雅黑" pitchFamily="34" charset="-122"/>
            </a:endParaRPr>
          </a:p>
          <a:p>
            <a:pPr marL="457200" indent="-457200">
              <a:buFont typeface="+mj-lt"/>
              <a:buAutoNum type="arabicPeriod"/>
            </a:pPr>
            <a:r>
              <a:rPr lang="zh-CN" altLang="en-US" dirty="0" smtClean="0">
                <a:solidFill>
                  <a:srgbClr val="007FAC"/>
                </a:solidFill>
                <a:latin typeface="微软雅黑" pitchFamily="34" charset="-122"/>
                <a:ea typeface="微软雅黑" pitchFamily="34" charset="-122"/>
              </a:rPr>
              <a:t>护理大屏</a:t>
            </a:r>
            <a:endParaRPr lang="en-US" altLang="zh-CN" dirty="0" smtClean="0">
              <a:solidFill>
                <a:srgbClr val="007FAC"/>
              </a:solidFill>
              <a:latin typeface="微软雅黑" pitchFamily="34" charset="-122"/>
              <a:ea typeface="微软雅黑" pitchFamily="34" charset="-122"/>
            </a:endParaRPr>
          </a:p>
        </p:txBody>
      </p:sp>
      <p:pic>
        <p:nvPicPr>
          <p:cNvPr id="1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92216" y="4963297"/>
            <a:ext cx="565602" cy="86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6314" y="5857892"/>
            <a:ext cx="798401" cy="50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3438" y="4111136"/>
            <a:ext cx="914592" cy="62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直接连接符 16"/>
          <p:cNvCxnSpPr/>
          <p:nvPr/>
        </p:nvCxnSpPr>
        <p:spPr bwMode="auto">
          <a:xfrm>
            <a:off x="0" y="4000504"/>
            <a:ext cx="4429124" cy="1588"/>
          </a:xfrm>
          <a:prstGeom prst="line">
            <a:avLst/>
          </a:prstGeom>
          <a:noFill/>
          <a:ln w="9525" cap="flat" cmpd="sng" algn="ctr">
            <a:solidFill>
              <a:schemeClr val="tx1"/>
            </a:solidFill>
            <a:prstDash val="solid"/>
            <a:round/>
            <a:headEnd type="none" w="med" len="med"/>
            <a:tailEnd type="none" w="med" len="med"/>
          </a:ln>
          <a:effectLst/>
        </p:spPr>
      </p:cxnSp>
      <p:sp>
        <p:nvSpPr>
          <p:cNvPr id="21" name="矩形 20"/>
          <p:cNvSpPr/>
          <p:nvPr/>
        </p:nvSpPr>
        <p:spPr>
          <a:xfrm>
            <a:off x="4227034" y="1192397"/>
            <a:ext cx="344966" cy="307777"/>
          </a:xfrm>
          <a:prstGeom prst="rect">
            <a:avLst/>
          </a:prstGeom>
        </p:spPr>
        <p:txBody>
          <a:bodyPr wrap="none">
            <a:spAutoFit/>
          </a:bodyPr>
          <a:lstStyle/>
          <a:p>
            <a:r>
              <a:rPr lang="zh-CN" altLang="en-US" dirty="0" smtClean="0">
                <a:solidFill>
                  <a:srgbClr val="ED9149"/>
                </a:solidFill>
                <a:latin typeface="黑体" pitchFamily="49" charset="-122"/>
                <a:ea typeface="黑体" pitchFamily="49" charset="-122"/>
                <a:sym typeface="Wingdings 2"/>
              </a:rPr>
              <a:t></a:t>
            </a:r>
            <a:endParaRPr lang="zh-CN" altLang="en-US" dirty="0"/>
          </a:p>
        </p:txBody>
      </p:sp>
      <p:sp>
        <p:nvSpPr>
          <p:cNvPr id="22" name="矩形 21"/>
          <p:cNvSpPr/>
          <p:nvPr/>
        </p:nvSpPr>
        <p:spPr>
          <a:xfrm>
            <a:off x="8513314" y="1142984"/>
            <a:ext cx="344966" cy="307777"/>
          </a:xfrm>
          <a:prstGeom prst="rect">
            <a:avLst/>
          </a:prstGeom>
        </p:spPr>
        <p:txBody>
          <a:bodyPr wrap="none">
            <a:spAutoFit/>
          </a:bodyPr>
          <a:lstStyle/>
          <a:p>
            <a:r>
              <a:rPr lang="zh-CN" altLang="en-US" dirty="0" smtClean="0">
                <a:solidFill>
                  <a:srgbClr val="ED9149"/>
                </a:solidFill>
                <a:latin typeface="黑体" pitchFamily="49" charset="-122"/>
                <a:ea typeface="黑体" pitchFamily="49" charset="-122"/>
                <a:sym typeface="Wingdings 2"/>
              </a:rPr>
              <a:t></a:t>
            </a:r>
            <a:endParaRPr lang="zh-CN" altLang="en-US" dirty="0"/>
          </a:p>
        </p:txBody>
      </p:sp>
      <p:sp>
        <p:nvSpPr>
          <p:cNvPr id="23" name="矩形 22"/>
          <p:cNvSpPr/>
          <p:nvPr/>
        </p:nvSpPr>
        <p:spPr>
          <a:xfrm>
            <a:off x="2857488" y="4071942"/>
            <a:ext cx="344966" cy="307777"/>
          </a:xfrm>
          <a:prstGeom prst="rect">
            <a:avLst/>
          </a:prstGeom>
        </p:spPr>
        <p:txBody>
          <a:bodyPr wrap="none">
            <a:spAutoFit/>
          </a:bodyPr>
          <a:lstStyle/>
          <a:p>
            <a:r>
              <a:rPr lang="zh-CN" altLang="en-US" dirty="0" smtClean="0">
                <a:solidFill>
                  <a:srgbClr val="ED9149"/>
                </a:solidFill>
                <a:latin typeface="黑体" pitchFamily="49" charset="-122"/>
                <a:ea typeface="黑体" pitchFamily="49" charset="-122"/>
                <a:sym typeface="Wingdings 2"/>
              </a:rPr>
              <a:t></a:t>
            </a:r>
            <a:endParaRPr lang="zh-CN" altLang="en-US" dirty="0"/>
          </a:p>
        </p:txBody>
      </p:sp>
      <p:sp>
        <p:nvSpPr>
          <p:cNvPr id="24" name="TextBox 23"/>
          <p:cNvSpPr txBox="1"/>
          <p:nvPr/>
        </p:nvSpPr>
        <p:spPr>
          <a:xfrm>
            <a:off x="5929322" y="4286256"/>
            <a:ext cx="2500330" cy="1600438"/>
          </a:xfrm>
          <a:prstGeom prst="rect">
            <a:avLst/>
          </a:prstGeom>
          <a:noFill/>
        </p:spPr>
        <p:txBody>
          <a:bodyPr wrap="square" rtlCol="0">
            <a:spAutoFit/>
          </a:bodyPr>
          <a:lstStyle/>
          <a:p>
            <a:pPr>
              <a:buNone/>
            </a:pPr>
            <a:r>
              <a:rPr lang="zh-CN" altLang="en-US" dirty="0" smtClean="0">
                <a:solidFill>
                  <a:srgbClr val="ED9149"/>
                </a:solidFill>
                <a:latin typeface="黑体" pitchFamily="49" charset="-122"/>
                <a:ea typeface="黑体" pitchFamily="49" charset="-122"/>
                <a:sym typeface="Wingdings 2"/>
              </a:rPr>
              <a:t></a:t>
            </a:r>
            <a:r>
              <a:rPr lang="zh-CN" altLang="en-US" dirty="0" smtClean="0">
                <a:solidFill>
                  <a:srgbClr val="ED9149"/>
                </a:solidFill>
                <a:latin typeface="黑体" pitchFamily="49" charset="-122"/>
                <a:ea typeface="黑体" pitchFamily="49" charset="-122"/>
              </a:rPr>
              <a:t>病例概要：查看院感上报、  督促上报、实施干预</a:t>
            </a:r>
            <a:endParaRPr lang="en-US" altLang="zh-CN" dirty="0" smtClean="0">
              <a:solidFill>
                <a:srgbClr val="ED9149"/>
              </a:solidFill>
              <a:latin typeface="黑体" pitchFamily="49" charset="-122"/>
              <a:ea typeface="黑体" pitchFamily="49" charset="-122"/>
            </a:endParaRPr>
          </a:p>
          <a:p>
            <a:pPr>
              <a:buNone/>
            </a:pPr>
            <a:r>
              <a:rPr lang="zh-CN" altLang="zh-CN" dirty="0" smtClean="0">
                <a:solidFill>
                  <a:srgbClr val="ED9149"/>
                </a:solidFill>
                <a:latin typeface="黑体" pitchFamily="49" charset="-122"/>
                <a:ea typeface="黑体" pitchFamily="49" charset="-122"/>
                <a:sym typeface="Wingdings 2"/>
              </a:rPr>
              <a:t></a:t>
            </a:r>
            <a:r>
              <a:rPr lang="en-US" altLang="zh-CN" dirty="0" smtClean="0">
                <a:solidFill>
                  <a:srgbClr val="ED9149"/>
                </a:solidFill>
                <a:latin typeface="黑体" pitchFamily="49" charset="-122"/>
                <a:ea typeface="黑体" pitchFamily="49" charset="-122"/>
                <a:sym typeface="Wingdings 2"/>
              </a:rPr>
              <a:t> </a:t>
            </a:r>
            <a:r>
              <a:rPr lang="zh-CN" altLang="en-US" dirty="0" smtClean="0">
                <a:solidFill>
                  <a:srgbClr val="ED9149"/>
                </a:solidFill>
                <a:latin typeface="黑体" pitchFamily="49" charset="-122"/>
                <a:ea typeface="黑体" pitchFamily="49" charset="-122"/>
                <a:sym typeface="Wingdings 2"/>
              </a:rPr>
              <a:t>干预记录</a:t>
            </a:r>
            <a:endParaRPr lang="en-US" altLang="zh-CN" dirty="0" smtClean="0">
              <a:solidFill>
                <a:srgbClr val="ED9149"/>
              </a:solidFill>
              <a:latin typeface="黑体" pitchFamily="49" charset="-122"/>
              <a:ea typeface="黑体" pitchFamily="49" charset="-122"/>
              <a:sym typeface="Wingdings 2"/>
            </a:endParaRPr>
          </a:p>
          <a:p>
            <a:pPr>
              <a:buNone/>
            </a:pPr>
            <a:r>
              <a:rPr lang="zh-CN" altLang="zh-CN" dirty="0" smtClean="0">
                <a:solidFill>
                  <a:srgbClr val="ED9149"/>
                </a:solidFill>
                <a:latin typeface="黑体" pitchFamily="49" charset="-122"/>
                <a:ea typeface="黑体" pitchFamily="49" charset="-122"/>
                <a:sym typeface="Wingdings 2"/>
              </a:rPr>
              <a:t></a:t>
            </a:r>
            <a:r>
              <a:rPr lang="zh-CN" altLang="en-US" dirty="0" smtClean="0">
                <a:solidFill>
                  <a:srgbClr val="ED9149"/>
                </a:solidFill>
                <a:latin typeface="黑体" pitchFamily="49" charset="-122"/>
                <a:ea typeface="黑体" pitchFamily="49" charset="-122"/>
                <a:sym typeface="Wingdings 2"/>
              </a:rPr>
              <a:t>干预实时交互通道：短信和</a:t>
            </a:r>
            <a:r>
              <a:rPr lang="en-US" altLang="zh-CN" dirty="0" smtClean="0">
                <a:solidFill>
                  <a:srgbClr val="ED9149"/>
                </a:solidFill>
                <a:latin typeface="黑体" pitchFamily="49" charset="-122"/>
                <a:ea typeface="黑体" pitchFamily="49" charset="-122"/>
                <a:sym typeface="Wingdings 2"/>
              </a:rPr>
              <a:t>MQ</a:t>
            </a:r>
            <a:r>
              <a:rPr lang="zh-CN" altLang="en-US" dirty="0" smtClean="0">
                <a:solidFill>
                  <a:srgbClr val="ED9149"/>
                </a:solidFill>
                <a:latin typeface="黑体" pitchFamily="49" charset="-122"/>
                <a:ea typeface="黑体" pitchFamily="49" charset="-122"/>
                <a:sym typeface="Wingdings 2"/>
              </a:rPr>
              <a:t>消息，干预提醒通知集成展示在不同业务系统中</a:t>
            </a:r>
            <a:endParaRPr lang="en-US" altLang="zh-CN" dirty="0" smtClean="0">
              <a:solidFill>
                <a:srgbClr val="ED9149"/>
              </a:solidFill>
              <a:latin typeface="黑体" pitchFamily="49" charset="-122"/>
              <a:ea typeface="黑体" pitchFamily="49" charset="-122"/>
              <a:sym typeface="Wingdings 2"/>
            </a:endParaRPr>
          </a:p>
          <a:p>
            <a:endParaRPr lang="zh-CN" altLang="en-US" dirty="0"/>
          </a:p>
        </p:txBody>
      </p:sp>
    </p:spTree>
    <p:extLst>
      <p:ext uri="{BB962C8B-B14F-4D97-AF65-F5344CB8AC3E}">
        <p14:creationId xmlns:p14="http://schemas.microsoft.com/office/powerpoint/2010/main" val="3105304885"/>
      </p:ext>
    </p:extLst>
  </p:cSld>
  <p:clrMapOvr>
    <a:masterClrMapping/>
  </p:clrMapOvr>
  <p:transition advClick="0">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cs typeface="Arial" pitchFamily="34" charset="0"/>
              </a:rPr>
              <a:t>www.PKU-HIT.com</a:t>
            </a:r>
          </a:p>
          <a:p>
            <a:endParaRPr lang="en-US" altLang="zh-CN" dirty="0"/>
          </a:p>
        </p:txBody>
      </p:sp>
      <p:sp>
        <p:nvSpPr>
          <p:cNvPr id="5" name="灯片编号占位符 4"/>
          <p:cNvSpPr>
            <a:spLocks noGrp="1"/>
          </p:cNvSpPr>
          <p:nvPr>
            <p:ph type="sldNum" sz="quarter" idx="11"/>
          </p:nvPr>
        </p:nvSpPr>
        <p:spPr/>
        <p:txBody>
          <a:bodyPr/>
          <a:lstStyle/>
          <a:p>
            <a:fld id="{CC3DE1A4-693A-417B-9087-F902D217C50A}" type="slidenum">
              <a:rPr lang="en-US" altLang="zh-CN" smtClean="0"/>
              <a:pPr/>
              <a:t>39</a:t>
            </a:fld>
            <a:endParaRPr lang="en-US" altLang="zh-CN" dirty="0"/>
          </a:p>
        </p:txBody>
      </p:sp>
      <p:sp>
        <p:nvSpPr>
          <p:cNvPr id="9" name="标题 1"/>
          <p:cNvSpPr>
            <a:spLocks noGrp="1"/>
          </p:cNvSpPr>
          <p:nvPr>
            <p:ph type="title"/>
          </p:nvPr>
        </p:nvSpPr>
        <p:spPr>
          <a:xfrm>
            <a:off x="395536" y="188913"/>
            <a:ext cx="5605462" cy="647700"/>
          </a:xfrm>
        </p:spPr>
        <p:txBody>
          <a:bodyPr/>
          <a:lstStyle/>
          <a:p>
            <a:r>
              <a:rPr lang="zh-CN" altLang="en-US" dirty="0" smtClean="0">
                <a:solidFill>
                  <a:schemeClr val="bg1"/>
                </a:solidFill>
              </a:rPr>
              <a:t>院感闭环管理</a:t>
            </a:r>
            <a:r>
              <a:rPr lang="en-US" altLang="zh-CN" dirty="0" smtClean="0">
                <a:solidFill>
                  <a:schemeClr val="bg1"/>
                </a:solidFill>
              </a:rPr>
              <a:t>-</a:t>
            </a:r>
            <a:r>
              <a:rPr lang="zh-CN" altLang="en-US" dirty="0" smtClean="0">
                <a:solidFill>
                  <a:schemeClr val="bg1"/>
                </a:solidFill>
              </a:rPr>
              <a:t>追踪反馈</a:t>
            </a:r>
            <a:endParaRPr lang="zh-CN" altLang="en-US" dirty="0">
              <a:solidFill>
                <a:schemeClr val="bg1"/>
              </a:solidFill>
            </a:endParaRPr>
          </a:p>
        </p:txBody>
      </p:sp>
      <p:pic>
        <p:nvPicPr>
          <p:cNvPr id="31746" name="Picture 2"/>
          <p:cNvPicPr>
            <a:picLocks noChangeAspect="1" noChangeArrowheads="1"/>
          </p:cNvPicPr>
          <p:nvPr/>
        </p:nvPicPr>
        <p:blipFill>
          <a:blip r:embed="rId2"/>
          <a:srcRect/>
          <a:stretch>
            <a:fillRect/>
          </a:stretch>
        </p:blipFill>
        <p:spPr bwMode="auto">
          <a:xfrm>
            <a:off x="142844" y="1142984"/>
            <a:ext cx="4592135" cy="3357586"/>
          </a:xfrm>
          <a:prstGeom prst="rect">
            <a:avLst/>
          </a:prstGeom>
          <a:noFill/>
          <a:ln w="9525">
            <a:noFill/>
            <a:miter lim="800000"/>
            <a:headEnd/>
            <a:tailEnd/>
          </a:ln>
          <a:effectLst/>
        </p:spPr>
      </p:pic>
      <p:pic>
        <p:nvPicPr>
          <p:cNvPr id="31747" name="Picture 3"/>
          <p:cNvPicPr>
            <a:picLocks noChangeAspect="1" noChangeArrowheads="1"/>
          </p:cNvPicPr>
          <p:nvPr/>
        </p:nvPicPr>
        <p:blipFill>
          <a:blip r:embed="rId3"/>
          <a:srcRect/>
          <a:stretch>
            <a:fillRect/>
          </a:stretch>
        </p:blipFill>
        <p:spPr bwMode="auto">
          <a:xfrm>
            <a:off x="4786314" y="1142984"/>
            <a:ext cx="4357718" cy="3214710"/>
          </a:xfrm>
          <a:prstGeom prst="rect">
            <a:avLst/>
          </a:prstGeom>
          <a:noFill/>
          <a:ln w="9525">
            <a:noFill/>
            <a:miter lim="800000"/>
            <a:headEnd/>
            <a:tailEnd/>
          </a:ln>
          <a:effectLst/>
        </p:spPr>
      </p:pic>
    </p:spTree>
    <p:extLst>
      <p:ext uri="{BB962C8B-B14F-4D97-AF65-F5344CB8AC3E}">
        <p14:creationId xmlns:p14="http://schemas.microsoft.com/office/powerpoint/2010/main" val="150720733"/>
      </p:ext>
    </p:extLst>
  </p:cSld>
  <p:clrMapOvr>
    <a:masterClrMapping/>
  </p:clrMapOvr>
  <p:transition advClick="0">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形状 12"/>
          <p:cNvSpPr/>
          <p:nvPr/>
        </p:nvSpPr>
        <p:spPr>
          <a:xfrm rot="20248519">
            <a:off x="-763520" y="1886135"/>
            <a:ext cx="8645618" cy="3330096"/>
          </a:xfrm>
          <a:prstGeom prst="swooshArrow">
            <a:avLst>
              <a:gd name="adj1" fmla="val 21376"/>
              <a:gd name="adj2" fmla="val 34559"/>
            </a:avLst>
          </a:prstGeom>
          <a:solidFill>
            <a:srgbClr val="B7D4DB"/>
          </a:solidFill>
          <a:scene3d>
            <a:camera prst="orthographicFront"/>
            <a:lightRig rig="flat" dir="t"/>
          </a:scene3d>
          <a:sp3d z="-190500" extrusionH="12700" prstMaterial="plastic">
            <a:bevelT w="50800" h="50800"/>
          </a:sp3d>
        </p:spPr>
        <p:style>
          <a:lnRef idx="0">
            <a:schemeClr val="accent1">
              <a:hueOff val="0"/>
              <a:satOff val="0"/>
              <a:lumOff val="0"/>
              <a:alphaOff val="0"/>
            </a:schemeClr>
          </a:lnRef>
          <a:fillRef idx="3">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a:defRPr/>
            </a:pPr>
            <a:endParaRPr lang="zh-CN" altLang="en-US" dirty="0"/>
          </a:p>
        </p:txBody>
      </p:sp>
      <p:sp>
        <p:nvSpPr>
          <p:cNvPr id="15" name="流程图: 终止 14"/>
          <p:cNvSpPr/>
          <p:nvPr/>
        </p:nvSpPr>
        <p:spPr bwMode="gray">
          <a:xfrm>
            <a:off x="556842" y="6111244"/>
            <a:ext cx="1008000" cy="324000"/>
          </a:xfrm>
          <a:prstGeom prst="flowChartTerminator">
            <a:avLst/>
          </a:prstGeom>
          <a:scene3d>
            <a:camera prst="orthographicFront"/>
            <a:lightRig rig="flat" dir="t"/>
          </a:scene3d>
          <a:sp3d z="-190500" extrusionH="12700" prstMaterial="plastic">
            <a:bevelT w="50800" h="50800"/>
          </a:sp3d>
        </p:spPr>
        <p:style>
          <a:lnRef idx="0">
            <a:schemeClr val="accent1">
              <a:hueOff val="0"/>
              <a:satOff val="0"/>
              <a:lumOff val="0"/>
              <a:alphaOff val="0"/>
            </a:schemeClr>
          </a:lnRef>
          <a:fillRef idx="3">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wrap="none" anchor="ctr">
            <a:flatTx/>
          </a:bodyPr>
          <a:lstStyle/>
          <a:p>
            <a:pPr marL="300038" indent="-300038" algn="ctr" defTabSz="801688">
              <a:defRPr/>
            </a:pPr>
            <a:r>
              <a:rPr lang="en-US" altLang="zh-CN" sz="1400" b="1" dirty="0">
                <a:solidFill>
                  <a:srgbClr val="000000"/>
                </a:solidFill>
              </a:rPr>
              <a:t>2011-1</a:t>
            </a:r>
            <a:endParaRPr lang="zh-CN" altLang="en-US" sz="1400" b="1" dirty="0">
              <a:solidFill>
                <a:srgbClr val="000000"/>
              </a:solidFill>
            </a:endParaRPr>
          </a:p>
        </p:txBody>
      </p:sp>
      <p:sp>
        <p:nvSpPr>
          <p:cNvPr id="16" name="流程图: 终止 15"/>
          <p:cNvSpPr/>
          <p:nvPr/>
        </p:nvSpPr>
        <p:spPr bwMode="gray">
          <a:xfrm>
            <a:off x="886550" y="5659640"/>
            <a:ext cx="1008000" cy="324000"/>
          </a:xfrm>
          <a:prstGeom prst="flowChartTerminator">
            <a:avLst/>
          </a:prstGeom>
          <a:scene3d>
            <a:camera prst="orthographicFront"/>
            <a:lightRig rig="flat" dir="t"/>
          </a:scene3d>
          <a:sp3d z="-190500" extrusionH="12700" prstMaterial="plastic">
            <a:bevelT w="50800" h="50800"/>
          </a:sp3d>
        </p:spPr>
        <p:style>
          <a:lnRef idx="0">
            <a:schemeClr val="accent1">
              <a:hueOff val="0"/>
              <a:satOff val="0"/>
              <a:lumOff val="0"/>
              <a:alphaOff val="0"/>
            </a:schemeClr>
          </a:lnRef>
          <a:fillRef idx="3">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wrap="none" anchor="ctr">
            <a:flatTx/>
          </a:bodyPr>
          <a:lstStyle/>
          <a:p>
            <a:pPr marL="300038" indent="-300038" algn="ctr" defTabSz="801688">
              <a:defRPr/>
            </a:pPr>
            <a:r>
              <a:rPr lang="en-US" altLang="zh-CN" sz="1400" b="1" dirty="0">
                <a:solidFill>
                  <a:srgbClr val="000000"/>
                </a:solidFill>
              </a:rPr>
              <a:t>2011-2</a:t>
            </a:r>
            <a:endParaRPr lang="zh-CN" altLang="en-US" sz="1400" b="1" dirty="0">
              <a:solidFill>
                <a:srgbClr val="000000"/>
              </a:solidFill>
            </a:endParaRPr>
          </a:p>
        </p:txBody>
      </p:sp>
      <p:sp>
        <p:nvSpPr>
          <p:cNvPr id="17" name="流程图: 终止 16"/>
          <p:cNvSpPr/>
          <p:nvPr/>
        </p:nvSpPr>
        <p:spPr bwMode="gray">
          <a:xfrm>
            <a:off x="1186380" y="5261144"/>
            <a:ext cx="1008000" cy="324000"/>
          </a:xfrm>
          <a:prstGeom prst="flowChartTerminator">
            <a:avLst/>
          </a:prstGeom>
          <a:scene3d>
            <a:camera prst="orthographicFront"/>
            <a:lightRig rig="flat" dir="t"/>
          </a:scene3d>
          <a:sp3d z="-190500" extrusionH="12700" prstMaterial="plastic">
            <a:bevelT w="50800" h="50800"/>
          </a:sp3d>
        </p:spPr>
        <p:style>
          <a:lnRef idx="0">
            <a:schemeClr val="accent1">
              <a:hueOff val="0"/>
              <a:satOff val="0"/>
              <a:lumOff val="0"/>
              <a:alphaOff val="0"/>
            </a:schemeClr>
          </a:lnRef>
          <a:fillRef idx="3">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wrap="none" anchor="ctr">
            <a:flatTx/>
          </a:bodyPr>
          <a:lstStyle/>
          <a:p>
            <a:pPr marL="300038" indent="-300038" algn="ctr" defTabSz="801688">
              <a:defRPr/>
            </a:pPr>
            <a:r>
              <a:rPr lang="en-US" altLang="zh-CN" sz="1400" b="1" dirty="0">
                <a:solidFill>
                  <a:srgbClr val="000000"/>
                </a:solidFill>
              </a:rPr>
              <a:t>2011-4</a:t>
            </a:r>
            <a:endParaRPr lang="zh-CN" altLang="en-US" sz="1400" b="1" dirty="0">
              <a:solidFill>
                <a:srgbClr val="000000"/>
              </a:solidFill>
            </a:endParaRPr>
          </a:p>
        </p:txBody>
      </p:sp>
      <p:sp>
        <p:nvSpPr>
          <p:cNvPr id="18" name="流程图: 终止 17"/>
          <p:cNvSpPr/>
          <p:nvPr/>
        </p:nvSpPr>
        <p:spPr bwMode="gray">
          <a:xfrm>
            <a:off x="1542652" y="4886332"/>
            <a:ext cx="1008000" cy="324000"/>
          </a:xfrm>
          <a:prstGeom prst="flowChartTerminator">
            <a:avLst/>
          </a:prstGeom>
          <a:scene3d>
            <a:camera prst="orthographicFront"/>
            <a:lightRig rig="flat" dir="t"/>
          </a:scene3d>
          <a:sp3d z="-190500" extrusionH="12700" prstMaterial="plastic">
            <a:bevelT w="50800" h="50800"/>
          </a:sp3d>
        </p:spPr>
        <p:style>
          <a:lnRef idx="0">
            <a:schemeClr val="accent1">
              <a:hueOff val="0"/>
              <a:satOff val="0"/>
              <a:lumOff val="0"/>
              <a:alphaOff val="0"/>
            </a:schemeClr>
          </a:lnRef>
          <a:fillRef idx="3">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wrap="none" anchor="ctr">
            <a:flatTx/>
          </a:bodyPr>
          <a:lstStyle/>
          <a:p>
            <a:pPr marL="300038" indent="-300038" algn="ctr" defTabSz="801688">
              <a:defRPr/>
            </a:pPr>
            <a:r>
              <a:rPr lang="en-US" altLang="zh-CN" sz="1400" b="1" dirty="0">
                <a:solidFill>
                  <a:srgbClr val="000000"/>
                </a:solidFill>
              </a:rPr>
              <a:t>2011-9-2</a:t>
            </a:r>
            <a:endParaRPr lang="zh-CN" altLang="en-US" sz="1400" b="1" dirty="0">
              <a:solidFill>
                <a:srgbClr val="000000"/>
              </a:solidFill>
            </a:endParaRPr>
          </a:p>
        </p:txBody>
      </p:sp>
      <p:sp>
        <p:nvSpPr>
          <p:cNvPr id="19" name="流程图: 终止 18"/>
          <p:cNvSpPr/>
          <p:nvPr/>
        </p:nvSpPr>
        <p:spPr bwMode="gray">
          <a:xfrm>
            <a:off x="2276244" y="4145236"/>
            <a:ext cx="1008000" cy="324000"/>
          </a:xfrm>
          <a:prstGeom prst="flowChartTerminator">
            <a:avLst/>
          </a:prstGeom>
          <a:scene3d>
            <a:camera prst="orthographicFront"/>
            <a:lightRig rig="flat" dir="t"/>
          </a:scene3d>
          <a:sp3d z="-190500" extrusionH="12700" prstMaterial="plastic">
            <a:bevelT w="50800" h="50800"/>
          </a:sp3d>
        </p:spPr>
        <p:style>
          <a:lnRef idx="0">
            <a:schemeClr val="accent1">
              <a:hueOff val="0"/>
              <a:satOff val="0"/>
              <a:lumOff val="0"/>
              <a:alphaOff val="0"/>
            </a:schemeClr>
          </a:lnRef>
          <a:fillRef idx="3">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wrap="none" anchor="ctr">
            <a:flatTx/>
          </a:bodyPr>
          <a:lstStyle/>
          <a:p>
            <a:pPr marL="300038" indent="-300038" algn="ctr" defTabSz="801688">
              <a:defRPr/>
            </a:pPr>
            <a:r>
              <a:rPr lang="en-US" altLang="zh-CN" sz="1400" b="1" dirty="0">
                <a:solidFill>
                  <a:srgbClr val="000000"/>
                </a:solidFill>
              </a:rPr>
              <a:t>2012-6</a:t>
            </a:r>
            <a:endParaRPr lang="zh-CN" altLang="en-US" sz="1400" b="1" dirty="0">
              <a:solidFill>
                <a:srgbClr val="000000"/>
              </a:solidFill>
            </a:endParaRPr>
          </a:p>
        </p:txBody>
      </p:sp>
      <p:sp>
        <p:nvSpPr>
          <p:cNvPr id="20" name="流程图: 终止 19"/>
          <p:cNvSpPr/>
          <p:nvPr/>
        </p:nvSpPr>
        <p:spPr bwMode="gray">
          <a:xfrm>
            <a:off x="2646300" y="3785126"/>
            <a:ext cx="1008000" cy="324000"/>
          </a:xfrm>
          <a:prstGeom prst="flowChartTerminator">
            <a:avLst/>
          </a:prstGeom>
          <a:scene3d>
            <a:camera prst="orthographicFront"/>
            <a:lightRig rig="flat" dir="t"/>
          </a:scene3d>
          <a:sp3d z="-190500" extrusionH="12700" prstMaterial="plastic">
            <a:bevelT w="50800" h="50800"/>
          </a:sp3d>
        </p:spPr>
        <p:style>
          <a:lnRef idx="0">
            <a:schemeClr val="accent1">
              <a:hueOff val="0"/>
              <a:satOff val="0"/>
              <a:lumOff val="0"/>
              <a:alphaOff val="0"/>
            </a:schemeClr>
          </a:lnRef>
          <a:fillRef idx="3">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wrap="none" anchor="ctr">
            <a:flatTx/>
          </a:bodyPr>
          <a:lstStyle/>
          <a:p>
            <a:pPr marL="300038" indent="-300038" algn="ctr" defTabSz="801688">
              <a:defRPr/>
            </a:pPr>
            <a:r>
              <a:rPr lang="en-US" altLang="zh-CN" sz="1400" b="1" dirty="0">
                <a:solidFill>
                  <a:srgbClr val="000000"/>
                </a:solidFill>
              </a:rPr>
              <a:t>2012-9-7</a:t>
            </a:r>
            <a:endParaRPr lang="zh-CN" altLang="en-US" sz="1400" b="1" dirty="0">
              <a:solidFill>
                <a:srgbClr val="000000"/>
              </a:solidFill>
            </a:endParaRPr>
          </a:p>
        </p:txBody>
      </p:sp>
      <p:sp>
        <p:nvSpPr>
          <p:cNvPr id="21" name="流程图: 终止 20"/>
          <p:cNvSpPr/>
          <p:nvPr/>
        </p:nvSpPr>
        <p:spPr bwMode="gray">
          <a:xfrm>
            <a:off x="3078348" y="3424186"/>
            <a:ext cx="1008000" cy="324000"/>
          </a:xfrm>
          <a:prstGeom prst="flowChartTerminator">
            <a:avLst/>
          </a:prstGeom>
          <a:scene3d>
            <a:camera prst="orthographicFront"/>
            <a:lightRig rig="flat" dir="t"/>
          </a:scene3d>
          <a:sp3d z="-190500" extrusionH="12700" prstMaterial="plastic">
            <a:bevelT w="50800" h="50800"/>
          </a:sp3d>
        </p:spPr>
        <p:style>
          <a:lnRef idx="0">
            <a:schemeClr val="accent1">
              <a:hueOff val="0"/>
              <a:satOff val="0"/>
              <a:lumOff val="0"/>
              <a:alphaOff val="0"/>
            </a:schemeClr>
          </a:lnRef>
          <a:fillRef idx="3">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wrap="none" anchor="ctr">
            <a:flatTx/>
          </a:bodyPr>
          <a:lstStyle/>
          <a:p>
            <a:pPr marL="300038" indent="-300038" algn="ctr" defTabSz="801688">
              <a:defRPr/>
            </a:pPr>
            <a:r>
              <a:rPr lang="en-US" altLang="zh-CN" sz="1400" b="1" dirty="0">
                <a:solidFill>
                  <a:srgbClr val="000000"/>
                </a:solidFill>
              </a:rPr>
              <a:t>2012-9</a:t>
            </a:r>
            <a:endParaRPr lang="zh-CN" altLang="en-US" sz="1400" b="1" dirty="0">
              <a:solidFill>
                <a:srgbClr val="000000"/>
              </a:solidFill>
            </a:endParaRPr>
          </a:p>
        </p:txBody>
      </p:sp>
      <p:sp>
        <p:nvSpPr>
          <p:cNvPr id="23" name="流程图: 终止 22"/>
          <p:cNvSpPr/>
          <p:nvPr/>
        </p:nvSpPr>
        <p:spPr bwMode="gray">
          <a:xfrm>
            <a:off x="4652404" y="2329583"/>
            <a:ext cx="1008000" cy="324000"/>
          </a:xfrm>
          <a:prstGeom prst="flowChartTerminator">
            <a:avLst/>
          </a:prstGeom>
          <a:scene3d>
            <a:camera prst="orthographicFront"/>
            <a:lightRig rig="flat" dir="t"/>
          </a:scene3d>
          <a:sp3d z="-190500" extrusionH="12700" prstMaterial="plastic">
            <a:bevelT w="50800" h="50800"/>
          </a:sp3d>
        </p:spPr>
        <p:style>
          <a:lnRef idx="0">
            <a:schemeClr val="accent1">
              <a:hueOff val="0"/>
              <a:satOff val="0"/>
              <a:lumOff val="0"/>
              <a:alphaOff val="0"/>
            </a:schemeClr>
          </a:lnRef>
          <a:fillRef idx="3">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wrap="none" anchor="ctr">
            <a:flatTx/>
          </a:bodyPr>
          <a:lstStyle/>
          <a:p>
            <a:pPr marL="300038" indent="-300038" algn="ctr" defTabSz="801688">
              <a:defRPr/>
            </a:pPr>
            <a:r>
              <a:rPr lang="en-US" altLang="zh-CN" sz="1400" b="1" dirty="0">
                <a:solidFill>
                  <a:srgbClr val="000000"/>
                </a:solidFill>
              </a:rPr>
              <a:t>2013-11</a:t>
            </a:r>
            <a:endParaRPr lang="zh-CN" altLang="en-US" sz="1400" b="1" dirty="0">
              <a:solidFill>
                <a:srgbClr val="000000"/>
              </a:solidFill>
            </a:endParaRPr>
          </a:p>
        </p:txBody>
      </p:sp>
      <p:sp>
        <p:nvSpPr>
          <p:cNvPr id="26" name="流程图: 终止 25"/>
          <p:cNvSpPr/>
          <p:nvPr/>
        </p:nvSpPr>
        <p:spPr bwMode="gray">
          <a:xfrm>
            <a:off x="3510396" y="3067621"/>
            <a:ext cx="1008000" cy="324000"/>
          </a:xfrm>
          <a:prstGeom prst="flowChartTerminator">
            <a:avLst/>
          </a:prstGeom>
          <a:scene3d>
            <a:camera prst="orthographicFront"/>
            <a:lightRig rig="flat" dir="t"/>
          </a:scene3d>
          <a:sp3d z="-190500" extrusionH="12700" prstMaterial="plastic">
            <a:bevelT w="50800" h="50800"/>
          </a:sp3d>
        </p:spPr>
        <p:style>
          <a:lnRef idx="0">
            <a:schemeClr val="accent1">
              <a:hueOff val="0"/>
              <a:satOff val="0"/>
              <a:lumOff val="0"/>
              <a:alphaOff val="0"/>
            </a:schemeClr>
          </a:lnRef>
          <a:fillRef idx="3">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wrap="none" anchor="ctr">
            <a:flatTx/>
          </a:bodyPr>
          <a:lstStyle/>
          <a:p>
            <a:pPr marL="300038" indent="-300038" algn="ctr" defTabSz="801688">
              <a:defRPr/>
            </a:pPr>
            <a:r>
              <a:rPr lang="en-US" altLang="zh-CN" sz="1400" b="1" dirty="0">
                <a:solidFill>
                  <a:srgbClr val="000000"/>
                </a:solidFill>
              </a:rPr>
              <a:t>2012-10</a:t>
            </a:r>
            <a:endParaRPr lang="zh-CN" altLang="en-US" sz="1400" b="1" dirty="0">
              <a:solidFill>
                <a:srgbClr val="000000"/>
              </a:solidFill>
            </a:endParaRPr>
          </a:p>
        </p:txBody>
      </p:sp>
      <p:sp>
        <p:nvSpPr>
          <p:cNvPr id="27" name="流程图: 终止 26"/>
          <p:cNvSpPr/>
          <p:nvPr/>
        </p:nvSpPr>
        <p:spPr bwMode="gray">
          <a:xfrm>
            <a:off x="4009952" y="2706540"/>
            <a:ext cx="1008000" cy="324000"/>
          </a:xfrm>
          <a:prstGeom prst="flowChartTerminator">
            <a:avLst/>
          </a:prstGeom>
          <a:scene3d>
            <a:camera prst="orthographicFront"/>
            <a:lightRig rig="flat" dir="t"/>
          </a:scene3d>
          <a:sp3d z="-190500" extrusionH="12700" prstMaterial="plastic">
            <a:bevelT w="50800" h="50800"/>
          </a:sp3d>
        </p:spPr>
        <p:style>
          <a:lnRef idx="0">
            <a:schemeClr val="accent1">
              <a:hueOff val="0"/>
              <a:satOff val="0"/>
              <a:lumOff val="0"/>
              <a:alphaOff val="0"/>
            </a:schemeClr>
          </a:lnRef>
          <a:fillRef idx="3">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wrap="none" anchor="ctr">
            <a:flatTx/>
          </a:bodyPr>
          <a:lstStyle/>
          <a:p>
            <a:pPr marL="300038" indent="-300038" algn="ctr" defTabSz="801688">
              <a:defRPr/>
            </a:pPr>
            <a:r>
              <a:rPr lang="en-US" altLang="zh-CN" sz="1400" b="1" dirty="0">
                <a:solidFill>
                  <a:srgbClr val="000000"/>
                </a:solidFill>
              </a:rPr>
              <a:t>2013-10</a:t>
            </a:r>
            <a:endParaRPr lang="zh-CN" altLang="en-US" sz="1400" b="1" dirty="0">
              <a:solidFill>
                <a:srgbClr val="000000"/>
              </a:solidFill>
            </a:endParaRPr>
          </a:p>
        </p:txBody>
      </p:sp>
      <p:sp>
        <p:nvSpPr>
          <p:cNvPr id="28" name="流程图: 终止 27"/>
          <p:cNvSpPr/>
          <p:nvPr/>
        </p:nvSpPr>
        <p:spPr bwMode="gray">
          <a:xfrm>
            <a:off x="5165586" y="1938202"/>
            <a:ext cx="1008000" cy="324000"/>
          </a:xfrm>
          <a:prstGeom prst="flowChartTerminator">
            <a:avLst/>
          </a:prstGeom>
          <a:scene3d>
            <a:camera prst="orthographicFront"/>
            <a:lightRig rig="flat" dir="t"/>
          </a:scene3d>
          <a:sp3d z="-190500" extrusionH="12700" prstMaterial="plastic">
            <a:bevelT w="50800" h="50800"/>
          </a:sp3d>
        </p:spPr>
        <p:style>
          <a:lnRef idx="0">
            <a:schemeClr val="accent1">
              <a:hueOff val="0"/>
              <a:satOff val="0"/>
              <a:lumOff val="0"/>
              <a:alphaOff val="0"/>
            </a:schemeClr>
          </a:lnRef>
          <a:fillRef idx="3">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wrap="none" anchor="ctr">
            <a:flatTx/>
          </a:bodyPr>
          <a:lstStyle/>
          <a:p>
            <a:pPr marL="300038" indent="-300038" algn="ctr" defTabSz="801688">
              <a:defRPr/>
            </a:pPr>
            <a:r>
              <a:rPr lang="en-US" altLang="zh-CN" sz="1400" b="1" dirty="0">
                <a:solidFill>
                  <a:srgbClr val="000000"/>
                </a:solidFill>
              </a:rPr>
              <a:t>2014-4</a:t>
            </a:r>
            <a:endParaRPr lang="zh-CN" altLang="en-US" sz="1400" b="1" dirty="0">
              <a:solidFill>
                <a:srgbClr val="000000"/>
              </a:solidFill>
            </a:endParaRPr>
          </a:p>
        </p:txBody>
      </p:sp>
      <p:sp>
        <p:nvSpPr>
          <p:cNvPr id="33" name="矩形 32"/>
          <p:cNvSpPr/>
          <p:nvPr/>
        </p:nvSpPr>
        <p:spPr>
          <a:xfrm>
            <a:off x="1628775" y="6118225"/>
            <a:ext cx="1762125" cy="307975"/>
          </a:xfrm>
          <a:prstGeom prst="rect">
            <a:avLst/>
          </a:prstGeom>
        </p:spPr>
        <p:txBody>
          <a:bodyPr>
            <a:spAutoFit/>
          </a:bodyPr>
          <a:lstStyle/>
          <a:p>
            <a:pPr marL="185738" indent="-185738">
              <a:buFont typeface="Arial" panose="020B0604020202020204" pitchFamily="34" charset="0"/>
              <a:buChar char="•"/>
              <a:defRPr/>
            </a:pPr>
            <a:r>
              <a:rPr lang="zh-CN" altLang="en-US" sz="1400" b="1" dirty="0">
                <a:solidFill>
                  <a:srgbClr val="331ED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初步规划</a:t>
            </a:r>
          </a:p>
        </p:txBody>
      </p:sp>
      <p:sp>
        <p:nvSpPr>
          <p:cNvPr id="34" name="矩形 33"/>
          <p:cNvSpPr/>
          <p:nvPr/>
        </p:nvSpPr>
        <p:spPr>
          <a:xfrm>
            <a:off x="1965325" y="5667375"/>
            <a:ext cx="4572000" cy="307975"/>
          </a:xfrm>
          <a:prstGeom prst="rect">
            <a:avLst/>
          </a:prstGeom>
        </p:spPr>
        <p:txBody>
          <a:bodyPr>
            <a:spAutoFit/>
          </a:bodyPr>
          <a:lstStyle/>
          <a:p>
            <a:pPr marL="185738" indent="-185738">
              <a:buFont typeface="Arial" panose="020B0604020202020204" pitchFamily="34" charset="0"/>
              <a:buChar char="•"/>
              <a:defRPr/>
            </a:pPr>
            <a:r>
              <a:rPr lang="zh-CN" altLang="en-US" sz="1400" b="1" dirty="0">
                <a:solidFill>
                  <a:srgbClr val="331ED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集成现状调研</a:t>
            </a:r>
          </a:p>
        </p:txBody>
      </p:sp>
      <p:sp>
        <p:nvSpPr>
          <p:cNvPr id="35" name="矩形 34"/>
          <p:cNvSpPr/>
          <p:nvPr/>
        </p:nvSpPr>
        <p:spPr>
          <a:xfrm>
            <a:off x="2322513" y="5299075"/>
            <a:ext cx="3452812" cy="307975"/>
          </a:xfrm>
          <a:prstGeom prst="rect">
            <a:avLst/>
          </a:prstGeom>
        </p:spPr>
        <p:txBody>
          <a:bodyPr>
            <a:spAutoFit/>
          </a:bodyPr>
          <a:lstStyle/>
          <a:p>
            <a:pPr marL="185738" indent="-185738">
              <a:buFont typeface="Arial" panose="020B0604020202020204" pitchFamily="34" charset="0"/>
              <a:buChar char="•"/>
              <a:defRPr/>
            </a:pPr>
            <a:r>
              <a:rPr lang="zh-CN" altLang="en-US" sz="1400" b="1" dirty="0">
                <a:solidFill>
                  <a:srgbClr val="331ED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整体规划及产品选型</a:t>
            </a:r>
          </a:p>
        </p:txBody>
      </p:sp>
      <p:sp>
        <p:nvSpPr>
          <p:cNvPr id="36" name="矩形 35"/>
          <p:cNvSpPr/>
          <p:nvPr/>
        </p:nvSpPr>
        <p:spPr>
          <a:xfrm>
            <a:off x="2825750" y="4899025"/>
            <a:ext cx="3168650" cy="307975"/>
          </a:xfrm>
          <a:prstGeom prst="rect">
            <a:avLst/>
          </a:prstGeom>
        </p:spPr>
        <p:txBody>
          <a:bodyPr>
            <a:spAutoFit/>
          </a:bodyPr>
          <a:lstStyle/>
          <a:p>
            <a:pPr marL="185738" indent="-185738">
              <a:buFont typeface="Arial" panose="020B0604020202020204" pitchFamily="34" charset="0"/>
              <a:buChar char="•"/>
              <a:defRPr/>
            </a:pPr>
            <a:r>
              <a:rPr lang="zh-CN" altLang="en-US" sz="1400" b="1" dirty="0">
                <a:solidFill>
                  <a:srgbClr val="331ED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集成项目启动</a:t>
            </a:r>
          </a:p>
        </p:txBody>
      </p:sp>
      <p:sp>
        <p:nvSpPr>
          <p:cNvPr id="38" name="流程图: 终止 37"/>
          <p:cNvSpPr/>
          <p:nvPr/>
        </p:nvSpPr>
        <p:spPr bwMode="gray">
          <a:xfrm>
            <a:off x="1830684" y="4509381"/>
            <a:ext cx="1008000" cy="324000"/>
          </a:xfrm>
          <a:prstGeom prst="flowChartTerminator">
            <a:avLst/>
          </a:prstGeom>
          <a:scene3d>
            <a:camera prst="orthographicFront"/>
            <a:lightRig rig="flat" dir="t"/>
          </a:scene3d>
          <a:sp3d z="-190500" extrusionH="12700" prstMaterial="plastic">
            <a:bevelT w="50800" h="50800"/>
          </a:sp3d>
        </p:spPr>
        <p:style>
          <a:lnRef idx="0">
            <a:schemeClr val="accent1">
              <a:hueOff val="0"/>
              <a:satOff val="0"/>
              <a:lumOff val="0"/>
              <a:alphaOff val="0"/>
            </a:schemeClr>
          </a:lnRef>
          <a:fillRef idx="3">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wrap="none" anchor="ctr">
            <a:flatTx/>
          </a:bodyPr>
          <a:lstStyle/>
          <a:p>
            <a:pPr marL="300038" indent="-300038" algn="ctr" defTabSz="801688">
              <a:defRPr/>
            </a:pPr>
            <a:r>
              <a:rPr lang="en-US" altLang="zh-CN" sz="1400" b="1" dirty="0">
                <a:solidFill>
                  <a:srgbClr val="000000"/>
                </a:solidFill>
              </a:rPr>
              <a:t>2011-9</a:t>
            </a:r>
            <a:endParaRPr lang="zh-CN" altLang="en-US" sz="1400" b="1" dirty="0">
              <a:solidFill>
                <a:srgbClr val="000000"/>
              </a:solidFill>
            </a:endParaRPr>
          </a:p>
        </p:txBody>
      </p:sp>
      <p:sp>
        <p:nvSpPr>
          <p:cNvPr id="39" name="矩形 38"/>
          <p:cNvSpPr/>
          <p:nvPr/>
        </p:nvSpPr>
        <p:spPr>
          <a:xfrm>
            <a:off x="3549650" y="4160838"/>
            <a:ext cx="2593975" cy="307975"/>
          </a:xfrm>
          <a:prstGeom prst="rect">
            <a:avLst/>
          </a:prstGeom>
        </p:spPr>
        <p:txBody>
          <a:bodyPr>
            <a:spAutoFit/>
          </a:bodyPr>
          <a:lstStyle/>
          <a:p>
            <a:pPr marL="185738" indent="-185738">
              <a:buFont typeface="Arial" panose="020B0604020202020204" pitchFamily="34" charset="0"/>
              <a:buChar char="•"/>
              <a:defRPr/>
            </a:pPr>
            <a:r>
              <a:rPr lang="zh-CN" altLang="en-US" sz="1400" b="1" dirty="0">
                <a:solidFill>
                  <a:srgbClr val="331ED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各业务系统改造</a:t>
            </a:r>
          </a:p>
        </p:txBody>
      </p:sp>
      <p:sp>
        <p:nvSpPr>
          <p:cNvPr id="40" name="矩形 39"/>
          <p:cNvSpPr/>
          <p:nvPr/>
        </p:nvSpPr>
        <p:spPr>
          <a:xfrm>
            <a:off x="3935413" y="3830638"/>
            <a:ext cx="5149850" cy="306387"/>
          </a:xfrm>
          <a:prstGeom prst="rect">
            <a:avLst/>
          </a:prstGeom>
        </p:spPr>
        <p:txBody>
          <a:bodyPr>
            <a:spAutoFit/>
          </a:bodyPr>
          <a:lstStyle/>
          <a:p>
            <a:pPr marL="185738" indent="-185738">
              <a:buFont typeface="Arial" panose="020B0604020202020204" pitchFamily="34" charset="0"/>
              <a:buChar char="•"/>
              <a:defRPr/>
            </a:pPr>
            <a:r>
              <a:rPr lang="zh-CN" altLang="en-US" sz="1400" b="1" dirty="0">
                <a:solidFill>
                  <a:srgbClr val="331ED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实施启动会</a:t>
            </a:r>
          </a:p>
        </p:txBody>
      </p:sp>
      <p:sp>
        <p:nvSpPr>
          <p:cNvPr id="41" name="矩形 40"/>
          <p:cNvSpPr/>
          <p:nvPr/>
        </p:nvSpPr>
        <p:spPr>
          <a:xfrm>
            <a:off x="4268788" y="3455988"/>
            <a:ext cx="3641725" cy="307975"/>
          </a:xfrm>
          <a:prstGeom prst="rect">
            <a:avLst/>
          </a:prstGeom>
        </p:spPr>
        <p:txBody>
          <a:bodyPr>
            <a:spAutoFit/>
          </a:bodyPr>
          <a:lstStyle/>
          <a:p>
            <a:pPr marL="185738" indent="-185738">
              <a:buFont typeface="Arial" panose="020B0604020202020204" pitchFamily="34" charset="0"/>
              <a:buChar char="•"/>
              <a:defRPr/>
            </a:pPr>
            <a:r>
              <a:rPr lang="zh-CN" altLang="en-US" sz="1400" b="1" dirty="0">
                <a:solidFill>
                  <a:srgbClr val="331ED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各系统迭代接入平台</a:t>
            </a:r>
          </a:p>
        </p:txBody>
      </p:sp>
      <p:sp>
        <p:nvSpPr>
          <p:cNvPr id="42" name="矩形 41"/>
          <p:cNvSpPr/>
          <p:nvPr/>
        </p:nvSpPr>
        <p:spPr>
          <a:xfrm>
            <a:off x="4795838" y="3082925"/>
            <a:ext cx="4781550" cy="307975"/>
          </a:xfrm>
          <a:prstGeom prst="rect">
            <a:avLst/>
          </a:prstGeom>
        </p:spPr>
        <p:txBody>
          <a:bodyPr>
            <a:spAutoFit/>
          </a:bodyPr>
          <a:lstStyle/>
          <a:p>
            <a:pPr marL="185738" indent="-185738">
              <a:buFont typeface="Arial" panose="020B0604020202020204" pitchFamily="34" charset="0"/>
              <a:buChar char="•"/>
              <a:defRPr/>
            </a:pPr>
            <a:r>
              <a:rPr lang="en-US" altLang="zh-CN" sz="1400" b="1" dirty="0">
                <a:solidFill>
                  <a:srgbClr val="331ED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EMPI</a:t>
            </a:r>
            <a:r>
              <a:rPr lang="zh-CN" altLang="en-US" sz="1400" b="1" dirty="0">
                <a:solidFill>
                  <a:srgbClr val="331ED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上线</a:t>
            </a:r>
          </a:p>
        </p:txBody>
      </p:sp>
      <p:sp>
        <p:nvSpPr>
          <p:cNvPr id="43" name="矩形 42"/>
          <p:cNvSpPr/>
          <p:nvPr/>
        </p:nvSpPr>
        <p:spPr>
          <a:xfrm>
            <a:off x="5111750" y="2724150"/>
            <a:ext cx="4616450" cy="307975"/>
          </a:xfrm>
          <a:prstGeom prst="rect">
            <a:avLst/>
          </a:prstGeom>
        </p:spPr>
        <p:txBody>
          <a:bodyPr>
            <a:spAutoFit/>
          </a:bodyPr>
          <a:lstStyle/>
          <a:p>
            <a:pPr marL="185738" indent="-185738">
              <a:buFont typeface="Arial" panose="020B0604020202020204" pitchFamily="34" charset="0"/>
              <a:buChar char="•"/>
              <a:defRPr/>
            </a:pPr>
            <a:r>
              <a:rPr lang="zh-CN" altLang="en-US" sz="1400" b="1" dirty="0">
                <a:solidFill>
                  <a:srgbClr val="331ED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一期项目验收</a:t>
            </a:r>
          </a:p>
        </p:txBody>
      </p:sp>
      <p:sp>
        <p:nvSpPr>
          <p:cNvPr id="37" name="矩形 36"/>
          <p:cNvSpPr/>
          <p:nvPr/>
        </p:nvSpPr>
        <p:spPr>
          <a:xfrm>
            <a:off x="3122613" y="4521200"/>
            <a:ext cx="1711325" cy="307975"/>
          </a:xfrm>
          <a:prstGeom prst="rect">
            <a:avLst/>
          </a:prstGeom>
        </p:spPr>
        <p:txBody>
          <a:bodyPr>
            <a:spAutoFit/>
          </a:bodyPr>
          <a:lstStyle/>
          <a:p>
            <a:pPr marL="185738" indent="-185738">
              <a:buFont typeface="Arial" panose="020B0604020202020204" pitchFamily="34" charset="0"/>
              <a:buChar char="•"/>
              <a:defRPr/>
            </a:pPr>
            <a:r>
              <a:rPr lang="zh-CN" altLang="en-US" sz="1400" b="1" dirty="0">
                <a:solidFill>
                  <a:srgbClr val="331ED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集成设计与开发</a:t>
            </a:r>
          </a:p>
        </p:txBody>
      </p:sp>
      <p:sp>
        <p:nvSpPr>
          <p:cNvPr id="44" name="矩形 43"/>
          <p:cNvSpPr/>
          <p:nvPr/>
        </p:nvSpPr>
        <p:spPr>
          <a:xfrm>
            <a:off x="5789613" y="2376488"/>
            <a:ext cx="4711700" cy="307975"/>
          </a:xfrm>
          <a:prstGeom prst="rect">
            <a:avLst/>
          </a:prstGeom>
        </p:spPr>
        <p:txBody>
          <a:bodyPr>
            <a:spAutoFit/>
          </a:bodyPr>
          <a:lstStyle/>
          <a:p>
            <a:pPr marL="185738" indent="-185738">
              <a:defRPr/>
            </a:pPr>
            <a:r>
              <a:rPr lang="zh-CN" altLang="en-US" sz="1400" b="1" dirty="0">
                <a:solidFill>
                  <a:srgbClr val="331ED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住院使用</a:t>
            </a:r>
            <a:r>
              <a:rPr lang="en-US" altLang="zh-CN" sz="1400" b="1" dirty="0">
                <a:solidFill>
                  <a:srgbClr val="331ED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CDR</a:t>
            </a: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sp>
        <p:nvSpPr>
          <p:cNvPr id="45" name="矩形 44"/>
          <p:cNvSpPr/>
          <p:nvPr/>
        </p:nvSpPr>
        <p:spPr>
          <a:xfrm>
            <a:off x="6410325" y="1993900"/>
            <a:ext cx="4208463" cy="307975"/>
          </a:xfrm>
          <a:prstGeom prst="rect">
            <a:avLst/>
          </a:prstGeom>
        </p:spPr>
        <p:txBody>
          <a:bodyPr>
            <a:spAutoFit/>
          </a:bodyPr>
          <a:lstStyle/>
          <a:p>
            <a:pPr marL="185738" indent="-185738">
              <a:defRPr/>
            </a:pPr>
            <a:r>
              <a:rPr lang="zh-CN" altLang="en-US" sz="1400" b="1" dirty="0">
                <a:solidFill>
                  <a:srgbClr val="331ED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门诊、药房使用</a:t>
            </a:r>
            <a:r>
              <a:rPr lang="en-US" altLang="zh-CN" sz="1400" b="1" dirty="0">
                <a:solidFill>
                  <a:srgbClr val="331ED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CDR</a:t>
            </a:r>
            <a:r>
              <a:rPr lang="zh-CN" altLang="en-US" sz="1400" b="1" dirty="0">
                <a:solidFill>
                  <a:srgbClr val="331ED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p>
        </p:txBody>
      </p:sp>
      <p:sp>
        <p:nvSpPr>
          <p:cNvPr id="29" name="矩形 28"/>
          <p:cNvSpPr/>
          <p:nvPr/>
        </p:nvSpPr>
        <p:spPr>
          <a:xfrm>
            <a:off x="189124" y="284600"/>
            <a:ext cx="4698722"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信息信息化平台建设历程</a:t>
            </a:r>
            <a:endParaRPr lang="zh-CN" altLang="en-US" sz="3200" dirty="0">
              <a:latin typeface="微软雅黑" panose="020B0503020204020204" pitchFamily="34" charset="-122"/>
              <a:ea typeface="微软雅黑" panose="020B0503020204020204" pitchFamily="34" charset="-122"/>
              <a:cs typeface="BrowalliaUPC" panose="020B0604020202020204" pitchFamily="34" charset="-34"/>
            </a:endParaRPr>
          </a:p>
        </p:txBody>
      </p:sp>
    </p:spTree>
    <p:extLst>
      <p:ext uri="{BB962C8B-B14F-4D97-AF65-F5344CB8AC3E}">
        <p14:creationId xmlns:p14="http://schemas.microsoft.com/office/powerpoint/2010/main" val="125928898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cs typeface="Arial" pitchFamily="34" charset="0"/>
              </a:rPr>
              <a:t>www.PKU-HIT.com</a:t>
            </a:r>
          </a:p>
          <a:p>
            <a:endParaRPr lang="en-US" altLang="zh-CN" dirty="0"/>
          </a:p>
        </p:txBody>
      </p:sp>
      <p:sp>
        <p:nvSpPr>
          <p:cNvPr id="5" name="灯片编号占位符 4"/>
          <p:cNvSpPr>
            <a:spLocks noGrp="1"/>
          </p:cNvSpPr>
          <p:nvPr>
            <p:ph type="sldNum" sz="quarter" idx="11"/>
          </p:nvPr>
        </p:nvSpPr>
        <p:spPr/>
        <p:txBody>
          <a:bodyPr/>
          <a:lstStyle/>
          <a:p>
            <a:fld id="{CC3DE1A4-693A-417B-9087-F902D217C50A}" type="slidenum">
              <a:rPr lang="en-US" altLang="zh-CN" smtClean="0"/>
              <a:pPr/>
              <a:t>40</a:t>
            </a:fld>
            <a:endParaRPr lang="en-US" altLang="zh-CN" dirty="0"/>
          </a:p>
        </p:txBody>
      </p:sp>
      <p:sp>
        <p:nvSpPr>
          <p:cNvPr id="9" name="标题 1"/>
          <p:cNvSpPr>
            <a:spLocks noGrp="1"/>
          </p:cNvSpPr>
          <p:nvPr>
            <p:ph type="title"/>
          </p:nvPr>
        </p:nvSpPr>
        <p:spPr>
          <a:xfrm>
            <a:off x="395536" y="188913"/>
            <a:ext cx="5605462" cy="647700"/>
          </a:xfrm>
        </p:spPr>
        <p:txBody>
          <a:bodyPr/>
          <a:lstStyle/>
          <a:p>
            <a:r>
              <a:rPr lang="zh-CN" altLang="en-US" dirty="0" smtClean="0">
                <a:solidFill>
                  <a:schemeClr val="bg1"/>
                </a:solidFill>
              </a:rPr>
              <a:t>院感闭环管理</a:t>
            </a:r>
            <a:r>
              <a:rPr lang="en-US" altLang="zh-CN" dirty="0" smtClean="0">
                <a:solidFill>
                  <a:schemeClr val="bg1"/>
                </a:solidFill>
              </a:rPr>
              <a:t>-</a:t>
            </a:r>
            <a:r>
              <a:rPr lang="zh-CN" altLang="en-US" dirty="0" smtClean="0">
                <a:solidFill>
                  <a:schemeClr val="bg1"/>
                </a:solidFill>
              </a:rPr>
              <a:t>统计分析</a:t>
            </a:r>
            <a:endParaRPr lang="zh-CN" altLang="en-US" dirty="0">
              <a:solidFill>
                <a:schemeClr val="bg1"/>
              </a:solidFill>
            </a:endParaRPr>
          </a:p>
        </p:txBody>
      </p:sp>
      <p:pic>
        <p:nvPicPr>
          <p:cNvPr id="32770" name="Picture 2"/>
          <p:cNvPicPr>
            <a:picLocks noChangeAspect="1" noChangeArrowheads="1"/>
          </p:cNvPicPr>
          <p:nvPr/>
        </p:nvPicPr>
        <p:blipFill>
          <a:blip r:embed="rId2"/>
          <a:srcRect/>
          <a:stretch>
            <a:fillRect/>
          </a:stretch>
        </p:blipFill>
        <p:spPr bwMode="auto">
          <a:xfrm>
            <a:off x="214282" y="928670"/>
            <a:ext cx="3914766" cy="3083057"/>
          </a:xfrm>
          <a:prstGeom prst="rect">
            <a:avLst/>
          </a:prstGeom>
          <a:noFill/>
          <a:ln w="9525">
            <a:noFill/>
            <a:miter lim="800000"/>
            <a:headEnd/>
            <a:tailEnd/>
          </a:ln>
          <a:effectLst/>
        </p:spPr>
      </p:pic>
      <p:pic>
        <p:nvPicPr>
          <p:cNvPr id="32771" name="Picture 3"/>
          <p:cNvPicPr>
            <a:picLocks noChangeAspect="1" noChangeArrowheads="1"/>
          </p:cNvPicPr>
          <p:nvPr/>
        </p:nvPicPr>
        <p:blipFill>
          <a:blip r:embed="rId3"/>
          <a:srcRect/>
          <a:stretch>
            <a:fillRect/>
          </a:stretch>
        </p:blipFill>
        <p:spPr bwMode="auto">
          <a:xfrm>
            <a:off x="4500562" y="928670"/>
            <a:ext cx="4510078" cy="3071834"/>
          </a:xfrm>
          <a:prstGeom prst="rect">
            <a:avLst/>
          </a:prstGeom>
          <a:noFill/>
          <a:ln w="9525">
            <a:noFill/>
            <a:miter lim="800000"/>
            <a:headEnd/>
            <a:tailEnd/>
          </a:ln>
          <a:effectLst/>
        </p:spPr>
      </p:pic>
      <p:pic>
        <p:nvPicPr>
          <p:cNvPr id="32772" name="Picture 4"/>
          <p:cNvPicPr>
            <a:picLocks noChangeAspect="1" noChangeArrowheads="1"/>
          </p:cNvPicPr>
          <p:nvPr/>
        </p:nvPicPr>
        <p:blipFill>
          <a:blip r:embed="rId4"/>
          <a:srcRect/>
          <a:stretch>
            <a:fillRect/>
          </a:stretch>
        </p:blipFill>
        <p:spPr bwMode="auto">
          <a:xfrm>
            <a:off x="214282" y="4214818"/>
            <a:ext cx="4030377" cy="2790832"/>
          </a:xfrm>
          <a:prstGeom prst="rect">
            <a:avLst/>
          </a:prstGeom>
          <a:noFill/>
          <a:ln w="9525">
            <a:noFill/>
            <a:miter lim="800000"/>
            <a:headEnd/>
            <a:tailEnd/>
          </a:ln>
          <a:effectLst/>
        </p:spPr>
      </p:pic>
      <p:pic>
        <p:nvPicPr>
          <p:cNvPr id="32773" name="Picture 5"/>
          <p:cNvPicPr>
            <a:picLocks noChangeAspect="1" noChangeArrowheads="1"/>
          </p:cNvPicPr>
          <p:nvPr/>
        </p:nvPicPr>
        <p:blipFill>
          <a:blip r:embed="rId5"/>
          <a:srcRect/>
          <a:stretch>
            <a:fillRect/>
          </a:stretch>
        </p:blipFill>
        <p:spPr bwMode="auto">
          <a:xfrm>
            <a:off x="4500562" y="4214818"/>
            <a:ext cx="4643438" cy="2500330"/>
          </a:xfrm>
          <a:prstGeom prst="rect">
            <a:avLst/>
          </a:prstGeom>
          <a:noFill/>
          <a:ln w="9525">
            <a:noFill/>
            <a:miter lim="800000"/>
            <a:headEnd/>
            <a:tailEnd/>
          </a:ln>
          <a:effectLst/>
        </p:spPr>
      </p:pic>
      <p:cxnSp>
        <p:nvCxnSpPr>
          <p:cNvPr id="12" name="直接连接符 11"/>
          <p:cNvCxnSpPr/>
          <p:nvPr/>
        </p:nvCxnSpPr>
        <p:spPr bwMode="auto">
          <a:xfrm rot="5400000">
            <a:off x="1392227" y="3893335"/>
            <a:ext cx="5930124" cy="794"/>
          </a:xfrm>
          <a:prstGeom prst="line">
            <a:avLst/>
          </a:prstGeom>
          <a:noFill/>
          <a:ln w="28575" cap="flat" cmpd="sng" algn="ctr">
            <a:solidFill>
              <a:schemeClr val="accent2">
                <a:lumMod val="60000"/>
                <a:lumOff val="40000"/>
              </a:schemeClr>
            </a:solidFill>
            <a:prstDash val="solid"/>
            <a:round/>
            <a:headEnd type="triangle" w="med" len="med"/>
            <a:tailEnd type="none" w="med" len="med"/>
          </a:ln>
          <a:effectLst>
            <a:outerShdw blurRad="50800" dist="25400" dir="5400000" algn="ctr" rotWithShape="0">
              <a:srgbClr val="000000">
                <a:alpha val="43137"/>
              </a:srgbClr>
            </a:outerShdw>
          </a:effectLst>
        </p:spPr>
      </p:cxnSp>
      <p:cxnSp>
        <p:nvCxnSpPr>
          <p:cNvPr id="17" name="直接连接符 16"/>
          <p:cNvCxnSpPr/>
          <p:nvPr/>
        </p:nvCxnSpPr>
        <p:spPr bwMode="auto">
          <a:xfrm>
            <a:off x="0" y="4071942"/>
            <a:ext cx="9144000" cy="1588"/>
          </a:xfrm>
          <a:prstGeom prst="line">
            <a:avLst/>
          </a:prstGeom>
          <a:noFill/>
          <a:ln w="28575" cap="flat" cmpd="sng" algn="ctr">
            <a:solidFill>
              <a:schemeClr val="accent2">
                <a:lumMod val="60000"/>
                <a:lumOff val="40000"/>
                <a:alpha val="83000"/>
              </a:schemeClr>
            </a:solidFill>
            <a:prstDash val="solid"/>
            <a:round/>
            <a:headEnd type="none" w="med" len="med"/>
            <a:tailEnd type="triangle" w="med" len="med"/>
          </a:ln>
          <a:effectLst>
            <a:outerShdw blurRad="50800" dist="25400" dir="5400000" algn="ctr" rotWithShape="0">
              <a:srgbClr val="000000">
                <a:alpha val="43137"/>
              </a:srgbClr>
            </a:outerShdw>
          </a:effectLst>
        </p:spPr>
      </p:cxnSp>
    </p:spTree>
    <p:extLst>
      <p:ext uri="{BB962C8B-B14F-4D97-AF65-F5344CB8AC3E}">
        <p14:creationId xmlns:p14="http://schemas.microsoft.com/office/powerpoint/2010/main" val="2113331645"/>
      </p:ext>
    </p:extLst>
  </p:cSld>
  <p:clrMapOvr>
    <a:masterClrMapping/>
  </p:clrMapOvr>
  <p:transition advClick="0">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0216951"/>
      </p:ext>
    </p:extLst>
  </p:cSld>
  <p:clrMapOvr>
    <a:masterClrMapping/>
  </p:clrMapOvr>
  <p:transition advClick="0">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矩形 4"/>
          <p:cNvSpPr>
            <a:spLocks noChangeArrowheads="1"/>
          </p:cNvSpPr>
          <p:nvPr/>
        </p:nvSpPr>
        <p:spPr bwMode="auto">
          <a:xfrm>
            <a:off x="1116013" y="1341438"/>
            <a:ext cx="3168650" cy="1943100"/>
          </a:xfrm>
          <a:prstGeom prst="rect">
            <a:avLst/>
          </a:prstGeom>
          <a:solidFill>
            <a:schemeClr val="accent1"/>
          </a:solidFill>
          <a:ln w="9525" algn="ctr">
            <a:solidFill>
              <a:schemeClr val="tx1"/>
            </a:solidFill>
            <a:round/>
            <a:headEnd/>
            <a:tailEnd/>
          </a:ln>
        </p:spPr>
        <p:txBody>
          <a:bodyPr lIns="79200" tIns="39600" rIns="79200" bIns="39600"/>
          <a:lstStyle/>
          <a:p>
            <a:pPr defTabSz="801688" eaLnBrk="1" hangingPunct="1"/>
            <a:r>
              <a:rPr lang="en-US" altLang="zh-CN" sz="4000" dirty="0">
                <a:solidFill>
                  <a:schemeClr val="bg1"/>
                </a:solidFill>
                <a:latin typeface="微软雅黑" pitchFamily="34" charset="-122"/>
                <a:ea typeface="微软雅黑" pitchFamily="34" charset="-122"/>
              </a:rPr>
              <a:t>5</a:t>
            </a:r>
            <a:r>
              <a:rPr lang="en-US" altLang="zh-CN" sz="4000" dirty="0" smtClean="0">
                <a:solidFill>
                  <a:schemeClr val="bg1"/>
                </a:solidFill>
                <a:latin typeface="微软雅黑" pitchFamily="34" charset="-122"/>
                <a:ea typeface="微软雅黑" pitchFamily="34" charset="-122"/>
              </a:rPr>
              <a:t>3</a:t>
            </a:r>
            <a:r>
              <a:rPr lang="zh-CN" altLang="en-US" sz="2400" dirty="0">
                <a:solidFill>
                  <a:schemeClr val="bg1"/>
                </a:solidFill>
                <a:latin typeface="微软雅黑" pitchFamily="34" charset="-122"/>
                <a:ea typeface="微软雅黑" pitchFamily="34" charset="-122"/>
              </a:rPr>
              <a:t>个系统</a:t>
            </a:r>
            <a:endParaRPr lang="en-US" altLang="zh-CN" sz="2400" dirty="0">
              <a:solidFill>
                <a:schemeClr val="bg1"/>
              </a:solidFill>
              <a:latin typeface="微软雅黑" pitchFamily="34" charset="-122"/>
              <a:ea typeface="微软雅黑" pitchFamily="34" charset="-122"/>
            </a:endParaRPr>
          </a:p>
          <a:p>
            <a:pPr defTabSz="801688" eaLnBrk="1" hangingPunct="1"/>
            <a:r>
              <a:rPr lang="en-US" altLang="zh-CN" sz="4000" dirty="0" smtClean="0">
                <a:solidFill>
                  <a:schemeClr val="bg1"/>
                </a:solidFill>
                <a:latin typeface="微软雅黑" pitchFamily="34" charset="-122"/>
                <a:ea typeface="微软雅黑" pitchFamily="34" charset="-122"/>
              </a:rPr>
              <a:t>31</a:t>
            </a:r>
            <a:r>
              <a:rPr lang="zh-CN" altLang="en-US" sz="2400" dirty="0" smtClean="0">
                <a:solidFill>
                  <a:schemeClr val="bg1"/>
                </a:solidFill>
                <a:latin typeface="微软雅黑" pitchFamily="34" charset="-122"/>
                <a:ea typeface="微软雅黑" pitchFamily="34" charset="-122"/>
              </a:rPr>
              <a:t>个</a:t>
            </a:r>
            <a:r>
              <a:rPr lang="zh-CN" altLang="en-US" sz="2400" dirty="0">
                <a:solidFill>
                  <a:schemeClr val="bg1"/>
                </a:solidFill>
                <a:latin typeface="微软雅黑" pitchFamily="34" charset="-122"/>
                <a:ea typeface="微软雅黑" pitchFamily="34" charset="-122"/>
              </a:rPr>
              <a:t>应用软件商</a:t>
            </a:r>
            <a:endParaRPr kumimoji="0" lang="zh-CN" altLang="en-US" sz="2400" dirty="0">
              <a:solidFill>
                <a:schemeClr val="bg1"/>
              </a:solidFill>
              <a:latin typeface="微软雅黑" pitchFamily="34" charset="-122"/>
              <a:ea typeface="微软雅黑" pitchFamily="34" charset="-122"/>
            </a:endParaRPr>
          </a:p>
        </p:txBody>
      </p:sp>
      <p:sp>
        <p:nvSpPr>
          <p:cNvPr id="50180" name="矩形 5"/>
          <p:cNvSpPr>
            <a:spLocks noChangeArrowheads="1"/>
          </p:cNvSpPr>
          <p:nvPr/>
        </p:nvSpPr>
        <p:spPr bwMode="auto">
          <a:xfrm>
            <a:off x="4859338" y="1341438"/>
            <a:ext cx="3168650" cy="1943100"/>
          </a:xfrm>
          <a:prstGeom prst="rect">
            <a:avLst/>
          </a:prstGeom>
          <a:solidFill>
            <a:srgbClr val="92D050"/>
          </a:solidFill>
          <a:ln w="9525" algn="ctr">
            <a:solidFill>
              <a:schemeClr val="tx1"/>
            </a:solidFill>
            <a:round/>
            <a:headEnd/>
            <a:tailEnd/>
          </a:ln>
        </p:spPr>
        <p:txBody>
          <a:bodyPr lIns="79200" tIns="39600" rIns="79200" bIns="39600"/>
          <a:lstStyle/>
          <a:p>
            <a:pPr defTabSz="801688"/>
            <a:r>
              <a:rPr lang="en-US" altLang="zh-CN" sz="4000" dirty="0" smtClean="0">
                <a:solidFill>
                  <a:schemeClr val="bg1"/>
                </a:solidFill>
                <a:latin typeface="微软雅黑" pitchFamily="34" charset="-122"/>
                <a:ea typeface="微软雅黑" pitchFamily="34" charset="-122"/>
              </a:rPr>
              <a:t>410</a:t>
            </a:r>
            <a:r>
              <a:rPr lang="zh-CN" altLang="en-US" sz="4000" dirty="0" smtClean="0">
                <a:solidFill>
                  <a:schemeClr val="bg1"/>
                </a:solidFill>
                <a:latin typeface="微软雅黑" pitchFamily="34" charset="-122"/>
                <a:ea typeface="微软雅黑" pitchFamily="34" charset="-122"/>
              </a:rPr>
              <a:t>万</a:t>
            </a:r>
            <a:r>
              <a:rPr lang="zh-CN" altLang="en-US" sz="2400" dirty="0">
                <a:solidFill>
                  <a:schemeClr val="bg1"/>
                </a:solidFill>
                <a:latin typeface="微软雅黑" pitchFamily="34" charset="-122"/>
                <a:ea typeface="微软雅黑" pitchFamily="34" charset="-122"/>
              </a:rPr>
              <a:t>患者记录</a:t>
            </a:r>
            <a:endParaRPr lang="en-US" altLang="zh-CN" sz="2400" dirty="0">
              <a:solidFill>
                <a:schemeClr val="bg1"/>
              </a:solidFill>
              <a:latin typeface="微软雅黑" pitchFamily="34" charset="-122"/>
              <a:ea typeface="微软雅黑" pitchFamily="34" charset="-122"/>
            </a:endParaRPr>
          </a:p>
          <a:p>
            <a:pPr defTabSz="801688"/>
            <a:r>
              <a:rPr lang="en-US" altLang="zh-CN" sz="4000" dirty="0" smtClean="0">
                <a:solidFill>
                  <a:schemeClr val="bg1"/>
                </a:solidFill>
                <a:latin typeface="微软雅黑" pitchFamily="34" charset="-122"/>
                <a:ea typeface="微软雅黑" pitchFamily="34" charset="-122"/>
              </a:rPr>
              <a:t>9.5</a:t>
            </a:r>
            <a:r>
              <a:rPr lang="zh-CN" altLang="en-US" sz="4000" dirty="0" smtClean="0">
                <a:solidFill>
                  <a:schemeClr val="bg1"/>
                </a:solidFill>
                <a:latin typeface="微软雅黑" pitchFamily="34" charset="-122"/>
                <a:ea typeface="微软雅黑" pitchFamily="34" charset="-122"/>
              </a:rPr>
              <a:t>亿</a:t>
            </a:r>
            <a:r>
              <a:rPr lang="zh-CN" altLang="en-US" sz="2400" dirty="0">
                <a:solidFill>
                  <a:schemeClr val="bg1"/>
                </a:solidFill>
                <a:latin typeface="微软雅黑" pitchFamily="34" charset="-122"/>
                <a:ea typeface="微软雅黑" pitchFamily="34" charset="-122"/>
              </a:rPr>
              <a:t>条临床</a:t>
            </a:r>
            <a:r>
              <a:rPr lang="zh-CN" altLang="en-US" sz="2400" dirty="0" smtClean="0">
                <a:solidFill>
                  <a:schemeClr val="bg1"/>
                </a:solidFill>
                <a:latin typeface="微软雅黑" pitchFamily="34" charset="-122"/>
                <a:ea typeface="微软雅黑" pitchFamily="34" charset="-122"/>
              </a:rPr>
              <a:t>记录</a:t>
            </a:r>
            <a:endParaRPr lang="en-US" altLang="zh-CN" sz="2400" dirty="0" smtClean="0">
              <a:solidFill>
                <a:schemeClr val="bg1"/>
              </a:solidFill>
              <a:latin typeface="微软雅黑" pitchFamily="34" charset="-122"/>
              <a:ea typeface="微软雅黑" pitchFamily="34" charset="-122"/>
            </a:endParaRPr>
          </a:p>
          <a:p>
            <a:pPr defTabSz="801688"/>
            <a:endParaRPr lang="en-US" altLang="zh-CN" sz="2400" dirty="0">
              <a:solidFill>
                <a:schemeClr val="bg1"/>
              </a:solidFill>
              <a:latin typeface="微软雅黑" pitchFamily="34" charset="-122"/>
              <a:ea typeface="微软雅黑" pitchFamily="34" charset="-122"/>
            </a:endParaRPr>
          </a:p>
          <a:p>
            <a:pPr defTabSz="801688"/>
            <a:endParaRPr lang="zh-CN" altLang="en-US" sz="2400" dirty="0">
              <a:solidFill>
                <a:schemeClr val="bg1"/>
              </a:solidFill>
              <a:latin typeface="微软雅黑" pitchFamily="34" charset="-122"/>
              <a:ea typeface="微软雅黑" pitchFamily="34" charset="-122"/>
            </a:endParaRPr>
          </a:p>
          <a:p>
            <a:pPr defTabSz="801688" eaLnBrk="1" hangingPunct="1"/>
            <a:endParaRPr kumimoji="0" lang="zh-CN" altLang="en-US" sz="1400" dirty="0">
              <a:solidFill>
                <a:schemeClr val="bg1"/>
              </a:solidFill>
              <a:latin typeface="FrutigerNext LT Regular"/>
              <a:ea typeface="MS PGothic" pitchFamily="34" charset="-128"/>
            </a:endParaRPr>
          </a:p>
        </p:txBody>
      </p:sp>
      <p:sp>
        <p:nvSpPr>
          <p:cNvPr id="8" name="矩形 7"/>
          <p:cNvSpPr/>
          <p:nvPr/>
        </p:nvSpPr>
        <p:spPr bwMode="auto">
          <a:xfrm>
            <a:off x="1116013" y="3644900"/>
            <a:ext cx="3168650" cy="1944688"/>
          </a:xfrm>
          <a:prstGeom prst="rect">
            <a:avLst/>
          </a:prstGeom>
          <a:solidFill>
            <a:schemeClr val="accent6"/>
          </a:solidFill>
          <a:ln w="9525" cap="flat" cmpd="sng" algn="ctr">
            <a:solidFill>
              <a:schemeClr val="tx1"/>
            </a:solidFill>
            <a:prstDash val="solid"/>
            <a:round/>
            <a:headEnd type="none" w="med" len="med"/>
            <a:tailEnd type="none" w="med" len="med"/>
          </a:ln>
          <a:effectLst/>
        </p:spPr>
        <p:txBody>
          <a:bodyPr lIns="79200" tIns="39600" rIns="79200" bIns="39600"/>
          <a:lstStyle/>
          <a:p>
            <a:pPr defTabSz="801688">
              <a:defRPr/>
            </a:pPr>
            <a:r>
              <a:rPr lang="en-US" altLang="zh-CN" sz="4000" dirty="0" smtClean="0">
                <a:solidFill>
                  <a:schemeClr val="bg1"/>
                </a:solidFill>
                <a:latin typeface="微软雅黑" pitchFamily="34" charset="-122"/>
                <a:ea typeface="微软雅黑" pitchFamily="34" charset="-122"/>
              </a:rPr>
              <a:t>26</a:t>
            </a:r>
            <a:r>
              <a:rPr lang="zh-CN" altLang="en-US" sz="4000" dirty="0" smtClean="0">
                <a:solidFill>
                  <a:schemeClr val="bg1"/>
                </a:solidFill>
                <a:latin typeface="微软雅黑" pitchFamily="34" charset="-122"/>
                <a:ea typeface="微软雅黑" pitchFamily="34" charset="-122"/>
              </a:rPr>
              <a:t>万</a:t>
            </a:r>
            <a:r>
              <a:rPr lang="zh-CN" altLang="en-US" sz="2400" dirty="0">
                <a:solidFill>
                  <a:schemeClr val="bg1"/>
                </a:solidFill>
                <a:latin typeface="微软雅黑" pitchFamily="34" charset="-122"/>
                <a:ea typeface="微软雅黑" pitchFamily="34" charset="-122"/>
              </a:rPr>
              <a:t>平台数据交互量</a:t>
            </a:r>
            <a:r>
              <a:rPr lang="en-US" altLang="zh-CN" sz="2400" dirty="0">
                <a:solidFill>
                  <a:schemeClr val="bg1"/>
                </a:solidFill>
                <a:latin typeface="微软雅黑" pitchFamily="34" charset="-122"/>
                <a:ea typeface="微软雅黑" pitchFamily="34" charset="-122"/>
              </a:rPr>
              <a:t>/</a:t>
            </a:r>
            <a:r>
              <a:rPr lang="zh-CN" altLang="en-US" sz="2400" dirty="0" smtClean="0">
                <a:solidFill>
                  <a:schemeClr val="bg1"/>
                </a:solidFill>
                <a:latin typeface="微软雅黑" pitchFamily="34" charset="-122"/>
                <a:ea typeface="微软雅黑" pitchFamily="34" charset="-122"/>
              </a:rPr>
              <a:t>日均</a:t>
            </a:r>
            <a:endParaRPr lang="en-US" altLang="zh-CN" sz="2400" dirty="0" smtClean="0">
              <a:solidFill>
                <a:schemeClr val="bg1"/>
              </a:solidFill>
              <a:latin typeface="微软雅黑" pitchFamily="34" charset="-122"/>
              <a:ea typeface="微软雅黑" pitchFamily="34" charset="-122"/>
            </a:endParaRPr>
          </a:p>
        </p:txBody>
      </p:sp>
      <p:sp>
        <p:nvSpPr>
          <p:cNvPr id="50182" name="矩形 8"/>
          <p:cNvSpPr>
            <a:spLocks noChangeArrowheads="1"/>
          </p:cNvSpPr>
          <p:nvPr/>
        </p:nvSpPr>
        <p:spPr bwMode="auto">
          <a:xfrm>
            <a:off x="4859338" y="3644900"/>
            <a:ext cx="3168650" cy="1944688"/>
          </a:xfrm>
          <a:prstGeom prst="rect">
            <a:avLst/>
          </a:prstGeom>
          <a:solidFill>
            <a:srgbClr val="00B0F0"/>
          </a:solidFill>
          <a:ln w="9525" algn="ctr">
            <a:solidFill>
              <a:schemeClr val="tx1"/>
            </a:solidFill>
            <a:round/>
            <a:headEnd/>
            <a:tailEnd/>
          </a:ln>
        </p:spPr>
        <p:txBody>
          <a:bodyPr lIns="79200" tIns="39600" rIns="79200" bIns="39600"/>
          <a:lstStyle/>
          <a:p>
            <a:pPr defTabSz="801688"/>
            <a:r>
              <a:rPr lang="en-US" altLang="zh-CN" sz="4000" dirty="0" smtClean="0">
                <a:solidFill>
                  <a:schemeClr val="bg1"/>
                </a:solidFill>
                <a:latin typeface="微软雅黑" pitchFamily="34" charset="-122"/>
                <a:ea typeface="微软雅黑" pitchFamily="34" charset="-122"/>
              </a:rPr>
              <a:t>1600</a:t>
            </a:r>
            <a:r>
              <a:rPr lang="zh-CN" altLang="en-US" sz="4000" dirty="0">
                <a:solidFill>
                  <a:schemeClr val="bg1"/>
                </a:solidFill>
                <a:latin typeface="微软雅黑" pitchFamily="34" charset="-122"/>
                <a:ea typeface="微软雅黑" pitchFamily="34" charset="-122"/>
              </a:rPr>
              <a:t>万</a:t>
            </a:r>
            <a:r>
              <a:rPr lang="zh-CN" altLang="en-US" sz="2400" dirty="0">
                <a:solidFill>
                  <a:schemeClr val="bg1"/>
                </a:solidFill>
                <a:latin typeface="微软雅黑" pitchFamily="34" charset="-122"/>
                <a:ea typeface="微软雅黑" pitchFamily="34" charset="-122"/>
              </a:rPr>
              <a:t>临床记录增长</a:t>
            </a:r>
            <a:r>
              <a:rPr lang="en-US" altLang="zh-CN" sz="2400" dirty="0">
                <a:solidFill>
                  <a:schemeClr val="bg1"/>
                </a:solidFill>
                <a:latin typeface="微软雅黑" pitchFamily="34" charset="-122"/>
                <a:ea typeface="微软雅黑" pitchFamily="34" charset="-122"/>
              </a:rPr>
              <a:t>/</a:t>
            </a:r>
            <a:r>
              <a:rPr lang="zh-CN" altLang="en-US" sz="2400" dirty="0" smtClean="0">
                <a:solidFill>
                  <a:schemeClr val="bg1"/>
                </a:solidFill>
                <a:latin typeface="微软雅黑" pitchFamily="34" charset="-122"/>
                <a:ea typeface="微软雅黑" pitchFamily="34" charset="-122"/>
              </a:rPr>
              <a:t>月均</a:t>
            </a:r>
            <a:endParaRPr lang="en-US" altLang="zh-CN" sz="2400" dirty="0" smtClean="0">
              <a:solidFill>
                <a:schemeClr val="bg1"/>
              </a:solidFill>
              <a:latin typeface="微软雅黑" pitchFamily="34" charset="-122"/>
              <a:ea typeface="微软雅黑" pitchFamily="34" charset="-122"/>
            </a:endParaRPr>
          </a:p>
        </p:txBody>
      </p:sp>
      <p:sp>
        <p:nvSpPr>
          <p:cNvPr id="9" name="矩形 8"/>
          <p:cNvSpPr/>
          <p:nvPr/>
        </p:nvSpPr>
        <p:spPr>
          <a:xfrm>
            <a:off x="189124" y="284600"/>
            <a:ext cx="4698722"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信息信息化平台</a:t>
            </a:r>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建设成果</a:t>
            </a:r>
            <a:endParaRPr lang="zh-CN" altLang="en-US" sz="3200" dirty="0">
              <a:latin typeface="微软雅黑" panose="020B0503020204020204" pitchFamily="34" charset="-122"/>
              <a:ea typeface="微软雅黑" panose="020B0503020204020204" pitchFamily="34" charset="-122"/>
              <a:cs typeface="BrowalliaUPC" panose="020B0604020202020204" pitchFamily="34" charset="-34"/>
            </a:endParaRPr>
          </a:p>
        </p:txBody>
      </p:sp>
    </p:spTree>
    <p:extLst>
      <p:ext uri="{BB962C8B-B14F-4D97-AF65-F5344CB8AC3E}">
        <p14:creationId xmlns:p14="http://schemas.microsoft.com/office/powerpoint/2010/main" val="4217211089"/>
      </p:ext>
    </p:extLst>
  </p:cSld>
  <p:clrMapOvr>
    <a:masterClrMapping/>
  </p:clrMapOvr>
  <p:transition advTm="37125"/>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圆角矩形 33"/>
          <p:cNvSpPr/>
          <p:nvPr/>
        </p:nvSpPr>
        <p:spPr>
          <a:xfrm rot="10800000" flipV="1">
            <a:off x="2199984" y="3193407"/>
            <a:ext cx="6480000" cy="324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p:cNvSpPr/>
          <p:nvPr/>
        </p:nvSpPr>
        <p:spPr>
          <a:xfrm rot="5400000">
            <a:off x="950865" y="1797035"/>
            <a:ext cx="616858" cy="1466559"/>
          </a:xfrm>
          <a:prstGeom prst="rect">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微软雅黑" panose="020B0503020204020204" pitchFamily="34" charset="-122"/>
              <a:ea typeface="微软雅黑" panose="020B0503020204020204" pitchFamily="34" charset="-122"/>
            </a:endParaRPr>
          </a:p>
        </p:txBody>
      </p:sp>
      <p:sp>
        <p:nvSpPr>
          <p:cNvPr id="37" name="TextBox 36"/>
          <p:cNvSpPr txBox="1"/>
          <p:nvPr/>
        </p:nvSpPr>
        <p:spPr>
          <a:xfrm>
            <a:off x="548874" y="2250809"/>
            <a:ext cx="1430052" cy="560637"/>
          </a:xfrm>
          <a:prstGeom prst="rect">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2000" b="1" dirty="0" smtClean="0"/>
              <a:t>分析 挖掘</a:t>
            </a:r>
            <a:endParaRPr lang="zh-CN" altLang="en-US" sz="2000" b="1" dirty="0"/>
          </a:p>
        </p:txBody>
      </p:sp>
      <p:sp>
        <p:nvSpPr>
          <p:cNvPr id="38" name="矩形 37"/>
          <p:cNvSpPr/>
          <p:nvPr/>
        </p:nvSpPr>
        <p:spPr>
          <a:xfrm rot="5400000">
            <a:off x="950865" y="3150438"/>
            <a:ext cx="616858" cy="1466559"/>
          </a:xfrm>
          <a:prstGeom prst="rect">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TextBox 38"/>
          <p:cNvSpPr txBox="1"/>
          <p:nvPr/>
        </p:nvSpPr>
        <p:spPr>
          <a:xfrm>
            <a:off x="548874" y="3604212"/>
            <a:ext cx="1430052" cy="560637"/>
          </a:xfrm>
          <a:prstGeom prst="rect">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2000" b="1" dirty="0" smtClean="0"/>
              <a:t>集成 融合</a:t>
            </a:r>
            <a:endParaRPr lang="zh-CN" altLang="en-US" sz="2000" b="1" dirty="0"/>
          </a:p>
        </p:txBody>
      </p:sp>
      <p:sp>
        <p:nvSpPr>
          <p:cNvPr id="40" name="矩形 39"/>
          <p:cNvSpPr/>
          <p:nvPr/>
        </p:nvSpPr>
        <p:spPr>
          <a:xfrm rot="5400000">
            <a:off x="950865" y="4503841"/>
            <a:ext cx="616858" cy="1466559"/>
          </a:xfrm>
          <a:prstGeom prst="rect">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微软雅黑" panose="020B0503020204020204" pitchFamily="34" charset="-122"/>
              <a:ea typeface="微软雅黑" panose="020B0503020204020204" pitchFamily="34" charset="-122"/>
            </a:endParaRPr>
          </a:p>
        </p:txBody>
      </p:sp>
      <p:sp>
        <p:nvSpPr>
          <p:cNvPr id="41" name="TextBox 40"/>
          <p:cNvSpPr txBox="1"/>
          <p:nvPr/>
        </p:nvSpPr>
        <p:spPr>
          <a:xfrm>
            <a:off x="548874" y="4957615"/>
            <a:ext cx="1430052" cy="560637"/>
          </a:xfrm>
          <a:prstGeom prst="rect">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2000" b="1" dirty="0" smtClean="0"/>
              <a:t>业务系统</a:t>
            </a:r>
            <a:endParaRPr lang="zh-CN" altLang="en-US" sz="2000" b="1" dirty="0"/>
          </a:p>
        </p:txBody>
      </p:sp>
      <p:sp>
        <p:nvSpPr>
          <p:cNvPr id="47" name="圆角矩形 46"/>
          <p:cNvSpPr/>
          <p:nvPr/>
        </p:nvSpPr>
        <p:spPr>
          <a:xfrm rot="10800000" flipV="1">
            <a:off x="2199984" y="4571831"/>
            <a:ext cx="6480000" cy="324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8" name="右箭头 47"/>
          <p:cNvSpPr/>
          <p:nvPr/>
        </p:nvSpPr>
        <p:spPr>
          <a:xfrm rot="16200000">
            <a:off x="939338" y="2918267"/>
            <a:ext cx="658283" cy="574733"/>
          </a:xfrm>
          <a:prstGeom prst="rightArrow">
            <a:avLst>
              <a:gd name="adj1" fmla="val 50000"/>
              <a:gd name="adj2" fmla="val 87307"/>
            </a:avLst>
          </a:prstGeom>
          <a:solidFill>
            <a:srgbClr val="64B125">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9" name="右箭头 48"/>
          <p:cNvSpPr/>
          <p:nvPr/>
        </p:nvSpPr>
        <p:spPr>
          <a:xfrm rot="16200000">
            <a:off x="939338" y="4283043"/>
            <a:ext cx="658283" cy="574733"/>
          </a:xfrm>
          <a:prstGeom prst="rightArrow">
            <a:avLst>
              <a:gd name="adj1" fmla="val 50000"/>
              <a:gd name="adj2" fmla="val 87307"/>
            </a:avLst>
          </a:prstGeom>
          <a:solidFill>
            <a:srgbClr val="64B125">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0" name="右弧形箭头 49"/>
          <p:cNvSpPr/>
          <p:nvPr/>
        </p:nvSpPr>
        <p:spPr bwMode="auto">
          <a:xfrm>
            <a:off x="1986734" y="2449618"/>
            <a:ext cx="551751" cy="2954902"/>
          </a:xfrm>
          <a:prstGeom prst="curvedLeftArrow">
            <a:avLst/>
          </a:prstGeom>
          <a:solidFill>
            <a:srgbClr val="64B125">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33" name="圆角矩形 32"/>
          <p:cNvSpPr/>
          <p:nvPr/>
        </p:nvSpPr>
        <p:spPr>
          <a:xfrm>
            <a:off x="2964567" y="2292831"/>
            <a:ext cx="1443663" cy="484386"/>
          </a:xfrm>
          <a:prstGeom prst="roundRect">
            <a:avLst>
              <a:gd name="adj" fmla="val 50000"/>
            </a:avLst>
          </a:prstGeom>
          <a:solidFill>
            <a:srgbClr val="1BBC9B">
              <a:alpha val="84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统计报表</a:t>
            </a:r>
            <a:endParaRPr lang="zh-CN" altLang="en-US" sz="1600" dirty="0">
              <a:latin typeface="微软雅黑" panose="020B0503020204020204" pitchFamily="34" charset="-122"/>
              <a:ea typeface="微软雅黑" panose="020B0503020204020204" pitchFamily="34" charset="-122"/>
            </a:endParaRPr>
          </a:p>
        </p:txBody>
      </p:sp>
      <p:sp>
        <p:nvSpPr>
          <p:cNvPr id="51" name="圆角矩形 50"/>
          <p:cNvSpPr/>
          <p:nvPr/>
        </p:nvSpPr>
        <p:spPr>
          <a:xfrm>
            <a:off x="2964567" y="3521129"/>
            <a:ext cx="1443663" cy="764274"/>
          </a:xfrm>
          <a:prstGeom prst="roundRect">
            <a:avLst>
              <a:gd name="adj" fmla="val 28571"/>
            </a:avLst>
          </a:prstGeom>
          <a:solidFill>
            <a:srgbClr val="1BBC9B">
              <a:alpha val="84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点对点连接</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非标准</a:t>
            </a:r>
          </a:p>
        </p:txBody>
      </p:sp>
      <p:sp>
        <p:nvSpPr>
          <p:cNvPr id="52" name="圆角矩形 51"/>
          <p:cNvSpPr/>
          <p:nvPr/>
        </p:nvSpPr>
        <p:spPr>
          <a:xfrm>
            <a:off x="2964567" y="5022383"/>
            <a:ext cx="1443663" cy="484386"/>
          </a:xfrm>
          <a:prstGeom prst="roundRect">
            <a:avLst>
              <a:gd name="adj" fmla="val 50000"/>
            </a:avLst>
          </a:prstGeom>
          <a:solidFill>
            <a:srgbClr val="1BBC9B">
              <a:alpha val="84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电子化</a:t>
            </a:r>
            <a:endParaRPr lang="zh-CN" altLang="en-US" sz="1600" dirty="0">
              <a:latin typeface="微软雅黑" panose="020B0503020204020204" pitchFamily="34" charset="-122"/>
              <a:ea typeface="微软雅黑" panose="020B0503020204020204" pitchFamily="34" charset="-122"/>
            </a:endParaRPr>
          </a:p>
        </p:txBody>
      </p:sp>
      <p:sp>
        <p:nvSpPr>
          <p:cNvPr id="53" name="圆角矩形 52"/>
          <p:cNvSpPr/>
          <p:nvPr/>
        </p:nvSpPr>
        <p:spPr>
          <a:xfrm>
            <a:off x="5025378" y="2292831"/>
            <a:ext cx="1443663" cy="484386"/>
          </a:xfrm>
          <a:prstGeom prst="roundRect">
            <a:avLst>
              <a:gd name="adj" fmla="val 50000"/>
            </a:avLst>
          </a:prstGeom>
          <a:solidFill>
            <a:schemeClr val="accent5">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决策支持</a:t>
            </a:r>
          </a:p>
        </p:txBody>
      </p:sp>
      <p:sp>
        <p:nvSpPr>
          <p:cNvPr id="55" name="圆角矩形 54"/>
          <p:cNvSpPr/>
          <p:nvPr/>
        </p:nvSpPr>
        <p:spPr>
          <a:xfrm>
            <a:off x="5025378" y="5022383"/>
            <a:ext cx="1443663" cy="484386"/>
          </a:xfrm>
          <a:prstGeom prst="roundRect">
            <a:avLst>
              <a:gd name="adj" fmla="val 50000"/>
            </a:avLst>
          </a:prstGeom>
          <a:solidFill>
            <a:schemeClr val="accent5">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数字化</a:t>
            </a:r>
          </a:p>
        </p:txBody>
      </p:sp>
      <p:sp>
        <p:nvSpPr>
          <p:cNvPr id="58" name="圆角矩形 57"/>
          <p:cNvSpPr/>
          <p:nvPr/>
        </p:nvSpPr>
        <p:spPr>
          <a:xfrm>
            <a:off x="7086190" y="2292831"/>
            <a:ext cx="1443663" cy="484386"/>
          </a:xfrm>
          <a:prstGeom prst="roundRect">
            <a:avLst>
              <a:gd name="adj" fmla="val 50000"/>
            </a:avLst>
          </a:prstGeom>
          <a:solidFill>
            <a:srgbClr val="C4141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知识</a:t>
            </a:r>
            <a:r>
              <a:rPr lang="zh-CN" altLang="en-US" sz="1600" dirty="0" smtClean="0">
                <a:latin typeface="微软雅黑" panose="020B0503020204020204" pitchFamily="34" charset="-122"/>
                <a:ea typeface="微软雅黑" panose="020B0503020204020204" pitchFamily="34" charset="-122"/>
              </a:rPr>
              <a:t>发现</a:t>
            </a:r>
            <a:endParaRPr lang="zh-CN" altLang="en-US" sz="1600" dirty="0">
              <a:latin typeface="微软雅黑" panose="020B0503020204020204" pitchFamily="34" charset="-122"/>
              <a:ea typeface="微软雅黑" panose="020B0503020204020204" pitchFamily="34" charset="-122"/>
            </a:endParaRPr>
          </a:p>
        </p:txBody>
      </p:sp>
      <p:sp>
        <p:nvSpPr>
          <p:cNvPr id="60" name="圆角矩形 59"/>
          <p:cNvSpPr/>
          <p:nvPr/>
        </p:nvSpPr>
        <p:spPr>
          <a:xfrm>
            <a:off x="7086190" y="5022383"/>
            <a:ext cx="1443663" cy="484386"/>
          </a:xfrm>
          <a:prstGeom prst="roundRect">
            <a:avLst>
              <a:gd name="adj" fmla="val 50000"/>
            </a:avLst>
          </a:prstGeom>
          <a:solidFill>
            <a:srgbClr val="C4141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智能化</a:t>
            </a:r>
          </a:p>
        </p:txBody>
      </p:sp>
      <p:sp>
        <p:nvSpPr>
          <p:cNvPr id="62" name="圆角矩形 61"/>
          <p:cNvSpPr/>
          <p:nvPr/>
        </p:nvSpPr>
        <p:spPr>
          <a:xfrm>
            <a:off x="5039026" y="3521129"/>
            <a:ext cx="1443663" cy="764274"/>
          </a:xfrm>
          <a:prstGeom prst="roundRect">
            <a:avLst>
              <a:gd name="adj" fmla="val 28571"/>
            </a:avLst>
          </a:prstGeom>
          <a:solidFill>
            <a:schemeClr val="accent5">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平台集成</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信息整合</a:t>
            </a:r>
          </a:p>
        </p:txBody>
      </p:sp>
      <p:sp>
        <p:nvSpPr>
          <p:cNvPr id="63" name="圆角矩形 62"/>
          <p:cNvSpPr/>
          <p:nvPr/>
        </p:nvSpPr>
        <p:spPr>
          <a:xfrm>
            <a:off x="7031599" y="3521129"/>
            <a:ext cx="1443663" cy="764274"/>
          </a:xfrm>
          <a:prstGeom prst="roundRect">
            <a:avLst>
              <a:gd name="adj" fmla="val 28571"/>
            </a:avLst>
          </a:prstGeom>
          <a:solidFill>
            <a:srgbClr val="C4141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统一领域</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模型</a:t>
            </a:r>
            <a:endParaRPr lang="en-US" altLang="zh-CN" sz="1600" dirty="0">
              <a:latin typeface="微软雅黑" panose="020B0503020204020204" pitchFamily="34" charset="-122"/>
              <a:ea typeface="微软雅黑" panose="020B0503020204020204" pitchFamily="34" charset="-122"/>
            </a:endParaRPr>
          </a:p>
        </p:txBody>
      </p:sp>
      <p:sp>
        <p:nvSpPr>
          <p:cNvPr id="66" name="圆角矩形 65"/>
          <p:cNvSpPr/>
          <p:nvPr/>
        </p:nvSpPr>
        <p:spPr bwMode="auto">
          <a:xfrm>
            <a:off x="4852875" y="1923011"/>
            <a:ext cx="1773113" cy="3877293"/>
          </a:xfrm>
          <a:prstGeom prst="roundRect">
            <a:avLst/>
          </a:prstGeom>
          <a:noFill/>
          <a:ln w="9525" cap="flat" cmpd="sng" algn="ctr">
            <a:solidFill>
              <a:schemeClr val="bg1">
                <a:alpha val="59000"/>
              </a:schemeClr>
            </a:solidFill>
            <a:prstDash val="sysDash"/>
            <a:miter lim="0"/>
            <a:headEnd type="none" w="med" len="med"/>
            <a:tailEnd type="none" w="med" len="med"/>
          </a:ln>
          <a:effectLst/>
        </p:spPr>
        <p:txBody>
          <a:bodyPr rot="0" spcFirstLastPara="0" vertOverflow="overflow" horzOverflow="overflow" vert="horz" wrap="square" lIns="26789" tIns="26789" rIns="26789" bIns="26789" numCol="1" spcCol="0" rtlCol="0" fromWordArt="0" anchor="ctr" anchorCtr="0" forceAA="0" compatLnSpc="1">
            <a:prstTxWarp prst="textNoShape">
              <a:avLst/>
            </a:prstTxWarp>
            <a:noAutofit/>
          </a:bodyPr>
          <a:lstStyle/>
          <a:p>
            <a:pPr marL="171450"/>
            <a:endParaRPr lang="zh-CN" altLang="en-US"/>
          </a:p>
        </p:txBody>
      </p:sp>
      <p:sp>
        <p:nvSpPr>
          <p:cNvPr id="67" name="圆角矩形 66"/>
          <p:cNvSpPr/>
          <p:nvPr/>
        </p:nvSpPr>
        <p:spPr bwMode="auto">
          <a:xfrm>
            <a:off x="6852272" y="1923011"/>
            <a:ext cx="1773113" cy="3877293"/>
          </a:xfrm>
          <a:prstGeom prst="roundRect">
            <a:avLst/>
          </a:prstGeom>
          <a:noFill/>
          <a:ln w="9525" cap="flat" cmpd="sng" algn="ctr">
            <a:solidFill>
              <a:schemeClr val="bg1">
                <a:alpha val="59000"/>
              </a:schemeClr>
            </a:solidFill>
            <a:prstDash val="sysDash"/>
            <a:miter lim="0"/>
            <a:headEnd type="none" w="med" len="med"/>
            <a:tailEnd type="none" w="med" len="med"/>
          </a:ln>
          <a:effectLst/>
        </p:spPr>
        <p:txBody>
          <a:bodyPr rot="0" spcFirstLastPara="0" vertOverflow="overflow" horzOverflow="overflow" vert="horz" wrap="square" lIns="26789" tIns="26789" rIns="26789" bIns="26789" numCol="1" spcCol="0" rtlCol="0" fromWordArt="0" anchor="ctr" anchorCtr="0" forceAA="0" compatLnSpc="1">
            <a:prstTxWarp prst="textNoShape">
              <a:avLst/>
            </a:prstTxWarp>
            <a:noAutofit/>
          </a:bodyPr>
          <a:lstStyle/>
          <a:p>
            <a:pPr marL="171450"/>
            <a:endParaRPr lang="zh-CN" altLang="en-US"/>
          </a:p>
        </p:txBody>
      </p:sp>
      <p:sp>
        <p:nvSpPr>
          <p:cNvPr id="68" name="文本框 3"/>
          <p:cNvSpPr txBox="1"/>
          <p:nvPr/>
        </p:nvSpPr>
        <p:spPr>
          <a:xfrm>
            <a:off x="3181307" y="6039534"/>
            <a:ext cx="1267864" cy="523220"/>
          </a:xfrm>
          <a:prstGeom prst="rect">
            <a:avLst/>
          </a:prstGeom>
          <a:noFill/>
        </p:spPr>
        <p:txBody>
          <a:bodyPr wrap="square" rtlCol="0">
            <a:spAutoFit/>
          </a:bodyPr>
          <a:lstStyle/>
          <a:p>
            <a:r>
              <a:rPr lang="en-US" altLang="zh-CN" sz="2800" b="1" dirty="0" smtClean="0">
                <a:solidFill>
                  <a:prstClr val="white"/>
                </a:solidFill>
                <a:latin typeface="Arial"/>
              </a:rPr>
              <a:t>V 1.0</a:t>
            </a:r>
            <a:endParaRPr lang="zh-CN" altLang="en-US" sz="2800" b="1" dirty="0">
              <a:solidFill>
                <a:prstClr val="white"/>
              </a:solidFill>
              <a:latin typeface="Arial"/>
            </a:endParaRPr>
          </a:p>
        </p:txBody>
      </p:sp>
      <p:sp>
        <p:nvSpPr>
          <p:cNvPr id="69" name="文本框 3"/>
          <p:cNvSpPr txBox="1"/>
          <p:nvPr/>
        </p:nvSpPr>
        <p:spPr>
          <a:xfrm>
            <a:off x="5160233" y="6039534"/>
            <a:ext cx="1267864" cy="523220"/>
          </a:xfrm>
          <a:prstGeom prst="rect">
            <a:avLst/>
          </a:prstGeom>
          <a:noFill/>
        </p:spPr>
        <p:txBody>
          <a:bodyPr wrap="square" rtlCol="0">
            <a:spAutoFit/>
          </a:bodyPr>
          <a:lstStyle/>
          <a:p>
            <a:r>
              <a:rPr lang="en-US" altLang="zh-CN" sz="2800" b="1" dirty="0" smtClean="0">
                <a:solidFill>
                  <a:prstClr val="white"/>
                </a:solidFill>
                <a:latin typeface="Arial"/>
              </a:rPr>
              <a:t>V 2.0</a:t>
            </a:r>
            <a:endParaRPr lang="zh-CN" altLang="en-US" sz="2800" b="1" dirty="0">
              <a:solidFill>
                <a:prstClr val="white"/>
              </a:solidFill>
              <a:latin typeface="Arial"/>
            </a:endParaRPr>
          </a:p>
        </p:txBody>
      </p:sp>
      <p:sp>
        <p:nvSpPr>
          <p:cNvPr id="70" name="文本框 3"/>
          <p:cNvSpPr txBox="1"/>
          <p:nvPr/>
        </p:nvSpPr>
        <p:spPr>
          <a:xfrm>
            <a:off x="7180102" y="6039534"/>
            <a:ext cx="1267864" cy="523220"/>
          </a:xfrm>
          <a:prstGeom prst="rect">
            <a:avLst/>
          </a:prstGeom>
          <a:noFill/>
        </p:spPr>
        <p:txBody>
          <a:bodyPr wrap="square" rtlCol="0">
            <a:spAutoFit/>
          </a:bodyPr>
          <a:lstStyle/>
          <a:p>
            <a:r>
              <a:rPr lang="en-US" altLang="zh-CN" sz="2800" b="1" dirty="0" smtClean="0">
                <a:solidFill>
                  <a:prstClr val="white"/>
                </a:solidFill>
                <a:latin typeface="Arial"/>
              </a:rPr>
              <a:t>V 3.0</a:t>
            </a:r>
            <a:endParaRPr lang="zh-CN" altLang="en-US" sz="2800" b="1" dirty="0">
              <a:solidFill>
                <a:prstClr val="white"/>
              </a:solidFill>
              <a:latin typeface="Arial"/>
            </a:endParaRPr>
          </a:p>
        </p:txBody>
      </p:sp>
      <p:sp>
        <p:nvSpPr>
          <p:cNvPr id="2054" name="矩形 2053"/>
          <p:cNvSpPr/>
          <p:nvPr/>
        </p:nvSpPr>
        <p:spPr>
          <a:xfrm>
            <a:off x="189124" y="284600"/>
            <a:ext cx="4698722"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信息信息化系统发展路径</a:t>
            </a:r>
            <a:endParaRPr lang="zh-CN" altLang="en-US" sz="3200" dirty="0">
              <a:latin typeface="微软雅黑" panose="020B0503020204020204" pitchFamily="34" charset="-122"/>
              <a:ea typeface="微软雅黑" panose="020B0503020204020204" pitchFamily="34" charset="-122"/>
              <a:cs typeface="BrowalliaUPC" panose="020B0604020202020204" pitchFamily="34" charset="-34"/>
            </a:endParaRPr>
          </a:p>
        </p:txBody>
      </p:sp>
    </p:spTree>
    <p:extLst>
      <p:ext uri="{BB962C8B-B14F-4D97-AF65-F5344CB8AC3E}">
        <p14:creationId xmlns:p14="http://schemas.microsoft.com/office/powerpoint/2010/main" val="96019102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3119" y="299690"/>
            <a:ext cx="3877985"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信息化系统领域</a:t>
            </a:r>
            <a:r>
              <a:rPr lang="zh-CN" altLang="en-US" sz="3200" dirty="0">
                <a:latin typeface="微软雅黑" panose="020B0503020204020204" pitchFamily="34" charset="-122"/>
                <a:ea typeface="微软雅黑" panose="020B0503020204020204" pitchFamily="34" charset="-122"/>
                <a:cs typeface="BrowalliaUPC" panose="020B0604020202020204" pitchFamily="34" charset="-34"/>
              </a:rPr>
              <a:t>架构</a:t>
            </a:r>
          </a:p>
        </p:txBody>
      </p:sp>
      <p:sp>
        <p:nvSpPr>
          <p:cNvPr id="13" name="灯片编号占位符 4"/>
          <p:cNvSpPr txBox="1">
            <a:spLocks/>
          </p:cNvSpPr>
          <p:nvPr/>
        </p:nvSpPr>
        <p:spPr bwMode="auto">
          <a:xfrm>
            <a:off x="7920038" y="6381750"/>
            <a:ext cx="111601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200" kern="1200">
                <a:solidFill>
                  <a:schemeClr val="tx1"/>
                </a:solidFill>
                <a:latin typeface="+mn-lt"/>
                <a:ea typeface="宋体" charset="-122"/>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defTabSz="914400"/>
            <a:r>
              <a:rPr lang="en-US" altLang="zh-CN" smtClean="0">
                <a:solidFill>
                  <a:srgbClr val="EA5703"/>
                </a:solidFill>
                <a:latin typeface="Arial"/>
              </a:rPr>
              <a:t>Page</a:t>
            </a:r>
            <a:fld id="{ECAAA401-D33D-47EC-8419-84C4C91FB2C5}" type="slidenum">
              <a:rPr lang="en-US" altLang="zh-CN" smtClean="0">
                <a:solidFill>
                  <a:srgbClr val="EA5703"/>
                </a:solidFill>
                <a:latin typeface="Arial"/>
              </a:rPr>
              <a:pPr defTabSz="914400"/>
              <a:t>7</a:t>
            </a:fld>
            <a:endParaRPr lang="en-US" altLang="zh-CN">
              <a:solidFill>
                <a:srgbClr val="EA5703"/>
              </a:solidFill>
              <a:latin typeface="Arial"/>
            </a:endParaRPr>
          </a:p>
        </p:txBody>
      </p:sp>
      <p:sp>
        <p:nvSpPr>
          <p:cNvPr id="21" name="圆角矩形 20"/>
          <p:cNvSpPr/>
          <p:nvPr/>
        </p:nvSpPr>
        <p:spPr bwMode="auto">
          <a:xfrm>
            <a:off x="3998794" y="5129608"/>
            <a:ext cx="4522893" cy="783031"/>
          </a:xfrm>
          <a:prstGeom prst="roundRect">
            <a:avLst/>
          </a:prstGeom>
          <a:solidFill>
            <a:srgbClr val="4FC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2" name="圆角矩形 21"/>
          <p:cNvSpPr/>
          <p:nvPr/>
        </p:nvSpPr>
        <p:spPr bwMode="auto">
          <a:xfrm>
            <a:off x="517219" y="5129608"/>
            <a:ext cx="3413257" cy="783031"/>
          </a:xfrm>
          <a:prstGeom prst="roundRect">
            <a:avLst/>
          </a:prstGeom>
          <a:solidFill>
            <a:srgbClr val="C1E7FF"/>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79200" tIns="39600" rIns="79200" bIns="39600" numCol="1" rtlCol="0" anchor="ctr" anchorCtr="0" compatLnSpc="1">
            <a:prstTxWarp prst="textNoShape">
              <a:avLst/>
            </a:prstTxWarp>
            <a:noAutofit/>
          </a:bodyPr>
          <a:lstStyle/>
          <a:p>
            <a:pPr algn="ctr" defTabSz="801688"/>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23" name="圆角矩形 22"/>
          <p:cNvSpPr/>
          <p:nvPr/>
        </p:nvSpPr>
        <p:spPr bwMode="auto">
          <a:xfrm>
            <a:off x="516029" y="3088107"/>
            <a:ext cx="4873624" cy="2004466"/>
          </a:xfrm>
          <a:prstGeom prst="roundRect">
            <a:avLst>
              <a:gd name="adj" fmla="val 10539"/>
            </a:avLst>
          </a:prstGeom>
          <a:solidFill>
            <a:srgbClr val="FFC000"/>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79200" tIns="39600" rIns="79200" bIns="39600" numCol="1" rtlCol="0" anchor="ctr" anchorCtr="0" compatLnSpc="1">
            <a:prstTxWarp prst="textNoShape">
              <a:avLst/>
            </a:prstTxWarp>
            <a:noAutofit/>
          </a:bodyPr>
          <a:lstStyle/>
          <a:p>
            <a:pPr algn="ctr" defTabSz="801688"/>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24" name="圆角矩形 23"/>
          <p:cNvSpPr/>
          <p:nvPr/>
        </p:nvSpPr>
        <p:spPr bwMode="auto">
          <a:xfrm>
            <a:off x="516028" y="5966549"/>
            <a:ext cx="8005659" cy="720855"/>
          </a:xfrm>
          <a:prstGeom prst="roundRect">
            <a:avLst/>
          </a:prstGeom>
          <a:solidFill>
            <a:srgbClr val="C41418"/>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79200" tIns="39600" rIns="79200" bIns="39600" numCol="1" rtlCol="0" anchor="ctr" anchorCtr="0" compatLnSpc="1">
            <a:prstTxWarp prst="textNoShape">
              <a:avLst/>
            </a:prstTxWarp>
            <a:noAutofit/>
          </a:bodyPr>
          <a:lstStyle/>
          <a:p>
            <a:pPr algn="ctr" defTabSz="801688"/>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25" name="圆角矩形 24"/>
          <p:cNvSpPr/>
          <p:nvPr/>
        </p:nvSpPr>
        <p:spPr bwMode="auto">
          <a:xfrm>
            <a:off x="516027" y="1002853"/>
            <a:ext cx="4873625" cy="2067220"/>
          </a:xfrm>
          <a:prstGeom prst="roundRect">
            <a:avLst>
              <a:gd name="adj" fmla="val 8745"/>
            </a:avLst>
          </a:prstGeom>
          <a:solidFill>
            <a:srgbClr val="006699"/>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79200" tIns="39600" rIns="79200" bIns="39600" numCol="1" rtlCol="0" anchor="ctr" anchorCtr="0" compatLnSpc="1">
            <a:prstTxWarp prst="textNoShape">
              <a:avLst/>
            </a:prstTxWarp>
            <a:noAutofit/>
          </a:bodyPr>
          <a:lstStyle/>
          <a:p>
            <a:pPr algn="ctr" defTabSz="801688"/>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26" name="TextBox 10"/>
          <p:cNvSpPr txBox="1">
            <a:spLocks noChangeArrowheads="1"/>
          </p:cNvSpPr>
          <p:nvPr/>
        </p:nvSpPr>
        <p:spPr bwMode="auto">
          <a:xfrm>
            <a:off x="516026" y="6089529"/>
            <a:ext cx="136815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SzPct val="90000"/>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SzPct val="75000"/>
              <a:buFont typeface="Arial" panose="020B0604020202020204" pitchFamily="34" charset="0"/>
              <a:buBlip>
                <a:blip r:embed="rId4"/>
              </a:buBlip>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SzPct val="50000"/>
              <a:buFont typeface="Arial" panose="020B0604020202020204" pitchFamily="34" charset="0"/>
              <a:buBlip>
                <a:blip r:embed="rId5"/>
              </a:buBlip>
              <a:defRPr sz="1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SzTx/>
              <a:buFontTx/>
              <a:buNone/>
            </a:pPr>
            <a:r>
              <a:rPr lang="zh-CN" altLang="en-US" sz="1400" b="1" dirty="0" smtClean="0"/>
              <a:t>应用技术平台</a:t>
            </a:r>
            <a:endParaRPr lang="en-US" altLang="zh-CN" sz="1400" b="1" dirty="0" smtClean="0"/>
          </a:p>
          <a:p>
            <a:pPr algn="ctr">
              <a:spcBef>
                <a:spcPct val="0"/>
              </a:spcBef>
              <a:buSzTx/>
              <a:buFontTx/>
              <a:buNone/>
            </a:pPr>
            <a:r>
              <a:rPr lang="en-US" altLang="zh-CN" sz="1200" b="1" dirty="0" smtClean="0"/>
              <a:t>XAP</a:t>
            </a:r>
            <a:endParaRPr lang="en-US" altLang="zh-CN" sz="1200" b="1" dirty="0"/>
          </a:p>
        </p:txBody>
      </p:sp>
      <p:sp>
        <p:nvSpPr>
          <p:cNvPr id="27" name="圆角矩形 26"/>
          <p:cNvSpPr/>
          <p:nvPr/>
        </p:nvSpPr>
        <p:spPr bwMode="auto">
          <a:xfrm>
            <a:off x="1160780" y="5238942"/>
            <a:ext cx="723400" cy="579971"/>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患者</a:t>
            </a:r>
            <a:r>
              <a:rPr lang="zh-CN" altLang="en-US" sz="1200" dirty="0">
                <a:ln w="12700">
                  <a:noFill/>
                  <a:prstDash val="solid"/>
                </a:ln>
                <a:solidFill>
                  <a:srgbClr val="000000"/>
                </a:solidFill>
                <a:latin typeface="微软雅黑" pitchFamily="34" charset="-122"/>
                <a:ea typeface="微软雅黑" pitchFamily="34" charset="-122"/>
              </a:rPr>
              <a:t>信息</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及主索引</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BA</a:t>
            </a:r>
            <a:endParaRPr lang="zh-CN" altLang="en-US" sz="1200" dirty="0">
              <a:ln w="12700">
                <a:noFill/>
                <a:prstDash val="solid"/>
              </a:ln>
              <a:solidFill>
                <a:srgbClr val="000000"/>
              </a:solidFill>
              <a:latin typeface="微软雅黑" pitchFamily="34" charset="-122"/>
              <a:ea typeface="微软雅黑" pitchFamily="34" charset="-122"/>
            </a:endParaRPr>
          </a:p>
        </p:txBody>
      </p:sp>
      <p:sp>
        <p:nvSpPr>
          <p:cNvPr id="28" name="TextBox 10"/>
          <p:cNvSpPr txBox="1">
            <a:spLocks noChangeArrowheads="1"/>
          </p:cNvSpPr>
          <p:nvPr/>
        </p:nvSpPr>
        <p:spPr bwMode="auto">
          <a:xfrm>
            <a:off x="516028" y="3316049"/>
            <a:ext cx="4112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SzPct val="90000"/>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SzPct val="75000"/>
              <a:buFont typeface="Arial" panose="020B0604020202020204" pitchFamily="34" charset="0"/>
              <a:buBlip>
                <a:blip r:embed="rId4"/>
              </a:buBlip>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SzPct val="50000"/>
              <a:buFont typeface="Arial" panose="020B0604020202020204" pitchFamily="34" charset="0"/>
              <a:buBlip>
                <a:blip r:embed="rId5"/>
              </a:buBlip>
              <a:defRPr sz="1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SzTx/>
              <a:buFontTx/>
              <a:buNone/>
            </a:pPr>
            <a:r>
              <a:rPr lang="zh-CN" altLang="en-US" sz="1400" b="1" dirty="0" smtClean="0"/>
              <a:t>医疗服务管理</a:t>
            </a:r>
            <a:endParaRPr lang="en-US" altLang="zh-CN" sz="1400" b="1" dirty="0" smtClean="0"/>
          </a:p>
          <a:p>
            <a:pPr algn="ctr">
              <a:spcBef>
                <a:spcPct val="0"/>
              </a:spcBef>
              <a:buSzTx/>
              <a:buFontTx/>
              <a:buNone/>
            </a:pPr>
            <a:r>
              <a:rPr lang="en-US" altLang="zh-CN" sz="1200" b="1" dirty="0" smtClean="0"/>
              <a:t>HS</a:t>
            </a:r>
            <a:endParaRPr lang="en-US" altLang="zh-CN" sz="1200" b="1" dirty="0"/>
          </a:p>
        </p:txBody>
      </p:sp>
      <p:sp>
        <p:nvSpPr>
          <p:cNvPr id="29" name="圆角矩形 28"/>
          <p:cNvSpPr/>
          <p:nvPr/>
        </p:nvSpPr>
        <p:spPr bwMode="auto">
          <a:xfrm>
            <a:off x="5439868" y="1002853"/>
            <a:ext cx="3109115" cy="4089720"/>
          </a:xfrm>
          <a:prstGeom prst="roundRect">
            <a:avLst>
              <a:gd name="adj" fmla="val 6571"/>
            </a:avLst>
          </a:prstGeom>
          <a:solidFill>
            <a:srgbClr val="E64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lt1"/>
              </a:solidFill>
              <a:latin typeface="微软雅黑" panose="020B0503020204020204" pitchFamily="34" charset="-122"/>
              <a:ea typeface="微软雅黑" panose="020B0503020204020204" pitchFamily="34" charset="-122"/>
            </a:endParaRPr>
          </a:p>
        </p:txBody>
      </p:sp>
      <p:sp>
        <p:nvSpPr>
          <p:cNvPr id="30" name="TextBox 10"/>
          <p:cNvSpPr txBox="1">
            <a:spLocks noChangeArrowheads="1"/>
          </p:cNvSpPr>
          <p:nvPr/>
        </p:nvSpPr>
        <p:spPr bwMode="auto">
          <a:xfrm>
            <a:off x="5484581" y="1228978"/>
            <a:ext cx="29421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SzPct val="90000"/>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SzPct val="75000"/>
              <a:buFont typeface="Arial" panose="020B0604020202020204" pitchFamily="34" charset="0"/>
              <a:buBlip>
                <a:blip r:embed="rId4"/>
              </a:buBlip>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SzPct val="50000"/>
              <a:buFont typeface="Arial" panose="020B0604020202020204" pitchFamily="34" charset="0"/>
              <a:buBlip>
                <a:blip r:embed="rId5"/>
              </a:buBlip>
              <a:defRPr sz="1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SzTx/>
              <a:buFontTx/>
              <a:buNone/>
            </a:pPr>
            <a:r>
              <a:rPr lang="zh-CN" altLang="en-US" sz="1600" b="1" dirty="0" smtClean="0"/>
              <a:t>医院信息平台</a:t>
            </a:r>
            <a:r>
              <a:rPr lang="en-US" altLang="zh-CN" sz="1600" b="1" dirty="0"/>
              <a:t> </a:t>
            </a:r>
            <a:r>
              <a:rPr lang="en-US" altLang="zh-CN" sz="1600" b="1" dirty="0" smtClean="0"/>
              <a:t>IP</a:t>
            </a:r>
          </a:p>
        </p:txBody>
      </p:sp>
      <p:sp>
        <p:nvSpPr>
          <p:cNvPr id="31" name="TextBox 10"/>
          <p:cNvSpPr txBox="1">
            <a:spLocks noChangeArrowheads="1"/>
          </p:cNvSpPr>
          <p:nvPr/>
        </p:nvSpPr>
        <p:spPr bwMode="auto">
          <a:xfrm>
            <a:off x="516028" y="5241101"/>
            <a:ext cx="5760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SzPct val="90000"/>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SzPct val="75000"/>
              <a:buFont typeface="Arial" panose="020B0604020202020204" pitchFamily="34" charset="0"/>
              <a:buBlip>
                <a:blip r:embed="rId4"/>
              </a:buBlip>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SzPct val="50000"/>
              <a:buFont typeface="Arial" panose="020B0604020202020204" pitchFamily="34" charset="0"/>
              <a:buBlip>
                <a:blip r:embed="rId5"/>
              </a:buBlip>
              <a:defRPr sz="1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SzTx/>
              <a:buFontTx/>
              <a:buNone/>
            </a:pPr>
            <a:r>
              <a:rPr lang="zh-CN" altLang="en-US" sz="1400" b="1" dirty="0" smtClean="0"/>
              <a:t>患者</a:t>
            </a:r>
            <a:endParaRPr lang="en-US" altLang="zh-CN" sz="1400" b="1" dirty="0"/>
          </a:p>
          <a:p>
            <a:pPr algn="ctr">
              <a:spcBef>
                <a:spcPct val="0"/>
              </a:spcBef>
              <a:buSzTx/>
              <a:buFontTx/>
              <a:buNone/>
            </a:pPr>
            <a:r>
              <a:rPr lang="en-US" altLang="zh-CN" sz="1400" b="1" dirty="0" smtClean="0"/>
              <a:t>PI</a:t>
            </a:r>
            <a:endParaRPr lang="en-US" altLang="zh-CN" sz="1200" b="1" dirty="0"/>
          </a:p>
        </p:txBody>
      </p:sp>
      <p:sp>
        <p:nvSpPr>
          <p:cNvPr id="32" name="圆角矩形 31"/>
          <p:cNvSpPr/>
          <p:nvPr/>
        </p:nvSpPr>
        <p:spPr bwMode="auto">
          <a:xfrm>
            <a:off x="6194511" y="2379945"/>
            <a:ext cx="915617" cy="589226"/>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临床</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数据中心</a:t>
            </a:r>
            <a:endParaRPr lang="en-US" altLang="zh-CN" sz="1200" dirty="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CDR</a:t>
            </a:r>
          </a:p>
        </p:txBody>
      </p:sp>
      <p:sp>
        <p:nvSpPr>
          <p:cNvPr id="33" name="圆角矩形 32"/>
          <p:cNvSpPr/>
          <p:nvPr/>
        </p:nvSpPr>
        <p:spPr bwMode="auto">
          <a:xfrm>
            <a:off x="7590145" y="3041179"/>
            <a:ext cx="836615" cy="594098"/>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chemeClr val="tx1"/>
                </a:solidFill>
                <a:latin typeface="微软雅黑" pitchFamily="34" charset="-122"/>
                <a:ea typeface="微软雅黑" pitchFamily="34" charset="-122"/>
              </a:rPr>
              <a:t>综合运营</a:t>
            </a:r>
            <a:endParaRPr lang="en-US" altLang="zh-CN" sz="1200" dirty="0" smtClean="0">
              <a:ln w="12700">
                <a:noFill/>
                <a:prstDash val="solid"/>
              </a:ln>
              <a:solidFill>
                <a:schemeClr val="tx1"/>
              </a:solidFill>
              <a:latin typeface="微软雅黑" pitchFamily="34" charset="-122"/>
              <a:ea typeface="微软雅黑" pitchFamily="34" charset="-122"/>
            </a:endParaRPr>
          </a:p>
          <a:p>
            <a:pPr algn="ctr"/>
            <a:r>
              <a:rPr lang="zh-CN" altLang="en-US" sz="1200" dirty="0" smtClean="0">
                <a:ln w="12700">
                  <a:noFill/>
                  <a:prstDash val="solid"/>
                </a:ln>
                <a:solidFill>
                  <a:schemeClr val="tx1"/>
                </a:solidFill>
                <a:latin typeface="微软雅黑" pitchFamily="34" charset="-122"/>
                <a:ea typeface="微软雅黑" pitchFamily="34" charset="-122"/>
              </a:rPr>
              <a:t>分析决策</a:t>
            </a:r>
            <a:r>
              <a:rPr lang="en-US" altLang="zh-CN" sz="1200" dirty="0" smtClean="0">
                <a:ln w="12700">
                  <a:noFill/>
                  <a:prstDash val="solid"/>
                </a:ln>
                <a:solidFill>
                  <a:schemeClr val="tx1"/>
                </a:solidFill>
                <a:latin typeface="微软雅黑" pitchFamily="34" charset="-122"/>
                <a:ea typeface="微软雅黑" pitchFamily="34" charset="-122"/>
              </a:rPr>
              <a:t> </a:t>
            </a:r>
          </a:p>
          <a:p>
            <a:pPr algn="ctr"/>
            <a:r>
              <a:rPr lang="en-US" altLang="zh-CN" sz="1200" dirty="0" smtClean="0">
                <a:ln w="12700">
                  <a:noFill/>
                  <a:prstDash val="solid"/>
                </a:ln>
                <a:solidFill>
                  <a:schemeClr val="tx1"/>
                </a:solidFill>
                <a:latin typeface="微软雅黑" pitchFamily="34" charset="-122"/>
                <a:ea typeface="微软雅黑" pitchFamily="34" charset="-122"/>
              </a:rPr>
              <a:t>HBI</a:t>
            </a:r>
          </a:p>
        </p:txBody>
      </p:sp>
      <p:sp>
        <p:nvSpPr>
          <p:cNvPr id="34" name="圆角矩形 33"/>
          <p:cNvSpPr/>
          <p:nvPr/>
        </p:nvSpPr>
        <p:spPr bwMode="auto">
          <a:xfrm>
            <a:off x="7057035" y="1706005"/>
            <a:ext cx="1369724" cy="608686"/>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医疗服务</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信息门户</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HSP</a:t>
            </a:r>
            <a:endParaRPr lang="en-US" altLang="zh-CN" sz="1200" dirty="0">
              <a:ln w="12700">
                <a:noFill/>
                <a:prstDash val="solid"/>
              </a:ln>
              <a:solidFill>
                <a:srgbClr val="000000"/>
              </a:solidFill>
              <a:latin typeface="微软雅黑" pitchFamily="34" charset="-122"/>
              <a:ea typeface="微软雅黑" pitchFamily="34" charset="-122"/>
            </a:endParaRPr>
          </a:p>
        </p:txBody>
      </p:sp>
      <p:sp>
        <p:nvSpPr>
          <p:cNvPr id="35" name="圆角矩形 34"/>
          <p:cNvSpPr/>
          <p:nvPr/>
        </p:nvSpPr>
        <p:spPr bwMode="auto">
          <a:xfrm>
            <a:off x="4980524" y="5229780"/>
            <a:ext cx="787965" cy="621799"/>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主数据</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及标准</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a:ln w="12700">
                  <a:noFill/>
                  <a:prstDash val="solid"/>
                </a:ln>
                <a:solidFill>
                  <a:srgbClr val="000000"/>
                </a:solidFill>
                <a:latin typeface="微软雅黑" pitchFamily="34" charset="-122"/>
                <a:ea typeface="微软雅黑" pitchFamily="34" charset="-122"/>
              </a:rPr>
              <a:t>MD</a:t>
            </a:r>
            <a:endParaRPr lang="zh-CN" altLang="en-US" sz="1200" dirty="0">
              <a:ln w="12700">
                <a:noFill/>
                <a:prstDash val="solid"/>
              </a:ln>
              <a:solidFill>
                <a:srgbClr val="000000"/>
              </a:solidFill>
              <a:latin typeface="微软雅黑" pitchFamily="34" charset="-122"/>
              <a:ea typeface="微软雅黑" pitchFamily="34" charset="-122"/>
            </a:endParaRPr>
          </a:p>
        </p:txBody>
      </p:sp>
      <p:sp>
        <p:nvSpPr>
          <p:cNvPr id="36" name="圆角矩形 35"/>
          <p:cNvSpPr/>
          <p:nvPr/>
        </p:nvSpPr>
        <p:spPr bwMode="auto">
          <a:xfrm>
            <a:off x="5916628" y="5226131"/>
            <a:ext cx="505044" cy="625448"/>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医院</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资源</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RE</a:t>
            </a:r>
            <a:endParaRPr lang="zh-CN" altLang="en-US" sz="1200" dirty="0">
              <a:ln w="12700">
                <a:noFill/>
                <a:prstDash val="solid"/>
              </a:ln>
              <a:solidFill>
                <a:srgbClr val="000000"/>
              </a:solidFill>
              <a:latin typeface="微软雅黑" pitchFamily="34" charset="-122"/>
              <a:ea typeface="微软雅黑" pitchFamily="34" charset="-122"/>
            </a:endParaRPr>
          </a:p>
        </p:txBody>
      </p:sp>
      <p:sp>
        <p:nvSpPr>
          <p:cNvPr id="37" name="圆角矩形 36"/>
          <p:cNvSpPr/>
          <p:nvPr/>
        </p:nvSpPr>
        <p:spPr bwMode="auto">
          <a:xfrm>
            <a:off x="6564700" y="5205798"/>
            <a:ext cx="508179" cy="635393"/>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医疗</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服务</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SV</a:t>
            </a:r>
            <a:endParaRPr lang="zh-CN" altLang="en-US" sz="1200" dirty="0">
              <a:ln w="12700">
                <a:noFill/>
                <a:prstDash val="solid"/>
              </a:ln>
              <a:solidFill>
                <a:srgbClr val="000000"/>
              </a:solidFill>
              <a:latin typeface="微软雅黑" pitchFamily="34" charset="-122"/>
              <a:ea typeface="微软雅黑" pitchFamily="34" charset="-122"/>
            </a:endParaRPr>
          </a:p>
        </p:txBody>
      </p:sp>
      <p:sp>
        <p:nvSpPr>
          <p:cNvPr id="38" name="TextBox 10"/>
          <p:cNvSpPr txBox="1">
            <a:spLocks noChangeArrowheads="1"/>
          </p:cNvSpPr>
          <p:nvPr/>
        </p:nvSpPr>
        <p:spPr bwMode="auto">
          <a:xfrm>
            <a:off x="516028" y="1310991"/>
            <a:ext cx="47936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SzPct val="90000"/>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SzPct val="75000"/>
              <a:buFont typeface="Arial" panose="020B0604020202020204" pitchFamily="34" charset="0"/>
              <a:buBlip>
                <a:blip r:embed="rId4"/>
              </a:buBlip>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SzPct val="50000"/>
              <a:buFont typeface="Arial" panose="020B0604020202020204" pitchFamily="34" charset="0"/>
              <a:buBlip>
                <a:blip r:embed="rId5"/>
              </a:buBlip>
              <a:defRPr sz="1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SzTx/>
              <a:buFontTx/>
              <a:buNone/>
            </a:pPr>
            <a:r>
              <a:rPr lang="zh-CN" altLang="en-US" sz="1400" b="1" dirty="0" smtClean="0">
                <a:solidFill>
                  <a:schemeClr val="bg1"/>
                </a:solidFill>
              </a:rPr>
              <a:t>综合运营管理</a:t>
            </a:r>
            <a:endParaRPr lang="en-US" altLang="zh-CN" sz="1400" b="1" dirty="0">
              <a:solidFill>
                <a:schemeClr val="bg1"/>
              </a:solidFill>
            </a:endParaRPr>
          </a:p>
          <a:p>
            <a:pPr algn="ctr">
              <a:spcBef>
                <a:spcPct val="0"/>
              </a:spcBef>
              <a:buSzTx/>
              <a:buFontTx/>
              <a:buNone/>
            </a:pPr>
            <a:r>
              <a:rPr lang="en-US" altLang="zh-CN" sz="1200" b="1" dirty="0" smtClean="0">
                <a:solidFill>
                  <a:schemeClr val="bg1"/>
                </a:solidFill>
              </a:rPr>
              <a:t>BM</a:t>
            </a:r>
            <a:endParaRPr lang="en-US" altLang="zh-CN" sz="1200" b="1" dirty="0">
              <a:solidFill>
                <a:schemeClr val="bg1"/>
              </a:solidFill>
            </a:endParaRPr>
          </a:p>
        </p:txBody>
      </p:sp>
      <p:sp>
        <p:nvSpPr>
          <p:cNvPr id="39" name="圆角矩形 38"/>
          <p:cNvSpPr/>
          <p:nvPr/>
        </p:nvSpPr>
        <p:spPr bwMode="auto">
          <a:xfrm>
            <a:off x="948076" y="3524012"/>
            <a:ext cx="1980261" cy="313362"/>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诊疗计划 </a:t>
            </a:r>
            <a:r>
              <a:rPr lang="en-US" altLang="zh-CN" sz="1200" dirty="0" smtClean="0">
                <a:ln w="12700">
                  <a:noFill/>
                  <a:prstDash val="solid"/>
                </a:ln>
                <a:solidFill>
                  <a:srgbClr val="000000"/>
                </a:solidFill>
                <a:latin typeface="微软雅黑" pitchFamily="34" charset="-122"/>
                <a:ea typeface="微软雅黑" pitchFamily="34" charset="-122"/>
              </a:rPr>
              <a:t>HP</a:t>
            </a:r>
            <a:endParaRPr lang="en-US" altLang="zh-CN" sz="1200" dirty="0">
              <a:ln w="12700">
                <a:noFill/>
                <a:prstDash val="solid"/>
              </a:ln>
              <a:solidFill>
                <a:srgbClr val="000000"/>
              </a:solidFill>
              <a:latin typeface="微软雅黑" pitchFamily="34" charset="-122"/>
              <a:ea typeface="微软雅黑" pitchFamily="34" charset="-122"/>
            </a:endParaRPr>
          </a:p>
        </p:txBody>
      </p:sp>
      <p:sp>
        <p:nvSpPr>
          <p:cNvPr id="40" name="圆角矩形 39"/>
          <p:cNvSpPr/>
          <p:nvPr/>
        </p:nvSpPr>
        <p:spPr bwMode="auto">
          <a:xfrm>
            <a:off x="3031252" y="3524012"/>
            <a:ext cx="2285864" cy="313362"/>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chemeClr val="tx1"/>
                </a:solidFill>
                <a:latin typeface="微软雅黑" pitchFamily="34" charset="-122"/>
                <a:ea typeface="微软雅黑" pitchFamily="34" charset="-122"/>
              </a:rPr>
              <a:t>临床辅助支持 </a:t>
            </a:r>
            <a:r>
              <a:rPr lang="en-US" altLang="zh-CN" sz="1200" dirty="0" smtClean="0">
                <a:ln w="12700">
                  <a:noFill/>
                  <a:prstDash val="solid"/>
                </a:ln>
                <a:solidFill>
                  <a:schemeClr val="tx1"/>
                </a:solidFill>
                <a:latin typeface="微软雅黑" pitchFamily="34" charset="-122"/>
                <a:ea typeface="微软雅黑" pitchFamily="34" charset="-122"/>
              </a:rPr>
              <a:t>CS </a:t>
            </a:r>
            <a:endParaRPr lang="en-US" altLang="zh-CN" sz="1200" dirty="0">
              <a:ln w="12700">
                <a:noFill/>
                <a:prstDash val="solid"/>
              </a:ln>
              <a:solidFill>
                <a:schemeClr val="tx1"/>
              </a:solidFill>
              <a:latin typeface="微软雅黑" pitchFamily="34" charset="-122"/>
              <a:ea typeface="微软雅黑" pitchFamily="34" charset="-122"/>
            </a:endParaRPr>
          </a:p>
        </p:txBody>
      </p:sp>
      <p:sp>
        <p:nvSpPr>
          <p:cNvPr id="41" name="圆角矩形 40"/>
          <p:cNvSpPr/>
          <p:nvPr/>
        </p:nvSpPr>
        <p:spPr bwMode="auto">
          <a:xfrm>
            <a:off x="3379108" y="4666790"/>
            <a:ext cx="1928387" cy="353776"/>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a:ln w="12700">
                  <a:noFill/>
                  <a:prstDash val="solid"/>
                </a:ln>
                <a:solidFill>
                  <a:srgbClr val="000000"/>
                </a:solidFill>
                <a:latin typeface="微软雅黑" pitchFamily="34" charset="-122"/>
                <a:ea typeface="微软雅黑" pitchFamily="34" charset="-122"/>
              </a:rPr>
              <a:t>医疗质量管理与监控 </a:t>
            </a:r>
            <a:r>
              <a:rPr lang="en-US" altLang="zh-CN" sz="1200" dirty="0">
                <a:ln w="12700">
                  <a:noFill/>
                  <a:prstDash val="solid"/>
                </a:ln>
                <a:solidFill>
                  <a:srgbClr val="000000"/>
                </a:solidFill>
                <a:latin typeface="微软雅黑" pitchFamily="34" charset="-122"/>
                <a:ea typeface="微软雅黑" pitchFamily="34" charset="-122"/>
              </a:rPr>
              <a:t> QA</a:t>
            </a:r>
            <a:endParaRPr lang="zh-CN" altLang="en-US" sz="1200" dirty="0">
              <a:ln w="12700">
                <a:noFill/>
                <a:prstDash val="solid"/>
              </a:ln>
              <a:solidFill>
                <a:srgbClr val="000000"/>
              </a:solidFill>
              <a:latin typeface="微软雅黑" pitchFamily="34" charset="-122"/>
              <a:ea typeface="微软雅黑" pitchFamily="34" charset="-122"/>
            </a:endParaRPr>
          </a:p>
        </p:txBody>
      </p:sp>
      <p:sp>
        <p:nvSpPr>
          <p:cNvPr id="42" name="圆角矩形 41"/>
          <p:cNvSpPr/>
          <p:nvPr/>
        </p:nvSpPr>
        <p:spPr bwMode="auto">
          <a:xfrm>
            <a:off x="985888" y="4674418"/>
            <a:ext cx="1179826" cy="346148"/>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医疗病案 </a:t>
            </a:r>
            <a:r>
              <a:rPr lang="en-US" altLang="zh-CN" sz="1200" dirty="0" smtClean="0">
                <a:ln w="12700">
                  <a:noFill/>
                  <a:prstDash val="solid"/>
                </a:ln>
                <a:solidFill>
                  <a:srgbClr val="000000"/>
                </a:solidFill>
                <a:latin typeface="微软雅黑" pitchFamily="34" charset="-122"/>
                <a:ea typeface="微软雅黑" pitchFamily="34" charset="-122"/>
              </a:rPr>
              <a:t>AR</a:t>
            </a:r>
            <a:endParaRPr lang="zh-CN" altLang="en-US" sz="1200" dirty="0">
              <a:ln w="12700">
                <a:noFill/>
                <a:prstDash val="solid"/>
              </a:ln>
              <a:solidFill>
                <a:srgbClr val="000000"/>
              </a:solidFill>
              <a:latin typeface="微软雅黑" pitchFamily="34" charset="-122"/>
              <a:ea typeface="微软雅黑" pitchFamily="34" charset="-122"/>
            </a:endParaRPr>
          </a:p>
        </p:txBody>
      </p:sp>
      <p:sp>
        <p:nvSpPr>
          <p:cNvPr id="43" name="圆角矩形 42"/>
          <p:cNvSpPr/>
          <p:nvPr/>
        </p:nvSpPr>
        <p:spPr bwMode="auto">
          <a:xfrm>
            <a:off x="5546439" y="2395324"/>
            <a:ext cx="576064" cy="1153058"/>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医疗</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信息</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交换</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引擎</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HIE</a:t>
            </a:r>
            <a:endParaRPr lang="en-US" altLang="zh-CN" sz="1200" dirty="0">
              <a:ln w="12700">
                <a:noFill/>
                <a:prstDash val="solid"/>
              </a:ln>
              <a:solidFill>
                <a:srgbClr val="000000"/>
              </a:solidFill>
              <a:latin typeface="微软雅黑" pitchFamily="34" charset="-122"/>
              <a:ea typeface="微软雅黑" pitchFamily="34" charset="-122"/>
            </a:endParaRPr>
          </a:p>
        </p:txBody>
      </p:sp>
      <p:sp>
        <p:nvSpPr>
          <p:cNvPr id="44" name="圆角矩形 43"/>
          <p:cNvSpPr/>
          <p:nvPr/>
        </p:nvSpPr>
        <p:spPr bwMode="auto">
          <a:xfrm>
            <a:off x="4764500" y="1567877"/>
            <a:ext cx="487287" cy="1088266"/>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dirty="0" smtClean="0">
                <a:ln w="12700">
                  <a:noFill/>
                  <a:prstDash val="solid"/>
                </a:ln>
                <a:solidFill>
                  <a:srgbClr val="006699"/>
                </a:solidFill>
                <a:latin typeface="微软雅黑" pitchFamily="34" charset="-122"/>
                <a:ea typeface="微软雅黑" pitchFamily="34" charset="-122"/>
              </a:rPr>
              <a:t>财</a:t>
            </a:r>
            <a:endParaRPr lang="en-US" altLang="zh-CN" dirty="0" smtClean="0">
              <a:ln w="12700">
                <a:noFill/>
                <a:prstDash val="solid"/>
              </a:ln>
              <a:solidFill>
                <a:srgbClr val="006699"/>
              </a:solidFill>
              <a:latin typeface="微软雅黑" pitchFamily="34" charset="-122"/>
              <a:ea typeface="微软雅黑" pitchFamily="34" charset="-122"/>
            </a:endParaRPr>
          </a:p>
          <a:p>
            <a:pPr algn="ctr"/>
            <a:r>
              <a:rPr lang="zh-CN" altLang="en-US" dirty="0" smtClean="0">
                <a:ln w="12700">
                  <a:noFill/>
                  <a:prstDash val="solid"/>
                </a:ln>
                <a:solidFill>
                  <a:srgbClr val="006699"/>
                </a:solidFill>
                <a:latin typeface="微软雅黑" pitchFamily="34" charset="-122"/>
                <a:ea typeface="微软雅黑" pitchFamily="34" charset="-122"/>
              </a:rPr>
              <a:t>务</a:t>
            </a:r>
            <a:endParaRPr lang="en-US" altLang="zh-CN" dirty="0" smtClean="0">
              <a:ln w="12700">
                <a:noFill/>
                <a:prstDash val="solid"/>
              </a:ln>
              <a:solidFill>
                <a:srgbClr val="006699"/>
              </a:solidFill>
              <a:latin typeface="微软雅黑" pitchFamily="34" charset="-122"/>
              <a:ea typeface="微软雅黑" pitchFamily="34" charset="-122"/>
            </a:endParaRPr>
          </a:p>
          <a:p>
            <a:pPr algn="ctr"/>
            <a:r>
              <a:rPr lang="zh-CN" altLang="en-US" dirty="0" smtClean="0">
                <a:ln w="12700">
                  <a:noFill/>
                  <a:prstDash val="solid"/>
                </a:ln>
                <a:solidFill>
                  <a:srgbClr val="006699"/>
                </a:solidFill>
                <a:latin typeface="微软雅黑" pitchFamily="34" charset="-122"/>
                <a:ea typeface="微软雅黑" pitchFamily="34" charset="-122"/>
              </a:rPr>
              <a:t>管</a:t>
            </a:r>
            <a:endParaRPr lang="en-US" altLang="zh-CN" dirty="0" smtClean="0">
              <a:ln w="12700">
                <a:noFill/>
                <a:prstDash val="solid"/>
              </a:ln>
              <a:solidFill>
                <a:srgbClr val="006699"/>
              </a:solidFill>
              <a:latin typeface="微软雅黑" pitchFamily="34" charset="-122"/>
              <a:ea typeface="微软雅黑" pitchFamily="34" charset="-122"/>
            </a:endParaRPr>
          </a:p>
          <a:p>
            <a:pPr algn="ctr"/>
            <a:r>
              <a:rPr lang="zh-CN" altLang="en-US" dirty="0" smtClean="0">
                <a:ln w="12700">
                  <a:noFill/>
                  <a:prstDash val="solid"/>
                </a:ln>
                <a:solidFill>
                  <a:srgbClr val="006699"/>
                </a:solidFill>
                <a:latin typeface="微软雅黑" pitchFamily="34" charset="-122"/>
                <a:ea typeface="微软雅黑" pitchFamily="34" charset="-122"/>
              </a:rPr>
              <a:t>理</a:t>
            </a:r>
            <a:endParaRPr lang="en-US" altLang="zh-CN" dirty="0" smtClean="0">
              <a:ln w="12700">
                <a:noFill/>
                <a:prstDash val="solid"/>
              </a:ln>
              <a:solidFill>
                <a:srgbClr val="006699"/>
              </a:solidFill>
              <a:latin typeface="微软雅黑" pitchFamily="34" charset="-122"/>
              <a:ea typeface="微软雅黑" pitchFamily="34" charset="-122"/>
            </a:endParaRPr>
          </a:p>
          <a:p>
            <a:pPr algn="ctr"/>
            <a:r>
              <a:rPr lang="en-US" altLang="zh-CN" dirty="0" smtClean="0">
                <a:ln w="12700">
                  <a:noFill/>
                  <a:prstDash val="solid"/>
                </a:ln>
                <a:solidFill>
                  <a:srgbClr val="006699"/>
                </a:solidFill>
                <a:latin typeface="微软雅黑" pitchFamily="34" charset="-122"/>
                <a:ea typeface="微软雅黑" pitchFamily="34" charset="-122"/>
              </a:rPr>
              <a:t>FI</a:t>
            </a:r>
            <a:endParaRPr lang="en-US" altLang="zh-CN" dirty="0">
              <a:ln w="12700">
                <a:noFill/>
                <a:prstDash val="solid"/>
              </a:ln>
              <a:solidFill>
                <a:srgbClr val="006699"/>
              </a:solidFill>
              <a:latin typeface="微软雅黑" pitchFamily="34" charset="-122"/>
              <a:ea typeface="微软雅黑" pitchFamily="34" charset="-122"/>
            </a:endParaRPr>
          </a:p>
        </p:txBody>
      </p:sp>
      <p:sp>
        <p:nvSpPr>
          <p:cNvPr id="45" name="圆角矩形 44"/>
          <p:cNvSpPr/>
          <p:nvPr/>
        </p:nvSpPr>
        <p:spPr bwMode="auto">
          <a:xfrm>
            <a:off x="971891" y="2267629"/>
            <a:ext cx="1445023" cy="328340"/>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dirty="0" smtClean="0">
                <a:ln w="12700">
                  <a:noFill/>
                  <a:prstDash val="solid"/>
                </a:ln>
                <a:solidFill>
                  <a:srgbClr val="000000"/>
                </a:solidFill>
                <a:latin typeface="微软雅黑" pitchFamily="34" charset="-122"/>
                <a:ea typeface="微软雅黑" pitchFamily="34" charset="-122"/>
              </a:rPr>
              <a:t>医疗物品</a:t>
            </a:r>
            <a:r>
              <a:rPr lang="en-US" altLang="zh-CN" dirty="0">
                <a:ln w="12700">
                  <a:noFill/>
                  <a:prstDash val="solid"/>
                </a:ln>
                <a:solidFill>
                  <a:srgbClr val="000000"/>
                </a:solidFill>
                <a:latin typeface="微软雅黑" pitchFamily="34" charset="-122"/>
                <a:ea typeface="微软雅黑" pitchFamily="34" charset="-122"/>
              </a:rPr>
              <a:t> </a:t>
            </a:r>
            <a:r>
              <a:rPr lang="en-US" altLang="zh-CN" dirty="0" smtClean="0">
                <a:ln w="12700">
                  <a:noFill/>
                  <a:prstDash val="solid"/>
                </a:ln>
                <a:solidFill>
                  <a:srgbClr val="000000"/>
                </a:solidFill>
                <a:latin typeface="微软雅黑" pitchFamily="34" charset="-122"/>
                <a:ea typeface="微软雅黑" pitchFamily="34" charset="-122"/>
              </a:rPr>
              <a:t>MM</a:t>
            </a:r>
            <a:endParaRPr lang="en-US" altLang="zh-CN" dirty="0">
              <a:ln w="12700">
                <a:noFill/>
                <a:prstDash val="solid"/>
              </a:ln>
              <a:solidFill>
                <a:srgbClr val="000000"/>
              </a:solidFill>
              <a:latin typeface="微软雅黑" pitchFamily="34" charset="-122"/>
              <a:ea typeface="微软雅黑" pitchFamily="34" charset="-122"/>
            </a:endParaRPr>
          </a:p>
        </p:txBody>
      </p:sp>
      <p:sp>
        <p:nvSpPr>
          <p:cNvPr id="46" name="圆角矩形 45"/>
          <p:cNvSpPr/>
          <p:nvPr/>
        </p:nvSpPr>
        <p:spPr bwMode="auto">
          <a:xfrm>
            <a:off x="2604260" y="1564182"/>
            <a:ext cx="470452" cy="1080120"/>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dirty="0" smtClean="0">
                <a:ln w="12700">
                  <a:noFill/>
                  <a:prstDash val="solid"/>
                </a:ln>
                <a:solidFill>
                  <a:srgbClr val="006699"/>
                </a:solidFill>
                <a:latin typeface="微软雅黑" pitchFamily="34" charset="-122"/>
                <a:ea typeface="微软雅黑" pitchFamily="34" charset="-122"/>
              </a:rPr>
              <a:t>人</a:t>
            </a:r>
            <a:endParaRPr lang="en-US" altLang="zh-CN" dirty="0" smtClean="0">
              <a:ln w="12700">
                <a:noFill/>
                <a:prstDash val="solid"/>
              </a:ln>
              <a:solidFill>
                <a:srgbClr val="006699"/>
              </a:solidFill>
              <a:latin typeface="微软雅黑" pitchFamily="34" charset="-122"/>
              <a:ea typeface="微软雅黑" pitchFamily="34" charset="-122"/>
            </a:endParaRPr>
          </a:p>
          <a:p>
            <a:pPr algn="ctr"/>
            <a:r>
              <a:rPr lang="zh-CN" altLang="en-US" dirty="0" smtClean="0">
                <a:ln w="12700">
                  <a:noFill/>
                  <a:prstDash val="solid"/>
                </a:ln>
                <a:solidFill>
                  <a:srgbClr val="006699"/>
                </a:solidFill>
                <a:latin typeface="微软雅黑" pitchFamily="34" charset="-122"/>
                <a:ea typeface="微软雅黑" pitchFamily="34" charset="-122"/>
              </a:rPr>
              <a:t>力</a:t>
            </a:r>
            <a:endParaRPr lang="en-US" altLang="zh-CN" dirty="0" smtClean="0">
              <a:ln w="12700">
                <a:noFill/>
                <a:prstDash val="solid"/>
              </a:ln>
              <a:solidFill>
                <a:srgbClr val="006699"/>
              </a:solidFill>
              <a:latin typeface="微软雅黑" pitchFamily="34" charset="-122"/>
              <a:ea typeface="微软雅黑" pitchFamily="34" charset="-122"/>
            </a:endParaRPr>
          </a:p>
          <a:p>
            <a:pPr algn="ctr"/>
            <a:r>
              <a:rPr lang="zh-CN" altLang="en-US" dirty="0" smtClean="0">
                <a:ln w="12700">
                  <a:noFill/>
                  <a:prstDash val="solid"/>
                </a:ln>
                <a:solidFill>
                  <a:srgbClr val="006699"/>
                </a:solidFill>
                <a:latin typeface="微软雅黑" pitchFamily="34" charset="-122"/>
                <a:ea typeface="微软雅黑" pitchFamily="34" charset="-122"/>
              </a:rPr>
              <a:t>资</a:t>
            </a:r>
            <a:endParaRPr lang="en-US" altLang="zh-CN" dirty="0" smtClean="0">
              <a:ln w="12700">
                <a:noFill/>
                <a:prstDash val="solid"/>
              </a:ln>
              <a:solidFill>
                <a:srgbClr val="006699"/>
              </a:solidFill>
              <a:latin typeface="微软雅黑" pitchFamily="34" charset="-122"/>
              <a:ea typeface="微软雅黑" pitchFamily="34" charset="-122"/>
            </a:endParaRPr>
          </a:p>
          <a:p>
            <a:pPr algn="ctr"/>
            <a:r>
              <a:rPr lang="zh-CN" altLang="en-US" dirty="0" smtClean="0">
                <a:ln w="12700">
                  <a:noFill/>
                  <a:prstDash val="solid"/>
                </a:ln>
                <a:solidFill>
                  <a:srgbClr val="006699"/>
                </a:solidFill>
                <a:latin typeface="微软雅黑" pitchFamily="34" charset="-122"/>
                <a:ea typeface="微软雅黑" pitchFamily="34" charset="-122"/>
              </a:rPr>
              <a:t>源</a:t>
            </a:r>
            <a:endParaRPr lang="en-US" altLang="zh-CN" dirty="0" smtClean="0">
              <a:ln w="12700">
                <a:noFill/>
                <a:prstDash val="solid"/>
              </a:ln>
              <a:solidFill>
                <a:srgbClr val="006699"/>
              </a:solidFill>
              <a:latin typeface="微软雅黑" pitchFamily="34" charset="-122"/>
              <a:ea typeface="微软雅黑" pitchFamily="34" charset="-122"/>
            </a:endParaRPr>
          </a:p>
          <a:p>
            <a:pPr algn="ctr"/>
            <a:r>
              <a:rPr lang="en-US" altLang="zh-CN" dirty="0" smtClean="0">
                <a:ln w="12700">
                  <a:noFill/>
                  <a:prstDash val="solid"/>
                </a:ln>
                <a:solidFill>
                  <a:srgbClr val="006699"/>
                </a:solidFill>
                <a:latin typeface="微软雅黑" pitchFamily="34" charset="-122"/>
                <a:ea typeface="微软雅黑" pitchFamily="34" charset="-122"/>
              </a:rPr>
              <a:t>HR</a:t>
            </a:r>
            <a:endParaRPr lang="en-US" altLang="zh-CN" dirty="0">
              <a:ln w="12700">
                <a:noFill/>
                <a:prstDash val="solid"/>
              </a:ln>
              <a:solidFill>
                <a:srgbClr val="006699"/>
              </a:solidFill>
              <a:latin typeface="微软雅黑" pitchFamily="34" charset="-122"/>
              <a:ea typeface="微软雅黑" pitchFamily="34" charset="-122"/>
            </a:endParaRPr>
          </a:p>
        </p:txBody>
      </p:sp>
      <p:sp>
        <p:nvSpPr>
          <p:cNvPr id="47" name="圆角矩形 46"/>
          <p:cNvSpPr/>
          <p:nvPr/>
        </p:nvSpPr>
        <p:spPr bwMode="auto">
          <a:xfrm>
            <a:off x="971892" y="1924222"/>
            <a:ext cx="1445022" cy="281073"/>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dirty="0" smtClean="0">
                <a:ln w="12700">
                  <a:noFill/>
                  <a:prstDash val="solid"/>
                </a:ln>
                <a:solidFill>
                  <a:srgbClr val="000000"/>
                </a:solidFill>
                <a:latin typeface="微软雅黑" pitchFamily="34" charset="-122"/>
                <a:ea typeface="微软雅黑" pitchFamily="34" charset="-122"/>
              </a:rPr>
              <a:t>固定资产 </a:t>
            </a:r>
            <a:r>
              <a:rPr lang="en-US" altLang="zh-CN" dirty="0" smtClean="0">
                <a:ln w="12700">
                  <a:noFill/>
                  <a:prstDash val="solid"/>
                </a:ln>
                <a:solidFill>
                  <a:srgbClr val="000000"/>
                </a:solidFill>
                <a:latin typeface="微软雅黑" pitchFamily="34" charset="-122"/>
                <a:ea typeface="微软雅黑" pitchFamily="34" charset="-122"/>
              </a:rPr>
              <a:t>AM</a:t>
            </a:r>
            <a:endParaRPr lang="en-US" altLang="zh-CN" dirty="0">
              <a:ln w="12700">
                <a:noFill/>
                <a:prstDash val="solid"/>
              </a:ln>
              <a:solidFill>
                <a:srgbClr val="000000"/>
              </a:solidFill>
              <a:latin typeface="微软雅黑" pitchFamily="34" charset="-122"/>
              <a:ea typeface="微软雅黑" pitchFamily="34" charset="-122"/>
            </a:endParaRPr>
          </a:p>
        </p:txBody>
      </p:sp>
      <p:sp>
        <p:nvSpPr>
          <p:cNvPr id="48" name="圆角矩形 47"/>
          <p:cNvSpPr/>
          <p:nvPr/>
        </p:nvSpPr>
        <p:spPr bwMode="auto">
          <a:xfrm>
            <a:off x="971892" y="1564182"/>
            <a:ext cx="1445022" cy="292644"/>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dirty="0" smtClean="0">
                <a:ln w="12700">
                  <a:noFill/>
                  <a:prstDash val="solid"/>
                </a:ln>
                <a:solidFill>
                  <a:srgbClr val="000000"/>
                </a:solidFill>
                <a:latin typeface="微软雅黑" pitchFamily="34" charset="-122"/>
                <a:ea typeface="微软雅黑" pitchFamily="34" charset="-122"/>
              </a:rPr>
              <a:t>后勤物资 </a:t>
            </a:r>
            <a:r>
              <a:rPr lang="en-US" altLang="zh-CN" dirty="0" smtClean="0">
                <a:ln w="12700">
                  <a:noFill/>
                  <a:prstDash val="solid"/>
                </a:ln>
                <a:solidFill>
                  <a:srgbClr val="000000"/>
                </a:solidFill>
                <a:latin typeface="微软雅黑" pitchFamily="34" charset="-122"/>
                <a:ea typeface="微软雅黑" pitchFamily="34" charset="-122"/>
              </a:rPr>
              <a:t>LM</a:t>
            </a:r>
            <a:endParaRPr lang="en-US" altLang="zh-CN" dirty="0">
              <a:ln w="12700">
                <a:noFill/>
                <a:prstDash val="solid"/>
              </a:ln>
              <a:solidFill>
                <a:srgbClr val="000000"/>
              </a:solidFill>
              <a:latin typeface="微软雅黑" pitchFamily="34" charset="-122"/>
              <a:ea typeface="微软雅黑" pitchFamily="34" charset="-122"/>
            </a:endParaRPr>
          </a:p>
        </p:txBody>
      </p:sp>
      <p:sp>
        <p:nvSpPr>
          <p:cNvPr id="49" name="圆角矩形 48"/>
          <p:cNvSpPr/>
          <p:nvPr/>
        </p:nvSpPr>
        <p:spPr bwMode="auto">
          <a:xfrm>
            <a:off x="3314190" y="1564182"/>
            <a:ext cx="490752" cy="1084330"/>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dirty="0" smtClean="0">
                <a:ln w="12700">
                  <a:noFill/>
                  <a:prstDash val="solid"/>
                </a:ln>
                <a:solidFill>
                  <a:srgbClr val="006699"/>
                </a:solidFill>
                <a:latin typeface="微软雅黑" pitchFamily="34" charset="-122"/>
                <a:ea typeface="微软雅黑" pitchFamily="34" charset="-122"/>
              </a:rPr>
              <a:t>职</a:t>
            </a:r>
            <a:endParaRPr lang="en-US" altLang="zh-CN" dirty="0" smtClean="0">
              <a:ln w="12700">
                <a:noFill/>
                <a:prstDash val="solid"/>
              </a:ln>
              <a:solidFill>
                <a:srgbClr val="006699"/>
              </a:solidFill>
              <a:latin typeface="微软雅黑" pitchFamily="34" charset="-122"/>
              <a:ea typeface="微软雅黑" pitchFamily="34" charset="-122"/>
            </a:endParaRPr>
          </a:p>
          <a:p>
            <a:pPr algn="ctr"/>
            <a:r>
              <a:rPr lang="zh-CN" altLang="en-US" dirty="0" smtClean="0">
                <a:ln w="12700">
                  <a:noFill/>
                  <a:prstDash val="solid"/>
                </a:ln>
                <a:solidFill>
                  <a:srgbClr val="006699"/>
                </a:solidFill>
                <a:latin typeface="微软雅黑" pitchFamily="34" charset="-122"/>
                <a:ea typeface="微软雅黑" pitchFamily="34" charset="-122"/>
              </a:rPr>
              <a:t>业</a:t>
            </a:r>
            <a:endParaRPr lang="en-US" altLang="zh-CN" dirty="0" smtClean="0">
              <a:ln w="12700">
                <a:noFill/>
                <a:prstDash val="solid"/>
              </a:ln>
              <a:solidFill>
                <a:srgbClr val="006699"/>
              </a:solidFill>
              <a:latin typeface="微软雅黑" pitchFamily="34" charset="-122"/>
              <a:ea typeface="微软雅黑" pitchFamily="34" charset="-122"/>
            </a:endParaRPr>
          </a:p>
          <a:p>
            <a:pPr algn="ctr"/>
            <a:r>
              <a:rPr lang="zh-CN" altLang="en-US" dirty="0" smtClean="0">
                <a:ln w="12700">
                  <a:noFill/>
                  <a:prstDash val="solid"/>
                </a:ln>
                <a:solidFill>
                  <a:srgbClr val="006699"/>
                </a:solidFill>
                <a:latin typeface="微软雅黑" pitchFamily="34" charset="-122"/>
                <a:ea typeface="微软雅黑" pitchFamily="34" charset="-122"/>
              </a:rPr>
              <a:t>教</a:t>
            </a:r>
            <a:endParaRPr lang="en-US" altLang="zh-CN" dirty="0" smtClean="0">
              <a:ln w="12700">
                <a:noFill/>
                <a:prstDash val="solid"/>
              </a:ln>
              <a:solidFill>
                <a:srgbClr val="006699"/>
              </a:solidFill>
              <a:latin typeface="微软雅黑" pitchFamily="34" charset="-122"/>
              <a:ea typeface="微软雅黑" pitchFamily="34" charset="-122"/>
            </a:endParaRPr>
          </a:p>
          <a:p>
            <a:pPr algn="ctr"/>
            <a:r>
              <a:rPr lang="zh-CN" altLang="en-US" dirty="0" smtClean="0">
                <a:ln w="12700">
                  <a:noFill/>
                  <a:prstDash val="solid"/>
                </a:ln>
                <a:solidFill>
                  <a:srgbClr val="006699"/>
                </a:solidFill>
                <a:latin typeface="微软雅黑" pitchFamily="34" charset="-122"/>
                <a:ea typeface="微软雅黑" pitchFamily="34" charset="-122"/>
              </a:rPr>
              <a:t>育</a:t>
            </a:r>
            <a:endParaRPr lang="en-US" altLang="zh-CN" dirty="0" smtClean="0">
              <a:ln w="12700">
                <a:noFill/>
                <a:prstDash val="solid"/>
              </a:ln>
              <a:solidFill>
                <a:srgbClr val="006699"/>
              </a:solidFill>
              <a:latin typeface="微软雅黑" pitchFamily="34" charset="-122"/>
              <a:ea typeface="微软雅黑" pitchFamily="34" charset="-122"/>
            </a:endParaRPr>
          </a:p>
          <a:p>
            <a:pPr algn="ctr"/>
            <a:r>
              <a:rPr lang="en-US" altLang="zh-CN" dirty="0" smtClean="0">
                <a:ln w="12700">
                  <a:noFill/>
                  <a:prstDash val="solid"/>
                </a:ln>
                <a:solidFill>
                  <a:srgbClr val="006699"/>
                </a:solidFill>
                <a:latin typeface="微软雅黑" pitchFamily="34" charset="-122"/>
                <a:ea typeface="微软雅黑" pitchFamily="34" charset="-122"/>
              </a:rPr>
              <a:t>EDU</a:t>
            </a:r>
          </a:p>
        </p:txBody>
      </p:sp>
      <p:sp>
        <p:nvSpPr>
          <p:cNvPr id="50" name="圆角矩形 49"/>
          <p:cNvSpPr/>
          <p:nvPr/>
        </p:nvSpPr>
        <p:spPr bwMode="auto">
          <a:xfrm>
            <a:off x="4044420" y="1549955"/>
            <a:ext cx="497437" cy="1094347"/>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dirty="0" smtClean="0">
                <a:ln w="12700">
                  <a:noFill/>
                  <a:prstDash val="solid"/>
                </a:ln>
                <a:solidFill>
                  <a:srgbClr val="006699"/>
                </a:solidFill>
                <a:latin typeface="微软雅黑" pitchFamily="34" charset="-122"/>
                <a:ea typeface="微软雅黑" pitchFamily="34" charset="-122"/>
              </a:rPr>
              <a:t>科</a:t>
            </a:r>
            <a:endParaRPr lang="en-US" altLang="zh-CN" dirty="0" smtClean="0">
              <a:ln w="12700">
                <a:noFill/>
                <a:prstDash val="solid"/>
              </a:ln>
              <a:solidFill>
                <a:srgbClr val="006699"/>
              </a:solidFill>
              <a:latin typeface="微软雅黑" pitchFamily="34" charset="-122"/>
              <a:ea typeface="微软雅黑" pitchFamily="34" charset="-122"/>
            </a:endParaRPr>
          </a:p>
          <a:p>
            <a:pPr algn="ctr"/>
            <a:r>
              <a:rPr lang="zh-CN" altLang="en-US" dirty="0" smtClean="0">
                <a:ln w="12700">
                  <a:noFill/>
                  <a:prstDash val="solid"/>
                </a:ln>
                <a:solidFill>
                  <a:srgbClr val="006699"/>
                </a:solidFill>
                <a:latin typeface="微软雅黑" pitchFamily="34" charset="-122"/>
                <a:ea typeface="微软雅黑" pitchFamily="34" charset="-122"/>
              </a:rPr>
              <a:t>研</a:t>
            </a:r>
            <a:endParaRPr lang="en-US" altLang="zh-CN" dirty="0" smtClean="0">
              <a:ln w="12700">
                <a:noFill/>
                <a:prstDash val="solid"/>
              </a:ln>
              <a:solidFill>
                <a:srgbClr val="006699"/>
              </a:solidFill>
              <a:latin typeface="微软雅黑" pitchFamily="34" charset="-122"/>
              <a:ea typeface="微软雅黑" pitchFamily="34" charset="-122"/>
            </a:endParaRPr>
          </a:p>
          <a:p>
            <a:pPr algn="ctr"/>
            <a:r>
              <a:rPr lang="zh-CN" altLang="en-US" dirty="0" smtClean="0">
                <a:ln w="12700">
                  <a:noFill/>
                  <a:prstDash val="solid"/>
                </a:ln>
                <a:solidFill>
                  <a:srgbClr val="006699"/>
                </a:solidFill>
                <a:latin typeface="微软雅黑" pitchFamily="34" charset="-122"/>
                <a:ea typeface="微软雅黑" pitchFamily="34" charset="-122"/>
              </a:rPr>
              <a:t>管</a:t>
            </a:r>
            <a:endParaRPr lang="en-US" altLang="zh-CN" dirty="0" smtClean="0">
              <a:ln w="12700">
                <a:noFill/>
                <a:prstDash val="solid"/>
              </a:ln>
              <a:solidFill>
                <a:srgbClr val="006699"/>
              </a:solidFill>
              <a:latin typeface="微软雅黑" pitchFamily="34" charset="-122"/>
              <a:ea typeface="微软雅黑" pitchFamily="34" charset="-122"/>
            </a:endParaRPr>
          </a:p>
          <a:p>
            <a:pPr algn="ctr"/>
            <a:r>
              <a:rPr lang="zh-CN" altLang="en-US" dirty="0" smtClean="0">
                <a:ln w="12700">
                  <a:noFill/>
                  <a:prstDash val="solid"/>
                </a:ln>
                <a:solidFill>
                  <a:srgbClr val="006699"/>
                </a:solidFill>
                <a:latin typeface="微软雅黑" pitchFamily="34" charset="-122"/>
                <a:ea typeface="微软雅黑" pitchFamily="34" charset="-122"/>
              </a:rPr>
              <a:t>理</a:t>
            </a:r>
            <a:endParaRPr lang="en-US" altLang="zh-CN" dirty="0" smtClean="0">
              <a:ln w="12700">
                <a:noFill/>
                <a:prstDash val="solid"/>
              </a:ln>
              <a:solidFill>
                <a:srgbClr val="006699"/>
              </a:solidFill>
              <a:latin typeface="微软雅黑" pitchFamily="34" charset="-122"/>
              <a:ea typeface="微软雅黑" pitchFamily="34" charset="-122"/>
            </a:endParaRPr>
          </a:p>
          <a:p>
            <a:pPr algn="ctr"/>
            <a:r>
              <a:rPr lang="en-US" altLang="zh-CN" dirty="0" smtClean="0">
                <a:ln w="12700">
                  <a:noFill/>
                  <a:prstDash val="solid"/>
                </a:ln>
                <a:solidFill>
                  <a:srgbClr val="006699"/>
                </a:solidFill>
                <a:latin typeface="微软雅黑" pitchFamily="34" charset="-122"/>
                <a:ea typeface="微软雅黑" pitchFamily="34" charset="-122"/>
              </a:rPr>
              <a:t>RDM</a:t>
            </a:r>
          </a:p>
        </p:txBody>
      </p:sp>
      <p:sp>
        <p:nvSpPr>
          <p:cNvPr id="51" name="圆角矩形 50"/>
          <p:cNvSpPr/>
          <p:nvPr/>
        </p:nvSpPr>
        <p:spPr bwMode="auto">
          <a:xfrm>
            <a:off x="971890" y="2712753"/>
            <a:ext cx="4279897" cy="295718"/>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dirty="0">
                <a:ln w="12700">
                  <a:noFill/>
                  <a:prstDash val="solid"/>
                </a:ln>
                <a:solidFill>
                  <a:srgbClr val="000000"/>
                </a:solidFill>
                <a:latin typeface="微软雅黑" pitchFamily="34" charset="-122"/>
                <a:ea typeface="微软雅黑" pitchFamily="34" charset="-122"/>
              </a:rPr>
              <a:t>全面质量管理与内控 </a:t>
            </a:r>
            <a:r>
              <a:rPr lang="en-US" altLang="zh-CN" dirty="0">
                <a:ln w="12700">
                  <a:noFill/>
                  <a:prstDash val="solid"/>
                </a:ln>
                <a:solidFill>
                  <a:srgbClr val="000000"/>
                </a:solidFill>
                <a:latin typeface="微软雅黑" pitchFamily="34" charset="-122"/>
                <a:ea typeface="微软雅黑" pitchFamily="34" charset="-122"/>
              </a:rPr>
              <a:t>HQMS</a:t>
            </a:r>
          </a:p>
        </p:txBody>
      </p:sp>
      <p:sp>
        <p:nvSpPr>
          <p:cNvPr id="52" name="圆角矩形 51"/>
          <p:cNvSpPr/>
          <p:nvPr/>
        </p:nvSpPr>
        <p:spPr bwMode="auto">
          <a:xfrm>
            <a:off x="971890" y="1165970"/>
            <a:ext cx="4279897" cy="305018"/>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dirty="0">
                <a:ln w="12700">
                  <a:noFill/>
                  <a:prstDash val="solid"/>
                </a:ln>
                <a:solidFill>
                  <a:srgbClr val="000000"/>
                </a:solidFill>
                <a:latin typeface="微软雅黑" pitchFamily="34" charset="-122"/>
                <a:ea typeface="微软雅黑" pitchFamily="34" charset="-122"/>
              </a:rPr>
              <a:t>集团战略管</a:t>
            </a:r>
            <a:r>
              <a:rPr lang="zh-CN" altLang="en-US" dirty="0" smtClean="0">
                <a:ln w="12700">
                  <a:noFill/>
                  <a:prstDash val="solid"/>
                </a:ln>
                <a:solidFill>
                  <a:srgbClr val="000000"/>
                </a:solidFill>
                <a:latin typeface="微软雅黑" pitchFamily="34" charset="-122"/>
                <a:ea typeface="微软雅黑" pitchFamily="34" charset="-122"/>
              </a:rPr>
              <a:t>控 </a:t>
            </a:r>
            <a:endParaRPr lang="en-US" altLang="zh-CN" dirty="0">
              <a:ln w="12700">
                <a:noFill/>
                <a:prstDash val="solid"/>
              </a:ln>
              <a:solidFill>
                <a:srgbClr val="000000"/>
              </a:solidFill>
              <a:latin typeface="微软雅黑" pitchFamily="34" charset="-122"/>
              <a:ea typeface="微软雅黑" pitchFamily="34" charset="-122"/>
            </a:endParaRPr>
          </a:p>
        </p:txBody>
      </p:sp>
      <p:sp>
        <p:nvSpPr>
          <p:cNvPr id="53" name="圆角矩形 52"/>
          <p:cNvSpPr/>
          <p:nvPr/>
        </p:nvSpPr>
        <p:spPr bwMode="auto">
          <a:xfrm>
            <a:off x="5546439" y="3625663"/>
            <a:ext cx="576065" cy="1300430"/>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医疗</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数据</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提取</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工具 </a:t>
            </a:r>
            <a:endParaRPr lang="en-US" altLang="zh-CN" sz="1200" dirty="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ETL</a:t>
            </a:r>
            <a:endParaRPr lang="en-US" altLang="zh-CN" sz="1200" dirty="0">
              <a:ln w="12700">
                <a:noFill/>
                <a:prstDash val="solid"/>
              </a:ln>
              <a:solidFill>
                <a:srgbClr val="000000"/>
              </a:solidFill>
              <a:latin typeface="微软雅黑" pitchFamily="34" charset="-122"/>
              <a:ea typeface="微软雅黑" pitchFamily="34" charset="-122"/>
            </a:endParaRPr>
          </a:p>
        </p:txBody>
      </p:sp>
      <p:sp>
        <p:nvSpPr>
          <p:cNvPr id="54" name="圆角矩形 53"/>
          <p:cNvSpPr/>
          <p:nvPr/>
        </p:nvSpPr>
        <p:spPr bwMode="auto">
          <a:xfrm>
            <a:off x="6194511" y="3051656"/>
            <a:ext cx="915089" cy="565587"/>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chemeClr val="tx1"/>
                </a:solidFill>
                <a:latin typeface="微软雅黑" pitchFamily="34" charset="-122"/>
                <a:ea typeface="微软雅黑" pitchFamily="34" charset="-122"/>
              </a:rPr>
              <a:t>运营</a:t>
            </a:r>
            <a:endParaRPr lang="en-US" altLang="zh-CN" sz="1200" dirty="0" smtClean="0">
              <a:ln w="12700">
                <a:noFill/>
                <a:prstDash val="solid"/>
              </a:ln>
              <a:solidFill>
                <a:schemeClr val="tx1"/>
              </a:solidFill>
              <a:latin typeface="微软雅黑" pitchFamily="34" charset="-122"/>
              <a:ea typeface="微软雅黑" pitchFamily="34" charset="-122"/>
            </a:endParaRPr>
          </a:p>
          <a:p>
            <a:pPr algn="ctr"/>
            <a:r>
              <a:rPr lang="zh-CN" altLang="en-US" sz="1200" dirty="0" smtClean="0">
                <a:ln w="12700">
                  <a:noFill/>
                  <a:prstDash val="solid"/>
                </a:ln>
                <a:solidFill>
                  <a:schemeClr val="tx1"/>
                </a:solidFill>
                <a:latin typeface="微软雅黑" pitchFamily="34" charset="-122"/>
                <a:ea typeface="微软雅黑" pitchFamily="34" charset="-122"/>
              </a:rPr>
              <a:t>数据中心</a:t>
            </a:r>
            <a:r>
              <a:rPr lang="en-US" altLang="zh-CN" sz="1200" dirty="0">
                <a:ln w="12700">
                  <a:noFill/>
                  <a:prstDash val="solid"/>
                </a:ln>
                <a:solidFill>
                  <a:schemeClr val="tx1"/>
                </a:solidFill>
                <a:latin typeface="微软雅黑" pitchFamily="34" charset="-122"/>
                <a:ea typeface="微软雅黑" pitchFamily="34" charset="-122"/>
              </a:rPr>
              <a:t> </a:t>
            </a:r>
            <a:endParaRPr lang="en-US" altLang="zh-CN" sz="1200" dirty="0" smtClean="0">
              <a:ln w="12700">
                <a:noFill/>
                <a:prstDash val="solid"/>
              </a:ln>
              <a:solidFill>
                <a:schemeClr val="tx1"/>
              </a:solidFill>
              <a:latin typeface="微软雅黑" pitchFamily="34" charset="-122"/>
              <a:ea typeface="微软雅黑" pitchFamily="34" charset="-122"/>
            </a:endParaRPr>
          </a:p>
          <a:p>
            <a:pPr algn="ctr"/>
            <a:r>
              <a:rPr lang="en-US" altLang="zh-CN" sz="1200" dirty="0" smtClean="0">
                <a:ln w="12700">
                  <a:noFill/>
                  <a:prstDash val="solid"/>
                </a:ln>
                <a:solidFill>
                  <a:schemeClr val="tx1"/>
                </a:solidFill>
                <a:latin typeface="微软雅黑" pitchFamily="34" charset="-122"/>
                <a:ea typeface="微软雅黑" pitchFamily="34" charset="-122"/>
              </a:rPr>
              <a:t>BDR</a:t>
            </a:r>
          </a:p>
        </p:txBody>
      </p:sp>
      <p:sp>
        <p:nvSpPr>
          <p:cNvPr id="55" name="圆角矩形 54"/>
          <p:cNvSpPr/>
          <p:nvPr/>
        </p:nvSpPr>
        <p:spPr bwMode="auto">
          <a:xfrm>
            <a:off x="6204133" y="3694658"/>
            <a:ext cx="901249" cy="570657"/>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chemeClr val="tx1"/>
                </a:solidFill>
                <a:latin typeface="微软雅黑" pitchFamily="34" charset="-122"/>
                <a:ea typeface="微软雅黑" pitchFamily="34" charset="-122"/>
              </a:rPr>
              <a:t>影像</a:t>
            </a:r>
            <a:endParaRPr lang="en-US" altLang="zh-CN" sz="1200" dirty="0" smtClean="0">
              <a:ln w="12700">
                <a:noFill/>
                <a:prstDash val="solid"/>
              </a:ln>
              <a:solidFill>
                <a:schemeClr val="tx1"/>
              </a:solidFill>
              <a:latin typeface="微软雅黑" pitchFamily="34" charset="-122"/>
              <a:ea typeface="微软雅黑" pitchFamily="34" charset="-122"/>
            </a:endParaRPr>
          </a:p>
          <a:p>
            <a:pPr algn="ctr"/>
            <a:r>
              <a:rPr lang="zh-CN" altLang="en-US" sz="1200" dirty="0" smtClean="0">
                <a:ln w="12700">
                  <a:noFill/>
                  <a:prstDash val="solid"/>
                </a:ln>
                <a:solidFill>
                  <a:schemeClr val="tx1"/>
                </a:solidFill>
                <a:latin typeface="微软雅黑" pitchFamily="34" charset="-122"/>
                <a:ea typeface="微软雅黑" pitchFamily="34" charset="-122"/>
              </a:rPr>
              <a:t>数据中心</a:t>
            </a:r>
            <a:endParaRPr lang="en-US" altLang="zh-CN" sz="1200" dirty="0" smtClean="0">
              <a:ln w="12700">
                <a:noFill/>
                <a:prstDash val="solid"/>
              </a:ln>
              <a:solidFill>
                <a:schemeClr val="tx1"/>
              </a:solidFill>
              <a:latin typeface="微软雅黑" pitchFamily="34" charset="-122"/>
              <a:ea typeface="微软雅黑" pitchFamily="34" charset="-122"/>
            </a:endParaRPr>
          </a:p>
          <a:p>
            <a:pPr algn="ctr"/>
            <a:r>
              <a:rPr lang="en-US" altLang="zh-CN" sz="1200" dirty="0" smtClean="0">
                <a:ln w="12700">
                  <a:noFill/>
                  <a:prstDash val="solid"/>
                </a:ln>
                <a:solidFill>
                  <a:schemeClr val="tx1"/>
                </a:solidFill>
                <a:latin typeface="微软雅黑" pitchFamily="34" charset="-122"/>
                <a:ea typeface="微软雅黑" pitchFamily="34" charset="-122"/>
              </a:rPr>
              <a:t>PDR</a:t>
            </a:r>
          </a:p>
        </p:txBody>
      </p:sp>
      <p:sp>
        <p:nvSpPr>
          <p:cNvPr id="56" name="圆角矩形 55"/>
          <p:cNvSpPr/>
          <p:nvPr/>
        </p:nvSpPr>
        <p:spPr bwMode="auto">
          <a:xfrm>
            <a:off x="7598860" y="4337324"/>
            <a:ext cx="827900" cy="576064"/>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临床科学</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研究 </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RBI</a:t>
            </a:r>
          </a:p>
        </p:txBody>
      </p:sp>
      <p:sp>
        <p:nvSpPr>
          <p:cNvPr id="57" name="圆角矩形 56"/>
          <p:cNvSpPr/>
          <p:nvPr/>
        </p:nvSpPr>
        <p:spPr bwMode="auto">
          <a:xfrm>
            <a:off x="5546439" y="1706005"/>
            <a:ext cx="1448738" cy="598208"/>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chemeClr val="tx1"/>
                </a:solidFill>
                <a:latin typeface="微软雅黑" pitchFamily="34" charset="-122"/>
                <a:ea typeface="微软雅黑" pitchFamily="34" charset="-122"/>
              </a:rPr>
              <a:t>医院协同</a:t>
            </a:r>
            <a:endParaRPr lang="en-US" altLang="zh-CN" sz="1200" dirty="0" smtClean="0">
              <a:ln w="12700">
                <a:noFill/>
                <a:prstDash val="solid"/>
              </a:ln>
              <a:solidFill>
                <a:schemeClr val="tx1"/>
              </a:solidFill>
              <a:latin typeface="微软雅黑" pitchFamily="34" charset="-122"/>
              <a:ea typeface="微软雅黑" pitchFamily="34" charset="-122"/>
            </a:endParaRPr>
          </a:p>
          <a:p>
            <a:pPr algn="ctr"/>
            <a:r>
              <a:rPr lang="zh-CN" altLang="en-US" sz="1200" dirty="0" smtClean="0">
                <a:ln w="12700">
                  <a:noFill/>
                  <a:prstDash val="solid"/>
                </a:ln>
                <a:solidFill>
                  <a:schemeClr val="tx1"/>
                </a:solidFill>
                <a:latin typeface="微软雅黑" pitchFamily="34" charset="-122"/>
                <a:ea typeface="微软雅黑" pitchFamily="34" charset="-122"/>
              </a:rPr>
              <a:t>办公门户</a:t>
            </a:r>
            <a:endParaRPr lang="en-US" altLang="zh-CN" sz="1200" dirty="0" smtClean="0">
              <a:ln w="12700">
                <a:noFill/>
                <a:prstDash val="solid"/>
              </a:ln>
              <a:solidFill>
                <a:schemeClr val="tx1"/>
              </a:solidFill>
              <a:latin typeface="微软雅黑" pitchFamily="34" charset="-122"/>
              <a:ea typeface="微软雅黑" pitchFamily="34" charset="-122"/>
            </a:endParaRPr>
          </a:p>
          <a:p>
            <a:pPr algn="ctr"/>
            <a:r>
              <a:rPr lang="zh-CN" altLang="en-US" sz="1200" dirty="0" smtClean="0">
                <a:ln w="12700">
                  <a:noFill/>
                  <a:prstDash val="solid"/>
                </a:ln>
                <a:solidFill>
                  <a:schemeClr val="tx1"/>
                </a:solidFill>
                <a:latin typeface="微软雅黑" pitchFamily="34" charset="-122"/>
                <a:ea typeface="微软雅黑" pitchFamily="34" charset="-122"/>
              </a:rPr>
              <a:t> </a:t>
            </a:r>
            <a:r>
              <a:rPr lang="en-US" altLang="zh-CN" sz="1200" dirty="0" smtClean="0">
                <a:ln w="12700">
                  <a:noFill/>
                  <a:prstDash val="solid"/>
                </a:ln>
                <a:solidFill>
                  <a:schemeClr val="tx1"/>
                </a:solidFill>
                <a:latin typeface="微软雅黑" pitchFamily="34" charset="-122"/>
                <a:ea typeface="微软雅黑" pitchFamily="34" charset="-122"/>
              </a:rPr>
              <a:t>HCP</a:t>
            </a:r>
            <a:endParaRPr lang="en-US" altLang="zh-CN" sz="1200" dirty="0">
              <a:ln w="12700">
                <a:noFill/>
                <a:prstDash val="solid"/>
              </a:ln>
              <a:solidFill>
                <a:schemeClr val="tx1"/>
              </a:solidFill>
              <a:latin typeface="微软雅黑" pitchFamily="34" charset="-122"/>
              <a:ea typeface="微软雅黑" pitchFamily="34" charset="-122"/>
            </a:endParaRPr>
          </a:p>
        </p:txBody>
      </p:sp>
      <p:sp>
        <p:nvSpPr>
          <p:cNvPr id="58" name="圆角矩形 57"/>
          <p:cNvSpPr/>
          <p:nvPr/>
        </p:nvSpPr>
        <p:spPr bwMode="auto">
          <a:xfrm>
            <a:off x="948076" y="3164116"/>
            <a:ext cx="4359419" cy="281038"/>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统一上报 </a:t>
            </a:r>
            <a:r>
              <a:rPr lang="en-US" altLang="zh-CN" sz="1200" dirty="0" smtClean="0">
                <a:ln w="12700">
                  <a:noFill/>
                  <a:prstDash val="solid"/>
                </a:ln>
                <a:solidFill>
                  <a:srgbClr val="000000"/>
                </a:solidFill>
                <a:latin typeface="微软雅黑" pitchFamily="34" charset="-122"/>
                <a:ea typeface="微软雅黑" pitchFamily="34" charset="-122"/>
              </a:rPr>
              <a:t>UR</a:t>
            </a:r>
            <a:endParaRPr lang="en-US" altLang="zh-CN" sz="1200" dirty="0">
              <a:ln w="12700">
                <a:noFill/>
                <a:prstDash val="solid"/>
              </a:ln>
              <a:solidFill>
                <a:srgbClr val="000000"/>
              </a:solidFill>
              <a:latin typeface="微软雅黑" pitchFamily="34" charset="-122"/>
              <a:ea typeface="微软雅黑" pitchFamily="34" charset="-122"/>
            </a:endParaRPr>
          </a:p>
        </p:txBody>
      </p:sp>
      <p:sp>
        <p:nvSpPr>
          <p:cNvPr id="59" name="圆角矩形 58"/>
          <p:cNvSpPr/>
          <p:nvPr/>
        </p:nvSpPr>
        <p:spPr bwMode="auto">
          <a:xfrm>
            <a:off x="1956188" y="6086862"/>
            <a:ext cx="1125619" cy="490164"/>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en-US" altLang="zh-CN" sz="1200" dirty="0" smtClean="0">
                <a:ln w="12700">
                  <a:noFill/>
                  <a:prstDash val="solid"/>
                </a:ln>
                <a:solidFill>
                  <a:srgbClr val="000000"/>
                </a:solidFill>
                <a:latin typeface="微软雅黑" pitchFamily="34" charset="-122"/>
                <a:ea typeface="微软雅黑" pitchFamily="34" charset="-122"/>
              </a:rPr>
              <a:t>UI </a:t>
            </a:r>
            <a:r>
              <a:rPr lang="zh-CN" altLang="en-US" sz="1200" dirty="0" smtClean="0">
                <a:ln w="12700">
                  <a:noFill/>
                  <a:prstDash val="solid"/>
                </a:ln>
                <a:solidFill>
                  <a:srgbClr val="000000"/>
                </a:solidFill>
                <a:latin typeface="微软雅黑" pitchFamily="34" charset="-122"/>
                <a:ea typeface="微软雅黑" pitchFamily="34" charset="-122"/>
              </a:rPr>
              <a:t>架构</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UI</a:t>
            </a:r>
            <a:endParaRPr lang="zh-CN" altLang="en-US" sz="1200" dirty="0">
              <a:ln w="12700">
                <a:noFill/>
                <a:prstDash val="solid"/>
              </a:ln>
              <a:solidFill>
                <a:srgbClr val="000000"/>
              </a:solidFill>
              <a:latin typeface="微软雅黑" pitchFamily="34" charset="-122"/>
              <a:ea typeface="微软雅黑" pitchFamily="34" charset="-122"/>
            </a:endParaRPr>
          </a:p>
        </p:txBody>
      </p:sp>
      <p:sp>
        <p:nvSpPr>
          <p:cNvPr id="60" name="圆角矩形 59"/>
          <p:cNvSpPr/>
          <p:nvPr/>
        </p:nvSpPr>
        <p:spPr bwMode="auto">
          <a:xfrm>
            <a:off x="985888" y="3902425"/>
            <a:ext cx="777317" cy="726344"/>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chemeClr val="tx1"/>
                </a:solidFill>
                <a:latin typeface="微软雅黑" pitchFamily="34" charset="-122"/>
                <a:ea typeface="微软雅黑" pitchFamily="34" charset="-122"/>
              </a:rPr>
              <a:t>资源计划</a:t>
            </a:r>
            <a:endParaRPr lang="en-US" altLang="zh-CN" sz="1200" dirty="0" smtClean="0">
              <a:ln w="12700">
                <a:noFill/>
                <a:prstDash val="solid"/>
              </a:ln>
              <a:solidFill>
                <a:schemeClr val="tx1"/>
              </a:solidFill>
              <a:latin typeface="微软雅黑" pitchFamily="34" charset="-122"/>
              <a:ea typeface="微软雅黑" pitchFamily="34" charset="-122"/>
            </a:endParaRPr>
          </a:p>
          <a:p>
            <a:pPr algn="ctr"/>
            <a:r>
              <a:rPr lang="zh-CN" altLang="en-US" sz="1200" dirty="0" smtClean="0">
                <a:ln w="12700">
                  <a:noFill/>
                  <a:prstDash val="solid"/>
                </a:ln>
                <a:solidFill>
                  <a:schemeClr val="tx1"/>
                </a:solidFill>
                <a:latin typeface="微软雅黑" pitchFamily="34" charset="-122"/>
                <a:ea typeface="微软雅黑" pitchFamily="34" charset="-122"/>
              </a:rPr>
              <a:t>预约</a:t>
            </a:r>
          </a:p>
          <a:p>
            <a:pPr algn="ctr"/>
            <a:r>
              <a:rPr lang="en-US" altLang="zh-CN" sz="1200" dirty="0" smtClean="0">
                <a:ln w="12700">
                  <a:noFill/>
                  <a:prstDash val="solid"/>
                </a:ln>
                <a:solidFill>
                  <a:schemeClr val="tx1"/>
                </a:solidFill>
                <a:latin typeface="微软雅黑" pitchFamily="34" charset="-122"/>
                <a:ea typeface="微软雅黑" pitchFamily="34" charset="-122"/>
              </a:rPr>
              <a:t>AP</a:t>
            </a:r>
            <a:endParaRPr lang="en-US" altLang="zh-CN" sz="1200" dirty="0">
              <a:ln w="12700">
                <a:noFill/>
                <a:prstDash val="solid"/>
              </a:ln>
              <a:solidFill>
                <a:schemeClr val="tx1"/>
              </a:solidFill>
              <a:latin typeface="微软雅黑" pitchFamily="34" charset="-122"/>
              <a:ea typeface="微软雅黑" pitchFamily="34" charset="-122"/>
            </a:endParaRPr>
          </a:p>
        </p:txBody>
      </p:sp>
      <p:sp>
        <p:nvSpPr>
          <p:cNvPr id="61" name="圆角矩形 60"/>
          <p:cNvSpPr/>
          <p:nvPr/>
        </p:nvSpPr>
        <p:spPr bwMode="auto">
          <a:xfrm>
            <a:off x="1930109" y="3902425"/>
            <a:ext cx="538251" cy="726344"/>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就诊</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a:ln w="12700">
                  <a:noFill/>
                  <a:prstDash val="solid"/>
                </a:ln>
                <a:solidFill>
                  <a:srgbClr val="000000"/>
                </a:solidFill>
                <a:latin typeface="微软雅黑" pitchFamily="34" charset="-122"/>
                <a:ea typeface="微软雅黑" pitchFamily="34" charset="-122"/>
              </a:rPr>
              <a:t>管理</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EN</a:t>
            </a:r>
            <a:endParaRPr lang="en-US" altLang="zh-CN" sz="1200" dirty="0">
              <a:ln w="12700">
                <a:noFill/>
                <a:prstDash val="solid"/>
              </a:ln>
              <a:solidFill>
                <a:srgbClr val="000000"/>
              </a:solidFill>
              <a:latin typeface="微软雅黑" pitchFamily="34" charset="-122"/>
              <a:ea typeface="微软雅黑" pitchFamily="34" charset="-122"/>
            </a:endParaRPr>
          </a:p>
        </p:txBody>
      </p:sp>
      <p:sp>
        <p:nvSpPr>
          <p:cNvPr id="62" name="圆角矩形 61"/>
          <p:cNvSpPr/>
          <p:nvPr/>
        </p:nvSpPr>
        <p:spPr bwMode="auto">
          <a:xfrm>
            <a:off x="2635264" y="3902425"/>
            <a:ext cx="538251" cy="726344"/>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临床</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诊疗</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CI</a:t>
            </a:r>
            <a:endParaRPr lang="en-US" altLang="zh-CN" sz="1200" dirty="0">
              <a:ln w="12700">
                <a:noFill/>
                <a:prstDash val="solid"/>
              </a:ln>
              <a:solidFill>
                <a:srgbClr val="000000"/>
              </a:solidFill>
              <a:latin typeface="微软雅黑" pitchFamily="34" charset="-122"/>
              <a:ea typeface="微软雅黑" pitchFamily="34" charset="-122"/>
            </a:endParaRPr>
          </a:p>
        </p:txBody>
      </p:sp>
      <p:sp>
        <p:nvSpPr>
          <p:cNvPr id="63" name="圆角矩形 62"/>
          <p:cNvSpPr/>
          <p:nvPr/>
        </p:nvSpPr>
        <p:spPr bwMode="auto">
          <a:xfrm>
            <a:off x="3340419" y="3902425"/>
            <a:ext cx="538251" cy="726344"/>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a:ln w="12700">
                  <a:noFill/>
                  <a:prstDash val="solid"/>
                </a:ln>
                <a:solidFill>
                  <a:srgbClr val="000000"/>
                </a:solidFill>
                <a:latin typeface="微软雅黑" pitchFamily="34" charset="-122"/>
                <a:ea typeface="微软雅黑" pitchFamily="34" charset="-122"/>
              </a:rPr>
              <a:t>医疗</a:t>
            </a:r>
            <a:endParaRPr lang="en-US" altLang="zh-CN" sz="1200" dirty="0">
              <a:ln w="12700">
                <a:noFill/>
                <a:prstDash val="solid"/>
              </a:ln>
              <a:solidFill>
                <a:srgbClr val="000000"/>
              </a:solidFill>
              <a:latin typeface="微软雅黑" pitchFamily="34" charset="-122"/>
              <a:ea typeface="微软雅黑" pitchFamily="34" charset="-122"/>
            </a:endParaRPr>
          </a:p>
          <a:p>
            <a:pPr algn="ctr"/>
            <a:r>
              <a:rPr lang="zh-CN" altLang="en-US" sz="1200" dirty="0">
                <a:ln w="12700">
                  <a:noFill/>
                  <a:prstDash val="solid"/>
                </a:ln>
                <a:solidFill>
                  <a:srgbClr val="000000"/>
                </a:solidFill>
                <a:latin typeface="微软雅黑" pitchFamily="34" charset="-122"/>
                <a:ea typeface="微软雅黑" pitchFamily="34" charset="-122"/>
              </a:rPr>
              <a:t>执行</a:t>
            </a:r>
            <a:endParaRPr lang="en-US" altLang="zh-CN" sz="1200" dirty="0">
              <a:ln w="12700">
                <a:noFill/>
                <a:prstDash val="solid"/>
              </a:ln>
              <a:solidFill>
                <a:srgbClr val="000000"/>
              </a:solidFill>
              <a:latin typeface="微软雅黑" pitchFamily="34" charset="-122"/>
              <a:ea typeface="微软雅黑" pitchFamily="34" charset="-122"/>
            </a:endParaRPr>
          </a:p>
          <a:p>
            <a:pPr algn="ctr"/>
            <a:r>
              <a:rPr lang="en-US" altLang="zh-CN" sz="1200" dirty="0">
                <a:ln w="12700">
                  <a:noFill/>
                  <a:prstDash val="solid"/>
                </a:ln>
                <a:solidFill>
                  <a:srgbClr val="000000"/>
                </a:solidFill>
                <a:latin typeface="微软雅黑" pitchFamily="34" charset="-122"/>
                <a:ea typeface="微软雅黑" pitchFamily="34" charset="-122"/>
              </a:rPr>
              <a:t>MP</a:t>
            </a:r>
          </a:p>
        </p:txBody>
      </p:sp>
      <p:sp>
        <p:nvSpPr>
          <p:cNvPr id="64" name="圆角矩形 63"/>
          <p:cNvSpPr/>
          <p:nvPr/>
        </p:nvSpPr>
        <p:spPr bwMode="auto">
          <a:xfrm>
            <a:off x="4764498" y="3902425"/>
            <a:ext cx="548400" cy="726344"/>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a:ln w="12700">
                  <a:noFill/>
                  <a:prstDash val="solid"/>
                </a:ln>
                <a:solidFill>
                  <a:srgbClr val="000000"/>
                </a:solidFill>
                <a:latin typeface="微软雅黑" pitchFamily="34" charset="-122"/>
                <a:ea typeface="微软雅黑" pitchFamily="34" charset="-122"/>
              </a:rPr>
              <a:t>公</a:t>
            </a:r>
            <a:r>
              <a:rPr lang="zh-CN" altLang="en-US" sz="1200" dirty="0" smtClean="0">
                <a:ln w="12700">
                  <a:noFill/>
                  <a:prstDash val="solid"/>
                </a:ln>
                <a:solidFill>
                  <a:srgbClr val="000000"/>
                </a:solidFill>
                <a:latin typeface="微软雅黑" pitchFamily="34" charset="-122"/>
                <a:ea typeface="微软雅黑" pitchFamily="34" charset="-122"/>
              </a:rPr>
              <a:t>卫</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活动</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PH</a:t>
            </a:r>
            <a:endParaRPr lang="en-US" altLang="zh-CN" sz="1200" dirty="0">
              <a:ln w="12700">
                <a:noFill/>
                <a:prstDash val="solid"/>
              </a:ln>
              <a:solidFill>
                <a:srgbClr val="000000"/>
              </a:solidFill>
              <a:latin typeface="微软雅黑" pitchFamily="34" charset="-122"/>
              <a:ea typeface="微软雅黑" pitchFamily="34" charset="-122"/>
            </a:endParaRPr>
          </a:p>
        </p:txBody>
      </p:sp>
      <p:sp>
        <p:nvSpPr>
          <p:cNvPr id="65" name="圆角矩形 64"/>
          <p:cNvSpPr/>
          <p:nvPr/>
        </p:nvSpPr>
        <p:spPr bwMode="auto">
          <a:xfrm>
            <a:off x="4045574" y="3902425"/>
            <a:ext cx="552021" cy="726344"/>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费用</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管理</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a:ln w="12700">
                  <a:noFill/>
                  <a:prstDash val="solid"/>
                </a:ln>
                <a:solidFill>
                  <a:srgbClr val="000000"/>
                </a:solidFill>
                <a:latin typeface="微软雅黑" pitchFamily="34" charset="-122"/>
                <a:ea typeface="微软雅黑" pitchFamily="34" charset="-122"/>
              </a:rPr>
              <a:t> </a:t>
            </a:r>
            <a:r>
              <a:rPr lang="en-US" altLang="zh-CN" sz="1200" dirty="0" smtClean="0">
                <a:ln w="12700">
                  <a:noFill/>
                  <a:prstDash val="solid"/>
                </a:ln>
                <a:solidFill>
                  <a:srgbClr val="000000"/>
                </a:solidFill>
                <a:latin typeface="微软雅黑" pitchFamily="34" charset="-122"/>
                <a:ea typeface="微软雅黑" pitchFamily="34" charset="-122"/>
              </a:rPr>
              <a:t>BL</a:t>
            </a:r>
            <a:endParaRPr lang="en-US" altLang="zh-CN" sz="1200" dirty="0">
              <a:ln w="12700">
                <a:noFill/>
                <a:prstDash val="solid"/>
              </a:ln>
              <a:solidFill>
                <a:srgbClr val="000000"/>
              </a:solidFill>
              <a:latin typeface="微软雅黑" pitchFamily="34" charset="-122"/>
              <a:ea typeface="微软雅黑" pitchFamily="34" charset="-122"/>
            </a:endParaRPr>
          </a:p>
        </p:txBody>
      </p:sp>
      <p:sp>
        <p:nvSpPr>
          <p:cNvPr id="66" name="圆角矩形 65"/>
          <p:cNvSpPr/>
          <p:nvPr/>
        </p:nvSpPr>
        <p:spPr bwMode="auto">
          <a:xfrm>
            <a:off x="7212772" y="5205798"/>
            <a:ext cx="504056" cy="645781"/>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流程</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配置</a:t>
            </a:r>
            <a:endParaRPr lang="en-US" altLang="zh-CN" sz="1200" dirty="0">
              <a:ln w="12700">
                <a:noFill/>
                <a:prstDash val="solid"/>
              </a:ln>
              <a:solidFill>
                <a:srgbClr val="000000"/>
              </a:solidFill>
              <a:latin typeface="微软雅黑" pitchFamily="34" charset="-122"/>
              <a:ea typeface="微软雅黑" pitchFamily="34" charset="-122"/>
            </a:endParaRPr>
          </a:p>
          <a:p>
            <a:pPr algn="ctr"/>
            <a:r>
              <a:rPr lang="en-US" altLang="zh-CN" sz="1200" dirty="0">
                <a:ln w="12700">
                  <a:noFill/>
                  <a:prstDash val="solid"/>
                </a:ln>
                <a:solidFill>
                  <a:srgbClr val="000000"/>
                </a:solidFill>
                <a:latin typeface="微软雅黑" pitchFamily="34" charset="-122"/>
                <a:ea typeface="微软雅黑" pitchFamily="34" charset="-122"/>
              </a:rPr>
              <a:t>C</a:t>
            </a:r>
            <a:r>
              <a:rPr lang="en-US" altLang="zh-CN" sz="1200" dirty="0" smtClean="0">
                <a:ln w="12700">
                  <a:noFill/>
                  <a:prstDash val="solid"/>
                </a:ln>
                <a:solidFill>
                  <a:srgbClr val="000000"/>
                </a:solidFill>
                <a:latin typeface="微软雅黑" pitchFamily="34" charset="-122"/>
                <a:ea typeface="微软雅黑" pitchFamily="34" charset="-122"/>
              </a:rPr>
              <a:t>F</a:t>
            </a:r>
          </a:p>
        </p:txBody>
      </p:sp>
      <p:sp>
        <p:nvSpPr>
          <p:cNvPr id="67" name="圆角矩形 66"/>
          <p:cNvSpPr/>
          <p:nvPr/>
        </p:nvSpPr>
        <p:spPr bwMode="auto">
          <a:xfrm>
            <a:off x="7579996" y="2424251"/>
            <a:ext cx="846763" cy="549050"/>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集成</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电子病历</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视图</a:t>
            </a:r>
            <a:endParaRPr lang="en-US" altLang="zh-CN" sz="1200" dirty="0" smtClean="0">
              <a:ln w="12700">
                <a:noFill/>
                <a:prstDash val="solid"/>
              </a:ln>
              <a:solidFill>
                <a:srgbClr val="000000"/>
              </a:solidFill>
              <a:latin typeface="微软雅黑" pitchFamily="34" charset="-122"/>
              <a:ea typeface="微软雅黑" pitchFamily="34" charset="-122"/>
            </a:endParaRPr>
          </a:p>
        </p:txBody>
      </p:sp>
      <p:sp>
        <p:nvSpPr>
          <p:cNvPr id="68" name="圆角矩形 67"/>
          <p:cNvSpPr/>
          <p:nvPr/>
        </p:nvSpPr>
        <p:spPr bwMode="auto">
          <a:xfrm>
            <a:off x="7590145" y="3716265"/>
            <a:ext cx="836614" cy="549050"/>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chemeClr val="tx1"/>
                </a:solidFill>
                <a:latin typeface="微软雅黑" pitchFamily="34" charset="-122"/>
                <a:ea typeface="微软雅黑" pitchFamily="34" charset="-122"/>
              </a:rPr>
              <a:t>临床决策</a:t>
            </a:r>
            <a:endParaRPr lang="en-US" altLang="zh-CN" sz="1200" dirty="0" smtClean="0">
              <a:ln w="12700">
                <a:noFill/>
                <a:prstDash val="solid"/>
              </a:ln>
              <a:solidFill>
                <a:schemeClr val="tx1"/>
              </a:solidFill>
              <a:latin typeface="微软雅黑" pitchFamily="34" charset="-122"/>
              <a:ea typeface="微软雅黑" pitchFamily="34" charset="-122"/>
            </a:endParaRPr>
          </a:p>
          <a:p>
            <a:pPr algn="ctr"/>
            <a:r>
              <a:rPr lang="zh-CN" altLang="en-US" sz="1200" dirty="0" smtClean="0">
                <a:ln w="12700">
                  <a:noFill/>
                  <a:prstDash val="solid"/>
                </a:ln>
                <a:solidFill>
                  <a:schemeClr val="tx1"/>
                </a:solidFill>
                <a:latin typeface="微软雅黑" pitchFamily="34" charset="-122"/>
                <a:ea typeface="微软雅黑" pitchFamily="34" charset="-122"/>
              </a:rPr>
              <a:t>支持</a:t>
            </a:r>
            <a:endParaRPr lang="en-US" altLang="zh-CN" sz="1200" dirty="0" smtClean="0">
              <a:ln w="12700">
                <a:noFill/>
                <a:prstDash val="solid"/>
              </a:ln>
              <a:solidFill>
                <a:schemeClr val="tx1"/>
              </a:solidFill>
              <a:latin typeface="微软雅黑" pitchFamily="34" charset="-122"/>
              <a:ea typeface="微软雅黑" pitchFamily="34" charset="-122"/>
            </a:endParaRPr>
          </a:p>
          <a:p>
            <a:pPr algn="ctr"/>
            <a:r>
              <a:rPr lang="en-US" altLang="zh-CN" sz="1200" dirty="0" smtClean="0">
                <a:ln w="12700">
                  <a:noFill/>
                  <a:prstDash val="solid"/>
                </a:ln>
                <a:solidFill>
                  <a:schemeClr val="tx1"/>
                </a:solidFill>
                <a:latin typeface="微软雅黑" pitchFamily="34" charset="-122"/>
                <a:ea typeface="微软雅黑" pitchFamily="34" charset="-122"/>
              </a:rPr>
              <a:t>CDSS</a:t>
            </a:r>
          </a:p>
        </p:txBody>
      </p:sp>
      <p:sp>
        <p:nvSpPr>
          <p:cNvPr id="69" name="圆角矩形 68"/>
          <p:cNvSpPr/>
          <p:nvPr/>
        </p:nvSpPr>
        <p:spPr bwMode="auto">
          <a:xfrm>
            <a:off x="6217463" y="4323949"/>
            <a:ext cx="882516" cy="589438"/>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chemeClr val="tx1"/>
                </a:solidFill>
                <a:latin typeface="微软雅黑" pitchFamily="34" charset="-122"/>
                <a:ea typeface="微软雅黑" pitchFamily="34" charset="-122"/>
              </a:rPr>
              <a:t>生物</a:t>
            </a:r>
            <a:endParaRPr lang="en-US" altLang="zh-CN" sz="1200" dirty="0" smtClean="0">
              <a:ln w="12700">
                <a:noFill/>
                <a:prstDash val="solid"/>
              </a:ln>
              <a:solidFill>
                <a:schemeClr val="tx1"/>
              </a:solidFill>
              <a:latin typeface="微软雅黑" pitchFamily="34" charset="-122"/>
              <a:ea typeface="微软雅黑" pitchFamily="34" charset="-122"/>
            </a:endParaRPr>
          </a:p>
          <a:p>
            <a:pPr algn="ctr"/>
            <a:r>
              <a:rPr lang="zh-CN" altLang="en-US" sz="1200" dirty="0" smtClean="0">
                <a:ln w="12700">
                  <a:noFill/>
                  <a:prstDash val="solid"/>
                </a:ln>
                <a:solidFill>
                  <a:schemeClr val="tx1"/>
                </a:solidFill>
                <a:latin typeface="微软雅黑" pitchFamily="34" charset="-122"/>
                <a:ea typeface="微软雅黑" pitchFamily="34" charset="-122"/>
              </a:rPr>
              <a:t>标本中心</a:t>
            </a:r>
            <a:endParaRPr lang="en-US" altLang="zh-CN" sz="1200" dirty="0" smtClean="0">
              <a:ln w="12700">
                <a:noFill/>
                <a:prstDash val="solid"/>
              </a:ln>
              <a:solidFill>
                <a:schemeClr val="tx1"/>
              </a:solidFill>
              <a:latin typeface="微软雅黑" pitchFamily="34" charset="-122"/>
              <a:ea typeface="微软雅黑" pitchFamily="34" charset="-122"/>
            </a:endParaRPr>
          </a:p>
          <a:p>
            <a:pPr algn="ctr"/>
            <a:r>
              <a:rPr lang="en-US" altLang="zh-CN" sz="1200" dirty="0" smtClean="0">
                <a:ln w="12700">
                  <a:noFill/>
                  <a:prstDash val="solid"/>
                </a:ln>
                <a:solidFill>
                  <a:schemeClr val="tx1"/>
                </a:solidFill>
                <a:latin typeface="微软雅黑" pitchFamily="34" charset="-122"/>
                <a:ea typeface="微软雅黑" pitchFamily="34" charset="-122"/>
              </a:rPr>
              <a:t>BIO</a:t>
            </a:r>
          </a:p>
        </p:txBody>
      </p:sp>
      <p:sp>
        <p:nvSpPr>
          <p:cNvPr id="70" name="圆角矩形 69"/>
          <p:cNvSpPr/>
          <p:nvPr/>
        </p:nvSpPr>
        <p:spPr bwMode="auto">
          <a:xfrm>
            <a:off x="7181608" y="2379945"/>
            <a:ext cx="326908" cy="2533442"/>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规</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则</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分</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析</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架</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构</a:t>
            </a:r>
            <a:endParaRPr lang="en-US" altLang="zh-CN" sz="1200" dirty="0" smtClean="0">
              <a:ln w="12700">
                <a:noFill/>
                <a:prstDash val="solid"/>
              </a:ln>
              <a:solidFill>
                <a:srgbClr val="000000"/>
              </a:solidFill>
              <a:latin typeface="微软雅黑" pitchFamily="34" charset="-122"/>
              <a:ea typeface="微软雅黑" pitchFamily="34" charset="-122"/>
            </a:endParaRPr>
          </a:p>
        </p:txBody>
      </p:sp>
      <p:sp>
        <p:nvSpPr>
          <p:cNvPr id="71" name="圆角矩形 70"/>
          <p:cNvSpPr/>
          <p:nvPr/>
        </p:nvSpPr>
        <p:spPr bwMode="auto">
          <a:xfrm>
            <a:off x="7860844" y="5215042"/>
            <a:ext cx="485564" cy="630279"/>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公卫</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服务</a:t>
            </a:r>
            <a:endParaRPr lang="en-US" altLang="zh-CN" sz="1200" dirty="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PH</a:t>
            </a:r>
          </a:p>
        </p:txBody>
      </p:sp>
      <p:sp>
        <p:nvSpPr>
          <p:cNvPr id="72" name="TextBox 10"/>
          <p:cNvSpPr txBox="1">
            <a:spLocks noChangeArrowheads="1"/>
          </p:cNvSpPr>
          <p:nvPr/>
        </p:nvSpPr>
        <p:spPr bwMode="auto">
          <a:xfrm>
            <a:off x="3972412" y="5241101"/>
            <a:ext cx="895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SzPct val="90000"/>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SzPct val="75000"/>
              <a:buFont typeface="Arial" panose="020B0604020202020204" pitchFamily="34" charset="0"/>
              <a:buBlip>
                <a:blip r:embed="rId4"/>
              </a:buBlip>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SzPct val="50000"/>
              <a:buFont typeface="Arial" panose="020B0604020202020204" pitchFamily="34" charset="0"/>
              <a:buBlip>
                <a:blip r:embed="rId5"/>
              </a:buBlip>
              <a:defRPr sz="1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SzTx/>
              <a:buFontTx/>
              <a:buNone/>
            </a:pPr>
            <a:r>
              <a:rPr lang="zh-CN" altLang="en-US" sz="1400" b="1" dirty="0" smtClean="0"/>
              <a:t>基础数据</a:t>
            </a:r>
            <a:endParaRPr lang="en-US" altLang="zh-CN" sz="1400" b="1" dirty="0" smtClean="0"/>
          </a:p>
          <a:p>
            <a:pPr algn="ctr">
              <a:spcBef>
                <a:spcPct val="0"/>
              </a:spcBef>
              <a:buSzTx/>
              <a:buFontTx/>
              <a:buNone/>
            </a:pPr>
            <a:r>
              <a:rPr lang="en-US" altLang="zh-CN" sz="1400" b="1" dirty="0" smtClean="0"/>
              <a:t>BD</a:t>
            </a:r>
            <a:endParaRPr lang="en-US" altLang="zh-CN" sz="1400" b="1" dirty="0"/>
          </a:p>
        </p:txBody>
      </p:sp>
      <p:sp>
        <p:nvSpPr>
          <p:cNvPr id="73" name="圆角矩形 72"/>
          <p:cNvSpPr/>
          <p:nvPr/>
        </p:nvSpPr>
        <p:spPr bwMode="auto">
          <a:xfrm>
            <a:off x="3252332" y="6078852"/>
            <a:ext cx="1140523" cy="490164"/>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a:ln w="12700">
                  <a:noFill/>
                  <a:prstDash val="solid"/>
                </a:ln>
                <a:solidFill>
                  <a:srgbClr val="000000"/>
                </a:solidFill>
                <a:latin typeface="微软雅黑" pitchFamily="34" charset="-122"/>
                <a:ea typeface="微软雅黑" pitchFamily="34" charset="-122"/>
              </a:rPr>
              <a:t>服务</a:t>
            </a:r>
            <a:r>
              <a:rPr lang="zh-CN" altLang="en-US" sz="1200" dirty="0" smtClean="0">
                <a:ln w="12700">
                  <a:noFill/>
                  <a:prstDash val="solid"/>
                </a:ln>
                <a:solidFill>
                  <a:srgbClr val="000000"/>
                </a:solidFill>
                <a:latin typeface="微软雅黑" pitchFamily="34" charset="-122"/>
                <a:ea typeface="微软雅黑" pitchFamily="34" charset="-122"/>
              </a:rPr>
              <a:t>架构</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SF</a:t>
            </a:r>
            <a:endParaRPr lang="zh-CN" altLang="en-US" sz="1200" dirty="0">
              <a:ln w="12700">
                <a:noFill/>
                <a:prstDash val="solid"/>
              </a:ln>
              <a:solidFill>
                <a:srgbClr val="000000"/>
              </a:solidFill>
              <a:latin typeface="微软雅黑" pitchFamily="34" charset="-122"/>
              <a:ea typeface="微软雅黑" pitchFamily="34" charset="-122"/>
            </a:endParaRPr>
          </a:p>
        </p:txBody>
      </p:sp>
      <p:sp>
        <p:nvSpPr>
          <p:cNvPr id="74" name="圆角矩形 73"/>
          <p:cNvSpPr/>
          <p:nvPr/>
        </p:nvSpPr>
        <p:spPr bwMode="auto">
          <a:xfrm>
            <a:off x="4548476" y="6078852"/>
            <a:ext cx="1140523" cy="490164"/>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基础组件</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a:ln w="12700">
                  <a:noFill/>
                  <a:prstDash val="solid"/>
                </a:ln>
                <a:solidFill>
                  <a:srgbClr val="000000"/>
                </a:solidFill>
                <a:latin typeface="微软雅黑" pitchFamily="34" charset="-122"/>
                <a:ea typeface="微软雅黑" pitchFamily="34" charset="-122"/>
              </a:rPr>
              <a:t>BC</a:t>
            </a:r>
            <a:endParaRPr lang="zh-CN" altLang="en-US" sz="1200" dirty="0">
              <a:ln w="12700">
                <a:noFill/>
                <a:prstDash val="solid"/>
              </a:ln>
              <a:solidFill>
                <a:srgbClr val="000000"/>
              </a:solidFill>
              <a:latin typeface="微软雅黑" pitchFamily="34" charset="-122"/>
              <a:ea typeface="微软雅黑" pitchFamily="34" charset="-122"/>
            </a:endParaRPr>
          </a:p>
        </p:txBody>
      </p:sp>
      <p:sp>
        <p:nvSpPr>
          <p:cNvPr id="75" name="圆角矩形 74"/>
          <p:cNvSpPr/>
          <p:nvPr/>
        </p:nvSpPr>
        <p:spPr bwMode="auto">
          <a:xfrm>
            <a:off x="5844620" y="6076125"/>
            <a:ext cx="1135677" cy="490164"/>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平台工具</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a:ln w="12700">
                  <a:noFill/>
                  <a:prstDash val="solid"/>
                </a:ln>
                <a:solidFill>
                  <a:srgbClr val="000000"/>
                </a:solidFill>
                <a:latin typeface="微软雅黑" pitchFamily="34" charset="-122"/>
                <a:ea typeface="微软雅黑" pitchFamily="34" charset="-122"/>
              </a:rPr>
              <a:t>PT</a:t>
            </a:r>
            <a:endParaRPr lang="zh-CN" altLang="en-US" sz="1200" dirty="0">
              <a:ln w="12700">
                <a:noFill/>
                <a:prstDash val="solid"/>
              </a:ln>
              <a:solidFill>
                <a:srgbClr val="000000"/>
              </a:solidFill>
              <a:latin typeface="微软雅黑" pitchFamily="34" charset="-122"/>
              <a:ea typeface="微软雅黑" pitchFamily="34" charset="-122"/>
            </a:endParaRPr>
          </a:p>
        </p:txBody>
      </p:sp>
      <p:sp>
        <p:nvSpPr>
          <p:cNvPr id="76" name="圆角矩形 75"/>
          <p:cNvSpPr/>
          <p:nvPr/>
        </p:nvSpPr>
        <p:spPr bwMode="auto">
          <a:xfrm>
            <a:off x="7140764" y="6076125"/>
            <a:ext cx="1134608" cy="490164"/>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平台管理</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a:ln w="12700">
                  <a:noFill/>
                  <a:prstDash val="solid"/>
                </a:ln>
                <a:solidFill>
                  <a:srgbClr val="000000"/>
                </a:solidFill>
                <a:latin typeface="微软雅黑" pitchFamily="34" charset="-122"/>
                <a:ea typeface="微软雅黑" pitchFamily="34" charset="-122"/>
              </a:rPr>
              <a:t>P</a:t>
            </a:r>
            <a:r>
              <a:rPr lang="en-US" altLang="zh-CN" sz="1200" dirty="0" smtClean="0">
                <a:ln w="12700">
                  <a:noFill/>
                  <a:prstDash val="solid"/>
                </a:ln>
                <a:solidFill>
                  <a:srgbClr val="000000"/>
                </a:solidFill>
                <a:latin typeface="微软雅黑" pitchFamily="34" charset="-122"/>
                <a:ea typeface="微软雅黑" pitchFamily="34" charset="-122"/>
              </a:rPr>
              <a:t>M</a:t>
            </a:r>
            <a:endParaRPr lang="zh-CN" altLang="en-US" sz="1200" dirty="0">
              <a:ln w="12700">
                <a:noFill/>
                <a:prstDash val="solid"/>
              </a:ln>
              <a:solidFill>
                <a:srgbClr val="000000"/>
              </a:solidFill>
              <a:latin typeface="微软雅黑" pitchFamily="34" charset="-122"/>
              <a:ea typeface="微软雅黑" pitchFamily="34" charset="-122"/>
            </a:endParaRPr>
          </a:p>
        </p:txBody>
      </p:sp>
      <p:sp>
        <p:nvSpPr>
          <p:cNvPr id="77" name="圆角矩形 76"/>
          <p:cNvSpPr/>
          <p:nvPr/>
        </p:nvSpPr>
        <p:spPr bwMode="auto">
          <a:xfrm>
            <a:off x="1956188" y="5241816"/>
            <a:ext cx="571848" cy="577097"/>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健康</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信息</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HE</a:t>
            </a:r>
            <a:endParaRPr lang="zh-CN" altLang="en-US" sz="1200" dirty="0">
              <a:ln w="12700">
                <a:noFill/>
                <a:prstDash val="solid"/>
              </a:ln>
              <a:solidFill>
                <a:srgbClr val="000000"/>
              </a:solidFill>
              <a:latin typeface="微软雅黑" pitchFamily="34" charset="-122"/>
              <a:ea typeface="微软雅黑" pitchFamily="34" charset="-122"/>
            </a:endParaRPr>
          </a:p>
        </p:txBody>
      </p:sp>
      <p:sp>
        <p:nvSpPr>
          <p:cNvPr id="78" name="圆角矩形 77"/>
          <p:cNvSpPr/>
          <p:nvPr/>
        </p:nvSpPr>
        <p:spPr bwMode="auto">
          <a:xfrm>
            <a:off x="2604260" y="5228851"/>
            <a:ext cx="571848" cy="590062"/>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患者</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查询</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QY</a:t>
            </a:r>
            <a:endParaRPr lang="zh-CN" altLang="en-US" sz="1200" dirty="0">
              <a:ln w="12700">
                <a:noFill/>
                <a:prstDash val="solid"/>
              </a:ln>
              <a:solidFill>
                <a:srgbClr val="000000"/>
              </a:solidFill>
              <a:latin typeface="微软雅黑" pitchFamily="34" charset="-122"/>
              <a:ea typeface="微软雅黑" pitchFamily="34" charset="-122"/>
            </a:endParaRPr>
          </a:p>
        </p:txBody>
      </p:sp>
      <p:sp>
        <p:nvSpPr>
          <p:cNvPr id="79" name="圆角矩形 78"/>
          <p:cNvSpPr/>
          <p:nvPr/>
        </p:nvSpPr>
        <p:spPr bwMode="auto">
          <a:xfrm>
            <a:off x="3252332" y="5238942"/>
            <a:ext cx="571848" cy="590062"/>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患者</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业务</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TR</a:t>
            </a:r>
            <a:endParaRPr lang="zh-CN" altLang="en-US" sz="1200" dirty="0">
              <a:ln w="12700">
                <a:noFill/>
                <a:prstDash val="solid"/>
              </a:ln>
              <a:solidFill>
                <a:srgbClr val="000000"/>
              </a:solidFill>
              <a:latin typeface="微软雅黑" pitchFamily="34" charset="-122"/>
              <a:ea typeface="微软雅黑" pitchFamily="34" charset="-122"/>
            </a:endParaRPr>
          </a:p>
        </p:txBody>
      </p:sp>
      <p:sp>
        <p:nvSpPr>
          <p:cNvPr id="80" name="圆角矩形 79"/>
          <p:cNvSpPr/>
          <p:nvPr/>
        </p:nvSpPr>
        <p:spPr bwMode="auto">
          <a:xfrm>
            <a:off x="2224359" y="4674418"/>
            <a:ext cx="1089831" cy="346148"/>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统计分析 </a:t>
            </a:r>
            <a:r>
              <a:rPr lang="en-US" altLang="zh-CN" sz="1200" dirty="0" smtClean="0">
                <a:ln w="12700">
                  <a:noFill/>
                  <a:prstDash val="solid"/>
                </a:ln>
                <a:solidFill>
                  <a:srgbClr val="000000"/>
                </a:solidFill>
                <a:latin typeface="微软雅黑" pitchFamily="34" charset="-122"/>
                <a:ea typeface="微软雅黑" pitchFamily="34" charset="-122"/>
              </a:rPr>
              <a:t>ST</a:t>
            </a:r>
            <a:endParaRPr lang="zh-CN" altLang="en-US" sz="1200" dirty="0">
              <a:ln w="12700">
                <a:noFill/>
                <a:prstDash val="solid"/>
              </a:ln>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232649948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13"/>
          <p:cNvSpPr>
            <a:spLocks noEditPoints="1"/>
          </p:cNvSpPr>
          <p:nvPr/>
        </p:nvSpPr>
        <p:spPr bwMode="auto">
          <a:xfrm>
            <a:off x="7214378" y="5155849"/>
            <a:ext cx="531403" cy="453387"/>
          </a:xfrm>
          <a:custGeom>
            <a:avLst/>
            <a:gdLst>
              <a:gd name="T0" fmla="*/ 14 w 148"/>
              <a:gd name="T1" fmla="*/ 75 h 105"/>
              <a:gd name="T2" fmla="*/ 20 w 148"/>
              <a:gd name="T3" fmla="*/ 69 h 105"/>
              <a:gd name="T4" fmla="*/ 14 w 148"/>
              <a:gd name="T5" fmla="*/ 61 h 105"/>
              <a:gd name="T6" fmla="*/ 13 w 148"/>
              <a:gd name="T7" fmla="*/ 56 h 105"/>
              <a:gd name="T8" fmla="*/ 14 w 148"/>
              <a:gd name="T9" fmla="*/ 56 h 105"/>
              <a:gd name="T10" fmla="*/ 37 w 148"/>
              <a:gd name="T11" fmla="*/ 42 h 105"/>
              <a:gd name="T12" fmla="*/ 41 w 148"/>
              <a:gd name="T13" fmla="*/ 56 h 105"/>
              <a:gd name="T14" fmla="*/ 42 w 148"/>
              <a:gd name="T15" fmla="*/ 57 h 105"/>
              <a:gd name="T16" fmla="*/ 39 w 148"/>
              <a:gd name="T17" fmla="*/ 63 h 105"/>
              <a:gd name="T18" fmla="*/ 38 w 148"/>
              <a:gd name="T19" fmla="*/ 74 h 105"/>
              <a:gd name="T20" fmla="*/ 48 w 148"/>
              <a:gd name="T21" fmla="*/ 75 h 105"/>
              <a:gd name="T22" fmla="*/ 0 w 148"/>
              <a:gd name="T23" fmla="*/ 99 h 105"/>
              <a:gd name="T24" fmla="*/ 70 w 148"/>
              <a:gd name="T25" fmla="*/ 84 h 105"/>
              <a:gd name="T26" fmla="*/ 76 w 148"/>
              <a:gd name="T27" fmla="*/ 84 h 105"/>
              <a:gd name="T28" fmla="*/ 75 w 148"/>
              <a:gd name="T29" fmla="*/ 78 h 105"/>
              <a:gd name="T30" fmla="*/ 73 w 148"/>
              <a:gd name="T31" fmla="*/ 75 h 105"/>
              <a:gd name="T32" fmla="*/ 74 w 148"/>
              <a:gd name="T33" fmla="*/ 74 h 105"/>
              <a:gd name="T34" fmla="*/ 75 w 148"/>
              <a:gd name="T35" fmla="*/ 67 h 105"/>
              <a:gd name="T36" fmla="*/ 88 w 148"/>
              <a:gd name="T37" fmla="*/ 74 h 105"/>
              <a:gd name="T38" fmla="*/ 88 w 148"/>
              <a:gd name="T39" fmla="*/ 74 h 105"/>
              <a:gd name="T40" fmla="*/ 88 w 148"/>
              <a:gd name="T41" fmla="*/ 77 h 105"/>
              <a:gd name="T42" fmla="*/ 85 w 148"/>
              <a:gd name="T43" fmla="*/ 81 h 105"/>
              <a:gd name="T44" fmla="*/ 89 w 148"/>
              <a:gd name="T45" fmla="*/ 84 h 105"/>
              <a:gd name="T46" fmla="*/ 94 w 148"/>
              <a:gd name="T47" fmla="*/ 87 h 105"/>
              <a:gd name="T48" fmla="*/ 100 w 148"/>
              <a:gd name="T49" fmla="*/ 84 h 105"/>
              <a:gd name="T50" fmla="*/ 93 w 148"/>
              <a:gd name="T51" fmla="*/ 80 h 105"/>
              <a:gd name="T52" fmla="*/ 111 w 148"/>
              <a:gd name="T53" fmla="*/ 64 h 105"/>
              <a:gd name="T54" fmla="*/ 111 w 148"/>
              <a:gd name="T55" fmla="*/ 80 h 105"/>
              <a:gd name="T56" fmla="*/ 108 w 148"/>
              <a:gd name="T57" fmla="*/ 87 h 105"/>
              <a:gd name="T58" fmla="*/ 114 w 148"/>
              <a:gd name="T59" fmla="*/ 83 h 105"/>
              <a:gd name="T60" fmla="*/ 121 w 148"/>
              <a:gd name="T61" fmla="*/ 82 h 105"/>
              <a:gd name="T62" fmla="*/ 120 w 148"/>
              <a:gd name="T63" fmla="*/ 75 h 105"/>
              <a:gd name="T64" fmla="*/ 118 w 148"/>
              <a:gd name="T65" fmla="*/ 70 h 105"/>
              <a:gd name="T66" fmla="*/ 119 w 148"/>
              <a:gd name="T67" fmla="*/ 70 h 105"/>
              <a:gd name="T68" fmla="*/ 121 w 148"/>
              <a:gd name="T69" fmla="*/ 60 h 105"/>
              <a:gd name="T70" fmla="*/ 137 w 148"/>
              <a:gd name="T71" fmla="*/ 69 h 105"/>
              <a:gd name="T72" fmla="*/ 138 w 148"/>
              <a:gd name="T73" fmla="*/ 70 h 105"/>
              <a:gd name="T74" fmla="*/ 137 w 148"/>
              <a:gd name="T75" fmla="*/ 73 h 105"/>
              <a:gd name="T76" fmla="*/ 134 w 148"/>
              <a:gd name="T77" fmla="*/ 79 h 105"/>
              <a:gd name="T78" fmla="*/ 138 w 148"/>
              <a:gd name="T79" fmla="*/ 83 h 105"/>
              <a:gd name="T80" fmla="*/ 147 w 148"/>
              <a:gd name="T81" fmla="*/ 99 h 105"/>
              <a:gd name="T82" fmla="*/ 90 w 148"/>
              <a:gd name="T83" fmla="*/ 99 h 105"/>
              <a:gd name="T84" fmla="*/ 70 w 148"/>
              <a:gd name="T85" fmla="*/ 84 h 105"/>
              <a:gd name="T86" fmla="*/ 33 w 148"/>
              <a:gd name="T87" fmla="*/ 26 h 105"/>
              <a:gd name="T88" fmla="*/ 50 w 148"/>
              <a:gd name="T89" fmla="*/ 54 h 105"/>
              <a:gd name="T90" fmla="*/ 45 w 148"/>
              <a:gd name="T91" fmla="*/ 64 h 105"/>
              <a:gd name="T92" fmla="*/ 62 w 148"/>
              <a:gd name="T93" fmla="*/ 53 h 105"/>
              <a:gd name="T94" fmla="*/ 70 w 148"/>
              <a:gd name="T95" fmla="*/ 51 h 105"/>
              <a:gd name="T96" fmla="*/ 70 w 148"/>
              <a:gd name="T97" fmla="*/ 0 h 105"/>
              <a:gd name="T98" fmla="*/ 25 w 148"/>
              <a:gd name="T99" fmla="*/ 79 h 105"/>
              <a:gd name="T100" fmla="*/ 23 w 148"/>
              <a:gd name="T101" fmla="*/ 95 h 105"/>
              <a:gd name="T102" fmla="*/ 28 w 148"/>
              <a:gd name="T103" fmla="*/ 99 h 105"/>
              <a:gd name="T104" fmla="*/ 29 w 148"/>
              <a:gd name="T105" fmla="*/ 99 h 105"/>
              <a:gd name="T106" fmla="*/ 34 w 148"/>
              <a:gd name="T107" fmla="*/ 95 h 105"/>
              <a:gd name="T108" fmla="*/ 32 w 148"/>
              <a:gd name="T109" fmla="*/ 79 h 105"/>
              <a:gd name="T110" fmla="*/ 28 w 148"/>
              <a:gd name="T111" fmla="*/ 7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8" h="105">
                <a:moveTo>
                  <a:pt x="8" y="75"/>
                </a:moveTo>
                <a:cubicBezTo>
                  <a:pt x="10" y="75"/>
                  <a:pt x="12" y="75"/>
                  <a:pt x="14" y="75"/>
                </a:cubicBezTo>
                <a:cubicBezTo>
                  <a:pt x="16" y="75"/>
                  <a:pt x="17" y="75"/>
                  <a:pt x="18" y="74"/>
                </a:cubicBezTo>
                <a:cubicBezTo>
                  <a:pt x="19" y="73"/>
                  <a:pt x="19" y="71"/>
                  <a:pt x="20" y="69"/>
                </a:cubicBezTo>
                <a:cubicBezTo>
                  <a:pt x="18" y="68"/>
                  <a:pt x="17" y="66"/>
                  <a:pt x="16" y="64"/>
                </a:cubicBezTo>
                <a:cubicBezTo>
                  <a:pt x="15" y="63"/>
                  <a:pt x="15" y="62"/>
                  <a:pt x="14" y="61"/>
                </a:cubicBezTo>
                <a:cubicBezTo>
                  <a:pt x="14" y="60"/>
                  <a:pt x="13" y="59"/>
                  <a:pt x="13" y="57"/>
                </a:cubicBezTo>
                <a:cubicBezTo>
                  <a:pt x="13" y="56"/>
                  <a:pt x="13" y="56"/>
                  <a:pt x="13" y="56"/>
                </a:cubicBezTo>
                <a:cubicBezTo>
                  <a:pt x="14" y="56"/>
                  <a:pt x="14" y="56"/>
                  <a:pt x="14" y="56"/>
                </a:cubicBezTo>
                <a:cubicBezTo>
                  <a:pt x="14" y="56"/>
                  <a:pt x="14" y="56"/>
                  <a:pt x="14" y="56"/>
                </a:cubicBezTo>
                <a:cubicBezTo>
                  <a:pt x="13" y="48"/>
                  <a:pt x="14" y="45"/>
                  <a:pt x="17" y="42"/>
                </a:cubicBezTo>
                <a:cubicBezTo>
                  <a:pt x="22" y="38"/>
                  <a:pt x="32" y="38"/>
                  <a:pt x="37" y="42"/>
                </a:cubicBezTo>
                <a:cubicBezTo>
                  <a:pt x="40" y="45"/>
                  <a:pt x="42" y="49"/>
                  <a:pt x="41" y="56"/>
                </a:cubicBezTo>
                <a:cubicBezTo>
                  <a:pt x="41" y="56"/>
                  <a:pt x="41" y="56"/>
                  <a:pt x="41" y="56"/>
                </a:cubicBezTo>
                <a:cubicBezTo>
                  <a:pt x="42" y="56"/>
                  <a:pt x="42" y="56"/>
                  <a:pt x="42" y="56"/>
                </a:cubicBezTo>
                <a:cubicBezTo>
                  <a:pt x="42" y="57"/>
                  <a:pt x="42" y="57"/>
                  <a:pt x="42" y="57"/>
                </a:cubicBezTo>
                <a:cubicBezTo>
                  <a:pt x="42" y="59"/>
                  <a:pt x="41" y="60"/>
                  <a:pt x="41" y="61"/>
                </a:cubicBezTo>
                <a:cubicBezTo>
                  <a:pt x="41" y="62"/>
                  <a:pt x="40" y="63"/>
                  <a:pt x="39" y="63"/>
                </a:cubicBezTo>
                <a:cubicBezTo>
                  <a:pt x="39" y="66"/>
                  <a:pt x="37" y="68"/>
                  <a:pt x="36" y="69"/>
                </a:cubicBezTo>
                <a:cubicBezTo>
                  <a:pt x="36" y="71"/>
                  <a:pt x="37" y="73"/>
                  <a:pt x="38" y="74"/>
                </a:cubicBezTo>
                <a:cubicBezTo>
                  <a:pt x="39" y="75"/>
                  <a:pt x="41" y="75"/>
                  <a:pt x="42" y="75"/>
                </a:cubicBezTo>
                <a:cubicBezTo>
                  <a:pt x="44" y="75"/>
                  <a:pt x="46" y="75"/>
                  <a:pt x="48" y="75"/>
                </a:cubicBezTo>
                <a:cubicBezTo>
                  <a:pt x="53" y="80"/>
                  <a:pt x="56" y="91"/>
                  <a:pt x="55" y="99"/>
                </a:cubicBezTo>
                <a:cubicBezTo>
                  <a:pt x="47" y="104"/>
                  <a:pt x="6" y="105"/>
                  <a:pt x="0" y="99"/>
                </a:cubicBezTo>
                <a:cubicBezTo>
                  <a:pt x="0" y="92"/>
                  <a:pt x="1" y="81"/>
                  <a:pt x="8" y="75"/>
                </a:cubicBezTo>
                <a:close/>
                <a:moveTo>
                  <a:pt x="70" y="84"/>
                </a:moveTo>
                <a:cubicBezTo>
                  <a:pt x="72" y="84"/>
                  <a:pt x="73" y="84"/>
                  <a:pt x="74" y="84"/>
                </a:cubicBezTo>
                <a:cubicBezTo>
                  <a:pt x="75" y="84"/>
                  <a:pt x="75" y="84"/>
                  <a:pt x="76" y="84"/>
                </a:cubicBezTo>
                <a:cubicBezTo>
                  <a:pt x="76" y="83"/>
                  <a:pt x="76" y="82"/>
                  <a:pt x="77" y="81"/>
                </a:cubicBezTo>
                <a:cubicBezTo>
                  <a:pt x="76" y="80"/>
                  <a:pt x="75" y="79"/>
                  <a:pt x="75" y="78"/>
                </a:cubicBezTo>
                <a:cubicBezTo>
                  <a:pt x="74" y="78"/>
                  <a:pt x="74" y="77"/>
                  <a:pt x="74" y="77"/>
                </a:cubicBezTo>
                <a:cubicBezTo>
                  <a:pt x="74" y="76"/>
                  <a:pt x="73" y="75"/>
                  <a:pt x="73" y="75"/>
                </a:cubicBezTo>
                <a:cubicBezTo>
                  <a:pt x="73" y="74"/>
                  <a:pt x="73" y="74"/>
                  <a:pt x="73" y="74"/>
                </a:cubicBezTo>
                <a:cubicBezTo>
                  <a:pt x="74" y="74"/>
                  <a:pt x="74" y="74"/>
                  <a:pt x="74" y="74"/>
                </a:cubicBezTo>
                <a:cubicBezTo>
                  <a:pt x="74" y="74"/>
                  <a:pt x="74" y="74"/>
                  <a:pt x="74" y="74"/>
                </a:cubicBezTo>
                <a:cubicBezTo>
                  <a:pt x="73" y="70"/>
                  <a:pt x="74" y="68"/>
                  <a:pt x="75" y="67"/>
                </a:cubicBezTo>
                <a:cubicBezTo>
                  <a:pt x="78" y="65"/>
                  <a:pt x="83" y="65"/>
                  <a:pt x="86" y="67"/>
                </a:cubicBezTo>
                <a:cubicBezTo>
                  <a:pt x="88" y="68"/>
                  <a:pt x="88" y="70"/>
                  <a:pt x="88" y="74"/>
                </a:cubicBezTo>
                <a:cubicBezTo>
                  <a:pt x="88" y="74"/>
                  <a:pt x="88" y="74"/>
                  <a:pt x="88" y="74"/>
                </a:cubicBezTo>
                <a:cubicBezTo>
                  <a:pt x="88" y="74"/>
                  <a:pt x="88" y="74"/>
                  <a:pt x="88" y="74"/>
                </a:cubicBezTo>
                <a:cubicBezTo>
                  <a:pt x="88" y="75"/>
                  <a:pt x="88" y="75"/>
                  <a:pt x="88" y="75"/>
                </a:cubicBezTo>
                <a:cubicBezTo>
                  <a:pt x="88" y="75"/>
                  <a:pt x="88" y="76"/>
                  <a:pt x="88" y="77"/>
                </a:cubicBezTo>
                <a:cubicBezTo>
                  <a:pt x="88" y="77"/>
                  <a:pt x="88" y="78"/>
                  <a:pt x="87" y="78"/>
                </a:cubicBezTo>
                <a:cubicBezTo>
                  <a:pt x="87" y="79"/>
                  <a:pt x="86" y="80"/>
                  <a:pt x="85" y="81"/>
                </a:cubicBezTo>
                <a:cubicBezTo>
                  <a:pt x="86" y="82"/>
                  <a:pt x="86" y="83"/>
                  <a:pt x="87" y="84"/>
                </a:cubicBezTo>
                <a:cubicBezTo>
                  <a:pt x="87" y="84"/>
                  <a:pt x="88" y="84"/>
                  <a:pt x="89" y="84"/>
                </a:cubicBezTo>
                <a:cubicBezTo>
                  <a:pt x="90" y="84"/>
                  <a:pt x="91" y="84"/>
                  <a:pt x="92" y="84"/>
                </a:cubicBezTo>
                <a:cubicBezTo>
                  <a:pt x="92" y="85"/>
                  <a:pt x="93" y="86"/>
                  <a:pt x="94" y="87"/>
                </a:cubicBezTo>
                <a:cubicBezTo>
                  <a:pt x="96" y="87"/>
                  <a:pt x="98" y="87"/>
                  <a:pt x="99" y="87"/>
                </a:cubicBezTo>
                <a:cubicBezTo>
                  <a:pt x="99" y="86"/>
                  <a:pt x="100" y="85"/>
                  <a:pt x="100" y="84"/>
                </a:cubicBezTo>
                <a:cubicBezTo>
                  <a:pt x="98" y="83"/>
                  <a:pt x="97" y="81"/>
                  <a:pt x="97" y="80"/>
                </a:cubicBezTo>
                <a:cubicBezTo>
                  <a:pt x="96" y="80"/>
                  <a:pt x="94" y="80"/>
                  <a:pt x="93" y="80"/>
                </a:cubicBezTo>
                <a:cubicBezTo>
                  <a:pt x="93" y="74"/>
                  <a:pt x="94" y="66"/>
                  <a:pt x="96" y="64"/>
                </a:cubicBezTo>
                <a:cubicBezTo>
                  <a:pt x="99" y="62"/>
                  <a:pt x="107" y="62"/>
                  <a:pt x="111" y="64"/>
                </a:cubicBezTo>
                <a:cubicBezTo>
                  <a:pt x="113" y="66"/>
                  <a:pt x="115" y="74"/>
                  <a:pt x="114" y="79"/>
                </a:cubicBezTo>
                <a:cubicBezTo>
                  <a:pt x="113" y="80"/>
                  <a:pt x="111" y="79"/>
                  <a:pt x="111" y="80"/>
                </a:cubicBezTo>
                <a:cubicBezTo>
                  <a:pt x="110" y="81"/>
                  <a:pt x="109" y="83"/>
                  <a:pt x="107" y="84"/>
                </a:cubicBezTo>
                <a:cubicBezTo>
                  <a:pt x="108" y="85"/>
                  <a:pt x="108" y="86"/>
                  <a:pt x="108" y="87"/>
                </a:cubicBezTo>
                <a:cubicBezTo>
                  <a:pt x="109" y="87"/>
                  <a:pt x="110" y="87"/>
                  <a:pt x="111" y="87"/>
                </a:cubicBezTo>
                <a:cubicBezTo>
                  <a:pt x="112" y="85"/>
                  <a:pt x="113" y="84"/>
                  <a:pt x="114" y="83"/>
                </a:cubicBezTo>
                <a:cubicBezTo>
                  <a:pt x="116" y="83"/>
                  <a:pt x="117" y="83"/>
                  <a:pt x="118" y="83"/>
                </a:cubicBezTo>
                <a:cubicBezTo>
                  <a:pt x="120" y="83"/>
                  <a:pt x="121" y="83"/>
                  <a:pt x="121" y="82"/>
                </a:cubicBezTo>
                <a:cubicBezTo>
                  <a:pt x="122" y="81"/>
                  <a:pt x="122" y="80"/>
                  <a:pt x="122" y="79"/>
                </a:cubicBezTo>
                <a:cubicBezTo>
                  <a:pt x="121" y="78"/>
                  <a:pt x="121" y="76"/>
                  <a:pt x="120" y="75"/>
                </a:cubicBezTo>
                <a:cubicBezTo>
                  <a:pt x="119" y="74"/>
                  <a:pt x="119" y="74"/>
                  <a:pt x="119" y="73"/>
                </a:cubicBezTo>
                <a:cubicBezTo>
                  <a:pt x="118" y="72"/>
                  <a:pt x="118" y="71"/>
                  <a:pt x="118" y="70"/>
                </a:cubicBezTo>
                <a:cubicBezTo>
                  <a:pt x="118" y="70"/>
                  <a:pt x="118" y="70"/>
                  <a:pt x="118" y="70"/>
                </a:cubicBezTo>
                <a:cubicBezTo>
                  <a:pt x="119" y="70"/>
                  <a:pt x="119" y="70"/>
                  <a:pt x="119" y="70"/>
                </a:cubicBezTo>
                <a:cubicBezTo>
                  <a:pt x="119" y="69"/>
                  <a:pt x="119" y="69"/>
                  <a:pt x="119" y="69"/>
                </a:cubicBezTo>
                <a:cubicBezTo>
                  <a:pt x="118" y="64"/>
                  <a:pt x="119" y="62"/>
                  <a:pt x="121" y="60"/>
                </a:cubicBezTo>
                <a:cubicBezTo>
                  <a:pt x="124" y="57"/>
                  <a:pt x="131" y="57"/>
                  <a:pt x="135" y="60"/>
                </a:cubicBezTo>
                <a:cubicBezTo>
                  <a:pt x="137" y="61"/>
                  <a:pt x="138" y="65"/>
                  <a:pt x="137" y="69"/>
                </a:cubicBezTo>
                <a:cubicBezTo>
                  <a:pt x="137" y="69"/>
                  <a:pt x="137" y="69"/>
                  <a:pt x="138" y="70"/>
                </a:cubicBezTo>
                <a:cubicBezTo>
                  <a:pt x="138" y="70"/>
                  <a:pt x="138" y="70"/>
                  <a:pt x="138" y="70"/>
                </a:cubicBezTo>
                <a:cubicBezTo>
                  <a:pt x="138" y="70"/>
                  <a:pt x="138" y="70"/>
                  <a:pt x="138" y="70"/>
                </a:cubicBezTo>
                <a:cubicBezTo>
                  <a:pt x="138" y="71"/>
                  <a:pt x="138" y="72"/>
                  <a:pt x="137" y="73"/>
                </a:cubicBezTo>
                <a:cubicBezTo>
                  <a:pt x="137" y="74"/>
                  <a:pt x="137" y="74"/>
                  <a:pt x="136" y="75"/>
                </a:cubicBezTo>
                <a:cubicBezTo>
                  <a:pt x="136" y="76"/>
                  <a:pt x="135" y="77"/>
                  <a:pt x="134" y="79"/>
                </a:cubicBezTo>
                <a:cubicBezTo>
                  <a:pt x="134" y="80"/>
                  <a:pt x="135" y="82"/>
                  <a:pt x="135" y="82"/>
                </a:cubicBezTo>
                <a:cubicBezTo>
                  <a:pt x="136" y="83"/>
                  <a:pt x="137" y="83"/>
                  <a:pt x="138" y="83"/>
                </a:cubicBezTo>
                <a:cubicBezTo>
                  <a:pt x="139" y="83"/>
                  <a:pt x="141" y="83"/>
                  <a:pt x="142" y="83"/>
                </a:cubicBezTo>
                <a:cubicBezTo>
                  <a:pt x="145" y="86"/>
                  <a:pt x="148" y="94"/>
                  <a:pt x="147" y="99"/>
                </a:cubicBezTo>
                <a:cubicBezTo>
                  <a:pt x="143" y="103"/>
                  <a:pt x="119" y="105"/>
                  <a:pt x="110" y="100"/>
                </a:cubicBezTo>
                <a:cubicBezTo>
                  <a:pt x="104" y="101"/>
                  <a:pt x="95" y="101"/>
                  <a:pt x="90" y="99"/>
                </a:cubicBezTo>
                <a:cubicBezTo>
                  <a:pt x="83" y="101"/>
                  <a:pt x="70" y="100"/>
                  <a:pt x="66" y="97"/>
                </a:cubicBezTo>
                <a:cubicBezTo>
                  <a:pt x="66" y="93"/>
                  <a:pt x="67" y="87"/>
                  <a:pt x="70" y="84"/>
                </a:cubicBezTo>
                <a:close/>
                <a:moveTo>
                  <a:pt x="70" y="0"/>
                </a:moveTo>
                <a:cubicBezTo>
                  <a:pt x="49" y="0"/>
                  <a:pt x="33" y="12"/>
                  <a:pt x="33" y="26"/>
                </a:cubicBezTo>
                <a:cubicBezTo>
                  <a:pt x="33" y="36"/>
                  <a:pt x="41" y="44"/>
                  <a:pt x="54" y="48"/>
                </a:cubicBezTo>
                <a:cubicBezTo>
                  <a:pt x="50" y="54"/>
                  <a:pt x="50" y="54"/>
                  <a:pt x="50" y="54"/>
                </a:cubicBezTo>
                <a:cubicBezTo>
                  <a:pt x="58" y="56"/>
                  <a:pt x="58" y="56"/>
                  <a:pt x="58" y="56"/>
                </a:cubicBezTo>
                <a:cubicBezTo>
                  <a:pt x="45" y="64"/>
                  <a:pt x="45" y="64"/>
                  <a:pt x="45" y="64"/>
                </a:cubicBezTo>
                <a:cubicBezTo>
                  <a:pt x="66" y="59"/>
                  <a:pt x="66" y="59"/>
                  <a:pt x="66" y="59"/>
                </a:cubicBezTo>
                <a:cubicBezTo>
                  <a:pt x="62" y="53"/>
                  <a:pt x="62" y="53"/>
                  <a:pt x="62" y="53"/>
                </a:cubicBezTo>
                <a:cubicBezTo>
                  <a:pt x="68" y="51"/>
                  <a:pt x="68" y="51"/>
                  <a:pt x="68" y="51"/>
                </a:cubicBezTo>
                <a:cubicBezTo>
                  <a:pt x="69" y="51"/>
                  <a:pt x="69" y="51"/>
                  <a:pt x="70" y="51"/>
                </a:cubicBezTo>
                <a:cubicBezTo>
                  <a:pt x="90" y="51"/>
                  <a:pt x="107" y="39"/>
                  <a:pt x="107" y="26"/>
                </a:cubicBezTo>
                <a:cubicBezTo>
                  <a:pt x="107" y="12"/>
                  <a:pt x="90" y="0"/>
                  <a:pt x="70" y="0"/>
                </a:cubicBezTo>
                <a:close/>
                <a:moveTo>
                  <a:pt x="27" y="75"/>
                </a:moveTo>
                <a:cubicBezTo>
                  <a:pt x="25" y="79"/>
                  <a:pt x="25" y="79"/>
                  <a:pt x="25" y="79"/>
                </a:cubicBezTo>
                <a:cubicBezTo>
                  <a:pt x="27" y="80"/>
                  <a:pt x="27" y="80"/>
                  <a:pt x="27" y="80"/>
                </a:cubicBezTo>
                <a:cubicBezTo>
                  <a:pt x="23" y="95"/>
                  <a:pt x="23" y="95"/>
                  <a:pt x="23" y="95"/>
                </a:cubicBezTo>
                <a:cubicBezTo>
                  <a:pt x="28" y="99"/>
                  <a:pt x="28" y="99"/>
                  <a:pt x="28" y="99"/>
                </a:cubicBezTo>
                <a:cubicBezTo>
                  <a:pt x="28" y="99"/>
                  <a:pt x="28" y="99"/>
                  <a:pt x="28" y="99"/>
                </a:cubicBezTo>
                <a:cubicBezTo>
                  <a:pt x="28" y="99"/>
                  <a:pt x="28" y="99"/>
                  <a:pt x="28" y="99"/>
                </a:cubicBezTo>
                <a:cubicBezTo>
                  <a:pt x="29" y="99"/>
                  <a:pt x="29" y="99"/>
                  <a:pt x="29" y="99"/>
                </a:cubicBezTo>
                <a:cubicBezTo>
                  <a:pt x="29" y="99"/>
                  <a:pt x="29" y="99"/>
                  <a:pt x="29" y="99"/>
                </a:cubicBezTo>
                <a:cubicBezTo>
                  <a:pt x="34" y="95"/>
                  <a:pt x="34" y="95"/>
                  <a:pt x="34" y="95"/>
                </a:cubicBezTo>
                <a:cubicBezTo>
                  <a:pt x="30" y="80"/>
                  <a:pt x="30" y="80"/>
                  <a:pt x="30" y="80"/>
                </a:cubicBezTo>
                <a:cubicBezTo>
                  <a:pt x="32" y="79"/>
                  <a:pt x="32" y="79"/>
                  <a:pt x="32" y="79"/>
                </a:cubicBezTo>
                <a:cubicBezTo>
                  <a:pt x="30" y="75"/>
                  <a:pt x="30" y="75"/>
                  <a:pt x="30" y="75"/>
                </a:cubicBezTo>
                <a:cubicBezTo>
                  <a:pt x="28" y="75"/>
                  <a:pt x="28" y="75"/>
                  <a:pt x="28" y="75"/>
                </a:cubicBezTo>
                <a:lnTo>
                  <a:pt x="27" y="75"/>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013">
              <a:solidFill>
                <a:schemeClr val="tx1"/>
              </a:solidFill>
              <a:latin typeface="Adobe Gothic Std B" panose="020B0800000000000000" pitchFamily="34" charset="-128"/>
            </a:endParaRPr>
          </a:p>
        </p:txBody>
      </p:sp>
      <p:sp>
        <p:nvSpPr>
          <p:cNvPr id="12" name="圆柱形 11"/>
          <p:cNvSpPr/>
          <p:nvPr/>
        </p:nvSpPr>
        <p:spPr>
          <a:xfrm>
            <a:off x="803059" y="1474416"/>
            <a:ext cx="766432" cy="518164"/>
          </a:xfrm>
          <a:prstGeom prst="can">
            <a:avLst/>
          </a:prstGeom>
          <a:solidFill>
            <a:srgbClr val="FF3300">
              <a:alpha val="90000"/>
            </a:srgbClr>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HIS</a:t>
            </a:r>
            <a:endParaRPr lang="zh-CN" altLang="en-US" dirty="0">
              <a:solidFill>
                <a:schemeClr val="tx1"/>
              </a:solidFill>
            </a:endParaRPr>
          </a:p>
        </p:txBody>
      </p:sp>
      <p:sp>
        <p:nvSpPr>
          <p:cNvPr id="13" name="圆柱形 12"/>
          <p:cNvSpPr/>
          <p:nvPr/>
        </p:nvSpPr>
        <p:spPr>
          <a:xfrm>
            <a:off x="803059" y="2161354"/>
            <a:ext cx="766432" cy="518164"/>
          </a:xfrm>
          <a:prstGeom prst="can">
            <a:avLst/>
          </a:prstGeom>
          <a:solidFill>
            <a:srgbClr val="FF3300">
              <a:alpha val="90000"/>
            </a:srgbClr>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ECD</a:t>
            </a:r>
            <a:endParaRPr lang="zh-CN" altLang="en-US" dirty="0">
              <a:solidFill>
                <a:schemeClr val="tx1"/>
              </a:solidFill>
            </a:endParaRPr>
          </a:p>
        </p:txBody>
      </p:sp>
      <p:sp>
        <p:nvSpPr>
          <p:cNvPr id="14" name="圆柱形 13"/>
          <p:cNvSpPr/>
          <p:nvPr/>
        </p:nvSpPr>
        <p:spPr>
          <a:xfrm>
            <a:off x="803059" y="2848292"/>
            <a:ext cx="766432" cy="518164"/>
          </a:xfrm>
          <a:prstGeom prst="can">
            <a:avLst/>
          </a:prstGeom>
          <a:solidFill>
            <a:srgbClr val="FF3300">
              <a:alpha val="90000"/>
            </a:srgbClr>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LIS</a:t>
            </a:r>
            <a:endParaRPr lang="zh-CN" altLang="en-US" dirty="0">
              <a:solidFill>
                <a:schemeClr val="tx1"/>
              </a:solidFill>
            </a:endParaRPr>
          </a:p>
        </p:txBody>
      </p:sp>
      <p:sp>
        <p:nvSpPr>
          <p:cNvPr id="15" name="圆柱形 14"/>
          <p:cNvSpPr/>
          <p:nvPr/>
        </p:nvSpPr>
        <p:spPr>
          <a:xfrm>
            <a:off x="803059" y="3535230"/>
            <a:ext cx="766432" cy="518164"/>
          </a:xfrm>
          <a:prstGeom prst="can">
            <a:avLst/>
          </a:prstGeom>
          <a:solidFill>
            <a:srgbClr val="FF3300">
              <a:alpha val="90000"/>
            </a:srgbClr>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RIS</a:t>
            </a:r>
            <a:endParaRPr lang="zh-CN" altLang="en-US" dirty="0">
              <a:solidFill>
                <a:schemeClr val="tx1"/>
              </a:solidFill>
            </a:endParaRPr>
          </a:p>
        </p:txBody>
      </p:sp>
      <p:sp>
        <p:nvSpPr>
          <p:cNvPr id="16" name="圆柱形 15"/>
          <p:cNvSpPr/>
          <p:nvPr/>
        </p:nvSpPr>
        <p:spPr>
          <a:xfrm>
            <a:off x="803059" y="4222168"/>
            <a:ext cx="766432" cy="518164"/>
          </a:xfrm>
          <a:prstGeom prst="can">
            <a:avLst/>
          </a:prstGeom>
          <a:solidFill>
            <a:srgbClr val="FF3300">
              <a:alpha val="90000"/>
            </a:srgbClr>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OPT</a:t>
            </a:r>
            <a:endParaRPr lang="zh-CN" altLang="en-US" dirty="0">
              <a:solidFill>
                <a:schemeClr val="tx1"/>
              </a:solidFill>
            </a:endParaRPr>
          </a:p>
        </p:txBody>
      </p:sp>
      <p:sp>
        <p:nvSpPr>
          <p:cNvPr id="17" name="TextBox 16"/>
          <p:cNvSpPr txBox="1"/>
          <p:nvPr/>
        </p:nvSpPr>
        <p:spPr>
          <a:xfrm>
            <a:off x="607997" y="1091828"/>
            <a:ext cx="1082348" cy="307777"/>
          </a:xfrm>
          <a:prstGeom prst="rect">
            <a:avLst/>
          </a:prstGeom>
          <a:noFill/>
        </p:spPr>
        <p:txBody>
          <a:bodyPr wrap="non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业务数据库</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8" name="圆柱形 17"/>
          <p:cNvSpPr/>
          <p:nvPr/>
        </p:nvSpPr>
        <p:spPr>
          <a:xfrm>
            <a:off x="803059" y="4909106"/>
            <a:ext cx="766432" cy="518164"/>
          </a:xfrm>
          <a:prstGeom prst="can">
            <a:avLst/>
          </a:prstGeom>
          <a:solidFill>
            <a:srgbClr val="FF3300">
              <a:alpha val="90000"/>
            </a:srgbClr>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HRP</a:t>
            </a:r>
            <a:endParaRPr lang="zh-CN" altLang="en-US" dirty="0">
              <a:solidFill>
                <a:schemeClr val="tx1"/>
              </a:solidFill>
            </a:endParaRPr>
          </a:p>
        </p:txBody>
      </p:sp>
      <p:sp>
        <p:nvSpPr>
          <p:cNvPr id="19" name="圆柱形 18"/>
          <p:cNvSpPr/>
          <p:nvPr/>
        </p:nvSpPr>
        <p:spPr>
          <a:xfrm>
            <a:off x="803059" y="5596041"/>
            <a:ext cx="766432" cy="518164"/>
          </a:xfrm>
          <a:prstGeom prst="can">
            <a:avLst/>
          </a:prstGeom>
          <a:solidFill>
            <a:srgbClr val="FF3300">
              <a:alpha val="90000"/>
            </a:srgbClr>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t>
            </a:r>
            <a:endParaRPr lang="zh-CN" altLang="en-US" dirty="0">
              <a:solidFill>
                <a:schemeClr val="tx1"/>
              </a:solidFill>
            </a:endParaRPr>
          </a:p>
        </p:txBody>
      </p:sp>
      <p:sp>
        <p:nvSpPr>
          <p:cNvPr id="21" name="任意多边形 20"/>
          <p:cNvSpPr/>
          <p:nvPr/>
        </p:nvSpPr>
        <p:spPr>
          <a:xfrm rot="16200000">
            <a:off x="2347221" y="920354"/>
            <a:ext cx="423186" cy="1830447"/>
          </a:xfrm>
          <a:custGeom>
            <a:avLst/>
            <a:gdLst>
              <a:gd name="connsiteX0" fmla="*/ 1182500 w 1182500"/>
              <a:gd name="connsiteY0" fmla="*/ 226804 h 2808639"/>
              <a:gd name="connsiteX1" fmla="*/ 1182500 w 1182500"/>
              <a:gd name="connsiteY1" fmla="*/ 2808639 h 2808639"/>
              <a:gd name="connsiteX2" fmla="*/ 0 w 1182500"/>
              <a:gd name="connsiteY2" fmla="*/ 2808639 h 2808639"/>
              <a:gd name="connsiteX3" fmla="*/ 0 w 1182500"/>
              <a:gd name="connsiteY3" fmla="*/ 226804 h 2808639"/>
              <a:gd name="connsiteX4" fmla="*/ 459704 w 1182500"/>
              <a:gd name="connsiteY4" fmla="*/ 226804 h 2808639"/>
              <a:gd name="connsiteX5" fmla="*/ 591250 w 1182500"/>
              <a:gd name="connsiteY5" fmla="*/ 0 h 2808639"/>
              <a:gd name="connsiteX6" fmla="*/ 722796 w 1182500"/>
              <a:gd name="connsiteY6" fmla="*/ 226804 h 2808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2500" h="2808639">
                <a:moveTo>
                  <a:pt x="1182500" y="226804"/>
                </a:moveTo>
                <a:lnTo>
                  <a:pt x="1182500" y="2808639"/>
                </a:lnTo>
                <a:lnTo>
                  <a:pt x="0" y="2808639"/>
                </a:lnTo>
                <a:lnTo>
                  <a:pt x="0" y="226804"/>
                </a:lnTo>
                <a:lnTo>
                  <a:pt x="459704" y="226804"/>
                </a:lnTo>
                <a:lnTo>
                  <a:pt x="591250" y="0"/>
                </a:lnTo>
                <a:lnTo>
                  <a:pt x="722796" y="226804"/>
                </a:lnTo>
                <a:close/>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r"/>
            <a:r>
              <a:rPr lang="zh-CN" altLang="en-US" dirty="0">
                <a:solidFill>
                  <a:schemeClr val="tx1"/>
                </a:solidFill>
                <a:latin typeface="微软雅黑" panose="020B0503020204020204" pitchFamily="34" charset="-122"/>
                <a:ea typeface="微软雅黑" panose="020B0503020204020204" pitchFamily="34" charset="-122"/>
              </a:rPr>
              <a:t>医疗服务及</a:t>
            </a:r>
            <a:r>
              <a:rPr lang="zh-CN" altLang="en-US" dirty="0" smtClean="0">
                <a:solidFill>
                  <a:schemeClr val="tx1"/>
                </a:solidFill>
                <a:latin typeface="微软雅黑" panose="020B0503020204020204" pitchFamily="34" charset="-122"/>
                <a:ea typeface="微软雅黑" panose="020B0503020204020204" pitchFamily="34" charset="-122"/>
              </a:rPr>
              <a:t>管理系统</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3" name="任意多边形 22"/>
          <p:cNvSpPr/>
          <p:nvPr/>
        </p:nvSpPr>
        <p:spPr>
          <a:xfrm rot="16200000">
            <a:off x="2347221" y="1595918"/>
            <a:ext cx="423186" cy="1830447"/>
          </a:xfrm>
          <a:custGeom>
            <a:avLst/>
            <a:gdLst>
              <a:gd name="connsiteX0" fmla="*/ 1182500 w 1182500"/>
              <a:gd name="connsiteY0" fmla="*/ 226804 h 2808639"/>
              <a:gd name="connsiteX1" fmla="*/ 1182500 w 1182500"/>
              <a:gd name="connsiteY1" fmla="*/ 2808639 h 2808639"/>
              <a:gd name="connsiteX2" fmla="*/ 0 w 1182500"/>
              <a:gd name="connsiteY2" fmla="*/ 2808639 h 2808639"/>
              <a:gd name="connsiteX3" fmla="*/ 0 w 1182500"/>
              <a:gd name="connsiteY3" fmla="*/ 226804 h 2808639"/>
              <a:gd name="connsiteX4" fmla="*/ 459704 w 1182500"/>
              <a:gd name="connsiteY4" fmla="*/ 226804 h 2808639"/>
              <a:gd name="connsiteX5" fmla="*/ 591250 w 1182500"/>
              <a:gd name="connsiteY5" fmla="*/ 0 h 2808639"/>
              <a:gd name="connsiteX6" fmla="*/ 722796 w 1182500"/>
              <a:gd name="connsiteY6" fmla="*/ 226804 h 2808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2500" h="2808639">
                <a:moveTo>
                  <a:pt x="1182500" y="226804"/>
                </a:moveTo>
                <a:lnTo>
                  <a:pt x="1182500" y="2808639"/>
                </a:lnTo>
                <a:lnTo>
                  <a:pt x="0" y="2808639"/>
                </a:lnTo>
                <a:lnTo>
                  <a:pt x="0" y="226804"/>
                </a:lnTo>
                <a:lnTo>
                  <a:pt x="459704" y="226804"/>
                </a:lnTo>
                <a:lnTo>
                  <a:pt x="591250" y="0"/>
                </a:lnTo>
                <a:lnTo>
                  <a:pt x="722796" y="226804"/>
                </a:lnTo>
                <a:close/>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r"/>
            <a:r>
              <a:rPr lang="zh-CN" altLang="en-US" dirty="0">
                <a:solidFill>
                  <a:schemeClr val="tx1"/>
                </a:solidFill>
                <a:latin typeface="微软雅黑" panose="020B0503020204020204" pitchFamily="34" charset="-122"/>
                <a:ea typeface="微软雅黑" panose="020B0503020204020204" pitchFamily="34" charset="-122"/>
              </a:rPr>
              <a:t>电子</a:t>
            </a:r>
            <a:r>
              <a:rPr lang="zh-CN" altLang="en-US" dirty="0" smtClean="0">
                <a:solidFill>
                  <a:schemeClr val="tx1"/>
                </a:solidFill>
                <a:latin typeface="微软雅黑" panose="020B0503020204020204" pitchFamily="34" charset="-122"/>
                <a:ea typeface="微软雅黑" panose="020B0503020204020204" pitchFamily="34" charset="-122"/>
              </a:rPr>
              <a:t>临床文书系统</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4" name="任意多边形 23"/>
          <p:cNvSpPr/>
          <p:nvPr/>
        </p:nvSpPr>
        <p:spPr>
          <a:xfrm rot="16200000">
            <a:off x="2347221" y="2271482"/>
            <a:ext cx="423186" cy="1830447"/>
          </a:xfrm>
          <a:custGeom>
            <a:avLst/>
            <a:gdLst>
              <a:gd name="connsiteX0" fmla="*/ 1182500 w 1182500"/>
              <a:gd name="connsiteY0" fmla="*/ 226804 h 2808639"/>
              <a:gd name="connsiteX1" fmla="*/ 1182500 w 1182500"/>
              <a:gd name="connsiteY1" fmla="*/ 2808639 h 2808639"/>
              <a:gd name="connsiteX2" fmla="*/ 0 w 1182500"/>
              <a:gd name="connsiteY2" fmla="*/ 2808639 h 2808639"/>
              <a:gd name="connsiteX3" fmla="*/ 0 w 1182500"/>
              <a:gd name="connsiteY3" fmla="*/ 226804 h 2808639"/>
              <a:gd name="connsiteX4" fmla="*/ 459704 w 1182500"/>
              <a:gd name="connsiteY4" fmla="*/ 226804 h 2808639"/>
              <a:gd name="connsiteX5" fmla="*/ 591250 w 1182500"/>
              <a:gd name="connsiteY5" fmla="*/ 0 h 2808639"/>
              <a:gd name="connsiteX6" fmla="*/ 722796 w 1182500"/>
              <a:gd name="connsiteY6" fmla="*/ 226804 h 2808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2500" h="2808639">
                <a:moveTo>
                  <a:pt x="1182500" y="226804"/>
                </a:moveTo>
                <a:lnTo>
                  <a:pt x="1182500" y="2808639"/>
                </a:lnTo>
                <a:lnTo>
                  <a:pt x="0" y="2808639"/>
                </a:lnTo>
                <a:lnTo>
                  <a:pt x="0" y="226804"/>
                </a:lnTo>
                <a:lnTo>
                  <a:pt x="459704" y="226804"/>
                </a:lnTo>
                <a:lnTo>
                  <a:pt x="591250" y="0"/>
                </a:lnTo>
                <a:lnTo>
                  <a:pt x="722796" y="226804"/>
                </a:lnTo>
                <a:close/>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r"/>
            <a:r>
              <a:rPr lang="zh-CN" altLang="en-US" dirty="0" smtClean="0">
                <a:solidFill>
                  <a:schemeClr val="tx1"/>
                </a:solidFill>
                <a:latin typeface="微软雅黑" panose="020B0503020204020204" pitchFamily="34" charset="-122"/>
                <a:ea typeface="微软雅黑" panose="020B0503020204020204" pitchFamily="34" charset="-122"/>
              </a:rPr>
              <a:t>检验信息系统</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5" name="任意多边形 24"/>
          <p:cNvSpPr/>
          <p:nvPr/>
        </p:nvSpPr>
        <p:spPr>
          <a:xfrm rot="16200000">
            <a:off x="2347221" y="2947046"/>
            <a:ext cx="423186" cy="1830447"/>
          </a:xfrm>
          <a:custGeom>
            <a:avLst/>
            <a:gdLst>
              <a:gd name="connsiteX0" fmla="*/ 1182500 w 1182500"/>
              <a:gd name="connsiteY0" fmla="*/ 226804 h 2808639"/>
              <a:gd name="connsiteX1" fmla="*/ 1182500 w 1182500"/>
              <a:gd name="connsiteY1" fmla="*/ 2808639 h 2808639"/>
              <a:gd name="connsiteX2" fmla="*/ 0 w 1182500"/>
              <a:gd name="connsiteY2" fmla="*/ 2808639 h 2808639"/>
              <a:gd name="connsiteX3" fmla="*/ 0 w 1182500"/>
              <a:gd name="connsiteY3" fmla="*/ 226804 h 2808639"/>
              <a:gd name="connsiteX4" fmla="*/ 459704 w 1182500"/>
              <a:gd name="connsiteY4" fmla="*/ 226804 h 2808639"/>
              <a:gd name="connsiteX5" fmla="*/ 591250 w 1182500"/>
              <a:gd name="connsiteY5" fmla="*/ 0 h 2808639"/>
              <a:gd name="connsiteX6" fmla="*/ 722796 w 1182500"/>
              <a:gd name="connsiteY6" fmla="*/ 226804 h 2808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2500" h="2808639">
                <a:moveTo>
                  <a:pt x="1182500" y="226804"/>
                </a:moveTo>
                <a:lnTo>
                  <a:pt x="1182500" y="2808639"/>
                </a:lnTo>
                <a:lnTo>
                  <a:pt x="0" y="2808639"/>
                </a:lnTo>
                <a:lnTo>
                  <a:pt x="0" y="226804"/>
                </a:lnTo>
                <a:lnTo>
                  <a:pt x="459704" y="226804"/>
                </a:lnTo>
                <a:lnTo>
                  <a:pt x="591250" y="0"/>
                </a:lnTo>
                <a:lnTo>
                  <a:pt x="722796" y="226804"/>
                </a:lnTo>
                <a:close/>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r"/>
            <a:r>
              <a:rPr lang="zh-CN" altLang="en-US" dirty="0" smtClean="0">
                <a:solidFill>
                  <a:schemeClr val="tx1"/>
                </a:solidFill>
                <a:latin typeface="微软雅黑" panose="020B0503020204020204" pitchFamily="34" charset="-122"/>
                <a:ea typeface="微软雅黑" panose="020B0503020204020204" pitchFamily="34" charset="-122"/>
              </a:rPr>
              <a:t>放射信息系统</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6" name="任意多边形 25"/>
          <p:cNvSpPr/>
          <p:nvPr/>
        </p:nvSpPr>
        <p:spPr>
          <a:xfrm rot="16200000">
            <a:off x="2347221" y="3622610"/>
            <a:ext cx="423186" cy="1830447"/>
          </a:xfrm>
          <a:custGeom>
            <a:avLst/>
            <a:gdLst>
              <a:gd name="connsiteX0" fmla="*/ 1182500 w 1182500"/>
              <a:gd name="connsiteY0" fmla="*/ 226804 h 2808639"/>
              <a:gd name="connsiteX1" fmla="*/ 1182500 w 1182500"/>
              <a:gd name="connsiteY1" fmla="*/ 2808639 h 2808639"/>
              <a:gd name="connsiteX2" fmla="*/ 0 w 1182500"/>
              <a:gd name="connsiteY2" fmla="*/ 2808639 h 2808639"/>
              <a:gd name="connsiteX3" fmla="*/ 0 w 1182500"/>
              <a:gd name="connsiteY3" fmla="*/ 226804 h 2808639"/>
              <a:gd name="connsiteX4" fmla="*/ 459704 w 1182500"/>
              <a:gd name="connsiteY4" fmla="*/ 226804 h 2808639"/>
              <a:gd name="connsiteX5" fmla="*/ 591250 w 1182500"/>
              <a:gd name="connsiteY5" fmla="*/ 0 h 2808639"/>
              <a:gd name="connsiteX6" fmla="*/ 722796 w 1182500"/>
              <a:gd name="connsiteY6" fmla="*/ 226804 h 2808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2500" h="2808639">
                <a:moveTo>
                  <a:pt x="1182500" y="226804"/>
                </a:moveTo>
                <a:lnTo>
                  <a:pt x="1182500" y="2808639"/>
                </a:lnTo>
                <a:lnTo>
                  <a:pt x="0" y="2808639"/>
                </a:lnTo>
                <a:lnTo>
                  <a:pt x="0" y="226804"/>
                </a:lnTo>
                <a:lnTo>
                  <a:pt x="459704" y="226804"/>
                </a:lnTo>
                <a:lnTo>
                  <a:pt x="591250" y="0"/>
                </a:lnTo>
                <a:lnTo>
                  <a:pt x="722796" y="226804"/>
                </a:lnTo>
                <a:close/>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r"/>
            <a:r>
              <a:rPr lang="zh-CN" altLang="en-US" dirty="0" smtClean="0">
                <a:solidFill>
                  <a:schemeClr val="tx1"/>
                </a:solidFill>
                <a:latin typeface="微软雅黑" panose="020B0503020204020204" pitchFamily="34" charset="-122"/>
                <a:ea typeface="微软雅黑" panose="020B0503020204020204" pitchFamily="34" charset="-122"/>
              </a:rPr>
              <a:t>手术麻醉信息系统</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7" name="任意多边形 26"/>
          <p:cNvSpPr/>
          <p:nvPr/>
        </p:nvSpPr>
        <p:spPr>
          <a:xfrm rot="16200000">
            <a:off x="2347221" y="4298174"/>
            <a:ext cx="423186" cy="1830447"/>
          </a:xfrm>
          <a:custGeom>
            <a:avLst/>
            <a:gdLst>
              <a:gd name="connsiteX0" fmla="*/ 1182500 w 1182500"/>
              <a:gd name="connsiteY0" fmla="*/ 226804 h 2808639"/>
              <a:gd name="connsiteX1" fmla="*/ 1182500 w 1182500"/>
              <a:gd name="connsiteY1" fmla="*/ 2808639 h 2808639"/>
              <a:gd name="connsiteX2" fmla="*/ 0 w 1182500"/>
              <a:gd name="connsiteY2" fmla="*/ 2808639 h 2808639"/>
              <a:gd name="connsiteX3" fmla="*/ 0 w 1182500"/>
              <a:gd name="connsiteY3" fmla="*/ 226804 h 2808639"/>
              <a:gd name="connsiteX4" fmla="*/ 459704 w 1182500"/>
              <a:gd name="connsiteY4" fmla="*/ 226804 h 2808639"/>
              <a:gd name="connsiteX5" fmla="*/ 591250 w 1182500"/>
              <a:gd name="connsiteY5" fmla="*/ 0 h 2808639"/>
              <a:gd name="connsiteX6" fmla="*/ 722796 w 1182500"/>
              <a:gd name="connsiteY6" fmla="*/ 226804 h 2808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2500" h="2808639">
                <a:moveTo>
                  <a:pt x="1182500" y="226804"/>
                </a:moveTo>
                <a:lnTo>
                  <a:pt x="1182500" y="2808639"/>
                </a:lnTo>
                <a:lnTo>
                  <a:pt x="0" y="2808639"/>
                </a:lnTo>
                <a:lnTo>
                  <a:pt x="0" y="226804"/>
                </a:lnTo>
                <a:lnTo>
                  <a:pt x="459704" y="226804"/>
                </a:lnTo>
                <a:lnTo>
                  <a:pt x="591250" y="0"/>
                </a:lnTo>
                <a:lnTo>
                  <a:pt x="722796" y="226804"/>
                </a:lnTo>
                <a:close/>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r"/>
            <a:r>
              <a:rPr lang="zh-CN" altLang="en-US" dirty="0" smtClean="0">
                <a:solidFill>
                  <a:schemeClr val="tx1"/>
                </a:solidFill>
                <a:latin typeface="微软雅黑" panose="020B0503020204020204" pitchFamily="34" charset="-122"/>
                <a:ea typeface="微软雅黑" panose="020B0503020204020204" pitchFamily="34" charset="-122"/>
              </a:rPr>
              <a:t>运营管理系统</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8" name="任意多边形 27"/>
          <p:cNvSpPr/>
          <p:nvPr/>
        </p:nvSpPr>
        <p:spPr>
          <a:xfrm rot="16200000">
            <a:off x="2347221" y="4973739"/>
            <a:ext cx="423186" cy="1830447"/>
          </a:xfrm>
          <a:custGeom>
            <a:avLst/>
            <a:gdLst>
              <a:gd name="connsiteX0" fmla="*/ 1182500 w 1182500"/>
              <a:gd name="connsiteY0" fmla="*/ 226804 h 2808639"/>
              <a:gd name="connsiteX1" fmla="*/ 1182500 w 1182500"/>
              <a:gd name="connsiteY1" fmla="*/ 2808639 h 2808639"/>
              <a:gd name="connsiteX2" fmla="*/ 0 w 1182500"/>
              <a:gd name="connsiteY2" fmla="*/ 2808639 h 2808639"/>
              <a:gd name="connsiteX3" fmla="*/ 0 w 1182500"/>
              <a:gd name="connsiteY3" fmla="*/ 226804 h 2808639"/>
              <a:gd name="connsiteX4" fmla="*/ 459704 w 1182500"/>
              <a:gd name="connsiteY4" fmla="*/ 226804 h 2808639"/>
              <a:gd name="connsiteX5" fmla="*/ 591250 w 1182500"/>
              <a:gd name="connsiteY5" fmla="*/ 0 h 2808639"/>
              <a:gd name="connsiteX6" fmla="*/ 722796 w 1182500"/>
              <a:gd name="connsiteY6" fmla="*/ 226804 h 2808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2500" h="2808639">
                <a:moveTo>
                  <a:pt x="1182500" y="226804"/>
                </a:moveTo>
                <a:lnTo>
                  <a:pt x="1182500" y="2808639"/>
                </a:lnTo>
                <a:lnTo>
                  <a:pt x="0" y="2808639"/>
                </a:lnTo>
                <a:lnTo>
                  <a:pt x="0" y="226804"/>
                </a:lnTo>
                <a:lnTo>
                  <a:pt x="459704" y="226804"/>
                </a:lnTo>
                <a:lnTo>
                  <a:pt x="591250" y="0"/>
                </a:lnTo>
                <a:lnTo>
                  <a:pt x="722796" y="226804"/>
                </a:lnTo>
                <a:close/>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r"/>
            <a:r>
              <a:rPr lang="zh-CN" altLang="en-US" dirty="0">
                <a:solidFill>
                  <a:schemeClr val="tx1"/>
                </a:solidFill>
                <a:latin typeface="微软雅黑" panose="020B0503020204020204" pitchFamily="34" charset="-122"/>
                <a:ea typeface="微软雅黑" panose="020B0503020204020204" pitchFamily="34" charset="-122"/>
              </a:rPr>
              <a:t>其他</a:t>
            </a:r>
            <a:r>
              <a:rPr lang="zh-CN" altLang="en-US" dirty="0" smtClean="0">
                <a:solidFill>
                  <a:schemeClr val="tx1"/>
                </a:solidFill>
                <a:latin typeface="微软雅黑" panose="020B0503020204020204" pitchFamily="34" charset="-122"/>
                <a:ea typeface="微软雅黑" panose="020B0503020204020204" pitchFamily="34" charset="-122"/>
              </a:rPr>
              <a:t>业务系统</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0" name="流程图: 多文档 29"/>
          <p:cNvSpPr/>
          <p:nvPr/>
        </p:nvSpPr>
        <p:spPr>
          <a:xfrm>
            <a:off x="3084394" y="6223381"/>
            <a:ext cx="512473" cy="491319"/>
          </a:xfrm>
          <a:prstGeom prst="flowChartMultidocument">
            <a:avLst/>
          </a:prstGeom>
          <a:solidFill>
            <a:srgbClr val="CCDF21">
              <a:alpha val="90000"/>
            </a:srgbClr>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5400000">
            <a:off x="2170631" y="5793420"/>
            <a:ext cx="423186" cy="1364785"/>
          </a:xfrm>
          <a:custGeom>
            <a:avLst/>
            <a:gdLst>
              <a:gd name="connsiteX0" fmla="*/ 1182500 w 1182500"/>
              <a:gd name="connsiteY0" fmla="*/ 226804 h 2808639"/>
              <a:gd name="connsiteX1" fmla="*/ 1182500 w 1182500"/>
              <a:gd name="connsiteY1" fmla="*/ 2808639 h 2808639"/>
              <a:gd name="connsiteX2" fmla="*/ 0 w 1182500"/>
              <a:gd name="connsiteY2" fmla="*/ 2808639 h 2808639"/>
              <a:gd name="connsiteX3" fmla="*/ 0 w 1182500"/>
              <a:gd name="connsiteY3" fmla="*/ 226804 h 2808639"/>
              <a:gd name="connsiteX4" fmla="*/ 459704 w 1182500"/>
              <a:gd name="connsiteY4" fmla="*/ 226804 h 2808639"/>
              <a:gd name="connsiteX5" fmla="*/ 591250 w 1182500"/>
              <a:gd name="connsiteY5" fmla="*/ 0 h 2808639"/>
              <a:gd name="connsiteX6" fmla="*/ 722796 w 1182500"/>
              <a:gd name="connsiteY6" fmla="*/ 226804 h 2808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2500" h="2808639">
                <a:moveTo>
                  <a:pt x="1182500" y="226804"/>
                </a:moveTo>
                <a:lnTo>
                  <a:pt x="1182500" y="2808639"/>
                </a:lnTo>
                <a:lnTo>
                  <a:pt x="0" y="2808639"/>
                </a:lnTo>
                <a:lnTo>
                  <a:pt x="0" y="226804"/>
                </a:lnTo>
                <a:lnTo>
                  <a:pt x="459704" y="226804"/>
                </a:lnTo>
                <a:lnTo>
                  <a:pt x="591250" y="0"/>
                </a:lnTo>
                <a:lnTo>
                  <a:pt x="722796" y="226804"/>
                </a:lnTo>
                <a:close/>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zh-CN" altLang="en-US" dirty="0" smtClean="0">
                <a:solidFill>
                  <a:schemeClr val="tx1"/>
                </a:solidFill>
                <a:latin typeface="微软雅黑" panose="020B0503020204020204" pitchFamily="34" charset="-122"/>
                <a:ea typeface="微软雅黑" panose="020B0503020204020204" pitchFamily="34" charset="-122"/>
              </a:rPr>
              <a:t>其他手工业务</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圆柱形 31"/>
          <p:cNvSpPr/>
          <p:nvPr/>
        </p:nvSpPr>
        <p:spPr>
          <a:xfrm rot="10800000">
            <a:off x="3842519" y="1692328"/>
            <a:ext cx="218366" cy="4353635"/>
          </a:xfrm>
          <a:prstGeom prst="can">
            <a:avLst>
              <a:gd name="adj" fmla="val 57203"/>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3487679" y="1897045"/>
            <a:ext cx="3138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501326" y="2483899"/>
            <a:ext cx="3138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501326" y="3179935"/>
            <a:ext cx="3138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501326" y="3835027"/>
            <a:ext cx="3138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487678" y="4531063"/>
            <a:ext cx="3138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487678" y="5186156"/>
            <a:ext cx="3138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514974" y="5868544"/>
            <a:ext cx="3138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4305864" y="1656951"/>
            <a:ext cx="915080" cy="758710"/>
          </a:xfrm>
          <a:prstGeom prst="ellipse">
            <a:avLst/>
          </a:prstGeom>
          <a:solidFill>
            <a:schemeClr val="bg1">
              <a:alpha val="90000"/>
            </a:schemeClr>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住院</a:t>
            </a:r>
            <a:r>
              <a:rPr lang="zh-CN" altLang="en-US" sz="1600" dirty="0" smtClean="0">
                <a:solidFill>
                  <a:schemeClr val="tx1"/>
                </a:solidFill>
                <a:latin typeface="微软雅黑" panose="020B0503020204020204" pitchFamily="34" charset="-122"/>
                <a:ea typeface="微软雅黑" panose="020B0503020204020204" pitchFamily="34" charset="-122"/>
              </a:rPr>
              <a:t>首页</a:t>
            </a: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7146139" y="2050386"/>
            <a:ext cx="589443" cy="440933"/>
            <a:chOff x="1516587" y="4513061"/>
            <a:chExt cx="1137379" cy="955502"/>
          </a:xfrm>
        </p:grpSpPr>
        <p:sp>
          <p:nvSpPr>
            <p:cNvPr id="56" name="Oval 18"/>
            <p:cNvSpPr>
              <a:spLocks noChangeArrowheads="1"/>
            </p:cNvSpPr>
            <p:nvPr/>
          </p:nvSpPr>
          <p:spPr bwMode="auto">
            <a:xfrm>
              <a:off x="1895713" y="4513061"/>
              <a:ext cx="381689" cy="384250"/>
            </a:xfrm>
            <a:prstGeom prst="ellipse">
              <a:avLst/>
            </a:prstGeom>
            <a:solidFill>
              <a:srgbClr val="D40D7D"/>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chemeClr val="tx1"/>
                </a:solidFill>
                <a:effectLst/>
                <a:uLnTx/>
                <a:uFillTx/>
                <a:latin typeface="Arial"/>
                <a:ea typeface="微软雅黑"/>
                <a:sym typeface="Arial"/>
              </a:endParaRPr>
            </a:p>
          </p:txBody>
        </p:sp>
        <p:sp>
          <p:nvSpPr>
            <p:cNvPr id="57" name="Freeform 19"/>
            <p:cNvSpPr>
              <a:spLocks/>
            </p:cNvSpPr>
            <p:nvPr/>
          </p:nvSpPr>
          <p:spPr bwMode="auto">
            <a:xfrm>
              <a:off x="1780439" y="4928051"/>
              <a:ext cx="612239" cy="540512"/>
            </a:xfrm>
            <a:custGeom>
              <a:avLst/>
              <a:gdLst>
                <a:gd name="T0" fmla="*/ 173 w 260"/>
                <a:gd name="T1" fmla="*/ 0 h 230"/>
                <a:gd name="T2" fmla="*/ 130 w 260"/>
                <a:gd name="T3" fmla="*/ 58 h 230"/>
                <a:gd name="T4" fmla="*/ 87 w 260"/>
                <a:gd name="T5" fmla="*/ 0 h 230"/>
                <a:gd name="T6" fmla="*/ 0 w 260"/>
                <a:gd name="T7" fmla="*/ 124 h 230"/>
                <a:gd name="T8" fmla="*/ 0 w 260"/>
                <a:gd name="T9" fmla="*/ 203 h 230"/>
                <a:gd name="T10" fmla="*/ 0 w 260"/>
                <a:gd name="T11" fmla="*/ 203 h 230"/>
                <a:gd name="T12" fmla="*/ 130 w 260"/>
                <a:gd name="T13" fmla="*/ 230 h 230"/>
                <a:gd name="T14" fmla="*/ 260 w 260"/>
                <a:gd name="T15" fmla="*/ 203 h 230"/>
                <a:gd name="T16" fmla="*/ 260 w 260"/>
                <a:gd name="T17" fmla="*/ 203 h 230"/>
                <a:gd name="T18" fmla="*/ 260 w 260"/>
                <a:gd name="T19" fmla="*/ 124 h 230"/>
                <a:gd name="T20" fmla="*/ 173 w 260"/>
                <a:gd name="T2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0" h="230">
                  <a:moveTo>
                    <a:pt x="173" y="0"/>
                  </a:moveTo>
                  <a:cubicBezTo>
                    <a:pt x="130" y="58"/>
                    <a:pt x="130" y="58"/>
                    <a:pt x="130" y="58"/>
                  </a:cubicBezTo>
                  <a:cubicBezTo>
                    <a:pt x="87" y="0"/>
                    <a:pt x="87" y="0"/>
                    <a:pt x="87" y="0"/>
                  </a:cubicBezTo>
                  <a:cubicBezTo>
                    <a:pt x="36" y="18"/>
                    <a:pt x="0" y="67"/>
                    <a:pt x="0" y="124"/>
                  </a:cubicBezTo>
                  <a:cubicBezTo>
                    <a:pt x="0" y="203"/>
                    <a:pt x="0" y="203"/>
                    <a:pt x="0" y="203"/>
                  </a:cubicBezTo>
                  <a:cubicBezTo>
                    <a:pt x="0" y="203"/>
                    <a:pt x="0" y="203"/>
                    <a:pt x="0" y="203"/>
                  </a:cubicBezTo>
                  <a:cubicBezTo>
                    <a:pt x="2" y="218"/>
                    <a:pt x="60" y="230"/>
                    <a:pt x="130" y="230"/>
                  </a:cubicBezTo>
                  <a:cubicBezTo>
                    <a:pt x="200" y="230"/>
                    <a:pt x="257" y="218"/>
                    <a:pt x="260" y="203"/>
                  </a:cubicBezTo>
                  <a:cubicBezTo>
                    <a:pt x="260" y="203"/>
                    <a:pt x="260" y="203"/>
                    <a:pt x="260" y="203"/>
                  </a:cubicBezTo>
                  <a:cubicBezTo>
                    <a:pt x="260" y="124"/>
                    <a:pt x="260" y="124"/>
                    <a:pt x="260" y="124"/>
                  </a:cubicBezTo>
                  <a:cubicBezTo>
                    <a:pt x="260" y="67"/>
                    <a:pt x="224" y="18"/>
                    <a:pt x="173" y="0"/>
                  </a:cubicBezTo>
                  <a:close/>
                </a:path>
              </a:pathLst>
            </a:custGeom>
            <a:solidFill>
              <a:srgbClr val="D40D7D"/>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chemeClr val="tx1"/>
                </a:solidFill>
                <a:effectLst/>
                <a:uLnTx/>
                <a:uFillTx/>
                <a:latin typeface="方正兰亭纤黑简体"/>
              </a:endParaRPr>
            </a:p>
          </p:txBody>
        </p:sp>
        <p:sp>
          <p:nvSpPr>
            <p:cNvPr id="58" name="Freeform 20"/>
            <p:cNvSpPr>
              <a:spLocks/>
            </p:cNvSpPr>
            <p:nvPr/>
          </p:nvSpPr>
          <p:spPr bwMode="auto">
            <a:xfrm>
              <a:off x="2054537" y="4907557"/>
              <a:ext cx="61480" cy="38426"/>
            </a:xfrm>
            <a:custGeom>
              <a:avLst/>
              <a:gdLst>
                <a:gd name="T0" fmla="*/ 26 w 26"/>
                <a:gd name="T1" fmla="*/ 1 h 16"/>
                <a:gd name="T2" fmla="*/ 13 w 26"/>
                <a:gd name="T3" fmla="*/ 0 h 16"/>
                <a:gd name="T4" fmla="*/ 1 w 26"/>
                <a:gd name="T5" fmla="*/ 1 h 16"/>
                <a:gd name="T6" fmla="*/ 6 w 26"/>
                <a:gd name="T7" fmla="*/ 16 h 16"/>
                <a:gd name="T8" fmla="*/ 21 w 26"/>
                <a:gd name="T9" fmla="*/ 16 h 16"/>
                <a:gd name="T10" fmla="*/ 26 w 26"/>
                <a:gd name="T11" fmla="*/ 1 h 16"/>
              </a:gdLst>
              <a:ahLst/>
              <a:cxnLst>
                <a:cxn ang="0">
                  <a:pos x="T0" y="T1"/>
                </a:cxn>
                <a:cxn ang="0">
                  <a:pos x="T2" y="T3"/>
                </a:cxn>
                <a:cxn ang="0">
                  <a:pos x="T4" y="T5"/>
                </a:cxn>
                <a:cxn ang="0">
                  <a:pos x="T6" y="T7"/>
                </a:cxn>
                <a:cxn ang="0">
                  <a:pos x="T8" y="T9"/>
                </a:cxn>
                <a:cxn ang="0">
                  <a:pos x="T10" y="T11"/>
                </a:cxn>
              </a:cxnLst>
              <a:rect l="0" t="0" r="r" b="b"/>
              <a:pathLst>
                <a:path w="26" h="16">
                  <a:moveTo>
                    <a:pt x="26" y="1"/>
                  </a:moveTo>
                  <a:cubicBezTo>
                    <a:pt x="22" y="0"/>
                    <a:pt x="17" y="0"/>
                    <a:pt x="13" y="0"/>
                  </a:cubicBezTo>
                  <a:cubicBezTo>
                    <a:pt x="9" y="0"/>
                    <a:pt x="5" y="0"/>
                    <a:pt x="1" y="1"/>
                  </a:cubicBezTo>
                  <a:cubicBezTo>
                    <a:pt x="1" y="1"/>
                    <a:pt x="0" y="9"/>
                    <a:pt x="6" y="16"/>
                  </a:cubicBezTo>
                  <a:cubicBezTo>
                    <a:pt x="6" y="16"/>
                    <a:pt x="16" y="16"/>
                    <a:pt x="21" y="16"/>
                  </a:cubicBezTo>
                  <a:cubicBezTo>
                    <a:pt x="21" y="16"/>
                    <a:pt x="26" y="10"/>
                    <a:pt x="26" y="1"/>
                  </a:cubicBezTo>
                  <a:close/>
                </a:path>
              </a:pathLst>
            </a:custGeom>
            <a:solidFill>
              <a:srgbClr val="D40D7D"/>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chemeClr val="tx1"/>
                </a:solidFill>
                <a:effectLst/>
                <a:uLnTx/>
                <a:uFillTx/>
                <a:latin typeface="方正兰亭纤黑简体"/>
              </a:endParaRPr>
            </a:p>
          </p:txBody>
        </p:sp>
        <p:sp>
          <p:nvSpPr>
            <p:cNvPr id="59" name="Freeform 21"/>
            <p:cNvSpPr>
              <a:spLocks/>
            </p:cNvSpPr>
            <p:nvPr/>
          </p:nvSpPr>
          <p:spPr bwMode="auto">
            <a:xfrm>
              <a:off x="2051976" y="4951107"/>
              <a:ext cx="66603" cy="92220"/>
            </a:xfrm>
            <a:custGeom>
              <a:avLst/>
              <a:gdLst>
                <a:gd name="T0" fmla="*/ 7 w 26"/>
                <a:gd name="T1" fmla="*/ 0 h 36"/>
                <a:gd name="T2" fmla="*/ 21 w 26"/>
                <a:gd name="T3" fmla="*/ 0 h 36"/>
                <a:gd name="T4" fmla="*/ 26 w 26"/>
                <a:gd name="T5" fmla="*/ 21 h 36"/>
                <a:gd name="T6" fmla="*/ 13 w 26"/>
                <a:gd name="T7" fmla="*/ 36 h 36"/>
                <a:gd name="T8" fmla="*/ 0 w 26"/>
                <a:gd name="T9" fmla="*/ 21 h 36"/>
                <a:gd name="T10" fmla="*/ 7 w 26"/>
                <a:gd name="T11" fmla="*/ 0 h 36"/>
              </a:gdLst>
              <a:ahLst/>
              <a:cxnLst>
                <a:cxn ang="0">
                  <a:pos x="T0" y="T1"/>
                </a:cxn>
                <a:cxn ang="0">
                  <a:pos x="T2" y="T3"/>
                </a:cxn>
                <a:cxn ang="0">
                  <a:pos x="T4" y="T5"/>
                </a:cxn>
                <a:cxn ang="0">
                  <a:pos x="T6" y="T7"/>
                </a:cxn>
                <a:cxn ang="0">
                  <a:pos x="T8" y="T9"/>
                </a:cxn>
                <a:cxn ang="0">
                  <a:pos x="T10" y="T11"/>
                </a:cxn>
              </a:cxnLst>
              <a:rect l="0" t="0" r="r" b="b"/>
              <a:pathLst>
                <a:path w="26" h="36">
                  <a:moveTo>
                    <a:pt x="7" y="0"/>
                  </a:moveTo>
                  <a:lnTo>
                    <a:pt x="21" y="0"/>
                  </a:lnTo>
                  <a:lnTo>
                    <a:pt x="26" y="21"/>
                  </a:lnTo>
                  <a:lnTo>
                    <a:pt x="13" y="36"/>
                  </a:lnTo>
                  <a:lnTo>
                    <a:pt x="0" y="21"/>
                  </a:lnTo>
                  <a:lnTo>
                    <a:pt x="7" y="0"/>
                  </a:lnTo>
                  <a:close/>
                </a:path>
              </a:pathLst>
            </a:custGeom>
            <a:solidFill>
              <a:srgbClr val="D40D7D"/>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chemeClr val="tx1"/>
                </a:solidFill>
                <a:effectLst/>
                <a:uLnTx/>
                <a:uFillTx/>
                <a:latin typeface="方正兰亭纤黑简体"/>
              </a:endParaRPr>
            </a:p>
          </p:txBody>
        </p:sp>
        <p:sp>
          <p:nvSpPr>
            <p:cNvPr id="60" name="Freeform 22"/>
            <p:cNvSpPr>
              <a:spLocks noEditPoints="1"/>
            </p:cNvSpPr>
            <p:nvPr/>
          </p:nvSpPr>
          <p:spPr bwMode="auto">
            <a:xfrm>
              <a:off x="1516587" y="4656514"/>
              <a:ext cx="1137379" cy="717266"/>
            </a:xfrm>
            <a:custGeom>
              <a:avLst/>
              <a:gdLst>
                <a:gd name="T0" fmla="*/ 390 w 482"/>
                <a:gd name="T1" fmla="*/ 137 h 303"/>
                <a:gd name="T2" fmla="*/ 394 w 482"/>
                <a:gd name="T3" fmla="*/ 126 h 303"/>
                <a:gd name="T4" fmla="*/ 385 w 482"/>
                <a:gd name="T5" fmla="*/ 125 h 303"/>
                <a:gd name="T6" fmla="*/ 375 w 482"/>
                <a:gd name="T7" fmla="*/ 126 h 303"/>
                <a:gd name="T8" fmla="*/ 379 w 482"/>
                <a:gd name="T9" fmla="*/ 137 h 303"/>
                <a:gd name="T10" fmla="*/ 390 w 482"/>
                <a:gd name="T11" fmla="*/ 137 h 303"/>
                <a:gd name="T12" fmla="*/ 384 w 482"/>
                <a:gd name="T13" fmla="*/ 168 h 303"/>
                <a:gd name="T14" fmla="*/ 395 w 482"/>
                <a:gd name="T15" fmla="*/ 156 h 303"/>
                <a:gd name="T16" fmla="*/ 390 w 482"/>
                <a:gd name="T17" fmla="*/ 139 h 303"/>
                <a:gd name="T18" fmla="*/ 379 w 482"/>
                <a:gd name="T19" fmla="*/ 139 h 303"/>
                <a:gd name="T20" fmla="*/ 373 w 482"/>
                <a:gd name="T21" fmla="*/ 156 h 303"/>
                <a:gd name="T22" fmla="*/ 384 w 482"/>
                <a:gd name="T23" fmla="*/ 168 h 303"/>
                <a:gd name="T24" fmla="*/ 384 w 482"/>
                <a:gd name="T25" fmla="*/ 121 h 303"/>
                <a:gd name="T26" fmla="*/ 445 w 482"/>
                <a:gd name="T27" fmla="*/ 60 h 303"/>
                <a:gd name="T28" fmla="*/ 384 w 482"/>
                <a:gd name="T29" fmla="*/ 0 h 303"/>
                <a:gd name="T30" fmla="*/ 324 w 482"/>
                <a:gd name="T31" fmla="*/ 60 h 303"/>
                <a:gd name="T32" fmla="*/ 384 w 482"/>
                <a:gd name="T33" fmla="*/ 121 h 303"/>
                <a:gd name="T34" fmla="*/ 98 w 482"/>
                <a:gd name="T35" fmla="*/ 168 h 303"/>
                <a:gd name="T36" fmla="*/ 108 w 482"/>
                <a:gd name="T37" fmla="*/ 156 h 303"/>
                <a:gd name="T38" fmla="*/ 103 w 482"/>
                <a:gd name="T39" fmla="*/ 139 h 303"/>
                <a:gd name="T40" fmla="*/ 92 w 482"/>
                <a:gd name="T41" fmla="*/ 139 h 303"/>
                <a:gd name="T42" fmla="*/ 87 w 482"/>
                <a:gd name="T43" fmla="*/ 156 h 303"/>
                <a:gd name="T44" fmla="*/ 98 w 482"/>
                <a:gd name="T45" fmla="*/ 168 h 303"/>
                <a:gd name="T46" fmla="*/ 130 w 482"/>
                <a:gd name="T47" fmla="*/ 131 h 303"/>
                <a:gd name="T48" fmla="*/ 97 w 482"/>
                <a:gd name="T49" fmla="*/ 174 h 303"/>
                <a:gd name="T50" fmla="*/ 65 w 482"/>
                <a:gd name="T51" fmla="*/ 131 h 303"/>
                <a:gd name="T52" fmla="*/ 0 w 482"/>
                <a:gd name="T53" fmla="*/ 224 h 303"/>
                <a:gd name="T54" fmla="*/ 0 w 482"/>
                <a:gd name="T55" fmla="*/ 283 h 303"/>
                <a:gd name="T56" fmla="*/ 0 w 482"/>
                <a:gd name="T57" fmla="*/ 283 h 303"/>
                <a:gd name="T58" fmla="*/ 97 w 482"/>
                <a:gd name="T59" fmla="*/ 303 h 303"/>
                <a:gd name="T60" fmla="*/ 99 w 482"/>
                <a:gd name="T61" fmla="*/ 303 h 303"/>
                <a:gd name="T62" fmla="*/ 99 w 482"/>
                <a:gd name="T63" fmla="*/ 238 h 303"/>
                <a:gd name="T64" fmla="*/ 141 w 482"/>
                <a:gd name="T65" fmla="*/ 136 h 303"/>
                <a:gd name="T66" fmla="*/ 130 w 482"/>
                <a:gd name="T67" fmla="*/ 131 h 303"/>
                <a:gd name="T68" fmla="*/ 103 w 482"/>
                <a:gd name="T69" fmla="*/ 137 h 303"/>
                <a:gd name="T70" fmla="*/ 107 w 482"/>
                <a:gd name="T71" fmla="*/ 126 h 303"/>
                <a:gd name="T72" fmla="*/ 98 w 482"/>
                <a:gd name="T73" fmla="*/ 125 h 303"/>
                <a:gd name="T74" fmla="*/ 89 w 482"/>
                <a:gd name="T75" fmla="*/ 126 h 303"/>
                <a:gd name="T76" fmla="*/ 92 w 482"/>
                <a:gd name="T77" fmla="*/ 137 h 303"/>
                <a:gd name="T78" fmla="*/ 103 w 482"/>
                <a:gd name="T79" fmla="*/ 137 h 303"/>
                <a:gd name="T80" fmla="*/ 97 w 482"/>
                <a:gd name="T81" fmla="*/ 121 h 303"/>
                <a:gd name="T82" fmla="*/ 158 w 482"/>
                <a:gd name="T83" fmla="*/ 60 h 303"/>
                <a:gd name="T84" fmla="*/ 97 w 482"/>
                <a:gd name="T85" fmla="*/ 0 h 303"/>
                <a:gd name="T86" fmla="*/ 37 w 482"/>
                <a:gd name="T87" fmla="*/ 60 h 303"/>
                <a:gd name="T88" fmla="*/ 97 w 482"/>
                <a:gd name="T89" fmla="*/ 121 h 303"/>
                <a:gd name="T90" fmla="*/ 417 w 482"/>
                <a:gd name="T91" fmla="*/ 131 h 303"/>
                <a:gd name="T92" fmla="*/ 384 w 482"/>
                <a:gd name="T93" fmla="*/ 174 h 303"/>
                <a:gd name="T94" fmla="*/ 352 w 482"/>
                <a:gd name="T95" fmla="*/ 131 h 303"/>
                <a:gd name="T96" fmla="*/ 341 w 482"/>
                <a:gd name="T97" fmla="*/ 136 h 303"/>
                <a:gd name="T98" fmla="*/ 383 w 482"/>
                <a:gd name="T99" fmla="*/ 238 h 303"/>
                <a:gd name="T100" fmla="*/ 383 w 482"/>
                <a:gd name="T101" fmla="*/ 303 h 303"/>
                <a:gd name="T102" fmla="*/ 384 w 482"/>
                <a:gd name="T103" fmla="*/ 303 h 303"/>
                <a:gd name="T104" fmla="*/ 482 w 482"/>
                <a:gd name="T105" fmla="*/ 283 h 303"/>
                <a:gd name="T106" fmla="*/ 482 w 482"/>
                <a:gd name="T107" fmla="*/ 283 h 303"/>
                <a:gd name="T108" fmla="*/ 482 w 482"/>
                <a:gd name="T109" fmla="*/ 224 h 303"/>
                <a:gd name="T110" fmla="*/ 417 w 482"/>
                <a:gd name="T111" fmla="*/ 13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2" h="303">
                  <a:moveTo>
                    <a:pt x="390" y="137"/>
                  </a:moveTo>
                  <a:cubicBezTo>
                    <a:pt x="390" y="137"/>
                    <a:pt x="394" y="133"/>
                    <a:pt x="394" y="126"/>
                  </a:cubicBezTo>
                  <a:cubicBezTo>
                    <a:pt x="391" y="125"/>
                    <a:pt x="388" y="125"/>
                    <a:pt x="385" y="125"/>
                  </a:cubicBezTo>
                  <a:cubicBezTo>
                    <a:pt x="382" y="125"/>
                    <a:pt x="378" y="125"/>
                    <a:pt x="375" y="126"/>
                  </a:cubicBezTo>
                  <a:cubicBezTo>
                    <a:pt x="375" y="126"/>
                    <a:pt x="375" y="132"/>
                    <a:pt x="379" y="137"/>
                  </a:cubicBezTo>
                  <a:cubicBezTo>
                    <a:pt x="379" y="137"/>
                    <a:pt x="386" y="137"/>
                    <a:pt x="390" y="137"/>
                  </a:cubicBezTo>
                  <a:close/>
                  <a:moveTo>
                    <a:pt x="384" y="168"/>
                  </a:moveTo>
                  <a:cubicBezTo>
                    <a:pt x="395" y="156"/>
                    <a:pt x="395" y="156"/>
                    <a:pt x="395" y="156"/>
                  </a:cubicBezTo>
                  <a:cubicBezTo>
                    <a:pt x="390" y="139"/>
                    <a:pt x="390" y="139"/>
                    <a:pt x="390" y="139"/>
                  </a:cubicBezTo>
                  <a:cubicBezTo>
                    <a:pt x="379" y="139"/>
                    <a:pt x="379" y="139"/>
                    <a:pt x="379" y="139"/>
                  </a:cubicBezTo>
                  <a:cubicBezTo>
                    <a:pt x="373" y="156"/>
                    <a:pt x="373" y="156"/>
                    <a:pt x="373" y="156"/>
                  </a:cubicBezTo>
                  <a:lnTo>
                    <a:pt x="384" y="168"/>
                  </a:lnTo>
                  <a:close/>
                  <a:moveTo>
                    <a:pt x="384" y="121"/>
                  </a:moveTo>
                  <a:cubicBezTo>
                    <a:pt x="418" y="121"/>
                    <a:pt x="445" y="94"/>
                    <a:pt x="445" y="60"/>
                  </a:cubicBezTo>
                  <a:cubicBezTo>
                    <a:pt x="445" y="27"/>
                    <a:pt x="418" y="0"/>
                    <a:pt x="384" y="0"/>
                  </a:cubicBezTo>
                  <a:cubicBezTo>
                    <a:pt x="351" y="0"/>
                    <a:pt x="324" y="27"/>
                    <a:pt x="324" y="60"/>
                  </a:cubicBezTo>
                  <a:cubicBezTo>
                    <a:pt x="324" y="94"/>
                    <a:pt x="351" y="121"/>
                    <a:pt x="384" y="121"/>
                  </a:cubicBezTo>
                  <a:close/>
                  <a:moveTo>
                    <a:pt x="98" y="168"/>
                  </a:moveTo>
                  <a:cubicBezTo>
                    <a:pt x="108" y="156"/>
                    <a:pt x="108" y="156"/>
                    <a:pt x="108" y="156"/>
                  </a:cubicBezTo>
                  <a:cubicBezTo>
                    <a:pt x="103" y="139"/>
                    <a:pt x="103" y="139"/>
                    <a:pt x="103" y="139"/>
                  </a:cubicBezTo>
                  <a:cubicBezTo>
                    <a:pt x="92" y="139"/>
                    <a:pt x="92" y="139"/>
                    <a:pt x="92" y="139"/>
                  </a:cubicBezTo>
                  <a:cubicBezTo>
                    <a:pt x="87" y="156"/>
                    <a:pt x="87" y="156"/>
                    <a:pt x="87" y="156"/>
                  </a:cubicBezTo>
                  <a:lnTo>
                    <a:pt x="98" y="168"/>
                  </a:lnTo>
                  <a:close/>
                  <a:moveTo>
                    <a:pt x="130" y="131"/>
                  </a:moveTo>
                  <a:cubicBezTo>
                    <a:pt x="97" y="174"/>
                    <a:pt x="97" y="174"/>
                    <a:pt x="97" y="174"/>
                  </a:cubicBezTo>
                  <a:cubicBezTo>
                    <a:pt x="65" y="131"/>
                    <a:pt x="65" y="131"/>
                    <a:pt x="65" y="131"/>
                  </a:cubicBezTo>
                  <a:cubicBezTo>
                    <a:pt x="27" y="145"/>
                    <a:pt x="0" y="181"/>
                    <a:pt x="0" y="224"/>
                  </a:cubicBezTo>
                  <a:cubicBezTo>
                    <a:pt x="0" y="283"/>
                    <a:pt x="0" y="283"/>
                    <a:pt x="0" y="283"/>
                  </a:cubicBezTo>
                  <a:cubicBezTo>
                    <a:pt x="0" y="283"/>
                    <a:pt x="0" y="283"/>
                    <a:pt x="0" y="283"/>
                  </a:cubicBezTo>
                  <a:cubicBezTo>
                    <a:pt x="2" y="295"/>
                    <a:pt x="45" y="303"/>
                    <a:pt x="97" y="303"/>
                  </a:cubicBezTo>
                  <a:cubicBezTo>
                    <a:pt x="98" y="303"/>
                    <a:pt x="98" y="303"/>
                    <a:pt x="99" y="303"/>
                  </a:cubicBezTo>
                  <a:cubicBezTo>
                    <a:pt x="99" y="238"/>
                    <a:pt x="99" y="238"/>
                    <a:pt x="99" y="238"/>
                  </a:cubicBezTo>
                  <a:cubicBezTo>
                    <a:pt x="99" y="198"/>
                    <a:pt x="115" y="162"/>
                    <a:pt x="141" y="136"/>
                  </a:cubicBezTo>
                  <a:cubicBezTo>
                    <a:pt x="137" y="134"/>
                    <a:pt x="134" y="132"/>
                    <a:pt x="130" y="131"/>
                  </a:cubicBezTo>
                  <a:close/>
                  <a:moveTo>
                    <a:pt x="103" y="137"/>
                  </a:moveTo>
                  <a:cubicBezTo>
                    <a:pt x="103" y="137"/>
                    <a:pt x="107" y="133"/>
                    <a:pt x="107" y="126"/>
                  </a:cubicBezTo>
                  <a:cubicBezTo>
                    <a:pt x="104" y="125"/>
                    <a:pt x="101" y="125"/>
                    <a:pt x="98" y="125"/>
                  </a:cubicBezTo>
                  <a:cubicBezTo>
                    <a:pt x="95" y="125"/>
                    <a:pt x="92" y="125"/>
                    <a:pt x="89" y="126"/>
                  </a:cubicBezTo>
                  <a:cubicBezTo>
                    <a:pt x="89" y="126"/>
                    <a:pt x="88" y="132"/>
                    <a:pt x="92" y="137"/>
                  </a:cubicBezTo>
                  <a:cubicBezTo>
                    <a:pt x="92" y="137"/>
                    <a:pt x="100" y="137"/>
                    <a:pt x="103" y="137"/>
                  </a:cubicBezTo>
                  <a:close/>
                  <a:moveTo>
                    <a:pt x="97" y="121"/>
                  </a:moveTo>
                  <a:cubicBezTo>
                    <a:pt x="131" y="121"/>
                    <a:pt x="158" y="94"/>
                    <a:pt x="158" y="60"/>
                  </a:cubicBezTo>
                  <a:cubicBezTo>
                    <a:pt x="158" y="27"/>
                    <a:pt x="131" y="0"/>
                    <a:pt x="97" y="0"/>
                  </a:cubicBezTo>
                  <a:cubicBezTo>
                    <a:pt x="64" y="0"/>
                    <a:pt x="37" y="27"/>
                    <a:pt x="37" y="60"/>
                  </a:cubicBezTo>
                  <a:cubicBezTo>
                    <a:pt x="37" y="94"/>
                    <a:pt x="64" y="121"/>
                    <a:pt x="97" y="121"/>
                  </a:cubicBezTo>
                  <a:close/>
                  <a:moveTo>
                    <a:pt x="417" y="131"/>
                  </a:moveTo>
                  <a:cubicBezTo>
                    <a:pt x="384" y="174"/>
                    <a:pt x="384" y="174"/>
                    <a:pt x="384" y="174"/>
                  </a:cubicBezTo>
                  <a:cubicBezTo>
                    <a:pt x="352" y="131"/>
                    <a:pt x="352" y="131"/>
                    <a:pt x="352" y="131"/>
                  </a:cubicBezTo>
                  <a:cubicBezTo>
                    <a:pt x="348" y="132"/>
                    <a:pt x="344" y="134"/>
                    <a:pt x="341" y="136"/>
                  </a:cubicBezTo>
                  <a:cubicBezTo>
                    <a:pt x="367" y="162"/>
                    <a:pt x="383" y="198"/>
                    <a:pt x="383" y="238"/>
                  </a:cubicBezTo>
                  <a:cubicBezTo>
                    <a:pt x="383" y="303"/>
                    <a:pt x="383" y="303"/>
                    <a:pt x="383" y="303"/>
                  </a:cubicBezTo>
                  <a:cubicBezTo>
                    <a:pt x="383" y="303"/>
                    <a:pt x="384" y="303"/>
                    <a:pt x="384" y="303"/>
                  </a:cubicBezTo>
                  <a:cubicBezTo>
                    <a:pt x="437" y="303"/>
                    <a:pt x="480" y="295"/>
                    <a:pt x="482" y="283"/>
                  </a:cubicBezTo>
                  <a:cubicBezTo>
                    <a:pt x="482" y="283"/>
                    <a:pt x="482" y="283"/>
                    <a:pt x="482" y="283"/>
                  </a:cubicBezTo>
                  <a:cubicBezTo>
                    <a:pt x="482" y="224"/>
                    <a:pt x="482" y="224"/>
                    <a:pt x="482" y="224"/>
                  </a:cubicBezTo>
                  <a:cubicBezTo>
                    <a:pt x="482" y="181"/>
                    <a:pt x="455" y="145"/>
                    <a:pt x="417" y="131"/>
                  </a:cubicBezTo>
                  <a:close/>
                </a:path>
              </a:pathLst>
            </a:custGeom>
            <a:solidFill>
              <a:sysClr val="windowText" lastClr="000000">
                <a:lumMod val="75000"/>
                <a:lumOff val="25000"/>
              </a:sysClr>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chemeClr val="tx1"/>
                </a:solidFill>
                <a:effectLst/>
                <a:uLnTx/>
                <a:uFillTx/>
                <a:latin typeface="方正兰亭纤黑简体"/>
              </a:endParaRPr>
            </a:p>
          </p:txBody>
        </p:sp>
      </p:grpSp>
      <p:sp>
        <p:nvSpPr>
          <p:cNvPr id="61" name="椭圆 60"/>
          <p:cNvSpPr/>
          <p:nvPr/>
        </p:nvSpPr>
        <p:spPr>
          <a:xfrm>
            <a:off x="4305864" y="2584998"/>
            <a:ext cx="915080" cy="758710"/>
          </a:xfrm>
          <a:prstGeom prst="ellipse">
            <a:avLst/>
          </a:prstGeom>
          <a:solidFill>
            <a:schemeClr val="bg1">
              <a:alpha val="90000"/>
            </a:schemeClr>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数据传输</a:t>
            </a:r>
            <a:endParaRPr lang="zh-CN" altLang="en-US" sz="1600" dirty="0">
              <a:solidFill>
                <a:schemeClr val="tx1"/>
              </a:solidFill>
              <a:latin typeface="微软雅黑" panose="020B0503020204020204" pitchFamily="34" charset="-122"/>
              <a:ea typeface="微软雅黑" panose="020B0503020204020204" pitchFamily="34" charset="-122"/>
            </a:endParaRPr>
          </a:p>
        </p:txBody>
      </p:sp>
      <p:cxnSp>
        <p:nvCxnSpPr>
          <p:cNvPr id="62" name="直接连接符 61"/>
          <p:cNvCxnSpPr/>
          <p:nvPr/>
        </p:nvCxnSpPr>
        <p:spPr>
          <a:xfrm>
            <a:off x="4088180" y="2047170"/>
            <a:ext cx="3138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179997" y="2060817"/>
            <a:ext cx="3138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3" name="圆柱形 62"/>
          <p:cNvSpPr/>
          <p:nvPr/>
        </p:nvSpPr>
        <p:spPr>
          <a:xfrm>
            <a:off x="5470591" y="1801963"/>
            <a:ext cx="978649" cy="518164"/>
          </a:xfrm>
          <a:prstGeom prst="can">
            <a:avLst/>
          </a:prstGeom>
          <a:solidFill>
            <a:srgbClr val="FF3300">
              <a:alpha val="90000"/>
            </a:srgbClr>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EDMS</a:t>
            </a:r>
          </a:p>
          <a:p>
            <a:pPr algn="ctr"/>
            <a:r>
              <a:rPr lang="zh-CN" altLang="en-US" dirty="0" smtClean="0">
                <a:solidFill>
                  <a:schemeClr val="tx1"/>
                </a:solidFill>
              </a:rPr>
              <a:t>业务库</a:t>
            </a:r>
            <a:endParaRPr lang="zh-CN" altLang="en-US" dirty="0">
              <a:solidFill>
                <a:schemeClr val="tx1"/>
              </a:solidFill>
            </a:endParaRPr>
          </a:p>
        </p:txBody>
      </p:sp>
      <p:sp>
        <p:nvSpPr>
          <p:cNvPr id="65" name="圆柱形 64"/>
          <p:cNvSpPr/>
          <p:nvPr/>
        </p:nvSpPr>
        <p:spPr>
          <a:xfrm>
            <a:off x="5456943" y="2675420"/>
            <a:ext cx="978649" cy="518164"/>
          </a:xfrm>
          <a:prstGeom prst="can">
            <a:avLst/>
          </a:prstGeom>
          <a:solidFill>
            <a:srgbClr val="FF3300">
              <a:alpha val="90000"/>
            </a:srgbClr>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STAT</a:t>
            </a:r>
          </a:p>
          <a:p>
            <a:pPr algn="ctr"/>
            <a:r>
              <a:rPr lang="zh-CN" altLang="en-US" dirty="0" smtClean="0">
                <a:solidFill>
                  <a:schemeClr val="tx1"/>
                </a:solidFill>
              </a:rPr>
              <a:t>业务库</a:t>
            </a:r>
            <a:endParaRPr lang="zh-CN" altLang="en-US" dirty="0">
              <a:solidFill>
                <a:schemeClr val="tx1"/>
              </a:solidFill>
            </a:endParaRPr>
          </a:p>
        </p:txBody>
      </p:sp>
      <p:cxnSp>
        <p:nvCxnSpPr>
          <p:cNvPr id="66" name="直接连接符 65"/>
          <p:cNvCxnSpPr/>
          <p:nvPr/>
        </p:nvCxnSpPr>
        <p:spPr>
          <a:xfrm>
            <a:off x="5152702" y="2947922"/>
            <a:ext cx="3138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4" name="组合 73"/>
          <p:cNvGrpSpPr/>
          <p:nvPr/>
        </p:nvGrpSpPr>
        <p:grpSpPr>
          <a:xfrm>
            <a:off x="5480251" y="4113196"/>
            <a:ext cx="1261884" cy="1438849"/>
            <a:chOff x="4940489" y="3731051"/>
            <a:chExt cx="1496209" cy="1712154"/>
          </a:xfrm>
        </p:grpSpPr>
        <p:pic>
          <p:nvPicPr>
            <p:cNvPr id="3074" name="Picture 2"/>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120352" y="3731051"/>
              <a:ext cx="1200344" cy="1277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TextBox 70"/>
            <p:cNvSpPr txBox="1"/>
            <p:nvPr/>
          </p:nvSpPr>
          <p:spPr>
            <a:xfrm>
              <a:off x="4940489" y="5076967"/>
              <a:ext cx="1496209" cy="366238"/>
            </a:xfrm>
            <a:prstGeom prst="rect">
              <a:avLst/>
            </a:prstGeom>
            <a:noFill/>
          </p:spPr>
          <p:txBody>
            <a:bodyPr wrap="none" rtlCol="0">
              <a:spAutoFit/>
            </a:bodyPr>
            <a:lstStyle/>
            <a:p>
              <a:r>
                <a:rPr lang="zh-CN" altLang="en-US" sz="1400" b="1" dirty="0" smtClean="0">
                  <a:solidFill>
                    <a:schemeClr val="tx1"/>
                  </a:solidFill>
                  <a:latin typeface="微软雅黑" panose="020B0503020204020204" pitchFamily="34" charset="-122"/>
                  <a:ea typeface="微软雅黑" panose="020B0503020204020204" pitchFamily="34" charset="-122"/>
                </a:rPr>
                <a:t>纸张患者档案</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grpSp>
      <p:sp>
        <p:nvSpPr>
          <p:cNvPr id="73" name="Freeform 13"/>
          <p:cNvSpPr>
            <a:spLocks noEditPoints="1"/>
          </p:cNvSpPr>
          <p:nvPr/>
        </p:nvSpPr>
        <p:spPr bwMode="auto">
          <a:xfrm>
            <a:off x="7228026" y="3562071"/>
            <a:ext cx="490460" cy="464024"/>
          </a:xfrm>
          <a:custGeom>
            <a:avLst/>
            <a:gdLst>
              <a:gd name="T0" fmla="*/ 160 w 200"/>
              <a:gd name="T1" fmla="*/ 194 h 196"/>
              <a:gd name="T2" fmla="*/ 120 w 200"/>
              <a:gd name="T3" fmla="*/ 154 h 196"/>
              <a:gd name="T4" fmla="*/ 160 w 200"/>
              <a:gd name="T5" fmla="*/ 114 h 196"/>
              <a:gd name="T6" fmla="*/ 200 w 200"/>
              <a:gd name="T7" fmla="*/ 154 h 196"/>
              <a:gd name="T8" fmla="*/ 160 w 200"/>
              <a:gd name="T9" fmla="*/ 194 h 196"/>
              <a:gd name="T10" fmla="*/ 184 w 200"/>
              <a:gd name="T11" fmla="*/ 148 h 196"/>
              <a:gd name="T12" fmla="*/ 168 w 200"/>
              <a:gd name="T13" fmla="*/ 148 h 196"/>
              <a:gd name="T14" fmla="*/ 168 w 200"/>
              <a:gd name="T15" fmla="*/ 132 h 196"/>
              <a:gd name="T16" fmla="*/ 152 w 200"/>
              <a:gd name="T17" fmla="*/ 132 h 196"/>
              <a:gd name="T18" fmla="*/ 152 w 200"/>
              <a:gd name="T19" fmla="*/ 148 h 196"/>
              <a:gd name="T20" fmla="*/ 136 w 200"/>
              <a:gd name="T21" fmla="*/ 148 h 196"/>
              <a:gd name="T22" fmla="*/ 136 w 200"/>
              <a:gd name="T23" fmla="*/ 164 h 196"/>
              <a:gd name="T24" fmla="*/ 152 w 200"/>
              <a:gd name="T25" fmla="*/ 164 h 196"/>
              <a:gd name="T26" fmla="*/ 152 w 200"/>
              <a:gd name="T27" fmla="*/ 180 h 196"/>
              <a:gd name="T28" fmla="*/ 168 w 200"/>
              <a:gd name="T29" fmla="*/ 180 h 196"/>
              <a:gd name="T30" fmla="*/ 168 w 200"/>
              <a:gd name="T31" fmla="*/ 164 h 196"/>
              <a:gd name="T32" fmla="*/ 184 w 200"/>
              <a:gd name="T33" fmla="*/ 164 h 196"/>
              <a:gd name="T34" fmla="*/ 184 w 200"/>
              <a:gd name="T35" fmla="*/ 148 h 196"/>
              <a:gd name="T36" fmla="*/ 80 w 200"/>
              <a:gd name="T37" fmla="*/ 128 h 196"/>
              <a:gd name="T38" fmla="*/ 16 w 200"/>
              <a:gd name="T39" fmla="*/ 64 h 196"/>
              <a:gd name="T40" fmla="*/ 80 w 200"/>
              <a:gd name="T41" fmla="*/ 0 h 196"/>
              <a:gd name="T42" fmla="*/ 144 w 200"/>
              <a:gd name="T43" fmla="*/ 64 h 196"/>
              <a:gd name="T44" fmla="*/ 80 w 200"/>
              <a:gd name="T45" fmla="*/ 128 h 196"/>
              <a:gd name="T46" fmla="*/ 70 w 200"/>
              <a:gd name="T47" fmla="*/ 17 h 196"/>
              <a:gd name="T48" fmla="*/ 31 w 200"/>
              <a:gd name="T49" fmla="*/ 64 h 196"/>
              <a:gd name="T50" fmla="*/ 80 w 200"/>
              <a:gd name="T51" fmla="*/ 113 h 196"/>
              <a:gd name="T52" fmla="*/ 129 w 200"/>
              <a:gd name="T53" fmla="*/ 64 h 196"/>
              <a:gd name="T54" fmla="*/ 70 w 200"/>
              <a:gd name="T55" fmla="*/ 17 h 196"/>
              <a:gd name="T56" fmla="*/ 40 w 200"/>
              <a:gd name="T57" fmla="*/ 132 h 196"/>
              <a:gd name="T58" fmla="*/ 113 w 200"/>
              <a:gd name="T59" fmla="*/ 132 h 196"/>
              <a:gd name="T60" fmla="*/ 108 w 200"/>
              <a:gd name="T61" fmla="*/ 154 h 196"/>
              <a:gd name="T62" fmla="*/ 129 w 200"/>
              <a:gd name="T63" fmla="*/ 196 h 196"/>
              <a:gd name="T64" fmla="*/ 0 w 200"/>
              <a:gd name="T65" fmla="*/ 196 h 196"/>
              <a:gd name="T66" fmla="*/ 20 w 200"/>
              <a:gd name="T67" fmla="*/ 148 h 196"/>
              <a:gd name="T68" fmla="*/ 40 w 200"/>
              <a:gd name="T69" fmla="*/ 13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96">
                <a:moveTo>
                  <a:pt x="160" y="194"/>
                </a:moveTo>
                <a:cubicBezTo>
                  <a:pt x="138" y="194"/>
                  <a:pt x="120" y="176"/>
                  <a:pt x="120" y="154"/>
                </a:cubicBezTo>
                <a:cubicBezTo>
                  <a:pt x="120" y="132"/>
                  <a:pt x="138" y="114"/>
                  <a:pt x="160" y="114"/>
                </a:cubicBezTo>
                <a:cubicBezTo>
                  <a:pt x="182" y="114"/>
                  <a:pt x="200" y="132"/>
                  <a:pt x="200" y="154"/>
                </a:cubicBezTo>
                <a:cubicBezTo>
                  <a:pt x="200" y="176"/>
                  <a:pt x="182" y="194"/>
                  <a:pt x="160" y="194"/>
                </a:cubicBezTo>
                <a:close/>
                <a:moveTo>
                  <a:pt x="184" y="148"/>
                </a:moveTo>
                <a:cubicBezTo>
                  <a:pt x="168" y="148"/>
                  <a:pt x="168" y="148"/>
                  <a:pt x="168" y="148"/>
                </a:cubicBezTo>
                <a:cubicBezTo>
                  <a:pt x="168" y="132"/>
                  <a:pt x="168" y="132"/>
                  <a:pt x="168" y="132"/>
                </a:cubicBezTo>
                <a:cubicBezTo>
                  <a:pt x="152" y="132"/>
                  <a:pt x="152" y="132"/>
                  <a:pt x="152" y="132"/>
                </a:cubicBezTo>
                <a:cubicBezTo>
                  <a:pt x="152" y="148"/>
                  <a:pt x="152" y="148"/>
                  <a:pt x="152" y="148"/>
                </a:cubicBezTo>
                <a:cubicBezTo>
                  <a:pt x="136" y="148"/>
                  <a:pt x="136" y="148"/>
                  <a:pt x="136" y="148"/>
                </a:cubicBezTo>
                <a:cubicBezTo>
                  <a:pt x="136" y="164"/>
                  <a:pt x="136" y="164"/>
                  <a:pt x="136" y="164"/>
                </a:cubicBezTo>
                <a:cubicBezTo>
                  <a:pt x="152" y="164"/>
                  <a:pt x="152" y="164"/>
                  <a:pt x="152" y="164"/>
                </a:cubicBezTo>
                <a:cubicBezTo>
                  <a:pt x="152" y="180"/>
                  <a:pt x="152" y="180"/>
                  <a:pt x="152" y="180"/>
                </a:cubicBezTo>
                <a:cubicBezTo>
                  <a:pt x="168" y="180"/>
                  <a:pt x="168" y="180"/>
                  <a:pt x="168" y="180"/>
                </a:cubicBezTo>
                <a:cubicBezTo>
                  <a:pt x="168" y="164"/>
                  <a:pt x="168" y="164"/>
                  <a:pt x="168" y="164"/>
                </a:cubicBezTo>
                <a:cubicBezTo>
                  <a:pt x="184" y="164"/>
                  <a:pt x="184" y="164"/>
                  <a:pt x="184" y="164"/>
                </a:cubicBezTo>
                <a:lnTo>
                  <a:pt x="184" y="148"/>
                </a:lnTo>
                <a:close/>
                <a:moveTo>
                  <a:pt x="80" y="128"/>
                </a:moveTo>
                <a:cubicBezTo>
                  <a:pt x="45" y="128"/>
                  <a:pt x="16" y="99"/>
                  <a:pt x="16" y="64"/>
                </a:cubicBezTo>
                <a:cubicBezTo>
                  <a:pt x="16" y="29"/>
                  <a:pt x="45" y="0"/>
                  <a:pt x="80" y="0"/>
                </a:cubicBezTo>
                <a:cubicBezTo>
                  <a:pt x="116" y="0"/>
                  <a:pt x="144" y="29"/>
                  <a:pt x="144" y="64"/>
                </a:cubicBezTo>
                <a:cubicBezTo>
                  <a:pt x="144" y="99"/>
                  <a:pt x="116" y="128"/>
                  <a:pt x="80" y="128"/>
                </a:cubicBezTo>
                <a:close/>
                <a:moveTo>
                  <a:pt x="70" y="17"/>
                </a:moveTo>
                <a:cubicBezTo>
                  <a:pt x="50" y="24"/>
                  <a:pt x="74" y="49"/>
                  <a:pt x="31" y="64"/>
                </a:cubicBezTo>
                <a:cubicBezTo>
                  <a:pt x="31" y="91"/>
                  <a:pt x="53" y="113"/>
                  <a:pt x="80" y="113"/>
                </a:cubicBezTo>
                <a:cubicBezTo>
                  <a:pt x="107" y="113"/>
                  <a:pt x="129" y="91"/>
                  <a:pt x="129" y="64"/>
                </a:cubicBezTo>
                <a:cubicBezTo>
                  <a:pt x="104" y="43"/>
                  <a:pt x="62" y="53"/>
                  <a:pt x="70" y="17"/>
                </a:cubicBezTo>
                <a:close/>
                <a:moveTo>
                  <a:pt x="40" y="132"/>
                </a:moveTo>
                <a:cubicBezTo>
                  <a:pt x="113" y="132"/>
                  <a:pt x="113" y="132"/>
                  <a:pt x="113" y="132"/>
                </a:cubicBezTo>
                <a:cubicBezTo>
                  <a:pt x="110" y="139"/>
                  <a:pt x="108" y="146"/>
                  <a:pt x="108" y="154"/>
                </a:cubicBezTo>
                <a:cubicBezTo>
                  <a:pt x="108" y="171"/>
                  <a:pt x="117" y="187"/>
                  <a:pt x="129" y="196"/>
                </a:cubicBezTo>
                <a:cubicBezTo>
                  <a:pt x="0" y="196"/>
                  <a:pt x="0" y="196"/>
                  <a:pt x="0" y="196"/>
                </a:cubicBezTo>
                <a:cubicBezTo>
                  <a:pt x="20" y="148"/>
                  <a:pt x="20" y="148"/>
                  <a:pt x="20" y="148"/>
                </a:cubicBezTo>
                <a:cubicBezTo>
                  <a:pt x="20" y="148"/>
                  <a:pt x="25" y="132"/>
                  <a:pt x="40" y="1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sp>
        <p:nvSpPr>
          <p:cNvPr id="72" name="右箭头 71"/>
          <p:cNvSpPr/>
          <p:nvPr/>
        </p:nvSpPr>
        <p:spPr>
          <a:xfrm>
            <a:off x="5029877" y="2538485"/>
            <a:ext cx="464023" cy="4026089"/>
          </a:xfrm>
          <a:prstGeom prst="rightArrow">
            <a:avLst/>
          </a:prstGeom>
          <a:solidFill>
            <a:srgbClr val="64B125">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5" name="对角圆角矩形 74"/>
          <p:cNvSpPr/>
          <p:nvPr/>
        </p:nvSpPr>
        <p:spPr>
          <a:xfrm>
            <a:off x="7827667" y="1856101"/>
            <a:ext cx="941696" cy="873457"/>
          </a:xfrm>
          <a:prstGeom prst="round2Diag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r"/>
            <a:r>
              <a:rPr lang="zh-CN" altLang="en-US" sz="1200" dirty="0" smtClean="0">
                <a:solidFill>
                  <a:schemeClr val="tx1"/>
                </a:solidFill>
                <a:latin typeface="微软雅黑" panose="020B0503020204020204" pitchFamily="34" charset="-122"/>
                <a:ea typeface="微软雅黑" panose="020B0503020204020204" pitchFamily="34" charset="-122"/>
              </a:rPr>
              <a:t>统计分析</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r"/>
            <a:r>
              <a:rPr lang="zh-CN" altLang="en-US" sz="1200" dirty="0">
                <a:solidFill>
                  <a:schemeClr val="tx1"/>
                </a:solidFill>
                <a:latin typeface="微软雅黑" panose="020B0503020204020204" pitchFamily="34" charset="-122"/>
                <a:ea typeface="微软雅黑" panose="020B0503020204020204" pitchFamily="34" charset="-122"/>
              </a:rPr>
              <a:t>决策</a:t>
            </a:r>
            <a:r>
              <a:rPr lang="zh-CN" altLang="en-US" sz="1200" dirty="0" smtClean="0">
                <a:solidFill>
                  <a:schemeClr val="tx1"/>
                </a:solidFill>
                <a:latin typeface="微软雅黑" panose="020B0503020204020204" pitchFamily="34" charset="-122"/>
                <a:ea typeface="微软雅黑" panose="020B0503020204020204" pitchFamily="34" charset="-122"/>
              </a:rPr>
              <a:t>支持</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r"/>
            <a:r>
              <a:rPr lang="zh-CN" altLang="en-US" sz="1200" dirty="0" smtClean="0">
                <a:solidFill>
                  <a:schemeClr val="tx1"/>
                </a:solidFill>
                <a:latin typeface="微软雅黑" panose="020B0503020204020204" pitchFamily="34" charset="-122"/>
                <a:ea typeface="微软雅黑" panose="020B0503020204020204" pitchFamily="34" charset="-122"/>
              </a:rPr>
              <a:t>医疗</a:t>
            </a:r>
            <a:r>
              <a:rPr lang="zh-CN" altLang="en-US" sz="1200" dirty="0">
                <a:solidFill>
                  <a:schemeClr val="tx1"/>
                </a:solidFill>
                <a:latin typeface="微软雅黑" panose="020B0503020204020204" pitchFamily="34" charset="-122"/>
                <a:ea typeface="微软雅黑" panose="020B0503020204020204" pitchFamily="34" charset="-122"/>
              </a:rPr>
              <a:t>管</a:t>
            </a:r>
            <a:r>
              <a:rPr lang="zh-CN" altLang="en-US" sz="1200" dirty="0" smtClean="0">
                <a:solidFill>
                  <a:schemeClr val="tx1"/>
                </a:solidFill>
                <a:latin typeface="微软雅黑" panose="020B0503020204020204" pitchFamily="34" charset="-122"/>
                <a:ea typeface="微软雅黑" panose="020B0503020204020204" pitchFamily="34" charset="-122"/>
              </a:rPr>
              <a:t>控</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r"/>
            <a:r>
              <a:rPr lang="zh-CN" altLang="en-US" sz="1200" dirty="0" smtClean="0">
                <a:solidFill>
                  <a:schemeClr val="tx1"/>
                </a:solidFill>
                <a:latin typeface="微软雅黑" panose="020B0503020204020204" pitchFamily="34" charset="-122"/>
                <a:ea typeface="微软雅黑" panose="020B0503020204020204" pitchFamily="34" charset="-122"/>
              </a:rPr>
              <a:t>运营管控</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78" name="右箭头 77"/>
          <p:cNvSpPr/>
          <p:nvPr/>
        </p:nvSpPr>
        <p:spPr>
          <a:xfrm>
            <a:off x="6776791" y="2579428"/>
            <a:ext cx="464023" cy="4026089"/>
          </a:xfrm>
          <a:prstGeom prst="rightArrow">
            <a:avLst/>
          </a:prstGeom>
          <a:solidFill>
            <a:srgbClr val="64B125">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2" name="对角圆角矩形 81"/>
          <p:cNvSpPr/>
          <p:nvPr/>
        </p:nvSpPr>
        <p:spPr>
          <a:xfrm>
            <a:off x="7827667" y="3432417"/>
            <a:ext cx="941696" cy="873457"/>
          </a:xfrm>
          <a:prstGeom prst="round2Diag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r"/>
            <a:r>
              <a:rPr lang="zh-CN" altLang="en-US" sz="1200" dirty="0" smtClean="0">
                <a:solidFill>
                  <a:schemeClr val="tx1"/>
                </a:solidFill>
                <a:latin typeface="微软雅黑" panose="020B0503020204020204" pitchFamily="34" charset="-122"/>
                <a:ea typeface="微软雅黑" panose="020B0503020204020204" pitchFamily="34" charset="-122"/>
              </a:rPr>
              <a:t>医学研究</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r"/>
            <a:r>
              <a:rPr lang="zh-CN" altLang="en-US" sz="1200" dirty="0" smtClean="0">
                <a:solidFill>
                  <a:schemeClr val="tx1"/>
                </a:solidFill>
                <a:latin typeface="微软雅黑" panose="020B0503020204020204" pitchFamily="34" charset="-122"/>
                <a:ea typeface="微软雅黑" panose="020B0503020204020204" pitchFamily="34" charset="-122"/>
              </a:rPr>
              <a:t>患者就诊</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r"/>
            <a:r>
              <a:rPr lang="zh-CN" altLang="en-US" sz="1200" dirty="0">
                <a:solidFill>
                  <a:schemeClr val="tx1"/>
                </a:solidFill>
                <a:latin typeface="微软雅黑" panose="020B0503020204020204" pitchFamily="34" charset="-122"/>
                <a:ea typeface="微软雅黑" panose="020B0503020204020204" pitchFamily="34" charset="-122"/>
              </a:rPr>
              <a:t>回顾</a:t>
            </a:r>
          </a:p>
        </p:txBody>
      </p:sp>
      <p:sp>
        <p:nvSpPr>
          <p:cNvPr id="83" name="对角圆角矩形 82"/>
          <p:cNvSpPr/>
          <p:nvPr/>
        </p:nvSpPr>
        <p:spPr>
          <a:xfrm>
            <a:off x="7827667" y="5008734"/>
            <a:ext cx="941696" cy="873457"/>
          </a:xfrm>
          <a:prstGeom prst="round2Diag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r"/>
            <a:r>
              <a:rPr lang="zh-CN" altLang="en-US" sz="1200" dirty="0" smtClean="0">
                <a:solidFill>
                  <a:schemeClr val="tx1"/>
                </a:solidFill>
                <a:latin typeface="微软雅黑" panose="020B0503020204020204" pitchFamily="34" charset="-122"/>
                <a:ea typeface="微软雅黑" panose="020B0503020204020204" pitchFamily="34" charset="-122"/>
              </a:rPr>
              <a:t>上报数据</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r"/>
            <a:r>
              <a:rPr lang="zh-CN" altLang="en-US" sz="1200" dirty="0">
                <a:solidFill>
                  <a:schemeClr val="tx1"/>
                </a:solidFill>
                <a:latin typeface="微软雅黑" panose="020B0503020204020204" pitchFamily="34" charset="-122"/>
                <a:ea typeface="微软雅黑" panose="020B0503020204020204" pitchFamily="34" charset="-122"/>
              </a:rPr>
              <a:t>统计报表</a:t>
            </a:r>
          </a:p>
        </p:txBody>
      </p:sp>
      <p:sp>
        <p:nvSpPr>
          <p:cNvPr id="76" name="矩形 75"/>
          <p:cNvSpPr/>
          <p:nvPr/>
        </p:nvSpPr>
        <p:spPr>
          <a:xfrm>
            <a:off x="7083069" y="2538139"/>
            <a:ext cx="800219" cy="276999"/>
          </a:xfrm>
          <a:prstGeom prst="rect">
            <a:avLst/>
          </a:prstGeom>
        </p:spPr>
        <p:txBody>
          <a:bodyPr wrap="none">
            <a:spAutoFit/>
          </a:bodyPr>
          <a:lstStyle/>
          <a:p>
            <a:pPr algn="r"/>
            <a:r>
              <a:rPr lang="zh-CN" altLang="en-US" sz="1200" dirty="0">
                <a:solidFill>
                  <a:schemeClr val="tx1"/>
                </a:solidFill>
                <a:latin typeface="微软雅黑" panose="020B0503020204020204" pitchFamily="34" charset="-122"/>
                <a:ea typeface="微软雅黑" panose="020B0503020204020204" pitchFamily="34" charset="-122"/>
              </a:rPr>
              <a:t>管理</a:t>
            </a:r>
            <a:r>
              <a:rPr lang="zh-CN" altLang="en-US" sz="1200" dirty="0" smtClean="0">
                <a:solidFill>
                  <a:schemeClr val="tx1"/>
                </a:solidFill>
                <a:latin typeface="微软雅黑" panose="020B0503020204020204" pitchFamily="34" charset="-122"/>
                <a:ea typeface="微软雅黑" panose="020B0503020204020204" pitchFamily="34" charset="-122"/>
              </a:rPr>
              <a:t>人员</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
        <p:nvSpPr>
          <p:cNvPr id="85" name="矩形 84"/>
          <p:cNvSpPr/>
          <p:nvPr/>
        </p:nvSpPr>
        <p:spPr>
          <a:xfrm>
            <a:off x="7069421" y="4039393"/>
            <a:ext cx="800219" cy="276999"/>
          </a:xfrm>
          <a:prstGeom prst="rect">
            <a:avLst/>
          </a:prstGeom>
        </p:spPr>
        <p:txBody>
          <a:bodyPr wrap="none">
            <a:spAutoFit/>
          </a:bodyPr>
          <a:lstStyle/>
          <a:p>
            <a:pPr algn="r"/>
            <a:r>
              <a:rPr lang="zh-CN" altLang="en-US" sz="1200" dirty="0" smtClean="0">
                <a:solidFill>
                  <a:schemeClr val="tx1"/>
                </a:solidFill>
                <a:latin typeface="微软雅黑" panose="020B0503020204020204" pitchFamily="34" charset="-122"/>
                <a:ea typeface="微软雅黑" panose="020B0503020204020204" pitchFamily="34" charset="-122"/>
              </a:rPr>
              <a:t>医务人员</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
        <p:nvSpPr>
          <p:cNvPr id="86" name="矩形 85"/>
          <p:cNvSpPr/>
          <p:nvPr/>
        </p:nvSpPr>
        <p:spPr>
          <a:xfrm>
            <a:off x="7042125" y="5608886"/>
            <a:ext cx="800219" cy="276999"/>
          </a:xfrm>
          <a:prstGeom prst="rect">
            <a:avLst/>
          </a:prstGeom>
        </p:spPr>
        <p:txBody>
          <a:bodyPr wrap="none">
            <a:spAutoFit/>
          </a:bodyPr>
          <a:lstStyle/>
          <a:p>
            <a:pPr algn="r"/>
            <a:r>
              <a:rPr lang="zh-CN" altLang="en-US" sz="1200" dirty="0" smtClean="0">
                <a:solidFill>
                  <a:schemeClr val="tx1"/>
                </a:solidFill>
                <a:latin typeface="微软雅黑" panose="020B0503020204020204" pitchFamily="34" charset="-122"/>
                <a:ea typeface="微软雅黑" panose="020B0503020204020204" pitchFamily="34" charset="-122"/>
              </a:rPr>
              <a:t>上级单位</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
        <p:nvSpPr>
          <p:cNvPr id="77" name="TextBox 76"/>
          <p:cNvSpPr txBox="1"/>
          <p:nvPr/>
        </p:nvSpPr>
        <p:spPr>
          <a:xfrm>
            <a:off x="6786225" y="3889619"/>
            <a:ext cx="369332" cy="707886"/>
          </a:xfrm>
          <a:prstGeom prst="rect">
            <a:avLst/>
          </a:prstGeom>
          <a:noFill/>
        </p:spPr>
        <p:txBody>
          <a:bodyPr vert="eaVert" wrap="none" rtlCol="0">
            <a:spAutoFit/>
          </a:bodyPr>
          <a:lstStyle/>
          <a:p>
            <a:r>
              <a:rPr lang="zh-CN" altLang="en-US" sz="1200" dirty="0" smtClean="0">
                <a:solidFill>
                  <a:schemeClr val="tx1"/>
                </a:solidFill>
                <a:latin typeface="微软雅黑" panose="020B0503020204020204" pitchFamily="34" charset="-122"/>
                <a:ea typeface="微软雅黑" panose="020B0503020204020204" pitchFamily="34" charset="-122"/>
              </a:rPr>
              <a:t>报表收集</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88" name="TextBox 87"/>
          <p:cNvSpPr txBox="1"/>
          <p:nvPr/>
        </p:nvSpPr>
        <p:spPr>
          <a:xfrm>
            <a:off x="6786225" y="5022383"/>
            <a:ext cx="369332" cy="707886"/>
          </a:xfrm>
          <a:prstGeom prst="rect">
            <a:avLst/>
          </a:prstGeom>
          <a:noFill/>
        </p:spPr>
        <p:txBody>
          <a:bodyPr vert="eaVert" wrap="none" rtlCol="0">
            <a:spAutoFit/>
          </a:bodyPr>
          <a:lstStyle/>
          <a:p>
            <a:r>
              <a:rPr lang="zh-CN" altLang="en-US" sz="1200" dirty="0" smtClean="0">
                <a:solidFill>
                  <a:schemeClr val="tx1"/>
                </a:solidFill>
                <a:latin typeface="微软雅黑" panose="020B0503020204020204" pitchFamily="34" charset="-122"/>
                <a:ea typeface="微软雅黑" panose="020B0503020204020204" pitchFamily="34" charset="-122"/>
              </a:rPr>
              <a:t>病案收集</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89" name="TextBox 88"/>
          <p:cNvSpPr txBox="1"/>
          <p:nvPr/>
        </p:nvSpPr>
        <p:spPr>
          <a:xfrm>
            <a:off x="5025664" y="4435529"/>
            <a:ext cx="369332" cy="707886"/>
          </a:xfrm>
          <a:prstGeom prst="rect">
            <a:avLst/>
          </a:prstGeom>
          <a:noFill/>
        </p:spPr>
        <p:txBody>
          <a:bodyPr vert="eaVert" wrap="none" rtlCol="0">
            <a:spAutoFit/>
          </a:bodyPr>
          <a:lstStyle/>
          <a:p>
            <a:r>
              <a:rPr lang="zh-CN" altLang="en-US" sz="1200" dirty="0" smtClean="0">
                <a:solidFill>
                  <a:schemeClr val="tx1"/>
                </a:solidFill>
                <a:latin typeface="微软雅黑" panose="020B0503020204020204" pitchFamily="34" charset="-122"/>
                <a:ea typeface="微软雅黑" panose="020B0503020204020204" pitchFamily="34" charset="-122"/>
              </a:rPr>
              <a:t>纸张</a:t>
            </a:r>
            <a:r>
              <a:rPr lang="zh-CN" altLang="en-US" sz="1200" dirty="0">
                <a:solidFill>
                  <a:schemeClr val="tx1"/>
                </a:solidFill>
                <a:latin typeface="微软雅黑" panose="020B0503020204020204" pitchFamily="34" charset="-122"/>
                <a:ea typeface="微软雅黑" panose="020B0503020204020204" pitchFamily="34" charset="-122"/>
              </a:rPr>
              <a:t>收集</a:t>
            </a:r>
          </a:p>
        </p:txBody>
      </p:sp>
      <p:cxnSp>
        <p:nvCxnSpPr>
          <p:cNvPr id="91" name="直接连接符 90"/>
          <p:cNvCxnSpPr/>
          <p:nvPr/>
        </p:nvCxnSpPr>
        <p:spPr>
          <a:xfrm>
            <a:off x="4088180" y="3889618"/>
            <a:ext cx="3138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4" name="图片 83"/>
          <p:cNvPicPr>
            <a:picLocks noChangeAspect="1"/>
          </p:cNvPicPr>
          <p:nvPr/>
        </p:nvPicPr>
        <p:blipFill rotWithShape="1">
          <a:blip r:embed="rId4" cstate="email">
            <a:clrChange>
              <a:clrFrom>
                <a:srgbClr val="FFFFFF"/>
              </a:clrFrom>
              <a:clrTo>
                <a:srgbClr val="FFFFFF">
                  <a:alpha val="0"/>
                </a:srgbClr>
              </a:clrTo>
            </a:clrChang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l="51433" t="1940" b="53642"/>
          <a:stretch/>
        </p:blipFill>
        <p:spPr>
          <a:xfrm>
            <a:off x="4211010" y="3540798"/>
            <a:ext cx="750627" cy="686499"/>
          </a:xfrm>
          <a:prstGeom prst="rect">
            <a:avLst/>
          </a:prstGeom>
        </p:spPr>
      </p:pic>
      <p:cxnSp>
        <p:nvCxnSpPr>
          <p:cNvPr id="3072" name="肘形连接符 3071"/>
          <p:cNvCxnSpPr>
            <a:stCxn id="30" idx="3"/>
          </p:cNvCxnSpPr>
          <p:nvPr/>
        </p:nvCxnSpPr>
        <p:spPr>
          <a:xfrm flipV="1">
            <a:off x="3596867" y="5732063"/>
            <a:ext cx="306392" cy="736978"/>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56" name="组合 155"/>
          <p:cNvGrpSpPr/>
          <p:nvPr/>
        </p:nvGrpSpPr>
        <p:grpSpPr>
          <a:xfrm>
            <a:off x="4737971" y="1419372"/>
            <a:ext cx="1922131" cy="4804013"/>
            <a:chOff x="5024579" y="1050876"/>
            <a:chExt cx="1922131" cy="4804013"/>
          </a:xfrm>
        </p:grpSpPr>
        <p:sp>
          <p:nvSpPr>
            <p:cNvPr id="124" name="圆角矩形 123"/>
            <p:cNvSpPr/>
            <p:nvPr/>
          </p:nvSpPr>
          <p:spPr>
            <a:xfrm rot="16200000">
              <a:off x="3583638" y="2491817"/>
              <a:ext cx="4804013" cy="1922131"/>
            </a:xfrm>
            <a:prstGeom prst="roundRect">
              <a:avLst/>
            </a:prstGeom>
            <a:solidFill>
              <a:srgbClr val="C0000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t" anchorCtr="0" forceAA="0" compatLnSpc="1">
              <a:prstTxWarp prst="textNoShape">
                <a:avLst/>
              </a:prstTxWarp>
              <a:noAutofit/>
            </a:bodyPr>
            <a:lstStyle/>
            <a:p>
              <a:pPr algn="ctr"/>
              <a:r>
                <a:rPr lang="zh-CN" altLang="en-US" sz="2000" b="1" dirty="0">
                  <a:solidFill>
                    <a:schemeClr val="tx1"/>
                  </a:solidFill>
                  <a:latin typeface="微软雅黑" panose="020B0503020204020204" pitchFamily="34" charset="-122"/>
                  <a:ea typeface="微软雅黑" panose="020B0503020204020204" pitchFamily="34" charset="-122"/>
                </a:rPr>
                <a:t>数据中心</a:t>
              </a:r>
            </a:p>
          </p:txBody>
        </p:sp>
        <p:sp>
          <p:nvSpPr>
            <p:cNvPr id="125" name="流程图: 磁盘 124"/>
            <p:cNvSpPr/>
            <p:nvPr/>
          </p:nvSpPr>
          <p:spPr bwMode="auto">
            <a:xfrm>
              <a:off x="5581935" y="1978926"/>
              <a:ext cx="1269241" cy="1014804"/>
            </a:xfrm>
            <a:prstGeom prst="flowChartMagneticDisk">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CDR</a:t>
              </a:r>
            </a:p>
            <a:p>
              <a:pPr marL="0" marR="0" indent="0" algn="ctr" defTabSz="801688" rtl="0" eaLnBrk="1" fontAlgn="base" latinLnBrk="0" hangingPunct="1">
                <a:lnSpc>
                  <a:spcPct val="100000"/>
                </a:lnSpc>
                <a:spcBef>
                  <a:spcPct val="0"/>
                </a:spcBef>
                <a:spcAft>
                  <a:spcPct val="0"/>
                </a:spcAft>
                <a:buClrTx/>
                <a:buSzTx/>
                <a:buFontTx/>
                <a:buNone/>
                <a:tabLst/>
              </a:pPr>
              <a:r>
                <a:rPr lang="zh-CN" altLang="en-US" sz="1400" dirty="0" smtClean="0">
                  <a:solidFill>
                    <a:schemeClr val="tx1"/>
                  </a:solidFill>
                  <a:latin typeface="微软雅黑" panose="020B0503020204020204" pitchFamily="34" charset="-122"/>
                  <a:ea typeface="微软雅黑" panose="020B0503020204020204" pitchFamily="34" charset="-122"/>
                </a:rPr>
                <a:t>临床数据中心</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26" name="流程图: 磁盘 125"/>
            <p:cNvSpPr/>
            <p:nvPr/>
          </p:nvSpPr>
          <p:spPr bwMode="auto">
            <a:xfrm>
              <a:off x="5581935" y="3300529"/>
              <a:ext cx="1269241" cy="1014804"/>
            </a:xfrm>
            <a:prstGeom prst="flowChartMagneticDisk">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微软雅黑" panose="020B0503020204020204" pitchFamily="34" charset="-122"/>
                  <a:ea typeface="微软雅黑" panose="020B0503020204020204" pitchFamily="34" charset="-122"/>
                </a:rPr>
                <a:t>M</a:t>
              </a: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DR</a:t>
              </a:r>
            </a:p>
            <a:p>
              <a:pPr marL="0" marR="0" indent="0" algn="ctr" defTabSz="801688" rtl="0" eaLnBrk="1" fontAlgn="base" latinLnBrk="0" hangingPunct="1">
                <a:lnSpc>
                  <a:spcPct val="100000"/>
                </a:lnSpc>
                <a:spcBef>
                  <a:spcPct val="0"/>
                </a:spcBef>
                <a:spcAft>
                  <a:spcPct val="0"/>
                </a:spcAft>
                <a:buClrTx/>
                <a:buSzTx/>
                <a:buFontTx/>
                <a:buNone/>
                <a:tabLst/>
              </a:pPr>
              <a:r>
                <a:rPr lang="zh-CN" altLang="en-US" sz="1400" dirty="0">
                  <a:solidFill>
                    <a:schemeClr val="tx1"/>
                  </a:solidFill>
                  <a:latin typeface="微软雅黑" panose="020B0503020204020204" pitchFamily="34" charset="-122"/>
                  <a:ea typeface="微软雅黑" panose="020B0503020204020204" pitchFamily="34" charset="-122"/>
                </a:rPr>
                <a:t>运营</a:t>
              </a:r>
              <a:r>
                <a:rPr lang="zh-CN" altLang="en-US" sz="1400" dirty="0" smtClean="0">
                  <a:solidFill>
                    <a:schemeClr val="tx1"/>
                  </a:solidFill>
                  <a:latin typeface="微软雅黑" panose="020B0503020204020204" pitchFamily="34" charset="-122"/>
                  <a:ea typeface="微软雅黑" panose="020B0503020204020204" pitchFamily="34" charset="-122"/>
                </a:rPr>
                <a:t>数据中心</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27" name="圆角矩形 126"/>
            <p:cNvSpPr/>
            <p:nvPr/>
          </p:nvSpPr>
          <p:spPr bwMode="auto">
            <a:xfrm>
              <a:off x="5102850" y="2039213"/>
              <a:ext cx="395888" cy="2256019"/>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defTabSz="801688" fontAlgn="base">
                <a:spcBef>
                  <a:spcPct val="0"/>
                </a:spcBef>
                <a:spcAft>
                  <a:spcPct val="0"/>
                </a:spcAft>
              </a:pPr>
              <a:r>
                <a:rPr lang="zh-CN" altLang="en-US" sz="1400" dirty="0">
                  <a:solidFill>
                    <a:schemeClr val="tx1"/>
                  </a:solidFill>
                  <a:latin typeface="微软雅黑" panose="020B0503020204020204" pitchFamily="34" charset="-122"/>
                  <a:ea typeface="微软雅黑" panose="020B0503020204020204" pitchFamily="34" charset="-122"/>
                </a:rPr>
                <a:t>分布式存储及计算服务</a:t>
              </a:r>
            </a:p>
          </p:txBody>
        </p:sp>
        <p:sp>
          <p:nvSpPr>
            <p:cNvPr id="128" name="流程图: 磁盘 127"/>
            <p:cNvSpPr/>
            <p:nvPr/>
          </p:nvSpPr>
          <p:spPr bwMode="auto">
            <a:xfrm>
              <a:off x="5581935" y="4622132"/>
              <a:ext cx="1269241" cy="1014804"/>
            </a:xfrm>
            <a:prstGeom prst="flowChartMagneticDisk">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微软雅黑" panose="020B0503020204020204" pitchFamily="34" charset="-122"/>
                  <a:ea typeface="微软雅黑" panose="020B0503020204020204" pitchFamily="34" charset="-122"/>
                </a:rPr>
                <a:t>B</a:t>
              </a: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DR</a:t>
              </a:r>
            </a:p>
            <a:p>
              <a:pPr marL="0" marR="0" indent="0" algn="ctr" defTabSz="801688" rtl="0" eaLnBrk="1" fontAlgn="base" latinLnBrk="0" hangingPunct="1">
                <a:lnSpc>
                  <a:spcPct val="100000"/>
                </a:lnSpc>
                <a:spcBef>
                  <a:spcPct val="0"/>
                </a:spcBef>
                <a:spcAft>
                  <a:spcPct val="0"/>
                </a:spcAft>
                <a:buClrTx/>
                <a:buSzTx/>
                <a:buFontTx/>
                <a:buNone/>
                <a:tabLst/>
              </a:pPr>
              <a:r>
                <a:rPr lang="zh-CN" altLang="en-US" sz="1400" dirty="0" smtClean="0">
                  <a:solidFill>
                    <a:schemeClr val="tx1"/>
                  </a:solidFill>
                  <a:latin typeface="微软雅黑" panose="020B0503020204020204" pitchFamily="34" charset="-122"/>
                  <a:ea typeface="微软雅黑" panose="020B0503020204020204" pitchFamily="34" charset="-122"/>
                </a:rPr>
                <a:t>影像数据中心</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29" name="圆角矩形 128"/>
            <p:cNvSpPr/>
            <p:nvPr/>
          </p:nvSpPr>
          <p:spPr bwMode="auto">
            <a:xfrm>
              <a:off x="5121679" y="4556876"/>
              <a:ext cx="395888" cy="1095754"/>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lang="zh-CN" altLang="en-US" sz="1600" dirty="0" smtClean="0">
                  <a:solidFill>
                    <a:schemeClr val="tx1"/>
                  </a:solidFill>
                  <a:latin typeface="微软雅黑" panose="020B0503020204020204" pitchFamily="34" charset="-122"/>
                  <a:ea typeface="微软雅黑" panose="020B0503020204020204" pitchFamily="34" charset="-122"/>
                </a:rPr>
                <a:t>数据服务</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grpSp>
      <p:grpSp>
        <p:nvGrpSpPr>
          <p:cNvPr id="157" name="组合 156"/>
          <p:cNvGrpSpPr/>
          <p:nvPr/>
        </p:nvGrpSpPr>
        <p:grpSpPr>
          <a:xfrm>
            <a:off x="6785136" y="1419372"/>
            <a:ext cx="2017669" cy="4804013"/>
            <a:chOff x="7003504" y="1050876"/>
            <a:chExt cx="2017669" cy="4804013"/>
          </a:xfrm>
        </p:grpSpPr>
        <p:sp>
          <p:nvSpPr>
            <p:cNvPr id="141" name="圆角矩形 140"/>
            <p:cNvSpPr/>
            <p:nvPr/>
          </p:nvSpPr>
          <p:spPr>
            <a:xfrm rot="16200000">
              <a:off x="5610332" y="2444048"/>
              <a:ext cx="4804013" cy="2017669"/>
            </a:xfrm>
            <a:prstGeom prst="roundRect">
              <a:avLst/>
            </a:prstGeom>
            <a:solidFill>
              <a:srgbClr val="00B05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t" anchorCtr="0" forceAA="0" compatLnSpc="1">
              <a:prstTxWarp prst="textNoShape">
                <a:avLst/>
              </a:prstTxWarp>
              <a:noAutofit/>
            </a:bodyPr>
            <a:lstStyle/>
            <a:p>
              <a:pPr algn="ctr"/>
              <a:r>
                <a:rPr lang="en-US" altLang="zh-CN" sz="2000" b="1" dirty="0" smtClean="0">
                  <a:solidFill>
                    <a:schemeClr val="tx1"/>
                  </a:solidFill>
                  <a:latin typeface="微软雅黑" panose="020B0503020204020204" pitchFamily="34" charset="-122"/>
                  <a:ea typeface="微软雅黑" panose="020B0503020204020204" pitchFamily="34" charset="-122"/>
                </a:rPr>
                <a:t>CDSS</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132" name="圆角矩形 131"/>
            <p:cNvSpPr/>
            <p:nvPr/>
          </p:nvSpPr>
          <p:spPr bwMode="auto">
            <a:xfrm>
              <a:off x="7151428" y="4764075"/>
              <a:ext cx="1668396" cy="326844"/>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algn="ctr" defTabSz="801688" fontAlgn="base">
                <a:spcBef>
                  <a:spcPct val="0"/>
                </a:spcBef>
                <a:spcAft>
                  <a:spcPct val="0"/>
                </a:spcAft>
              </a:pPr>
              <a:r>
                <a:rPr lang="zh-CN" altLang="en-US" sz="1400" dirty="0">
                  <a:solidFill>
                    <a:schemeClr val="tx1"/>
                  </a:solidFill>
                  <a:latin typeface="微软雅黑" panose="020B0503020204020204" pitchFamily="34" charset="-122"/>
                  <a:ea typeface="微软雅黑" panose="020B0503020204020204" pitchFamily="34" charset="-122"/>
                </a:rPr>
                <a:t>数据挖掘</a:t>
              </a:r>
              <a:r>
                <a:rPr lang="en-US" altLang="zh-CN" sz="1400" dirty="0">
                  <a:solidFill>
                    <a:schemeClr val="tx1"/>
                  </a:solidFill>
                  <a:latin typeface="微软雅黑" panose="020B0503020204020204" pitchFamily="34" charset="-122"/>
                  <a:ea typeface="微软雅黑" panose="020B0503020204020204" pitchFamily="34" charset="-122"/>
                </a:rPr>
                <a:t>BI</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33" name="圆角矩形 132"/>
            <p:cNvSpPr/>
            <p:nvPr/>
          </p:nvSpPr>
          <p:spPr bwMode="auto">
            <a:xfrm>
              <a:off x="7872252" y="2179918"/>
              <a:ext cx="288000" cy="1603437"/>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defTabSz="801688" fontAlgn="base">
                <a:spcBef>
                  <a:spcPct val="0"/>
                </a:spcBef>
                <a:spcAft>
                  <a:spcPct val="0"/>
                </a:spcAft>
              </a:pPr>
              <a:r>
                <a:rPr lang="zh-CN" altLang="en-US" sz="1400" dirty="0">
                  <a:solidFill>
                    <a:schemeClr val="tx1"/>
                  </a:solidFill>
                  <a:latin typeface="微软雅黑" panose="020B0503020204020204" pitchFamily="34" charset="-122"/>
                  <a:ea typeface="微软雅黑" panose="020B0503020204020204" pitchFamily="34" charset="-122"/>
                </a:rPr>
                <a:t>医疗质量度量</a:t>
              </a:r>
              <a:endParaRPr lang="en-US" altLang="zh-CN" sz="1400" dirty="0">
                <a:solidFill>
                  <a:schemeClr val="tx1"/>
                </a:solidFill>
                <a:latin typeface="微软雅黑" panose="020B0503020204020204" pitchFamily="34" charset="-122"/>
                <a:ea typeface="微软雅黑" panose="020B0503020204020204" pitchFamily="34" charset="-122"/>
              </a:endParaRPr>
            </a:p>
            <a:p>
              <a:pPr defTabSz="801688" fontAlgn="base">
                <a:spcBef>
                  <a:spcPct val="0"/>
                </a:spcBef>
                <a:spcAft>
                  <a:spcPct val="0"/>
                </a:spcAft>
              </a:pP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34" name="圆角矩形 133"/>
            <p:cNvSpPr/>
            <p:nvPr/>
          </p:nvSpPr>
          <p:spPr bwMode="auto">
            <a:xfrm>
              <a:off x="7076566" y="2179918"/>
              <a:ext cx="288000" cy="1603437"/>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defTabSz="801688" fontAlgn="base">
                <a:spcBef>
                  <a:spcPct val="0"/>
                </a:spcBef>
                <a:spcAft>
                  <a:spcPct val="0"/>
                </a:spcAft>
              </a:pPr>
              <a:r>
                <a:rPr lang="zh-CN" altLang="en-US" sz="1400" dirty="0">
                  <a:solidFill>
                    <a:schemeClr val="tx1"/>
                  </a:solidFill>
                  <a:latin typeface="微软雅黑" panose="020B0503020204020204" pitchFamily="34" charset="-122"/>
                  <a:ea typeface="微软雅黑" panose="020B0503020204020204" pitchFamily="34" charset="-122"/>
                </a:rPr>
                <a:t>业务闭环管理</a:t>
              </a:r>
              <a:endParaRPr lang="en-US" altLang="zh-CN" sz="1400" dirty="0">
                <a:solidFill>
                  <a:schemeClr val="tx1"/>
                </a:solidFill>
                <a:latin typeface="微软雅黑" panose="020B0503020204020204" pitchFamily="34" charset="-122"/>
                <a:ea typeface="微软雅黑" panose="020B0503020204020204" pitchFamily="34" charset="-122"/>
              </a:endParaRPr>
            </a:p>
            <a:p>
              <a:pPr defTabSz="801688" fontAlgn="base">
                <a:spcBef>
                  <a:spcPct val="0"/>
                </a:spcBef>
                <a:spcAft>
                  <a:spcPct val="0"/>
                </a:spcAft>
              </a:pP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35" name="圆角矩形 134"/>
            <p:cNvSpPr/>
            <p:nvPr/>
          </p:nvSpPr>
          <p:spPr bwMode="auto">
            <a:xfrm>
              <a:off x="7474409" y="2179918"/>
              <a:ext cx="288000" cy="1603437"/>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defTabSz="801688" fontAlgn="base">
                <a:spcBef>
                  <a:spcPct val="0"/>
                </a:spcBef>
                <a:spcAft>
                  <a:spcPct val="0"/>
                </a:spcAft>
              </a:pPr>
              <a:r>
                <a:rPr lang="zh-CN" altLang="en-US" sz="1400" dirty="0">
                  <a:solidFill>
                    <a:schemeClr val="tx1"/>
                  </a:solidFill>
                  <a:latin typeface="微软雅黑" panose="020B0503020204020204" pitchFamily="34" charset="-122"/>
                  <a:ea typeface="微软雅黑" panose="020B0503020204020204" pitchFamily="34" charset="-122"/>
                </a:rPr>
                <a:t>临床决策支持</a:t>
              </a:r>
              <a:endParaRPr lang="en-US" altLang="zh-CN" sz="1400" dirty="0">
                <a:solidFill>
                  <a:schemeClr val="tx1"/>
                </a:solidFill>
                <a:latin typeface="微软雅黑" panose="020B0503020204020204" pitchFamily="34" charset="-122"/>
                <a:ea typeface="微软雅黑" panose="020B0503020204020204" pitchFamily="34" charset="-122"/>
              </a:endParaRPr>
            </a:p>
            <a:p>
              <a:pPr defTabSz="801688" fontAlgn="base">
                <a:spcBef>
                  <a:spcPct val="0"/>
                </a:spcBef>
                <a:spcAft>
                  <a:spcPct val="0"/>
                </a:spcAft>
              </a:pP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36" name="圆角矩形 135"/>
            <p:cNvSpPr/>
            <p:nvPr/>
          </p:nvSpPr>
          <p:spPr bwMode="auto">
            <a:xfrm>
              <a:off x="8270095" y="2179918"/>
              <a:ext cx="288000" cy="1399185"/>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defTabSz="801688" fontAlgn="base">
                <a:spcBef>
                  <a:spcPct val="0"/>
                </a:spcBef>
                <a:spcAft>
                  <a:spcPct val="0"/>
                </a:spcAft>
              </a:pPr>
              <a:r>
                <a:rPr lang="zh-CN" altLang="en-US" sz="1400" dirty="0">
                  <a:solidFill>
                    <a:schemeClr val="tx1"/>
                  </a:solidFill>
                  <a:latin typeface="微软雅黑" panose="020B0503020204020204" pitchFamily="34" charset="-122"/>
                  <a:ea typeface="微软雅黑" panose="020B0503020204020204" pitchFamily="34" charset="-122"/>
                </a:rPr>
                <a:t>运营分析决策</a:t>
              </a:r>
            </a:p>
          </p:txBody>
        </p:sp>
        <p:sp>
          <p:nvSpPr>
            <p:cNvPr id="137" name="圆角矩形 136"/>
            <p:cNvSpPr/>
            <p:nvPr/>
          </p:nvSpPr>
          <p:spPr bwMode="auto">
            <a:xfrm>
              <a:off x="7151428" y="4293152"/>
              <a:ext cx="1668396" cy="326844"/>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algn="ctr" defTabSz="801688" fontAlgn="base">
                <a:spcBef>
                  <a:spcPct val="0"/>
                </a:spcBef>
                <a:spcAft>
                  <a:spcPct val="0"/>
                </a:spcAft>
              </a:pPr>
              <a:r>
                <a:rPr lang="zh-CN" altLang="en-US" sz="1400" dirty="0">
                  <a:solidFill>
                    <a:schemeClr val="tx1"/>
                  </a:solidFill>
                  <a:latin typeface="微软雅黑" panose="020B0503020204020204" pitchFamily="34" charset="-122"/>
                  <a:ea typeface="微软雅黑" panose="020B0503020204020204" pitchFamily="34" charset="-122"/>
                </a:rPr>
                <a:t>规则引擎</a:t>
              </a:r>
              <a:r>
                <a:rPr lang="en-US" altLang="zh-CN" sz="1400" dirty="0">
                  <a:solidFill>
                    <a:schemeClr val="tx1"/>
                  </a:solidFill>
                  <a:latin typeface="微软雅黑" panose="020B0503020204020204" pitchFamily="34" charset="-122"/>
                  <a:ea typeface="微软雅黑" panose="020B0503020204020204" pitchFamily="34" charset="-122"/>
                </a:rPr>
                <a:t> RE</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38" name="圆角矩形 137"/>
            <p:cNvSpPr/>
            <p:nvPr/>
          </p:nvSpPr>
          <p:spPr bwMode="auto">
            <a:xfrm>
              <a:off x="7151428" y="3822229"/>
              <a:ext cx="1668396" cy="326844"/>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algn="ctr" defTabSz="801688" fontAlgn="base">
                <a:spcBef>
                  <a:spcPct val="0"/>
                </a:spcBef>
                <a:spcAft>
                  <a:spcPct val="0"/>
                </a:spcAft>
              </a:pPr>
              <a:r>
                <a:rPr lang="zh-CN" altLang="en-US" sz="1400" dirty="0">
                  <a:solidFill>
                    <a:schemeClr val="tx1"/>
                  </a:solidFill>
                  <a:latin typeface="微软雅黑" panose="020B0503020204020204" pitchFamily="34" charset="-122"/>
                  <a:ea typeface="微软雅黑" panose="020B0503020204020204" pitchFamily="34" charset="-122"/>
                </a:rPr>
                <a:t>数据定制</a:t>
              </a:r>
              <a:r>
                <a:rPr lang="en-US" altLang="zh-CN" sz="1400" dirty="0">
                  <a:solidFill>
                    <a:schemeClr val="tx1"/>
                  </a:solidFill>
                  <a:latin typeface="微软雅黑" panose="020B0503020204020204" pitchFamily="34" charset="-122"/>
                  <a:ea typeface="微软雅黑" panose="020B0503020204020204" pitchFamily="34" charset="-122"/>
                </a:rPr>
                <a:t> DV</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39" name="圆角矩形 138"/>
            <p:cNvSpPr/>
            <p:nvPr/>
          </p:nvSpPr>
          <p:spPr bwMode="auto">
            <a:xfrm>
              <a:off x="8667936" y="2179918"/>
              <a:ext cx="288000" cy="969071"/>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defTabSz="801688" fontAlgn="base">
                <a:spcBef>
                  <a:spcPct val="0"/>
                </a:spcBef>
                <a:spcAft>
                  <a:spcPct val="0"/>
                </a:spcAft>
              </a:pPr>
              <a:r>
                <a:rPr lang="zh-CN" altLang="en-US" sz="1400" dirty="0">
                  <a:solidFill>
                    <a:schemeClr val="tx1"/>
                  </a:solidFill>
                  <a:latin typeface="微软雅黑" panose="020B0503020204020204" pitchFamily="34" charset="-122"/>
                  <a:ea typeface="微软雅黑" panose="020B0503020204020204" pitchFamily="34" charset="-122"/>
                </a:rPr>
                <a:t>科研分析</a:t>
              </a:r>
            </a:p>
          </p:txBody>
        </p:sp>
        <p:sp>
          <p:nvSpPr>
            <p:cNvPr id="140" name="圆角矩形 139"/>
            <p:cNvSpPr/>
            <p:nvPr/>
          </p:nvSpPr>
          <p:spPr bwMode="auto">
            <a:xfrm>
              <a:off x="7151428" y="5234999"/>
              <a:ext cx="1668396" cy="326844"/>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algn="ctr" defTabSz="801688" fontAlgn="base">
                <a:spcBef>
                  <a:spcPct val="0"/>
                </a:spcBef>
                <a:spcAft>
                  <a:spcPct val="0"/>
                </a:spcAft>
              </a:pPr>
              <a:r>
                <a:rPr lang="zh-CN" altLang="en-US" sz="1400" dirty="0">
                  <a:solidFill>
                    <a:schemeClr val="tx1"/>
                  </a:solidFill>
                  <a:latin typeface="微软雅黑" panose="020B0503020204020204" pitchFamily="34" charset="-122"/>
                  <a:ea typeface="微软雅黑" panose="020B0503020204020204" pitchFamily="34" charset="-122"/>
                </a:rPr>
                <a:t>科研分析</a:t>
              </a:r>
              <a:r>
                <a:rPr lang="en-US" altLang="zh-CN" sz="1400" dirty="0">
                  <a:solidFill>
                    <a:schemeClr val="tx1"/>
                  </a:solidFill>
                  <a:latin typeface="微软雅黑" panose="020B0503020204020204" pitchFamily="34" charset="-122"/>
                  <a:ea typeface="微软雅黑" panose="020B0503020204020204" pitchFamily="34" charset="-122"/>
                </a:rPr>
                <a:t>RP</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grpSp>
        <p:nvGrpSpPr>
          <p:cNvPr id="87" name="组合 86"/>
          <p:cNvGrpSpPr/>
          <p:nvPr/>
        </p:nvGrpSpPr>
        <p:grpSpPr>
          <a:xfrm>
            <a:off x="3275385" y="1433019"/>
            <a:ext cx="1364849" cy="4804012"/>
            <a:chOff x="3602937" y="837016"/>
            <a:chExt cx="1364849" cy="5130769"/>
          </a:xfrm>
        </p:grpSpPr>
        <p:sp>
          <p:nvSpPr>
            <p:cNvPr id="105" name="圆角矩形 104"/>
            <p:cNvSpPr/>
            <p:nvPr/>
          </p:nvSpPr>
          <p:spPr>
            <a:xfrm rot="16200000">
              <a:off x="1719977" y="2719976"/>
              <a:ext cx="5130769" cy="1364849"/>
            </a:xfrm>
            <a:prstGeom prst="roundRect">
              <a:avLst/>
            </a:prstGeom>
            <a:solidFill>
              <a:srgbClr val="FFC00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t" anchorCtr="0" forceAA="0" compatLnSpc="1">
              <a:prstTxWarp prst="textNoShape">
                <a:avLst/>
              </a:prstTxWarp>
              <a:noAutofit/>
            </a:bodyPr>
            <a:lstStyle/>
            <a:p>
              <a:pPr algn="ctr"/>
              <a:r>
                <a:rPr lang="zh-CN" altLang="en-US" sz="2000" b="1" dirty="0" smtClean="0">
                  <a:solidFill>
                    <a:schemeClr val="tx1"/>
                  </a:solidFill>
                  <a:latin typeface="微软雅黑" panose="020B0503020204020204" pitchFamily="34" charset="-122"/>
                  <a:ea typeface="微软雅黑" panose="020B0503020204020204" pitchFamily="34" charset="-122"/>
                </a:rPr>
                <a:t>数据交换</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112" name="圆角矩形 111"/>
            <p:cNvSpPr/>
            <p:nvPr/>
          </p:nvSpPr>
          <p:spPr bwMode="auto">
            <a:xfrm>
              <a:off x="3689865" y="1782593"/>
              <a:ext cx="390814" cy="2633493"/>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交</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801688" rtl="0" eaLnBrk="1" fontAlgn="base" latinLnBrk="0" hangingPunct="1">
                <a:lnSpc>
                  <a:spcPct val="100000"/>
                </a:lnSpc>
                <a:spcBef>
                  <a:spcPct val="0"/>
                </a:spcBef>
                <a:spcAft>
                  <a:spcPct val="0"/>
                </a:spcAft>
                <a:buClrTx/>
                <a:buSzTx/>
                <a:buFontTx/>
                <a:buNone/>
                <a:tabLst/>
              </a:pPr>
              <a:endParaRPr lang="en-US" altLang="zh-CN" dirty="0">
                <a:solidFill>
                  <a:schemeClr val="tx1"/>
                </a:solidFill>
                <a:latin typeface="微软雅黑" panose="020B0503020204020204" pitchFamily="34" charset="-122"/>
                <a:ea typeface="微软雅黑" panose="020B0503020204020204" pitchFamily="34" charset="-122"/>
              </a:endParaRPr>
            </a:p>
            <a:p>
              <a:pPr marL="0" marR="0" indent="0" algn="l" defTabSz="801688"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互</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801688"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活</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801688"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动</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801688"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标</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801688"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准</a:t>
              </a:r>
            </a:p>
          </p:txBody>
        </p:sp>
        <p:sp>
          <p:nvSpPr>
            <p:cNvPr id="113" name="圆角矩形 112"/>
            <p:cNvSpPr/>
            <p:nvPr/>
          </p:nvSpPr>
          <p:spPr bwMode="auto">
            <a:xfrm>
              <a:off x="4143558" y="1809996"/>
              <a:ext cx="680210" cy="671249"/>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微软雅黑" panose="020B0503020204020204" pitchFamily="34" charset="-122"/>
                  <a:ea typeface="微软雅黑" panose="020B0503020204020204" pitchFamily="34" charset="-122"/>
                </a:rPr>
                <a:t>服务总线</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4" name="圆角矩形 113"/>
            <p:cNvSpPr/>
            <p:nvPr/>
          </p:nvSpPr>
          <p:spPr bwMode="auto">
            <a:xfrm>
              <a:off x="4143558" y="2757656"/>
              <a:ext cx="680210" cy="671249"/>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微软雅黑" panose="020B0503020204020204" pitchFamily="34" charset="-122"/>
                  <a:ea typeface="微软雅黑" panose="020B0503020204020204" pitchFamily="34" charset="-122"/>
                </a:rPr>
                <a:t>消息路由</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5" name="圆角矩形 114"/>
            <p:cNvSpPr/>
            <p:nvPr/>
          </p:nvSpPr>
          <p:spPr bwMode="auto">
            <a:xfrm>
              <a:off x="4143558" y="3661588"/>
              <a:ext cx="680210" cy="671249"/>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微软雅黑" panose="020B0503020204020204" pitchFamily="34" charset="-122"/>
                  <a:ea typeface="微软雅黑" panose="020B0503020204020204" pitchFamily="34" charset="-122"/>
                </a:rPr>
                <a:t>消息队列</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6" name="圆角矩形 115"/>
            <p:cNvSpPr/>
            <p:nvPr/>
          </p:nvSpPr>
          <p:spPr bwMode="auto">
            <a:xfrm>
              <a:off x="3721887" y="4722125"/>
              <a:ext cx="1190511" cy="390723"/>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微软雅黑" panose="020B0503020204020204" pitchFamily="34" charset="-122"/>
                  <a:ea typeface="微软雅黑" panose="020B0503020204020204" pitchFamily="34" charset="-122"/>
                </a:rPr>
                <a:t>消息工作流</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7" name="圆角矩形 116"/>
            <p:cNvSpPr/>
            <p:nvPr/>
          </p:nvSpPr>
          <p:spPr bwMode="auto">
            <a:xfrm>
              <a:off x="3719483" y="5175814"/>
              <a:ext cx="1190511" cy="401172"/>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ETL</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工具</a:t>
              </a:r>
            </a:p>
          </p:txBody>
        </p:sp>
      </p:grpSp>
      <p:grpSp>
        <p:nvGrpSpPr>
          <p:cNvPr id="6" name="组合 5"/>
          <p:cNvGrpSpPr/>
          <p:nvPr/>
        </p:nvGrpSpPr>
        <p:grpSpPr>
          <a:xfrm>
            <a:off x="1745877" y="1583147"/>
            <a:ext cx="1241947" cy="4394580"/>
            <a:chOff x="1733265" y="1583147"/>
            <a:chExt cx="1241947" cy="4394580"/>
          </a:xfrm>
        </p:grpSpPr>
        <p:sp>
          <p:nvSpPr>
            <p:cNvPr id="3080" name="左右箭头 3079"/>
            <p:cNvSpPr/>
            <p:nvPr/>
          </p:nvSpPr>
          <p:spPr>
            <a:xfrm>
              <a:off x="1733265" y="1583147"/>
              <a:ext cx="1241947" cy="409433"/>
            </a:xfrm>
            <a:prstGeom prst="leftRightArrow">
              <a:avLst/>
            </a:prstGeom>
            <a:solidFill>
              <a:srgbClr val="64B125">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171" name="左右箭头 170"/>
            <p:cNvSpPr/>
            <p:nvPr/>
          </p:nvSpPr>
          <p:spPr>
            <a:xfrm>
              <a:off x="1733265" y="2247338"/>
              <a:ext cx="1241947" cy="409433"/>
            </a:xfrm>
            <a:prstGeom prst="leftRightArrow">
              <a:avLst/>
            </a:prstGeom>
            <a:solidFill>
              <a:srgbClr val="64B125">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172" name="左右箭头 171"/>
            <p:cNvSpPr/>
            <p:nvPr/>
          </p:nvSpPr>
          <p:spPr>
            <a:xfrm>
              <a:off x="1733265" y="2911529"/>
              <a:ext cx="1241947" cy="409433"/>
            </a:xfrm>
            <a:prstGeom prst="leftRightArrow">
              <a:avLst/>
            </a:prstGeom>
            <a:solidFill>
              <a:srgbClr val="64B125">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173" name="左右箭头 172"/>
            <p:cNvSpPr/>
            <p:nvPr/>
          </p:nvSpPr>
          <p:spPr>
            <a:xfrm>
              <a:off x="1733265" y="3575720"/>
              <a:ext cx="1241947" cy="409433"/>
            </a:xfrm>
            <a:prstGeom prst="leftRightArrow">
              <a:avLst/>
            </a:prstGeom>
            <a:solidFill>
              <a:srgbClr val="64B125">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174" name="左右箭头 173"/>
            <p:cNvSpPr/>
            <p:nvPr/>
          </p:nvSpPr>
          <p:spPr>
            <a:xfrm>
              <a:off x="1733265" y="4239911"/>
              <a:ext cx="1241947" cy="409433"/>
            </a:xfrm>
            <a:prstGeom prst="leftRightArrow">
              <a:avLst/>
            </a:prstGeom>
            <a:solidFill>
              <a:srgbClr val="64B125">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175" name="左右箭头 174"/>
            <p:cNvSpPr/>
            <p:nvPr/>
          </p:nvSpPr>
          <p:spPr>
            <a:xfrm>
              <a:off x="1733265" y="4904102"/>
              <a:ext cx="1241947" cy="409433"/>
            </a:xfrm>
            <a:prstGeom prst="leftRightArrow">
              <a:avLst/>
            </a:prstGeom>
            <a:solidFill>
              <a:srgbClr val="64B125">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176" name="左右箭头 175"/>
            <p:cNvSpPr/>
            <p:nvPr/>
          </p:nvSpPr>
          <p:spPr>
            <a:xfrm>
              <a:off x="1733265" y="5568294"/>
              <a:ext cx="1241947" cy="409433"/>
            </a:xfrm>
            <a:prstGeom prst="leftRightArrow">
              <a:avLst/>
            </a:prstGeom>
            <a:solidFill>
              <a:srgbClr val="64B125">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
        <p:nvSpPr>
          <p:cNvPr id="160" name="上弧形箭头 159"/>
          <p:cNvSpPr/>
          <p:nvPr/>
        </p:nvSpPr>
        <p:spPr bwMode="auto">
          <a:xfrm flipH="1">
            <a:off x="2554240" y="763442"/>
            <a:ext cx="5743599" cy="642282"/>
          </a:xfrm>
          <a:prstGeom prst="curvedDownArrow">
            <a:avLst>
              <a:gd name="adj1" fmla="val 25000"/>
              <a:gd name="adj2" fmla="val 54336"/>
              <a:gd name="adj3" fmla="val 30673"/>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FrutigerNext LT Regular" pitchFamily="34" charset="0"/>
              <a:ea typeface="MS PGothic" pitchFamily="34" charset="-128"/>
            </a:endParaRPr>
          </a:p>
        </p:txBody>
      </p:sp>
      <p:sp>
        <p:nvSpPr>
          <p:cNvPr id="179" name="矩形 178"/>
          <p:cNvSpPr/>
          <p:nvPr/>
        </p:nvSpPr>
        <p:spPr>
          <a:xfrm>
            <a:off x="207863" y="245866"/>
            <a:ext cx="4288353"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通过信息平台实现飞跃</a:t>
            </a:r>
            <a:endParaRPr lang="zh-CN" altLang="en-US" sz="3200" dirty="0">
              <a:latin typeface="微软雅黑" panose="020B0503020204020204" pitchFamily="34" charset="-122"/>
              <a:ea typeface="微软雅黑" panose="020B0503020204020204" pitchFamily="34" charset="-122"/>
              <a:cs typeface="BrowalliaUPC" panose="020B0604020202020204" pitchFamily="34" charset="-34"/>
            </a:endParaRPr>
          </a:p>
        </p:txBody>
      </p:sp>
      <p:grpSp>
        <p:nvGrpSpPr>
          <p:cNvPr id="3" name="组合 2"/>
          <p:cNvGrpSpPr/>
          <p:nvPr/>
        </p:nvGrpSpPr>
        <p:grpSpPr>
          <a:xfrm>
            <a:off x="1704931" y="1419371"/>
            <a:ext cx="1470987" cy="4774057"/>
            <a:chOff x="1731107" y="1490272"/>
            <a:chExt cx="1470987" cy="4774057"/>
          </a:xfrm>
        </p:grpSpPr>
        <p:grpSp>
          <p:nvGrpSpPr>
            <p:cNvPr id="118" name="组合 117"/>
            <p:cNvGrpSpPr/>
            <p:nvPr/>
          </p:nvGrpSpPr>
          <p:grpSpPr>
            <a:xfrm>
              <a:off x="1750035" y="4121630"/>
              <a:ext cx="1416240" cy="2142699"/>
              <a:chOff x="2063939" y="3753134"/>
              <a:chExt cx="1416240" cy="2142699"/>
            </a:xfrm>
          </p:grpSpPr>
          <p:sp>
            <p:nvSpPr>
              <p:cNvPr id="142" name="圆角矩形 141"/>
              <p:cNvSpPr/>
              <p:nvPr/>
            </p:nvSpPr>
            <p:spPr bwMode="auto">
              <a:xfrm>
                <a:off x="2063939" y="3753134"/>
                <a:ext cx="1416240" cy="2142699"/>
              </a:xfrm>
              <a:prstGeom prst="roundRect">
                <a:avLst/>
              </a:prstGeom>
              <a:solidFill>
                <a:srgbClr val="7030A0"/>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FrutigerNext LT Regular" pitchFamily="34" charset="0"/>
                  <a:ea typeface="MS PGothic" pitchFamily="34" charset="-128"/>
                </a:endParaRPr>
              </a:p>
            </p:txBody>
          </p:sp>
          <p:sp>
            <p:nvSpPr>
              <p:cNvPr id="143" name="圆角矩形 142"/>
              <p:cNvSpPr/>
              <p:nvPr/>
            </p:nvSpPr>
            <p:spPr bwMode="auto">
              <a:xfrm>
                <a:off x="2190474" y="3813541"/>
                <a:ext cx="1114269" cy="318331"/>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微软雅黑" panose="020B0503020204020204" pitchFamily="34" charset="-122"/>
                    <a:ea typeface="微软雅黑" panose="020B0503020204020204" pitchFamily="34" charset="-122"/>
                  </a:rPr>
                  <a:t>护理管理</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44" name="圆角矩形 143"/>
              <p:cNvSpPr/>
              <p:nvPr/>
            </p:nvSpPr>
            <p:spPr bwMode="auto">
              <a:xfrm>
                <a:off x="2190474" y="4176262"/>
                <a:ext cx="1114269" cy="318331"/>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微软雅黑" panose="020B0503020204020204" pitchFamily="34" charset="-122"/>
                    <a:ea typeface="微软雅黑" panose="020B0503020204020204" pitchFamily="34" charset="-122"/>
                  </a:rPr>
                  <a:t>统一预约</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45" name="圆角矩形 144"/>
              <p:cNvSpPr/>
              <p:nvPr/>
            </p:nvSpPr>
            <p:spPr bwMode="auto">
              <a:xfrm>
                <a:off x="2190474" y="5264425"/>
                <a:ext cx="1114269" cy="318331"/>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微软雅黑" panose="020B0503020204020204" pitchFamily="34" charset="-122"/>
                    <a:ea typeface="微软雅黑" panose="020B0503020204020204" pitchFamily="34" charset="-122"/>
                  </a:rPr>
                  <a:t>移动医疗</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46" name="圆角矩形 145"/>
              <p:cNvSpPr/>
              <p:nvPr/>
            </p:nvSpPr>
            <p:spPr bwMode="auto">
              <a:xfrm>
                <a:off x="2190474" y="4538983"/>
                <a:ext cx="1114269" cy="318331"/>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微软雅黑" panose="020B0503020204020204" pitchFamily="34" charset="-122"/>
                    <a:ea typeface="微软雅黑" panose="020B0503020204020204" pitchFamily="34" charset="-122"/>
                  </a:rPr>
                  <a:t>随访管理</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47" name="圆角矩形 146"/>
              <p:cNvSpPr/>
              <p:nvPr/>
            </p:nvSpPr>
            <p:spPr bwMode="auto">
              <a:xfrm>
                <a:off x="2190474" y="4901704"/>
                <a:ext cx="1114269" cy="318331"/>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微软雅黑" panose="020B0503020204020204" pitchFamily="34" charset="-122"/>
                    <a:ea typeface="微软雅黑" panose="020B0503020204020204" pitchFamily="34" charset="-122"/>
                  </a:rPr>
                  <a:t>药事管理</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48" name="圆角矩形 147"/>
              <p:cNvSpPr/>
              <p:nvPr/>
            </p:nvSpPr>
            <p:spPr bwMode="auto">
              <a:xfrm>
                <a:off x="2210937" y="5627148"/>
                <a:ext cx="1091822" cy="214096"/>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dirty="0" smtClean="0">
                    <a:solidFill>
                      <a:schemeClr val="tx1"/>
                    </a:solidFill>
                    <a:latin typeface="微软雅黑" panose="020B0503020204020204" pitchFamily="34" charset="-122"/>
                    <a:ea typeface="微软雅黑" panose="020B0503020204020204" pitchFamily="34" charset="-122"/>
                  </a:rPr>
                  <a:t>……</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1731107" y="1490272"/>
              <a:ext cx="1470987" cy="2512670"/>
              <a:chOff x="-1899412" y="1636410"/>
              <a:chExt cx="1470987" cy="2512670"/>
            </a:xfrm>
          </p:grpSpPr>
          <p:sp>
            <p:nvSpPr>
              <p:cNvPr id="161" name="圆角矩形 160"/>
              <p:cNvSpPr/>
              <p:nvPr/>
            </p:nvSpPr>
            <p:spPr bwMode="auto">
              <a:xfrm>
                <a:off x="-1899412" y="1636410"/>
                <a:ext cx="1470987" cy="2512670"/>
              </a:xfrm>
              <a:prstGeom prst="roundRect">
                <a:avLst/>
              </a:prstGeom>
              <a:solidFill>
                <a:srgbClr val="00B0F0"/>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FrutigerNext LT Regular" pitchFamily="34" charset="0"/>
                  <a:ea typeface="MS PGothic" pitchFamily="34" charset="-128"/>
                </a:endParaRPr>
              </a:p>
            </p:txBody>
          </p:sp>
          <p:grpSp>
            <p:nvGrpSpPr>
              <p:cNvPr id="90" name="组合 89"/>
              <p:cNvGrpSpPr/>
              <p:nvPr/>
            </p:nvGrpSpPr>
            <p:grpSpPr>
              <a:xfrm>
                <a:off x="-1713403" y="1715755"/>
                <a:ext cx="1114269" cy="2391548"/>
                <a:chOff x="2177575" y="1192684"/>
                <a:chExt cx="1114269" cy="2391548"/>
              </a:xfrm>
            </p:grpSpPr>
            <p:sp>
              <p:nvSpPr>
                <p:cNvPr id="150" name="圆角矩形 149"/>
                <p:cNvSpPr/>
                <p:nvPr/>
              </p:nvSpPr>
              <p:spPr bwMode="auto">
                <a:xfrm>
                  <a:off x="2177575" y="1192684"/>
                  <a:ext cx="1114269" cy="326844"/>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微软雅黑" panose="020B0503020204020204" pitchFamily="34" charset="-122"/>
                      <a:ea typeface="微软雅黑" panose="020B0503020204020204" pitchFamily="34" charset="-122"/>
                    </a:rPr>
                    <a:t>患者管理</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1" name="圆角矩形 150"/>
                <p:cNvSpPr/>
                <p:nvPr/>
              </p:nvSpPr>
              <p:spPr bwMode="auto">
                <a:xfrm>
                  <a:off x="2177575" y="1605625"/>
                  <a:ext cx="1114269" cy="326844"/>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微软雅黑" panose="020B0503020204020204" pitchFamily="34" charset="-122"/>
                      <a:ea typeface="微软雅黑" panose="020B0503020204020204" pitchFamily="34" charset="-122"/>
                    </a:rPr>
                    <a:t>诊断管理</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2" name="圆角矩形 151"/>
                <p:cNvSpPr/>
                <p:nvPr/>
              </p:nvSpPr>
              <p:spPr bwMode="auto">
                <a:xfrm>
                  <a:off x="2177575" y="2018566"/>
                  <a:ext cx="1114269" cy="326844"/>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微软雅黑" panose="020B0503020204020204" pitchFamily="34" charset="-122"/>
                      <a:ea typeface="微软雅黑" panose="020B0503020204020204" pitchFamily="34" charset="-122"/>
                    </a:rPr>
                    <a:t>医嘱管理</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3" name="圆角矩形 152"/>
                <p:cNvSpPr/>
                <p:nvPr/>
              </p:nvSpPr>
              <p:spPr bwMode="auto">
                <a:xfrm>
                  <a:off x="2177575" y="2844448"/>
                  <a:ext cx="1114269" cy="326844"/>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微软雅黑" panose="020B0503020204020204" pitchFamily="34" charset="-122"/>
                      <a:ea typeface="微软雅黑" panose="020B0503020204020204" pitchFamily="34" charset="-122"/>
                    </a:rPr>
                    <a:t>医疗执行</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4" name="圆角矩形 153"/>
                <p:cNvSpPr/>
                <p:nvPr/>
              </p:nvSpPr>
              <p:spPr bwMode="auto">
                <a:xfrm>
                  <a:off x="2177575" y="3257388"/>
                  <a:ext cx="1114269" cy="326844"/>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dirty="0">
                      <a:solidFill>
                        <a:schemeClr val="tx1"/>
                      </a:solidFill>
                      <a:latin typeface="微软雅黑" panose="020B0503020204020204" pitchFamily="34" charset="-122"/>
                      <a:ea typeface="微软雅黑" panose="020B0503020204020204" pitchFamily="34" charset="-122"/>
                    </a:rPr>
                    <a:t>费用</a:t>
                  </a:r>
                  <a:r>
                    <a:rPr lang="zh-CN" altLang="en-US" dirty="0" smtClean="0">
                      <a:solidFill>
                        <a:schemeClr val="tx1"/>
                      </a:solidFill>
                      <a:latin typeface="微软雅黑" panose="020B0503020204020204" pitchFamily="34" charset="-122"/>
                      <a:ea typeface="微软雅黑" panose="020B0503020204020204" pitchFamily="34" charset="-122"/>
                    </a:rPr>
                    <a:t>管理</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5" name="圆角矩形 154"/>
                <p:cNvSpPr/>
                <p:nvPr/>
              </p:nvSpPr>
              <p:spPr bwMode="auto">
                <a:xfrm>
                  <a:off x="2177575" y="2431507"/>
                  <a:ext cx="1114269" cy="326844"/>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微软雅黑" panose="020B0503020204020204" pitchFamily="34" charset="-122"/>
                      <a:ea typeface="微软雅黑" panose="020B0503020204020204" pitchFamily="34" charset="-122"/>
                    </a:rPr>
                    <a:t>临床文书</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grpSp>
        </p:grpSp>
      </p:grpSp>
      <p:sp>
        <p:nvSpPr>
          <p:cNvPr id="180" name="灯片编号占位符 4"/>
          <p:cNvSpPr txBox="1">
            <a:spLocks/>
          </p:cNvSpPr>
          <p:nvPr/>
        </p:nvSpPr>
        <p:spPr bwMode="auto">
          <a:xfrm>
            <a:off x="7920038" y="6381750"/>
            <a:ext cx="111601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200" kern="1200">
                <a:solidFill>
                  <a:schemeClr val="tx1"/>
                </a:solidFill>
                <a:latin typeface="+mn-lt"/>
                <a:ea typeface="宋体" charset="-122"/>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defTabSz="914400"/>
            <a:r>
              <a:rPr lang="en-US" altLang="zh-CN" smtClean="0">
                <a:solidFill>
                  <a:srgbClr val="EA5703"/>
                </a:solidFill>
                <a:latin typeface="Arial"/>
              </a:rPr>
              <a:t>Page</a:t>
            </a:r>
            <a:fld id="{ECAAA401-D33D-47EC-8419-84C4C91FB2C5}" type="slidenum">
              <a:rPr lang="en-US" altLang="zh-CN" smtClean="0">
                <a:solidFill>
                  <a:srgbClr val="EA5703"/>
                </a:solidFill>
                <a:latin typeface="Arial"/>
              </a:rPr>
              <a:pPr defTabSz="914400"/>
              <a:t>8</a:t>
            </a:fld>
            <a:endParaRPr lang="en-US" altLang="zh-CN">
              <a:solidFill>
                <a:srgbClr val="EA5703"/>
              </a:solidFill>
              <a:latin typeface="Arial"/>
            </a:endParaRPr>
          </a:p>
        </p:txBody>
      </p:sp>
    </p:spTree>
    <p:extLst>
      <p:ext uri="{BB962C8B-B14F-4D97-AF65-F5344CB8AC3E}">
        <p14:creationId xmlns:p14="http://schemas.microsoft.com/office/powerpoint/2010/main" val="16819431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fade">
                                      <p:cBhvr>
                                        <p:cTn id="10" dur="500"/>
                                        <p:tgtEl>
                                          <p:spTgt spid="8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6"/>
                                        </p:tgtEl>
                                        <p:attrNameLst>
                                          <p:attrName>style.visibility</p:attrName>
                                        </p:attrNameLst>
                                      </p:cBhvr>
                                      <p:to>
                                        <p:strVal val="visible"/>
                                      </p:to>
                                    </p:set>
                                    <p:animEffect transition="in" filter="fade">
                                      <p:cBhvr>
                                        <p:cTn id="15" dur="500"/>
                                        <p:tgtEl>
                                          <p:spTgt spid="15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7"/>
                                        </p:tgtEl>
                                        <p:attrNameLst>
                                          <p:attrName>style.visibility</p:attrName>
                                        </p:attrNameLst>
                                      </p:cBhvr>
                                      <p:to>
                                        <p:strVal val="visible"/>
                                      </p:to>
                                    </p:set>
                                    <p:animEffect transition="in" filter="fade">
                                      <p:cBhvr>
                                        <p:cTn id="20" dur="500"/>
                                        <p:tgtEl>
                                          <p:spTgt spid="15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组合 122"/>
          <p:cNvGrpSpPr>
            <a:grpSpLocks/>
          </p:cNvGrpSpPr>
          <p:nvPr/>
        </p:nvGrpSpPr>
        <p:grpSpPr bwMode="auto">
          <a:xfrm>
            <a:off x="932657" y="1111560"/>
            <a:ext cx="7278687" cy="5029200"/>
            <a:chOff x="685800" y="990600"/>
            <a:chExt cx="7279409" cy="5029200"/>
          </a:xfrm>
        </p:grpSpPr>
        <p:sp>
          <p:nvSpPr>
            <p:cNvPr id="96" name="圆角矩形 95"/>
            <p:cNvSpPr/>
            <p:nvPr/>
          </p:nvSpPr>
          <p:spPr>
            <a:xfrm>
              <a:off x="2667000" y="990600"/>
              <a:ext cx="914400" cy="4251634"/>
            </a:xfrm>
            <a:prstGeom prst="roundRect">
              <a:avLst>
                <a:gd name="adj" fmla="val 0"/>
              </a:avLst>
            </a:prstGeom>
            <a:gradFill flip="none" rotWithShape="1">
              <a:gsLst>
                <a:gs pos="0">
                  <a:srgbClr val="FFEFD1"/>
                </a:gs>
                <a:gs pos="64999">
                  <a:srgbClr val="F0EBD5"/>
                </a:gs>
                <a:gs pos="100000">
                  <a:srgbClr val="D1C39F"/>
                </a:gs>
              </a:gsLst>
              <a:lin ang="5400000" scaled="0"/>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2400" dirty="0">
                  <a:latin typeface="微软雅黑" pitchFamily="34" charset="-122"/>
                  <a:ea typeface="微软雅黑" pitchFamily="34" charset="-122"/>
                </a:rPr>
                <a:t>医</a:t>
              </a:r>
              <a:endParaRPr lang="en-US" altLang="zh-CN" sz="2400" dirty="0">
                <a:latin typeface="微软雅黑" pitchFamily="34" charset="-122"/>
                <a:ea typeface="微软雅黑" pitchFamily="34" charset="-122"/>
              </a:endParaRPr>
            </a:p>
            <a:p>
              <a:pPr algn="ctr">
                <a:defRPr/>
              </a:pPr>
              <a:r>
                <a:rPr lang="zh-CN" altLang="en-US" sz="2400" dirty="0">
                  <a:latin typeface="微软雅黑" pitchFamily="34" charset="-122"/>
                  <a:ea typeface="微软雅黑" pitchFamily="34" charset="-122"/>
                </a:rPr>
                <a:t>疗</a:t>
              </a:r>
              <a:endParaRPr lang="en-US" altLang="zh-CN" sz="2400" dirty="0">
                <a:latin typeface="微软雅黑" pitchFamily="34" charset="-122"/>
                <a:ea typeface="微软雅黑" pitchFamily="34" charset="-122"/>
              </a:endParaRPr>
            </a:p>
            <a:p>
              <a:pPr algn="ctr">
                <a:defRPr/>
              </a:pPr>
              <a:r>
                <a:rPr lang="zh-CN" altLang="en-US" sz="2400" dirty="0">
                  <a:latin typeface="微软雅黑" pitchFamily="34" charset="-122"/>
                  <a:ea typeface="微软雅黑" pitchFamily="34" charset="-122"/>
                </a:rPr>
                <a:t>信</a:t>
              </a:r>
              <a:endParaRPr lang="en-US" altLang="zh-CN" sz="2400" dirty="0">
                <a:latin typeface="微软雅黑" pitchFamily="34" charset="-122"/>
                <a:ea typeface="微软雅黑" pitchFamily="34" charset="-122"/>
              </a:endParaRPr>
            </a:p>
            <a:p>
              <a:pPr algn="ctr">
                <a:defRPr/>
              </a:pPr>
              <a:r>
                <a:rPr lang="zh-CN" altLang="en-US" sz="2400" dirty="0">
                  <a:latin typeface="微软雅黑" pitchFamily="34" charset="-122"/>
                  <a:ea typeface="微软雅黑" pitchFamily="34" charset="-122"/>
                </a:rPr>
                <a:t>息</a:t>
              </a:r>
              <a:endParaRPr lang="en-US" altLang="zh-CN" sz="2400" dirty="0">
                <a:latin typeface="微软雅黑" pitchFamily="34" charset="-122"/>
                <a:ea typeface="微软雅黑" pitchFamily="34" charset="-122"/>
              </a:endParaRPr>
            </a:p>
            <a:p>
              <a:pPr algn="ctr">
                <a:defRPr/>
              </a:pPr>
              <a:r>
                <a:rPr lang="zh-CN" altLang="en-US" sz="2400" dirty="0">
                  <a:latin typeface="微软雅黑" pitchFamily="34" charset="-122"/>
                  <a:ea typeface="微软雅黑" pitchFamily="34" charset="-122"/>
                </a:rPr>
                <a:t>交</a:t>
              </a:r>
              <a:endParaRPr lang="en-US" altLang="zh-CN" sz="2400" dirty="0">
                <a:latin typeface="微软雅黑" pitchFamily="34" charset="-122"/>
                <a:ea typeface="微软雅黑" pitchFamily="34" charset="-122"/>
              </a:endParaRPr>
            </a:p>
            <a:p>
              <a:pPr algn="ctr">
                <a:defRPr/>
              </a:pPr>
              <a:r>
                <a:rPr lang="zh-CN" altLang="en-US" sz="2400" dirty="0">
                  <a:latin typeface="微软雅黑" pitchFamily="34" charset="-122"/>
                  <a:ea typeface="微软雅黑" pitchFamily="34" charset="-122"/>
                </a:rPr>
                <a:t>换</a:t>
              </a:r>
              <a:endParaRPr lang="en-US" altLang="zh-CN" sz="2400" dirty="0">
                <a:latin typeface="微软雅黑" pitchFamily="34" charset="-122"/>
                <a:ea typeface="微软雅黑" pitchFamily="34" charset="-122"/>
              </a:endParaRPr>
            </a:p>
            <a:p>
              <a:pPr algn="ctr">
                <a:defRPr/>
              </a:pPr>
              <a:r>
                <a:rPr lang="zh-CN" altLang="en-US" sz="2400" dirty="0">
                  <a:latin typeface="微软雅黑" pitchFamily="34" charset="-122"/>
                  <a:ea typeface="微软雅黑" pitchFamily="34" charset="-122"/>
                </a:rPr>
                <a:t>层</a:t>
              </a:r>
            </a:p>
          </p:txBody>
        </p:sp>
        <p:sp>
          <p:nvSpPr>
            <p:cNvPr id="97" name="圆角矩形 96"/>
            <p:cNvSpPr/>
            <p:nvPr/>
          </p:nvSpPr>
          <p:spPr>
            <a:xfrm>
              <a:off x="685800" y="990600"/>
              <a:ext cx="1232022" cy="517525"/>
            </a:xfrm>
            <a:prstGeom prst="roundRect">
              <a:avLst/>
            </a:prstGeom>
            <a:gradFill flip="none" rotWithShape="1">
              <a:gsLst>
                <a:gs pos="0">
                  <a:srgbClr val="75ABC5"/>
                </a:gs>
                <a:gs pos="50000">
                  <a:srgbClr val="DDF4FF"/>
                </a:gs>
                <a:gs pos="100000">
                  <a:srgbClr val="75ABC5"/>
                </a:gs>
              </a:gsLst>
              <a:lin ang="2700000" scaled="1"/>
              <a:tileRect/>
            </a:gra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400" dirty="0">
                  <a:latin typeface="微软雅黑" pitchFamily="34" charset="-122"/>
                  <a:ea typeface="微软雅黑" pitchFamily="34" charset="-122"/>
                </a:rPr>
                <a:t>基础</a:t>
              </a:r>
              <a:r>
                <a:rPr lang="en-US" altLang="zh-CN" sz="1400" dirty="0">
                  <a:latin typeface="微软雅黑" pitchFamily="34" charset="-122"/>
                  <a:ea typeface="微软雅黑" pitchFamily="34" charset="-122"/>
                </a:rPr>
                <a:t>HIS</a:t>
              </a:r>
              <a:endParaRPr lang="zh-CN" altLang="en-US" sz="1400" dirty="0">
                <a:latin typeface="微软雅黑" pitchFamily="34" charset="-122"/>
                <a:ea typeface="微软雅黑" pitchFamily="34" charset="-122"/>
              </a:endParaRPr>
            </a:p>
          </p:txBody>
        </p:sp>
        <p:sp>
          <p:nvSpPr>
            <p:cNvPr id="98" name="左右箭头 97"/>
            <p:cNvSpPr/>
            <p:nvPr/>
          </p:nvSpPr>
          <p:spPr>
            <a:xfrm>
              <a:off x="1981200" y="1127434"/>
              <a:ext cx="609600" cy="320365"/>
            </a:xfrm>
            <a:prstGeom prst="leftRightArrow">
              <a:avLst/>
            </a:prstGeom>
            <a:gradFill>
              <a:gsLst>
                <a:gs pos="0">
                  <a:srgbClr val="FFEFD1"/>
                </a:gs>
                <a:gs pos="64999">
                  <a:srgbClr val="F0EBD5"/>
                </a:gs>
                <a:gs pos="100000">
                  <a:srgbClr val="D1C39F"/>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99" name="圆角矩形 98"/>
            <p:cNvSpPr/>
            <p:nvPr/>
          </p:nvSpPr>
          <p:spPr>
            <a:xfrm>
              <a:off x="685800" y="1524000"/>
              <a:ext cx="1232022" cy="517525"/>
            </a:xfrm>
            <a:prstGeom prst="roundRect">
              <a:avLst/>
            </a:prstGeom>
            <a:gradFill flip="none" rotWithShape="1">
              <a:gsLst>
                <a:gs pos="0">
                  <a:srgbClr val="75ABC5"/>
                </a:gs>
                <a:gs pos="50000">
                  <a:srgbClr val="DDF4FF"/>
                </a:gs>
                <a:gs pos="100000">
                  <a:srgbClr val="75ABC5"/>
                </a:gs>
              </a:gsLst>
              <a:lin ang="2700000" scaled="1"/>
              <a:tileRect/>
            </a:gra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400" dirty="0">
                  <a:latin typeface="微软雅黑" pitchFamily="34" charset="-122"/>
                  <a:ea typeface="微软雅黑" pitchFamily="34" charset="-122"/>
                </a:rPr>
                <a:t>医护站</a:t>
              </a:r>
            </a:p>
          </p:txBody>
        </p:sp>
        <p:sp>
          <p:nvSpPr>
            <p:cNvPr id="100" name="圆角矩形 99"/>
            <p:cNvSpPr/>
            <p:nvPr/>
          </p:nvSpPr>
          <p:spPr>
            <a:xfrm>
              <a:off x="685800" y="2057400"/>
              <a:ext cx="1232022" cy="517525"/>
            </a:xfrm>
            <a:prstGeom prst="roundRect">
              <a:avLst/>
            </a:prstGeom>
            <a:gradFill flip="none" rotWithShape="1">
              <a:gsLst>
                <a:gs pos="0">
                  <a:srgbClr val="75ABC5"/>
                </a:gs>
                <a:gs pos="50000">
                  <a:srgbClr val="DDF4FF"/>
                </a:gs>
                <a:gs pos="100000">
                  <a:srgbClr val="75ABC5"/>
                </a:gs>
              </a:gsLst>
              <a:lin ang="2700000" scaled="1"/>
              <a:tileRect/>
            </a:gra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400" dirty="0">
                  <a:latin typeface="微软雅黑" pitchFamily="34" charset="-122"/>
                  <a:ea typeface="微软雅黑" pitchFamily="34" charset="-122"/>
                </a:rPr>
                <a:t>运营</a:t>
              </a:r>
              <a:endParaRPr lang="en-US" altLang="zh-CN" sz="1400" dirty="0">
                <a:latin typeface="微软雅黑" pitchFamily="34" charset="-122"/>
                <a:ea typeface="微软雅黑" pitchFamily="34" charset="-122"/>
              </a:endParaRPr>
            </a:p>
            <a:p>
              <a:pPr algn="ctr">
                <a:defRPr/>
              </a:pPr>
              <a:r>
                <a:rPr lang="zh-CN" altLang="en-US" sz="1400" dirty="0">
                  <a:latin typeface="微软雅黑" pitchFamily="34" charset="-122"/>
                  <a:ea typeface="微软雅黑" pitchFamily="34" charset="-122"/>
                </a:rPr>
                <a:t>管理</a:t>
              </a:r>
              <a:endParaRPr lang="en-US" altLang="zh-CN" sz="1400" dirty="0">
                <a:latin typeface="微软雅黑" pitchFamily="34" charset="-122"/>
                <a:ea typeface="微软雅黑" pitchFamily="34" charset="-122"/>
              </a:endParaRPr>
            </a:p>
          </p:txBody>
        </p:sp>
        <p:sp>
          <p:nvSpPr>
            <p:cNvPr id="101" name="圆角矩形 100"/>
            <p:cNvSpPr/>
            <p:nvPr/>
          </p:nvSpPr>
          <p:spPr>
            <a:xfrm>
              <a:off x="685800" y="2590800"/>
              <a:ext cx="1232022" cy="517525"/>
            </a:xfrm>
            <a:prstGeom prst="roundRect">
              <a:avLst/>
            </a:prstGeom>
            <a:gradFill flip="none" rotWithShape="1">
              <a:gsLst>
                <a:gs pos="0">
                  <a:srgbClr val="75ABC5"/>
                </a:gs>
                <a:gs pos="50000">
                  <a:srgbClr val="DDF4FF"/>
                </a:gs>
                <a:gs pos="100000">
                  <a:srgbClr val="75ABC5"/>
                </a:gs>
              </a:gsLst>
              <a:lin ang="2700000" scaled="1"/>
              <a:tileRect/>
            </a:gra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400" dirty="0">
                  <a:latin typeface="微软雅黑" pitchFamily="34" charset="-122"/>
                  <a:ea typeface="微软雅黑" pitchFamily="34" charset="-122"/>
                </a:rPr>
                <a:t>检验</a:t>
              </a:r>
              <a:endParaRPr lang="en-US" altLang="zh-CN" sz="1400" dirty="0">
                <a:latin typeface="微软雅黑" pitchFamily="34" charset="-122"/>
                <a:ea typeface="微软雅黑" pitchFamily="34" charset="-122"/>
              </a:endParaRPr>
            </a:p>
            <a:p>
              <a:pPr algn="ctr">
                <a:defRPr/>
              </a:pPr>
              <a:r>
                <a:rPr lang="zh-CN" altLang="en-US" sz="1400" dirty="0">
                  <a:latin typeface="微软雅黑" pitchFamily="34" charset="-122"/>
                  <a:ea typeface="微软雅黑" pitchFamily="34" charset="-122"/>
                </a:rPr>
                <a:t>系统</a:t>
              </a:r>
            </a:p>
          </p:txBody>
        </p:sp>
        <p:sp>
          <p:nvSpPr>
            <p:cNvPr id="102" name="圆角矩形 101"/>
            <p:cNvSpPr/>
            <p:nvPr/>
          </p:nvSpPr>
          <p:spPr>
            <a:xfrm>
              <a:off x="685800" y="3124200"/>
              <a:ext cx="1232022" cy="517525"/>
            </a:xfrm>
            <a:prstGeom prst="roundRect">
              <a:avLst/>
            </a:prstGeom>
            <a:gradFill flip="none" rotWithShape="1">
              <a:gsLst>
                <a:gs pos="0">
                  <a:srgbClr val="75ABC5"/>
                </a:gs>
                <a:gs pos="50000">
                  <a:srgbClr val="DDF4FF"/>
                </a:gs>
                <a:gs pos="100000">
                  <a:srgbClr val="75ABC5"/>
                </a:gs>
              </a:gsLst>
              <a:lin ang="2700000" scaled="1"/>
              <a:tileRect/>
            </a:gra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400" dirty="0">
                  <a:latin typeface="微软雅黑" pitchFamily="34" charset="-122"/>
                  <a:ea typeface="微软雅黑" pitchFamily="34" charset="-122"/>
                </a:rPr>
                <a:t>影像</a:t>
              </a:r>
              <a:endParaRPr lang="en-US" altLang="zh-CN" sz="1400" dirty="0">
                <a:latin typeface="微软雅黑" pitchFamily="34" charset="-122"/>
                <a:ea typeface="微软雅黑" pitchFamily="34" charset="-122"/>
              </a:endParaRPr>
            </a:p>
            <a:p>
              <a:pPr algn="ctr">
                <a:defRPr/>
              </a:pPr>
              <a:r>
                <a:rPr lang="zh-CN" altLang="en-US" sz="1400" dirty="0">
                  <a:latin typeface="微软雅黑" pitchFamily="34" charset="-122"/>
                  <a:ea typeface="微软雅黑" pitchFamily="34" charset="-122"/>
                </a:rPr>
                <a:t>管理</a:t>
              </a:r>
              <a:endParaRPr lang="en-US" altLang="zh-CN" sz="1400" dirty="0">
                <a:latin typeface="微软雅黑" pitchFamily="34" charset="-122"/>
                <a:ea typeface="微软雅黑" pitchFamily="34" charset="-122"/>
              </a:endParaRPr>
            </a:p>
          </p:txBody>
        </p:sp>
        <p:sp>
          <p:nvSpPr>
            <p:cNvPr id="103" name="圆角矩形 102"/>
            <p:cNvSpPr/>
            <p:nvPr/>
          </p:nvSpPr>
          <p:spPr>
            <a:xfrm>
              <a:off x="685800" y="3657600"/>
              <a:ext cx="1232022" cy="517525"/>
            </a:xfrm>
            <a:prstGeom prst="roundRect">
              <a:avLst/>
            </a:prstGeom>
            <a:gradFill flip="none" rotWithShape="1">
              <a:gsLst>
                <a:gs pos="0">
                  <a:srgbClr val="75ABC5"/>
                </a:gs>
                <a:gs pos="50000">
                  <a:srgbClr val="DDF4FF"/>
                </a:gs>
                <a:gs pos="100000">
                  <a:srgbClr val="75ABC5"/>
                </a:gs>
              </a:gsLst>
              <a:lin ang="2700000" scaled="1"/>
              <a:tileRect/>
            </a:gra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400" dirty="0">
                  <a:latin typeface="微软雅黑" pitchFamily="34" charset="-122"/>
                  <a:ea typeface="微软雅黑" pitchFamily="34" charset="-122"/>
                </a:rPr>
                <a:t>手术</a:t>
              </a:r>
              <a:endParaRPr lang="en-US" altLang="zh-CN" sz="1400" dirty="0">
                <a:latin typeface="微软雅黑" pitchFamily="34" charset="-122"/>
                <a:ea typeface="微软雅黑" pitchFamily="34" charset="-122"/>
              </a:endParaRPr>
            </a:p>
            <a:p>
              <a:pPr algn="ctr">
                <a:defRPr/>
              </a:pPr>
              <a:r>
                <a:rPr lang="zh-CN" altLang="en-US" sz="1400" dirty="0">
                  <a:latin typeface="微软雅黑" pitchFamily="34" charset="-122"/>
                  <a:ea typeface="微软雅黑" pitchFamily="34" charset="-122"/>
                </a:rPr>
                <a:t>麻醉</a:t>
              </a:r>
              <a:endParaRPr lang="en-US" altLang="zh-CN" sz="1400" dirty="0">
                <a:latin typeface="微软雅黑" pitchFamily="34" charset="-122"/>
                <a:ea typeface="微软雅黑" pitchFamily="34" charset="-122"/>
              </a:endParaRPr>
            </a:p>
          </p:txBody>
        </p:sp>
        <p:sp>
          <p:nvSpPr>
            <p:cNvPr id="104" name="圆角矩形 103"/>
            <p:cNvSpPr/>
            <p:nvPr/>
          </p:nvSpPr>
          <p:spPr>
            <a:xfrm>
              <a:off x="685800" y="4191000"/>
              <a:ext cx="1232022" cy="517525"/>
            </a:xfrm>
            <a:prstGeom prst="roundRect">
              <a:avLst/>
            </a:prstGeom>
            <a:gradFill flip="none" rotWithShape="1">
              <a:gsLst>
                <a:gs pos="0">
                  <a:srgbClr val="75ABC5"/>
                </a:gs>
                <a:gs pos="50000">
                  <a:srgbClr val="DDF4FF"/>
                </a:gs>
                <a:gs pos="100000">
                  <a:srgbClr val="75ABC5"/>
                </a:gs>
              </a:gsLst>
              <a:lin ang="2700000" scaled="1"/>
              <a:tileRect/>
            </a:gra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400" dirty="0">
                  <a:latin typeface="微软雅黑" pitchFamily="34" charset="-122"/>
                  <a:ea typeface="微软雅黑" pitchFamily="34" charset="-122"/>
                </a:rPr>
                <a:t>无线</a:t>
              </a:r>
              <a:endParaRPr lang="en-US" altLang="zh-CN" sz="1400" dirty="0">
                <a:latin typeface="微软雅黑" pitchFamily="34" charset="-122"/>
                <a:ea typeface="微软雅黑" pitchFamily="34" charset="-122"/>
              </a:endParaRPr>
            </a:p>
            <a:p>
              <a:pPr algn="ctr">
                <a:defRPr/>
              </a:pPr>
              <a:r>
                <a:rPr lang="zh-CN" altLang="en-US" sz="1400" dirty="0">
                  <a:latin typeface="微软雅黑" pitchFamily="34" charset="-122"/>
                  <a:ea typeface="微软雅黑" pitchFamily="34" charset="-122"/>
                </a:rPr>
                <a:t>移动</a:t>
              </a:r>
              <a:endParaRPr lang="en-US" altLang="zh-CN" sz="1400" dirty="0">
                <a:latin typeface="微软雅黑" pitchFamily="34" charset="-122"/>
                <a:ea typeface="微软雅黑" pitchFamily="34" charset="-122"/>
              </a:endParaRPr>
            </a:p>
          </p:txBody>
        </p:sp>
        <p:sp>
          <p:nvSpPr>
            <p:cNvPr id="105" name="圆角矩形 104"/>
            <p:cNvSpPr/>
            <p:nvPr/>
          </p:nvSpPr>
          <p:spPr>
            <a:xfrm>
              <a:off x="685800" y="4724400"/>
              <a:ext cx="1232022" cy="517525"/>
            </a:xfrm>
            <a:prstGeom prst="roundRect">
              <a:avLst/>
            </a:prstGeom>
            <a:gradFill flip="none" rotWithShape="1">
              <a:gsLst>
                <a:gs pos="0">
                  <a:srgbClr val="75ABC5"/>
                </a:gs>
                <a:gs pos="50000">
                  <a:srgbClr val="DDF4FF"/>
                </a:gs>
                <a:gs pos="100000">
                  <a:srgbClr val="75ABC5"/>
                </a:gs>
              </a:gsLst>
              <a:lin ang="2700000" scaled="1"/>
              <a:tileRect/>
            </a:gra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400" dirty="0">
                  <a:latin typeface="微软雅黑" pitchFamily="34" charset="-122"/>
                  <a:ea typeface="微软雅黑" pitchFamily="34" charset="-122"/>
                </a:rPr>
                <a:t>……</a:t>
              </a:r>
            </a:p>
          </p:txBody>
        </p:sp>
        <p:sp>
          <p:nvSpPr>
            <p:cNvPr id="106" name="圆角矩形 105"/>
            <p:cNvSpPr/>
            <p:nvPr/>
          </p:nvSpPr>
          <p:spPr>
            <a:xfrm>
              <a:off x="4191000" y="990600"/>
              <a:ext cx="875396" cy="4251634"/>
            </a:xfrm>
            <a:prstGeom prst="roundRect">
              <a:avLst>
                <a:gd name="adj" fmla="val 0"/>
              </a:avLst>
            </a:prstGeom>
            <a:gradFill flip="none" rotWithShape="1">
              <a:gsLst>
                <a:gs pos="0">
                  <a:srgbClr val="FFEFD1"/>
                </a:gs>
                <a:gs pos="64999">
                  <a:srgbClr val="F0EBD5"/>
                </a:gs>
                <a:gs pos="100000">
                  <a:srgbClr val="D1C39F"/>
                </a:gs>
              </a:gsLst>
              <a:lin ang="5400000" scaled="0"/>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2400" dirty="0">
                  <a:latin typeface="微软雅黑" pitchFamily="34" charset="-122"/>
                  <a:ea typeface="微软雅黑" pitchFamily="34" charset="-122"/>
                </a:rPr>
                <a:t>医</a:t>
              </a:r>
              <a:endParaRPr lang="en-US" altLang="zh-CN" sz="2400" dirty="0">
                <a:latin typeface="微软雅黑" pitchFamily="34" charset="-122"/>
                <a:ea typeface="微软雅黑" pitchFamily="34" charset="-122"/>
              </a:endParaRPr>
            </a:p>
            <a:p>
              <a:pPr algn="ctr">
                <a:defRPr/>
              </a:pPr>
              <a:r>
                <a:rPr lang="zh-CN" altLang="en-US" sz="2400" dirty="0">
                  <a:latin typeface="微软雅黑" pitchFamily="34" charset="-122"/>
                  <a:ea typeface="微软雅黑" pitchFamily="34" charset="-122"/>
                </a:rPr>
                <a:t>院</a:t>
              </a:r>
              <a:endParaRPr lang="en-US" altLang="zh-CN" sz="2400" dirty="0">
                <a:latin typeface="微软雅黑" pitchFamily="34" charset="-122"/>
                <a:ea typeface="微软雅黑" pitchFamily="34" charset="-122"/>
              </a:endParaRPr>
            </a:p>
            <a:p>
              <a:pPr algn="ctr">
                <a:defRPr/>
              </a:pPr>
              <a:r>
                <a:rPr lang="zh-CN" altLang="en-US" sz="2400" dirty="0">
                  <a:latin typeface="微软雅黑" pitchFamily="34" charset="-122"/>
                  <a:ea typeface="微软雅黑" pitchFamily="34" charset="-122"/>
                </a:rPr>
                <a:t>数</a:t>
              </a:r>
              <a:endParaRPr lang="en-US" altLang="zh-CN" sz="2400" dirty="0">
                <a:latin typeface="微软雅黑" pitchFamily="34" charset="-122"/>
                <a:ea typeface="微软雅黑" pitchFamily="34" charset="-122"/>
              </a:endParaRPr>
            </a:p>
            <a:p>
              <a:pPr algn="ctr">
                <a:defRPr/>
              </a:pPr>
              <a:r>
                <a:rPr lang="zh-CN" altLang="en-US" sz="2400" dirty="0">
                  <a:latin typeface="微软雅黑" pitchFamily="34" charset="-122"/>
                  <a:ea typeface="微软雅黑" pitchFamily="34" charset="-122"/>
                </a:rPr>
                <a:t>据</a:t>
              </a:r>
              <a:endParaRPr lang="en-US" altLang="zh-CN" sz="2400" dirty="0">
                <a:latin typeface="微软雅黑" pitchFamily="34" charset="-122"/>
                <a:ea typeface="微软雅黑" pitchFamily="34" charset="-122"/>
              </a:endParaRPr>
            </a:p>
            <a:p>
              <a:pPr algn="ctr">
                <a:defRPr/>
              </a:pPr>
              <a:r>
                <a:rPr lang="zh-CN" altLang="en-US" sz="2400" dirty="0">
                  <a:latin typeface="微软雅黑" pitchFamily="34" charset="-122"/>
                  <a:ea typeface="微软雅黑" pitchFamily="34" charset="-122"/>
                </a:rPr>
                <a:t>中</a:t>
              </a:r>
              <a:endParaRPr lang="en-US" altLang="zh-CN" sz="2400" dirty="0">
                <a:latin typeface="微软雅黑" pitchFamily="34" charset="-122"/>
                <a:ea typeface="微软雅黑" pitchFamily="34" charset="-122"/>
              </a:endParaRPr>
            </a:p>
            <a:p>
              <a:pPr algn="ctr">
                <a:defRPr/>
              </a:pPr>
              <a:r>
                <a:rPr lang="zh-CN" altLang="en-US" sz="2400" dirty="0">
                  <a:latin typeface="微软雅黑" pitchFamily="34" charset="-122"/>
                  <a:ea typeface="微软雅黑" pitchFamily="34" charset="-122"/>
                </a:rPr>
                <a:t>心</a:t>
              </a:r>
            </a:p>
          </p:txBody>
        </p:sp>
        <p:sp>
          <p:nvSpPr>
            <p:cNvPr id="107" name="左右箭头 106"/>
            <p:cNvSpPr/>
            <p:nvPr/>
          </p:nvSpPr>
          <p:spPr>
            <a:xfrm>
              <a:off x="5092669" y="1367866"/>
              <a:ext cx="587057" cy="320366"/>
            </a:xfrm>
            <a:prstGeom prst="leftRightArrow">
              <a:avLst/>
            </a:prstGeom>
            <a:gradFill>
              <a:gsLst>
                <a:gs pos="0">
                  <a:srgbClr val="FFEFD1"/>
                </a:gs>
                <a:gs pos="64999">
                  <a:srgbClr val="F0EBD5"/>
                </a:gs>
                <a:gs pos="100000">
                  <a:srgbClr val="D1C39F"/>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baseline="-25000" dirty="0"/>
            </a:p>
          </p:txBody>
        </p:sp>
        <p:sp>
          <p:nvSpPr>
            <p:cNvPr id="108" name="圆角矩形 107"/>
            <p:cNvSpPr/>
            <p:nvPr/>
          </p:nvSpPr>
          <p:spPr>
            <a:xfrm>
              <a:off x="5709401" y="1051234"/>
              <a:ext cx="2255808" cy="853766"/>
            </a:xfrm>
            <a:prstGeom prst="roundRect">
              <a:avLst>
                <a:gd name="adj" fmla="val 0"/>
              </a:avLst>
            </a:prstGeom>
            <a:gradFill flip="none" rotWithShape="1">
              <a:gsLst>
                <a:gs pos="0">
                  <a:srgbClr val="FFEFD1"/>
                </a:gs>
                <a:gs pos="64999">
                  <a:srgbClr val="F0EBD5"/>
                </a:gs>
                <a:gs pos="100000">
                  <a:srgbClr val="D1C39F"/>
                </a:gs>
              </a:gsLst>
              <a:lin ang="5400000" scaled="0"/>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2400" dirty="0" smtClean="0">
                  <a:latin typeface="微软雅黑" pitchFamily="34" charset="-122"/>
                  <a:ea typeface="微软雅黑" pitchFamily="34" charset="-122"/>
                </a:rPr>
                <a:t>电子病历</a:t>
              </a:r>
              <a:endParaRPr lang="en-US" altLang="zh-CN" sz="2400" dirty="0" smtClean="0">
                <a:latin typeface="微软雅黑" pitchFamily="34" charset="-122"/>
                <a:ea typeface="微软雅黑" pitchFamily="34" charset="-122"/>
              </a:endParaRPr>
            </a:p>
            <a:p>
              <a:pPr algn="ctr">
                <a:defRPr/>
              </a:pPr>
              <a:r>
                <a:rPr lang="zh-CN" altLang="en-US" sz="2400" dirty="0" smtClean="0">
                  <a:latin typeface="微软雅黑" pitchFamily="34" charset="-122"/>
                  <a:ea typeface="微软雅黑" pitchFamily="34" charset="-122"/>
                </a:rPr>
                <a:t>集成视图</a:t>
              </a:r>
              <a:endParaRPr lang="zh-CN" altLang="en-US" sz="2400" dirty="0">
                <a:latin typeface="微软雅黑" pitchFamily="34" charset="-122"/>
                <a:ea typeface="微软雅黑" pitchFamily="34" charset="-122"/>
              </a:endParaRPr>
            </a:p>
          </p:txBody>
        </p:sp>
        <p:sp>
          <p:nvSpPr>
            <p:cNvPr id="109" name="左右箭头 108"/>
            <p:cNvSpPr/>
            <p:nvPr/>
          </p:nvSpPr>
          <p:spPr>
            <a:xfrm>
              <a:off x="5103605" y="2408312"/>
              <a:ext cx="619990" cy="320366"/>
            </a:xfrm>
            <a:prstGeom prst="leftRightArrow">
              <a:avLst/>
            </a:prstGeom>
            <a:gradFill>
              <a:gsLst>
                <a:gs pos="0">
                  <a:srgbClr val="FFEFD1"/>
                </a:gs>
                <a:gs pos="64999">
                  <a:srgbClr val="F0EBD5"/>
                </a:gs>
                <a:gs pos="100000">
                  <a:srgbClr val="D1C39F"/>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baseline="-25000" dirty="0"/>
            </a:p>
          </p:txBody>
        </p:sp>
        <p:sp>
          <p:nvSpPr>
            <p:cNvPr id="110" name="圆角矩形 109"/>
            <p:cNvSpPr/>
            <p:nvPr/>
          </p:nvSpPr>
          <p:spPr>
            <a:xfrm>
              <a:off x="685800" y="5334000"/>
              <a:ext cx="7239000" cy="685800"/>
            </a:xfrm>
            <a:prstGeom prst="roundRect">
              <a:avLst>
                <a:gd name="adj" fmla="val 0"/>
              </a:avLst>
            </a:prstGeom>
            <a:gradFill flip="none" rotWithShape="1">
              <a:gsLst>
                <a:gs pos="0">
                  <a:srgbClr val="FFEFD1"/>
                </a:gs>
                <a:gs pos="64999">
                  <a:srgbClr val="F0EBD5"/>
                </a:gs>
                <a:gs pos="100000">
                  <a:srgbClr val="D1C39F"/>
                </a:gs>
              </a:gsLst>
              <a:lin ang="5400000" scaled="0"/>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2400" dirty="0">
                  <a:latin typeface="微软雅黑" pitchFamily="34" charset="-122"/>
                  <a:ea typeface="微软雅黑" pitchFamily="34" charset="-122"/>
                </a:rPr>
                <a:t>医院统一登录门户</a:t>
              </a:r>
            </a:p>
          </p:txBody>
        </p:sp>
        <p:sp>
          <p:nvSpPr>
            <p:cNvPr id="111" name="圆角矩形 110"/>
            <p:cNvSpPr/>
            <p:nvPr/>
          </p:nvSpPr>
          <p:spPr>
            <a:xfrm>
              <a:off x="5715000" y="2048272"/>
              <a:ext cx="2209800" cy="903771"/>
            </a:xfrm>
            <a:prstGeom prst="roundRect">
              <a:avLst>
                <a:gd name="adj" fmla="val 0"/>
              </a:avLst>
            </a:prstGeom>
            <a:gradFill flip="none" rotWithShape="1">
              <a:gsLst>
                <a:gs pos="0">
                  <a:srgbClr val="FFEFD1"/>
                </a:gs>
                <a:gs pos="64999">
                  <a:srgbClr val="F0EBD5"/>
                </a:gs>
                <a:gs pos="100000">
                  <a:srgbClr val="D1C39F"/>
                </a:gs>
              </a:gsLst>
              <a:lin ang="5400000" scaled="0"/>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2400" dirty="0" smtClean="0">
                  <a:latin typeface="微软雅黑" pitchFamily="34" charset="-122"/>
                  <a:ea typeface="微软雅黑" pitchFamily="34" charset="-122"/>
                </a:rPr>
                <a:t>运营分析</a:t>
              </a:r>
              <a:endParaRPr lang="en-US" altLang="zh-CN" sz="2400" dirty="0" smtClean="0">
                <a:latin typeface="微软雅黑" pitchFamily="34" charset="-122"/>
                <a:ea typeface="微软雅黑" pitchFamily="34" charset="-122"/>
              </a:endParaRPr>
            </a:p>
            <a:p>
              <a:pPr algn="ctr">
                <a:defRPr/>
              </a:pPr>
              <a:r>
                <a:rPr lang="zh-CN" altLang="en-US" sz="2400" dirty="0" smtClean="0">
                  <a:latin typeface="微软雅黑" pitchFamily="34" charset="-122"/>
                  <a:ea typeface="微软雅黑" pitchFamily="34" charset="-122"/>
                </a:rPr>
                <a:t>与决策</a:t>
              </a:r>
              <a:endParaRPr lang="zh-CN" altLang="en-US" sz="2400" dirty="0">
                <a:latin typeface="微软雅黑" pitchFamily="34" charset="-122"/>
                <a:ea typeface="微软雅黑" pitchFamily="34" charset="-122"/>
              </a:endParaRPr>
            </a:p>
          </p:txBody>
        </p:sp>
        <p:sp>
          <p:nvSpPr>
            <p:cNvPr id="112" name="圆角矩形 111"/>
            <p:cNvSpPr/>
            <p:nvPr/>
          </p:nvSpPr>
          <p:spPr>
            <a:xfrm>
              <a:off x="5732405" y="3160725"/>
              <a:ext cx="2209800" cy="903771"/>
            </a:xfrm>
            <a:prstGeom prst="roundRect">
              <a:avLst>
                <a:gd name="adj" fmla="val 0"/>
              </a:avLst>
            </a:prstGeom>
            <a:gradFill flip="none" rotWithShape="1">
              <a:gsLst>
                <a:gs pos="0">
                  <a:srgbClr val="FFEFD1"/>
                </a:gs>
                <a:gs pos="64999">
                  <a:srgbClr val="F0EBD5"/>
                </a:gs>
                <a:gs pos="100000">
                  <a:srgbClr val="D1C39F"/>
                </a:gs>
              </a:gsLst>
              <a:lin ang="5400000" scaled="0"/>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2400" dirty="0" smtClean="0">
                  <a:latin typeface="微软雅黑" pitchFamily="34" charset="-122"/>
                  <a:ea typeface="微软雅黑" pitchFamily="34" charset="-122"/>
                </a:rPr>
                <a:t>临床决策</a:t>
              </a:r>
              <a:endParaRPr lang="en-US" altLang="zh-CN" sz="2400" dirty="0" smtClean="0">
                <a:latin typeface="微软雅黑" pitchFamily="34" charset="-122"/>
                <a:ea typeface="微软雅黑" pitchFamily="34" charset="-122"/>
              </a:endParaRPr>
            </a:p>
            <a:p>
              <a:pPr algn="ctr">
                <a:defRPr/>
              </a:pPr>
              <a:r>
                <a:rPr lang="zh-CN" altLang="en-US" sz="2400" dirty="0" smtClean="0">
                  <a:latin typeface="微软雅黑" pitchFamily="34" charset="-122"/>
                  <a:ea typeface="微软雅黑" pitchFamily="34" charset="-122"/>
                </a:rPr>
                <a:t>支持</a:t>
              </a:r>
              <a:endParaRPr lang="zh-CN" altLang="en-US" sz="2400" dirty="0">
                <a:latin typeface="微软雅黑" pitchFamily="34" charset="-122"/>
                <a:ea typeface="微软雅黑" pitchFamily="34" charset="-122"/>
              </a:endParaRPr>
            </a:p>
          </p:txBody>
        </p:sp>
        <p:sp>
          <p:nvSpPr>
            <p:cNvPr id="113" name="圆角矩形 112"/>
            <p:cNvSpPr/>
            <p:nvPr/>
          </p:nvSpPr>
          <p:spPr>
            <a:xfrm>
              <a:off x="5715000" y="4240845"/>
              <a:ext cx="2209800" cy="903771"/>
            </a:xfrm>
            <a:prstGeom prst="roundRect">
              <a:avLst>
                <a:gd name="adj" fmla="val 0"/>
              </a:avLst>
            </a:prstGeom>
            <a:gradFill flip="none" rotWithShape="1">
              <a:gsLst>
                <a:gs pos="0">
                  <a:srgbClr val="FFEFD1"/>
                </a:gs>
                <a:gs pos="64999">
                  <a:srgbClr val="F0EBD5"/>
                </a:gs>
                <a:gs pos="100000">
                  <a:srgbClr val="D1C39F"/>
                </a:gs>
              </a:gsLst>
              <a:lin ang="5400000" scaled="0"/>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2400" dirty="0" smtClean="0">
                  <a:latin typeface="微软雅黑" pitchFamily="34" charset="-122"/>
                  <a:ea typeface="微软雅黑" pitchFamily="34" charset="-122"/>
                </a:rPr>
                <a:t>临床医学</a:t>
              </a:r>
              <a:endParaRPr lang="en-US" altLang="zh-CN" sz="2400" dirty="0" smtClean="0">
                <a:latin typeface="微软雅黑" pitchFamily="34" charset="-122"/>
                <a:ea typeface="微软雅黑" pitchFamily="34" charset="-122"/>
              </a:endParaRPr>
            </a:p>
            <a:p>
              <a:pPr algn="ctr">
                <a:defRPr/>
              </a:pPr>
              <a:r>
                <a:rPr lang="zh-CN" altLang="en-US" sz="2400" dirty="0" smtClean="0">
                  <a:latin typeface="微软雅黑" pitchFamily="34" charset="-122"/>
                  <a:ea typeface="微软雅黑" pitchFamily="34" charset="-122"/>
                </a:rPr>
                <a:t>科学研究</a:t>
              </a:r>
              <a:endParaRPr lang="zh-CN" altLang="en-US" sz="2400" dirty="0">
                <a:latin typeface="微软雅黑" pitchFamily="34" charset="-122"/>
                <a:ea typeface="微软雅黑" pitchFamily="34" charset="-122"/>
              </a:endParaRPr>
            </a:p>
          </p:txBody>
        </p:sp>
      </p:grpSp>
      <p:sp>
        <p:nvSpPr>
          <p:cNvPr id="114" name="左右箭头 113"/>
          <p:cNvSpPr/>
          <p:nvPr/>
        </p:nvSpPr>
        <p:spPr>
          <a:xfrm>
            <a:off x="2227335" y="1934195"/>
            <a:ext cx="609600" cy="320365"/>
          </a:xfrm>
          <a:prstGeom prst="leftRightArrow">
            <a:avLst/>
          </a:prstGeom>
          <a:gradFill>
            <a:gsLst>
              <a:gs pos="0">
                <a:srgbClr val="FFEFD1"/>
              </a:gs>
              <a:gs pos="64999">
                <a:srgbClr val="F0EBD5"/>
              </a:gs>
              <a:gs pos="100000">
                <a:srgbClr val="D1C39F"/>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15" name="左右箭头 114"/>
          <p:cNvSpPr/>
          <p:nvPr/>
        </p:nvSpPr>
        <p:spPr>
          <a:xfrm>
            <a:off x="2227335" y="2467595"/>
            <a:ext cx="609600" cy="320365"/>
          </a:xfrm>
          <a:prstGeom prst="leftRightArrow">
            <a:avLst/>
          </a:prstGeom>
          <a:gradFill>
            <a:gsLst>
              <a:gs pos="0">
                <a:srgbClr val="FFEFD1"/>
              </a:gs>
              <a:gs pos="64999">
                <a:srgbClr val="F0EBD5"/>
              </a:gs>
              <a:gs pos="100000">
                <a:srgbClr val="D1C39F"/>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16" name="左右箭头 115"/>
          <p:cNvSpPr/>
          <p:nvPr/>
        </p:nvSpPr>
        <p:spPr>
          <a:xfrm>
            <a:off x="2227335" y="3000995"/>
            <a:ext cx="609600" cy="320365"/>
          </a:xfrm>
          <a:prstGeom prst="leftRightArrow">
            <a:avLst/>
          </a:prstGeom>
          <a:gradFill>
            <a:gsLst>
              <a:gs pos="0">
                <a:srgbClr val="FFEFD1"/>
              </a:gs>
              <a:gs pos="64999">
                <a:srgbClr val="F0EBD5"/>
              </a:gs>
              <a:gs pos="100000">
                <a:srgbClr val="D1C39F"/>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17" name="左右箭头 116"/>
          <p:cNvSpPr/>
          <p:nvPr/>
        </p:nvSpPr>
        <p:spPr>
          <a:xfrm>
            <a:off x="2227335" y="3534395"/>
            <a:ext cx="609600" cy="320365"/>
          </a:xfrm>
          <a:prstGeom prst="leftRightArrow">
            <a:avLst/>
          </a:prstGeom>
          <a:gradFill>
            <a:gsLst>
              <a:gs pos="0">
                <a:srgbClr val="FFEFD1"/>
              </a:gs>
              <a:gs pos="64999">
                <a:srgbClr val="F0EBD5"/>
              </a:gs>
              <a:gs pos="100000">
                <a:srgbClr val="D1C39F"/>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18" name="左右箭头 117"/>
          <p:cNvSpPr/>
          <p:nvPr/>
        </p:nvSpPr>
        <p:spPr>
          <a:xfrm>
            <a:off x="2227335" y="4067795"/>
            <a:ext cx="609600" cy="320365"/>
          </a:xfrm>
          <a:prstGeom prst="leftRightArrow">
            <a:avLst/>
          </a:prstGeom>
          <a:gradFill>
            <a:gsLst>
              <a:gs pos="0">
                <a:srgbClr val="FFEFD1"/>
              </a:gs>
              <a:gs pos="64999">
                <a:srgbClr val="F0EBD5"/>
              </a:gs>
              <a:gs pos="100000">
                <a:srgbClr val="D1C39F"/>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19" name="左右箭头 118"/>
          <p:cNvSpPr/>
          <p:nvPr/>
        </p:nvSpPr>
        <p:spPr>
          <a:xfrm>
            <a:off x="2227335" y="4601195"/>
            <a:ext cx="609600" cy="320365"/>
          </a:xfrm>
          <a:prstGeom prst="leftRightArrow">
            <a:avLst/>
          </a:prstGeom>
          <a:gradFill>
            <a:gsLst>
              <a:gs pos="0">
                <a:srgbClr val="FFEFD1"/>
              </a:gs>
              <a:gs pos="64999">
                <a:srgbClr val="F0EBD5"/>
              </a:gs>
              <a:gs pos="100000">
                <a:srgbClr val="D1C39F"/>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20" name="左右箭头 119"/>
          <p:cNvSpPr/>
          <p:nvPr/>
        </p:nvSpPr>
        <p:spPr>
          <a:xfrm>
            <a:off x="2227335" y="5073960"/>
            <a:ext cx="609600" cy="320365"/>
          </a:xfrm>
          <a:prstGeom prst="leftRightArrow">
            <a:avLst/>
          </a:prstGeom>
          <a:gradFill>
            <a:gsLst>
              <a:gs pos="0">
                <a:srgbClr val="FFEFD1"/>
              </a:gs>
              <a:gs pos="64999">
                <a:srgbClr val="F0EBD5"/>
              </a:gs>
              <a:gs pos="100000">
                <a:srgbClr val="D1C39F"/>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21" name="左右箭头 120"/>
          <p:cNvSpPr/>
          <p:nvPr/>
        </p:nvSpPr>
        <p:spPr>
          <a:xfrm>
            <a:off x="5350024" y="3649067"/>
            <a:ext cx="609600" cy="320365"/>
          </a:xfrm>
          <a:prstGeom prst="leftRightArrow">
            <a:avLst/>
          </a:prstGeom>
          <a:gradFill>
            <a:gsLst>
              <a:gs pos="0">
                <a:srgbClr val="FFEFD1"/>
              </a:gs>
              <a:gs pos="64999">
                <a:srgbClr val="F0EBD5"/>
              </a:gs>
              <a:gs pos="100000">
                <a:srgbClr val="D1C39F"/>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22" name="左右箭头 121"/>
          <p:cNvSpPr/>
          <p:nvPr/>
        </p:nvSpPr>
        <p:spPr>
          <a:xfrm>
            <a:off x="5350024" y="4657179"/>
            <a:ext cx="609600" cy="320365"/>
          </a:xfrm>
          <a:prstGeom prst="leftRightArrow">
            <a:avLst/>
          </a:prstGeom>
          <a:gradFill>
            <a:gsLst>
              <a:gs pos="0">
                <a:srgbClr val="FFEFD1"/>
              </a:gs>
              <a:gs pos="64999">
                <a:srgbClr val="F0EBD5"/>
              </a:gs>
              <a:gs pos="100000">
                <a:srgbClr val="D1C39F"/>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23" name="左右箭头 122"/>
          <p:cNvSpPr/>
          <p:nvPr/>
        </p:nvSpPr>
        <p:spPr bwMode="auto">
          <a:xfrm>
            <a:off x="3793991" y="3177344"/>
            <a:ext cx="619929" cy="320366"/>
          </a:xfrm>
          <a:prstGeom prst="leftRightArrow">
            <a:avLst/>
          </a:prstGeom>
          <a:gradFill>
            <a:gsLst>
              <a:gs pos="0">
                <a:srgbClr val="FFEFD1"/>
              </a:gs>
              <a:gs pos="64999">
                <a:srgbClr val="F0EBD5"/>
              </a:gs>
              <a:gs pos="100000">
                <a:srgbClr val="D1C39F"/>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baseline="-25000" dirty="0"/>
          </a:p>
        </p:txBody>
      </p:sp>
      <p:sp>
        <p:nvSpPr>
          <p:cNvPr id="124" name="矩形 123"/>
          <p:cNvSpPr/>
          <p:nvPr/>
        </p:nvSpPr>
        <p:spPr>
          <a:xfrm>
            <a:off x="611560" y="1074828"/>
            <a:ext cx="8006952" cy="1130036"/>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defRPr/>
            </a:pPr>
            <a:r>
              <a:rPr lang="en-US" altLang="zh-CN" sz="2400" b="1" dirty="0" smtClean="0">
                <a:solidFill>
                  <a:schemeClr val="bg1"/>
                </a:solidFill>
                <a:latin typeface="微软雅黑" pitchFamily="34" charset="-122"/>
                <a:ea typeface="微软雅黑" pitchFamily="34" charset="-122"/>
              </a:rPr>
              <a:t>1</a:t>
            </a:r>
            <a:r>
              <a:rPr lang="zh-CN" altLang="en-US" sz="2400" b="1" dirty="0" smtClean="0">
                <a:solidFill>
                  <a:schemeClr val="bg1"/>
                </a:solidFill>
                <a:latin typeface="微软雅黑" pitchFamily="34" charset="-122"/>
                <a:ea typeface="微软雅黑" pitchFamily="34" charset="-122"/>
              </a:rPr>
              <a:t>、互联</a:t>
            </a:r>
            <a:r>
              <a:rPr lang="zh-CN" altLang="en-US" sz="2400" b="1" dirty="0">
                <a:solidFill>
                  <a:schemeClr val="bg1"/>
                </a:solidFill>
                <a:latin typeface="微软雅黑" pitchFamily="34" charset="-122"/>
                <a:ea typeface="微软雅黑" pitchFamily="34" charset="-122"/>
              </a:rPr>
              <a:t>互通 </a:t>
            </a:r>
            <a:r>
              <a:rPr lang="zh-CN" altLang="en-US" sz="2400" b="1" dirty="0" smtClean="0">
                <a:solidFill>
                  <a:schemeClr val="bg1"/>
                </a:solidFill>
                <a:latin typeface="微软雅黑" pitchFamily="34" charset="-122"/>
                <a:ea typeface="微软雅黑" pitchFamily="34" charset="-122"/>
              </a:rPr>
              <a:t>（</a:t>
            </a:r>
            <a:r>
              <a:rPr lang="en-US" altLang="zh-CN" sz="2400" b="1" dirty="0">
                <a:solidFill>
                  <a:schemeClr val="bg1"/>
                </a:solidFill>
                <a:latin typeface="微软雅黑" pitchFamily="34" charset="-122"/>
                <a:ea typeface="微软雅黑" pitchFamily="34" charset="-122"/>
              </a:rPr>
              <a:t>1</a:t>
            </a:r>
            <a:r>
              <a:rPr lang="en-US" altLang="zh-CN" sz="2400" b="1" dirty="0" smtClean="0">
                <a:solidFill>
                  <a:schemeClr val="bg1"/>
                </a:solidFill>
                <a:latin typeface="微软雅黑" pitchFamily="34" charset="-122"/>
                <a:ea typeface="微软雅黑" pitchFamily="34" charset="-122"/>
              </a:rPr>
              <a:t>0</a:t>
            </a:r>
            <a:r>
              <a:rPr lang="en-US" altLang="zh-CN" sz="2400" b="1" dirty="0">
                <a:solidFill>
                  <a:schemeClr val="bg1"/>
                </a:solidFill>
                <a:latin typeface="微软雅黑" pitchFamily="34" charset="-122"/>
                <a:ea typeface="微软雅黑" pitchFamily="34" charset="-122"/>
              </a:rPr>
              <a:t>%</a:t>
            </a:r>
            <a:r>
              <a:rPr lang="zh-CN" altLang="en-US" sz="2400" b="1" dirty="0">
                <a:solidFill>
                  <a:schemeClr val="bg1"/>
                </a:solidFill>
                <a:latin typeface="微软雅黑" pitchFamily="34" charset="-122"/>
                <a:ea typeface="微软雅黑" pitchFamily="34" charset="-122"/>
              </a:rPr>
              <a:t>）</a:t>
            </a:r>
            <a:endParaRPr lang="en-US" altLang="zh-CN" sz="2400" b="1" dirty="0">
              <a:solidFill>
                <a:schemeClr val="bg1"/>
              </a:solidFill>
              <a:latin typeface="微软雅黑" pitchFamily="34" charset="-122"/>
              <a:ea typeface="微软雅黑" pitchFamily="34" charset="-122"/>
            </a:endParaRPr>
          </a:p>
          <a:p>
            <a:pPr>
              <a:defRPr/>
            </a:pPr>
            <a:r>
              <a:rPr lang="en-US" altLang="zh-CN" sz="1800" dirty="0">
                <a:latin typeface="微软雅黑" pitchFamily="34" charset="-122"/>
                <a:ea typeface="微软雅黑" pitchFamily="34" charset="-122"/>
              </a:rPr>
              <a:t>1</a:t>
            </a:r>
            <a:r>
              <a:rPr lang="zh-CN" altLang="en-US" sz="1800" dirty="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将孤岛</a:t>
            </a:r>
            <a:r>
              <a:rPr lang="zh-CN" altLang="en-US" sz="1800" dirty="0">
                <a:latin typeface="微软雅黑" pitchFamily="34" charset="-122"/>
                <a:ea typeface="微软雅黑" pitchFamily="34" charset="-122"/>
              </a:rPr>
              <a:t>系统</a:t>
            </a:r>
            <a:r>
              <a:rPr lang="zh-CN" altLang="en-US" sz="1800" dirty="0" smtClean="0">
                <a:latin typeface="微软雅黑" pitchFamily="34" charset="-122"/>
                <a:ea typeface="微软雅黑" pitchFamily="34" charset="-122"/>
              </a:rPr>
              <a:t>连接，</a:t>
            </a:r>
            <a:r>
              <a:rPr lang="zh-CN" altLang="en-US" sz="1800" dirty="0">
                <a:latin typeface="微软雅黑" pitchFamily="34" charset="-122"/>
                <a:ea typeface="微软雅黑" pitchFamily="34" charset="-122"/>
              </a:rPr>
              <a:t>建立</a:t>
            </a:r>
            <a:r>
              <a:rPr lang="zh-CN" altLang="en-US" sz="1800" dirty="0" smtClean="0">
                <a:latin typeface="微软雅黑" pitchFamily="34" charset="-122"/>
                <a:ea typeface="微软雅黑" pitchFamily="34" charset="-122"/>
              </a:rPr>
              <a:t>全院</a:t>
            </a:r>
            <a:r>
              <a:rPr lang="zh-CN" altLang="en-US" sz="1800" dirty="0">
                <a:latin typeface="微软雅黑" pitchFamily="34" charset="-122"/>
                <a:ea typeface="微软雅黑" pitchFamily="34" charset="-122"/>
              </a:rPr>
              <a:t>的数据</a:t>
            </a:r>
            <a:r>
              <a:rPr lang="zh-CN" altLang="en-US" sz="1800" b="1" dirty="0">
                <a:latin typeface="微软雅黑" pitchFamily="34" charset="-122"/>
                <a:ea typeface="微软雅黑" pitchFamily="34" charset="-122"/>
              </a:rPr>
              <a:t>交换</a:t>
            </a:r>
            <a:r>
              <a:rPr lang="zh-CN" altLang="en-US" sz="1800" b="1" dirty="0" smtClean="0">
                <a:latin typeface="微软雅黑" pitchFamily="34" charset="-122"/>
                <a:ea typeface="微软雅黑" pitchFamily="34" charset="-122"/>
              </a:rPr>
              <a:t>标准</a:t>
            </a:r>
            <a:r>
              <a:rPr lang="zh-CN" altLang="en-US" sz="1800" b="1" dirty="0">
                <a:latin typeface="微软雅黑" pitchFamily="34" charset="-122"/>
                <a:ea typeface="微软雅黑" pitchFamily="34" charset="-122"/>
              </a:rPr>
              <a:t>，</a:t>
            </a:r>
            <a:r>
              <a:rPr lang="zh-CN" altLang="en-US" sz="1800" dirty="0">
                <a:latin typeface="微软雅黑" pitchFamily="34" charset="-122"/>
                <a:ea typeface="微软雅黑" pitchFamily="34" charset="-122"/>
              </a:rPr>
              <a:t>实现</a:t>
            </a:r>
            <a:r>
              <a:rPr lang="zh-CN" altLang="en-US" sz="1800" dirty="0" smtClean="0">
                <a:latin typeface="微软雅黑" pitchFamily="34" charset="-122"/>
                <a:ea typeface="微软雅黑" pitchFamily="34" charset="-122"/>
              </a:rPr>
              <a:t>业务流程</a:t>
            </a:r>
            <a:r>
              <a:rPr lang="zh-CN" altLang="en-US" sz="1800" b="1" dirty="0">
                <a:latin typeface="微软雅黑" pitchFamily="34" charset="-122"/>
                <a:ea typeface="微软雅黑" pitchFamily="34" charset="-122"/>
              </a:rPr>
              <a:t>实时互操作</a:t>
            </a:r>
            <a:r>
              <a:rPr lang="zh-CN" altLang="en-US" sz="1800" dirty="0" smtClean="0">
                <a:latin typeface="微软雅黑" pitchFamily="34" charset="-122"/>
                <a:ea typeface="微软雅黑" pitchFamily="34" charset="-122"/>
              </a:rPr>
              <a:t>。</a:t>
            </a:r>
            <a:endParaRPr lang="en-US" altLang="zh-CN" sz="1800" dirty="0">
              <a:latin typeface="微软雅黑" pitchFamily="34" charset="-122"/>
              <a:ea typeface="微软雅黑" pitchFamily="34" charset="-122"/>
            </a:endParaRPr>
          </a:p>
          <a:p>
            <a:pPr>
              <a:defRPr/>
            </a:pPr>
            <a:r>
              <a:rPr lang="en-US" altLang="zh-CN" sz="1800" dirty="0">
                <a:latin typeface="微软雅黑" pitchFamily="34" charset="-122"/>
                <a:ea typeface="微软雅黑" pitchFamily="34" charset="-122"/>
              </a:rPr>
              <a:t>2</a:t>
            </a:r>
            <a:r>
              <a:rPr lang="zh-CN" altLang="en-US" sz="1800" dirty="0">
                <a:latin typeface="微软雅黑" pitchFamily="34" charset="-122"/>
                <a:ea typeface="微软雅黑" pitchFamily="34" charset="-122"/>
              </a:rPr>
              <a:t>）实现</a:t>
            </a:r>
            <a:r>
              <a:rPr lang="zh-CN" altLang="en-US" sz="1800" b="1" dirty="0">
                <a:latin typeface="微软雅黑" pitchFamily="34" charset="-122"/>
                <a:ea typeface="微软雅黑" pitchFamily="34" charset="-122"/>
              </a:rPr>
              <a:t>单点登录</a:t>
            </a:r>
            <a:r>
              <a:rPr lang="zh-CN" altLang="en-US" sz="1800" dirty="0">
                <a:latin typeface="微软雅黑" pitchFamily="34" charset="-122"/>
                <a:ea typeface="微软雅黑" pitchFamily="34" charset="-122"/>
              </a:rPr>
              <a:t>，登录一次便能访问各个系统。</a:t>
            </a:r>
            <a:endParaRPr lang="zh-CN" altLang="en-US" sz="1800" dirty="0"/>
          </a:p>
        </p:txBody>
      </p:sp>
      <p:sp>
        <p:nvSpPr>
          <p:cNvPr id="125" name="矩形 124"/>
          <p:cNvSpPr/>
          <p:nvPr/>
        </p:nvSpPr>
        <p:spPr>
          <a:xfrm>
            <a:off x="611560" y="2290319"/>
            <a:ext cx="8006952" cy="1155725"/>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defRPr/>
            </a:pPr>
            <a:r>
              <a:rPr lang="en-US" altLang="zh-CN" sz="2400" b="1" dirty="0" smtClean="0">
                <a:solidFill>
                  <a:schemeClr val="bg1"/>
                </a:solidFill>
                <a:latin typeface="微软雅黑" pitchFamily="34" charset="-122"/>
                <a:ea typeface="微软雅黑" pitchFamily="34" charset="-122"/>
              </a:rPr>
              <a:t>2</a:t>
            </a:r>
            <a:r>
              <a:rPr lang="zh-CN" altLang="en-US" sz="2400" b="1" dirty="0">
                <a:solidFill>
                  <a:schemeClr val="bg1"/>
                </a:solidFill>
                <a:latin typeface="微软雅黑" pitchFamily="34" charset="-122"/>
                <a:ea typeface="微软雅黑" pitchFamily="34" charset="-122"/>
              </a:rPr>
              <a:t>、</a:t>
            </a:r>
            <a:r>
              <a:rPr lang="zh-CN" altLang="en-US" sz="2400" b="1" dirty="0" smtClean="0">
                <a:solidFill>
                  <a:schemeClr val="bg1"/>
                </a:solidFill>
                <a:latin typeface="微软雅黑" pitchFamily="34" charset="-122"/>
                <a:ea typeface="微软雅黑" pitchFamily="34" charset="-122"/>
              </a:rPr>
              <a:t>数据</a:t>
            </a:r>
            <a:r>
              <a:rPr lang="zh-CN" altLang="en-US" sz="2400" b="1" dirty="0">
                <a:solidFill>
                  <a:schemeClr val="bg1"/>
                </a:solidFill>
                <a:latin typeface="微软雅黑" pitchFamily="34" charset="-122"/>
                <a:ea typeface="微软雅黑" pitchFamily="34" charset="-122"/>
              </a:rPr>
              <a:t>中心 </a:t>
            </a:r>
            <a:r>
              <a:rPr lang="zh-CN" altLang="en-US" sz="2400" b="1" dirty="0" smtClean="0">
                <a:solidFill>
                  <a:schemeClr val="bg1"/>
                </a:solidFill>
                <a:latin typeface="微软雅黑" pitchFamily="34" charset="-122"/>
                <a:ea typeface="微软雅黑" pitchFamily="34" charset="-122"/>
              </a:rPr>
              <a:t>（</a:t>
            </a:r>
            <a:r>
              <a:rPr lang="en-US" altLang="zh-CN" sz="2400" b="1" dirty="0">
                <a:solidFill>
                  <a:schemeClr val="bg1"/>
                </a:solidFill>
                <a:latin typeface="微软雅黑" pitchFamily="34" charset="-122"/>
                <a:ea typeface="微软雅黑" pitchFamily="34" charset="-122"/>
              </a:rPr>
              <a:t>3</a:t>
            </a:r>
            <a:r>
              <a:rPr lang="en-US" altLang="zh-CN" sz="2400" b="1" dirty="0" smtClean="0">
                <a:solidFill>
                  <a:schemeClr val="bg1"/>
                </a:solidFill>
                <a:latin typeface="微软雅黑" pitchFamily="34" charset="-122"/>
                <a:ea typeface="微软雅黑" pitchFamily="34" charset="-122"/>
              </a:rPr>
              <a:t>0</a:t>
            </a:r>
            <a:r>
              <a:rPr lang="en-US" altLang="zh-CN" sz="2400" b="1" dirty="0">
                <a:solidFill>
                  <a:schemeClr val="bg1"/>
                </a:solidFill>
                <a:latin typeface="微软雅黑" pitchFamily="34" charset="-122"/>
                <a:ea typeface="微软雅黑" pitchFamily="34" charset="-122"/>
              </a:rPr>
              <a:t>%</a:t>
            </a:r>
            <a:r>
              <a:rPr lang="zh-CN" altLang="en-US" sz="2400" b="1" dirty="0">
                <a:solidFill>
                  <a:schemeClr val="bg1"/>
                </a:solidFill>
                <a:latin typeface="微软雅黑" pitchFamily="34" charset="-122"/>
                <a:ea typeface="微软雅黑" pitchFamily="34" charset="-122"/>
              </a:rPr>
              <a:t>）</a:t>
            </a:r>
            <a:endParaRPr lang="en-US" altLang="zh-CN" sz="2400" b="1" dirty="0">
              <a:solidFill>
                <a:schemeClr val="bg1"/>
              </a:solidFill>
              <a:latin typeface="微软雅黑" pitchFamily="34" charset="-122"/>
              <a:ea typeface="微软雅黑" pitchFamily="34" charset="-122"/>
            </a:endParaRPr>
          </a:p>
          <a:p>
            <a:pPr>
              <a:defRPr/>
            </a:pPr>
            <a:r>
              <a:rPr lang="en-US" altLang="zh-CN" sz="1800" dirty="0">
                <a:solidFill>
                  <a:schemeClr val="bg1"/>
                </a:solidFill>
                <a:latin typeface="微软雅黑" pitchFamily="34" charset="-122"/>
                <a:ea typeface="微软雅黑" pitchFamily="34" charset="-122"/>
              </a:rPr>
              <a:t>1</a:t>
            </a:r>
            <a:r>
              <a:rPr lang="zh-CN" altLang="en-US" sz="1800" dirty="0">
                <a:solidFill>
                  <a:schemeClr val="bg1"/>
                </a:solidFill>
                <a:latin typeface="微软雅黑" pitchFamily="34" charset="-122"/>
                <a:ea typeface="微软雅黑" pitchFamily="34" charset="-122"/>
              </a:rPr>
              <a:t>）将各孤岛系统的数据上传，形成统一的</a:t>
            </a:r>
            <a:r>
              <a:rPr lang="zh-CN" altLang="en-US" sz="1800" b="1" dirty="0">
                <a:solidFill>
                  <a:schemeClr val="bg1"/>
                </a:solidFill>
                <a:latin typeface="微软雅黑" pitchFamily="34" charset="-122"/>
                <a:ea typeface="微软雅黑" pitchFamily="34" charset="-122"/>
              </a:rPr>
              <a:t>数据模型</a:t>
            </a:r>
            <a:r>
              <a:rPr lang="zh-CN" altLang="en-US" sz="1800" dirty="0">
                <a:solidFill>
                  <a:schemeClr val="bg1"/>
                </a:solidFill>
                <a:latin typeface="微软雅黑" pitchFamily="34" charset="-122"/>
                <a:ea typeface="微软雅黑" pitchFamily="34" charset="-122"/>
              </a:rPr>
              <a:t>。</a:t>
            </a:r>
            <a:endParaRPr lang="en-US" altLang="zh-CN" sz="1800" dirty="0">
              <a:solidFill>
                <a:schemeClr val="bg1"/>
              </a:solidFill>
              <a:latin typeface="微软雅黑" pitchFamily="34" charset="-122"/>
              <a:ea typeface="微软雅黑" pitchFamily="34" charset="-122"/>
            </a:endParaRPr>
          </a:p>
          <a:p>
            <a:pPr>
              <a:defRPr/>
            </a:pPr>
            <a:r>
              <a:rPr lang="en-US" altLang="zh-CN" sz="1800" dirty="0">
                <a:solidFill>
                  <a:schemeClr val="bg1"/>
                </a:solidFill>
                <a:latin typeface="微软雅黑" pitchFamily="34" charset="-122"/>
                <a:ea typeface="微软雅黑" pitchFamily="34" charset="-122"/>
              </a:rPr>
              <a:t>2</a:t>
            </a:r>
            <a:r>
              <a:rPr lang="zh-CN" altLang="en-US" sz="1800" dirty="0">
                <a:solidFill>
                  <a:schemeClr val="bg1"/>
                </a:solidFill>
                <a:latin typeface="微软雅黑" pitchFamily="34" charset="-122"/>
                <a:ea typeface="微软雅黑" pitchFamily="34" charset="-122"/>
              </a:rPr>
              <a:t>）将各孤岛系统的数据编码，形成统一的</a:t>
            </a:r>
            <a:r>
              <a:rPr lang="zh-CN" altLang="en-US" sz="1800" b="1" dirty="0">
                <a:solidFill>
                  <a:schemeClr val="bg1"/>
                </a:solidFill>
                <a:latin typeface="微软雅黑" pitchFamily="34" charset="-122"/>
                <a:ea typeface="微软雅黑" pitchFamily="34" charset="-122"/>
              </a:rPr>
              <a:t>全院标准</a:t>
            </a:r>
            <a:r>
              <a:rPr lang="zh-CN" altLang="en-US" sz="1800" dirty="0">
                <a:solidFill>
                  <a:schemeClr val="bg1"/>
                </a:solidFill>
                <a:latin typeface="微软雅黑" pitchFamily="34" charset="-122"/>
                <a:ea typeface="微软雅黑" pitchFamily="34" charset="-122"/>
              </a:rPr>
              <a:t>。</a:t>
            </a:r>
          </a:p>
        </p:txBody>
      </p:sp>
      <p:sp>
        <p:nvSpPr>
          <p:cNvPr id="126" name="矩形 125"/>
          <p:cNvSpPr/>
          <p:nvPr/>
        </p:nvSpPr>
        <p:spPr>
          <a:xfrm>
            <a:off x="611560" y="3532194"/>
            <a:ext cx="8006952" cy="1624998"/>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defRPr/>
            </a:pPr>
            <a:r>
              <a:rPr lang="en-US" altLang="zh-CN" sz="2400" b="1" dirty="0" smtClean="0">
                <a:solidFill>
                  <a:schemeClr val="bg1"/>
                </a:solidFill>
                <a:latin typeface="微软雅黑" pitchFamily="34" charset="-122"/>
                <a:ea typeface="微软雅黑" pitchFamily="34" charset="-122"/>
              </a:rPr>
              <a:t>3</a:t>
            </a:r>
            <a:r>
              <a:rPr lang="zh-CN" altLang="en-US" sz="2400" b="1" dirty="0">
                <a:solidFill>
                  <a:schemeClr val="bg1"/>
                </a:solidFill>
                <a:latin typeface="微软雅黑" pitchFamily="34" charset="-122"/>
                <a:ea typeface="微软雅黑" pitchFamily="34" charset="-122"/>
              </a:rPr>
              <a:t>、</a:t>
            </a:r>
            <a:r>
              <a:rPr lang="zh-CN" altLang="en-US" sz="2400" b="1" dirty="0" smtClean="0">
                <a:solidFill>
                  <a:schemeClr val="bg1"/>
                </a:solidFill>
                <a:latin typeface="微软雅黑" pitchFamily="34" charset="-122"/>
                <a:ea typeface="微软雅黑" pitchFamily="34" charset="-122"/>
              </a:rPr>
              <a:t>数据</a:t>
            </a:r>
            <a:r>
              <a:rPr lang="zh-CN" altLang="en-US" sz="2400" b="1" dirty="0">
                <a:solidFill>
                  <a:schemeClr val="bg1"/>
                </a:solidFill>
                <a:latin typeface="微软雅黑" pitchFamily="34" charset="-122"/>
                <a:ea typeface="微软雅黑" pitchFamily="34" charset="-122"/>
              </a:rPr>
              <a:t>挖掘及知识利用 （</a:t>
            </a:r>
            <a:r>
              <a:rPr lang="en-US" altLang="zh-CN" sz="2400" b="1" dirty="0">
                <a:solidFill>
                  <a:schemeClr val="bg1"/>
                </a:solidFill>
                <a:latin typeface="微软雅黑" pitchFamily="34" charset="-122"/>
                <a:ea typeface="微软雅黑" pitchFamily="34" charset="-122"/>
              </a:rPr>
              <a:t>30%</a:t>
            </a:r>
            <a:r>
              <a:rPr lang="zh-CN" altLang="en-US" sz="2400" b="1" dirty="0">
                <a:solidFill>
                  <a:schemeClr val="bg1"/>
                </a:solidFill>
                <a:latin typeface="微软雅黑" pitchFamily="34" charset="-122"/>
                <a:ea typeface="微软雅黑" pitchFamily="34" charset="-122"/>
              </a:rPr>
              <a:t>）</a:t>
            </a:r>
            <a:endParaRPr lang="en-US" altLang="zh-CN" sz="2400" b="1" dirty="0">
              <a:solidFill>
                <a:schemeClr val="bg1"/>
              </a:solidFill>
              <a:latin typeface="微软雅黑" pitchFamily="34" charset="-122"/>
              <a:ea typeface="微软雅黑" pitchFamily="34" charset="-122"/>
            </a:endParaRPr>
          </a:p>
          <a:p>
            <a:pPr>
              <a:defRPr/>
            </a:pPr>
            <a:r>
              <a:rPr lang="en-US" altLang="zh-CN" sz="1800" dirty="0">
                <a:solidFill>
                  <a:schemeClr val="bg1"/>
                </a:solidFill>
                <a:latin typeface="微软雅黑" pitchFamily="34" charset="-122"/>
                <a:ea typeface="微软雅黑" pitchFamily="34" charset="-122"/>
              </a:rPr>
              <a:t>1</a:t>
            </a:r>
            <a:r>
              <a:rPr lang="zh-CN" altLang="en-US" sz="1800" dirty="0">
                <a:solidFill>
                  <a:schemeClr val="bg1"/>
                </a:solidFill>
                <a:latin typeface="微软雅黑" pitchFamily="34" charset="-122"/>
                <a:ea typeface="微软雅黑" pitchFamily="34" charset="-122"/>
              </a:rPr>
              <a:t>）</a:t>
            </a:r>
            <a:r>
              <a:rPr lang="zh-CN" altLang="en-US" sz="1800" b="1" dirty="0">
                <a:solidFill>
                  <a:schemeClr val="bg1"/>
                </a:solidFill>
                <a:latin typeface="微软雅黑" pitchFamily="34" charset="-122"/>
                <a:ea typeface="微软雅黑" pitchFamily="34" charset="-122"/>
              </a:rPr>
              <a:t>资源管理</a:t>
            </a:r>
            <a:r>
              <a:rPr lang="zh-CN" altLang="en-US" sz="1800" dirty="0">
                <a:solidFill>
                  <a:schemeClr val="bg1"/>
                </a:solidFill>
                <a:latin typeface="微软雅黑" pitchFamily="34" charset="-122"/>
                <a:ea typeface="微软雅黑" pitchFamily="34" charset="-122"/>
              </a:rPr>
              <a:t>决策，基于数据中心信息，利用智能挖掘工具及分析模型，提供管理者决策分析。</a:t>
            </a:r>
            <a:endParaRPr lang="en-US" altLang="zh-CN" sz="1800" dirty="0">
              <a:solidFill>
                <a:schemeClr val="bg1"/>
              </a:solidFill>
              <a:latin typeface="微软雅黑" pitchFamily="34" charset="-122"/>
              <a:ea typeface="微软雅黑" pitchFamily="34" charset="-122"/>
            </a:endParaRPr>
          </a:p>
          <a:p>
            <a:pPr>
              <a:defRPr/>
            </a:pPr>
            <a:r>
              <a:rPr lang="en-US" altLang="zh-CN" sz="1800" dirty="0">
                <a:solidFill>
                  <a:schemeClr val="bg1"/>
                </a:solidFill>
                <a:latin typeface="微软雅黑" pitchFamily="34" charset="-122"/>
                <a:ea typeface="微软雅黑" pitchFamily="34" charset="-122"/>
              </a:rPr>
              <a:t>2</a:t>
            </a:r>
            <a:r>
              <a:rPr lang="zh-CN" altLang="en-US" sz="1800" dirty="0">
                <a:solidFill>
                  <a:schemeClr val="bg1"/>
                </a:solidFill>
                <a:latin typeface="微软雅黑" pitchFamily="34" charset="-122"/>
                <a:ea typeface="微软雅黑" pitchFamily="34" charset="-122"/>
              </a:rPr>
              <a:t>）</a:t>
            </a:r>
            <a:r>
              <a:rPr lang="zh-CN" altLang="en-US" sz="1800" b="1" dirty="0">
                <a:solidFill>
                  <a:schemeClr val="bg1"/>
                </a:solidFill>
                <a:latin typeface="微软雅黑" pitchFamily="34" charset="-122"/>
                <a:ea typeface="微软雅黑" pitchFamily="34" charset="-122"/>
              </a:rPr>
              <a:t>临床应用</a:t>
            </a:r>
            <a:r>
              <a:rPr lang="zh-CN" altLang="en-US" sz="1800" dirty="0">
                <a:solidFill>
                  <a:schemeClr val="bg1"/>
                </a:solidFill>
                <a:latin typeface="微软雅黑" pitchFamily="34" charset="-122"/>
                <a:ea typeface="微软雅黑" pitchFamily="34" charset="-122"/>
              </a:rPr>
              <a:t>决策，基于数据中心，</a:t>
            </a:r>
            <a:r>
              <a:rPr lang="zh-CN" altLang="en-US" sz="1800" dirty="0" smtClean="0">
                <a:solidFill>
                  <a:schemeClr val="bg1"/>
                </a:solidFill>
                <a:latin typeface="微软雅黑" pitchFamily="34" charset="-122"/>
                <a:ea typeface="微软雅黑" pitchFamily="34" charset="-122"/>
              </a:rPr>
              <a:t>建立患者集成</a:t>
            </a:r>
            <a:r>
              <a:rPr lang="zh-CN" altLang="en-US" sz="1800" dirty="0">
                <a:solidFill>
                  <a:schemeClr val="bg1"/>
                </a:solidFill>
                <a:latin typeface="微软雅黑" pitchFamily="34" charset="-122"/>
                <a:ea typeface="微软雅黑" pitchFamily="34" charset="-122"/>
              </a:rPr>
              <a:t>全电子病历</a:t>
            </a:r>
            <a:r>
              <a:rPr lang="zh-CN" altLang="en-US" sz="1800" dirty="0" smtClean="0">
                <a:solidFill>
                  <a:schemeClr val="bg1"/>
                </a:solidFill>
                <a:latin typeface="微软雅黑" pitchFamily="34" charset="-122"/>
                <a:ea typeface="微软雅黑" pitchFamily="34" charset="-122"/>
              </a:rPr>
              <a:t>视图及临床决策支持及临床科学研究</a:t>
            </a:r>
            <a:r>
              <a:rPr lang="zh-CN" altLang="en-US" sz="2000" dirty="0" smtClean="0">
                <a:solidFill>
                  <a:schemeClr val="bg1"/>
                </a:solidFill>
                <a:latin typeface="微软雅黑" pitchFamily="34" charset="-122"/>
                <a:ea typeface="微软雅黑" pitchFamily="34" charset="-122"/>
              </a:rPr>
              <a:t>。</a:t>
            </a:r>
            <a:endParaRPr lang="zh-CN" altLang="en-US" sz="2000" dirty="0">
              <a:solidFill>
                <a:schemeClr val="bg1"/>
              </a:solidFill>
              <a:latin typeface="微软雅黑" pitchFamily="34" charset="-122"/>
              <a:ea typeface="微软雅黑" pitchFamily="34" charset="-122"/>
            </a:endParaRPr>
          </a:p>
        </p:txBody>
      </p:sp>
      <p:sp>
        <p:nvSpPr>
          <p:cNvPr id="127" name="矩形 126"/>
          <p:cNvSpPr/>
          <p:nvPr/>
        </p:nvSpPr>
        <p:spPr>
          <a:xfrm>
            <a:off x="611560" y="5242647"/>
            <a:ext cx="8006952" cy="1584176"/>
          </a:xfrm>
          <a:prstGeom prst="rect">
            <a:avLst/>
          </a:prstGeom>
        </p:spPr>
        <p:style>
          <a:lnRef idx="3">
            <a:schemeClr val="lt1"/>
          </a:lnRef>
          <a:fillRef idx="1">
            <a:schemeClr val="accent3"/>
          </a:fillRef>
          <a:effectRef idx="1">
            <a:schemeClr val="accent3"/>
          </a:effectRef>
          <a:fontRef idx="minor">
            <a:schemeClr val="lt1"/>
          </a:fontRef>
        </p:style>
        <p:txBody>
          <a:bodyPr anchor="ctr"/>
          <a:lstStyle/>
          <a:p>
            <a:pPr>
              <a:defRPr/>
            </a:pPr>
            <a:r>
              <a:rPr lang="en-US" altLang="zh-CN" sz="2400" b="1" dirty="0" smtClean="0">
                <a:solidFill>
                  <a:schemeClr val="bg1"/>
                </a:solidFill>
                <a:latin typeface="微软雅黑" pitchFamily="34" charset="-122"/>
                <a:ea typeface="微软雅黑" pitchFamily="34" charset="-122"/>
              </a:rPr>
              <a:t>4</a:t>
            </a:r>
            <a:r>
              <a:rPr lang="zh-CN" altLang="en-US" sz="2400" b="1" dirty="0">
                <a:solidFill>
                  <a:schemeClr val="bg1"/>
                </a:solidFill>
                <a:latin typeface="微软雅黑" pitchFamily="34" charset="-122"/>
                <a:ea typeface="微软雅黑" pitchFamily="34" charset="-122"/>
              </a:rPr>
              <a:t>、</a:t>
            </a:r>
            <a:r>
              <a:rPr lang="zh-CN" altLang="en-US" sz="2400" b="1" dirty="0" smtClean="0">
                <a:solidFill>
                  <a:schemeClr val="bg1"/>
                </a:solidFill>
                <a:latin typeface="微软雅黑" pitchFamily="34" charset="-122"/>
                <a:ea typeface="微软雅黑" pitchFamily="34" charset="-122"/>
              </a:rPr>
              <a:t>应用</a:t>
            </a:r>
            <a:r>
              <a:rPr lang="zh-CN" altLang="en-US" sz="2400" b="1" dirty="0">
                <a:solidFill>
                  <a:schemeClr val="bg1"/>
                </a:solidFill>
                <a:latin typeface="微软雅黑" pitchFamily="34" charset="-122"/>
                <a:ea typeface="微软雅黑" pitchFamily="34" charset="-122"/>
              </a:rPr>
              <a:t>系统扩展</a:t>
            </a:r>
            <a:r>
              <a:rPr lang="zh-CN" altLang="en-US" sz="2400" b="1" dirty="0" smtClean="0">
                <a:solidFill>
                  <a:schemeClr val="bg1"/>
                </a:solidFill>
                <a:latin typeface="微软雅黑" pitchFamily="34" charset="-122"/>
                <a:ea typeface="微软雅黑" pitchFamily="34" charset="-122"/>
              </a:rPr>
              <a:t>（</a:t>
            </a:r>
            <a:r>
              <a:rPr lang="en-US" altLang="zh-CN" sz="2400" b="1" dirty="0">
                <a:solidFill>
                  <a:schemeClr val="bg1"/>
                </a:solidFill>
                <a:latin typeface="微软雅黑" pitchFamily="34" charset="-122"/>
                <a:ea typeface="微软雅黑" pitchFamily="34" charset="-122"/>
              </a:rPr>
              <a:t>3</a:t>
            </a:r>
            <a:r>
              <a:rPr lang="en-US" altLang="zh-CN" sz="2400" b="1" dirty="0" smtClean="0">
                <a:solidFill>
                  <a:schemeClr val="bg1"/>
                </a:solidFill>
                <a:latin typeface="微软雅黑" pitchFamily="34" charset="-122"/>
                <a:ea typeface="微软雅黑" pitchFamily="34" charset="-122"/>
              </a:rPr>
              <a:t>0</a:t>
            </a:r>
            <a:r>
              <a:rPr lang="en-US" altLang="zh-CN" sz="2400" b="1" dirty="0">
                <a:solidFill>
                  <a:schemeClr val="bg1"/>
                </a:solidFill>
                <a:latin typeface="微软雅黑" pitchFamily="34" charset="-122"/>
                <a:ea typeface="微软雅黑" pitchFamily="34" charset="-122"/>
              </a:rPr>
              <a:t>%</a:t>
            </a:r>
            <a:r>
              <a:rPr lang="zh-CN" altLang="en-US" sz="2400" b="1" dirty="0">
                <a:solidFill>
                  <a:schemeClr val="bg1"/>
                </a:solidFill>
                <a:latin typeface="微软雅黑" pitchFamily="34" charset="-122"/>
                <a:ea typeface="微软雅黑" pitchFamily="34" charset="-122"/>
              </a:rPr>
              <a:t>）</a:t>
            </a:r>
            <a:endParaRPr lang="en-US" altLang="zh-CN" sz="2400" b="1" dirty="0">
              <a:solidFill>
                <a:schemeClr val="bg1"/>
              </a:solidFill>
              <a:latin typeface="微软雅黑" pitchFamily="34" charset="-122"/>
              <a:ea typeface="微软雅黑" pitchFamily="34" charset="-122"/>
            </a:endParaRPr>
          </a:p>
          <a:p>
            <a:pPr>
              <a:defRPr/>
            </a:pPr>
            <a:r>
              <a:rPr lang="en-US" altLang="zh-CN" sz="1800" dirty="0">
                <a:solidFill>
                  <a:schemeClr val="bg1"/>
                </a:solidFill>
                <a:latin typeface="微软雅黑" pitchFamily="34" charset="-122"/>
                <a:ea typeface="微软雅黑" pitchFamily="34" charset="-122"/>
              </a:rPr>
              <a:t>1</a:t>
            </a:r>
            <a:r>
              <a:rPr lang="zh-CN" altLang="en-US" sz="1800" dirty="0">
                <a:solidFill>
                  <a:schemeClr val="bg1"/>
                </a:solidFill>
                <a:latin typeface="微软雅黑" pitchFamily="34" charset="-122"/>
                <a:ea typeface="微软雅黑" pitchFamily="34" charset="-122"/>
              </a:rPr>
              <a:t>）</a:t>
            </a:r>
            <a:r>
              <a:rPr lang="zh-CN" altLang="en-US" sz="1800" dirty="0" smtClean="0">
                <a:solidFill>
                  <a:schemeClr val="bg1"/>
                </a:solidFill>
                <a:latin typeface="微软雅黑" pitchFamily="34" charset="-122"/>
                <a:ea typeface="微软雅黑" pitchFamily="34" charset="-122"/>
              </a:rPr>
              <a:t>基于</a:t>
            </a:r>
            <a:r>
              <a:rPr lang="zh-CN" altLang="en-US" sz="1800" dirty="0">
                <a:solidFill>
                  <a:schemeClr val="bg1"/>
                </a:solidFill>
                <a:latin typeface="微软雅黑" pitchFamily="34" charset="-122"/>
                <a:ea typeface="微软雅黑" pitchFamily="34" charset="-122"/>
              </a:rPr>
              <a:t>信息</a:t>
            </a:r>
            <a:r>
              <a:rPr lang="zh-CN" altLang="en-US" sz="1800" dirty="0" smtClean="0">
                <a:solidFill>
                  <a:schemeClr val="bg1"/>
                </a:solidFill>
                <a:latin typeface="微软雅黑" pitchFamily="34" charset="-122"/>
                <a:ea typeface="微软雅黑" pitchFamily="34" charset="-122"/>
              </a:rPr>
              <a:t>平台</a:t>
            </a:r>
            <a:r>
              <a:rPr lang="zh-CN" altLang="en-US" sz="1800" dirty="0">
                <a:solidFill>
                  <a:schemeClr val="bg1"/>
                </a:solidFill>
                <a:latin typeface="微软雅黑" pitchFamily="34" charset="-122"/>
                <a:ea typeface="微软雅黑" pitchFamily="34" charset="-122"/>
              </a:rPr>
              <a:t>，将临床及运营管理的第三方专业系统互联，</a:t>
            </a:r>
            <a:r>
              <a:rPr lang="zh-CN" altLang="en-US" sz="1800" dirty="0" smtClean="0">
                <a:solidFill>
                  <a:schemeClr val="bg1"/>
                </a:solidFill>
                <a:latin typeface="微软雅黑" pitchFamily="34" charset="-122"/>
                <a:ea typeface="微软雅黑" pitchFamily="34" charset="-122"/>
              </a:rPr>
              <a:t>形成</a:t>
            </a:r>
            <a:r>
              <a:rPr lang="zh-CN" altLang="en-US" sz="1800" b="1" dirty="0">
                <a:solidFill>
                  <a:schemeClr val="bg1"/>
                </a:solidFill>
                <a:latin typeface="微软雅黑" pitchFamily="34" charset="-122"/>
                <a:ea typeface="微软雅黑" pitchFamily="34" charset="-122"/>
              </a:rPr>
              <a:t>医嘱全过程</a:t>
            </a:r>
            <a:r>
              <a:rPr lang="zh-CN" altLang="en-US" sz="1800" b="1" dirty="0" smtClean="0">
                <a:solidFill>
                  <a:schemeClr val="bg1"/>
                </a:solidFill>
                <a:latin typeface="微软雅黑" pitchFamily="34" charset="-122"/>
                <a:ea typeface="微软雅黑" pitchFamily="34" charset="-122"/>
              </a:rPr>
              <a:t>闭环</a:t>
            </a:r>
            <a:r>
              <a:rPr lang="zh-CN" altLang="en-US" sz="1800" dirty="0">
                <a:solidFill>
                  <a:schemeClr val="bg1"/>
                </a:solidFill>
                <a:latin typeface="微软雅黑" pitchFamily="34" charset="-122"/>
                <a:ea typeface="微软雅黑" pitchFamily="34" charset="-122"/>
              </a:rPr>
              <a:t>流程</a:t>
            </a:r>
            <a:r>
              <a:rPr lang="zh-CN" altLang="en-US" sz="1800" dirty="0" smtClean="0">
                <a:solidFill>
                  <a:schemeClr val="bg1"/>
                </a:solidFill>
                <a:latin typeface="微软雅黑" pitchFamily="34" charset="-122"/>
                <a:ea typeface="微软雅黑" pitchFamily="34" charset="-122"/>
              </a:rPr>
              <a:t>，实现患者全程电子病历</a:t>
            </a:r>
            <a:r>
              <a:rPr lang="zh-CN" altLang="en-US" sz="1800" dirty="0">
                <a:solidFill>
                  <a:schemeClr val="bg1"/>
                </a:solidFill>
                <a:latin typeface="微软雅黑" pitchFamily="34" charset="-122"/>
                <a:ea typeface="微软雅黑" pitchFamily="34" charset="-122"/>
              </a:rPr>
              <a:t>管理</a:t>
            </a:r>
            <a:r>
              <a:rPr lang="zh-CN" altLang="en-US" sz="1800" dirty="0" smtClean="0">
                <a:solidFill>
                  <a:schemeClr val="bg1"/>
                </a:solidFill>
                <a:latin typeface="微软雅黑" pitchFamily="34" charset="-122"/>
                <a:ea typeface="微软雅黑" pitchFamily="34" charset="-122"/>
              </a:rPr>
              <a:t>。</a:t>
            </a:r>
            <a:endParaRPr lang="en-US" altLang="zh-CN" sz="1800" dirty="0">
              <a:solidFill>
                <a:schemeClr val="bg1"/>
              </a:solidFill>
              <a:latin typeface="微软雅黑" pitchFamily="34" charset="-122"/>
              <a:ea typeface="微软雅黑" pitchFamily="34" charset="-122"/>
            </a:endParaRPr>
          </a:p>
          <a:p>
            <a:pPr>
              <a:defRPr/>
            </a:pPr>
            <a:r>
              <a:rPr lang="en-US" altLang="zh-CN" sz="1800" dirty="0">
                <a:solidFill>
                  <a:schemeClr val="bg1"/>
                </a:solidFill>
                <a:latin typeface="微软雅黑" pitchFamily="34" charset="-122"/>
                <a:ea typeface="微软雅黑" pitchFamily="34" charset="-122"/>
              </a:rPr>
              <a:t>2</a:t>
            </a:r>
            <a:r>
              <a:rPr lang="zh-CN" altLang="en-US" sz="1800" dirty="0">
                <a:solidFill>
                  <a:schemeClr val="bg1"/>
                </a:solidFill>
                <a:latin typeface="微软雅黑" pitchFamily="34" charset="-122"/>
                <a:ea typeface="微软雅黑" pitchFamily="34" charset="-122"/>
              </a:rPr>
              <a:t>）基于信息平台，不断</a:t>
            </a:r>
            <a:r>
              <a:rPr lang="zh-CN" altLang="en-US" sz="1800" b="1" dirty="0">
                <a:solidFill>
                  <a:schemeClr val="bg1"/>
                </a:solidFill>
                <a:latin typeface="微软雅黑" pitchFamily="34" charset="-122"/>
                <a:ea typeface="微软雅黑" pitchFamily="34" charset="-122"/>
              </a:rPr>
              <a:t>开发</a:t>
            </a:r>
            <a:r>
              <a:rPr lang="zh-CN" altLang="en-US" sz="1800" dirty="0">
                <a:solidFill>
                  <a:schemeClr val="bg1"/>
                </a:solidFill>
                <a:latin typeface="微软雅黑" pitchFamily="34" charset="-122"/>
                <a:ea typeface="微软雅黑" pitchFamily="34" charset="-122"/>
              </a:rPr>
              <a:t>新系统或</a:t>
            </a:r>
            <a:r>
              <a:rPr lang="zh-CN" altLang="en-US" sz="1800" b="1" dirty="0">
                <a:solidFill>
                  <a:schemeClr val="bg1"/>
                </a:solidFill>
                <a:latin typeface="微软雅黑" pitchFamily="34" charset="-122"/>
                <a:ea typeface="微软雅黑" pitchFamily="34" charset="-122"/>
              </a:rPr>
              <a:t>升级</a:t>
            </a:r>
            <a:r>
              <a:rPr lang="zh-CN" altLang="en-US" sz="1800" dirty="0">
                <a:solidFill>
                  <a:schemeClr val="bg1"/>
                </a:solidFill>
                <a:latin typeface="微软雅黑" pitchFamily="34" charset="-122"/>
                <a:ea typeface="微软雅黑" pitchFamily="34" charset="-122"/>
              </a:rPr>
              <a:t>医院</a:t>
            </a:r>
            <a:r>
              <a:rPr lang="zh-CN" altLang="en-US" sz="1800" dirty="0" smtClean="0">
                <a:solidFill>
                  <a:schemeClr val="bg1"/>
                </a:solidFill>
                <a:latin typeface="微软雅黑" pitchFamily="34" charset="-122"/>
                <a:ea typeface="微软雅黑" pitchFamily="34" charset="-122"/>
              </a:rPr>
              <a:t>运行系统及模块，满足新形式下医疗卫生行业的改革需要。</a:t>
            </a:r>
            <a:endParaRPr lang="zh-CN" altLang="en-US" sz="1800" dirty="0">
              <a:solidFill>
                <a:schemeClr val="bg1"/>
              </a:solidFill>
              <a:latin typeface="微软雅黑" pitchFamily="34" charset="-122"/>
              <a:ea typeface="微软雅黑" pitchFamily="34" charset="-122"/>
            </a:endParaRPr>
          </a:p>
        </p:txBody>
      </p:sp>
      <p:sp>
        <p:nvSpPr>
          <p:cNvPr id="38" name="矩形 37"/>
          <p:cNvSpPr/>
          <p:nvPr/>
        </p:nvSpPr>
        <p:spPr>
          <a:xfrm>
            <a:off x="281175" y="274997"/>
            <a:ext cx="4288353"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通过信息平台建设内容</a:t>
            </a:r>
            <a:endParaRPr lang="zh-CN" altLang="en-US" sz="3200" dirty="0">
              <a:latin typeface="微软雅黑" panose="020B0503020204020204" pitchFamily="34" charset="-122"/>
              <a:ea typeface="微软雅黑" panose="020B0503020204020204" pitchFamily="34" charset="-122"/>
              <a:cs typeface="BrowalliaUPC" panose="020B0604020202020204" pitchFamily="34" charset="-34"/>
            </a:endParaRPr>
          </a:p>
        </p:txBody>
      </p:sp>
    </p:spTree>
    <p:extLst>
      <p:ext uri="{BB962C8B-B14F-4D97-AF65-F5344CB8AC3E}">
        <p14:creationId xmlns:p14="http://schemas.microsoft.com/office/powerpoint/2010/main" val="2297151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4">
                                            <p:bg/>
                                          </p:spTgt>
                                        </p:tgtEl>
                                        <p:attrNameLst>
                                          <p:attrName>style.visibility</p:attrName>
                                        </p:attrNameLst>
                                      </p:cBhvr>
                                      <p:to>
                                        <p:strVal val="visible"/>
                                      </p:to>
                                    </p:set>
                                    <p:animEffect transition="in" filter="wipe(down)">
                                      <p:cBhvr>
                                        <p:cTn id="7" dur="500"/>
                                        <p:tgtEl>
                                          <p:spTgt spid="124">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4">
                                            <p:txEl>
                                              <p:pRg st="0" end="0"/>
                                            </p:txEl>
                                          </p:spTgt>
                                        </p:tgtEl>
                                        <p:attrNameLst>
                                          <p:attrName>style.visibility</p:attrName>
                                        </p:attrNameLst>
                                      </p:cBhvr>
                                      <p:to>
                                        <p:strVal val="visible"/>
                                      </p:to>
                                    </p:set>
                                    <p:animEffect transition="in" filter="wipe(down)">
                                      <p:cBhvr>
                                        <p:cTn id="10" dur="500"/>
                                        <p:tgtEl>
                                          <p:spTgt spid="124">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4">
                                            <p:txEl>
                                              <p:pRg st="1" end="1"/>
                                            </p:txEl>
                                          </p:spTgt>
                                        </p:tgtEl>
                                        <p:attrNameLst>
                                          <p:attrName>style.visibility</p:attrName>
                                        </p:attrNameLst>
                                      </p:cBhvr>
                                      <p:to>
                                        <p:strVal val="visible"/>
                                      </p:to>
                                    </p:set>
                                    <p:animEffect transition="in" filter="wipe(down)">
                                      <p:cBhvr>
                                        <p:cTn id="13" dur="500"/>
                                        <p:tgtEl>
                                          <p:spTgt spid="124">
                                            <p:txEl>
                                              <p:pRg st="1" end="1"/>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24">
                                            <p:txEl>
                                              <p:pRg st="2" end="2"/>
                                            </p:txEl>
                                          </p:spTgt>
                                        </p:tgtEl>
                                        <p:attrNameLst>
                                          <p:attrName>style.visibility</p:attrName>
                                        </p:attrNameLst>
                                      </p:cBhvr>
                                      <p:to>
                                        <p:strVal val="visible"/>
                                      </p:to>
                                    </p:set>
                                    <p:animEffect transition="in" filter="wipe(down)">
                                      <p:cBhvr>
                                        <p:cTn id="16" dur="500"/>
                                        <p:tgtEl>
                                          <p:spTgt spid="12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25">
                                            <p:bg/>
                                          </p:spTgt>
                                        </p:tgtEl>
                                        <p:attrNameLst>
                                          <p:attrName>style.visibility</p:attrName>
                                        </p:attrNameLst>
                                      </p:cBhvr>
                                      <p:to>
                                        <p:strVal val="visible"/>
                                      </p:to>
                                    </p:set>
                                    <p:animEffect transition="in" filter="wipe(down)">
                                      <p:cBhvr>
                                        <p:cTn id="21" dur="500"/>
                                        <p:tgtEl>
                                          <p:spTgt spid="125">
                                            <p:bg/>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25">
                                            <p:txEl>
                                              <p:pRg st="0" end="0"/>
                                            </p:txEl>
                                          </p:spTgt>
                                        </p:tgtEl>
                                        <p:attrNameLst>
                                          <p:attrName>style.visibility</p:attrName>
                                        </p:attrNameLst>
                                      </p:cBhvr>
                                      <p:to>
                                        <p:strVal val="visible"/>
                                      </p:to>
                                    </p:set>
                                    <p:animEffect transition="in" filter="wipe(down)">
                                      <p:cBhvr>
                                        <p:cTn id="24" dur="500"/>
                                        <p:tgtEl>
                                          <p:spTgt spid="125">
                                            <p:txEl>
                                              <p:pRg st="0" end="0"/>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25">
                                            <p:txEl>
                                              <p:pRg st="1" end="1"/>
                                            </p:txEl>
                                          </p:spTgt>
                                        </p:tgtEl>
                                        <p:attrNameLst>
                                          <p:attrName>style.visibility</p:attrName>
                                        </p:attrNameLst>
                                      </p:cBhvr>
                                      <p:to>
                                        <p:strVal val="visible"/>
                                      </p:to>
                                    </p:set>
                                    <p:animEffect transition="in" filter="wipe(down)">
                                      <p:cBhvr>
                                        <p:cTn id="27" dur="500"/>
                                        <p:tgtEl>
                                          <p:spTgt spid="125">
                                            <p:txEl>
                                              <p:pRg st="1" end="1"/>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25">
                                            <p:txEl>
                                              <p:pRg st="2" end="2"/>
                                            </p:txEl>
                                          </p:spTgt>
                                        </p:tgtEl>
                                        <p:attrNameLst>
                                          <p:attrName>style.visibility</p:attrName>
                                        </p:attrNameLst>
                                      </p:cBhvr>
                                      <p:to>
                                        <p:strVal val="visible"/>
                                      </p:to>
                                    </p:set>
                                    <p:animEffect transition="in" filter="wipe(down)">
                                      <p:cBhvr>
                                        <p:cTn id="30" dur="500"/>
                                        <p:tgtEl>
                                          <p:spTgt spid="12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26">
                                            <p:bg/>
                                          </p:spTgt>
                                        </p:tgtEl>
                                        <p:attrNameLst>
                                          <p:attrName>style.visibility</p:attrName>
                                        </p:attrNameLst>
                                      </p:cBhvr>
                                      <p:to>
                                        <p:strVal val="visible"/>
                                      </p:to>
                                    </p:set>
                                    <p:animEffect transition="in" filter="wipe(down)">
                                      <p:cBhvr>
                                        <p:cTn id="35" dur="500"/>
                                        <p:tgtEl>
                                          <p:spTgt spid="126">
                                            <p:bg/>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26">
                                            <p:txEl>
                                              <p:pRg st="0" end="0"/>
                                            </p:txEl>
                                          </p:spTgt>
                                        </p:tgtEl>
                                        <p:attrNameLst>
                                          <p:attrName>style.visibility</p:attrName>
                                        </p:attrNameLst>
                                      </p:cBhvr>
                                      <p:to>
                                        <p:strVal val="visible"/>
                                      </p:to>
                                    </p:set>
                                    <p:animEffect transition="in" filter="wipe(down)">
                                      <p:cBhvr>
                                        <p:cTn id="38" dur="500"/>
                                        <p:tgtEl>
                                          <p:spTgt spid="126">
                                            <p:txEl>
                                              <p:pRg st="0" end="0"/>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26">
                                            <p:txEl>
                                              <p:pRg st="1" end="1"/>
                                            </p:txEl>
                                          </p:spTgt>
                                        </p:tgtEl>
                                        <p:attrNameLst>
                                          <p:attrName>style.visibility</p:attrName>
                                        </p:attrNameLst>
                                      </p:cBhvr>
                                      <p:to>
                                        <p:strVal val="visible"/>
                                      </p:to>
                                    </p:set>
                                    <p:animEffect transition="in" filter="wipe(down)">
                                      <p:cBhvr>
                                        <p:cTn id="41" dur="500"/>
                                        <p:tgtEl>
                                          <p:spTgt spid="126">
                                            <p:txEl>
                                              <p:pRg st="1" end="1"/>
                                            </p:txEl>
                                          </p:spTgt>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26">
                                            <p:txEl>
                                              <p:pRg st="2" end="2"/>
                                            </p:txEl>
                                          </p:spTgt>
                                        </p:tgtEl>
                                        <p:attrNameLst>
                                          <p:attrName>style.visibility</p:attrName>
                                        </p:attrNameLst>
                                      </p:cBhvr>
                                      <p:to>
                                        <p:strVal val="visible"/>
                                      </p:to>
                                    </p:set>
                                    <p:animEffect transition="in" filter="wipe(down)">
                                      <p:cBhvr>
                                        <p:cTn id="44" dur="500"/>
                                        <p:tgtEl>
                                          <p:spTgt spid="126">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27">
                                            <p:bg/>
                                          </p:spTgt>
                                        </p:tgtEl>
                                        <p:attrNameLst>
                                          <p:attrName>style.visibility</p:attrName>
                                        </p:attrNameLst>
                                      </p:cBhvr>
                                      <p:to>
                                        <p:strVal val="visible"/>
                                      </p:to>
                                    </p:set>
                                    <p:animEffect transition="in" filter="wipe(down)">
                                      <p:cBhvr>
                                        <p:cTn id="49" dur="500"/>
                                        <p:tgtEl>
                                          <p:spTgt spid="127">
                                            <p:bg/>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27">
                                            <p:txEl>
                                              <p:pRg st="0" end="0"/>
                                            </p:txEl>
                                          </p:spTgt>
                                        </p:tgtEl>
                                        <p:attrNameLst>
                                          <p:attrName>style.visibility</p:attrName>
                                        </p:attrNameLst>
                                      </p:cBhvr>
                                      <p:to>
                                        <p:strVal val="visible"/>
                                      </p:to>
                                    </p:set>
                                    <p:animEffect transition="in" filter="wipe(down)">
                                      <p:cBhvr>
                                        <p:cTn id="52" dur="500"/>
                                        <p:tgtEl>
                                          <p:spTgt spid="127">
                                            <p:txEl>
                                              <p:pRg st="0" end="0"/>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27">
                                            <p:txEl>
                                              <p:pRg st="1" end="1"/>
                                            </p:txEl>
                                          </p:spTgt>
                                        </p:tgtEl>
                                        <p:attrNameLst>
                                          <p:attrName>style.visibility</p:attrName>
                                        </p:attrNameLst>
                                      </p:cBhvr>
                                      <p:to>
                                        <p:strVal val="visible"/>
                                      </p:to>
                                    </p:set>
                                    <p:animEffect transition="in" filter="wipe(down)">
                                      <p:cBhvr>
                                        <p:cTn id="55" dur="500"/>
                                        <p:tgtEl>
                                          <p:spTgt spid="127">
                                            <p:txEl>
                                              <p:pRg st="1" end="1"/>
                                            </p:txEl>
                                          </p:spTgt>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27">
                                            <p:txEl>
                                              <p:pRg st="2" end="2"/>
                                            </p:txEl>
                                          </p:spTgt>
                                        </p:tgtEl>
                                        <p:attrNameLst>
                                          <p:attrName>style.visibility</p:attrName>
                                        </p:attrNameLst>
                                      </p:cBhvr>
                                      <p:to>
                                        <p:strVal val="visible"/>
                                      </p:to>
                                    </p:set>
                                    <p:animEffect transition="in" filter="wipe(down)">
                                      <p:cBhvr>
                                        <p:cTn id="58" dur="500"/>
                                        <p:tgtEl>
                                          <p:spTgt spid="1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build="allAtOnce" animBg="1"/>
      <p:bldP spid="125" grpId="0" build="allAtOnce" animBg="1"/>
      <p:bldP spid="126" grpId="0" build="allAtOnce" animBg="1"/>
      <p:bldP spid="127" grpId="0" build="allAtOnce" animBg="1"/>
    </p:bldLst>
  </p:timing>
</p:sld>
</file>

<file path=ppt/theme/theme1.xml><?xml version="1.0" encoding="utf-8"?>
<a:theme xmlns:a="http://schemas.openxmlformats.org/drawingml/2006/main" name="20111128 - 方正国际-医疗卫生">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方正ITppt模版">
      <a:majorFont>
        <a:latin typeface="FrutigerNext LT Medium"/>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lnDef>
  </a:objectDefaults>
  <a:extraClrSchemeLst>
    <a:extraClrScheme>
      <a:clrScheme name="方正ITppt模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方正ITppt模版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方正ITppt模版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方正ITppt模版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方正ITppt模版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方正ITppt模版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方正ITppt模版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方正ITppt模版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方正ITppt模版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方正ITppt模版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方正ITppt模版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方正ITppt模版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方正ITppt模版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20111128 - 方正国际-医疗卫生</Template>
  <TotalTime>17480</TotalTime>
  <Words>3564</Words>
  <Application>Microsoft Office PowerPoint</Application>
  <PresentationFormat>全屏显示(4:3)</PresentationFormat>
  <Paragraphs>1154</Paragraphs>
  <Slides>41</Slides>
  <Notes>15</Notes>
  <HiddenSlides>0</HiddenSlides>
  <MMClips>0</MMClips>
  <ScaleCrop>false</ScaleCrop>
  <HeadingPairs>
    <vt:vector size="8" baseType="variant">
      <vt:variant>
        <vt:lpstr>已用的字体</vt:lpstr>
      </vt:variant>
      <vt:variant>
        <vt:i4>20</vt:i4>
      </vt:variant>
      <vt:variant>
        <vt:lpstr>主题</vt:lpstr>
      </vt:variant>
      <vt:variant>
        <vt:i4>2</vt:i4>
      </vt:variant>
      <vt:variant>
        <vt:lpstr>嵌入 OLE 服务器</vt:lpstr>
      </vt:variant>
      <vt:variant>
        <vt:i4>1</vt:i4>
      </vt:variant>
      <vt:variant>
        <vt:lpstr>幻灯片标题</vt:lpstr>
      </vt:variant>
      <vt:variant>
        <vt:i4>41</vt:i4>
      </vt:variant>
    </vt:vector>
  </HeadingPairs>
  <TitlesOfParts>
    <vt:vector size="64" baseType="lpstr">
      <vt:lpstr>Adobe Gothic Std B</vt:lpstr>
      <vt:lpstr>FrutigerNext LT Medium</vt:lpstr>
      <vt:lpstr>FrutigerNext LT Regular</vt:lpstr>
      <vt:lpstr>MS PGothic</vt:lpstr>
      <vt:lpstr>方正兰亭纤黑简体</vt:lpstr>
      <vt:lpstr>黑体</vt:lpstr>
      <vt:lpstr>华文楷体</vt:lpstr>
      <vt:lpstr>华文细黑</vt:lpstr>
      <vt:lpstr>楷体_GB2312</vt:lpstr>
      <vt:lpstr>隶书</vt:lpstr>
      <vt:lpstr>宋体</vt:lpstr>
      <vt:lpstr>微软雅黑</vt:lpstr>
      <vt:lpstr>幼圆</vt:lpstr>
      <vt:lpstr>Arial</vt:lpstr>
      <vt:lpstr>BrowalliaUPC</vt:lpstr>
      <vt:lpstr>Consolas</vt:lpstr>
      <vt:lpstr>Segoe UI</vt:lpstr>
      <vt:lpstr>Times New Roman</vt:lpstr>
      <vt:lpstr>Wingdings</vt:lpstr>
      <vt:lpstr>Wingdings 2</vt:lpstr>
      <vt:lpstr>20111128 - 方正国际-医疗卫生</vt:lpstr>
      <vt:lpstr>1_自定义设计方案</vt:lpstr>
      <vt:lpstr>演示文稿</vt:lpstr>
      <vt:lpstr>医院信息平台建设方案汇报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平台设计理念-平台与传统院感比较</vt:lpstr>
      <vt:lpstr>平台设计理念-全面性</vt:lpstr>
      <vt:lpstr>平台设计理念-院感全流程管理</vt:lpstr>
      <vt:lpstr>平台设计理念-监测模式</vt:lpstr>
      <vt:lpstr>平台设计理念-数据来源</vt:lpstr>
      <vt:lpstr>平台设计理念-平台架构</vt:lpstr>
      <vt:lpstr>平台设计理念-闭环管理</vt:lpstr>
      <vt:lpstr>平台设计理念-规则引擎</vt:lpstr>
      <vt:lpstr>院感闭环管理介绍</vt:lpstr>
      <vt:lpstr>院感闭环管理-监测指标体系</vt:lpstr>
      <vt:lpstr>院感闭环管理-感染监测</vt:lpstr>
      <vt:lpstr>院感闭环管理-预警干预</vt:lpstr>
      <vt:lpstr>院感闭环管理-追踪反馈</vt:lpstr>
      <vt:lpstr>院感闭环管理-统计分析</vt:lpstr>
      <vt:lpstr>PowerPoint 演示文稿</vt:lpstr>
    </vt:vector>
  </TitlesOfParts>
  <Company>founder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天津三中心医院信息平台建设（二期）方案汇报</dc:title>
  <dc:creator>姚会新</dc:creator>
  <cp:lastModifiedBy>uporouter个人</cp:lastModifiedBy>
  <cp:revision>2138</cp:revision>
  <dcterms:created xsi:type="dcterms:W3CDTF">2011-12-06T05:11:00Z</dcterms:created>
  <dcterms:modified xsi:type="dcterms:W3CDTF">2015-04-20T00:59:56Z</dcterms:modified>
</cp:coreProperties>
</file>