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在此键入引文。”"/>
          <p:cNvSpPr txBox="1"/>
          <p:nvPr>
            <p:ph type="body" sz="quarter" idx="14"/>
          </p:nvPr>
        </p:nvSpPr>
        <p:spPr>
          <a:xfrm>
            <a:off x="1270000" y="4089400"/>
            <a:ext cx="10464800" cy="774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标题文本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正文级别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标题文本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0" name="正文级别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正文级别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图像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图像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6324599" y="9270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校园二手交易系统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8200"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校园二手交易系统</a:t>
            </a:r>
          </a:p>
        </p:txBody>
      </p:sp>
      <p:sp>
        <p:nvSpPr>
          <p:cNvPr id="120" name="0711140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07111404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1.4 个人商品管理"/>
          <p:cNvSpPr txBox="1"/>
          <p:nvPr/>
        </p:nvSpPr>
        <p:spPr>
          <a:xfrm>
            <a:off x="1091141" y="1015999"/>
            <a:ext cx="4627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1.4 个人商品管理</a:t>
            </a:r>
          </a:p>
        </p:txBody>
      </p:sp>
      <p:sp>
        <p:nvSpPr>
          <p:cNvPr id="162" name="买家…"/>
          <p:cNvSpPr txBox="1"/>
          <p:nvPr/>
        </p:nvSpPr>
        <p:spPr>
          <a:xfrm>
            <a:off x="1091141" y="2611985"/>
            <a:ext cx="10822518" cy="302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买家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待付款、待交易、已完成、退款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卖家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上架中、被下单、已付款、已完成、被退款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1.5 私信"/>
          <p:cNvSpPr txBox="1"/>
          <p:nvPr/>
        </p:nvSpPr>
        <p:spPr>
          <a:xfrm>
            <a:off x="1091141" y="1015999"/>
            <a:ext cx="23925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1.5 私信</a:t>
            </a:r>
          </a:p>
        </p:txBody>
      </p:sp>
      <p:sp>
        <p:nvSpPr>
          <p:cNvPr id="165" name="私信主要用于买家与卖家相互交流，确定物品细节和交易地点等，重点在于加密对话信息，以及对话方式的多样性。其子功能分为以下几点：…"/>
          <p:cNvSpPr txBox="1"/>
          <p:nvPr/>
        </p:nvSpPr>
        <p:spPr>
          <a:xfrm>
            <a:off x="1091141" y="2489200"/>
            <a:ext cx="10822518" cy="535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私信主要用于买家与卖家相互交流，确定物品细节和交易地点等，重点在于加密对话信息，以及对话方式的多样性。其子功能分为以下几点：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信息加密；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提示用户“请勿在聊天中随意透露个人信息以防受骗”；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可发送语音、文字、图片、表情等。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2.1 商品交易管理（对卖家）"/>
          <p:cNvSpPr txBox="1"/>
          <p:nvPr/>
        </p:nvSpPr>
        <p:spPr>
          <a:xfrm>
            <a:off x="1091141" y="1015999"/>
            <a:ext cx="7421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2.1 商品交易管理（对卖家）</a:t>
            </a:r>
          </a:p>
        </p:txBody>
      </p:sp>
      <p:sp>
        <p:nvSpPr>
          <p:cNvPr id="168" name="商品上架…"/>
          <p:cNvSpPr txBox="1"/>
          <p:nvPr/>
        </p:nvSpPr>
        <p:spPr>
          <a:xfrm>
            <a:off x="1091141" y="2489200"/>
            <a:ext cx="10822518" cy="711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商品上架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用户发布商品售卖信息，实现商品的上架，具体应包含以下信息商品名称、商品图片、商品简介、出售价格、商品数量、商品类别。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商品信息修改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卖家可以对已发布未售出的商品进行信息修改。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商品下架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卖家可以对未售出的商品可以做下架处理。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卖家可以对已付款但未完成的交易可以进行取消。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2.2 商品交易管理（对买家）"/>
          <p:cNvSpPr txBox="1"/>
          <p:nvPr/>
        </p:nvSpPr>
        <p:spPr>
          <a:xfrm>
            <a:off x="1091141" y="1015999"/>
            <a:ext cx="7421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2.2 商品交易管理（对买家）</a:t>
            </a:r>
          </a:p>
        </p:txBody>
      </p:sp>
      <p:sp>
        <p:nvSpPr>
          <p:cNvPr id="171" name="查看商品…"/>
          <p:cNvSpPr txBox="1"/>
          <p:nvPr/>
        </p:nvSpPr>
        <p:spPr>
          <a:xfrm>
            <a:off x="1091141" y="2489200"/>
            <a:ext cx="10822518" cy="652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查看商品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用户通过app主页推荐或者商品搜索，选择自己感兴趣的商品，选择是否与卖家沟通，或是否下单购买。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收藏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对于用户感兴趣但暂时不想购买的商品可以选择收藏。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下单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经过与卖家的沟通协商，用户确定购买需求，可以点击下单按键，系统自动生成商品订单。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取消订单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待付款状态的订单选择取消订单可即时取消订单，将商品状态回退到下单前。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2.2 商品交易管理（对买家）"/>
          <p:cNvSpPr txBox="1"/>
          <p:nvPr/>
        </p:nvSpPr>
        <p:spPr>
          <a:xfrm>
            <a:off x="1091141" y="1015999"/>
            <a:ext cx="7421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2.2 商品交易管理（对买家）</a:t>
            </a:r>
          </a:p>
        </p:txBody>
      </p:sp>
      <p:sp>
        <p:nvSpPr>
          <p:cNvPr id="174" name="支付…"/>
          <p:cNvSpPr txBox="1"/>
          <p:nvPr/>
        </p:nvSpPr>
        <p:spPr>
          <a:xfrm>
            <a:off x="1091141" y="2489200"/>
            <a:ext cx="10822518" cy="594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支付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在待付款订单界面可以点击支付按键，跳转第三方支付。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确认收货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待买卖双方线下交易确认之后，卖家需提醒买家现场点击商品确认收货。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评价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商品确认收货后，用户可以选择是否评价商品，点击订单界面的评价按键可以进入商品评价界面。</a:t>
            </a: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退货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用户对商品不满意可以点击订单界面中的退货按键。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2.3 商品信息管理"/>
          <p:cNvSpPr txBox="1"/>
          <p:nvPr/>
        </p:nvSpPr>
        <p:spPr>
          <a:xfrm>
            <a:off x="1091141" y="1015999"/>
            <a:ext cx="4627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2.3 商品信息管理</a:t>
            </a:r>
          </a:p>
        </p:txBody>
      </p:sp>
      <p:sp>
        <p:nvSpPr>
          <p:cNvPr id="177" name="该部分涉及到所有商品的管理，主要包括数据库的建立。"/>
          <p:cNvSpPr txBox="1"/>
          <p:nvPr/>
        </p:nvSpPr>
        <p:spPr>
          <a:xfrm>
            <a:off x="1091141" y="2527258"/>
            <a:ext cx="1082251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该部分涉及到所有商品的管理，主要包括数据库的建立。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.4 商品搜索"/>
          <p:cNvSpPr txBox="1"/>
          <p:nvPr/>
        </p:nvSpPr>
        <p:spPr>
          <a:xfrm>
            <a:off x="1091141" y="1015999"/>
            <a:ext cx="3510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2.4 商品搜索</a:t>
            </a:r>
          </a:p>
        </p:txBody>
      </p:sp>
      <p:sp>
        <p:nvSpPr>
          <p:cNvPr id="180" name="买家可以根据商品名称、价格、卖家名称等信息搜索特定商品，可以根据价格、上架时间等条件设置商品显示的顺序。"/>
          <p:cNvSpPr txBox="1"/>
          <p:nvPr/>
        </p:nvSpPr>
        <p:spPr>
          <a:xfrm>
            <a:off x="1091141" y="2599084"/>
            <a:ext cx="10822518" cy="185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买家可以根据商品名称、价格、卖家名称等信息搜索特定商品，可以根据价格、上架时间等条件设置商品显示的顺序。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问题陈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问题陈述</a:t>
            </a:r>
          </a:p>
        </p:txBody>
      </p:sp>
      <p:sp>
        <p:nvSpPr>
          <p:cNvPr id="123" name="如今的大学校园，伴随着学生的购买能力的提高和每年升学、毕业人数的增加，存在许多各种类型的二手商品和大量的购买需求。然而在校园二手交易平台的选择方面学生们面临着诸多困惑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如今的大学校园，伴随着学生的购买能力的提高和每年升学、毕业人数的增加，存在许多各种类型的二手商品和大量的购买需求。然而在校园二手交易平台的选择方面学生们面临着诸多困惑。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问题陈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问题陈述</a:t>
            </a:r>
          </a:p>
        </p:txBody>
      </p:sp>
      <p:sp>
        <p:nvSpPr>
          <p:cNvPr id="126" name="首先是平台选择，大多数大学生可能习惯了买家的角色，但是对当卖家毫无经验，不知道什么样的平台更适合自己。像淘宝、京东这种大型平台，虽然更加安全可靠，但是其门槛设置也更高，普通学生可能没有那么多的精力和成本去成为职业卖家；像通过在一些校园论坛发布二手商品贴子来交易，其交易过程受不到保障，可靠性纯粹建立在买卖双方的信任上，很容易出现上当受骗的情况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 marL="416559" indent="-416559" defTabSz="467359">
              <a:spcBef>
                <a:spcPts val="3600"/>
              </a:spcBef>
              <a:defRPr sz="3680"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首先是平台选择，大多数大学生可能习惯了买家的角色，但是对当卖家毫无经验，不知道什么样的平台更适合自己。像淘宝、京东这种大型平台，虽然更加安全可靠，但是其门槛设置也更高，普通学生可能没有那么多的精力和成本去成为职业卖家；像通过在一些校园论坛发布二手商品贴子来交易，其交易过程受不到保障，可靠性纯粹建立在买卖双方的信任上，很容易出现上当受骗的情况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问题陈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问题陈述</a:t>
            </a:r>
          </a:p>
        </p:txBody>
      </p:sp>
      <p:sp>
        <p:nvSpPr>
          <p:cNvPr id="129" name="因此，建立一个适合在校大学生的校园二手物品交易平台，可以大大方便在校的大学生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/>
            <a:r>
              <a:t>因此，建立一个适合在校大学生的校园二手物品交易平台，可以大大方便在校的大学生。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基本需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基本需求</a:t>
            </a:r>
          </a:p>
        </p:txBody>
      </p:sp>
      <p:sp>
        <p:nvSpPr>
          <p:cNvPr id="132" name="自由交易"/>
          <p:cNvSpPr txBox="1"/>
          <p:nvPr/>
        </p:nvSpPr>
        <p:spPr>
          <a:xfrm>
            <a:off x="1259822" y="2889464"/>
            <a:ext cx="24511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>
                <a:latin typeface="FZLanTingHei-EB-GBK"/>
                <a:ea typeface="FZLanTingHei-EB-GBK"/>
                <a:cs typeface="FZLanTingHei-EB-GBK"/>
                <a:sym typeface="FZLanTingHei-EB-GBK"/>
              </a:defRPr>
            </a:lvl1pPr>
          </a:lstStyle>
          <a:p>
            <a:pPr/>
            <a:r>
              <a:t>自由交易</a:t>
            </a:r>
          </a:p>
        </p:txBody>
      </p:sp>
      <p:sp>
        <p:nvSpPr>
          <p:cNvPr id="133" name="操作方便"/>
          <p:cNvSpPr txBox="1"/>
          <p:nvPr/>
        </p:nvSpPr>
        <p:spPr>
          <a:xfrm>
            <a:off x="1259822" y="4316825"/>
            <a:ext cx="24511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>
                <a:latin typeface="FZLanTingHei-EB-GBK"/>
                <a:ea typeface="FZLanTingHei-EB-GBK"/>
                <a:cs typeface="FZLanTingHei-EB-GBK"/>
                <a:sym typeface="FZLanTingHei-EB-GBK"/>
              </a:defRPr>
            </a:lvl1pPr>
          </a:lstStyle>
          <a:p>
            <a:pPr/>
            <a:r>
              <a:t>操作方便</a:t>
            </a:r>
          </a:p>
        </p:txBody>
      </p:sp>
      <p:sp>
        <p:nvSpPr>
          <p:cNvPr id="134" name="交易安全"/>
          <p:cNvSpPr txBox="1"/>
          <p:nvPr/>
        </p:nvSpPr>
        <p:spPr>
          <a:xfrm>
            <a:off x="1259822" y="5744186"/>
            <a:ext cx="24511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spcBef>
                <a:spcPts val="4600"/>
              </a:spcBef>
              <a:defRPr sz="4600">
                <a:latin typeface="FZLanTingHei-EB-GBK"/>
                <a:ea typeface="FZLanTingHei-EB-GBK"/>
                <a:cs typeface="FZLanTingHei-EB-GBK"/>
                <a:sym typeface="FZLanTingHei-EB-GBK"/>
              </a:defRPr>
            </a:lvl1pPr>
          </a:lstStyle>
          <a:p>
            <a:pPr/>
            <a:r>
              <a:t>交易安全</a:t>
            </a:r>
          </a:p>
        </p:txBody>
      </p:sp>
      <p:sp>
        <p:nvSpPr>
          <p:cNvPr id="135" name="仅移动端"/>
          <p:cNvSpPr txBox="1"/>
          <p:nvPr/>
        </p:nvSpPr>
        <p:spPr>
          <a:xfrm>
            <a:off x="1259822" y="7171547"/>
            <a:ext cx="2451101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120000"/>
              </a:lnSpc>
              <a:spcBef>
                <a:spcPts val="4600"/>
              </a:spcBef>
              <a:defRPr sz="4600">
                <a:latin typeface="FZLanTingHei-EB-GBK"/>
                <a:ea typeface="FZLanTingHei-EB-GBK"/>
                <a:cs typeface="FZLanTingHei-EB-GBK"/>
                <a:sym typeface="FZLanTingHei-EB-GBK"/>
              </a:defRPr>
            </a:lvl1pPr>
          </a:lstStyle>
          <a:p>
            <a:pPr/>
            <a:r>
              <a:t>仅移动端</a:t>
            </a:r>
          </a:p>
        </p:txBody>
      </p:sp>
      <p:sp>
        <p:nvSpPr>
          <p:cNvPr id="136" name="任何用户无需单独注册即可成为卖家。"/>
          <p:cNvSpPr txBox="1"/>
          <p:nvPr/>
        </p:nvSpPr>
        <p:spPr>
          <a:xfrm>
            <a:off x="3977062" y="2921214"/>
            <a:ext cx="7886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任何用户无需单独注册即可成为卖家。</a:t>
            </a:r>
          </a:p>
        </p:txBody>
      </p:sp>
      <p:sp>
        <p:nvSpPr>
          <p:cNvPr id="137" name="注册、登录、使用，尽可能操作简便。"/>
          <p:cNvSpPr txBox="1"/>
          <p:nvPr/>
        </p:nvSpPr>
        <p:spPr>
          <a:xfrm>
            <a:off x="3977062" y="4348575"/>
            <a:ext cx="7886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注册、登录、使用，尽可能操作简便。</a:t>
            </a:r>
          </a:p>
        </p:txBody>
      </p:sp>
      <p:sp>
        <p:nvSpPr>
          <p:cNvPr id="138" name="平台担保，交易安全完成卖家才收款。"/>
          <p:cNvSpPr txBox="1"/>
          <p:nvPr/>
        </p:nvSpPr>
        <p:spPr>
          <a:xfrm>
            <a:off x="3977062" y="5775936"/>
            <a:ext cx="7886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平台担保，交易安全完成卖家才收款。</a:t>
            </a:r>
          </a:p>
        </p:txBody>
      </p:sp>
      <p:sp>
        <p:nvSpPr>
          <p:cNvPr id="139" name="专为iOS和Android设计。"/>
          <p:cNvSpPr txBox="1"/>
          <p:nvPr/>
        </p:nvSpPr>
        <p:spPr>
          <a:xfrm>
            <a:off x="3977062" y="7203296"/>
            <a:ext cx="506536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专为iOS和Android设计。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系统划分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YTieXianHei-75J Bold"/>
                <a:ea typeface="HYTieXianHei-75J Bold"/>
                <a:cs typeface="HYTieXianHei-75J Bold"/>
                <a:sym typeface="HYTieXianHei-75J Bold"/>
              </a:defRPr>
            </a:lvl1pPr>
          </a:lstStyle>
          <a:p>
            <a:pPr/>
            <a:r>
              <a:t>系统划分</a:t>
            </a:r>
          </a:p>
        </p:txBody>
      </p:sp>
      <p:sp>
        <p:nvSpPr>
          <p:cNvPr id="142" name="1.1 登录与注册"/>
          <p:cNvSpPr txBox="1"/>
          <p:nvPr/>
        </p:nvSpPr>
        <p:spPr>
          <a:xfrm>
            <a:off x="1119873" y="2657078"/>
            <a:ext cx="32218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1.1 登录与注册</a:t>
            </a:r>
          </a:p>
        </p:txBody>
      </p:sp>
      <p:sp>
        <p:nvSpPr>
          <p:cNvPr id="143" name="1.2 个人信息管理"/>
          <p:cNvSpPr txBox="1"/>
          <p:nvPr/>
        </p:nvSpPr>
        <p:spPr>
          <a:xfrm>
            <a:off x="1119873" y="4084439"/>
            <a:ext cx="36790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1.2 个人信息管理</a:t>
            </a:r>
          </a:p>
        </p:txBody>
      </p:sp>
      <p:sp>
        <p:nvSpPr>
          <p:cNvPr id="144" name="1.3 个人信息——收藏夹"/>
          <p:cNvSpPr txBox="1"/>
          <p:nvPr/>
        </p:nvSpPr>
        <p:spPr>
          <a:xfrm>
            <a:off x="1119873" y="5511800"/>
            <a:ext cx="50506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1.3 个人信息——收藏夹</a:t>
            </a:r>
          </a:p>
        </p:txBody>
      </p:sp>
      <p:sp>
        <p:nvSpPr>
          <p:cNvPr id="145" name="1.4 个人商品管理"/>
          <p:cNvSpPr txBox="1"/>
          <p:nvPr/>
        </p:nvSpPr>
        <p:spPr>
          <a:xfrm>
            <a:off x="1119873" y="6939160"/>
            <a:ext cx="36790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1.4 个人商品管理</a:t>
            </a:r>
          </a:p>
        </p:txBody>
      </p:sp>
      <p:sp>
        <p:nvSpPr>
          <p:cNvPr id="146" name="1.5 私信"/>
          <p:cNvSpPr txBox="1"/>
          <p:nvPr/>
        </p:nvSpPr>
        <p:spPr>
          <a:xfrm>
            <a:off x="1119873" y="8366521"/>
            <a:ext cx="18502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1.5 私信</a:t>
            </a:r>
          </a:p>
        </p:txBody>
      </p:sp>
      <p:sp>
        <p:nvSpPr>
          <p:cNvPr id="147" name="2.1 商品交易管理（对卖家）"/>
          <p:cNvSpPr txBox="1"/>
          <p:nvPr/>
        </p:nvSpPr>
        <p:spPr>
          <a:xfrm>
            <a:off x="6686100" y="2657078"/>
            <a:ext cx="59650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2.1 商品交易管理（对卖家）</a:t>
            </a:r>
          </a:p>
        </p:txBody>
      </p:sp>
      <p:sp>
        <p:nvSpPr>
          <p:cNvPr id="148" name="2.2 商品交易管理（对买家）"/>
          <p:cNvSpPr txBox="1"/>
          <p:nvPr/>
        </p:nvSpPr>
        <p:spPr>
          <a:xfrm>
            <a:off x="6686100" y="4084439"/>
            <a:ext cx="59650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2.2 商品交易管理（对买家）</a:t>
            </a:r>
          </a:p>
        </p:txBody>
      </p:sp>
      <p:sp>
        <p:nvSpPr>
          <p:cNvPr id="149" name="2.3 商品信息管理"/>
          <p:cNvSpPr txBox="1"/>
          <p:nvPr/>
        </p:nvSpPr>
        <p:spPr>
          <a:xfrm>
            <a:off x="6686100" y="5511800"/>
            <a:ext cx="36790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2.3 商品信息管理</a:t>
            </a:r>
          </a:p>
        </p:txBody>
      </p:sp>
      <p:sp>
        <p:nvSpPr>
          <p:cNvPr id="150" name="2.4 搜索"/>
          <p:cNvSpPr txBox="1"/>
          <p:nvPr/>
        </p:nvSpPr>
        <p:spPr>
          <a:xfrm>
            <a:off x="6686100" y="6939160"/>
            <a:ext cx="1850289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PingFang SC Medium"/>
                <a:ea typeface="PingFang SC Medium"/>
                <a:cs typeface="PingFang SC Medium"/>
                <a:sym typeface="PingFang SC Medium"/>
              </a:defRPr>
            </a:lvl1pPr>
          </a:lstStyle>
          <a:p>
            <a:pPr/>
            <a:r>
              <a:t>2.4 搜索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1.1 登录与注册"/>
          <p:cNvSpPr txBox="1"/>
          <p:nvPr/>
        </p:nvSpPr>
        <p:spPr>
          <a:xfrm>
            <a:off x="1091141" y="1015999"/>
            <a:ext cx="40689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1.1 登录与注册</a:t>
            </a:r>
          </a:p>
        </p:txBody>
      </p:sp>
      <p:sp>
        <p:nvSpPr>
          <p:cNvPr id="153" name="简洁性要求…"/>
          <p:cNvSpPr txBox="1"/>
          <p:nvPr/>
        </p:nvSpPr>
        <p:spPr>
          <a:xfrm>
            <a:off x="1091141" y="2611999"/>
            <a:ext cx="10822518" cy="594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简洁性要求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登录与注册界面要求简洁大方，功能与主题鲜明，项目分类与组织明确，不会给用户造成记忆负担。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Semibold"/>
                <a:ea typeface="PingFang SC Semibold"/>
                <a:cs typeface="PingFang SC Semibold"/>
                <a:sym typeface="PingFang SC Semibold"/>
              </a:defRPr>
            </a:pPr>
            <a:r>
              <a:t>容错性与用户体验优化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考虑设计用户注册帮助模块，其中注明注册过程中信息填写的格式要求，并采用具体例子为用户说明。采用相关技术减少用户等待感，保持注册与登录环节的顺畅连贯。避免冗余的提示出现，同时设计界面满足用户一般登录注册的习惯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.2 个人信息管理"/>
          <p:cNvSpPr txBox="1"/>
          <p:nvPr/>
        </p:nvSpPr>
        <p:spPr>
          <a:xfrm>
            <a:off x="1091141" y="1015999"/>
            <a:ext cx="46277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1.2 个人信息管理</a:t>
            </a:r>
          </a:p>
        </p:txBody>
      </p:sp>
      <p:sp>
        <p:nvSpPr>
          <p:cNvPr id="156" name="个人信息管理是用户经常使用且更新频繁，数据量大，维护难度高，保密性要求高的功能模块，该部分的设计应与其他功能模块相互配合，共同实现系统功能，同时兼顾用户的交互需求。"/>
          <p:cNvSpPr txBox="1"/>
          <p:nvPr/>
        </p:nvSpPr>
        <p:spPr>
          <a:xfrm>
            <a:off x="1091141" y="2544464"/>
            <a:ext cx="10822518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lvl1pPr>
          </a:lstStyle>
          <a:p>
            <a:pPr/>
            <a:r>
              <a:t>个人信息管理是用户经常使用且更新频繁，数据量大，维护难度高，保密性要求高的功能模块，该部分的设计应与其他功能模块相互配合，共同实现系统功能，同时兼顾用户的交互需求。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3 个人信息——收藏夹"/>
          <p:cNvSpPr txBox="1"/>
          <p:nvPr/>
        </p:nvSpPr>
        <p:spPr>
          <a:xfrm>
            <a:off x="1091141" y="1015999"/>
            <a:ext cx="630412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4400">
                <a:latin typeface="HYTieXianHei-85J Heavy"/>
                <a:ea typeface="HYTieXianHei-85J Heavy"/>
                <a:cs typeface="HYTieXianHei-85J Heavy"/>
                <a:sym typeface="HYTieXianHei-85J Heavy"/>
              </a:defRPr>
            </a:lvl1pPr>
          </a:lstStyle>
          <a:p>
            <a:pPr/>
            <a:r>
              <a:t>1.3 个人信息——收藏夹</a:t>
            </a:r>
          </a:p>
        </p:txBody>
      </p:sp>
      <p:sp>
        <p:nvSpPr>
          <p:cNvPr id="159" name="收藏夹主要作用为暂存买家喜欢的物品，便于日后购买或与其他物品比较，其子功能分为以下几类：…"/>
          <p:cNvSpPr txBox="1"/>
          <p:nvPr/>
        </p:nvSpPr>
        <p:spPr>
          <a:xfrm>
            <a:off x="1091141" y="2611985"/>
            <a:ext cx="10822518" cy="4191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t>收藏夹主要作用为暂存买家喜欢的物品，便于日后购买或与其他物品比较，其子功能分为以下几类：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分类功能</a:t>
            </a:r>
            <a:r>
              <a:t>   失效物品（已下架或已售出）和有效物品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删除功能</a:t>
            </a:r>
            <a:r>
              <a:t>   单独删除和批量删除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搜索功能</a:t>
            </a:r>
            <a:r>
              <a:t>   搜索收藏的物品（关键词搜索）</a:t>
            </a:r>
          </a:p>
          <a:p>
            <a:pPr algn="l">
              <a:defRPr sz="3300">
                <a:latin typeface="PingFang SC Regular"/>
                <a:ea typeface="PingFang SC Regular"/>
                <a:cs typeface="PingFang SC Regular"/>
                <a:sym typeface="PingFang SC Regular"/>
              </a:defRPr>
            </a:pPr>
            <a:r>
              <a:rPr>
                <a:latin typeface="PingFang SC Semibold"/>
                <a:ea typeface="PingFang SC Semibold"/>
                <a:cs typeface="PingFang SC Semibold"/>
                <a:sym typeface="PingFang SC Semibold"/>
              </a:rPr>
              <a:t>购买功能</a:t>
            </a:r>
            <a:r>
              <a:t>   点击收藏的物品进到商品查看界面，即可购买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