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sldIdLst>
    <p:sldId id="257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19" autoAdjust="0"/>
  </p:normalViewPr>
  <p:slideViewPr>
    <p:cSldViewPr snapToGrid="0">
      <p:cViewPr varScale="1">
        <p:scale>
          <a:sx n="82" d="100"/>
          <a:sy n="82" d="100"/>
        </p:scale>
        <p:origin x="6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8" Type="http://schemas.openxmlformats.org/officeDocument/2006/relationships/slide" Target="slides/slide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5/25/2022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5/25/2022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5/25/2022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5/25/2022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5/25/2022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5/25/2022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5/25/2022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5/25/2022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5/25/2022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5/25/2022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749741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LÓGICA DE PROGRAMAÇÃO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B93CAF-0936-D62B-F342-5EA35BAD3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595618"/>
            <a:ext cx="10058400" cy="53571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4000" dirty="0"/>
              <a:t>Patos são animais. Patos têm duas patas. Logo: </a:t>
            </a:r>
          </a:p>
          <a:p>
            <a:pPr marL="0" indent="0">
              <a:buNone/>
            </a:pPr>
            <a:endParaRPr lang="pt-BR" sz="4000" dirty="0"/>
          </a:p>
          <a:p>
            <a:pPr marL="742950" indent="-742950">
              <a:buAutoNum type="alphaLcParenR"/>
            </a:pPr>
            <a:r>
              <a:rPr lang="pt-BR" sz="4000" dirty="0"/>
              <a:t>Todo o animal tem duas patas. </a:t>
            </a:r>
          </a:p>
          <a:p>
            <a:pPr marL="742950" indent="-742950">
              <a:buAutoNum type="alphaLcParenR"/>
            </a:pPr>
            <a:r>
              <a:rPr lang="pt-BR" sz="4000" dirty="0"/>
              <a:t>Patos têm duas patas.</a:t>
            </a:r>
          </a:p>
          <a:p>
            <a:pPr marL="742950" indent="-742950">
              <a:buAutoNum type="alphaLcParenR"/>
            </a:pPr>
            <a:r>
              <a:rPr lang="pt-BR" sz="4000" dirty="0"/>
              <a:t>Patos tem bico. 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26437225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B93CAF-0936-D62B-F342-5EA35BAD3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595618"/>
            <a:ext cx="10058400" cy="535712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sz="4000" dirty="0"/>
              <a:t>PEGUE SEU LÁPIS OU CANETA E UM PAPEL</a:t>
            </a:r>
          </a:p>
          <a:p>
            <a:pPr marL="0" indent="0">
              <a:buNone/>
            </a:pPr>
            <a:endParaRPr lang="pt-BR" sz="4000" dirty="0"/>
          </a:p>
          <a:p>
            <a:pPr marL="0" indent="0">
              <a:buNone/>
            </a:pPr>
            <a:r>
              <a:rPr lang="pt-BR" sz="3900" dirty="0"/>
              <a:t>DESAFIO DOS NOVE PONTOS O OBJETIVO É TRAÇAR QUATRO LINHAS RETAS PASSANDO POR TODOS OS NOVE PONTOS, SEM TIRAR O LÁPIS/CANETA DO PAPEL. PARA FACILITAR O RACIOCÍNIO E A RESOLUÇÃO, MARQUE OS NOVE PONTOS EM UMA FOLHA DE PAPEL E TENTE RESOLVER. </a:t>
            </a:r>
            <a:endParaRPr lang="pt-BR" sz="3500" dirty="0"/>
          </a:p>
          <a:p>
            <a:pPr marL="0" indent="0">
              <a:buNone/>
            </a:pP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15776762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Nó no Cérebro: ligue os nove pontos com quatro linhas (com solução)">
            <a:extLst>
              <a:ext uri="{FF2B5EF4-FFF2-40B4-BE49-F238E27FC236}">
                <a16:creationId xmlns:a16="http://schemas.microsoft.com/office/drawing/2014/main" id="{6A4E6EBE-48CA-8A54-5BA1-2417CEDEF0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4796" y="671120"/>
            <a:ext cx="5530756" cy="5544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02C980D-45D0-0F8E-5F8E-0DC49A066327}"/>
              </a:ext>
            </a:extLst>
          </p:cNvPr>
          <p:cNvSpPr/>
          <p:nvPr/>
        </p:nvSpPr>
        <p:spPr>
          <a:xfrm>
            <a:off x="322815" y="853309"/>
            <a:ext cx="30219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DESAFIO</a:t>
            </a:r>
          </a:p>
        </p:txBody>
      </p:sp>
    </p:spTree>
    <p:extLst>
      <p:ext uri="{BB962C8B-B14F-4D97-AF65-F5344CB8AC3E}">
        <p14:creationId xmlns:p14="http://schemas.microsoft.com/office/powerpoint/2010/main" val="3557416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Nó no Cérebro: veja aqui como ligar os nove pontos com quatro linhas">
            <a:extLst>
              <a:ext uri="{FF2B5EF4-FFF2-40B4-BE49-F238E27FC236}">
                <a16:creationId xmlns:a16="http://schemas.microsoft.com/office/drawing/2014/main" id="{2352B767-DF3B-5DD3-5EB6-8C2246A597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0" y="498271"/>
            <a:ext cx="5715000" cy="567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770B692-AABF-B046-C8D3-9D2F7C68A089}"/>
              </a:ext>
            </a:extLst>
          </p:cNvPr>
          <p:cNvSpPr/>
          <p:nvPr/>
        </p:nvSpPr>
        <p:spPr>
          <a:xfrm>
            <a:off x="358082" y="853309"/>
            <a:ext cx="2951449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SOLUÇÃO</a:t>
            </a:r>
          </a:p>
        </p:txBody>
      </p:sp>
    </p:spTree>
    <p:extLst>
      <p:ext uri="{BB962C8B-B14F-4D97-AF65-F5344CB8AC3E}">
        <p14:creationId xmlns:p14="http://schemas.microsoft.com/office/powerpoint/2010/main" val="25550878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B93CAF-0936-D62B-F342-5EA35BAD3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595618"/>
            <a:ext cx="10058400" cy="53571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4000" dirty="0"/>
              <a:t>UTILIZANDO UM PENSAMENTO LÓGICO, DESCREVA O QUE É PRECISO PARA FAZER UM CAFÉ.</a:t>
            </a:r>
          </a:p>
          <a:p>
            <a:pPr marL="0" indent="0">
              <a:buNone/>
            </a:pPr>
            <a:endParaRPr lang="pt-BR" sz="4000" dirty="0"/>
          </a:p>
          <a:p>
            <a:pPr marL="0" indent="0">
              <a:buNone/>
            </a:pPr>
            <a:r>
              <a:rPr lang="pt-BR" sz="4000" dirty="0"/>
              <a:t>VOCÊ PODE FAZER NO PAPEL OU EDITOR DE TEXTO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12185267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3"/>
            <a:ext cx="10058400" cy="5347146"/>
          </a:xfrm>
        </p:spPr>
        <p:txBody>
          <a:bodyPr>
            <a:normAutofit/>
          </a:bodyPr>
          <a:lstStyle/>
          <a:p>
            <a:pPr algn="ctr"/>
            <a:r>
              <a:rPr lang="en-US" sz="8000" dirty="0"/>
              <a:t>INTRODUÇÃO A ALTORÍTIMOS</a:t>
            </a:r>
          </a:p>
        </p:txBody>
      </p:sp>
    </p:spTree>
    <p:extLst>
      <p:ext uri="{BB962C8B-B14F-4D97-AF65-F5344CB8AC3E}">
        <p14:creationId xmlns:p14="http://schemas.microsoft.com/office/powerpoint/2010/main" val="12692081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O QUE É UM ALGORÍTIMO?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B93CAF-0936-D62B-F342-5EA35BAD3F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t-BR" sz="3200" dirty="0"/>
              <a:t>UM ALGORITMO É FORMALMENTE UMA SEQUÊNCIA FINITA DE PASSOS QUE LEVAM A EXECUÇÃO DE UMA</a:t>
            </a:r>
          </a:p>
          <a:p>
            <a:pPr marL="0" indent="0">
              <a:buNone/>
            </a:pPr>
            <a:r>
              <a:rPr lang="pt-BR" sz="3200" dirty="0"/>
              <a:t>TAREFA. PODEMOS PENSAR EM ALGORITMO COMO UMA RECEITA, UMA SEQUÊNCIA DE INSTRUÇÕES QUE</a:t>
            </a:r>
          </a:p>
          <a:p>
            <a:pPr marL="0" indent="0">
              <a:buNone/>
            </a:pPr>
            <a:r>
              <a:rPr lang="pt-BR" sz="3200" dirty="0"/>
              <a:t>DÃO CABO DE UMA META ESPECÍFICA.</a:t>
            </a:r>
          </a:p>
          <a:p>
            <a:pPr marL="0" indent="0">
              <a:buNone/>
            </a:pPr>
            <a:r>
              <a:rPr lang="pt-BR" sz="3200" dirty="0"/>
              <a:t>ESTAS TAREFAS NÃO PODEM SER REDUNDANTES NEM SUBJETIVAS NA SUA DEFINIÇÃO, DEVEM SER CLARAS E PRECISAS. </a:t>
            </a:r>
          </a:p>
        </p:txBody>
      </p:sp>
    </p:spTree>
    <p:extLst>
      <p:ext uri="{BB962C8B-B14F-4D97-AF65-F5344CB8AC3E}">
        <p14:creationId xmlns:p14="http://schemas.microsoft.com/office/powerpoint/2010/main" val="18933287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B93CAF-0936-D62B-F342-5EA35BAD3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595618"/>
            <a:ext cx="10058400" cy="5357126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pt-BR" sz="3600" dirty="0"/>
              <a:t>COMO EXEMPLOS DE ALGORITMOS PODEMOS CITAR OS ALGORITMOS DAS OPERAÇÕES BÁSICAS (ADIÇÃO, MULTIPLICAÇÃO, DIVISÃO E SUBTRAÇÃO) DE NÚMEROS REAIS DECIMAIS. </a:t>
            </a:r>
          </a:p>
          <a:p>
            <a:pPr marL="0" indent="0">
              <a:buNone/>
            </a:pPr>
            <a:endParaRPr lang="pt-BR" sz="3600" dirty="0"/>
          </a:p>
          <a:p>
            <a:pPr marL="0" indent="0">
              <a:buNone/>
            </a:pPr>
            <a:r>
              <a:rPr lang="pt-BR" sz="3600" dirty="0"/>
              <a:t>OUTROS EXEMPLOS SERIAM OS MANUAIS DE APARELHOS ELETRÔNICOS, COMO UM DVD, QUE EXPLICAM PASSO-A-PASSO COMO, POR EXEMPLO, GRAVAR UM EVENTO. 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36334301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B93CAF-0936-D62B-F342-5EA35BAD3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595618"/>
            <a:ext cx="10058400" cy="535712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pt-BR" sz="4000" dirty="0"/>
              <a:t>ATÉ MESMO AS COISAS MAIS SIMPLES, PODEM SER DESCRITAS POR SEQÜÊNCIAS LÓGICAS. </a:t>
            </a:r>
          </a:p>
          <a:p>
            <a:pPr marL="0" indent="0">
              <a:buNone/>
            </a:pPr>
            <a:r>
              <a:rPr lang="pt-BR" sz="4000" dirty="0"/>
              <a:t>POR EXEMPLO: </a:t>
            </a:r>
          </a:p>
          <a:p>
            <a:pPr marL="0" indent="0">
              <a:buNone/>
            </a:pPr>
            <a:endParaRPr lang="pt-BR" sz="4000" dirty="0"/>
          </a:p>
          <a:p>
            <a:pPr marL="0" indent="0">
              <a:buNone/>
            </a:pPr>
            <a:r>
              <a:rPr lang="pt-BR" sz="4000" dirty="0"/>
              <a:t>“CHUPAR UMA BALA”. </a:t>
            </a:r>
          </a:p>
          <a:p>
            <a:pPr marL="742950" indent="-742950">
              <a:buAutoNum type="arabicPeriod"/>
            </a:pPr>
            <a:r>
              <a:rPr lang="pt-BR" sz="4000" dirty="0"/>
              <a:t>PEGAR A BALA. </a:t>
            </a:r>
          </a:p>
          <a:p>
            <a:pPr marL="742950" indent="-742950">
              <a:buAutoNum type="arabicPeriod"/>
            </a:pPr>
            <a:r>
              <a:rPr lang="pt-BR" sz="4000" dirty="0"/>
              <a:t>RETIRAR O PAPEL. </a:t>
            </a:r>
          </a:p>
          <a:p>
            <a:pPr marL="742950" indent="-742950">
              <a:buAutoNum type="arabicPeriod"/>
            </a:pPr>
            <a:r>
              <a:rPr lang="pt-BR" sz="4000" dirty="0"/>
              <a:t>CHUPAR A BALA. </a:t>
            </a:r>
          </a:p>
          <a:p>
            <a:pPr marL="742950" indent="-742950">
              <a:buAutoNum type="arabicPeriod"/>
            </a:pPr>
            <a:r>
              <a:rPr lang="pt-BR" sz="4000" dirty="0"/>
              <a:t>JOGAR O PAPEL NO LIXO. 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12314655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3"/>
            <a:ext cx="10058400" cy="5347146"/>
          </a:xfrm>
        </p:spPr>
        <p:txBody>
          <a:bodyPr>
            <a:normAutofit/>
          </a:bodyPr>
          <a:lstStyle/>
          <a:p>
            <a:pPr algn="ctr"/>
            <a:r>
              <a:rPr lang="en-US" sz="8000" dirty="0"/>
              <a:t>EXERCÍCIOS</a:t>
            </a:r>
          </a:p>
        </p:txBody>
      </p:sp>
    </p:spTree>
    <p:extLst>
      <p:ext uri="{BB962C8B-B14F-4D97-AF65-F5344CB8AC3E}">
        <p14:creationId xmlns:p14="http://schemas.microsoft.com/office/powerpoint/2010/main" val="1757565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INTRODUÇÃO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B93CAF-0936-D62B-F342-5EA35BAD3F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3200" dirty="0"/>
              <a:t>UM PROGRAMA DE COMPUTADOR É UM PRODUTO RESULTANTE DA ATIVIDADE INTELECTUAL DE UM PROGRAMADOR. ESSA ATIVIDADE, POR SUA VEZ, DEPENDE DE UM TREINAMENTO PRÉVIO EM ABSTRAÇÃO E MODELAGEM DE PROBLEMAS, BEM COMO O USO DA LÓGICA NA VERIFICAÇÃO DAS SOLUÇÕES.</a:t>
            </a:r>
          </a:p>
        </p:txBody>
      </p:sp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B93CAF-0936-D62B-F342-5EA35BAD3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595618"/>
            <a:ext cx="10058400" cy="535712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pt-BR" sz="4400" dirty="0"/>
              <a:t>1. Crie uma sequência lógica para tomar banho</a:t>
            </a:r>
          </a:p>
          <a:p>
            <a:pPr marL="0" indent="0">
              <a:buNone/>
            </a:pPr>
            <a:endParaRPr lang="pt-BR" sz="4400" dirty="0"/>
          </a:p>
          <a:p>
            <a:pPr marL="0" indent="0">
              <a:buNone/>
            </a:pPr>
            <a:r>
              <a:rPr lang="pt-BR" sz="4400" dirty="0"/>
              <a:t>2. Descreva com detalhes a sequência lógica para Trocar um pneu de um carro. </a:t>
            </a:r>
          </a:p>
          <a:p>
            <a:pPr marL="0" indent="0">
              <a:buNone/>
            </a:pPr>
            <a:endParaRPr lang="pt-BR" sz="4400" dirty="0"/>
          </a:p>
          <a:p>
            <a:pPr marL="0" indent="0">
              <a:buNone/>
            </a:pPr>
            <a:r>
              <a:rPr lang="pt-BR" sz="4400" dirty="0"/>
              <a:t>3. Descreva a sequência lógica para trocar uma lâmpada. Descreva com detalhes: 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5716907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TIPOS DE ALGORÍTIMOS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B93CAF-0936-D62B-F342-5EA35BAD3F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3600" dirty="0"/>
              <a:t>OS TIPOS DE ALGORITMOS MAIS USADOS SÃO DESCRIÇÃO NARRATIVA, FLUXOGRAMA E PSEUDOCÓDIGO OU PORTUGOL, AGORA VAMOS CONHECER UM POUCO DESTES TIPOS E NOS PRÓXIMOS TÓPICOS NOS APROFUNDARMOS.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33629264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DESCRIÇÃO NARRATIVA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B93CAF-0936-D62B-F342-5EA35BAD3F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pt-BR" sz="4000" dirty="0"/>
              <a:t>Utiliza linguagem natural; </a:t>
            </a:r>
          </a:p>
          <a:p>
            <a:pPr marL="0" indent="0">
              <a:buNone/>
            </a:pPr>
            <a:r>
              <a:rPr lang="pt-BR" sz="4000" dirty="0">
                <a:solidFill>
                  <a:srgbClr val="FF0000"/>
                </a:solidFill>
              </a:rPr>
              <a:t>Vantagem: </a:t>
            </a:r>
          </a:p>
          <a:p>
            <a:pPr marL="0" indent="0">
              <a:buNone/>
            </a:pPr>
            <a:r>
              <a:rPr lang="pt-BR" sz="4000" dirty="0"/>
              <a:t>Não é necessário aprender nenhum conceito novo, é como estivéssemos falando ou escrevendo os detalhes de algo para outra pessoa. </a:t>
            </a:r>
          </a:p>
          <a:p>
            <a:pPr marL="0" indent="0">
              <a:buNone/>
            </a:pPr>
            <a:r>
              <a:rPr lang="pt-BR" sz="4000" dirty="0">
                <a:solidFill>
                  <a:srgbClr val="FF0000"/>
                </a:solidFill>
              </a:rPr>
              <a:t>Desvantagem: </a:t>
            </a:r>
          </a:p>
          <a:p>
            <a:pPr marL="0" indent="0">
              <a:buNone/>
            </a:pPr>
            <a:r>
              <a:rPr lang="pt-BR" sz="4000" dirty="0"/>
              <a:t>Permite várias interpretações, dificultando transcrição para programa.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41633252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EXEMPLO DE DESCRIÇÃO NARRATIVA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B93CAF-0936-D62B-F342-5EA35BAD3F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pt-BR" sz="3900" dirty="0"/>
              <a:t>LER DOIS NÚMEROS E CALCULAR A MÉDIA </a:t>
            </a:r>
          </a:p>
          <a:p>
            <a:pPr marL="0" indent="0">
              <a:buNone/>
            </a:pPr>
            <a:endParaRPr lang="pt-BR" sz="3900" dirty="0"/>
          </a:p>
          <a:p>
            <a:pPr marL="0" indent="0">
              <a:buNone/>
            </a:pPr>
            <a:r>
              <a:rPr lang="pt-BR" sz="4400" dirty="0"/>
              <a:t>1 LER OS DOIS NÚMEROS.</a:t>
            </a:r>
          </a:p>
          <a:p>
            <a:pPr marL="0" indent="0">
              <a:buNone/>
            </a:pPr>
            <a:r>
              <a:rPr lang="pt-BR" sz="4400" dirty="0"/>
              <a:t>2 CALCULAR A MÉDIA.</a:t>
            </a:r>
          </a:p>
          <a:p>
            <a:pPr marL="0" indent="0">
              <a:buNone/>
            </a:pPr>
            <a:r>
              <a:rPr lang="pt-BR" sz="4400" dirty="0"/>
              <a:t>3 MOSTRAR O RESULTADO DA MÉDIA. 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29576315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FLUXOGRAMA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B93CAF-0936-D62B-F342-5EA35BAD3F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pt-BR" sz="4400" dirty="0"/>
              <a:t>UTILIZA ELEMENTOS GRÁFICOS, QUE NOS PRÓXIMOS TÓPICOS ABORDAREMOS COM MAIS DETALHES ESTE ASSUNTO. </a:t>
            </a:r>
          </a:p>
          <a:p>
            <a:pPr marL="0" indent="0">
              <a:buNone/>
            </a:pPr>
            <a:endParaRPr lang="pt-BR" sz="4400" dirty="0"/>
          </a:p>
          <a:p>
            <a:pPr marL="0" indent="0">
              <a:buNone/>
            </a:pPr>
            <a:r>
              <a:rPr lang="pt-BR" sz="4400" dirty="0">
                <a:solidFill>
                  <a:srgbClr val="FF0000"/>
                </a:solidFill>
              </a:rPr>
              <a:t>VANTAGEM: </a:t>
            </a:r>
            <a:r>
              <a:rPr lang="pt-BR" sz="4400" dirty="0"/>
              <a:t>ENTENDIMENTO DE GRÁFICOS É MAIS FÁCIL QUE DE TEXTOS. </a:t>
            </a:r>
          </a:p>
          <a:p>
            <a:pPr marL="0" indent="0">
              <a:buNone/>
            </a:pPr>
            <a:endParaRPr lang="pt-BR" sz="4400" dirty="0"/>
          </a:p>
          <a:p>
            <a:pPr marL="0" indent="0">
              <a:buNone/>
            </a:pPr>
            <a:r>
              <a:rPr lang="pt-BR" sz="4400" dirty="0">
                <a:solidFill>
                  <a:srgbClr val="FF0000"/>
                </a:solidFill>
              </a:rPr>
              <a:t>DESVANTAGEM: </a:t>
            </a:r>
            <a:r>
              <a:rPr lang="pt-BR" sz="4400" dirty="0"/>
              <a:t>NECESSÁRIO APRENDER SIMBOLOGIA E NÃO APRESENTA DETALHES PARA TRANSCREVER PARA PROGRAMA.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1969823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EXEMPLO DE FLUXOGRAMA</a:t>
            </a:r>
          </a:p>
        </p:txBody>
      </p:sp>
      <p:pic>
        <p:nvPicPr>
          <p:cNvPr id="3078" name="Picture 6" descr="Exemplo de fluxograma">
            <a:extLst>
              <a:ext uri="{FF2B5EF4-FFF2-40B4-BE49-F238E27FC236}">
                <a16:creationId xmlns:a16="http://schemas.microsoft.com/office/drawing/2014/main" id="{5AA9AE94-A19B-ED33-C618-33066504AC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214" y="2126071"/>
            <a:ext cx="11121093" cy="4221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19904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MONTANDO UM FLUXOGRAMA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B93CAF-0936-D62B-F342-5EA35BAD3F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6000" dirty="0"/>
              <a:t>ACESSE O SITE</a:t>
            </a:r>
          </a:p>
          <a:p>
            <a:pPr marL="0" indent="0">
              <a:buNone/>
            </a:pPr>
            <a:endParaRPr lang="pt-BR" sz="6000" dirty="0"/>
          </a:p>
          <a:p>
            <a:pPr marL="0" indent="0">
              <a:buNone/>
            </a:pPr>
            <a:r>
              <a:rPr lang="pt-BR" sz="6000" dirty="0"/>
              <a:t>WWW.CREATELY.COM</a:t>
            </a:r>
            <a:endParaRPr lang="pt-BR" sz="4400" dirty="0"/>
          </a:p>
        </p:txBody>
      </p:sp>
    </p:spTree>
    <p:extLst>
      <p:ext uri="{BB962C8B-B14F-4D97-AF65-F5344CB8AC3E}">
        <p14:creationId xmlns:p14="http://schemas.microsoft.com/office/powerpoint/2010/main" val="3360782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B93CAF-0936-D62B-F342-5EA35BAD3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595618"/>
            <a:ext cx="10058400" cy="5357126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pt-BR" sz="3200" dirty="0"/>
              <a:t>PROGRAMAR É COMO ESCREVER UM TEXTO PARA QUE SE POSSA ESCREVER CORRETAMENTE VOCÊ</a:t>
            </a:r>
          </a:p>
          <a:p>
            <a:pPr marL="0" indent="0">
              <a:buNone/>
            </a:pPr>
            <a:r>
              <a:rPr lang="pt-BR" sz="3200" dirty="0"/>
              <a:t>PRIMEIRAMENTE PENSA E ANALISA O VOCABULÁRIO DEPOIS INICIA O PROCEDIMENTO DE ESCREVER</a:t>
            </a:r>
          </a:p>
          <a:p>
            <a:pPr marL="0" indent="0">
              <a:buNone/>
            </a:pPr>
            <a:r>
              <a:rPr lang="pt-BR" sz="3200" dirty="0"/>
              <a:t>COLOCANDO CADA PALAVRA NO SEU DEVIDO LUGAR E USANDO A SINTAXE CORRETA, NO MUNDO DA</a:t>
            </a:r>
          </a:p>
          <a:p>
            <a:pPr marL="0" indent="0">
              <a:buNone/>
            </a:pPr>
            <a:r>
              <a:rPr lang="pt-BR" sz="3200" dirty="0"/>
              <a:t>PROGRAMAÇÃO É DE EXTREMA IMPORTÂNCIA À LÓGICA, POIS ATRAVÉS DELA ADQUIRIMOS A CAPACIDADE</a:t>
            </a:r>
          </a:p>
          <a:p>
            <a:pPr marL="0" indent="0">
              <a:buNone/>
            </a:pPr>
            <a:r>
              <a:rPr lang="pt-BR" sz="3200" dirty="0"/>
              <a:t>DE ESCREVER PROGRAMAS EM QUALQUER LINGUAGEM DE PROGRAMAÇÃO, É ISSO MESMO O QUE MUDA</a:t>
            </a:r>
          </a:p>
          <a:p>
            <a:pPr marL="0" indent="0">
              <a:buNone/>
            </a:pPr>
            <a:r>
              <a:rPr lang="pt-BR" sz="3200" dirty="0"/>
              <a:t>DE UMA LINGUAGEM PARA OUTRA É A SINTAXE.</a:t>
            </a:r>
          </a:p>
        </p:txBody>
      </p:sp>
    </p:spTree>
    <p:extLst>
      <p:ext uri="{BB962C8B-B14F-4D97-AF65-F5344CB8AC3E}">
        <p14:creationId xmlns:p14="http://schemas.microsoft.com/office/powerpoint/2010/main" val="2715343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O QUE É LÓGICA DE PROGRAMAÇÃO?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B93CAF-0936-D62B-F342-5EA35BAD3F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sz="2800" dirty="0"/>
              <a:t>LÓGICA TRATA DA CORREÇÃO DO PENSAMENTO. COMO FILOSOFIA, ELA PROCURA SABER POR QUE PENSAMOS ASSIM E NÃO DE OUTRO JEITO. COM ARTE OU TÉCNICA, ELA NOS ENSINA A USAR CORRETAMENTE AS LEIS DO PENSAMENTO.</a:t>
            </a:r>
          </a:p>
          <a:p>
            <a:pPr marL="0" indent="0">
              <a:buNone/>
            </a:pPr>
            <a:r>
              <a:rPr lang="pt-BR" sz="2800" dirty="0"/>
              <a:t>O FILÓSOFO GREGO ARISTÓTELES É CONSIDERADO O CRIADOR DA LÓGICA, EM SUA ÉPOCA DENOMINAVA-SE RAZÃO, DEPOIS QUE A PALAVRA LÓGICA COMEÇOU A SER UTILIZADA, ESTA TEM ORIGEM DO GREGO LOGOS QUE SIGNIFICA LINGUAGEM RACIONAL.</a:t>
            </a:r>
          </a:p>
        </p:txBody>
      </p:sp>
    </p:spTree>
    <p:extLst>
      <p:ext uri="{BB962C8B-B14F-4D97-AF65-F5344CB8AC3E}">
        <p14:creationId xmlns:p14="http://schemas.microsoft.com/office/powerpoint/2010/main" val="1024289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B93CAF-0936-D62B-F342-5EA35BAD3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595618"/>
            <a:ext cx="10058400" cy="5357126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pt-BR" sz="3200" dirty="0"/>
              <a:t>PODERÍAMOS DIZER TAMBÉM QUE A LÓGICA É A ARTE DE PENSAR CORRETAMENTE E, VISTO QUE A</a:t>
            </a:r>
          </a:p>
          <a:p>
            <a:pPr marL="0" indent="0">
              <a:buNone/>
            </a:pPr>
            <a:r>
              <a:rPr lang="pt-BR" sz="3200" dirty="0"/>
              <a:t>FORMA MAIS COMPLEXA DO PENSAMENTO É O RACIOCÍNIO, A LÓGICA ESTUDA OU TEM EM VISTA A</a:t>
            </a:r>
          </a:p>
          <a:p>
            <a:pPr marL="0" indent="0">
              <a:buNone/>
            </a:pPr>
            <a:r>
              <a:rPr lang="pt-BR" sz="3200" dirty="0"/>
              <a:t>CORREÇÃO DO RACIOCÍNIO.</a:t>
            </a:r>
          </a:p>
          <a:p>
            <a:pPr marL="0" indent="0">
              <a:buNone/>
            </a:pPr>
            <a:r>
              <a:rPr lang="pt-BR" sz="3200" dirty="0"/>
              <a:t>PODEMOS AINDA DIZER QUE A LÓGICA TEM EM VISTA A ORDEM DA RAZÃO. ISTO DÁ A ENTENDER QUE A</a:t>
            </a:r>
          </a:p>
          <a:p>
            <a:pPr marL="0" indent="0">
              <a:buNone/>
            </a:pPr>
            <a:r>
              <a:rPr lang="pt-BR" sz="3200" dirty="0"/>
              <a:t>NOSSA RAZÃO PODE FUNCIONAR DESORDENADAMENTE, PODE PÔR AS COISAS DE PERNAS PARA O AR. POR</a:t>
            </a:r>
          </a:p>
          <a:p>
            <a:pPr marL="0" indent="0">
              <a:buNone/>
            </a:pPr>
            <a:r>
              <a:rPr lang="pt-BR" sz="3200" dirty="0"/>
              <a:t>ISSO A LÓGICA ENSINA A COLOCAR ORDEM NO PENSAMENTO.</a:t>
            </a:r>
          </a:p>
        </p:txBody>
      </p:sp>
    </p:spTree>
    <p:extLst>
      <p:ext uri="{BB962C8B-B14F-4D97-AF65-F5344CB8AC3E}">
        <p14:creationId xmlns:p14="http://schemas.microsoft.com/office/powerpoint/2010/main" val="3543572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B93CAF-0936-D62B-F342-5EA35BAD3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595618"/>
            <a:ext cx="10058400" cy="535712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t-BR" sz="3200" dirty="0"/>
              <a:t>DESORDEM: “E SE EU ESCOLHER AQUILO?” OU “É, MAIS EU NÃO TINHA PENSADO NISSO”.</a:t>
            </a:r>
          </a:p>
          <a:p>
            <a:pPr marL="0" indent="0">
              <a:buNone/>
            </a:pPr>
            <a:r>
              <a:rPr lang="pt-BR" sz="3200" dirty="0"/>
              <a:t>ENFIM, LÓGICA É CIÊNCIA QUE COLOCA A CABEÇA PARA FUNCIONAR CORRETAMENTE.</a:t>
            </a:r>
          </a:p>
          <a:p>
            <a:pPr marL="0" indent="0">
              <a:buNone/>
            </a:pPr>
            <a:r>
              <a:rPr lang="pt-BR" sz="3200" dirty="0"/>
              <a:t>PARA CHEGARMOS À CONCLUSÃO DE ALGO UTILIZAMOS AS PREMISSAS QUE SÃO CONHECIMENTOS</a:t>
            </a:r>
          </a:p>
          <a:p>
            <a:pPr marL="0" indent="0">
              <a:buNone/>
            </a:pPr>
            <a:r>
              <a:rPr lang="pt-BR" sz="3200" dirty="0"/>
              <a:t>PRÉVIOS, DESTA FORMA ORGANIZAMOS O PENSAMENTO, COM A ORGANIZAÇÃO DO MESMO É QUE</a:t>
            </a:r>
          </a:p>
          <a:p>
            <a:pPr marL="0" indent="0">
              <a:buNone/>
            </a:pPr>
            <a:r>
              <a:rPr lang="pt-BR" sz="3200" dirty="0"/>
              <a:t>CONCLUÍMOS SE ALGO É VERDADEIRO OU FALSO.</a:t>
            </a:r>
          </a:p>
        </p:txBody>
      </p:sp>
    </p:spTree>
    <p:extLst>
      <p:ext uri="{BB962C8B-B14F-4D97-AF65-F5344CB8AC3E}">
        <p14:creationId xmlns:p14="http://schemas.microsoft.com/office/powerpoint/2010/main" val="3113740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A LÓGICA ESTÁ NO NOSSO DIA A DIA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B93CAF-0936-D62B-F342-5EA35BAD3F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pt-BR" sz="2800" dirty="0"/>
              <a:t>SIM A LÓGICA ESTÁ PRESENTE NO NOSSO DIA A DIA E VOU MOSTRAR ALGUNS EXEMPLOS:</a:t>
            </a:r>
          </a:p>
          <a:p>
            <a:pPr marL="0" indent="0">
              <a:buNone/>
            </a:pPr>
            <a:endParaRPr lang="pt-BR" sz="2800" dirty="0"/>
          </a:p>
          <a:p>
            <a:pPr marL="0" indent="0">
              <a:buNone/>
            </a:pPr>
            <a:r>
              <a:rPr lang="pt-BR" sz="3200" dirty="0"/>
              <a:t>A) SEI QUE O LIVRO ESTÁ NO ARMÁRIO. SEI QUE O ARMÁRIO ESTÁ FECHADO LOGO, CONCLUO QUE TENHO DE ABRIR O ARMÁRIO PARA PEGAR O LIVRO. VAMOS OBSERVAR NESTE EXEMPLO AS PREMISSAS E OS PONTOS OS QUAIS LEVAM A CONCLUSÃO DESTE FATO. 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3346373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B93CAF-0936-D62B-F342-5EA35BAD3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595618"/>
            <a:ext cx="10058400" cy="535712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sz="3600" dirty="0">
                <a:solidFill>
                  <a:srgbClr val="FF0000"/>
                </a:solidFill>
              </a:rPr>
              <a:t>A = LIVRO</a:t>
            </a:r>
          </a:p>
          <a:p>
            <a:pPr marL="0" indent="0">
              <a:buNone/>
            </a:pPr>
            <a:r>
              <a:rPr lang="pt-BR" sz="3600" dirty="0">
                <a:solidFill>
                  <a:srgbClr val="FF0000"/>
                </a:solidFill>
              </a:rPr>
              <a:t>B = ARMÁRIO</a:t>
            </a:r>
          </a:p>
          <a:p>
            <a:pPr marL="0" indent="0">
              <a:buNone/>
            </a:pPr>
            <a:endParaRPr lang="pt-BR" sz="3600" dirty="0"/>
          </a:p>
          <a:p>
            <a:pPr marL="0" indent="0">
              <a:buNone/>
            </a:pPr>
            <a:r>
              <a:rPr lang="pt-BR" sz="3600" dirty="0"/>
              <a:t>SEI QUE O </a:t>
            </a:r>
            <a:r>
              <a:rPr lang="pt-BR" sz="3600" dirty="0">
                <a:solidFill>
                  <a:srgbClr val="FF0000"/>
                </a:solidFill>
              </a:rPr>
              <a:t>A</a:t>
            </a:r>
            <a:r>
              <a:rPr lang="pt-BR" sz="3600" dirty="0"/>
              <a:t> ESTÁ NO </a:t>
            </a:r>
            <a:r>
              <a:rPr lang="pt-BR" sz="3600" dirty="0">
                <a:solidFill>
                  <a:srgbClr val="FF0000"/>
                </a:solidFill>
              </a:rPr>
              <a:t>B</a:t>
            </a:r>
            <a:r>
              <a:rPr lang="pt-BR" sz="3600" dirty="0"/>
              <a:t>. </a:t>
            </a:r>
          </a:p>
          <a:p>
            <a:pPr marL="0" indent="0">
              <a:buNone/>
            </a:pPr>
            <a:r>
              <a:rPr lang="pt-BR" sz="3600" dirty="0"/>
              <a:t>SEI QUE O </a:t>
            </a:r>
            <a:r>
              <a:rPr lang="pt-BR" sz="3600" dirty="0">
                <a:solidFill>
                  <a:srgbClr val="FF0000"/>
                </a:solidFill>
              </a:rPr>
              <a:t>B</a:t>
            </a:r>
            <a:r>
              <a:rPr lang="pt-BR" sz="3600" dirty="0"/>
              <a:t> ESTÁ FECHADO </a:t>
            </a:r>
          </a:p>
          <a:p>
            <a:pPr marL="0" indent="0">
              <a:buNone/>
            </a:pPr>
            <a:endParaRPr lang="pt-BR" sz="3600" dirty="0"/>
          </a:p>
          <a:p>
            <a:pPr marL="0" indent="0">
              <a:buNone/>
            </a:pPr>
            <a:r>
              <a:rPr lang="pt-BR" sz="3600" dirty="0"/>
              <a:t>LOGO, CONCLUO QUE TENHO DE ABRIR O ARMÁRIO PARA PEGAR O LIVRO. 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2407903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VAMOS EXERCITAR A MENTE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B93CAF-0936-D62B-F342-5EA35BAD3F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 dirty="0"/>
              <a:t>SE O SEMÁFORO COM A LUZ VERMELHA É PARA O MOTORISTA PARAR E O VERDE PARA SEGUIR, ESTANDO EU A PÉ PARA ATRAVESSAR A RUA ENTÃO CONCLUO QUE:</a:t>
            </a:r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r>
              <a:rPr lang="pt-BR" sz="2400" dirty="0"/>
              <a:t> A) POSSO ATRAVESSAR A RUA COM A LUZ VERMELHA.</a:t>
            </a:r>
          </a:p>
          <a:p>
            <a:pPr marL="0" indent="0">
              <a:buNone/>
            </a:pPr>
            <a:endParaRPr lang="pt-BR" sz="900" dirty="0"/>
          </a:p>
          <a:p>
            <a:pPr marL="0" indent="0">
              <a:buNone/>
            </a:pPr>
            <a:r>
              <a:rPr lang="pt-BR" sz="2400" dirty="0"/>
              <a:t>B) O SEMÁFORO TEM DUAS LUZES. </a:t>
            </a:r>
          </a:p>
          <a:p>
            <a:pPr marL="0" indent="0">
              <a:buNone/>
            </a:pPr>
            <a:endParaRPr lang="pt-BR" sz="800" dirty="0"/>
          </a:p>
          <a:p>
            <a:pPr marL="0" indent="0">
              <a:buNone/>
            </a:pPr>
            <a:r>
              <a:rPr lang="pt-BR" sz="2400" dirty="0"/>
              <a:t>C) SÓ DEVO ATRAVESSAR A RUA COM A LUZ VERDE. </a:t>
            </a:r>
          </a:p>
        </p:txBody>
      </p:sp>
    </p:spTree>
    <p:extLst>
      <p:ext uri="{BB962C8B-B14F-4D97-AF65-F5344CB8AC3E}">
        <p14:creationId xmlns:p14="http://schemas.microsoft.com/office/powerpoint/2010/main" val="30581314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71af3243-3dd4-4a8d-8c0d-dd76da1f02a5"/>
    <ds:schemaRef ds:uri="16c05727-aa75-4e4a-9b5f-8a80a1165891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www.w3.org/2000/xmlns/"/>
    <ds:schemaRef ds:uri="71af3243-3dd4-4a8d-8c0d-dd76da1f02a5"/>
    <ds:schemaRef ds:uri="http://www.w3.org/2001/XMLSchema-instance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{48763AF7-0B23-41B1-BE00-8464545C31E1}tf78438558_win32</Template>
  <TotalTime>58</TotalTime>
  <Words>999</Words>
  <Application>Microsoft Office PowerPoint</Application>
  <PresentationFormat>Widescreen</PresentationFormat>
  <Paragraphs>103</Paragraphs>
  <Slides>26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26</vt:i4>
      </vt:variant>
    </vt:vector>
  </HeadingPairs>
  <TitlesOfParts>
    <vt:vector size="29" baseType="lpstr">
      <vt:lpstr>Century Gothic</vt:lpstr>
      <vt:lpstr>Garamond</vt:lpstr>
      <vt:lpstr>SavonVTI</vt:lpstr>
      <vt:lpstr>LÓGICA DE PROGRAMAÇÃO</vt:lpstr>
      <vt:lpstr>INTRODUÇÃO</vt:lpstr>
      <vt:lpstr>Apresentação do PowerPoint</vt:lpstr>
      <vt:lpstr>O QUE É LÓGICA DE PROGRAMAÇÃO?</vt:lpstr>
      <vt:lpstr>Apresentação do PowerPoint</vt:lpstr>
      <vt:lpstr>Apresentação do PowerPoint</vt:lpstr>
      <vt:lpstr>A LÓGICA ESTÁ NO NOSSO DIA A DIA</vt:lpstr>
      <vt:lpstr>Apresentação do PowerPoint</vt:lpstr>
      <vt:lpstr>VAMOS EXERCITAR A MENTE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INTRODUÇÃO A ALTORÍTIMOS</vt:lpstr>
      <vt:lpstr>O QUE É UM ALGORÍTIMO?</vt:lpstr>
      <vt:lpstr>Apresentação do PowerPoint</vt:lpstr>
      <vt:lpstr>Apresentação do PowerPoint</vt:lpstr>
      <vt:lpstr>EXERCÍCIOS</vt:lpstr>
      <vt:lpstr>Apresentação do PowerPoint</vt:lpstr>
      <vt:lpstr>TIPOS DE ALGORÍTIMOS</vt:lpstr>
      <vt:lpstr>DESCRIÇÃO NARRATIVA</vt:lpstr>
      <vt:lpstr>EXEMPLO DE DESCRIÇÃO NARRATIVA</vt:lpstr>
      <vt:lpstr>FLUXOGRAMA</vt:lpstr>
      <vt:lpstr>EXEMPLO DE FLUXOGRAMA</vt:lpstr>
      <vt:lpstr>MONTANDO UM FLUXOGRAMA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LÓGICA DE PROGRAMAÇÃO</dc:title>
  <dc:creator>Diego Bracellos</dc:creator>
  <cp:lastModifiedBy>Rafaela Ferreira</cp:lastModifiedBy>
  <cp:revision>9</cp:revision>
  <dcterms:created xsi:type="dcterms:W3CDTF">2022-05-24T12:19:45Z</dcterms:created>
  <dcterms:modified xsi:type="dcterms:W3CDTF">2022-05-25T13:46:54Z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