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2"/>
  </p:notesMasterIdLst>
  <p:sldIdLst>
    <p:sldId id="1375" r:id="rId3"/>
    <p:sldId id="1538" r:id="rId4"/>
    <p:sldId id="277" r:id="rId5"/>
    <p:sldId id="258" r:id="rId6"/>
    <p:sldId id="259" r:id="rId7"/>
    <p:sldId id="260" r:id="rId8"/>
    <p:sldId id="1539" r:id="rId9"/>
    <p:sldId id="1540" r:id="rId10"/>
    <p:sldId id="798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Dexing" initials="Liu" lastIdx="1" clrIdx="0"/>
  <p:cmAuthor id="2" name="庞鸿宇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A7AAB1"/>
    <a:srgbClr val="006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52"/>
      </p:cViewPr>
      <p:guideLst>
        <p:guide orient="horz" pos="2160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5B4A723A-92A5-461E-8583-747824D57F4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2021/12/6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01991C8-9A63-48BE-848D-FC87B0F4B64E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469678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首末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5" descr="图片包含 文本&#10;&#10;描述已自动生成"/>
          <p:cNvPicPr>
            <a:picLocks noChangeAspect="1"/>
          </p:cNvPicPr>
          <p:nvPr userDrawn="1"/>
        </p:nvPicPr>
        <p:blipFill>
          <a:blip r:embed="rId2"/>
          <a:srcRect t="18045" b="28571"/>
          <a:stretch>
            <a:fillRect/>
          </a:stretch>
        </p:blipFill>
        <p:spPr>
          <a:xfrm>
            <a:off x="9929109" y="128295"/>
            <a:ext cx="1982788" cy="7048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C9037A4-B68F-47FB-B158-CF462159B628}"/>
              </a:ext>
            </a:extLst>
          </p:cNvPr>
          <p:cNvCxnSpPr/>
          <p:nvPr userDrawn="1"/>
        </p:nvCxnSpPr>
        <p:spPr>
          <a:xfrm>
            <a:off x="5232400" y="3932238"/>
            <a:ext cx="6335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0DC1125-60F1-4607-BDE8-BAEBDE54C491}"/>
              </a:ext>
            </a:extLst>
          </p:cNvPr>
          <p:cNvSpPr/>
          <p:nvPr userDrawn="1"/>
        </p:nvSpPr>
        <p:spPr>
          <a:xfrm rot="2700000">
            <a:off x="10682288" y="6346825"/>
            <a:ext cx="1357313" cy="1357313"/>
          </a:xfrm>
          <a:prstGeom prst="rect">
            <a:avLst/>
          </a:prstGeom>
          <a:solidFill>
            <a:srgbClr val="00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7" name="图片 16">
            <a:extLst>
              <a:ext uri="{FF2B5EF4-FFF2-40B4-BE49-F238E27FC236}">
                <a16:creationId xmlns:a16="http://schemas.microsoft.com/office/drawing/2014/main" id="{F1CD24BC-85F7-4D0F-83D4-715AF8E23B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4475" y="6072188"/>
            <a:ext cx="1933575" cy="95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8" descr="图片包含 游戏机, 停止&#10;&#10;描述已自动生成">
            <a:extLst>
              <a:ext uri="{FF2B5EF4-FFF2-40B4-BE49-F238E27FC236}">
                <a16:creationId xmlns:a16="http://schemas.microsoft.com/office/drawing/2014/main" id="{526D16BA-1A03-44E0-A622-1C5B2B723A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5127" y="2625"/>
            <a:ext cx="7735888" cy="485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969018-36DB-4047-89B5-8CF9C03C6548}"/>
              </a:ext>
            </a:extLst>
          </p:cNvPr>
          <p:cNvSpPr/>
          <p:nvPr userDrawn="1"/>
        </p:nvSpPr>
        <p:spPr>
          <a:xfrm rot="13460808">
            <a:off x="5111556" y="-1108439"/>
            <a:ext cx="174206" cy="6940650"/>
          </a:xfrm>
          <a:prstGeom prst="rect">
            <a:avLst/>
          </a:prstGeom>
          <a:solidFill>
            <a:srgbClr val="A7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47A858A0-C45B-485D-B0CC-6869AA8D9025}"/>
              </a:ext>
            </a:extLst>
          </p:cNvPr>
          <p:cNvSpPr/>
          <p:nvPr userDrawn="1"/>
        </p:nvSpPr>
        <p:spPr>
          <a:xfrm>
            <a:off x="-23812" y="2636838"/>
            <a:ext cx="5221288" cy="4221163"/>
          </a:xfrm>
          <a:prstGeom prst="rtTriangle">
            <a:avLst/>
          </a:prstGeom>
          <a:solidFill>
            <a:srgbClr val="00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2" name="图片 14" descr="背景图案&#10;&#10;描述已自动生成">
            <a:extLst>
              <a:ext uri="{FF2B5EF4-FFF2-40B4-BE49-F238E27FC236}">
                <a16:creationId xmlns:a16="http://schemas.microsoft.com/office/drawing/2014/main" id="{23329447-955A-4C68-9579-41B203FD545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2636838"/>
            <a:ext cx="5108575" cy="422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E672BBF-099C-486C-A039-1D59E08E1EC4}"/>
              </a:ext>
            </a:extLst>
          </p:cNvPr>
          <p:cNvSpPr/>
          <p:nvPr userDrawn="1"/>
        </p:nvSpPr>
        <p:spPr>
          <a:xfrm rot="18541665">
            <a:off x="2666206" y="815181"/>
            <a:ext cx="176213" cy="7950200"/>
          </a:xfrm>
          <a:prstGeom prst="rect">
            <a:avLst/>
          </a:prstGeom>
          <a:solidFill>
            <a:srgbClr val="A7A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pPr>
              <a:defRPr/>
            </a:pPr>
            <a:fld id="{CD827748-A427-41FE-8568-258D4E33B246}" type="datetime1">
              <a:rPr lang="zh-CN" altLang="en-US" smtClean="0">
                <a:solidFill>
                  <a:srgbClr val="000000"/>
                </a:solidFill>
              </a:rPr>
              <a:t>2021/12/6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方正舒体" panose="02010601030101010101" pitchFamily="2" charset="-122"/>
                <a:ea typeface="方正舒体" panose="02010601030101010101" pitchFamily="2" charset="-122"/>
                <a:cs typeface="Aharoni" panose="020B0604020202020204" pitchFamily="2" charset="-79"/>
              </a:defRPr>
            </a:lvl1pPr>
          </a:lstStyle>
          <a:p>
            <a:fld id="{B193507A-5332-4CCF-A365-EFFC59E9AD1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7869" y="81268"/>
            <a:ext cx="8180523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tx2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02032"/>
            <a:ext cx="2743200" cy="365125"/>
          </a:xfrm>
          <a:prstGeom prst="rect">
            <a:avLst/>
          </a:prstGeom>
        </p:spPr>
        <p:txBody>
          <a:bodyPr/>
          <a:lstStyle/>
          <a:p>
            <a:fld id="{2E9CF90E-50C6-4273-B941-5C46301E7E3B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83902" y="6302032"/>
            <a:ext cx="4224196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020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fld id="{03749E10-3B60-4C75-A144-756985F58B3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04553" y="379464"/>
            <a:ext cx="984373" cy="643632"/>
            <a:chOff x="333103" y="255639"/>
            <a:chExt cx="984373" cy="643632"/>
          </a:xfrm>
          <a:effectLst>
            <a:glow rad="127000">
              <a:schemeClr val="tx2">
                <a:lumMod val="20000"/>
                <a:lumOff val="80000"/>
              </a:schemeClr>
            </a:glow>
          </a:effectLst>
        </p:grpSpPr>
        <p:sp>
          <p:nvSpPr>
            <p:cNvPr id="8" name="圆角矩形 68"/>
            <p:cNvSpPr>
              <a:spLocks noChangeArrowheads="1"/>
            </p:cNvSpPr>
            <p:nvPr/>
          </p:nvSpPr>
          <p:spPr bwMode="auto">
            <a:xfrm>
              <a:off x="333103" y="255639"/>
              <a:ext cx="984373" cy="643632"/>
            </a:xfrm>
            <a:custGeom>
              <a:avLst/>
              <a:gdLst>
                <a:gd name="T0" fmla="*/ 361879 w 1142127"/>
                <a:gd name="T1" fmla="*/ 67469 h 735451"/>
                <a:gd name="T2" fmla="*/ 586291 w 1142127"/>
                <a:gd name="T3" fmla="*/ 205603 h 735451"/>
                <a:gd name="T4" fmla="*/ 682970 w 1142127"/>
                <a:gd name="T5" fmla="*/ 167032 h 735451"/>
                <a:gd name="T6" fmla="*/ 827721 w 1142127"/>
                <a:gd name="T7" fmla="*/ 311784 h 735451"/>
                <a:gd name="T8" fmla="*/ 825178 w 1142127"/>
                <a:gd name="T9" fmla="*/ 324389 h 735451"/>
                <a:gd name="T10" fmla="*/ 940885 w 1142127"/>
                <a:gd name="T11" fmla="*/ 492723 h 735451"/>
                <a:gd name="T12" fmla="*/ 759946 w 1142127"/>
                <a:gd name="T13" fmla="*/ 673664 h 735451"/>
                <a:gd name="T14" fmla="*/ 180940 w 1142127"/>
                <a:gd name="T15" fmla="*/ 673664 h 735451"/>
                <a:gd name="T16" fmla="*/ 0 w 1142127"/>
                <a:gd name="T17" fmla="*/ 492723 h 735451"/>
                <a:gd name="T18" fmla="*/ 109180 w 1142127"/>
                <a:gd name="T19" fmla="*/ 326901 h 735451"/>
                <a:gd name="T20" fmla="*/ 108563 w 1142127"/>
                <a:gd name="T21" fmla="*/ 320786 h 735451"/>
                <a:gd name="T22" fmla="*/ 361879 w 1142127"/>
                <a:gd name="T23" fmla="*/ 67469 h 735451"/>
                <a:gd name="T24" fmla="*/ 467166 w 1142127"/>
                <a:gd name="T25" fmla="*/ 0 h 735451"/>
                <a:gd name="T26" fmla="*/ 691578 w 1142127"/>
                <a:gd name="T27" fmla="*/ 138135 h 735451"/>
                <a:gd name="T28" fmla="*/ 788257 w 1142127"/>
                <a:gd name="T29" fmla="*/ 99564 h 735451"/>
                <a:gd name="T30" fmla="*/ 933008 w 1142127"/>
                <a:gd name="T31" fmla="*/ 244315 h 735451"/>
                <a:gd name="T32" fmla="*/ 930465 w 1142127"/>
                <a:gd name="T33" fmla="*/ 256920 h 735451"/>
                <a:gd name="T34" fmla="*/ 1046172 w 1142127"/>
                <a:gd name="T35" fmla="*/ 425256 h 735451"/>
                <a:gd name="T36" fmla="*/ 943463 w 1142127"/>
                <a:gd name="T37" fmla="*/ 586717 h 735451"/>
                <a:gd name="T38" fmla="*/ 977909 w 1142127"/>
                <a:gd name="T39" fmla="*/ 484192 h 735451"/>
                <a:gd name="T40" fmla="*/ 857290 w 1142127"/>
                <a:gd name="T41" fmla="*/ 308714 h 735451"/>
                <a:gd name="T42" fmla="*/ 859943 w 1142127"/>
                <a:gd name="T43" fmla="*/ 295573 h 735451"/>
                <a:gd name="T44" fmla="*/ 709047 w 1142127"/>
                <a:gd name="T45" fmla="*/ 144678 h 735451"/>
                <a:gd name="T46" fmla="*/ 608266 w 1142127"/>
                <a:gd name="T47" fmla="*/ 184884 h 735451"/>
                <a:gd name="T48" fmla="*/ 374329 w 1142127"/>
                <a:gd name="T49" fmla="*/ 40887 h 735451"/>
                <a:gd name="T50" fmla="*/ 322022 w 1142127"/>
                <a:gd name="T51" fmla="*/ 46161 h 735451"/>
                <a:gd name="T52" fmla="*/ 467166 w 1142127"/>
                <a:gd name="T53" fmla="*/ 0 h 73545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42127"/>
                <a:gd name="T82" fmla="*/ 0 h 735451"/>
                <a:gd name="T83" fmla="*/ 1142127 w 1142127"/>
                <a:gd name="T84" fmla="*/ 735451 h 73545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42127" h="735451">
                  <a:moveTo>
                    <a:pt x="395071" y="73657"/>
                  </a:moveTo>
                  <a:cubicBezTo>
                    <a:pt x="502346" y="73657"/>
                    <a:pt x="595355" y="134738"/>
                    <a:pt x="640066" y="224461"/>
                  </a:cubicBezTo>
                  <a:cubicBezTo>
                    <a:pt x="667298" y="197950"/>
                    <a:pt x="704634" y="182352"/>
                    <a:pt x="745612" y="182352"/>
                  </a:cubicBezTo>
                  <a:cubicBezTo>
                    <a:pt x="832889" y="182352"/>
                    <a:pt x="903640" y="253104"/>
                    <a:pt x="903640" y="340380"/>
                  </a:cubicBezTo>
                  <a:lnTo>
                    <a:pt x="900863" y="354142"/>
                  </a:lnTo>
                  <a:cubicBezTo>
                    <a:pt x="974852" y="382299"/>
                    <a:pt x="1027183" y="453997"/>
                    <a:pt x="1027183" y="537916"/>
                  </a:cubicBezTo>
                  <a:cubicBezTo>
                    <a:pt x="1027183" y="647011"/>
                    <a:pt x="938743" y="735451"/>
                    <a:pt x="829648" y="735451"/>
                  </a:cubicBezTo>
                  <a:lnTo>
                    <a:pt x="197535" y="735451"/>
                  </a:lnTo>
                  <a:cubicBezTo>
                    <a:pt x="88440" y="735451"/>
                    <a:pt x="0" y="647011"/>
                    <a:pt x="0" y="537916"/>
                  </a:cubicBezTo>
                  <a:cubicBezTo>
                    <a:pt x="0" y="456704"/>
                    <a:pt x="49008" y="386940"/>
                    <a:pt x="119194" y="356883"/>
                  </a:cubicBezTo>
                  <a:cubicBezTo>
                    <a:pt x="118547" y="354674"/>
                    <a:pt x="118521" y="352443"/>
                    <a:pt x="118521" y="350207"/>
                  </a:cubicBezTo>
                  <a:cubicBezTo>
                    <a:pt x="118521" y="197473"/>
                    <a:pt x="242337" y="73657"/>
                    <a:pt x="395071" y="73657"/>
                  </a:cubicBezTo>
                  <a:close/>
                  <a:moveTo>
                    <a:pt x="510015" y="0"/>
                  </a:moveTo>
                  <a:cubicBezTo>
                    <a:pt x="617290" y="0"/>
                    <a:pt x="710299" y="61081"/>
                    <a:pt x="755010" y="150804"/>
                  </a:cubicBezTo>
                  <a:cubicBezTo>
                    <a:pt x="782242" y="124293"/>
                    <a:pt x="819578" y="108695"/>
                    <a:pt x="860556" y="108695"/>
                  </a:cubicBezTo>
                  <a:cubicBezTo>
                    <a:pt x="947833" y="108695"/>
                    <a:pt x="1018584" y="179447"/>
                    <a:pt x="1018584" y="266723"/>
                  </a:cubicBezTo>
                  <a:lnTo>
                    <a:pt x="1015807" y="280485"/>
                  </a:lnTo>
                  <a:cubicBezTo>
                    <a:pt x="1089796" y="308642"/>
                    <a:pt x="1142127" y="380340"/>
                    <a:pt x="1142127" y="464259"/>
                  </a:cubicBezTo>
                  <a:cubicBezTo>
                    <a:pt x="1142127" y="542469"/>
                    <a:pt x="1096675" y="610063"/>
                    <a:pt x="1029998" y="640529"/>
                  </a:cubicBezTo>
                  <a:cubicBezTo>
                    <a:pt x="1054923" y="609992"/>
                    <a:pt x="1067603" y="570777"/>
                    <a:pt x="1067603" y="528601"/>
                  </a:cubicBezTo>
                  <a:cubicBezTo>
                    <a:pt x="1067603" y="441120"/>
                    <a:pt x="1013051" y="366379"/>
                    <a:pt x="935921" y="337028"/>
                  </a:cubicBezTo>
                  <a:lnTo>
                    <a:pt x="938817" y="322682"/>
                  </a:lnTo>
                  <a:cubicBezTo>
                    <a:pt x="938817" y="231701"/>
                    <a:pt x="865062" y="157947"/>
                    <a:pt x="774081" y="157947"/>
                  </a:cubicBezTo>
                  <a:cubicBezTo>
                    <a:pt x="731364" y="157947"/>
                    <a:pt x="692443" y="174206"/>
                    <a:pt x="664055" y="201842"/>
                  </a:cubicBezTo>
                  <a:cubicBezTo>
                    <a:pt x="617446" y="108311"/>
                    <a:pt x="520490" y="44638"/>
                    <a:pt x="408662" y="44638"/>
                  </a:cubicBezTo>
                  <a:lnTo>
                    <a:pt x="351558" y="50395"/>
                  </a:lnTo>
                  <a:cubicBezTo>
                    <a:pt x="396233" y="18509"/>
                    <a:pt x="450962" y="0"/>
                    <a:pt x="51001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59" y="594390"/>
              <a:ext cx="693286" cy="11959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83929" y="411982"/>
            <a:ext cx="9418355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0FCE-E348-4BC8-9E2A-3AA802B00E9C}" type="datetime1">
              <a:rPr lang="zh-CN" altLang="en-US" smtClean="0">
                <a:solidFill>
                  <a:srgbClr val="000000"/>
                </a:solidFill>
              </a:rPr>
              <a:t>2021/12/6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193507A-5332-4CCF-A365-EFFC59E9AD1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4A7B4B-7557-4581-BF8F-9D98A39973E9}" type="datetime1">
              <a:rPr lang="zh-CN" altLang="en-US" smtClean="0">
                <a:solidFill>
                  <a:prstClr val="black"/>
                </a:solidFill>
              </a:rPr>
              <a:t>2021/12/6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E119-4327-4C2D-93CC-38F73A484B6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698" y="0"/>
            <a:ext cx="12204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292" y="806450"/>
            <a:ext cx="12192000" cy="0"/>
          </a:xfrm>
          <a:prstGeom prst="line">
            <a:avLst/>
          </a:prstGeom>
          <a:ln w="3175">
            <a:solidFill>
              <a:srgbClr val="C6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7937" y="4442090"/>
            <a:ext cx="12199937" cy="2415915"/>
          </a:xfrm>
          <a:prstGeom prst="rect">
            <a:avLst/>
          </a:prstGeom>
          <a:solidFill>
            <a:srgbClr val="33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7937" y="6388107"/>
            <a:ext cx="12199937" cy="469901"/>
          </a:xfrm>
          <a:prstGeom prst="rect">
            <a:avLst/>
          </a:prstGeom>
          <a:solidFill>
            <a:srgbClr val="C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451" y="40589"/>
            <a:ext cx="1080000" cy="684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869" y="81268"/>
            <a:ext cx="8180523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tx2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pPr>
              <a:defRPr/>
            </a:pPr>
            <a:fld id="{4DF0E9FC-36E3-4685-9535-9C153D5571AE}" type="datetime1">
              <a:rPr lang="zh-CN" altLang="en-US" smtClean="0">
                <a:solidFill>
                  <a:srgbClr val="000000"/>
                </a:solidFill>
              </a:rPr>
              <a:t>2021/12/6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方正舒体" panose="02010601030101010101" pitchFamily="2" charset="-122"/>
                <a:ea typeface="方正舒体" panose="02010601030101010101" pitchFamily="2" charset="-122"/>
                <a:cs typeface="Aharoni" panose="020B0604020202020204" pitchFamily="2" charset="-79"/>
              </a:defRPr>
            </a:lvl1pPr>
          </a:lstStyle>
          <a:p>
            <a:fld id="{B193507A-5332-4CCF-A365-EFFC59E9AD1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7869" y="81268"/>
            <a:ext cx="8180523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tx2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66752" y="1479550"/>
            <a:ext cx="10864848" cy="43259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  <a:p>
            <a:pPr lvl="3"/>
            <a:r>
              <a:rPr lang="nb-NO" dirty="0" err="1"/>
              <a:t>Fourth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  <a:p>
            <a:pPr lvl="4"/>
            <a:r>
              <a:rPr lang="nb-NO" dirty="0"/>
              <a:t>Fifth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8" name="Plassholder for tittel 1"/>
          <p:cNvSpPr>
            <a:spLocks noGrp="1"/>
          </p:cNvSpPr>
          <p:nvPr>
            <p:ph type="title"/>
          </p:nvPr>
        </p:nvSpPr>
        <p:spPr>
          <a:xfrm>
            <a:off x="666751" y="378138"/>
            <a:ext cx="10861052" cy="8474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正文模板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60000" cy="11722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4000" y="44725"/>
            <a:ext cx="4319450" cy="504275"/>
          </a:xfrm>
        </p:spPr>
        <p:txBody>
          <a:bodyPr vert="horz" lIns="90170" tIns="46990" rIns="90170" bIns="4699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069AC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标题样式</a:t>
            </a:r>
          </a:p>
        </p:txBody>
      </p:sp>
      <p:pic>
        <p:nvPicPr>
          <p:cNvPr id="8" name="图片 7" descr="图片包含 文本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9" b="27828"/>
          <a:stretch>
            <a:fillRect/>
          </a:stretch>
        </p:blipFill>
        <p:spPr>
          <a:xfrm>
            <a:off x="10344000" y="0"/>
            <a:ext cx="1758426" cy="621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图配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0"/>
          <p:cNvPicPr>
            <a:picLocks noChangeAspect="1"/>
          </p:cNvPicPr>
          <p:nvPr userDrawn="1"/>
        </p:nvPicPr>
        <p:blipFill>
          <a:blip r:embed="rId2"/>
          <a:srcRect r="88193" b="15761"/>
          <a:stretch>
            <a:fillRect/>
          </a:stretch>
        </p:blipFill>
        <p:spPr>
          <a:xfrm>
            <a:off x="4763" y="0"/>
            <a:ext cx="695325" cy="10493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21"/>
          <p:cNvGrpSpPr/>
          <p:nvPr userDrawn="1"/>
        </p:nvGrpSpPr>
        <p:grpSpPr>
          <a:xfrm>
            <a:off x="0" y="655638"/>
            <a:ext cx="8094663" cy="444500"/>
            <a:chOff x="193812" y="1719470"/>
            <a:chExt cx="8095102" cy="443754"/>
          </a:xfrm>
        </p:grpSpPr>
        <p:cxnSp>
          <p:nvCxnSpPr>
            <p:cNvPr id="23" name="直接连接符 22"/>
            <p:cNvCxnSpPr/>
            <p:nvPr userDrawn="1"/>
          </p:nvCxnSpPr>
          <p:spPr>
            <a:xfrm flipH="1">
              <a:off x="193812" y="1719470"/>
              <a:ext cx="342901" cy="443754"/>
            </a:xfrm>
            <a:prstGeom prst="line">
              <a:avLst/>
            </a:prstGeom>
            <a:ln w="34925">
              <a:solidFill>
                <a:srgbClr val="A7A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526774" y="1723632"/>
              <a:ext cx="7762140" cy="0"/>
            </a:xfrm>
            <a:prstGeom prst="line">
              <a:avLst/>
            </a:prstGeom>
            <a:ln w="34925">
              <a:solidFill>
                <a:srgbClr val="A7A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2" name="组合 12"/>
          <p:cNvGrpSpPr/>
          <p:nvPr userDrawn="1"/>
        </p:nvGrpSpPr>
        <p:grpSpPr>
          <a:xfrm>
            <a:off x="8448675" y="41275"/>
            <a:ext cx="3548063" cy="773113"/>
            <a:chOff x="8449028" y="41519"/>
            <a:chExt cx="3547701" cy="772540"/>
          </a:xfrm>
        </p:grpSpPr>
        <p:pic>
          <p:nvPicPr>
            <p:cNvPr id="4103" name="图片 14" descr="图片包含 文本&#10;&#10;描述已自动生成"/>
            <p:cNvPicPr>
              <a:picLocks noChangeAspect="1"/>
            </p:cNvPicPr>
            <p:nvPr userDrawn="1"/>
          </p:nvPicPr>
          <p:blipFill>
            <a:blip r:embed="rId3"/>
            <a:srcRect t="20299" b="27827"/>
            <a:stretch>
              <a:fillRect/>
            </a:stretch>
          </p:blipFill>
          <p:spPr>
            <a:xfrm>
              <a:off x="10087897" y="139941"/>
              <a:ext cx="1908832" cy="6741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4" name="图片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49028" y="41519"/>
              <a:ext cx="1333875" cy="77254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9" name="直接连接符 18"/>
            <p:cNvCxnSpPr/>
            <p:nvPr userDrawn="1"/>
          </p:nvCxnSpPr>
          <p:spPr>
            <a:xfrm>
              <a:off x="9957972" y="139941"/>
              <a:ext cx="0" cy="608204"/>
            </a:xfrm>
            <a:prstGeom prst="line">
              <a:avLst/>
            </a:prstGeom>
            <a:ln w="15875">
              <a:solidFill>
                <a:schemeClr val="accent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6330521" y="1172282"/>
            <a:ext cx="4775088" cy="5012611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4000" y="1172283"/>
            <a:ext cx="4775088" cy="23335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4000" y="3851307"/>
            <a:ext cx="4775088" cy="233358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5" name="标题 1"/>
          <p:cNvSpPr>
            <a:spLocks noGrp="1"/>
          </p:cNvSpPr>
          <p:nvPr>
            <p:ph type="title" hasCustomPrompt="1"/>
          </p:nvPr>
        </p:nvSpPr>
        <p:spPr>
          <a:xfrm>
            <a:off x="624000" y="44725"/>
            <a:ext cx="4319450" cy="504275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069AC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配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3"/>
          <p:cNvPicPr>
            <a:picLocks noChangeAspect="1"/>
          </p:cNvPicPr>
          <p:nvPr userDrawn="1"/>
        </p:nvPicPr>
        <p:blipFill>
          <a:blip r:embed="rId2"/>
          <a:srcRect r="88193" b="15761"/>
          <a:stretch>
            <a:fillRect/>
          </a:stretch>
        </p:blipFill>
        <p:spPr>
          <a:xfrm>
            <a:off x="4763" y="0"/>
            <a:ext cx="695325" cy="10493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24"/>
          <p:cNvGrpSpPr/>
          <p:nvPr userDrawn="1"/>
        </p:nvGrpSpPr>
        <p:grpSpPr>
          <a:xfrm>
            <a:off x="0" y="655638"/>
            <a:ext cx="8094663" cy="444500"/>
            <a:chOff x="193812" y="1719470"/>
            <a:chExt cx="8095102" cy="443754"/>
          </a:xfrm>
        </p:grpSpPr>
        <p:cxnSp>
          <p:nvCxnSpPr>
            <p:cNvPr id="26" name="直接连接符 25"/>
            <p:cNvCxnSpPr/>
            <p:nvPr userDrawn="1"/>
          </p:nvCxnSpPr>
          <p:spPr>
            <a:xfrm flipH="1">
              <a:off x="193812" y="1719470"/>
              <a:ext cx="342901" cy="443754"/>
            </a:xfrm>
            <a:prstGeom prst="line">
              <a:avLst/>
            </a:prstGeom>
            <a:ln w="34925">
              <a:solidFill>
                <a:srgbClr val="A7A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526774" y="1723632"/>
              <a:ext cx="7762140" cy="0"/>
            </a:xfrm>
            <a:prstGeom prst="line">
              <a:avLst/>
            </a:prstGeom>
            <a:ln w="34925">
              <a:solidFill>
                <a:srgbClr val="A7AA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6" name="组合 14"/>
          <p:cNvGrpSpPr/>
          <p:nvPr userDrawn="1"/>
        </p:nvGrpSpPr>
        <p:grpSpPr>
          <a:xfrm>
            <a:off x="8448675" y="41275"/>
            <a:ext cx="3548063" cy="773113"/>
            <a:chOff x="8449028" y="41519"/>
            <a:chExt cx="3547701" cy="772540"/>
          </a:xfrm>
        </p:grpSpPr>
        <p:pic>
          <p:nvPicPr>
            <p:cNvPr id="5127" name="图片 16" descr="图片包含 文本&#10;&#10;描述已自动生成"/>
            <p:cNvPicPr>
              <a:picLocks noChangeAspect="1"/>
            </p:cNvPicPr>
            <p:nvPr userDrawn="1"/>
          </p:nvPicPr>
          <p:blipFill>
            <a:blip r:embed="rId3"/>
            <a:srcRect t="20299" b="27827"/>
            <a:stretch>
              <a:fillRect/>
            </a:stretch>
          </p:blipFill>
          <p:spPr>
            <a:xfrm>
              <a:off x="10087897" y="139941"/>
              <a:ext cx="1908832" cy="67411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8" name="图片 20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49028" y="41519"/>
              <a:ext cx="1333875" cy="77254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22" name="直接连接符 21"/>
            <p:cNvCxnSpPr/>
            <p:nvPr userDrawn="1"/>
          </p:nvCxnSpPr>
          <p:spPr>
            <a:xfrm>
              <a:off x="9957972" y="139941"/>
              <a:ext cx="0" cy="608204"/>
            </a:xfrm>
            <a:prstGeom prst="line">
              <a:avLst/>
            </a:prstGeom>
            <a:ln w="15875">
              <a:solidFill>
                <a:schemeClr val="accent1"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246407" y="977729"/>
            <a:ext cx="9699185" cy="2028117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1246407" y="3744204"/>
            <a:ext cx="2257357" cy="2354971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3727016" y="3744203"/>
            <a:ext cx="2257358" cy="2354262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207626" y="3743495"/>
            <a:ext cx="2257358" cy="2354970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688236" y="3744204"/>
            <a:ext cx="2257356" cy="2354261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624000" y="44725"/>
            <a:ext cx="4319450" cy="504275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069AC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94043" y="79810"/>
            <a:ext cx="9418355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799" y="2587879"/>
            <a:ext cx="10836401" cy="1002029"/>
          </a:xfrm>
        </p:spPr>
        <p:txBody>
          <a:bodyPr lIns="0" tIns="0" rIns="0" bIns="0"/>
          <a:lstStyle>
            <a:lvl1pPr>
              <a:defRPr sz="3200" b="1" i="0">
                <a:solidFill>
                  <a:srgbClr val="0069AC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737" y="1248236"/>
            <a:ext cx="10396524" cy="4233545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42761" y="6562573"/>
            <a:ext cx="262254" cy="231775"/>
          </a:xfrm>
        </p:spPr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69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pPr>
              <a:defRPr/>
            </a:pPr>
            <a:fld id="{4DF0E9FC-36E3-4685-9535-9C153D5571AE}" type="datetime1">
              <a:rPr lang="zh-CN" altLang="en-US" smtClean="0">
                <a:solidFill>
                  <a:srgbClr val="000000"/>
                </a:solidFill>
              </a:rPr>
              <a:t>2021/12/6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方正舒体" panose="02010601030101010101" pitchFamily="2" charset="-122"/>
                <a:ea typeface="方正舒体" panose="02010601030101010101" pitchFamily="2" charset="-122"/>
                <a:cs typeface="Aharoni" panose="020B0604020202020204" pitchFamily="2" charset="-79"/>
              </a:defRPr>
            </a:lvl1pPr>
          </a:lstStyle>
          <a:p>
            <a:fld id="{B193507A-5332-4CCF-A365-EFFC59E9AD1B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7869" y="81268"/>
            <a:ext cx="8180523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tx2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698" y="-14287"/>
            <a:ext cx="122047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17988" y="4738407"/>
            <a:ext cx="12199937" cy="2199376"/>
          </a:xfrm>
          <a:prstGeom prst="rect">
            <a:avLst/>
          </a:prstGeom>
          <a:solidFill>
            <a:srgbClr val="33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7937" y="6467882"/>
            <a:ext cx="12199937" cy="469901"/>
          </a:xfrm>
          <a:prstGeom prst="rect">
            <a:avLst/>
          </a:prstGeom>
          <a:solidFill>
            <a:srgbClr val="C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114271" y="5001200"/>
            <a:ext cx="3974041" cy="9422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中国化工集团</a:t>
            </a:r>
            <a:endParaRPr lang="en-US" altLang="zh-CN" dirty="0"/>
          </a:p>
          <a:p>
            <a:pPr lvl="0"/>
            <a:r>
              <a:rPr lang="zh-CN" altLang="en-US" dirty="0"/>
              <a:t>先进流程工业大数据（</a:t>
            </a:r>
            <a:r>
              <a:rPr lang="en-US" altLang="zh-CN" dirty="0"/>
              <a:t>AP-MASCOT</a:t>
            </a:r>
            <a:r>
              <a:rPr lang="zh-CN" altLang="en-US" dirty="0"/>
              <a:t>）北京研究院</a:t>
            </a:r>
          </a:p>
        </p:txBody>
      </p:sp>
      <p:pic>
        <p:nvPicPr>
          <p:cNvPr id="10" name="图片 9" descr="图片包含 游戏机, 画, 标志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98727" y="49589"/>
            <a:ext cx="2462495" cy="666000"/>
          </a:xfrm>
          <a:prstGeom prst="rect">
            <a:avLst/>
          </a:prstGeom>
        </p:spPr>
      </p:pic>
      <p:pic>
        <p:nvPicPr>
          <p:cNvPr id="8" name="图片 7" descr="图片包含 游戏机, 钟表, 画, 盘子&#10;&#10;描述已自动生成"/>
          <p:cNvPicPr>
            <a:picLocks noChangeAspect="1"/>
          </p:cNvPicPr>
          <p:nvPr userDrawn="1"/>
        </p:nvPicPr>
        <p:blipFill>
          <a:blip r:embed="rId3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8" y="2582206"/>
            <a:ext cx="8963225" cy="2160000"/>
          </a:xfrm>
          <a:prstGeom prst="rect">
            <a:avLst/>
          </a:prstGeom>
        </p:spPr>
      </p:pic>
      <p:pic>
        <p:nvPicPr>
          <p:cNvPr id="11" name="Picture 3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8" y="49589"/>
            <a:ext cx="2075639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94043" y="79810"/>
            <a:ext cx="9418355" cy="612466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0944" y="49589"/>
            <a:ext cx="503653" cy="666000"/>
          </a:xfrm>
          <a:prstGeom prst="rect">
            <a:avLst/>
          </a:prstGeom>
          <a:solidFill>
            <a:srgbClr val="C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dirty="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7817" y="49589"/>
            <a:ext cx="117024" cy="666000"/>
          </a:xfrm>
          <a:prstGeom prst="rect">
            <a:avLst/>
          </a:prstGeom>
          <a:solidFill>
            <a:srgbClr val="337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199" y="113476"/>
            <a:ext cx="1080000" cy="684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232400" y="3932238"/>
            <a:ext cx="6335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文本框 4"/>
          <p:cNvSpPr txBox="1"/>
          <p:nvPr/>
        </p:nvSpPr>
        <p:spPr>
          <a:xfrm>
            <a:off x="5128895" y="2956104"/>
            <a:ext cx="7063105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69AC"/>
                </a:solidFill>
                <a:latin typeface="微软雅黑" panose="020B0503020204020204" charset="-122"/>
                <a:sym typeface="微软雅黑" panose="020B0503020204020204" charset="-122"/>
              </a:rPr>
              <a:t>光纤式微量水测量</a:t>
            </a:r>
            <a:endParaRPr lang="en-US" altLang="zh-CN" sz="2800" b="1" dirty="0">
              <a:solidFill>
                <a:srgbClr val="0069AC"/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algn="ctr"/>
            <a:endParaRPr lang="en-US" altLang="zh-CN" sz="1400" b="1" dirty="0">
              <a:solidFill>
                <a:srgbClr val="0069A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/>
            <a:r>
              <a:rPr lang="en-US" altLang="zh-CN" sz="1400" b="1" dirty="0">
                <a:solidFill>
                  <a:srgbClr val="0069AC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V0.3</a:t>
            </a:r>
            <a:endParaRPr lang="zh-CN" altLang="en-US" sz="1400" b="1" dirty="0">
              <a:solidFill>
                <a:srgbClr val="0069AC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6" name="图片 2">
            <a:extLst>
              <a:ext uri="{FF2B5EF4-FFF2-40B4-BE49-F238E27FC236}">
                <a16:creationId xmlns:a16="http://schemas.microsoft.com/office/drawing/2014/main" id="{044F98BB-DB17-4408-8CED-9B4F955D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16" y="0"/>
            <a:ext cx="1903414" cy="947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23032D-A294-4F6E-8DE1-95D50873063A}"/>
              </a:ext>
            </a:extLst>
          </p:cNvPr>
          <p:cNvSpPr txBox="1"/>
          <p:nvPr/>
        </p:nvSpPr>
        <p:spPr>
          <a:xfrm>
            <a:off x="6721312" y="4053526"/>
            <a:ext cx="3799002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lt"/>
              </a:rPr>
              <a:t>牟晓晖</a:t>
            </a:r>
            <a:endParaRPr lang="en-US" altLang="zh-CN" dirty="0"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+mn-lt"/>
              </a:rPr>
              <a:t>2021.12.06</a:t>
            </a:r>
          </a:p>
          <a:p>
            <a:pPr algn="ctr">
              <a:lnSpc>
                <a:spcPct val="150000"/>
              </a:lnSpc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000" y="91860"/>
            <a:ext cx="6248140" cy="504275"/>
          </a:xfrm>
        </p:spPr>
        <p:txBody>
          <a:bodyPr/>
          <a:lstStyle/>
          <a:p>
            <a:r>
              <a:rPr lang="zh-CN" altLang="en-US" dirty="0"/>
              <a:t>蓝星智云 </a:t>
            </a:r>
            <a:r>
              <a:rPr lang="en-US" altLang="zh-CN" dirty="0"/>
              <a:t>– </a:t>
            </a:r>
            <a:r>
              <a:rPr lang="zh-CN" altLang="en-US" dirty="0"/>
              <a:t>分子光谱测量专家</a:t>
            </a:r>
          </a:p>
        </p:txBody>
      </p:sp>
      <p:pic>
        <p:nvPicPr>
          <p:cNvPr id="18" name="图片 17" descr="C:/Users/CHCBO/AppData/Local/Temp/picturecompress_20210706161902/output_25.pngoutput_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6160" y="4717684"/>
            <a:ext cx="3905839" cy="2140316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84ED4FC-BFB2-4140-9914-1D6570B6860A}"/>
              </a:ext>
            </a:extLst>
          </p:cNvPr>
          <p:cNvSpPr txBox="1">
            <a:spLocks/>
          </p:cNvSpPr>
          <p:nvPr/>
        </p:nvSpPr>
        <p:spPr>
          <a:xfrm>
            <a:off x="1962605" y="1298492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 anchor="t" anchorCtr="0">
            <a:sp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0069AC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11516">
              <a:spcBef>
                <a:spcPts val="86"/>
              </a:spcBef>
              <a:spcAft>
                <a:spcPts val="0"/>
              </a:spcAft>
            </a:pPr>
            <a:r>
              <a:rPr lang="zh-CN" altLang="en-US" spc="-9" dirty="0">
                <a:solidFill>
                  <a:srgbClr val="FF0000"/>
                </a:solidFill>
                <a:latin typeface="宋体"/>
                <a:cs typeface="宋体"/>
              </a:rPr>
              <a:t>光纤式微量水、</a:t>
            </a:r>
            <a:r>
              <a:rPr lang="zh-CN" altLang="en-US" spc="-5" dirty="0">
                <a:solidFill>
                  <a:srgbClr val="FF0000"/>
                </a:solidFill>
                <a:latin typeface="宋体"/>
                <a:cs typeface="宋体"/>
              </a:rPr>
              <a:t>水露点测量光谱仪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D5826-9531-459A-AA0D-1E9412CB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85" y="2001937"/>
            <a:ext cx="6776291" cy="3759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57918" y="4229804"/>
            <a:ext cx="6204556" cy="2413147"/>
          </a:xfrm>
          <a:prstGeom prst="rect">
            <a:avLst/>
          </a:prstGeom>
        </p:spPr>
        <p:txBody>
          <a:bodyPr vert="horz" wrap="square" lIns="0" tIns="108254" rIns="0" bIns="0" rtlCol="0">
            <a:spAutoFit/>
          </a:bodyPr>
          <a:lstStyle/>
          <a:p>
            <a:pPr marL="11516">
              <a:spcBef>
                <a:spcPts val="852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微软雅黑"/>
                <a:cs typeface="微软雅黑"/>
              </a:rPr>
              <a:t>近红外</a:t>
            </a:r>
            <a:r>
              <a:rPr sz="2400" b="1" spc="-5" dirty="0" err="1">
                <a:solidFill>
                  <a:srgbClr val="FF0000"/>
                </a:solidFill>
                <a:latin typeface="微软雅黑"/>
                <a:cs typeface="微软雅黑"/>
              </a:rPr>
              <a:t>光纤测量</a:t>
            </a:r>
            <a:endParaRPr lang="en-US" sz="2400" b="1" spc="-5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11516">
              <a:spcBef>
                <a:spcPts val="852"/>
              </a:spcBef>
            </a:pPr>
            <a:r>
              <a:rPr lang="zh-CN" altLang="en-US" sz="1814" spc="-5" dirty="0">
                <a:latin typeface="微软雅黑"/>
                <a:cs typeface="微软雅黑"/>
              </a:rPr>
              <a:t>可实现：</a:t>
            </a:r>
            <a:endParaRPr sz="1814" dirty="0">
              <a:latin typeface="微软雅黑"/>
              <a:cs typeface="微软雅黑"/>
            </a:endParaRPr>
          </a:p>
          <a:p>
            <a:pPr marL="1080000" indent="-360000">
              <a:spcBef>
                <a:spcPts val="852"/>
              </a:spcBef>
              <a:buFont typeface="Times New Roman"/>
              <a:buAutoNum type="arabicPeriod"/>
              <a:tabLst>
                <a:tab pos="425530" algn="l"/>
                <a:tab pos="426105" algn="l"/>
              </a:tabLst>
            </a:pPr>
            <a:r>
              <a:rPr lang="zh-CN" altLang="en-US" sz="1814" spc="-5" dirty="0">
                <a:solidFill>
                  <a:srgbClr val="0069AB"/>
                </a:solidFill>
                <a:latin typeface="微软雅黑"/>
                <a:cs typeface="微软雅黑"/>
              </a:rPr>
              <a:t>微量水</a:t>
            </a:r>
            <a:endParaRPr lang="zh-CN" altLang="en-US" sz="1814" dirty="0">
              <a:solidFill>
                <a:srgbClr val="0069AB"/>
              </a:solidFill>
              <a:latin typeface="微软雅黑"/>
              <a:cs typeface="微软雅黑"/>
            </a:endParaRPr>
          </a:p>
          <a:p>
            <a:pPr marL="1080000" indent="-360000">
              <a:spcBef>
                <a:spcPts val="762"/>
              </a:spcBef>
              <a:buFont typeface="Times New Roman"/>
              <a:buAutoNum type="arabicPeriod"/>
              <a:tabLst>
                <a:tab pos="425530" algn="l"/>
                <a:tab pos="426105" algn="l"/>
              </a:tabLst>
            </a:pPr>
            <a:r>
              <a:rPr lang="zh-CN" altLang="en-US" sz="1814" spc="-5" dirty="0">
                <a:solidFill>
                  <a:srgbClr val="0069AB"/>
                </a:solidFill>
                <a:latin typeface="微软雅黑"/>
                <a:cs typeface="微软雅黑"/>
              </a:rPr>
              <a:t>水露点（工况露点</a:t>
            </a:r>
            <a:r>
              <a:rPr lang="en-US" altLang="zh-CN" sz="1814" spc="-5" dirty="0">
                <a:solidFill>
                  <a:srgbClr val="0069AB"/>
                </a:solidFill>
                <a:latin typeface="Times New Roman"/>
                <a:cs typeface="Times New Roman"/>
              </a:rPr>
              <a:t>/</a:t>
            </a:r>
            <a:r>
              <a:rPr lang="zh-CN" altLang="en-US" sz="1814" spc="-5" dirty="0">
                <a:solidFill>
                  <a:srgbClr val="0069AB"/>
                </a:solidFill>
                <a:latin typeface="微软雅黑"/>
                <a:cs typeface="微软雅黑"/>
              </a:rPr>
              <a:t>标况露点）</a:t>
            </a:r>
            <a:endParaRPr lang="zh-CN" altLang="en-US" sz="1814" dirty="0">
              <a:solidFill>
                <a:srgbClr val="0069AB"/>
              </a:solidFill>
              <a:latin typeface="微软雅黑"/>
              <a:cs typeface="微软雅黑"/>
            </a:endParaRPr>
          </a:p>
          <a:p>
            <a:pPr marL="1080000" indent="-360000">
              <a:spcBef>
                <a:spcPts val="762"/>
              </a:spcBef>
              <a:buFont typeface="Times New Roman"/>
              <a:buAutoNum type="arabicPeriod"/>
              <a:tabLst>
                <a:tab pos="425530" algn="l"/>
                <a:tab pos="426105" algn="l"/>
              </a:tabLst>
            </a:pPr>
            <a:r>
              <a:rPr lang="zh-CN" altLang="en-US" sz="1814" spc="-5" dirty="0">
                <a:solidFill>
                  <a:srgbClr val="0069AB"/>
                </a:solidFill>
                <a:latin typeface="微软雅黑"/>
                <a:cs typeface="微软雅黑"/>
              </a:rPr>
              <a:t>湿度</a:t>
            </a:r>
            <a:endParaRPr lang="zh-CN" altLang="en-US" sz="1814" dirty="0">
              <a:solidFill>
                <a:srgbClr val="0069AB"/>
              </a:solidFill>
              <a:latin typeface="微软雅黑"/>
              <a:cs typeface="微软雅黑"/>
            </a:endParaRPr>
          </a:p>
          <a:p>
            <a:pPr marL="1080000" indent="-360000">
              <a:spcBef>
                <a:spcPts val="762"/>
              </a:spcBef>
              <a:buFont typeface="Times New Roman"/>
              <a:buAutoNum type="arabicPeriod"/>
              <a:tabLst>
                <a:tab pos="425530" algn="l"/>
                <a:tab pos="426105" algn="l"/>
              </a:tabLst>
            </a:pPr>
            <a:r>
              <a:rPr lang="zh-CN" altLang="en-US" sz="1814" spc="-5" dirty="0">
                <a:solidFill>
                  <a:srgbClr val="0069AB"/>
                </a:solidFill>
                <a:latin typeface="微软雅黑"/>
                <a:cs typeface="微软雅黑"/>
              </a:rPr>
              <a:t>水份（水含量）</a:t>
            </a:r>
            <a:endParaRPr lang="zh-CN" altLang="en-US" sz="1814" dirty="0">
              <a:solidFill>
                <a:srgbClr val="0069AB"/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3999" y="110714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zh-CN" altLang="en-US" spc="-9" dirty="0">
                <a:latin typeface="宋体"/>
                <a:cs typeface="宋体"/>
              </a:rPr>
              <a:t>光纤式微量水、</a:t>
            </a:r>
            <a:r>
              <a:rPr spc="-5" dirty="0">
                <a:latin typeface="宋体"/>
                <a:cs typeface="宋体"/>
              </a:rPr>
              <a:t>水露点</a:t>
            </a:r>
            <a:r>
              <a:rPr lang="zh-CN" altLang="en-US" spc="-5" dirty="0">
                <a:latin typeface="宋体"/>
                <a:cs typeface="宋体"/>
              </a:rPr>
              <a:t>测量</a:t>
            </a:r>
            <a:endParaRPr spc="-5" dirty="0">
              <a:latin typeface="宋体"/>
              <a:cs typeface="宋体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1C7DD9-811A-4747-A540-06263FB1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09" y="1026068"/>
            <a:ext cx="5373279" cy="29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9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543" y="3334177"/>
            <a:ext cx="9530499" cy="3413380"/>
          </a:xfrm>
          <a:prstGeom prst="rect">
            <a:avLst/>
          </a:prstGeom>
        </p:spPr>
        <p:txBody>
          <a:bodyPr vert="horz" wrap="square" lIns="0" tIns="9789" rIns="0" bIns="0" rtlCol="0">
            <a:spAutoFit/>
          </a:bodyPr>
          <a:lstStyle/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微软雅黑"/>
                <a:cs typeface="微软雅黑"/>
              </a:rPr>
              <a:t>技术特点</a:t>
            </a:r>
            <a:endParaRPr lang="en-US" altLang="zh-CN" sz="1600" spc="-5" dirty="0">
              <a:solidFill>
                <a:srgbClr val="FF0000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插入式光学探头：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无源、本安；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无取样系统、无需加装旁路，避免附加设备对水分子的吸附，最真实的水份测量；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spcBef>
                <a:spcPts val="77"/>
              </a:spcBef>
            </a:pP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同步一拖三：最多可带</a:t>
            </a: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3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个探头，同步采样工作、高速、真实时；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远距离传输：光纤最长可达 </a:t>
            </a: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800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米；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各种工况：既可用于气体介质，也可用于液体介质；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温度、压力补偿功能：极高测量精度，可直接测量工况下水露点（</a:t>
            </a: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25Mpa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以下）。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DD9A9D-E665-4D94-931D-D855D1B60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999" y="110714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zh-CN" altLang="en-US" spc="-9" dirty="0">
                <a:latin typeface="宋体"/>
                <a:cs typeface="宋体"/>
              </a:rPr>
              <a:t>光纤式微量水、</a:t>
            </a:r>
            <a:r>
              <a:rPr spc="-5" dirty="0">
                <a:latin typeface="宋体"/>
                <a:cs typeface="宋体"/>
              </a:rPr>
              <a:t>水露点</a:t>
            </a:r>
            <a:r>
              <a:rPr lang="zh-CN" altLang="en-US" spc="-5" dirty="0">
                <a:latin typeface="宋体"/>
                <a:cs typeface="宋体"/>
              </a:rPr>
              <a:t>测量</a:t>
            </a:r>
            <a:endParaRPr spc="-5" dirty="0">
              <a:latin typeface="宋体"/>
              <a:cs typeface="宋体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95C0F0-6135-477D-A2A7-F2B1F2B5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97" y="1058288"/>
            <a:ext cx="4127360" cy="22898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EAA59E9D-9C5C-4883-B87E-D0132055B69C}"/>
              </a:ext>
            </a:extLst>
          </p:cNvPr>
          <p:cNvSpPr txBox="1"/>
          <p:nvPr/>
        </p:nvSpPr>
        <p:spPr>
          <a:xfrm>
            <a:off x="2205872" y="1373402"/>
            <a:ext cx="8399283" cy="5110383"/>
          </a:xfrm>
          <a:prstGeom prst="rect">
            <a:avLst/>
          </a:prstGeom>
        </p:spPr>
        <p:txBody>
          <a:bodyPr vert="horz" wrap="square" lIns="0" tIns="9789" rIns="0" bIns="0" rtlCol="0">
            <a:spAutoFit/>
          </a:bodyPr>
          <a:lstStyle/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zh-CN" altLang="en-US" sz="2400" b="1" spc="-5" dirty="0">
                <a:solidFill>
                  <a:srgbClr val="FF0000"/>
                </a:solidFill>
                <a:latin typeface="+mn-lt"/>
                <a:cs typeface="微软雅黑"/>
              </a:rPr>
              <a:t>技术特点：</a:t>
            </a:r>
            <a:endParaRPr lang="en-US" altLang="zh-CN" sz="2400" b="1" spc="-5" dirty="0">
              <a:solidFill>
                <a:srgbClr val="FF0000"/>
              </a:solidFill>
              <a:latin typeface="+mn-lt"/>
              <a:cs typeface="微软雅黑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endParaRPr lang="en-US" altLang="zh-CN" sz="1600" spc="-5" dirty="0">
              <a:solidFill>
                <a:srgbClr val="FF0000"/>
              </a:solidFill>
              <a:latin typeface="+mn-lt"/>
              <a:cs typeface="微软雅黑"/>
            </a:endParaRPr>
          </a:p>
          <a:p>
            <a:pPr marL="354416" marR="4607" indent="-342900">
              <a:lnSpc>
                <a:spcPct val="150000"/>
              </a:lnSpc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特殊加工光纤探头：</a:t>
            </a: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 0.3nm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孔径的多微孔、亲水结构，从理论上解决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</a:rPr>
              <a:t>漂移的问题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         </a:t>
            </a: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仅</a:t>
            </a: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新宋体"/>
              </a:rPr>
              <a:t>0.28nm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新宋体"/>
              </a:rPr>
              <a:t>直径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的水分子可以渗入</a:t>
            </a:r>
            <a:endParaRPr lang="en-US" altLang="zh-CN" sz="1600" spc="-5" dirty="0">
              <a:solidFill>
                <a:srgbClr val="0069AB"/>
              </a:solidFill>
              <a:latin typeface="+mn-lt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 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</a:rPr>
              <a:t>粉尘、油污无法进入探头</a:t>
            </a: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lnSpc>
                <a:spcPct val="150000"/>
              </a:lnSpc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单波长、大功率近红外光源：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  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只采集水分子的二倍频光谱、测量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</a:rPr>
              <a:t>不受样品中其它组分的干扰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  <a:cs typeface="微软雅黑"/>
              </a:rPr>
              <a:t>  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  <a:cs typeface="微软雅黑"/>
              </a:rPr>
              <a:t>适于光纤长距离传输</a:t>
            </a: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endParaRPr lang="en-US" altLang="zh-CN" sz="1600" spc="-5" dirty="0">
              <a:solidFill>
                <a:srgbClr val="0069AB"/>
              </a:solidFill>
              <a:latin typeface="+mn-lt"/>
              <a:cs typeface="微软雅黑"/>
            </a:endParaRPr>
          </a:p>
          <a:p>
            <a:pPr marL="354416" marR="4607" indent="-342900">
              <a:lnSpc>
                <a:spcPct val="150000"/>
              </a:lnSpc>
              <a:spcBef>
                <a:spcPts val="77"/>
              </a:spcBef>
              <a:buFont typeface="Wingdings" panose="05000000000000000000" pitchFamily="2" charset="2"/>
              <a:buChar char="Ø"/>
            </a:pPr>
            <a:r>
              <a:rPr lang="zh-CN" altLang="en-US" sz="1600" spc="-5" dirty="0">
                <a:solidFill>
                  <a:srgbClr val="0069AB"/>
                </a:solidFill>
                <a:latin typeface="+mn-lt"/>
              </a:rPr>
              <a:t>无交叉干扰、无漂移：</a:t>
            </a:r>
            <a:endParaRPr lang="en-US" altLang="zh-CN" sz="1600" spc="-5" dirty="0">
              <a:solidFill>
                <a:srgbClr val="0069AB"/>
              </a:solidFill>
              <a:latin typeface="+mn-lt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</a:rPr>
              <a:t> 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</a:rPr>
              <a:t>不需要定期标定</a:t>
            </a:r>
            <a:endParaRPr lang="en-US" altLang="zh-CN" sz="1600" spc="-5" dirty="0">
              <a:solidFill>
                <a:srgbClr val="0069AB"/>
              </a:solidFill>
              <a:latin typeface="+mn-lt"/>
            </a:endParaRPr>
          </a:p>
          <a:p>
            <a:pPr marL="11516" marR="4607">
              <a:lnSpc>
                <a:spcPct val="150000"/>
              </a:lnSpc>
              <a:spcBef>
                <a:spcPts val="77"/>
              </a:spcBef>
            </a:pPr>
            <a:r>
              <a:rPr lang="en-US" altLang="zh-CN" sz="1600" spc="-5" dirty="0">
                <a:solidFill>
                  <a:srgbClr val="0069AB"/>
                </a:solidFill>
                <a:latin typeface="+mn-lt"/>
              </a:rPr>
              <a:t>         - </a:t>
            </a:r>
            <a:r>
              <a:rPr lang="zh-CN" altLang="en-US" sz="1600" spc="-5" dirty="0">
                <a:solidFill>
                  <a:srgbClr val="0069AB"/>
                </a:solidFill>
                <a:latin typeface="+mn-lt"/>
              </a:rPr>
              <a:t>清洗探头、重新插入即可试用，不需再次标定。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B54CDBB7-76E0-4BC1-80F0-EDEDD3E89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999" y="110714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zh-CN" altLang="en-US" spc="-9" dirty="0">
                <a:latin typeface="宋体"/>
                <a:cs typeface="宋体"/>
              </a:rPr>
              <a:t>光纤式微量水、</a:t>
            </a:r>
            <a:r>
              <a:rPr spc="-5" dirty="0">
                <a:latin typeface="宋体"/>
                <a:cs typeface="宋体"/>
              </a:rPr>
              <a:t>水露点</a:t>
            </a:r>
            <a:r>
              <a:rPr lang="zh-CN" altLang="en-US" spc="-5" dirty="0">
                <a:latin typeface="宋体"/>
                <a:cs typeface="宋体"/>
              </a:rPr>
              <a:t>测量</a:t>
            </a:r>
            <a:endParaRPr spc="-5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72B88133-D3A3-4471-A830-58885EE841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999" y="110714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lang="zh-CN" altLang="en-US" spc="-9" dirty="0">
                <a:latin typeface="宋体"/>
                <a:cs typeface="宋体"/>
              </a:rPr>
              <a:t>光纤式微量水、</a:t>
            </a:r>
            <a:r>
              <a:rPr spc="-5" dirty="0">
                <a:latin typeface="宋体"/>
                <a:cs typeface="宋体"/>
              </a:rPr>
              <a:t>水露点</a:t>
            </a:r>
            <a:r>
              <a:rPr lang="zh-CN" altLang="en-US" spc="-5" dirty="0">
                <a:latin typeface="宋体"/>
                <a:cs typeface="宋体"/>
              </a:rPr>
              <a:t>测量</a:t>
            </a:r>
            <a:endParaRPr spc="-5" dirty="0">
              <a:latin typeface="宋体"/>
              <a:cs typeface="宋体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FC151A3-4DB1-46A5-AE8E-80B3C789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15524"/>
              </p:ext>
            </p:extLst>
          </p:nvPr>
        </p:nvGraphicFramePr>
        <p:xfrm>
          <a:off x="2261908" y="912760"/>
          <a:ext cx="6853812" cy="5736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28639">
                  <a:extLst>
                    <a:ext uri="{9D8B030D-6E8A-4147-A177-3AD203B41FA5}">
                      <a16:colId xmlns:a16="http://schemas.microsoft.com/office/drawing/2014/main" val="564832986"/>
                    </a:ext>
                  </a:extLst>
                </a:gridCol>
                <a:gridCol w="1078809">
                  <a:extLst>
                    <a:ext uri="{9D8B030D-6E8A-4147-A177-3AD203B41FA5}">
                      <a16:colId xmlns:a16="http://schemas.microsoft.com/office/drawing/2014/main" val="2246109907"/>
                    </a:ext>
                  </a:extLst>
                </a:gridCol>
                <a:gridCol w="3146364">
                  <a:extLst>
                    <a:ext uri="{9D8B030D-6E8A-4147-A177-3AD203B41FA5}">
                      <a16:colId xmlns:a16="http://schemas.microsoft.com/office/drawing/2014/main" val="3812434777"/>
                    </a:ext>
                  </a:extLst>
                </a:gridCol>
              </a:tblGrid>
              <a:tr h="217954">
                <a:tc gridSpan="3">
                  <a:txBody>
                    <a:bodyPr/>
                    <a:lstStyle/>
                    <a:p>
                      <a:pPr marL="86995">
                        <a:lnSpc>
                          <a:spcPct val="150000"/>
                        </a:lnSpc>
                        <a:spcBef>
                          <a:spcPts val="98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spc="-3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技术参数</a:t>
                      </a:r>
                      <a:endParaRPr lang="en-US" altLang="zh-CN" sz="1800" spc="-3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520913"/>
                  </a:ext>
                </a:extLst>
              </a:tr>
              <a:tr h="200584">
                <a:tc rowSpan="8"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量程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测量参数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范围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9540614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Vol%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~ 100%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3861242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PPM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0 ~ 25000 ppm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2449871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VP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spc="-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250 </a:t>
                      </a:r>
                      <a:r>
                        <a:rPr lang="en-US" altLang="zh-CN" sz="12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mbar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2402473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~ 3000</a:t>
                      </a:r>
                      <a:r>
                        <a:rPr lang="en-US" sz="1200" spc="-3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mg/m3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1468233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DT/FP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-100 ~ </a:t>
                      </a:r>
                      <a:r>
                        <a:rPr lang="en-US" altLang="zh-CN" sz="1200" dirty="0">
                          <a:effectLst/>
                        </a:rPr>
                        <a:t>+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100°C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6433315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~ 250</a:t>
                      </a:r>
                      <a:r>
                        <a:rPr lang="en-US" altLang="zh-CN" sz="12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531017"/>
                  </a:ext>
                </a:extLst>
              </a:tr>
              <a:tr h="2005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 ~ +100 °C</a:t>
                      </a:r>
                      <a:endParaRPr lang="zh-CN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3566609"/>
                  </a:ext>
                </a:extLst>
              </a:tr>
              <a:tr h="214806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精度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spc="-15" dirty="0">
                          <a:effectLst/>
                        </a:rPr>
                        <a:t>+I-</a:t>
                      </a:r>
                      <a:r>
                        <a:rPr lang="en-US" sz="1200" spc="-35" dirty="0">
                          <a:effectLst/>
                        </a:rPr>
                        <a:t> </a:t>
                      </a:r>
                      <a:r>
                        <a:rPr lang="en-US" sz="1200" spc="-15" dirty="0">
                          <a:effectLst/>
                        </a:rPr>
                        <a:t>1°C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8652"/>
                  </a:ext>
                </a:extLst>
              </a:tr>
              <a:tr h="334122"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显示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spc="35" dirty="0" err="1">
                          <a:effectLst/>
                        </a:rPr>
                        <a:t>触摸屏</a:t>
                      </a:r>
                      <a:r>
                        <a:rPr lang="zh-CN" altLang="en-US" sz="1200" spc="35" dirty="0">
                          <a:effectLst/>
                        </a:rPr>
                        <a:t>显示器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65873"/>
                  </a:ext>
                </a:extLst>
              </a:tr>
              <a:tr h="442956"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电源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DC</a:t>
                      </a:r>
                      <a:r>
                        <a:rPr lang="en-US" sz="1200" spc="3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9-36V</a:t>
                      </a:r>
                      <a:r>
                        <a:rPr lang="en-US" sz="1200" spc="200" dirty="0">
                          <a:effectLst/>
                        </a:rPr>
                        <a:t> </a:t>
                      </a:r>
                      <a:r>
                        <a:rPr lang="zh-CN" altLang="en-US" sz="1200" spc="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25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W</a:t>
                      </a:r>
                      <a:endParaRPr lang="en-US" sz="1200" spc="0" dirty="0">
                        <a:effectLst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spc="0" dirty="0">
                          <a:effectLst/>
                        </a:rPr>
                        <a:t>AC</a:t>
                      </a:r>
                      <a:r>
                        <a:rPr lang="en-US" sz="1200" spc="13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90-264V</a:t>
                      </a:r>
                      <a:r>
                        <a:rPr lang="zh-CN" altLang="en-US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44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W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20335"/>
                  </a:ext>
                </a:extLst>
              </a:tr>
              <a:tr h="1482094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辅助变量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6995" marR="5715" indent="254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测量场所的温度</a:t>
                      </a:r>
                      <a:r>
                        <a:rPr lang="en-US" sz="1200" dirty="0">
                          <a:effectLst/>
                        </a:rPr>
                        <a:t>(TT)</a:t>
                      </a:r>
                      <a:r>
                        <a:rPr lang="zh-CN" altLang="en-US" sz="1200" dirty="0">
                          <a:effectLst/>
                        </a:rPr>
                        <a:t>：</a:t>
                      </a:r>
                      <a:endParaRPr lang="en-US" altLang="zh-CN" sz="1200" dirty="0">
                        <a:effectLst/>
                      </a:endParaRPr>
                    </a:p>
                    <a:p>
                      <a:pPr marL="86995" marR="5715" indent="254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</a:rPr>
                        <a:t>     </a:t>
                      </a:r>
                      <a:r>
                        <a:rPr lang="en-US" altLang="zh-CN" sz="1200" dirty="0">
                          <a:effectLst/>
                        </a:rPr>
                        <a:t>- </a:t>
                      </a:r>
                      <a:r>
                        <a:rPr lang="zh-CN" altLang="en-US" sz="1200" dirty="0">
                          <a:effectLst/>
                        </a:rPr>
                        <a:t>可选集成温度传感器，</a:t>
                      </a:r>
                      <a:endParaRPr lang="en-US" altLang="zh-CN" sz="1200" dirty="0">
                        <a:effectLst/>
                      </a:endParaRPr>
                    </a:p>
                    <a:p>
                      <a:pPr marL="86995" marR="5715" indent="254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</a:rPr>
                        <a:t>     </a:t>
                      </a:r>
                      <a:r>
                        <a:rPr lang="en-US" altLang="zh-CN" sz="1200" dirty="0">
                          <a:effectLst/>
                        </a:rPr>
                        <a:t>- </a:t>
                      </a:r>
                      <a:r>
                        <a:rPr lang="zh-CN" altLang="en-US" sz="1200" dirty="0">
                          <a:effectLst/>
                        </a:rPr>
                        <a:t>或</a:t>
                      </a:r>
                      <a:r>
                        <a:rPr lang="zh-CN" sz="1200" dirty="0">
                          <a:effectLst/>
                        </a:rPr>
                        <a:t>手动输入</a:t>
                      </a:r>
                      <a:r>
                        <a:rPr lang="zh-CN" altLang="en-US" sz="1200" dirty="0">
                          <a:effectLst/>
                        </a:rPr>
                        <a:t>；</a:t>
                      </a:r>
                      <a:endParaRPr lang="en-US" altLang="zh-CN" sz="1200" dirty="0">
                        <a:effectLst/>
                      </a:endParaRPr>
                    </a:p>
                    <a:p>
                      <a:pPr marL="86995" marR="5715" indent="254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zh-CN" sz="1200" spc="130" dirty="0">
                          <a:effectLst/>
                        </a:rPr>
                        <a:t>压力</a:t>
                      </a:r>
                      <a:r>
                        <a:rPr lang="en-US" sz="1200" dirty="0">
                          <a:effectLst/>
                        </a:rPr>
                        <a:t>(SP</a:t>
                      </a:r>
                      <a:r>
                        <a:rPr lang="en-US" sz="1200" spc="15" dirty="0">
                          <a:effectLst/>
                        </a:rPr>
                        <a:t>) </a:t>
                      </a:r>
                      <a:r>
                        <a:rPr lang="zh-CN" altLang="en-US" sz="1200" spc="15" dirty="0">
                          <a:effectLst/>
                        </a:rPr>
                        <a:t>：</a:t>
                      </a:r>
                      <a:endParaRPr lang="en-US" altLang="zh-CN" sz="1200" spc="15" dirty="0">
                        <a:effectLst/>
                      </a:endParaRPr>
                    </a:p>
                    <a:p>
                      <a:pPr marL="86995" marR="5715" indent="254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5" dirty="0">
                          <a:effectLst/>
                        </a:rPr>
                        <a:t>     </a:t>
                      </a:r>
                      <a:r>
                        <a:rPr lang="en-US" altLang="zh-CN" sz="1200" spc="15" dirty="0">
                          <a:effectLst/>
                        </a:rPr>
                        <a:t>- </a:t>
                      </a:r>
                      <a:r>
                        <a:rPr lang="zh-CN" altLang="en-US" sz="1200" spc="15" dirty="0">
                          <a:effectLst/>
                        </a:rPr>
                        <a:t>可</a:t>
                      </a:r>
                      <a:r>
                        <a:rPr lang="zh-CN" sz="1200" dirty="0">
                          <a:effectLst/>
                        </a:rPr>
                        <a:t>通过外部探头输出</a:t>
                      </a:r>
                      <a:r>
                        <a:rPr lang="zh-CN" sz="1200" spc="55" dirty="0">
                          <a:effectLst/>
                        </a:rPr>
                        <a:t>信号</a:t>
                      </a:r>
                      <a:r>
                        <a:rPr lang="en-US" altLang="zh-CN" sz="1200" spc="55" dirty="0">
                          <a:effectLst/>
                        </a:rPr>
                        <a:t>(</a:t>
                      </a:r>
                      <a:r>
                        <a:rPr lang="en-US" altLang="zh-CN" sz="1200" dirty="0">
                          <a:effectLst/>
                        </a:rPr>
                        <a:t>0/4</a:t>
                      </a:r>
                      <a:r>
                        <a:rPr lang="en-US" altLang="zh-CN" sz="1200" spc="120" dirty="0">
                          <a:effectLst/>
                        </a:rPr>
                        <a:t>-</a:t>
                      </a:r>
                      <a:r>
                        <a:rPr lang="en-US" altLang="zh-CN" sz="1200" dirty="0">
                          <a:effectLst/>
                        </a:rPr>
                        <a:t>20mA</a:t>
                      </a:r>
                      <a:r>
                        <a:rPr lang="en-US" altLang="zh-CN" sz="1200" spc="55" dirty="0">
                          <a:effectLst/>
                        </a:rPr>
                        <a:t>)</a:t>
                      </a:r>
                      <a:r>
                        <a:rPr lang="zh-CN" sz="1200" spc="105" dirty="0">
                          <a:effectLst/>
                        </a:rPr>
                        <a:t>，</a:t>
                      </a:r>
                      <a:endParaRPr lang="en-US" altLang="zh-CN" sz="1200" spc="105" dirty="0">
                        <a:effectLst/>
                      </a:endParaRPr>
                    </a:p>
                    <a:p>
                      <a:pPr marL="86995" marR="5715" indent="2540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spc="105" dirty="0">
                          <a:effectLst/>
                        </a:rPr>
                        <a:t>    - </a:t>
                      </a:r>
                      <a:r>
                        <a:rPr lang="zh-CN" altLang="en-US" sz="1200" spc="105" dirty="0">
                          <a:effectLst/>
                        </a:rPr>
                        <a:t>或</a:t>
                      </a:r>
                      <a:r>
                        <a:rPr lang="zh-CN" sz="1200" spc="15" dirty="0">
                          <a:effectLst/>
                        </a:rPr>
                        <a:t>手动输入</a:t>
                      </a:r>
                      <a:r>
                        <a:rPr lang="zh-CN" altLang="en-US" sz="1200" spc="15" dirty="0">
                          <a:effectLst/>
                        </a:rPr>
                        <a:t>；</a:t>
                      </a:r>
                      <a:endParaRPr lang="zh-CN" sz="12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23773"/>
                  </a:ext>
                </a:extLst>
              </a:tr>
              <a:tr h="442956"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测量通道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（标配）</a:t>
                      </a:r>
                      <a:endParaRPr lang="en-US" alt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（可选）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38036"/>
                  </a:ext>
                </a:extLst>
              </a:tr>
              <a:tr h="200584">
                <a:tc>
                  <a:txBody>
                    <a:bodyPr/>
                    <a:lstStyle/>
                    <a:p>
                      <a:pPr marL="92710" algn="ctr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测量速率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30次／分</a:t>
                      </a:r>
                      <a:r>
                        <a:rPr lang="zh-CN" altLang="en-US" sz="1200" dirty="0">
                          <a:effectLst/>
                        </a:rPr>
                        <a:t>（</a:t>
                      </a:r>
                      <a:r>
                        <a:rPr lang="en-US" altLang="zh-CN" sz="1200" spc="10" dirty="0" err="1">
                          <a:effectLst/>
                        </a:rPr>
                        <a:t>每通道</a:t>
                      </a:r>
                      <a:r>
                        <a:rPr lang="zh-CN" altLang="en-US" sz="1200" dirty="0">
                          <a:effectLst/>
                        </a:rPr>
                        <a:t>）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13262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47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spc="15" dirty="0">
                          <a:effectLst/>
                        </a:rPr>
                        <a:t>每测量</a:t>
                      </a:r>
                      <a:r>
                        <a:rPr lang="zh-CN" sz="1200" dirty="0">
                          <a:effectLst/>
                        </a:rPr>
                        <a:t>通道模拟输出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0/4</a:t>
                      </a:r>
                      <a:r>
                        <a:rPr lang="en-US" sz="1200" spc="15" dirty="0">
                          <a:effectLst/>
                        </a:rPr>
                        <a:t> - </a:t>
                      </a:r>
                      <a:r>
                        <a:rPr lang="en-US" sz="1200" dirty="0">
                          <a:effectLst/>
                        </a:rPr>
                        <a:t>20 mA</a:t>
                      </a:r>
                      <a:r>
                        <a:rPr lang="en-US" sz="1200" spc="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x2</a:t>
                      </a:r>
                      <a:r>
                        <a:rPr lang="en-US" sz="1200" spc="185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隔 离</a:t>
                      </a:r>
                      <a:r>
                        <a:rPr lang="en-US" sz="1200" spc="135" dirty="0">
                          <a:effectLst/>
                        </a:rPr>
                        <a:t>， </a:t>
                      </a:r>
                      <a:r>
                        <a:rPr lang="en-US" sz="1200" spc="35" dirty="0">
                          <a:effectLst/>
                        </a:rPr>
                        <a:t>分 </a:t>
                      </a:r>
                      <a:r>
                        <a:rPr lang="en-US" sz="1200" spc="35" dirty="0" err="1">
                          <a:effectLst/>
                        </a:rPr>
                        <a:t>辨率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0.0003mA</a:t>
                      </a:r>
                      <a:endParaRPr lang="zh-CN" sz="1200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47442"/>
                  </a:ext>
                </a:extLst>
              </a:tr>
              <a:tr h="325794"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dirty="0">
                          <a:effectLst/>
                        </a:rPr>
                        <a:t>数字输出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Ethernet</a:t>
                      </a:r>
                      <a:r>
                        <a:rPr lang="zh-CN" altLang="en-US" sz="1200" spc="45" dirty="0">
                          <a:effectLst/>
                        </a:rPr>
                        <a:t>，</a:t>
                      </a:r>
                      <a:r>
                        <a:rPr lang="en-US" sz="1200" dirty="0">
                          <a:effectLst/>
                        </a:rPr>
                        <a:t>RS232</a:t>
                      </a:r>
                      <a:r>
                        <a:rPr lang="zh-CN" altLang="en-US" sz="1200" spc="10" dirty="0">
                          <a:effectLst/>
                        </a:rPr>
                        <a:t>，</a:t>
                      </a:r>
                      <a:r>
                        <a:rPr lang="en-US" sz="1200" dirty="0">
                          <a:effectLst/>
                        </a:rPr>
                        <a:t>RS485</a:t>
                      </a:r>
                      <a:r>
                        <a:rPr lang="zh-CN" altLang="en-US" sz="1200" dirty="0">
                          <a:effectLst/>
                        </a:rPr>
                        <a:t>，</a:t>
                      </a:r>
                      <a:r>
                        <a:rPr lang="en-US" sz="1200" dirty="0">
                          <a:effectLst/>
                        </a:rPr>
                        <a:t>USB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262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72B88133-D3A3-4471-A830-58885EE841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999" y="110714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473DFF-4E0F-4A1B-87EF-6059725271B8}"/>
              </a:ext>
            </a:extLst>
          </p:cNvPr>
          <p:cNvSpPr txBox="1"/>
          <p:nvPr/>
        </p:nvSpPr>
        <p:spPr>
          <a:xfrm>
            <a:off x="3511086" y="73591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/>
              <a:t>光纤水分仪防爆箱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9563811-47B2-49CD-925C-566F008B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49" y="1027522"/>
            <a:ext cx="3830070" cy="2398759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3E5FA869-1221-4E5F-8399-77CEE50A4E4D}"/>
              </a:ext>
            </a:extLst>
          </p:cNvPr>
          <p:cNvGrpSpPr/>
          <p:nvPr/>
        </p:nvGrpSpPr>
        <p:grpSpPr>
          <a:xfrm>
            <a:off x="697582" y="3880833"/>
            <a:ext cx="1232485" cy="2185644"/>
            <a:chOff x="1951347" y="3814844"/>
            <a:chExt cx="1232485" cy="2185644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90502CF-92E8-44FF-B6C4-82CD1F2ED771}"/>
                </a:ext>
              </a:extLst>
            </p:cNvPr>
            <p:cNvGrpSpPr/>
            <p:nvPr/>
          </p:nvGrpSpPr>
          <p:grpSpPr>
            <a:xfrm>
              <a:off x="1951347" y="3814844"/>
              <a:ext cx="1232485" cy="2185644"/>
              <a:chOff x="1951347" y="3814844"/>
              <a:chExt cx="1232485" cy="2185644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0516B187-188F-42BE-8FEB-51D3D57E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453280">
                <a:off x="1680597" y="5169778"/>
                <a:ext cx="1101460" cy="55996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0DC9B68-B8E1-4F1D-BFD0-D6201CFB8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883" y="3814844"/>
                <a:ext cx="1043949" cy="690034"/>
              </a:xfrm>
              <a:prstGeom prst="rect">
                <a:avLst/>
              </a:prstGeom>
            </p:spPr>
          </p:pic>
        </p:grp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8D6EEDE-FCB4-4309-A09C-DD3BE5B8FF05}"/>
                </a:ext>
              </a:extLst>
            </p:cNvPr>
            <p:cNvSpPr/>
            <p:nvPr/>
          </p:nvSpPr>
          <p:spPr>
            <a:xfrm>
              <a:off x="2243579" y="4364609"/>
              <a:ext cx="678730" cy="1583703"/>
            </a:xfrm>
            <a:custGeom>
              <a:avLst/>
              <a:gdLst>
                <a:gd name="connsiteX0" fmla="*/ 254530 w 254530"/>
                <a:gd name="connsiteY0" fmla="*/ 0 h 776821"/>
                <a:gd name="connsiteX1" fmla="*/ 7 w 254530"/>
                <a:gd name="connsiteY1" fmla="*/ 226243 h 776821"/>
                <a:gd name="connsiteX2" fmla="*/ 245103 w 254530"/>
                <a:gd name="connsiteY2" fmla="*/ 518474 h 776821"/>
                <a:gd name="connsiteX3" fmla="*/ 56567 w 254530"/>
                <a:gd name="connsiteY3" fmla="*/ 754144 h 776821"/>
                <a:gd name="connsiteX4" fmla="*/ 131982 w 254530"/>
                <a:gd name="connsiteY4" fmla="*/ 754144 h 77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30" h="776821">
                  <a:moveTo>
                    <a:pt x="254530" y="0"/>
                  </a:moveTo>
                  <a:cubicBezTo>
                    <a:pt x="128054" y="69915"/>
                    <a:pt x="1578" y="139831"/>
                    <a:pt x="7" y="226243"/>
                  </a:cubicBezTo>
                  <a:cubicBezTo>
                    <a:pt x="-1564" y="312655"/>
                    <a:pt x="235676" y="430491"/>
                    <a:pt x="245103" y="518474"/>
                  </a:cubicBezTo>
                  <a:cubicBezTo>
                    <a:pt x="254530" y="606457"/>
                    <a:pt x="75420" y="714866"/>
                    <a:pt x="56567" y="754144"/>
                  </a:cubicBezTo>
                  <a:cubicBezTo>
                    <a:pt x="37714" y="793422"/>
                    <a:pt x="84848" y="773783"/>
                    <a:pt x="131982" y="7541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015CB858-EB29-4EA7-9DCF-ADCB2AC3449F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 flipV="1">
            <a:off x="1408093" y="2894029"/>
            <a:ext cx="2447470" cy="98680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16917EC4-BB0F-4F52-87A0-338A3CF8FEDC}"/>
              </a:ext>
            </a:extLst>
          </p:cNvPr>
          <p:cNvCxnSpPr>
            <a:cxnSpLocks/>
          </p:cNvCxnSpPr>
          <p:nvPr/>
        </p:nvCxnSpPr>
        <p:spPr>
          <a:xfrm>
            <a:off x="4265985" y="2931737"/>
            <a:ext cx="0" cy="856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EC034F9D-3E96-4843-97D2-67E4A92C342D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5109327" y="2894029"/>
            <a:ext cx="1956419" cy="92238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6C43C14-F061-417D-BF16-D8D39290B089}"/>
              </a:ext>
            </a:extLst>
          </p:cNvPr>
          <p:cNvSpPr txBox="1"/>
          <p:nvPr/>
        </p:nvSpPr>
        <p:spPr>
          <a:xfrm>
            <a:off x="197961" y="6004874"/>
            <a:ext cx="1216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混脱总管水分检测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71A2163-110D-4A8F-AE95-10ECE0BA9C9C}"/>
              </a:ext>
            </a:extLst>
          </p:cNvPr>
          <p:cNvGrpSpPr/>
          <p:nvPr/>
        </p:nvGrpSpPr>
        <p:grpSpPr>
          <a:xfrm>
            <a:off x="3517767" y="3854124"/>
            <a:ext cx="1232485" cy="2185644"/>
            <a:chOff x="1951347" y="3814844"/>
            <a:chExt cx="1232485" cy="2185644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7999745-4DFE-41E1-B98A-4F9B0399D338}"/>
                </a:ext>
              </a:extLst>
            </p:cNvPr>
            <p:cNvGrpSpPr/>
            <p:nvPr/>
          </p:nvGrpSpPr>
          <p:grpSpPr>
            <a:xfrm>
              <a:off x="1951347" y="3814844"/>
              <a:ext cx="1232485" cy="2185644"/>
              <a:chOff x="1951347" y="3814844"/>
              <a:chExt cx="1232485" cy="2185644"/>
            </a:xfrm>
          </p:grpSpPr>
          <p:pic>
            <p:nvPicPr>
              <p:cNvPr id="119" name="图片 118">
                <a:extLst>
                  <a:ext uri="{FF2B5EF4-FFF2-40B4-BE49-F238E27FC236}">
                    <a16:creationId xmlns:a16="http://schemas.microsoft.com/office/drawing/2014/main" id="{42793EB0-56CE-456C-8230-B1A808891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453280">
                <a:off x="1680597" y="5169778"/>
                <a:ext cx="1101460" cy="559960"/>
              </a:xfrm>
              <a:prstGeom prst="rect">
                <a:avLst/>
              </a:prstGeom>
            </p:spPr>
          </p:pic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C7D353EC-E7C3-4F07-8B39-979A7736E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883" y="3814844"/>
                <a:ext cx="1043949" cy="690034"/>
              </a:xfrm>
              <a:prstGeom prst="rect">
                <a:avLst/>
              </a:prstGeom>
            </p:spPr>
          </p:pic>
        </p:grp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89FE13D6-082C-40F9-A0B7-96D752356EF6}"/>
                </a:ext>
              </a:extLst>
            </p:cNvPr>
            <p:cNvSpPr/>
            <p:nvPr/>
          </p:nvSpPr>
          <p:spPr>
            <a:xfrm>
              <a:off x="2243579" y="4364609"/>
              <a:ext cx="678730" cy="1583703"/>
            </a:xfrm>
            <a:custGeom>
              <a:avLst/>
              <a:gdLst>
                <a:gd name="connsiteX0" fmla="*/ 254530 w 254530"/>
                <a:gd name="connsiteY0" fmla="*/ 0 h 776821"/>
                <a:gd name="connsiteX1" fmla="*/ 7 w 254530"/>
                <a:gd name="connsiteY1" fmla="*/ 226243 h 776821"/>
                <a:gd name="connsiteX2" fmla="*/ 245103 w 254530"/>
                <a:gd name="connsiteY2" fmla="*/ 518474 h 776821"/>
                <a:gd name="connsiteX3" fmla="*/ 56567 w 254530"/>
                <a:gd name="connsiteY3" fmla="*/ 754144 h 776821"/>
                <a:gd name="connsiteX4" fmla="*/ 131982 w 254530"/>
                <a:gd name="connsiteY4" fmla="*/ 754144 h 77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30" h="776821">
                  <a:moveTo>
                    <a:pt x="254530" y="0"/>
                  </a:moveTo>
                  <a:cubicBezTo>
                    <a:pt x="128054" y="69915"/>
                    <a:pt x="1578" y="139831"/>
                    <a:pt x="7" y="226243"/>
                  </a:cubicBezTo>
                  <a:cubicBezTo>
                    <a:pt x="-1564" y="312655"/>
                    <a:pt x="235676" y="430491"/>
                    <a:pt x="245103" y="518474"/>
                  </a:cubicBezTo>
                  <a:cubicBezTo>
                    <a:pt x="254530" y="606457"/>
                    <a:pt x="75420" y="714866"/>
                    <a:pt x="56567" y="754144"/>
                  </a:cubicBezTo>
                  <a:cubicBezTo>
                    <a:pt x="37714" y="793422"/>
                    <a:pt x="84848" y="773783"/>
                    <a:pt x="131982" y="7541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6D34F984-6F2E-4408-93CE-A5F2199D7F91}"/>
              </a:ext>
            </a:extLst>
          </p:cNvPr>
          <p:cNvGrpSpPr/>
          <p:nvPr/>
        </p:nvGrpSpPr>
        <p:grpSpPr>
          <a:xfrm>
            <a:off x="6355235" y="3816416"/>
            <a:ext cx="1232485" cy="2185644"/>
            <a:chOff x="1951347" y="3814844"/>
            <a:chExt cx="1232485" cy="2185644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5F6F69D-6FBD-4307-BBB8-E022BBD8292E}"/>
                </a:ext>
              </a:extLst>
            </p:cNvPr>
            <p:cNvGrpSpPr/>
            <p:nvPr/>
          </p:nvGrpSpPr>
          <p:grpSpPr>
            <a:xfrm>
              <a:off x="1951347" y="3814844"/>
              <a:ext cx="1232485" cy="2185644"/>
              <a:chOff x="1951347" y="3814844"/>
              <a:chExt cx="1232485" cy="2185644"/>
            </a:xfrm>
          </p:grpSpPr>
          <p:pic>
            <p:nvPicPr>
              <p:cNvPr id="124" name="图片 123">
                <a:extLst>
                  <a:ext uri="{FF2B5EF4-FFF2-40B4-BE49-F238E27FC236}">
                    <a16:creationId xmlns:a16="http://schemas.microsoft.com/office/drawing/2014/main" id="{7FB351AB-B730-45B2-8827-51B80D8BE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453280">
                <a:off x="1680597" y="5169778"/>
                <a:ext cx="1101460" cy="559960"/>
              </a:xfrm>
              <a:prstGeom prst="rect">
                <a:avLst/>
              </a:prstGeom>
            </p:spPr>
          </p:pic>
          <p:pic>
            <p:nvPicPr>
              <p:cNvPr id="125" name="图片 124">
                <a:extLst>
                  <a:ext uri="{FF2B5EF4-FFF2-40B4-BE49-F238E27FC236}">
                    <a16:creationId xmlns:a16="http://schemas.microsoft.com/office/drawing/2014/main" id="{75F91753-FB63-4A79-ABBF-1E053C2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883" y="3814844"/>
                <a:ext cx="1043949" cy="690034"/>
              </a:xfrm>
              <a:prstGeom prst="rect">
                <a:avLst/>
              </a:prstGeom>
            </p:spPr>
          </p:pic>
        </p:grp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79273FBC-ADD7-4100-9AB4-6E63BE65C76C}"/>
                </a:ext>
              </a:extLst>
            </p:cNvPr>
            <p:cNvSpPr/>
            <p:nvPr/>
          </p:nvSpPr>
          <p:spPr>
            <a:xfrm>
              <a:off x="2243579" y="4364609"/>
              <a:ext cx="678730" cy="1583703"/>
            </a:xfrm>
            <a:custGeom>
              <a:avLst/>
              <a:gdLst>
                <a:gd name="connsiteX0" fmla="*/ 254530 w 254530"/>
                <a:gd name="connsiteY0" fmla="*/ 0 h 776821"/>
                <a:gd name="connsiteX1" fmla="*/ 7 w 254530"/>
                <a:gd name="connsiteY1" fmla="*/ 226243 h 776821"/>
                <a:gd name="connsiteX2" fmla="*/ 245103 w 254530"/>
                <a:gd name="connsiteY2" fmla="*/ 518474 h 776821"/>
                <a:gd name="connsiteX3" fmla="*/ 56567 w 254530"/>
                <a:gd name="connsiteY3" fmla="*/ 754144 h 776821"/>
                <a:gd name="connsiteX4" fmla="*/ 131982 w 254530"/>
                <a:gd name="connsiteY4" fmla="*/ 754144 h 77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30" h="776821">
                  <a:moveTo>
                    <a:pt x="254530" y="0"/>
                  </a:moveTo>
                  <a:cubicBezTo>
                    <a:pt x="128054" y="69915"/>
                    <a:pt x="1578" y="139831"/>
                    <a:pt x="7" y="226243"/>
                  </a:cubicBezTo>
                  <a:cubicBezTo>
                    <a:pt x="-1564" y="312655"/>
                    <a:pt x="235676" y="430491"/>
                    <a:pt x="245103" y="518474"/>
                  </a:cubicBezTo>
                  <a:cubicBezTo>
                    <a:pt x="254530" y="606457"/>
                    <a:pt x="75420" y="714866"/>
                    <a:pt x="56567" y="754144"/>
                  </a:cubicBezTo>
                  <a:cubicBezTo>
                    <a:pt x="37714" y="793422"/>
                    <a:pt x="84848" y="773783"/>
                    <a:pt x="131982" y="7541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FF9046-2213-418C-8578-C95C55883D4C}"/>
              </a:ext>
            </a:extLst>
          </p:cNvPr>
          <p:cNvSpPr txBox="1"/>
          <p:nvPr/>
        </p:nvSpPr>
        <p:spPr>
          <a:xfrm>
            <a:off x="2942732" y="5997018"/>
            <a:ext cx="144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氢压机出口</a:t>
            </a:r>
            <a:endParaRPr lang="en-US" altLang="zh-CN" dirty="0"/>
          </a:p>
          <a:p>
            <a:pPr algn="ctr"/>
            <a:r>
              <a:rPr lang="zh-CN" altLang="en-US" dirty="0"/>
              <a:t>水分检测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FDCBECB-85AF-4E92-B0F2-19BC760D3E91}"/>
              </a:ext>
            </a:extLst>
          </p:cNvPr>
          <p:cNvSpPr txBox="1"/>
          <p:nvPr/>
        </p:nvSpPr>
        <p:spPr>
          <a:xfrm>
            <a:off x="5733065" y="6004280"/>
            <a:ext cx="151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氯压机出口</a:t>
            </a:r>
            <a:endParaRPr lang="en-US" altLang="zh-CN" dirty="0"/>
          </a:p>
          <a:p>
            <a:pPr algn="ctr"/>
            <a:r>
              <a:rPr lang="zh-CN" altLang="en-US" dirty="0"/>
              <a:t>水分检测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C941EC7-17E3-4DD5-9FB2-A14A9A1EA55C}"/>
              </a:ext>
            </a:extLst>
          </p:cNvPr>
          <p:cNvSpPr txBox="1"/>
          <p:nvPr/>
        </p:nvSpPr>
        <p:spPr>
          <a:xfrm>
            <a:off x="8041065" y="1179928"/>
            <a:ext cx="35539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安装一台外加防爆箱的光纤水分仪，实现水分在线监测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考虑昊华宇航有多个水分测量点的需求，采用经济的方案：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一台主机 </a:t>
            </a:r>
            <a:endParaRPr lang="en-US" altLang="zh-CN" sz="1600" dirty="0"/>
          </a:p>
          <a:p>
            <a:r>
              <a:rPr lang="en-US" altLang="zh-CN" sz="1600" dirty="0"/>
              <a:t>                + </a:t>
            </a:r>
          </a:p>
          <a:p>
            <a:r>
              <a:rPr lang="en-US" altLang="zh-CN" sz="1600" dirty="0"/>
              <a:t>       3</a:t>
            </a:r>
            <a:r>
              <a:rPr lang="zh-CN" altLang="en-US" sz="1600" dirty="0"/>
              <a:t>个独立测量探头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根据工艺的重要的程度，测量点推荐优先考虑以下三个位置：</a:t>
            </a:r>
            <a:endParaRPr lang="en-US" altLang="zh-CN" sz="1600" dirty="0"/>
          </a:p>
          <a:p>
            <a:r>
              <a:rPr lang="en-US" altLang="zh-CN" sz="1600" dirty="0"/>
              <a:t>      - </a:t>
            </a:r>
            <a:r>
              <a:rPr lang="zh-CN" altLang="en-US" sz="1600" dirty="0"/>
              <a:t>混脱总管</a:t>
            </a:r>
            <a:endParaRPr lang="en-US" altLang="zh-CN" sz="1600" dirty="0"/>
          </a:p>
          <a:p>
            <a:r>
              <a:rPr lang="en-US" altLang="zh-CN" sz="1600" dirty="0"/>
              <a:t>      - </a:t>
            </a:r>
            <a:r>
              <a:rPr lang="zh-CN" altLang="en-US" sz="1600" dirty="0"/>
              <a:t>氢压机出口</a:t>
            </a:r>
            <a:endParaRPr lang="en-US" altLang="zh-CN" sz="1600" dirty="0"/>
          </a:p>
          <a:p>
            <a:r>
              <a:rPr lang="en-US" altLang="zh-CN" sz="1600" dirty="0"/>
              <a:t>      - </a:t>
            </a:r>
            <a:r>
              <a:rPr lang="zh-CN" altLang="en-US" sz="1600" dirty="0"/>
              <a:t>氯压机出口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根据工艺实时性的要求，系统主机采用“独立通道测量”的工作模式，即：</a:t>
            </a:r>
            <a:endParaRPr lang="en-US" altLang="zh-CN" sz="1600" dirty="0"/>
          </a:p>
          <a:p>
            <a:r>
              <a:rPr lang="en-US" altLang="zh-CN" sz="1600" dirty="0"/>
              <a:t>       - </a:t>
            </a:r>
            <a:r>
              <a:rPr lang="zh-CN" altLang="en-US" sz="1600" dirty="0"/>
              <a:t>三个探头同时独立工作</a:t>
            </a:r>
            <a:endParaRPr lang="en-US" altLang="zh-CN" sz="1600" dirty="0"/>
          </a:p>
          <a:p>
            <a:r>
              <a:rPr lang="en-US" altLang="zh-CN" sz="1600" dirty="0"/>
              <a:t>       - </a:t>
            </a:r>
            <a:r>
              <a:rPr lang="zh-CN" altLang="en-US" sz="1600" dirty="0"/>
              <a:t>三个测点同时上报测量数据</a:t>
            </a:r>
            <a:endParaRPr lang="en-US" altLang="zh-CN" sz="1600" dirty="0"/>
          </a:p>
          <a:p>
            <a:r>
              <a:rPr lang="en-US" altLang="zh-CN" sz="1600" dirty="0"/>
              <a:t>       - </a:t>
            </a:r>
            <a:r>
              <a:rPr lang="zh-CN" altLang="en-US" sz="1600" dirty="0"/>
              <a:t>没有测量时间</a:t>
            </a:r>
          </a:p>
        </p:txBody>
      </p:sp>
    </p:spTree>
    <p:extLst>
      <p:ext uri="{BB962C8B-B14F-4D97-AF65-F5344CB8AC3E}">
        <p14:creationId xmlns:p14="http://schemas.microsoft.com/office/powerpoint/2010/main" val="178449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72B88133-D3A3-4471-A830-58885EE841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999" y="110714"/>
            <a:ext cx="5644825" cy="4419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r>
              <a:rPr lang="zh-CN" altLang="en-US" dirty="0"/>
              <a:t>设计方案成本概算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42F019B-8AA4-4C6E-8D77-EC5C0FCE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19891"/>
              </p:ext>
            </p:extLst>
          </p:nvPr>
        </p:nvGraphicFramePr>
        <p:xfrm>
          <a:off x="712245" y="1114621"/>
          <a:ext cx="10731893" cy="394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35">
                  <a:extLst>
                    <a:ext uri="{9D8B030D-6E8A-4147-A177-3AD203B41FA5}">
                      <a16:colId xmlns:a16="http://schemas.microsoft.com/office/drawing/2014/main" val="3914462019"/>
                    </a:ext>
                  </a:extLst>
                </a:gridCol>
                <a:gridCol w="3205089">
                  <a:extLst>
                    <a:ext uri="{9D8B030D-6E8A-4147-A177-3AD203B41FA5}">
                      <a16:colId xmlns:a16="http://schemas.microsoft.com/office/drawing/2014/main" val="64045669"/>
                    </a:ext>
                  </a:extLst>
                </a:gridCol>
                <a:gridCol w="2177592">
                  <a:extLst>
                    <a:ext uri="{9D8B030D-6E8A-4147-A177-3AD203B41FA5}">
                      <a16:colId xmlns:a16="http://schemas.microsoft.com/office/drawing/2014/main" val="3956408674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2581009532"/>
                    </a:ext>
                  </a:extLst>
                </a:gridCol>
                <a:gridCol w="2083322">
                  <a:extLst>
                    <a:ext uri="{9D8B030D-6E8A-4147-A177-3AD203B41FA5}">
                      <a16:colId xmlns:a16="http://schemas.microsoft.com/office/drawing/2014/main" val="2754149946"/>
                    </a:ext>
                  </a:extLst>
                </a:gridCol>
              </a:tblGrid>
              <a:tr h="648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测量点位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仪器说明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厂家口头价格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厂家口头折扣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649500"/>
                  </a:ext>
                </a:extLst>
              </a:tr>
              <a:tr h="5467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光线水分仪主机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万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10%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321407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>
                          <a:latin typeface="+mn-ea"/>
                          <a:ea typeface="+mn-ea"/>
                        </a:rPr>
                        <a:t>混脱总管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探头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温度传感器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通道扩展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含在主机价格中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34592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氢压机出口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探头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温度传感器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通道扩展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不大于 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10%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95576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氯压机出口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探头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温度传感器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通道扩展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不大于 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万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10%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443155"/>
                  </a:ext>
                </a:extLst>
              </a:tr>
              <a:tr h="499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综合光纤电缆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350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元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305850"/>
                  </a:ext>
                </a:extLst>
              </a:tr>
              <a:tr h="527902">
                <a:tc grid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建议：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、给宇航的报价在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90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万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~100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万；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、宇航给我们提供下述工况条件后，我与厂家详谈。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7516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2CF0B1D-EA81-47FC-860F-625401EE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98" y="5184743"/>
            <a:ext cx="5073911" cy="16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0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六边形 15"/>
          <p:cNvSpPr/>
          <p:nvPr/>
        </p:nvSpPr>
        <p:spPr>
          <a:xfrm rot="1860222">
            <a:off x="12700" y="2311400"/>
            <a:ext cx="2520950" cy="2520950"/>
          </a:xfrm>
          <a:prstGeom prst="hexagon">
            <a:avLst>
              <a:gd name="adj" fmla="val 25000"/>
              <a:gd name="vf" fmla="val 100000"/>
            </a:avLst>
          </a:prstGeom>
          <a:solidFill>
            <a:srgbClr val="A7AAB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18434" name="文本框 9"/>
          <p:cNvSpPr txBox="1"/>
          <p:nvPr/>
        </p:nvSpPr>
        <p:spPr>
          <a:xfrm>
            <a:off x="7574683" y="3920471"/>
            <a:ext cx="4422775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蓝星智云（山东）智能科技有限公司</a:t>
            </a:r>
            <a:endParaRPr lang="en-US" altLang="zh-CN" sz="2000" b="1" dirty="0">
              <a:solidFill>
                <a:srgbClr val="0069AC"/>
              </a:solidFill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0069AC"/>
              </a:solidFill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通讯地址：山东省淄博市张店区人民</a:t>
            </a:r>
            <a:endParaRPr lang="en-US" altLang="zh-CN" sz="1200" dirty="0">
              <a:solidFill>
                <a:srgbClr val="0069AC"/>
              </a:solidFill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西路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228</a:t>
            </a: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号金融中心大厦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23-24</a:t>
            </a: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邮政编码：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255090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电话：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0533-6288880</a:t>
            </a:r>
          </a:p>
        </p:txBody>
      </p:sp>
      <p:sp>
        <p:nvSpPr>
          <p:cNvPr id="15" name="六边形 14"/>
          <p:cNvSpPr/>
          <p:nvPr/>
        </p:nvSpPr>
        <p:spPr>
          <a:xfrm rot="1750638">
            <a:off x="10272713" y="4805363"/>
            <a:ext cx="2073275" cy="2074863"/>
          </a:xfrm>
          <a:prstGeom prst="hexagon">
            <a:avLst>
              <a:gd name="adj" fmla="val 25000"/>
              <a:gd name="vf" fmla="val 100000"/>
            </a:avLst>
          </a:prstGeom>
          <a:solidFill>
            <a:srgbClr val="A7AAB1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534334" y="3068638"/>
            <a:ext cx="0" cy="3240088"/>
          </a:xfrm>
          <a:prstGeom prst="line">
            <a:avLst/>
          </a:prstGeom>
          <a:ln w="60325" cap="rnd">
            <a:solidFill>
              <a:srgbClr val="A7AA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文本框 20"/>
          <p:cNvSpPr txBox="1"/>
          <p:nvPr/>
        </p:nvSpPr>
        <p:spPr>
          <a:xfrm>
            <a:off x="2864108" y="3430473"/>
            <a:ext cx="4589968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蓝星智云（北京）工业大数据研究院</a:t>
            </a:r>
            <a:endParaRPr lang="zh-CN" altLang="en-US" sz="2000" dirty="0">
              <a:solidFill>
                <a:srgbClr val="0069AC"/>
              </a:solidFill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US" altLang="zh-CN" sz="1200" dirty="0">
              <a:solidFill>
                <a:srgbClr val="0069AC"/>
              </a:solidFill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网址：http://www.ap-mascot.com</a:t>
            </a: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地址：北京市顺义区安祥大街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5</a:t>
            </a: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号</a:t>
            </a: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电话：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86-10-80483716</a:t>
            </a: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邮箱</a:t>
            </a:r>
            <a:r>
              <a:rPr lang="en-US" altLang="zh-CN" sz="1200" dirty="0">
                <a:solidFill>
                  <a:srgbClr val="0069AC"/>
                </a:solidFill>
                <a:latin typeface="Calibri" panose="020F0502020204030204" pitchFamily="34" charset="0"/>
                <a:ea typeface="微软雅黑" panose="020B0503020204020204" charset="-122"/>
                <a:sym typeface="Calibri" panose="020F0502020204030204" pitchFamily="34" charset="0"/>
              </a:rPr>
              <a:t>: MASCOT.BDP@bluestar.chemchina.com</a:t>
            </a:r>
          </a:p>
        </p:txBody>
      </p:sp>
      <p:pic>
        <p:nvPicPr>
          <p:cNvPr id="18441" name="图片 6" descr="图片包含 文本&#10;&#10;描述已自动生成"/>
          <p:cNvPicPr>
            <a:picLocks noChangeAspect="1"/>
          </p:cNvPicPr>
          <p:nvPr/>
        </p:nvPicPr>
        <p:blipFill>
          <a:blip r:embed="rId2"/>
          <a:srcRect l="-2" t="74544" r="50938" b="5461"/>
          <a:stretch>
            <a:fillRect/>
          </a:stretch>
        </p:blipFill>
        <p:spPr>
          <a:xfrm>
            <a:off x="5674935" y="1809945"/>
            <a:ext cx="6136849" cy="14800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2" name="文本框 11"/>
          <p:cNvSpPr txBox="1"/>
          <p:nvPr/>
        </p:nvSpPr>
        <p:spPr>
          <a:xfrm>
            <a:off x="2897471" y="944726"/>
            <a:ext cx="659532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0069AB"/>
                </a:solidFill>
                <a:latin typeface="+mj-ea"/>
                <a:ea typeface="+mj-ea"/>
              </a:rPr>
              <a:t> 感知历史</a:t>
            </a:r>
            <a:r>
              <a:rPr lang="en-US" altLang="zh-CN" sz="4000" b="1" dirty="0">
                <a:solidFill>
                  <a:srgbClr val="0069AB"/>
                </a:solidFill>
                <a:latin typeface="+mj-ea"/>
                <a:ea typeface="+mj-ea"/>
              </a:rPr>
              <a:t>  </a:t>
            </a:r>
            <a:r>
              <a:rPr lang="zh-CN" altLang="en-US" sz="4000" b="1" dirty="0">
                <a:solidFill>
                  <a:srgbClr val="0069AB"/>
                </a:solidFill>
                <a:latin typeface="+mj-ea"/>
                <a:ea typeface="+mj-ea"/>
              </a:rPr>
              <a:t>预见未来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72.546456692913,&quot;width&quot;:14003.90551181102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huagong">
      <a:dk1>
        <a:sysClr val="windowText" lastClr="000000"/>
      </a:dk1>
      <a:lt1>
        <a:sysClr val="window" lastClr="FFFFFF"/>
      </a:lt1>
      <a:dk2>
        <a:srgbClr val="3370B9"/>
      </a:dk2>
      <a:lt2>
        <a:srgbClr val="EEECE1"/>
      </a:lt2>
      <a:accent1>
        <a:srgbClr val="254061"/>
      </a:accent1>
      <a:accent2>
        <a:srgbClr val="C60000"/>
      </a:accent2>
      <a:accent3>
        <a:srgbClr val="984807"/>
      </a:accent3>
      <a:accent4>
        <a:srgbClr val="7E6602"/>
      </a:accent4>
      <a:accent5>
        <a:srgbClr val="4F6228"/>
      </a:accent5>
      <a:accent6>
        <a:srgbClr val="403152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  <a:alpha val="97000"/>
          </a:schemeClr>
        </a:solidFill>
        <a:scene3d>
          <a:camera prst="orthographicFront"/>
          <a:lightRig rig="threePt" dir="t"/>
        </a:scene3d>
        <a:sp3d prstMaterial="dkEdge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769</Words>
  <Application>Microsoft Office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方正舒体</vt:lpstr>
      <vt:lpstr>华文隶书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4_Office 主题​​</vt:lpstr>
      <vt:lpstr>PowerPoint 演示文稿</vt:lpstr>
      <vt:lpstr>蓝星智云 – 分子光谱测量专家</vt:lpstr>
      <vt:lpstr>光纤式微量水、水露点测量</vt:lpstr>
      <vt:lpstr>光纤式微量水、水露点测量</vt:lpstr>
      <vt:lpstr>光纤式微量水、水露点测量</vt:lpstr>
      <vt:lpstr>光纤式微量水、水露点测量</vt:lpstr>
      <vt:lpstr>设计方案</vt:lpstr>
      <vt:lpstr>设计方案成本概算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CHCBO</dc:creator>
  <cp:lastModifiedBy>mxh</cp:lastModifiedBy>
  <cp:revision>151</cp:revision>
  <dcterms:created xsi:type="dcterms:W3CDTF">2021-02-26T00:47:00Z</dcterms:created>
  <dcterms:modified xsi:type="dcterms:W3CDTF">2021-12-06T12:44:58Z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FAC99E5D12E945A98A9876E47FABD3BA</vt:lpwstr>
  </property>
  <property fmtid="{D5CDD505-2E9C-101B-9397-08002B2CF9AE}" pid="3" name="KSOProductBuildVer">
    <vt:lpwstr>2052-11.1.0.10503</vt:lpwstr>
  </property>
  <property fmtid="{D5CDD505-2E9C-101B-9397-08002B2CF9AE}" pid="4" name="KSOSaveFontToCloudKey">
    <vt:lpwstr>350182549_cloud</vt:lpwstr>
  </property>
</Properties>
</file>